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44"/>
  </p:notesMasterIdLst>
  <p:sldIdLst>
    <p:sldId id="256" r:id="rId2"/>
    <p:sldId id="297" r:id="rId3"/>
    <p:sldId id="298" r:id="rId4"/>
    <p:sldId id="257" r:id="rId5"/>
    <p:sldId id="258" r:id="rId6"/>
    <p:sldId id="259" r:id="rId7"/>
    <p:sldId id="29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5" r:id="rId42"/>
    <p:sldId id="296" r:id="rId43"/>
  </p:sldIdLst>
  <p:sldSz cx="9144000" cy="6858000" type="screen4x3"/>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7" autoAdjust="0"/>
    <p:restoredTop sz="85554" autoAdjust="0"/>
  </p:normalViewPr>
  <p:slideViewPr>
    <p:cSldViewPr snapToGrid="0">
      <p:cViewPr varScale="1">
        <p:scale>
          <a:sx n="64" d="100"/>
          <a:sy n="64" d="100"/>
        </p:scale>
        <p:origin x="729" y="4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19F96D2-6318-4D63-AB62-5A7A1FF99235}" type="datetimeFigureOut">
              <a:rPr lang="en-US" smtClean="0"/>
              <a:t>3/7/2019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118D61-AD8E-41C5-8BB7-5235E1C59135}" type="slidenum">
              <a:rPr lang="en-US" smtClean="0"/>
              <a:t>‹#›</a:t>
            </a:fld>
            <a:endParaRPr lang="en-US"/>
          </a:p>
        </p:txBody>
      </p:sp>
    </p:spTree>
    <p:extLst>
      <p:ext uri="{BB962C8B-B14F-4D97-AF65-F5344CB8AC3E}">
        <p14:creationId xmlns:p14="http://schemas.microsoft.com/office/powerpoint/2010/main" val="48779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FEE03-8B24-4057-90F5-A280633F14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754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8</a:t>
            </a:fld>
            <a:endParaRPr lang="en-US"/>
          </a:p>
        </p:txBody>
      </p:sp>
    </p:spTree>
    <p:extLst>
      <p:ext uri="{BB962C8B-B14F-4D97-AF65-F5344CB8AC3E}">
        <p14:creationId xmlns:p14="http://schemas.microsoft.com/office/powerpoint/2010/main" val="20583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Accumulator: one register (http://en.wikipedia.org/wiki/Electronic_Delay_Storage_Automatic_Calculator )</a:t>
            </a:r>
          </a:p>
          <a:p>
            <a:r>
              <a:rPr lang="en-US" dirty="0" smtClean="0"/>
              <a:t>The accumulator is both the source operand and the destination for the operation.  The second operand comes from memory.</a:t>
            </a:r>
          </a:p>
          <a:p>
            <a:endParaRPr lang="en-US" dirty="0" smtClean="0"/>
          </a:p>
          <a:p>
            <a:r>
              <a:rPr lang="en-US" dirty="0" smtClean="0"/>
              <a:t>EDSAC (Electronic Delay Storage Automatic Calculator) in 1949.  EDSAC was the </a:t>
            </a:r>
            <a:r>
              <a:rPr lang="en-US" b="1" i="1" dirty="0" smtClean="0"/>
              <a:t>second</a:t>
            </a:r>
            <a:r>
              <a:rPr lang="en-US" dirty="0" smtClean="0"/>
              <a:t> electronic digital </a:t>
            </a:r>
            <a:r>
              <a:rPr lang="en-US" b="1" i="1" dirty="0" smtClean="0"/>
              <a:t>stored-program computer</a:t>
            </a:r>
            <a:r>
              <a:rPr lang="en-US" dirty="0" smtClean="0"/>
              <a:t> to go into regular service. The first being the EDVAC (Electronic Discrete Variable Automatic Computer), which, unlike its predecessor the ENIAC, it was binary rather than decimal, and was a </a:t>
            </a:r>
            <a:r>
              <a:rPr lang="en-US" b="1" i="1" dirty="0" smtClean="0"/>
              <a:t>stored program computer</a:t>
            </a:r>
            <a:r>
              <a:rPr lang="en-US" dirty="0" smtClean="0"/>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dirty="0" err="1" smtClean="0"/>
              <a:t>lb</a:t>
            </a:r>
            <a:r>
              <a:rPr lang="en-US" dirty="0" smtClean="0"/>
              <a:t> (7,850 kg). The full complement of operating personnel was thirty people per eight-hour shift.</a:t>
            </a:r>
          </a:p>
          <a:p>
            <a:r>
              <a:rPr lang="en-US" dirty="0" smtClean="0"/>
              <a:t> </a:t>
            </a:r>
          </a:p>
          <a:p>
            <a:r>
              <a:rPr lang="en-US" dirty="0" smtClean="0"/>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12</a:t>
            </a:fld>
            <a:endParaRPr lang="en-US"/>
          </a:p>
        </p:txBody>
      </p:sp>
    </p:spTree>
    <p:extLst>
      <p:ext uri="{BB962C8B-B14F-4D97-AF65-F5344CB8AC3E}">
        <p14:creationId xmlns:p14="http://schemas.microsoft.com/office/powerpoint/2010/main" val="379675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13</a:t>
            </a:fld>
            <a:endParaRPr lang="en-US"/>
          </a:p>
        </p:txBody>
      </p:sp>
    </p:spTree>
    <p:extLst>
      <p:ext uri="{BB962C8B-B14F-4D97-AF65-F5344CB8AC3E}">
        <p14:creationId xmlns:p14="http://schemas.microsoft.com/office/powerpoint/2010/main" val="238992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generalization of the dedicated-register architecture allows all the registers to be used for any purpose, hence the name </a:t>
            </a:r>
            <a:r>
              <a:rPr lang="en-US" b="1" i="1" dirty="0" smtClean="0"/>
              <a:t>general-purpose register</a:t>
            </a:r>
            <a:r>
              <a:rPr lang="en-US" dirty="0" smtClean="0"/>
              <a:t>. MIPS is an example of a general-purpose register architecture. This style of instruction set may be further divided into those that allow one operand to be in memory (as found in accumulator architectures), called a </a:t>
            </a:r>
            <a:r>
              <a:rPr lang="en-US" b="1" i="1" dirty="0" smtClean="0"/>
              <a:t>register-memory architecture</a:t>
            </a:r>
            <a:r>
              <a:rPr lang="en-US" dirty="0" smtClean="0"/>
              <a:t>, and those that demand that operands always be in registers, called either a </a:t>
            </a:r>
            <a:r>
              <a:rPr lang="en-US" b="1" i="1" dirty="0" smtClean="0"/>
              <a:t>load-store</a:t>
            </a:r>
            <a:r>
              <a:rPr lang="en-US" dirty="0" smtClean="0"/>
              <a:t> or a </a:t>
            </a:r>
            <a:r>
              <a:rPr lang="en-US" b="1" i="1" dirty="0" smtClean="0"/>
              <a:t>register-register architecture</a:t>
            </a:r>
            <a:r>
              <a:rPr lang="en-US" dirty="0" smtClean="0"/>
              <a:t>.</a:t>
            </a:r>
          </a:p>
          <a:p>
            <a:endParaRPr lang="en-US" dirty="0" smtClean="0"/>
          </a:p>
          <a:p>
            <a:r>
              <a:rPr lang="en-US" dirty="0" smtClean="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smtClean="0"/>
              <a:t> </a:t>
            </a:r>
          </a:p>
          <a:p>
            <a:r>
              <a:rPr lang="en-US" dirty="0" smtClean="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14</a:t>
            </a:fld>
            <a:endParaRPr lang="en-US"/>
          </a:p>
        </p:txBody>
      </p:sp>
    </p:spTree>
    <p:extLst>
      <p:ext uri="{BB962C8B-B14F-4D97-AF65-F5344CB8AC3E}">
        <p14:creationId xmlns:p14="http://schemas.microsoft.com/office/powerpoint/2010/main" val="55295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generalization of the dedicated-register </a:t>
            </a:r>
            <a:r>
              <a:rPr lang="en-US" dirty="0" err="1" smtClean="0"/>
              <a:t>architectureallows</a:t>
            </a:r>
            <a:r>
              <a:rPr lang="en-US" dirty="0" smtClean="0"/>
              <a:t> all the registers to be used for any purpose, hence the name </a:t>
            </a:r>
            <a:r>
              <a:rPr lang="en-US" b="1" i="1" dirty="0" smtClean="0"/>
              <a:t>general-purpose register</a:t>
            </a:r>
            <a:r>
              <a:rPr lang="en-US" dirty="0" smtClean="0"/>
              <a:t>. MIPS is an example of a general-purpose register architecture. This style of instruction set may be further divided into those that allow one operand to be in memory (as found in accumulator architectures), called a </a:t>
            </a:r>
            <a:r>
              <a:rPr lang="en-US" b="1" i="1" dirty="0" smtClean="0"/>
              <a:t>register-memory architecture</a:t>
            </a:r>
            <a:r>
              <a:rPr lang="en-US" dirty="0" smtClean="0"/>
              <a:t>, and those that demand that operands always be in registers, called either a </a:t>
            </a:r>
            <a:r>
              <a:rPr lang="en-US" b="1" i="1" dirty="0" smtClean="0"/>
              <a:t>load-store</a:t>
            </a:r>
            <a:r>
              <a:rPr lang="en-US" dirty="0" smtClean="0"/>
              <a:t> or a </a:t>
            </a:r>
            <a:r>
              <a:rPr lang="en-US" b="1" i="1" dirty="0" smtClean="0"/>
              <a:t>register-register architecture</a:t>
            </a:r>
            <a:r>
              <a:rPr lang="en-US" dirty="0" smtClean="0"/>
              <a:t>.</a:t>
            </a:r>
          </a:p>
          <a:p>
            <a:endParaRPr lang="en-US" dirty="0" smtClean="0"/>
          </a:p>
          <a:p>
            <a:r>
              <a:rPr lang="en-US" dirty="0" smtClean="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smtClean="0"/>
              <a:t> </a:t>
            </a:r>
          </a:p>
          <a:p>
            <a:r>
              <a:rPr lang="en-US" dirty="0" smtClean="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smtClean="0"/>
              <a:t> </a:t>
            </a:r>
          </a:p>
          <a:p>
            <a:r>
              <a:rPr lang="en-US" dirty="0" smtClean="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15</a:t>
            </a:fld>
            <a:endParaRPr lang="en-US"/>
          </a:p>
        </p:txBody>
      </p:sp>
    </p:spTree>
    <p:extLst>
      <p:ext uri="{BB962C8B-B14F-4D97-AF65-F5344CB8AC3E}">
        <p14:creationId xmlns:p14="http://schemas.microsoft.com/office/powerpoint/2010/main" val="368012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generalization of the dedicated-register </a:t>
            </a:r>
            <a:r>
              <a:rPr lang="en-US" dirty="0" err="1" smtClean="0"/>
              <a:t>architectureallows</a:t>
            </a:r>
            <a:r>
              <a:rPr lang="en-US" dirty="0" smtClean="0"/>
              <a:t> all the registers to be used for any purpose, hence the name </a:t>
            </a:r>
            <a:r>
              <a:rPr lang="en-US" b="1" i="1" dirty="0" smtClean="0"/>
              <a:t>general-purpose register</a:t>
            </a:r>
            <a:r>
              <a:rPr lang="en-US" dirty="0" smtClean="0"/>
              <a:t>. MIPS is an example of a general-purpose register architecture. This style of instruction set may be further divided into those that allow one operand to be in memory (as found in accumulator architectures), called a </a:t>
            </a:r>
            <a:r>
              <a:rPr lang="en-US" b="1" i="1" dirty="0" smtClean="0"/>
              <a:t>register-memory architecture</a:t>
            </a:r>
            <a:r>
              <a:rPr lang="en-US" dirty="0" smtClean="0"/>
              <a:t>, and those that demand that operands always be in registers, called either a </a:t>
            </a:r>
            <a:r>
              <a:rPr lang="en-US" b="1" i="1" dirty="0" smtClean="0"/>
              <a:t>load-store</a:t>
            </a:r>
            <a:r>
              <a:rPr lang="en-US" dirty="0" smtClean="0"/>
              <a:t> or a </a:t>
            </a:r>
            <a:r>
              <a:rPr lang="en-US" b="1" i="1" dirty="0" smtClean="0"/>
              <a:t>register-register architecture</a:t>
            </a:r>
            <a:r>
              <a:rPr lang="en-US" dirty="0" smtClean="0"/>
              <a:t>.</a:t>
            </a:r>
          </a:p>
          <a:p>
            <a:endParaRPr lang="en-US" dirty="0" smtClean="0"/>
          </a:p>
          <a:p>
            <a:r>
              <a:rPr lang="en-US" dirty="0" smtClean="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smtClean="0"/>
              <a:t> </a:t>
            </a:r>
          </a:p>
          <a:p>
            <a:r>
              <a:rPr lang="en-US" dirty="0" smtClean="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smtClean="0"/>
              <a:t> </a:t>
            </a:r>
          </a:p>
          <a:p>
            <a:r>
              <a:rPr lang="en-US" dirty="0" smtClean="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16</a:t>
            </a:fld>
            <a:endParaRPr lang="en-US"/>
          </a:p>
        </p:txBody>
      </p:sp>
    </p:spTree>
    <p:extLst>
      <p:ext uri="{BB962C8B-B14F-4D97-AF65-F5344CB8AC3E}">
        <p14:creationId xmlns:p14="http://schemas.microsoft.com/office/powerpoint/2010/main" val="1790534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sp>
        <p:nvSpPr>
          <p:cNvPr id="9" name="Content Placeholder 2"/>
          <p:cNvSpPr>
            <a:spLocks noGrp="1"/>
          </p:cNvSpPr>
          <p:nvPr>
            <p:ph idx="1"/>
          </p:nvPr>
        </p:nvSpPr>
        <p:spPr>
          <a:xfrm>
            <a:off x="228600" y="990600"/>
            <a:ext cx="8686800" cy="5742048"/>
          </a:xfrm>
        </p:spPr>
        <p:txBody>
          <a:bodyPr/>
          <a:lstStyle>
            <a:lvl1pPr>
              <a:defRPr sz="3200" b="0" i="0" cap="none">
                <a:solidFill>
                  <a:srgbClr val="262626"/>
                </a:solidFill>
              </a:defRPr>
            </a:lvl1pPr>
            <a:lvl2pPr marL="527050" indent="-298450">
              <a:tabLst/>
              <a:defRPr lang="en-US" sz="2800" dirty="0" smtClean="0"/>
            </a:lvl2pPr>
            <a:lvl3pPr>
              <a:defRPr sz="2400">
                <a:solidFill>
                  <a:srgbClr val="262626"/>
                </a:solidFill>
              </a:defRPr>
            </a:lvl3pPr>
            <a:lvl4pPr>
              <a:defRPr sz="2000">
                <a:solidFill>
                  <a:srgbClr val="262626"/>
                </a:solidFill>
              </a:defRPr>
            </a:lvl4pPr>
            <a:lvl5pPr>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B78821-17AC-405A-B8E4-C4DF8A6ABB41}" type="slidenum">
              <a:rPr lang="en-US" smtClean="0"/>
              <a:pPr>
                <a:defRPr/>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pPr>
              <a:defRPr/>
            </a:pPr>
            <a:fld id="{867E2119-C512-435A-8A99-A0B6D78DBB4A}" type="slidenum">
              <a:rPr lang="en-US" smtClean="0"/>
              <a:pPr>
                <a:defRPr/>
              </a:pPr>
              <a:t>‹#›</a:t>
            </a:fld>
            <a:endParaRPr lang="en-US" dirty="0"/>
          </a:p>
        </p:txBody>
      </p:sp>
    </p:spTree>
    <p:extLst>
      <p:ext uri="{BB962C8B-B14F-4D97-AF65-F5344CB8AC3E}">
        <p14:creationId xmlns:p14="http://schemas.microsoft.com/office/powerpoint/2010/main" val="341264239"/>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defTabSz="609570" rtl="0" eaLnBrk="1" latinLnBrk="0" hangingPunct="1">
        <a:spcBef>
          <a:spcPct val="0"/>
        </a:spcBef>
        <a:buNone/>
        <a:defRPr sz="44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85.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35.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4.xml"/><Relationship Id="rId1" Type="http://schemas.openxmlformats.org/officeDocument/2006/relationships/tags" Target="../tags/tag19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slideLayout" Target="../slideLayouts/slideLayout2.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s>
</file>

<file path=ppt/slides/_rels/slide7.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notesSlide" Target="../notesSlides/notesSlide1.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slideLayout" Target="../slideLayouts/slideLayout2.xml"/><Relationship Id="rId2" Type="http://schemas.openxmlformats.org/officeDocument/2006/relationships/tags" Target="../tags/tag148.xml"/><Relationship Id="rId16" Type="http://schemas.openxmlformats.org/officeDocument/2006/relationships/tags" Target="../tags/tag162.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tags" Target="../tags/tag161.xml"/><Relationship Id="rId10" Type="http://schemas.openxmlformats.org/officeDocument/2006/relationships/tags" Target="../tags/tag156.xml"/><Relationship Id="rId19" Type="http://schemas.openxmlformats.org/officeDocument/2006/relationships/image" Target="../media/image8.png"/><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s>
</file>

<file path=ppt/slides/_rels/slide8.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image" Target="../media/image8.png"/><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notesSlide" Target="../notesSlides/notesSlide2.xml"/><Relationship Id="rId2" Type="http://schemas.openxmlformats.org/officeDocument/2006/relationships/tags" Target="../tags/tag164.xml"/><Relationship Id="rId16" Type="http://schemas.openxmlformats.org/officeDocument/2006/relationships/slideLayout" Target="../slideLayouts/slideLayout2.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tags" Target="../tags/tag17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447800"/>
            <a:ext cx="7772400" cy="1082675"/>
          </a:xfrm>
        </p:spPr>
        <p:txBody>
          <a:bodyPr/>
          <a:lstStyle/>
          <a:p>
            <a:r>
              <a:rPr lang="en-US" sz="4400" dirty="0" smtClean="0"/>
              <a:t>RISC, CISC, and ISA Variations</a:t>
            </a:r>
            <a:endParaRPr lang="en-US" sz="4400" dirty="0"/>
          </a:p>
        </p:txBody>
      </p:sp>
      <p:sp>
        <p:nvSpPr>
          <p:cNvPr id="4" name="Subtitle 2"/>
          <p:cNvSpPr txBox="1">
            <a:spLocks/>
          </p:cNvSpPr>
          <p:nvPr/>
        </p:nvSpPr>
        <p:spPr>
          <a:xfrm>
            <a:off x="800100" y="2882660"/>
            <a:ext cx="7543800" cy="20574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800" b="1" dirty="0" smtClean="0"/>
              <a:t>Hakim Weatherspoon</a:t>
            </a:r>
          </a:p>
          <a:p>
            <a:pPr marL="0" indent="0" algn="ctr" fontAlgn="auto">
              <a:buNone/>
            </a:pPr>
            <a:r>
              <a:rPr lang="en-US" sz="2800" b="1" dirty="0" smtClean="0"/>
              <a:t>CS 3410</a:t>
            </a:r>
          </a:p>
          <a:p>
            <a:pPr marL="0" indent="0" algn="ctr" fontAlgn="auto">
              <a:buNone/>
            </a:pPr>
            <a:r>
              <a:rPr lang="en-US" sz="2800" dirty="0" smtClean="0"/>
              <a:t>Computer Science</a:t>
            </a:r>
          </a:p>
          <a:p>
            <a:pPr marL="0" indent="0" algn="ctr" fontAlgn="auto">
              <a:buNone/>
            </a:pPr>
            <a:r>
              <a:rPr lang="en-US" sz="2800" dirty="0" smtClean="0"/>
              <a:t>Cornell University</a:t>
            </a:r>
            <a:endParaRPr lang="en-US" sz="2800" dirty="0"/>
          </a:p>
        </p:txBody>
      </p:sp>
      <p:sp>
        <p:nvSpPr>
          <p:cNvPr id="5" name="Rectangle 4"/>
          <p:cNvSpPr/>
          <p:nvPr/>
        </p:nvSpPr>
        <p:spPr>
          <a:xfrm>
            <a:off x="1170033" y="6230459"/>
            <a:ext cx="6803933" cy="461665"/>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latin typeface="Source Sans Pro" panose="020B0503030403020204"/>
              </a:rPr>
              <a:t>[Weatherspoon, </a:t>
            </a:r>
            <a:r>
              <a:rPr lang="en-US" dirty="0" err="1" smtClean="0">
                <a:solidFill>
                  <a:schemeClr val="accent1"/>
                </a:solidFill>
                <a:latin typeface="Source Sans Pro" panose="020B0503030403020204"/>
              </a:rPr>
              <a:t>Bala</a:t>
            </a:r>
            <a:r>
              <a:rPr lang="en-US" dirty="0" smtClean="0">
                <a:solidFill>
                  <a:schemeClr val="accent1"/>
                </a:solidFill>
                <a:latin typeface="Source Sans Pro" panose="020B0503030403020204"/>
              </a:rPr>
              <a:t>, Bracy</a:t>
            </a:r>
            <a:r>
              <a:rPr lang="en-US" dirty="0">
                <a:solidFill>
                  <a:schemeClr val="accent1"/>
                </a:solidFill>
                <a:latin typeface="Source Sans Pro" panose="020B0503030403020204"/>
              </a:rPr>
              <a:t>, </a:t>
            </a:r>
            <a:r>
              <a:rPr lang="en-US" dirty="0" smtClean="0">
                <a:solidFill>
                  <a:schemeClr val="accent1"/>
                </a:solidFill>
                <a:latin typeface="Source Sans Pro" panose="020B0503030403020204"/>
              </a:rPr>
              <a:t>McKee, and </a:t>
            </a:r>
            <a:r>
              <a:rPr lang="en-US" dirty="0" err="1" smtClean="0">
                <a:solidFill>
                  <a:schemeClr val="accent1"/>
                </a:solidFill>
                <a:latin typeface="Source Sans Pro" panose="020B0503030403020204"/>
              </a:rPr>
              <a:t>Sirer</a:t>
            </a:r>
            <a:r>
              <a:rPr lang="en-US" dirty="0">
                <a:solidFill>
                  <a:schemeClr val="accent1"/>
                </a:solidFill>
                <a:latin typeface="Source Sans Pro" panose="020B0503030403020204"/>
              </a:rPr>
              <a:t>]</a:t>
            </a:r>
            <a:endParaRPr lang="en-US" dirty="0">
              <a:solidFill>
                <a:schemeClr val="accent1"/>
              </a:solidFill>
              <a:latin typeface="Source Sans Pro" panose="020B0503030403020204"/>
              <a:cs typeface="Tahoma" charset="0"/>
            </a:endParaRPr>
          </a:p>
        </p:txBody>
      </p:sp>
    </p:spTree>
    <p:extLst>
      <p:ext uri="{BB962C8B-B14F-4D97-AF65-F5344CB8AC3E}">
        <p14:creationId xmlns:p14="http://schemas.microsoft.com/office/powerpoint/2010/main" val="3617798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10</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Is RISC-V the only possible instruction set architecture (ISA)?  </a:t>
            </a:r>
          </a:p>
          <a:p>
            <a:pPr marL="0" indent="0">
              <a:buNone/>
            </a:pPr>
            <a:endParaRPr lang="en-US" dirty="0" smtClean="0"/>
          </a:p>
          <a:p>
            <a:pPr marL="0" indent="0">
              <a:buNone/>
            </a:pPr>
            <a:r>
              <a:rPr lang="en-US" dirty="0" smtClean="0"/>
              <a:t>What are the alternatives?</a:t>
            </a:r>
            <a:endParaRPr lang="en-US" dirty="0"/>
          </a:p>
        </p:txBody>
      </p:sp>
    </p:spTree>
    <p:extLst>
      <p:ext uri="{BB962C8B-B14F-4D97-AF65-F5344CB8AC3E}">
        <p14:creationId xmlns:p14="http://schemas.microsoft.com/office/powerpoint/2010/main" val="13919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11</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sz="4000" dirty="0"/>
              <a:t>Instruction Set </a:t>
            </a:r>
            <a:r>
              <a:rPr lang="en-US" sz="4000" dirty="0" smtClean="0"/>
              <a:t>Architecture Variations</a:t>
            </a:r>
            <a:endParaRPr lang="en-US" sz="4000" dirty="0"/>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pPr marL="0" indent="0">
              <a:buNone/>
            </a:pPr>
            <a:r>
              <a:rPr lang="en-US" dirty="0" smtClean="0"/>
              <a:t>ISA defines the permissible instructions</a:t>
            </a:r>
            <a:endParaRPr lang="en-US" dirty="0"/>
          </a:p>
          <a:p>
            <a:pPr lvl="1"/>
            <a:r>
              <a:rPr lang="en-US" sz="2400" dirty="0" smtClean="0">
                <a:solidFill>
                  <a:schemeClr val="accent1"/>
                </a:solidFill>
              </a:rPr>
              <a:t>RISC-V</a:t>
            </a:r>
            <a:r>
              <a:rPr lang="en-US" sz="2400" dirty="0" smtClean="0"/>
              <a:t>: load/store</a:t>
            </a:r>
            <a:r>
              <a:rPr lang="en-US" sz="2400" dirty="0"/>
              <a:t>, arithmetic, control flow, </a:t>
            </a:r>
            <a:r>
              <a:rPr lang="en-US" sz="2400" dirty="0" smtClean="0"/>
              <a:t>…</a:t>
            </a:r>
          </a:p>
          <a:p>
            <a:pPr lvl="1"/>
            <a:r>
              <a:rPr lang="en-US" sz="2400" dirty="0" smtClean="0"/>
              <a:t>ARMv7: similar to RISC-V, but more shift, memory, &amp; conditional ops</a:t>
            </a:r>
          </a:p>
          <a:p>
            <a:pPr lvl="1"/>
            <a:r>
              <a:rPr lang="en-US" sz="2400" dirty="0" smtClean="0"/>
              <a:t>ARMv8 (64-bit): even closer to RISC-V,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109200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12</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Brief Historical Perspective on ISAs</a:t>
            </a:r>
            <a:endParaRPr lang="en-US" dirty="0"/>
          </a:p>
        </p:txBody>
      </p:sp>
      <p:sp>
        <p:nvSpPr>
          <p:cNvPr id="6" name="Content Placeholder 2"/>
          <p:cNvSpPr>
            <a:spLocks noGrp="1"/>
          </p:cNvSpPr>
          <p:nvPr>
            <p:ph idx="1"/>
          </p:nvPr>
        </p:nvSpPr>
        <p:spPr>
          <a:xfrm>
            <a:off x="152400" y="838200"/>
            <a:ext cx="9067800" cy="6248400"/>
          </a:xfrm>
        </p:spPr>
        <p:txBody>
          <a:bodyPr>
            <a:normAutofit/>
          </a:bodyPr>
          <a:lstStyle/>
          <a:p>
            <a:pPr marL="0" indent="0">
              <a:buNone/>
            </a:pPr>
            <a:r>
              <a:rPr lang="en-US" sz="2800" dirty="0" smtClean="0"/>
              <a:t>Accumulators</a:t>
            </a:r>
          </a:p>
          <a:p>
            <a:pPr lvl="1"/>
            <a:r>
              <a:rPr lang="en-US" sz="2400" dirty="0" smtClean="0"/>
              <a:t>Early stored-program computers had </a:t>
            </a:r>
            <a:r>
              <a:rPr lang="en-US" sz="2400" b="1" i="1" dirty="0" smtClean="0"/>
              <a:t>one</a:t>
            </a:r>
            <a:r>
              <a:rPr lang="en-US" sz="2400" dirty="0" smtClean="0"/>
              <a:t> register!</a:t>
            </a:r>
          </a:p>
          <a:p>
            <a:pPr lvl="1"/>
            <a:endParaRPr lang="en-US" sz="2400" dirty="0"/>
          </a:p>
          <a:p>
            <a:pPr lvl="1"/>
            <a:endParaRPr lang="en-US" sz="2400" dirty="0" smtClean="0"/>
          </a:p>
          <a:p>
            <a:pPr lvl="1"/>
            <a:endParaRPr lang="en-US" sz="2400" dirty="0"/>
          </a:p>
          <a:p>
            <a:pPr lvl="1"/>
            <a:endParaRPr lang="en-US" sz="2400" dirty="0" smtClean="0"/>
          </a:p>
          <a:p>
            <a:pPr lvl="1"/>
            <a:endParaRPr lang="en-US" sz="2400" dirty="0"/>
          </a:p>
          <a:p>
            <a:pPr marL="457200" lvl="1" indent="0">
              <a:buNone/>
            </a:pPr>
            <a:endParaRPr lang="en-US" sz="2400" dirty="0" smtClean="0"/>
          </a:p>
          <a:p>
            <a:pPr marL="457200" lvl="1" indent="0">
              <a:buNone/>
            </a:pPr>
            <a:endParaRPr lang="en-US" sz="2400" dirty="0" smtClean="0"/>
          </a:p>
          <a:p>
            <a:pPr marL="457200" lvl="1" indent="0">
              <a:buNone/>
            </a:pPr>
            <a:endParaRPr lang="en-US" sz="2400" dirty="0"/>
          </a:p>
          <a:p>
            <a:pPr marL="457200" lvl="1" indent="0">
              <a:buNone/>
            </a:pPr>
            <a:endParaRPr lang="en-US" sz="2400" dirty="0"/>
          </a:p>
          <a:p>
            <a:pPr lvl="1"/>
            <a:r>
              <a:rPr lang="en-US" sz="2400" dirty="0" smtClean="0"/>
              <a:t>One register is two registers short of a RISC-V instruction!</a:t>
            </a:r>
          </a:p>
          <a:p>
            <a:pPr lvl="1"/>
            <a:r>
              <a:rPr lang="en-US" sz="2400" dirty="0" smtClean="0"/>
              <a:t>Requires a memory-based operand-addressing mode</a:t>
            </a:r>
          </a:p>
          <a:p>
            <a:pPr lvl="2"/>
            <a:r>
              <a:rPr lang="en-US" sz="2000" dirty="0" smtClean="0"/>
              <a:t>Example Instructions:   </a:t>
            </a:r>
            <a:r>
              <a:rPr lang="en-US" sz="2000" dirty="0" smtClean="0">
                <a:solidFill>
                  <a:schemeClr val="accent1"/>
                </a:solidFill>
              </a:rPr>
              <a:t>add </a:t>
            </a:r>
            <a:r>
              <a:rPr lang="en-US" sz="2000" dirty="0">
                <a:solidFill>
                  <a:schemeClr val="accent1"/>
                </a:solidFill>
              </a:rPr>
              <a:t>200 // ACC = ACC + Mem[200]</a:t>
            </a:r>
            <a:endParaRPr lang="en-US" sz="2000" dirty="0" smtClean="0">
              <a:solidFill>
                <a:schemeClr val="accent1"/>
              </a:solidFill>
            </a:endParaRPr>
          </a:p>
          <a:p>
            <a:pPr lvl="3"/>
            <a:r>
              <a:rPr lang="en-US" sz="1800" dirty="0" smtClean="0"/>
              <a:t>Add the accumulator to the word in memory at address 200</a:t>
            </a:r>
          </a:p>
          <a:p>
            <a:pPr lvl="3"/>
            <a:r>
              <a:rPr lang="en-US" sz="1800" dirty="0" smtClean="0"/>
              <a:t>Place the sum back in the accumulator</a:t>
            </a:r>
          </a:p>
          <a:p>
            <a:endParaRPr lang="en-US" sz="2800" dirty="0"/>
          </a:p>
        </p:txBody>
      </p:sp>
      <p:pic>
        <p:nvPicPr>
          <p:cNvPr id="7"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1"/>
            <a:ext cx="2809434" cy="2258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6379" y="4134654"/>
            <a:ext cx="4120039" cy="707886"/>
          </a:xfrm>
          <a:prstGeom prst="rect">
            <a:avLst/>
          </a:prstGeom>
          <a:noFill/>
        </p:spPr>
        <p:txBody>
          <a:bodyPr wrap="none" rtlCol="0">
            <a:spAutoFit/>
          </a:bodyPr>
          <a:lstStyle/>
          <a:p>
            <a:r>
              <a:rPr lang="en-US" sz="2000" dirty="0">
                <a:solidFill>
                  <a:schemeClr val="tx2"/>
                </a:solidFill>
                <a:latin typeface="Source Sans Pro" panose="020B0503030403020204"/>
              </a:rPr>
              <a:t>EDSAC (Electronic Delay Storage </a:t>
            </a:r>
            <a:endParaRPr lang="en-US" sz="2000" dirty="0" smtClean="0">
              <a:solidFill>
                <a:schemeClr val="tx2"/>
              </a:solidFill>
              <a:latin typeface="Source Sans Pro" panose="020B0503030403020204"/>
            </a:endParaRPr>
          </a:p>
          <a:p>
            <a:r>
              <a:rPr lang="en-US" sz="2000" dirty="0" smtClean="0">
                <a:solidFill>
                  <a:schemeClr val="tx2"/>
                </a:solidFill>
                <a:latin typeface="Source Sans Pro" panose="020B0503030403020204"/>
              </a:rPr>
              <a:t>Automatic Calculator</a:t>
            </a:r>
            <a:r>
              <a:rPr lang="en-US" sz="2000" dirty="0">
                <a:solidFill>
                  <a:schemeClr val="tx2"/>
                </a:solidFill>
                <a:latin typeface="Source Sans Pro" panose="020B0503030403020204"/>
              </a:rPr>
              <a:t>) in 1949</a:t>
            </a:r>
          </a:p>
        </p:txBody>
      </p:sp>
      <p:pic>
        <p:nvPicPr>
          <p:cNvPr id="9"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57800" y="3828551"/>
            <a:ext cx="2924198" cy="830997"/>
          </a:xfrm>
          <a:prstGeom prst="rect">
            <a:avLst/>
          </a:prstGeom>
          <a:noFill/>
        </p:spPr>
        <p:txBody>
          <a:bodyPr wrap="none" rtlCol="0">
            <a:spAutoFit/>
          </a:bodyPr>
          <a:lstStyle/>
          <a:p>
            <a:r>
              <a:rPr lang="en-US" dirty="0" smtClean="0">
                <a:solidFill>
                  <a:schemeClr val="tx2"/>
                </a:solidFill>
                <a:latin typeface="Source Sans Pro" panose="020B0503030403020204"/>
              </a:rPr>
              <a:t>Intel 8008 in 1972</a:t>
            </a:r>
          </a:p>
          <a:p>
            <a:r>
              <a:rPr lang="en-US" dirty="0">
                <a:solidFill>
                  <a:schemeClr val="tx2"/>
                </a:solidFill>
                <a:latin typeface="Source Sans Pro" panose="020B0503030403020204"/>
              </a:rPr>
              <a:t>w</a:t>
            </a:r>
            <a:r>
              <a:rPr lang="en-US" dirty="0" smtClean="0">
                <a:solidFill>
                  <a:schemeClr val="tx2"/>
                </a:solidFill>
                <a:latin typeface="Source Sans Pro" panose="020B0503030403020204"/>
              </a:rPr>
              <a:t>as an accumulator</a:t>
            </a:r>
            <a:endParaRPr lang="en-US" dirty="0">
              <a:solidFill>
                <a:schemeClr val="tx2"/>
              </a:solidFill>
              <a:latin typeface="Source Sans Pro" panose="020B0503030403020204"/>
            </a:endParaRPr>
          </a:p>
        </p:txBody>
      </p:sp>
    </p:spTree>
    <p:extLst>
      <p:ext uri="{BB962C8B-B14F-4D97-AF65-F5344CB8AC3E}">
        <p14:creationId xmlns:p14="http://schemas.microsoft.com/office/powerpoint/2010/main" val="14774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13</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Brief Historical Perspective on ISAs</a:t>
            </a:r>
            <a:endParaRPr lang="en-US" dirty="0"/>
          </a:p>
        </p:txBody>
      </p:sp>
      <p:sp>
        <p:nvSpPr>
          <p:cNvPr id="6" name="Content Placeholder 2"/>
          <p:cNvSpPr>
            <a:spLocks noGrp="1"/>
          </p:cNvSpPr>
          <p:nvPr>
            <p:ph idx="1"/>
          </p:nvPr>
        </p:nvSpPr>
        <p:spPr>
          <a:xfrm>
            <a:off x="152400" y="838200"/>
            <a:ext cx="9067800" cy="5943600"/>
          </a:xfrm>
        </p:spPr>
        <p:txBody>
          <a:bodyPr>
            <a:normAutofit lnSpcReduction="10000"/>
          </a:bodyPr>
          <a:lstStyle/>
          <a:p>
            <a:pPr marL="0" indent="0">
              <a:buNone/>
            </a:pPr>
            <a:r>
              <a:rPr lang="en-US" dirty="0" smtClean="0">
                <a:solidFill>
                  <a:schemeClr val="tx2"/>
                </a:solidFill>
              </a:rPr>
              <a:t>Next step, more registers…</a:t>
            </a:r>
          </a:p>
          <a:p>
            <a:pPr lvl="1"/>
            <a:r>
              <a:rPr lang="en-US" dirty="0">
                <a:solidFill>
                  <a:schemeClr val="tx2"/>
                </a:solidFill>
              </a:rPr>
              <a:t>D</a:t>
            </a:r>
            <a:r>
              <a:rPr lang="en-US" dirty="0" smtClean="0">
                <a:solidFill>
                  <a:schemeClr val="tx2"/>
                </a:solidFill>
              </a:rPr>
              <a:t>edicated registers</a:t>
            </a:r>
          </a:p>
          <a:p>
            <a:pPr lvl="2"/>
            <a:r>
              <a:rPr lang="en-US" dirty="0" smtClean="0">
                <a:solidFill>
                  <a:schemeClr val="tx2"/>
                </a:solidFill>
              </a:rPr>
              <a:t>E.g. indices </a:t>
            </a:r>
            <a:r>
              <a:rPr lang="en-US" dirty="0">
                <a:solidFill>
                  <a:schemeClr val="tx2"/>
                </a:solidFill>
              </a:rPr>
              <a:t>for array references in data transfer </a:t>
            </a:r>
            <a:r>
              <a:rPr lang="en-US" dirty="0" smtClean="0">
                <a:solidFill>
                  <a:schemeClr val="tx2"/>
                </a:solidFill>
              </a:rPr>
              <a:t>instructions, separate </a:t>
            </a:r>
            <a:r>
              <a:rPr lang="en-US" dirty="0">
                <a:solidFill>
                  <a:schemeClr val="tx2"/>
                </a:solidFill>
              </a:rPr>
              <a:t>accumulators for multiply or divide instructions</a:t>
            </a:r>
            <a:r>
              <a:rPr lang="en-US" dirty="0" smtClean="0">
                <a:solidFill>
                  <a:schemeClr val="tx2"/>
                </a:solidFill>
              </a:rPr>
              <a:t>, top-of-stack </a:t>
            </a:r>
            <a:r>
              <a:rPr lang="en-US" dirty="0">
                <a:solidFill>
                  <a:schemeClr val="tx2"/>
                </a:solidFill>
              </a:rPr>
              <a:t>pointer. </a:t>
            </a:r>
          </a:p>
          <a:p>
            <a:pPr lvl="1"/>
            <a:endParaRPr lang="en-US" dirty="0" smtClean="0">
              <a:solidFill>
                <a:schemeClr val="tx2"/>
              </a:solidFill>
            </a:endParaRPr>
          </a:p>
          <a:p>
            <a:pPr lvl="1"/>
            <a:endParaRPr lang="en-US" dirty="0" smtClean="0">
              <a:solidFill>
                <a:schemeClr val="tx2"/>
              </a:solidFill>
            </a:endParaRPr>
          </a:p>
          <a:p>
            <a:pPr lvl="1"/>
            <a:endParaRPr lang="en-US" dirty="0" smtClean="0">
              <a:solidFill>
                <a:schemeClr val="tx2"/>
              </a:solidFill>
            </a:endParaRPr>
          </a:p>
          <a:p>
            <a:pPr lvl="1"/>
            <a:endParaRPr lang="en-US" dirty="0">
              <a:solidFill>
                <a:schemeClr val="tx2"/>
              </a:solidFill>
            </a:endParaRPr>
          </a:p>
          <a:p>
            <a:pPr lvl="1"/>
            <a:endParaRPr lang="en-US" dirty="0" smtClean="0">
              <a:solidFill>
                <a:schemeClr val="tx2"/>
              </a:solidFill>
            </a:endParaRPr>
          </a:p>
          <a:p>
            <a:pPr lvl="1"/>
            <a:endParaRPr lang="en-US" dirty="0" smtClean="0">
              <a:solidFill>
                <a:schemeClr val="tx2"/>
              </a:solidFill>
            </a:endParaRPr>
          </a:p>
          <a:p>
            <a:pPr lvl="1"/>
            <a:r>
              <a:rPr lang="en-US" dirty="0" smtClean="0">
                <a:solidFill>
                  <a:schemeClr val="tx2"/>
                </a:solidFill>
              </a:rPr>
              <a:t>Extended Accumulator</a:t>
            </a:r>
          </a:p>
          <a:p>
            <a:pPr lvl="2"/>
            <a:r>
              <a:rPr lang="en-US" dirty="0" smtClean="0">
                <a:solidFill>
                  <a:schemeClr val="tx2"/>
                </a:solidFill>
              </a:rPr>
              <a:t>One </a:t>
            </a:r>
            <a:r>
              <a:rPr lang="en-US" dirty="0">
                <a:solidFill>
                  <a:schemeClr val="tx2"/>
                </a:solidFill>
              </a:rPr>
              <a:t>operand may be in memory </a:t>
            </a:r>
            <a:r>
              <a:rPr lang="en-US" dirty="0" smtClean="0">
                <a:solidFill>
                  <a:schemeClr val="tx2"/>
                </a:solidFill>
              </a:rPr>
              <a:t>(like previous accumulators). </a:t>
            </a:r>
          </a:p>
          <a:p>
            <a:pPr lvl="2"/>
            <a:r>
              <a:rPr lang="en-US" dirty="0" smtClean="0">
                <a:solidFill>
                  <a:schemeClr val="tx2"/>
                </a:solidFill>
              </a:rPr>
              <a:t>Or, all </a:t>
            </a:r>
            <a:r>
              <a:rPr lang="en-US" dirty="0">
                <a:solidFill>
                  <a:schemeClr val="tx2"/>
                </a:solidFill>
              </a:rPr>
              <a:t>the operands </a:t>
            </a:r>
            <a:r>
              <a:rPr lang="en-US" dirty="0" smtClean="0">
                <a:solidFill>
                  <a:schemeClr val="tx2"/>
                </a:solidFill>
              </a:rPr>
              <a:t>may be registers (like RISC-V).</a:t>
            </a:r>
            <a:endParaRPr lang="en-US" dirty="0">
              <a:solidFill>
                <a:schemeClr val="tx2"/>
              </a:solidFill>
            </a:endParaRPr>
          </a:p>
        </p:txBody>
      </p:sp>
      <p:sp>
        <p:nvSpPr>
          <p:cNvPr id="7" name="TextBox 6"/>
          <p:cNvSpPr txBox="1"/>
          <p:nvPr/>
        </p:nvSpPr>
        <p:spPr>
          <a:xfrm>
            <a:off x="3892985" y="4048126"/>
            <a:ext cx="2876108" cy="1015663"/>
          </a:xfrm>
          <a:prstGeom prst="rect">
            <a:avLst/>
          </a:prstGeom>
          <a:noFill/>
        </p:spPr>
        <p:txBody>
          <a:bodyPr wrap="none" rtlCol="0">
            <a:spAutoFit/>
          </a:bodyPr>
          <a:lstStyle/>
          <a:p>
            <a:r>
              <a:rPr lang="en-US" sz="2000" dirty="0" smtClean="0">
                <a:solidFill>
                  <a:schemeClr val="tx2"/>
                </a:solidFill>
                <a:latin typeface="Source Sans Pro" panose="020B0503030403020204"/>
              </a:rPr>
              <a:t>Intel 8086</a:t>
            </a:r>
          </a:p>
          <a:p>
            <a:r>
              <a:rPr lang="en-US" sz="2000" dirty="0" smtClean="0">
                <a:solidFill>
                  <a:schemeClr val="tx2"/>
                </a:solidFill>
                <a:latin typeface="Source Sans Pro" panose="020B0503030403020204"/>
              </a:rPr>
              <a:t>“extended accumulator”</a:t>
            </a:r>
          </a:p>
          <a:p>
            <a:r>
              <a:rPr lang="en-US" sz="2000" dirty="0" smtClean="0">
                <a:solidFill>
                  <a:schemeClr val="tx2"/>
                </a:solidFill>
                <a:latin typeface="Source Sans Pro" panose="020B0503030403020204"/>
              </a:rPr>
              <a:t>Processor for IBM PCs</a:t>
            </a:r>
            <a:endParaRPr lang="en-US" sz="2000" dirty="0">
              <a:solidFill>
                <a:schemeClr val="tx2"/>
              </a:solidFill>
              <a:latin typeface="Source Sans Pro" panose="020B0503030403020204"/>
            </a:endParaRPr>
          </a:p>
        </p:txBody>
      </p:sp>
      <p:pic>
        <p:nvPicPr>
          <p:cNvPr id="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28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14</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Brief Historical Perspective on ISAs</a:t>
            </a:r>
            <a:endParaRPr lang="en-US" dirty="0"/>
          </a:p>
        </p:txBody>
      </p:sp>
      <p:sp>
        <p:nvSpPr>
          <p:cNvPr id="6" name="Content Placeholder 2"/>
          <p:cNvSpPr>
            <a:spLocks noGrp="1"/>
          </p:cNvSpPr>
          <p:nvPr>
            <p:ph idx="1"/>
          </p:nvPr>
        </p:nvSpPr>
        <p:spPr>
          <a:xfrm>
            <a:off x="152400" y="838200"/>
            <a:ext cx="9067800" cy="5943600"/>
          </a:xfrm>
        </p:spPr>
        <p:txBody>
          <a:bodyPr>
            <a:normAutofit/>
          </a:bodyPr>
          <a:lstStyle/>
          <a:p>
            <a:pPr marL="0" indent="0">
              <a:buNone/>
            </a:pPr>
            <a:r>
              <a:rPr lang="en-US" dirty="0" smtClean="0"/>
              <a:t>Next step, more registers…</a:t>
            </a:r>
          </a:p>
          <a:p>
            <a:pPr lvl="1"/>
            <a:r>
              <a:rPr lang="en-US" dirty="0" smtClean="0"/>
              <a:t>General-purpose registers</a:t>
            </a:r>
          </a:p>
          <a:p>
            <a:pPr lvl="2"/>
            <a:r>
              <a:rPr lang="en-US" dirty="0" smtClean="0"/>
              <a:t>Registers can be used for any purpose</a:t>
            </a:r>
          </a:p>
          <a:p>
            <a:pPr lvl="2"/>
            <a:r>
              <a:rPr lang="en-US" dirty="0" smtClean="0"/>
              <a:t>E.g. RISC-V, MIPS, ARM, x86</a:t>
            </a:r>
          </a:p>
          <a:p>
            <a:pPr marL="457200" lvl="1" indent="0">
              <a:buNone/>
            </a:pPr>
            <a:endParaRPr lang="en-US" dirty="0" smtClean="0"/>
          </a:p>
          <a:p>
            <a:pPr lvl="1"/>
            <a:r>
              <a:rPr lang="en-US" i="1" dirty="0" smtClean="0"/>
              <a:t>Register-memory</a:t>
            </a:r>
            <a:r>
              <a:rPr lang="en-US" dirty="0" smtClean="0"/>
              <a:t> architectures</a:t>
            </a:r>
          </a:p>
          <a:p>
            <a:pPr lvl="2"/>
            <a:r>
              <a:rPr lang="en-US" dirty="0" smtClean="0"/>
              <a:t>One operand may be in memory (e.g. accumulators)</a:t>
            </a:r>
          </a:p>
          <a:p>
            <a:pPr lvl="2"/>
            <a:r>
              <a:rPr lang="en-US" dirty="0" smtClean="0"/>
              <a:t>E.g. x86 (i.e. 80386 processors) </a:t>
            </a:r>
          </a:p>
          <a:p>
            <a:pPr lvl="1"/>
            <a:r>
              <a:rPr lang="en-US" i="1" dirty="0" smtClean="0"/>
              <a:t>Register-register</a:t>
            </a:r>
            <a:r>
              <a:rPr lang="en-US" dirty="0" smtClean="0"/>
              <a:t> architectures (aka load-store)</a:t>
            </a:r>
          </a:p>
          <a:p>
            <a:pPr lvl="2"/>
            <a:r>
              <a:rPr lang="en-US" dirty="0" smtClean="0"/>
              <a:t>All operands </a:t>
            </a:r>
            <a:r>
              <a:rPr lang="en-US" b="1" i="1" dirty="0" smtClean="0"/>
              <a:t>must</a:t>
            </a:r>
            <a:r>
              <a:rPr lang="en-US" dirty="0" smtClean="0"/>
              <a:t> be in registers</a:t>
            </a:r>
          </a:p>
          <a:p>
            <a:pPr lvl="2"/>
            <a:r>
              <a:rPr lang="en-US" dirty="0" smtClean="0"/>
              <a:t>E.g. RISC-V, MIPS, ARM</a:t>
            </a:r>
          </a:p>
          <a:p>
            <a:pPr lvl="1"/>
            <a:endParaRPr lang="en-US" dirty="0"/>
          </a:p>
          <a:p>
            <a:endParaRPr lang="en-US" dirty="0"/>
          </a:p>
        </p:txBody>
      </p:sp>
    </p:spTree>
    <p:extLst>
      <p:ext uri="{BB962C8B-B14F-4D97-AF65-F5344CB8AC3E}">
        <p14:creationId xmlns:p14="http://schemas.microsoft.com/office/powerpoint/2010/main" val="839132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15</a:t>
            </a:fld>
            <a:endParaRPr lang="en-US" dirty="0"/>
          </a:p>
        </p:txBody>
      </p:sp>
      <p:sp>
        <p:nvSpPr>
          <p:cNvPr id="5" name="Title 1"/>
          <p:cNvSpPr>
            <a:spLocks noGrp="1"/>
          </p:cNvSpPr>
          <p:nvPr>
            <p:ph type="title"/>
          </p:nvPr>
        </p:nvSpPr>
        <p:spPr>
          <a:xfrm>
            <a:off x="228600" y="-76200"/>
            <a:ext cx="8686800" cy="533400"/>
          </a:xfrm>
        </p:spPr>
        <p:txBody>
          <a:bodyPr>
            <a:normAutofit fontScale="90000"/>
          </a:bodyPr>
          <a:lstStyle/>
          <a:p>
            <a:r>
              <a:rPr lang="en-US" dirty="0" smtClean="0"/>
              <a:t>Takeaway</a:t>
            </a:r>
            <a:endParaRPr lang="en-US" dirty="0"/>
          </a:p>
        </p:txBody>
      </p:sp>
      <p:sp>
        <p:nvSpPr>
          <p:cNvPr id="6" name="Content Placeholder 2"/>
          <p:cNvSpPr>
            <a:spLocks noGrp="1"/>
          </p:cNvSpPr>
          <p:nvPr>
            <p:ph idx="1"/>
          </p:nvPr>
        </p:nvSpPr>
        <p:spPr>
          <a:xfrm>
            <a:off x="38100" y="190500"/>
            <a:ext cx="9067800" cy="1224643"/>
          </a:xfrm>
        </p:spPr>
        <p:txBody>
          <a:bodyPr>
            <a:normAutofit/>
          </a:bodyPr>
          <a:lstStyle/>
          <a:p>
            <a:pPr marL="0" indent="0">
              <a:buNone/>
            </a:pPr>
            <a:r>
              <a:rPr lang="en-US" sz="2800" dirty="0" smtClean="0"/>
              <a:t>The number of available registers greatly influenced the instruction set architecture (ISA)</a:t>
            </a:r>
          </a:p>
        </p:txBody>
      </p:sp>
      <p:graphicFrame>
        <p:nvGraphicFramePr>
          <p:cNvPr id="7" name="Table 6"/>
          <p:cNvGraphicFramePr>
            <a:graphicFrameLocks noGrp="1"/>
          </p:cNvGraphicFramePr>
          <p:nvPr>
            <p:extLst>
              <p:ext uri="{D42A27DB-BD31-4B8C-83A1-F6EECF244321}">
                <p14:modId xmlns:p14="http://schemas.microsoft.com/office/powerpoint/2010/main" val="202853425"/>
              </p:ext>
            </p:extLst>
          </p:nvPr>
        </p:nvGraphicFramePr>
        <p:xfrm>
          <a:off x="38100" y="1064952"/>
          <a:ext cx="8686800" cy="5785306"/>
        </p:xfrm>
        <a:graphic>
          <a:graphicData uri="http://schemas.openxmlformats.org/drawingml/2006/table">
            <a:tbl>
              <a:tblPr firstRow="1" bandRow="1">
                <a:tableStyleId>{5C22544A-7EE6-4342-B048-85BDC9FD1C3A}</a:tableStyleId>
              </a:tblPr>
              <a:tblGrid>
                <a:gridCol w="1579418">
                  <a:extLst>
                    <a:ext uri="{9D8B030D-6E8A-4147-A177-3AD203B41FA5}">
                      <a16:colId xmlns:a16="http://schemas.microsoft.com/office/drawing/2014/main" val="20000"/>
                    </a:ext>
                  </a:extLst>
                </a:gridCol>
                <a:gridCol w="2567466">
                  <a:extLst>
                    <a:ext uri="{9D8B030D-6E8A-4147-A177-3AD203B41FA5}">
                      <a16:colId xmlns:a16="http://schemas.microsoft.com/office/drawing/2014/main" val="20001"/>
                    </a:ext>
                  </a:extLst>
                </a:gridCol>
                <a:gridCol w="2723585">
                  <a:extLst>
                    <a:ext uri="{9D8B030D-6E8A-4147-A177-3AD203B41FA5}">
                      <a16:colId xmlns:a16="http://schemas.microsoft.com/office/drawing/2014/main" val="20002"/>
                    </a:ext>
                  </a:extLst>
                </a:gridCol>
                <a:gridCol w="1816331">
                  <a:extLst>
                    <a:ext uri="{9D8B030D-6E8A-4147-A177-3AD203B41FA5}">
                      <a16:colId xmlns:a16="http://schemas.microsoft.com/office/drawing/2014/main" val="20003"/>
                    </a:ext>
                  </a:extLst>
                </a:gridCol>
              </a:tblGrid>
              <a:tr h="298906">
                <a:tc>
                  <a:txBody>
                    <a:bodyPr/>
                    <a:lstStyle/>
                    <a:p>
                      <a:r>
                        <a:rPr lang="en-US" sz="1200" dirty="0" smtClean="0">
                          <a:solidFill>
                            <a:schemeClr val="tx2"/>
                          </a:solidFill>
                          <a:latin typeface="Source Sans Pro" panose="020B0503030403020204"/>
                        </a:rPr>
                        <a:t>Machine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err="1" smtClean="0">
                          <a:solidFill>
                            <a:schemeClr val="tx2"/>
                          </a:solidFill>
                          <a:latin typeface="Source Sans Pro" panose="020B0503030403020204"/>
                        </a:rPr>
                        <a:t>Num</a:t>
                      </a:r>
                      <a:r>
                        <a:rPr lang="en-US" sz="1200" dirty="0" smtClean="0">
                          <a:solidFill>
                            <a:schemeClr val="tx2"/>
                          </a:solidFill>
                          <a:latin typeface="Source Sans Pro" panose="020B0503030403020204"/>
                        </a:rPr>
                        <a:t> General</a:t>
                      </a:r>
                      <a:r>
                        <a:rPr lang="en-US" sz="1200" baseline="0" dirty="0" smtClean="0">
                          <a:solidFill>
                            <a:schemeClr val="tx2"/>
                          </a:solidFill>
                          <a:latin typeface="Source Sans Pro" panose="020B0503030403020204"/>
                        </a:rPr>
                        <a:t> Purpose Registers</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Architectural Style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Year</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9015">
                <a:tc>
                  <a:txBody>
                    <a:bodyPr/>
                    <a:lstStyle/>
                    <a:p>
                      <a:r>
                        <a:rPr lang="en-US" sz="1200" dirty="0" smtClean="0">
                          <a:solidFill>
                            <a:schemeClr val="tx2"/>
                          </a:solidFill>
                          <a:latin typeface="Source Sans Pro" panose="020B0503030403020204"/>
                        </a:rPr>
                        <a:t>EDSAC</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Accumulator</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1949</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015">
                <a:tc>
                  <a:txBody>
                    <a:bodyPr/>
                    <a:lstStyle/>
                    <a:p>
                      <a:r>
                        <a:rPr lang="en-US" sz="1200" dirty="0" smtClean="0">
                          <a:solidFill>
                            <a:schemeClr val="tx2"/>
                          </a:solidFill>
                          <a:latin typeface="Source Sans Pro" panose="020B0503030403020204"/>
                        </a:rPr>
                        <a:t>IBM 701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Accumulator</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1953</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015">
                <a:tc>
                  <a:txBody>
                    <a:bodyPr/>
                    <a:lstStyle/>
                    <a:p>
                      <a:r>
                        <a:rPr lang="en-US" sz="1200" dirty="0" smtClean="0">
                          <a:solidFill>
                            <a:schemeClr val="tx2"/>
                          </a:solidFill>
                          <a:latin typeface="Source Sans Pro" panose="020B0503030403020204"/>
                        </a:rPr>
                        <a:t>CDC 6600</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1963</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015">
                <a:tc>
                  <a:txBody>
                    <a:bodyPr/>
                    <a:lstStyle/>
                    <a:p>
                      <a:r>
                        <a:rPr lang="en-US" sz="1200" dirty="0" smtClean="0">
                          <a:solidFill>
                            <a:schemeClr val="tx2"/>
                          </a:solidFill>
                          <a:latin typeface="Source Sans Pro" panose="020B0503030403020204"/>
                        </a:rPr>
                        <a:t>IBM 360</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Register-Memory</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1964</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9015">
                <a:tc>
                  <a:txBody>
                    <a:bodyPr/>
                    <a:lstStyle/>
                    <a:p>
                      <a:r>
                        <a:rPr lang="en-US" sz="1200" dirty="0" smtClean="0">
                          <a:solidFill>
                            <a:schemeClr val="tx2"/>
                          </a:solidFill>
                          <a:latin typeface="Source Sans Pro" panose="020B0503030403020204"/>
                        </a:rPr>
                        <a:t>DEC PDP</a:t>
                      </a:r>
                      <a:r>
                        <a:rPr lang="en-US" sz="1200" baseline="0" dirty="0" smtClean="0">
                          <a:solidFill>
                            <a:schemeClr val="tx2"/>
                          </a:solidFill>
                          <a:latin typeface="Source Sans Pro" panose="020B0503030403020204"/>
                        </a:rPr>
                        <a:t>-8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Accumulator</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1965</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9015">
                <a:tc>
                  <a:txBody>
                    <a:bodyPr/>
                    <a:lstStyle/>
                    <a:p>
                      <a:r>
                        <a:rPr lang="en-US" sz="1200" dirty="0" smtClean="0">
                          <a:solidFill>
                            <a:schemeClr val="tx2"/>
                          </a:solidFill>
                          <a:latin typeface="Source Sans Pro" panose="020B0503030403020204"/>
                        </a:rPr>
                        <a:t>DEC PDP</a:t>
                      </a:r>
                      <a:r>
                        <a:rPr lang="en-US" sz="1200" baseline="0" dirty="0" smtClean="0">
                          <a:solidFill>
                            <a:schemeClr val="tx2"/>
                          </a:solidFill>
                          <a:latin typeface="Source Sans Pro" panose="020B0503030403020204"/>
                        </a:rPr>
                        <a:t>-11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Register-Memory</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1970</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9015">
                <a:tc>
                  <a:txBody>
                    <a:bodyPr/>
                    <a:lstStyle/>
                    <a:p>
                      <a:r>
                        <a:rPr lang="en-US" sz="1200" dirty="0" smtClean="0">
                          <a:solidFill>
                            <a:schemeClr val="tx2"/>
                          </a:solidFill>
                          <a:latin typeface="Source Sans Pro" panose="020B0503030403020204"/>
                        </a:rPr>
                        <a:t>Intel 8008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Accumulator</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1972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9015">
                <a:tc>
                  <a:txBody>
                    <a:bodyPr/>
                    <a:lstStyle/>
                    <a:p>
                      <a:r>
                        <a:rPr lang="en-US" sz="1200" dirty="0" smtClean="0">
                          <a:solidFill>
                            <a:schemeClr val="tx2"/>
                          </a:solidFill>
                          <a:latin typeface="Source Sans Pro" panose="020B0503030403020204"/>
                        </a:rPr>
                        <a:t>Motorola 6800</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Accumulator</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1974</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9015">
                <a:tc>
                  <a:txBody>
                    <a:bodyPr/>
                    <a:lstStyle/>
                    <a:p>
                      <a:r>
                        <a:rPr lang="en-US" sz="1200" dirty="0" smtClean="0">
                          <a:solidFill>
                            <a:schemeClr val="tx2"/>
                          </a:solidFill>
                          <a:latin typeface="Source Sans Pro" panose="020B0503030403020204"/>
                        </a:rPr>
                        <a:t>DEC</a:t>
                      </a:r>
                      <a:r>
                        <a:rPr lang="en-US" sz="1200" baseline="0" dirty="0" smtClean="0">
                          <a:solidFill>
                            <a:schemeClr val="tx2"/>
                          </a:solidFill>
                          <a:latin typeface="Source Sans Pro" panose="020B0503030403020204"/>
                        </a:rPr>
                        <a:t> VAX</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16</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Register-Memory, Memory-Memory</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1977</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9015">
                <a:tc>
                  <a:txBody>
                    <a:bodyPr/>
                    <a:lstStyle/>
                    <a:p>
                      <a:r>
                        <a:rPr lang="en-US" sz="1200" dirty="0" smtClean="0">
                          <a:solidFill>
                            <a:schemeClr val="tx2"/>
                          </a:solidFill>
                          <a:latin typeface="Source Sans Pro" panose="020B0503030403020204"/>
                        </a:rPr>
                        <a:t>Intel 8086</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Extended Accumulator</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1978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9015">
                <a:tc>
                  <a:txBody>
                    <a:bodyPr/>
                    <a:lstStyle/>
                    <a:p>
                      <a:r>
                        <a:rPr lang="en-US" sz="1200" dirty="0" smtClean="0">
                          <a:solidFill>
                            <a:schemeClr val="tx2"/>
                          </a:solidFill>
                          <a:latin typeface="Source Sans Pro" panose="020B0503030403020204"/>
                        </a:rPr>
                        <a:t>Motorola 6800</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16</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Register-Memory</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1980</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9015">
                <a:tc>
                  <a:txBody>
                    <a:bodyPr/>
                    <a:lstStyle/>
                    <a:p>
                      <a:r>
                        <a:rPr lang="en-US" sz="1200" dirty="0" smtClean="0">
                          <a:solidFill>
                            <a:schemeClr val="tx2"/>
                          </a:solidFill>
                          <a:latin typeface="Source Sans Pro" panose="020B0503030403020204"/>
                        </a:rPr>
                        <a:t>Intel 80386</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Register-Memory</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1985</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9015">
                <a:tc>
                  <a:txBody>
                    <a:bodyPr/>
                    <a:lstStyle/>
                    <a:p>
                      <a:r>
                        <a:rPr lang="en-US" sz="1200" dirty="0" smtClean="0">
                          <a:solidFill>
                            <a:schemeClr val="tx2"/>
                          </a:solidFill>
                          <a:latin typeface="Source Sans Pro" panose="020B0503030403020204"/>
                        </a:rPr>
                        <a:t>ARM</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16</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1985</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9015">
                <a:tc>
                  <a:txBody>
                    <a:bodyPr/>
                    <a:lstStyle/>
                    <a:p>
                      <a:r>
                        <a:rPr lang="en-US" sz="1200" dirty="0" smtClean="0">
                          <a:solidFill>
                            <a:schemeClr val="tx2"/>
                          </a:solidFill>
                          <a:latin typeface="Source Sans Pro" panose="020B0503030403020204"/>
                        </a:rPr>
                        <a:t>MIPS</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32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1985</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9015">
                <a:tc>
                  <a:txBody>
                    <a:bodyPr/>
                    <a:lstStyle/>
                    <a:p>
                      <a:r>
                        <a:rPr lang="en-US" sz="1200" dirty="0" smtClean="0">
                          <a:solidFill>
                            <a:schemeClr val="tx2"/>
                          </a:solidFill>
                          <a:latin typeface="Source Sans Pro" panose="020B0503030403020204"/>
                        </a:rPr>
                        <a:t>HP PA-RISC</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32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1986</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69015">
                <a:tc>
                  <a:txBody>
                    <a:bodyPr/>
                    <a:lstStyle/>
                    <a:p>
                      <a:r>
                        <a:rPr lang="en-US" sz="1200" dirty="0" smtClean="0">
                          <a:solidFill>
                            <a:schemeClr val="tx2"/>
                          </a:solidFill>
                          <a:latin typeface="Source Sans Pro" panose="020B0503030403020204"/>
                        </a:rPr>
                        <a:t>SPARC</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32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1987</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69015">
                <a:tc>
                  <a:txBody>
                    <a:bodyPr/>
                    <a:lstStyle/>
                    <a:p>
                      <a:r>
                        <a:rPr lang="en-US" sz="1200" dirty="0" smtClean="0">
                          <a:solidFill>
                            <a:schemeClr val="tx2"/>
                          </a:solidFill>
                          <a:latin typeface="Source Sans Pro" panose="020B0503030403020204"/>
                        </a:rPr>
                        <a:t>PowerPC</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32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1992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69015">
                <a:tc>
                  <a:txBody>
                    <a:bodyPr/>
                    <a:lstStyle/>
                    <a:p>
                      <a:r>
                        <a:rPr lang="en-US" sz="1200" dirty="0" smtClean="0">
                          <a:solidFill>
                            <a:schemeClr val="tx2"/>
                          </a:solidFill>
                          <a:latin typeface="Source Sans Pro" panose="020B0503030403020204"/>
                        </a:rPr>
                        <a:t>DEC Alpha</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32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1992</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69015">
                <a:tc>
                  <a:txBody>
                    <a:bodyPr/>
                    <a:lstStyle/>
                    <a:p>
                      <a:r>
                        <a:rPr lang="en-US" sz="1200" dirty="0" smtClean="0">
                          <a:solidFill>
                            <a:schemeClr val="tx2"/>
                          </a:solidFill>
                          <a:latin typeface="Source Sans Pro" panose="020B0503030403020204"/>
                        </a:rPr>
                        <a:t>HP/Intel</a:t>
                      </a:r>
                      <a:r>
                        <a:rPr lang="en-US" sz="1200" baseline="0" dirty="0" smtClean="0">
                          <a:solidFill>
                            <a:schemeClr val="tx2"/>
                          </a:solidFill>
                          <a:latin typeface="Source Sans Pro" panose="020B0503030403020204"/>
                        </a:rPr>
                        <a:t> IA-64</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128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Load-Store</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2001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69015">
                <a:tc>
                  <a:txBody>
                    <a:bodyPr/>
                    <a:lstStyle/>
                    <a:p>
                      <a:r>
                        <a:rPr lang="en-US" sz="1200" dirty="0" smtClean="0">
                          <a:solidFill>
                            <a:schemeClr val="tx2"/>
                          </a:solidFill>
                          <a:latin typeface="Source Sans Pro" panose="020B0503030403020204"/>
                        </a:rPr>
                        <a:t>AMD64 (EMT64)</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solidFill>
                            <a:schemeClr val="tx2"/>
                          </a:solidFill>
                          <a:latin typeface="Source Sans Pro" panose="020B0503030403020204"/>
                        </a:rPr>
                        <a:t>16</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Register-Memory</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solidFill>
                            <a:schemeClr val="tx2"/>
                          </a:solidFill>
                          <a:latin typeface="Source Sans Pro" panose="020B0503030403020204"/>
                        </a:rPr>
                        <a:t>2003</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20175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69" y="1480550"/>
            <a:ext cx="7053263" cy="53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8600" y="-76200"/>
            <a:ext cx="8686800" cy="533400"/>
          </a:xfrm>
        </p:spPr>
        <p:txBody>
          <a:bodyPr>
            <a:normAutofit fontScale="90000"/>
          </a:bodyPr>
          <a:lstStyle/>
          <a:p>
            <a:r>
              <a:rPr lang="en-US" dirty="0" smtClean="0"/>
              <a:t>Takeaway</a:t>
            </a:r>
            <a:endParaRPr lang="en-US" dirty="0"/>
          </a:p>
        </p:txBody>
      </p:sp>
      <p:sp>
        <p:nvSpPr>
          <p:cNvPr id="7" name="Content Placeholder 2"/>
          <p:cNvSpPr>
            <a:spLocks noGrp="1"/>
          </p:cNvSpPr>
          <p:nvPr>
            <p:ph idx="1"/>
          </p:nvPr>
        </p:nvSpPr>
        <p:spPr>
          <a:xfrm>
            <a:off x="228600" y="457200"/>
            <a:ext cx="9067800" cy="5943600"/>
          </a:xfrm>
        </p:spPr>
        <p:txBody>
          <a:bodyPr>
            <a:normAutofit/>
          </a:bodyPr>
          <a:lstStyle/>
          <a:p>
            <a:pPr marL="0" indent="0">
              <a:buNone/>
            </a:pPr>
            <a:r>
              <a:rPr lang="en-US" dirty="0" smtClean="0"/>
              <a:t>The number of available registers greatly influenced the instruction set architecture (ISA)</a:t>
            </a:r>
          </a:p>
        </p:txBody>
      </p:sp>
    </p:spTree>
    <p:extLst>
      <p:ext uri="{BB962C8B-B14F-4D97-AF65-F5344CB8AC3E}">
        <p14:creationId xmlns:p14="http://schemas.microsoft.com/office/powerpoint/2010/main" val="309240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17</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How to compute with limited resources?</a:t>
            </a:r>
          </a:p>
          <a:p>
            <a:endParaRPr lang="en-US" dirty="0" smtClean="0"/>
          </a:p>
          <a:p>
            <a:pPr marL="0" indent="0">
              <a:buNone/>
            </a:pPr>
            <a:r>
              <a:rPr lang="en-US" dirty="0" smtClean="0"/>
              <a:t>i.e. how do you design your ISA if you have limited resources?</a:t>
            </a:r>
            <a:endParaRPr lang="en-US" dirty="0"/>
          </a:p>
        </p:txBody>
      </p:sp>
    </p:spTree>
    <p:extLst>
      <p:ext uri="{BB962C8B-B14F-4D97-AF65-F5344CB8AC3E}">
        <p14:creationId xmlns:p14="http://schemas.microsoft.com/office/powerpoint/2010/main" val="49780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18</a:t>
            </a:fld>
            <a:endParaRPr lang="en-US" dirty="0"/>
          </a:p>
        </p:txBody>
      </p:sp>
      <p:sp>
        <p:nvSpPr>
          <p:cNvPr id="5" name="Content Placeholder 2"/>
          <p:cNvSpPr>
            <a:spLocks noGrp="1"/>
          </p:cNvSpPr>
          <p:nvPr>
            <p:ph idx="1"/>
          </p:nvPr>
        </p:nvSpPr>
        <p:spPr>
          <a:xfrm>
            <a:off x="125186" y="685800"/>
            <a:ext cx="9372600" cy="5867400"/>
          </a:xfrm>
        </p:spPr>
        <p:txBody>
          <a:bodyPr>
            <a:normAutofit/>
          </a:bodyPr>
          <a:lstStyle/>
          <a:p>
            <a:pPr marL="0" indent="0">
              <a:buNone/>
            </a:pPr>
            <a:r>
              <a:rPr lang="en-US" sz="2800" dirty="0" smtClean="0"/>
              <a:t>People programmed in assembly and machine code!</a:t>
            </a:r>
          </a:p>
          <a:p>
            <a:pPr marL="573088" lvl="1" indent="-457200">
              <a:buFont typeface="Arial"/>
              <a:buChar char="•"/>
            </a:pPr>
            <a:r>
              <a:rPr lang="en-US" sz="2400" dirty="0" smtClean="0"/>
              <a:t>Needed as many addressing modes as possible</a:t>
            </a:r>
          </a:p>
          <a:p>
            <a:pPr marL="573088" lvl="1" indent="-457200">
              <a:buFont typeface="Arial"/>
              <a:buChar char="•"/>
            </a:pPr>
            <a:r>
              <a:rPr lang="en-US" sz="2400" dirty="0" smtClean="0"/>
              <a:t>Memory was (and still is) slow</a:t>
            </a:r>
          </a:p>
          <a:p>
            <a:pPr marL="573088" lvl="1" indent="-457200">
              <a:buFont typeface="Arial"/>
              <a:buChar char="•"/>
            </a:pPr>
            <a:endParaRPr lang="en-US" sz="2400" dirty="0" smtClean="0"/>
          </a:p>
          <a:p>
            <a:pPr marL="0" indent="0">
              <a:buNone/>
            </a:pPr>
            <a:r>
              <a:rPr lang="en-US" sz="2800" dirty="0"/>
              <a:t>CPUs had relatively few </a:t>
            </a:r>
            <a:r>
              <a:rPr lang="en-US" sz="2800" dirty="0" smtClean="0"/>
              <a:t>registers</a:t>
            </a:r>
          </a:p>
          <a:p>
            <a:pPr marL="573088" lvl="1" indent="-457200">
              <a:buFont typeface="Arial"/>
              <a:buChar char="•"/>
            </a:pPr>
            <a:r>
              <a:rPr lang="en-US" sz="2400" dirty="0" smtClean="0"/>
              <a:t>Register’s were more “expensive” than external </a:t>
            </a:r>
            <a:r>
              <a:rPr lang="en-US" sz="2400" dirty="0" err="1" smtClean="0"/>
              <a:t>mem</a:t>
            </a:r>
            <a:endParaRPr lang="en-US" sz="2400" dirty="0" smtClean="0"/>
          </a:p>
          <a:p>
            <a:pPr marL="573088" lvl="1" indent="-457200">
              <a:buFont typeface="Arial"/>
              <a:buChar char="•"/>
            </a:pPr>
            <a:r>
              <a:rPr lang="en-US" sz="2400" dirty="0" smtClean="0"/>
              <a:t>Large number of registers requires many bits to index</a:t>
            </a:r>
          </a:p>
          <a:p>
            <a:pPr marL="0" indent="0"/>
            <a:endParaRPr lang="en-US" sz="2800" dirty="0" smtClean="0"/>
          </a:p>
          <a:p>
            <a:pPr marL="0" indent="0">
              <a:buNone/>
            </a:pPr>
            <a:r>
              <a:rPr lang="en-US" sz="2800" dirty="0" smtClean="0"/>
              <a:t>Memories were small</a:t>
            </a:r>
            <a:endParaRPr lang="en-US" sz="2800" dirty="0"/>
          </a:p>
          <a:p>
            <a:pPr marL="573088" lvl="1" indent="-457200">
              <a:buFont typeface="Arial"/>
              <a:buChar char="•"/>
            </a:pPr>
            <a:r>
              <a:rPr lang="en-US" sz="2400" dirty="0" smtClean="0"/>
              <a:t>Encouraged highly encoded </a:t>
            </a:r>
            <a:r>
              <a:rPr lang="en-US" sz="2400" dirty="0" err="1" smtClean="0"/>
              <a:t>microcodes</a:t>
            </a:r>
            <a:r>
              <a:rPr lang="en-US" sz="2400" dirty="0" smtClean="0"/>
              <a:t> as instructions</a:t>
            </a:r>
          </a:p>
          <a:p>
            <a:pPr marL="573088" lvl="1" indent="-457200">
              <a:buFont typeface="Arial"/>
              <a:buChar char="•"/>
            </a:pPr>
            <a:r>
              <a:rPr lang="en-US" sz="2400" dirty="0" smtClean="0"/>
              <a:t>Variable length instructions, load/store, conditions, </a:t>
            </a:r>
            <a:r>
              <a:rPr lang="en-US" sz="2400" dirty="0" err="1" smtClean="0"/>
              <a:t>etc</a:t>
            </a:r>
            <a:endParaRPr lang="en-US" sz="2400" dirty="0"/>
          </a:p>
        </p:txBody>
      </p:sp>
      <p:sp>
        <p:nvSpPr>
          <p:cNvPr id="6" name="Title 3"/>
          <p:cNvSpPr>
            <a:spLocks noGrp="1"/>
          </p:cNvSpPr>
          <p:nvPr>
            <p:ph type="title"/>
          </p:nvPr>
        </p:nvSpPr>
        <p:spPr>
          <a:xfrm>
            <a:off x="228600" y="152400"/>
            <a:ext cx="8686800" cy="533400"/>
          </a:xfrm>
        </p:spPr>
        <p:txBody>
          <a:bodyPr>
            <a:normAutofit fontScale="90000"/>
          </a:bodyPr>
          <a:lstStyle/>
          <a:p>
            <a:pPr algn="l"/>
            <a:r>
              <a:rPr lang="en-US" dirty="0" smtClean="0"/>
              <a:t>In the Beginning…</a:t>
            </a:r>
            <a:endParaRPr lang="en-US" dirty="0"/>
          </a:p>
        </p:txBody>
      </p:sp>
    </p:spTree>
    <p:extLst>
      <p:ext uri="{BB962C8B-B14F-4D97-AF65-F5344CB8AC3E}">
        <p14:creationId xmlns:p14="http://schemas.microsoft.com/office/powerpoint/2010/main" val="4148413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19</a:t>
            </a:fld>
            <a:endParaRPr lang="en-US" dirty="0"/>
          </a:p>
        </p:txBody>
      </p:sp>
      <p:sp>
        <p:nvSpPr>
          <p:cNvPr id="5" name="Content Placeholder 2"/>
          <p:cNvSpPr>
            <a:spLocks noGrp="1"/>
          </p:cNvSpPr>
          <p:nvPr>
            <p:ph idx="1"/>
          </p:nvPr>
        </p:nvSpPr>
        <p:spPr>
          <a:xfrm>
            <a:off x="136071" y="685800"/>
            <a:ext cx="9144000" cy="6172200"/>
          </a:xfrm>
        </p:spPr>
        <p:txBody>
          <a:bodyPr>
            <a:normAutofit/>
          </a:bodyPr>
          <a:lstStyle/>
          <a:p>
            <a:pPr marL="0" indent="0">
              <a:buNone/>
            </a:pPr>
            <a:r>
              <a:rPr lang="en-US" sz="2800" dirty="0"/>
              <a:t>People programmed in assembly and machine code!</a:t>
            </a:r>
          </a:p>
          <a:p>
            <a:pPr marL="0" indent="0">
              <a:buNone/>
            </a:pPr>
            <a:r>
              <a:rPr lang="en-US" sz="2800" dirty="0" smtClean="0"/>
              <a:t>E.g. x86</a:t>
            </a:r>
          </a:p>
          <a:p>
            <a:pPr lvl="1"/>
            <a:r>
              <a:rPr lang="en-US" sz="2400" dirty="0"/>
              <a:t>&gt; 1000 </a:t>
            </a:r>
            <a:r>
              <a:rPr lang="en-US" sz="2400" dirty="0" smtClean="0"/>
              <a:t>instructions!</a:t>
            </a:r>
          </a:p>
          <a:p>
            <a:pPr lvl="2"/>
            <a:r>
              <a:rPr lang="en-US" sz="2000" dirty="0" smtClean="0"/>
              <a:t>1 </a:t>
            </a:r>
            <a:r>
              <a:rPr lang="en-US" sz="2000" dirty="0"/>
              <a:t>to 15 bytes </a:t>
            </a:r>
            <a:r>
              <a:rPr lang="en-US" sz="2000" dirty="0" smtClean="0"/>
              <a:t>each</a:t>
            </a:r>
          </a:p>
          <a:p>
            <a:pPr lvl="2"/>
            <a:r>
              <a:rPr lang="en-US" sz="2000" dirty="0" smtClean="0"/>
              <a:t>E.g. </a:t>
            </a:r>
            <a:r>
              <a:rPr lang="en-US" sz="2000" dirty="0" smtClean="0">
                <a:solidFill>
                  <a:schemeClr val="accent5">
                    <a:lumMod val="60000"/>
                    <a:lumOff val="40000"/>
                  </a:schemeClr>
                </a:solidFill>
              </a:rPr>
              <a:t>dozens of add instructions</a:t>
            </a:r>
            <a:endParaRPr lang="en-US" sz="2000" dirty="0">
              <a:solidFill>
                <a:schemeClr val="accent5">
                  <a:lumMod val="60000"/>
                  <a:lumOff val="40000"/>
                </a:schemeClr>
              </a:solidFill>
            </a:endParaRPr>
          </a:p>
          <a:p>
            <a:pPr lvl="1"/>
            <a:r>
              <a:rPr lang="en-US" sz="2400" dirty="0"/>
              <a:t>operands in dedicated registers,  general purpose registers,  memory, on stack, …</a:t>
            </a:r>
          </a:p>
          <a:p>
            <a:pPr lvl="2"/>
            <a:r>
              <a:rPr lang="en-US" sz="2000" dirty="0"/>
              <a:t>can be 1, 2, 4, 8 bytes, signed or unsigned</a:t>
            </a:r>
          </a:p>
          <a:p>
            <a:pPr lvl="1"/>
            <a:r>
              <a:rPr lang="en-US" sz="2400" dirty="0"/>
              <a:t>10s of addressing modes</a:t>
            </a:r>
          </a:p>
          <a:p>
            <a:pPr lvl="2"/>
            <a:r>
              <a:rPr lang="en-US" sz="2000" dirty="0"/>
              <a:t>e.g.  </a:t>
            </a:r>
            <a:r>
              <a:rPr lang="en-US" sz="2000" dirty="0" err="1"/>
              <a:t>Mem</a:t>
            </a:r>
            <a:r>
              <a:rPr lang="en-US" sz="2000" dirty="0"/>
              <a:t>[segment + </a:t>
            </a:r>
            <a:r>
              <a:rPr lang="en-US" sz="2000" dirty="0" err="1"/>
              <a:t>reg</a:t>
            </a:r>
            <a:r>
              <a:rPr lang="en-US" sz="2000" dirty="0"/>
              <a:t> + </a:t>
            </a:r>
            <a:r>
              <a:rPr lang="en-US" sz="2000" dirty="0" err="1"/>
              <a:t>reg</a:t>
            </a:r>
            <a:r>
              <a:rPr lang="en-US" sz="2000" dirty="0"/>
              <a:t>*scale + offset</a:t>
            </a:r>
            <a:r>
              <a:rPr lang="en-US" sz="2000" dirty="0" smtClean="0"/>
              <a:t>]</a:t>
            </a:r>
          </a:p>
          <a:p>
            <a:pPr marL="0" indent="0">
              <a:buNone/>
            </a:pPr>
            <a:r>
              <a:rPr lang="en-US" sz="2800" dirty="0" smtClean="0"/>
              <a:t>E.g. VAX </a:t>
            </a:r>
          </a:p>
          <a:p>
            <a:pPr lvl="1"/>
            <a:r>
              <a:rPr lang="en-US" sz="2400" dirty="0" smtClean="0"/>
              <a:t>Like x86, arithmetic </a:t>
            </a:r>
            <a:r>
              <a:rPr lang="en-US" sz="2400" dirty="0"/>
              <a:t>on memory or registers</a:t>
            </a:r>
            <a:r>
              <a:rPr lang="en-US" sz="2400" dirty="0" smtClean="0"/>
              <a:t>, but also on </a:t>
            </a:r>
            <a:r>
              <a:rPr lang="en-US" sz="2400" dirty="0"/>
              <a:t>strings, polynomial evaluation, stacks/queues, …</a:t>
            </a:r>
          </a:p>
          <a:p>
            <a:pPr lvl="1"/>
            <a:endParaRPr lang="en-US" sz="2400" dirty="0"/>
          </a:p>
        </p:txBody>
      </p:sp>
      <p:sp>
        <p:nvSpPr>
          <p:cNvPr id="6" name="Title 3"/>
          <p:cNvSpPr>
            <a:spLocks noGrp="1"/>
          </p:cNvSpPr>
          <p:nvPr>
            <p:ph type="title"/>
          </p:nvPr>
        </p:nvSpPr>
        <p:spPr>
          <a:xfrm>
            <a:off x="228600" y="152400"/>
            <a:ext cx="8686800" cy="533400"/>
          </a:xfrm>
        </p:spPr>
        <p:txBody>
          <a:bodyPr>
            <a:normAutofit fontScale="90000"/>
          </a:bodyPr>
          <a:lstStyle/>
          <a:p>
            <a:pPr algn="l"/>
            <a:r>
              <a:rPr lang="en-US" dirty="0" smtClean="0"/>
              <a:t>In the Beginning…</a:t>
            </a:r>
            <a:endParaRPr lang="en-US" dirty="0"/>
          </a:p>
        </p:txBody>
      </p:sp>
    </p:spTree>
    <p:extLst>
      <p:ext uri="{BB962C8B-B14F-4D97-AF65-F5344CB8AC3E}">
        <p14:creationId xmlns:p14="http://schemas.microsoft.com/office/powerpoint/2010/main" val="3551312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Prelim </a:t>
            </a:r>
            <a:r>
              <a:rPr lang="en-US" i="1" dirty="0" smtClean="0"/>
              <a:t>tonight</a:t>
            </a:r>
          </a:p>
          <a:p>
            <a:pPr lvl="1"/>
            <a:r>
              <a:rPr lang="en-US" dirty="0" smtClean="0"/>
              <a:t>Tuesday at 7:30pm</a:t>
            </a:r>
          </a:p>
          <a:p>
            <a:pPr lvl="1"/>
            <a:r>
              <a:rPr lang="en-US" dirty="0" smtClean="0"/>
              <a:t>Go to location based on </a:t>
            </a:r>
            <a:r>
              <a:rPr lang="en-US" dirty="0" err="1" smtClean="0"/>
              <a:t>NetID</a:t>
            </a:r>
            <a:endParaRPr lang="en-US" dirty="0" smtClean="0"/>
          </a:p>
          <a:p>
            <a:pPr lvl="1"/>
            <a:r>
              <a:rPr lang="en-US" dirty="0" smtClean="0"/>
              <a:t>[a – g]* </a:t>
            </a:r>
            <a:r>
              <a:rPr lang="en-US" dirty="0"/>
              <a:t>: HLS110  (Hollister 110)</a:t>
            </a:r>
          </a:p>
          <a:p>
            <a:pPr lvl="1"/>
            <a:r>
              <a:rPr lang="en-US" dirty="0" smtClean="0"/>
              <a:t>[h – mg]* </a:t>
            </a:r>
            <a:r>
              <a:rPr lang="en-US" dirty="0"/>
              <a:t>: HLSB14  (Hollister B14)</a:t>
            </a:r>
          </a:p>
          <a:p>
            <a:pPr lvl="1"/>
            <a:r>
              <a:rPr lang="en-US" dirty="0" smtClean="0"/>
              <a:t>[</a:t>
            </a:r>
            <a:r>
              <a:rPr lang="en-US" dirty="0" err="1" smtClean="0"/>
              <a:t>mh</a:t>
            </a:r>
            <a:r>
              <a:rPr lang="en-US" dirty="0" smtClean="0"/>
              <a:t> – z]* </a:t>
            </a:r>
            <a:r>
              <a:rPr lang="en-US" dirty="0"/>
              <a:t>: KMBB11 (Kimball B11</a:t>
            </a:r>
            <a:r>
              <a:rPr lang="en-US" dirty="0" smtClean="0"/>
              <a:t>)</a:t>
            </a:r>
          </a:p>
          <a:p>
            <a:pPr lvl="1"/>
            <a:endParaRPr lang="en-US" dirty="0"/>
          </a:p>
          <a:p>
            <a:endParaRPr lang="en-US" dirty="0"/>
          </a:p>
        </p:txBody>
      </p:sp>
      <p:sp>
        <p:nvSpPr>
          <p:cNvPr id="3" name="Title 2"/>
          <p:cNvSpPr>
            <a:spLocks noGrp="1"/>
          </p:cNvSpPr>
          <p:nvPr>
            <p:ph type="title"/>
          </p:nvPr>
        </p:nvSpPr>
        <p:spPr/>
        <p:txBody>
          <a:bodyPr/>
          <a:lstStyle/>
          <a:p>
            <a:r>
              <a:rPr lang="en-US" dirty="0" smtClean="0"/>
              <a:t>Announcements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a:t>
            </a:fld>
            <a:endParaRPr lang="en-US" dirty="0"/>
          </a:p>
        </p:txBody>
      </p:sp>
    </p:spTree>
    <p:extLst>
      <p:ext uri="{BB962C8B-B14F-4D97-AF65-F5344CB8AC3E}">
        <p14:creationId xmlns:p14="http://schemas.microsoft.com/office/powerpoint/2010/main" val="3766702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86800" y="6253163"/>
            <a:ext cx="457200" cy="604837"/>
          </a:xfrm>
        </p:spPr>
        <p:txBody>
          <a:bodyPr/>
          <a:lstStyle/>
          <a:p>
            <a:pPr>
              <a:defRPr/>
            </a:pPr>
            <a:fld id="{EFE0FDE5-1195-4879-940F-31B1BE8EAA1F}" type="slidenum">
              <a:rPr lang="en-US" smtClean="0"/>
              <a:pPr>
                <a:defRPr/>
              </a:pPr>
              <a:t>20</a:t>
            </a:fld>
            <a:endParaRPr lang="en-US"/>
          </a:p>
        </p:txBody>
      </p:sp>
      <p:sp>
        <p:nvSpPr>
          <p:cNvPr id="7" name="Title 1"/>
          <p:cNvSpPr>
            <a:spLocks noGrp="1"/>
          </p:cNvSpPr>
          <p:nvPr>
            <p:ph type="ctrTitle"/>
          </p:nvPr>
        </p:nvSpPr>
        <p:spPr>
          <a:xfrm>
            <a:off x="685800" y="1447800"/>
            <a:ext cx="7772400" cy="3434443"/>
          </a:xfrm>
        </p:spPr>
        <p:txBody>
          <a:bodyPr>
            <a:normAutofit/>
          </a:bodyPr>
          <a:lstStyle/>
          <a:p>
            <a:r>
              <a:rPr lang="en-US" dirty="0" smtClean="0"/>
              <a:t>Complex Instruction Set Computers (CISC)</a:t>
            </a:r>
            <a:endParaRPr lang="en-US" dirty="0"/>
          </a:p>
        </p:txBody>
      </p:sp>
    </p:spTree>
    <p:extLst>
      <p:ext uri="{BB962C8B-B14F-4D97-AF65-F5344CB8AC3E}">
        <p14:creationId xmlns:p14="http://schemas.microsoft.com/office/powerpoint/2010/main" val="1015553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21</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Takeaway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The </a:t>
            </a:r>
            <a:r>
              <a:rPr lang="en-US" dirty="0"/>
              <a:t>number of available registers greatly influenced the instruction set architecture (ISA)</a:t>
            </a:r>
          </a:p>
          <a:p>
            <a:endParaRPr lang="en-US" dirty="0" smtClean="0"/>
          </a:p>
          <a:p>
            <a:pPr marL="0" indent="0">
              <a:buNone/>
            </a:pPr>
            <a:r>
              <a:rPr lang="en-US" b="1" i="1" dirty="0" smtClean="0">
                <a:solidFill>
                  <a:schemeClr val="accent1"/>
                </a:solidFill>
              </a:rPr>
              <a:t>Complex Instruction Set Computers </a:t>
            </a:r>
            <a:r>
              <a:rPr lang="en-US" dirty="0" smtClean="0">
                <a:solidFill>
                  <a:schemeClr val="accent1"/>
                </a:solidFill>
              </a:rPr>
              <a:t>were very complex</a:t>
            </a:r>
          </a:p>
          <a:p>
            <a:pPr lvl="1"/>
            <a:r>
              <a:rPr lang="en-US" dirty="0" smtClean="0">
                <a:solidFill>
                  <a:schemeClr val="accent1"/>
                </a:solidFill>
              </a:rPr>
              <a:t>Necessary to reduce </a:t>
            </a:r>
            <a:r>
              <a:rPr lang="en-US" dirty="0">
                <a:solidFill>
                  <a:schemeClr val="accent1"/>
                </a:solidFill>
              </a:rPr>
              <a:t>the number of instructions required to </a:t>
            </a:r>
            <a:r>
              <a:rPr lang="en-US" dirty="0" smtClean="0">
                <a:solidFill>
                  <a:schemeClr val="accent1"/>
                </a:solidFill>
              </a:rPr>
              <a:t>fit a program into memory.</a:t>
            </a:r>
          </a:p>
          <a:p>
            <a:pPr lvl="1"/>
            <a:r>
              <a:rPr lang="en-US" dirty="0">
                <a:solidFill>
                  <a:schemeClr val="accent1"/>
                </a:solidFill>
              </a:rPr>
              <a:t>H</a:t>
            </a:r>
            <a:r>
              <a:rPr lang="en-US" dirty="0" smtClean="0">
                <a:solidFill>
                  <a:schemeClr val="accent1"/>
                </a:solidFill>
              </a:rPr>
              <a:t>owever</a:t>
            </a:r>
            <a:r>
              <a:rPr lang="en-US" dirty="0">
                <a:solidFill>
                  <a:schemeClr val="accent1"/>
                </a:solidFill>
              </a:rPr>
              <a:t>, </a:t>
            </a:r>
            <a:r>
              <a:rPr lang="en-US" dirty="0" smtClean="0">
                <a:solidFill>
                  <a:schemeClr val="accent1"/>
                </a:solidFill>
              </a:rPr>
              <a:t>also greatly increased </a:t>
            </a:r>
            <a:r>
              <a:rPr lang="en-US" dirty="0">
                <a:solidFill>
                  <a:schemeClr val="accent1"/>
                </a:solidFill>
              </a:rPr>
              <a:t>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2617849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22</a:t>
            </a:fld>
            <a:endParaRPr lang="en-US"/>
          </a:p>
        </p:txBody>
      </p:sp>
      <p:sp>
        <p:nvSpPr>
          <p:cNvPr id="7"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8" name="Content Placeholder 2"/>
          <p:cNvSpPr>
            <a:spLocks noGrp="1"/>
          </p:cNvSpPr>
          <p:nvPr>
            <p:ph idx="1"/>
          </p:nvPr>
        </p:nvSpPr>
        <p:spPr>
          <a:xfrm>
            <a:off x="228600" y="838200"/>
            <a:ext cx="8686800" cy="5638800"/>
          </a:xfrm>
        </p:spPr>
        <p:txBody>
          <a:bodyPr/>
          <a:lstStyle/>
          <a:p>
            <a:pPr marL="0" indent="0">
              <a:buNone/>
            </a:pPr>
            <a:r>
              <a:rPr lang="en-US" dirty="0" smtClean="0"/>
              <a:t>How do we reduce the complexity of the ISA while maintaining or increasing performance?</a:t>
            </a:r>
            <a:endParaRPr lang="en-US" dirty="0"/>
          </a:p>
        </p:txBody>
      </p:sp>
    </p:spTree>
    <p:extLst>
      <p:ext uri="{BB962C8B-B14F-4D97-AF65-F5344CB8AC3E}">
        <p14:creationId xmlns:p14="http://schemas.microsoft.com/office/powerpoint/2010/main" val="202692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23</a:t>
            </a:fld>
            <a:endParaRPr lang="en-US" dirty="0"/>
          </a:p>
        </p:txBody>
      </p:sp>
      <p:sp>
        <p:nvSpPr>
          <p:cNvPr id="5" name="Title 1"/>
          <p:cNvSpPr>
            <a:spLocks noGrp="1"/>
          </p:cNvSpPr>
          <p:nvPr>
            <p:ph type="title"/>
          </p:nvPr>
        </p:nvSpPr>
        <p:spPr>
          <a:xfrm>
            <a:off x="114300" y="152400"/>
            <a:ext cx="8801100" cy="533400"/>
          </a:xfrm>
        </p:spPr>
        <p:txBody>
          <a:bodyPr>
            <a:noAutofit/>
          </a:bodyPr>
          <a:lstStyle/>
          <a:p>
            <a:r>
              <a:rPr lang="en-US" sz="3600" dirty="0" smtClean="0"/>
              <a:t>Reduced Instruction Set Computer (RISC)</a:t>
            </a:r>
            <a:endParaRPr lang="en-US" sz="3600" dirty="0"/>
          </a:p>
        </p:txBody>
      </p:sp>
      <p:sp>
        <p:nvSpPr>
          <p:cNvPr id="6" name="Content Placeholder 3"/>
          <p:cNvSpPr>
            <a:spLocks noGrp="1"/>
          </p:cNvSpPr>
          <p:nvPr>
            <p:ph idx="1"/>
          </p:nvPr>
        </p:nvSpPr>
        <p:spPr>
          <a:xfrm>
            <a:off x="0" y="838200"/>
            <a:ext cx="9144000" cy="5638800"/>
          </a:xfrm>
        </p:spPr>
        <p:txBody>
          <a:bodyPr>
            <a:normAutofit/>
          </a:bodyPr>
          <a:lstStyle/>
          <a:p>
            <a:pPr marL="0" indent="0">
              <a:buNone/>
            </a:pPr>
            <a:r>
              <a:rPr lang="en-US" sz="2800" dirty="0" smtClean="0"/>
              <a:t>John Cock</a:t>
            </a:r>
          </a:p>
          <a:p>
            <a:pPr marL="573088" lvl="1" indent="-457200">
              <a:buFont typeface="Arial"/>
              <a:buChar char="•"/>
            </a:pPr>
            <a:r>
              <a:rPr lang="en-US" sz="2400" dirty="0" smtClean="0"/>
              <a:t>IBM 801, 1980 (started in 1975)</a:t>
            </a:r>
            <a:endParaRPr lang="en-US" sz="2400" dirty="0"/>
          </a:p>
          <a:p>
            <a:pPr marL="573088" lvl="1" indent="-457200">
              <a:buFont typeface="Arial"/>
              <a:buChar char="•"/>
            </a:pPr>
            <a:r>
              <a:rPr lang="en-US" sz="2400" dirty="0"/>
              <a:t>N</a:t>
            </a:r>
            <a:r>
              <a:rPr lang="en-US" sz="2400" dirty="0" smtClean="0"/>
              <a:t>ame 801 came </a:t>
            </a:r>
            <a:r>
              <a:rPr lang="en-US" sz="2400" dirty="0"/>
              <a:t>from </a:t>
            </a:r>
            <a:r>
              <a:rPr lang="en-US" sz="2400" dirty="0" smtClean="0"/>
              <a:t>the </a:t>
            </a:r>
            <a:r>
              <a:rPr lang="en-US" sz="2400" dirty="0" err="1" smtClean="0"/>
              <a:t>bldg</a:t>
            </a:r>
            <a:r>
              <a:rPr lang="en-US" sz="2400" dirty="0" smtClean="0"/>
              <a:t> that housed the project</a:t>
            </a:r>
          </a:p>
          <a:p>
            <a:pPr marL="573088" lvl="1" indent="-457200">
              <a:buFont typeface="Arial"/>
              <a:buChar char="•"/>
            </a:pPr>
            <a:r>
              <a:rPr lang="en-US" sz="2400" dirty="0" smtClean="0"/>
              <a:t>Idea: Possible </a:t>
            </a:r>
            <a:r>
              <a:rPr lang="en-US" sz="2400" dirty="0"/>
              <a:t>to make a very small and very fast </a:t>
            </a:r>
            <a:r>
              <a:rPr lang="en-US" sz="2400" dirty="0" smtClean="0"/>
              <a:t>core</a:t>
            </a:r>
          </a:p>
          <a:p>
            <a:pPr marL="573088" lvl="1" indent="-457200">
              <a:buFont typeface="Arial"/>
              <a:buChar char="•"/>
            </a:pPr>
            <a:r>
              <a:rPr lang="en-US" sz="2400" dirty="0" smtClean="0"/>
              <a:t>Influences: </a:t>
            </a:r>
            <a:r>
              <a:rPr lang="en-US" sz="2400" dirty="0"/>
              <a:t> Known as “the father of RISC </a:t>
            </a:r>
            <a:r>
              <a:rPr lang="en-US" sz="2400" dirty="0" smtClean="0"/>
              <a:t>Architecture”.  Turing Award Recipient and National Medal of Science.</a:t>
            </a:r>
          </a:p>
        </p:txBody>
      </p:sp>
      <p:pic>
        <p:nvPicPr>
          <p:cNvPr id="7" name="Picture 2" descr="https://encrypted-tbn0.gstatic.com/images?q=tbn:ANd9GcQF1uoo7W6P23YDJ5Ai4hpwE1dankKKv9yOPF5ZGpAi8s8kxf0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7625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08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24</a:t>
            </a:fld>
            <a:endParaRPr lang="en-US" dirty="0"/>
          </a:p>
        </p:txBody>
      </p:sp>
      <p:sp>
        <p:nvSpPr>
          <p:cNvPr id="5" name="Title 1"/>
          <p:cNvSpPr>
            <a:spLocks noGrp="1"/>
          </p:cNvSpPr>
          <p:nvPr>
            <p:ph type="title"/>
          </p:nvPr>
        </p:nvSpPr>
        <p:spPr>
          <a:xfrm>
            <a:off x="0" y="152400"/>
            <a:ext cx="9144000" cy="533400"/>
          </a:xfrm>
        </p:spPr>
        <p:txBody>
          <a:bodyPr>
            <a:noAutofit/>
          </a:bodyPr>
          <a:lstStyle/>
          <a:p>
            <a:r>
              <a:rPr lang="en-US" sz="3600" dirty="0" smtClean="0"/>
              <a:t>Reduced Instruction Set Computer (RISC)</a:t>
            </a:r>
            <a:endParaRPr lang="en-US" sz="3600" dirty="0"/>
          </a:p>
        </p:txBody>
      </p:sp>
      <p:sp>
        <p:nvSpPr>
          <p:cNvPr id="6" name="Content Placeholder 3"/>
          <p:cNvSpPr>
            <a:spLocks noGrp="1"/>
          </p:cNvSpPr>
          <p:nvPr>
            <p:ph sz="half" idx="1"/>
          </p:nvPr>
        </p:nvSpPr>
        <p:spPr>
          <a:xfrm>
            <a:off x="228600" y="762000"/>
            <a:ext cx="4267200" cy="5715000"/>
          </a:xfrm>
        </p:spPr>
        <p:txBody>
          <a:bodyPr>
            <a:normAutofit/>
          </a:bodyPr>
          <a:lstStyle/>
          <a:p>
            <a:pPr marL="0" indent="0">
              <a:buNone/>
            </a:pPr>
            <a:r>
              <a:rPr lang="en-US" sz="2800" dirty="0" smtClean="0"/>
              <a:t>Dave Patterson</a:t>
            </a:r>
          </a:p>
          <a:p>
            <a:pPr marL="573088" lvl="1" indent="-457200">
              <a:buFont typeface="Arial"/>
              <a:buChar char="•"/>
            </a:pPr>
            <a:r>
              <a:rPr lang="en-US" sz="2400" dirty="0"/>
              <a:t>RISC </a:t>
            </a:r>
            <a:r>
              <a:rPr lang="en-US" sz="2400" dirty="0" smtClean="0"/>
              <a:t>Project, 1982</a:t>
            </a:r>
            <a:endParaRPr lang="en-US" sz="2400" dirty="0"/>
          </a:p>
          <a:p>
            <a:pPr marL="573088" lvl="1" indent="-457200">
              <a:buFont typeface="Arial"/>
              <a:buChar char="•"/>
            </a:pPr>
            <a:r>
              <a:rPr lang="en-US" sz="2400" dirty="0" smtClean="0"/>
              <a:t>UC Berkeley</a:t>
            </a:r>
          </a:p>
          <a:p>
            <a:pPr marL="573088" lvl="1" indent="-457200">
              <a:buFont typeface="Arial"/>
              <a:buChar char="•"/>
            </a:pPr>
            <a:r>
              <a:rPr lang="en-US" sz="2400" dirty="0" smtClean="0"/>
              <a:t>RISC-I: ½ transistors &amp; 3x faster</a:t>
            </a:r>
          </a:p>
          <a:p>
            <a:pPr marL="573088" lvl="1" indent="-457200">
              <a:buFont typeface="Arial"/>
              <a:buChar char="•"/>
            </a:pPr>
            <a:r>
              <a:rPr lang="en-US" sz="2400" dirty="0" smtClean="0"/>
              <a:t>Influences: Sun SPARC, namesake of industry</a:t>
            </a:r>
            <a:endParaRPr lang="en-US" sz="2400" dirty="0"/>
          </a:p>
        </p:txBody>
      </p:sp>
      <p:sp>
        <p:nvSpPr>
          <p:cNvPr id="7" name="Content Placeholder 4"/>
          <p:cNvSpPr txBox="1">
            <a:spLocks/>
          </p:cNvSpPr>
          <p:nvPr/>
        </p:nvSpPr>
        <p:spPr>
          <a:xfrm>
            <a:off x="4648200" y="762000"/>
            <a:ext cx="4495800" cy="57150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smtClean="0"/>
              <a:t>John L. Hennessy</a:t>
            </a:r>
          </a:p>
          <a:p>
            <a:pPr marL="573088" lvl="1" indent="-457200" fontAlgn="auto">
              <a:spcAft>
                <a:spcPts val="0"/>
              </a:spcAft>
            </a:pPr>
            <a:r>
              <a:rPr lang="en-US" sz="2400" dirty="0" smtClean="0"/>
              <a:t>MIPS, 1981</a:t>
            </a:r>
          </a:p>
          <a:p>
            <a:pPr marL="573088" lvl="1" indent="-457200" fontAlgn="auto">
              <a:spcAft>
                <a:spcPts val="0"/>
              </a:spcAft>
            </a:pPr>
            <a:r>
              <a:rPr lang="en-US" sz="2400" dirty="0" smtClean="0"/>
              <a:t>Stanford</a:t>
            </a:r>
          </a:p>
          <a:p>
            <a:pPr marL="573088" lvl="1" indent="-457200" fontAlgn="auto">
              <a:spcAft>
                <a:spcPts val="0"/>
              </a:spcAft>
            </a:pPr>
            <a:r>
              <a:rPr lang="en-US" sz="2400" dirty="0" smtClean="0"/>
              <a:t>Simple, </a:t>
            </a:r>
            <a:r>
              <a:rPr lang="en-US" sz="2400" i="1" dirty="0" smtClean="0"/>
              <a:t>full</a:t>
            </a:r>
            <a:r>
              <a:rPr lang="en-US" sz="2400" dirty="0" smtClean="0"/>
              <a:t> pipeline</a:t>
            </a:r>
          </a:p>
          <a:p>
            <a:pPr marL="573088" lvl="1" indent="-457200" fontAlgn="auto">
              <a:spcAft>
                <a:spcPts val="0"/>
              </a:spcAft>
            </a:pPr>
            <a:r>
              <a:rPr lang="en-US" sz="2400" dirty="0" smtClean="0"/>
              <a:t>Influences: MIPS computer system, PlayStation, Nintendo</a:t>
            </a:r>
            <a:endParaRPr lang="en-US" sz="2400" dirty="0"/>
          </a:p>
        </p:txBody>
      </p:sp>
      <p:pic>
        <p:nvPicPr>
          <p:cNvPr id="8" name="Picture 7"/>
          <p:cNvPicPr>
            <a:picLocks noChangeAspect="1"/>
          </p:cNvPicPr>
          <p:nvPr/>
        </p:nvPicPr>
        <p:blipFill>
          <a:blip r:embed="rId2"/>
          <a:stretch>
            <a:fillRect/>
          </a:stretch>
        </p:blipFill>
        <p:spPr>
          <a:xfrm>
            <a:off x="381000" y="3962400"/>
            <a:ext cx="3797300" cy="2527300"/>
          </a:xfrm>
          <a:prstGeom prst="rect">
            <a:avLst/>
          </a:prstGeom>
        </p:spPr>
      </p:pic>
      <p:pic>
        <p:nvPicPr>
          <p:cNvPr id="9" name="Picture 8"/>
          <p:cNvPicPr>
            <a:picLocks noChangeAspect="1"/>
          </p:cNvPicPr>
          <p:nvPr/>
        </p:nvPicPr>
        <p:blipFill>
          <a:blip r:embed="rId3"/>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3449445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25</a:t>
            </a:fld>
            <a:endParaRPr lang="en-US" dirty="0"/>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sz="3600" dirty="0" smtClean="0"/>
              <a:t>Reduced Instruction Set Computer (RISC)</a:t>
            </a:r>
            <a:endParaRPr lang="en-US" sz="3600" dirty="0"/>
          </a:p>
        </p:txBody>
      </p:sp>
      <p:sp>
        <p:nvSpPr>
          <p:cNvPr id="6" name="Rectangle 3"/>
          <p:cNvSpPr txBox="1">
            <a:spLocks noChangeArrowheads="1"/>
          </p:cNvSpPr>
          <p:nvPr/>
        </p:nvSpPr>
        <p:spPr>
          <a:xfrm>
            <a:off x="228600" y="685800"/>
            <a:ext cx="8915400" cy="61722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28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0000"/>
              </a:lnSpc>
              <a:buNone/>
            </a:pPr>
            <a:r>
              <a:rPr lang="en-US" dirty="0" smtClean="0"/>
              <a:t>RISC-V Design Principles</a:t>
            </a:r>
          </a:p>
          <a:p>
            <a:pPr fontAlgn="auto">
              <a:lnSpc>
                <a:spcPct val="90000"/>
              </a:lnSpc>
            </a:pPr>
            <a:endParaRPr lang="en-US" sz="2800" dirty="0" smtClean="0"/>
          </a:p>
          <a:p>
            <a:pPr marL="0" indent="0" fontAlgn="auto">
              <a:lnSpc>
                <a:spcPct val="90000"/>
              </a:lnSpc>
              <a:buNone/>
            </a:pPr>
            <a:r>
              <a:rPr lang="en-US" sz="2800" dirty="0" smtClean="0"/>
              <a:t>Simplicity favors regularity</a:t>
            </a:r>
          </a:p>
          <a:p>
            <a:pPr lvl="1" fontAlgn="auto">
              <a:lnSpc>
                <a:spcPct val="90000"/>
              </a:lnSpc>
              <a:spcAft>
                <a:spcPts val="0"/>
              </a:spcAft>
            </a:pPr>
            <a:r>
              <a:rPr lang="en-US" sz="2400" dirty="0" smtClean="0"/>
              <a:t>32 bit instructions</a:t>
            </a:r>
          </a:p>
          <a:p>
            <a:pPr lvl="1" fontAlgn="auto">
              <a:lnSpc>
                <a:spcPct val="90000"/>
              </a:lnSpc>
              <a:spcAft>
                <a:spcPts val="0"/>
              </a:spcAft>
            </a:pPr>
            <a:r>
              <a:rPr lang="en-US" sz="2400" dirty="0" smtClean="0"/>
              <a:t>Same instruction format works at 16- or 64-bit formats</a:t>
            </a:r>
          </a:p>
          <a:p>
            <a:pPr lvl="1" fontAlgn="auto">
              <a:lnSpc>
                <a:spcPct val="90000"/>
              </a:lnSpc>
              <a:spcAft>
                <a:spcPts val="0"/>
              </a:spcAft>
            </a:pPr>
            <a:endParaRPr lang="en-US" sz="2400" dirty="0" smtClean="0"/>
          </a:p>
          <a:p>
            <a:pPr marL="0" indent="0" fontAlgn="auto">
              <a:lnSpc>
                <a:spcPct val="90000"/>
              </a:lnSpc>
              <a:buNone/>
            </a:pPr>
            <a:r>
              <a:rPr lang="en-US" sz="2800" dirty="0" smtClean="0"/>
              <a:t>Smaller is faster</a:t>
            </a:r>
          </a:p>
          <a:p>
            <a:pPr lvl="1" fontAlgn="auto">
              <a:lnSpc>
                <a:spcPct val="90000"/>
              </a:lnSpc>
              <a:spcAft>
                <a:spcPts val="0"/>
              </a:spcAft>
            </a:pPr>
            <a:r>
              <a:rPr lang="en-US" sz="2400" dirty="0" smtClean="0"/>
              <a:t>Small register file</a:t>
            </a:r>
          </a:p>
          <a:p>
            <a:pPr lvl="1" fontAlgn="auto">
              <a:lnSpc>
                <a:spcPct val="90000"/>
              </a:lnSpc>
              <a:spcAft>
                <a:spcPts val="0"/>
              </a:spcAft>
            </a:pPr>
            <a:endParaRPr lang="en-US" sz="2400" dirty="0" smtClean="0"/>
          </a:p>
          <a:p>
            <a:pPr marL="0" indent="0" fontAlgn="auto">
              <a:lnSpc>
                <a:spcPct val="90000"/>
              </a:lnSpc>
              <a:buNone/>
            </a:pPr>
            <a:r>
              <a:rPr lang="en-US" sz="2800" dirty="0" smtClean="0"/>
              <a:t>Make the common case fast</a:t>
            </a:r>
          </a:p>
          <a:p>
            <a:pPr lvl="1" fontAlgn="auto">
              <a:lnSpc>
                <a:spcPct val="90000"/>
              </a:lnSpc>
              <a:spcAft>
                <a:spcPts val="0"/>
              </a:spcAft>
            </a:pPr>
            <a:r>
              <a:rPr lang="en-US" sz="2400" dirty="0" smtClean="0"/>
              <a:t>Include support for constants</a:t>
            </a:r>
          </a:p>
          <a:p>
            <a:pPr fontAlgn="auto">
              <a:lnSpc>
                <a:spcPct val="90000"/>
              </a:lnSpc>
            </a:pPr>
            <a:endParaRPr lang="en-US" sz="2800" dirty="0" smtClean="0"/>
          </a:p>
          <a:p>
            <a:pPr marL="0" indent="0" fontAlgn="auto">
              <a:lnSpc>
                <a:spcPct val="90000"/>
              </a:lnSpc>
              <a:buNone/>
            </a:pPr>
            <a:r>
              <a:rPr lang="en-US" sz="2800" dirty="0" smtClean="0"/>
              <a:t>Good design demands good compromises</a:t>
            </a:r>
          </a:p>
          <a:p>
            <a:pPr lvl="1" fontAlgn="auto">
              <a:lnSpc>
                <a:spcPct val="90000"/>
              </a:lnSpc>
              <a:spcAft>
                <a:spcPts val="0"/>
              </a:spcAft>
            </a:pPr>
            <a:r>
              <a:rPr lang="en-US" sz="2400" dirty="0" smtClean="0"/>
              <a:t>Support for different type of interpretations/classes</a:t>
            </a:r>
          </a:p>
          <a:p>
            <a:pPr lvl="1" fontAlgn="auto">
              <a:lnSpc>
                <a:spcPct val="90000"/>
              </a:lnSpc>
              <a:spcAft>
                <a:spcPts val="0"/>
              </a:spcAft>
            </a:pPr>
            <a:endParaRPr lang="en-US" sz="2400" dirty="0"/>
          </a:p>
        </p:txBody>
      </p:sp>
    </p:spTree>
    <p:extLst>
      <p:ext uri="{BB962C8B-B14F-4D97-AF65-F5344CB8AC3E}">
        <p14:creationId xmlns:p14="http://schemas.microsoft.com/office/powerpoint/2010/main" val="2627437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26</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Reduced Instruction Set Computer</a:t>
            </a:r>
            <a:endParaRPr lang="en-US" dirty="0"/>
          </a:p>
        </p:txBody>
      </p:sp>
      <p:sp>
        <p:nvSpPr>
          <p:cNvPr id="6" name="Content Placeholder 2"/>
          <p:cNvSpPr>
            <a:spLocks noGrp="1"/>
          </p:cNvSpPr>
          <p:nvPr>
            <p:ph idx="1"/>
            <p:custDataLst>
              <p:tags r:id="rId2"/>
            </p:custDataLst>
          </p:nvPr>
        </p:nvSpPr>
        <p:spPr>
          <a:xfrm>
            <a:off x="0" y="838200"/>
            <a:ext cx="9144000" cy="5638800"/>
          </a:xfrm>
        </p:spPr>
        <p:txBody>
          <a:bodyPr>
            <a:normAutofit fontScale="92500"/>
          </a:bodyPr>
          <a:lstStyle/>
          <a:p>
            <a:pPr marL="0" indent="0">
              <a:buNone/>
            </a:pPr>
            <a:r>
              <a:rPr lang="en-US" dirty="0" smtClean="0"/>
              <a:t>RISC-V = Reduced Instruction Set Computer (</a:t>
            </a:r>
            <a:r>
              <a:rPr lang="en-US" dirty="0" err="1" smtClean="0"/>
              <a:t>RlSC</a:t>
            </a:r>
            <a:r>
              <a:rPr lang="en-US" dirty="0" smtClean="0"/>
              <a:t>)</a:t>
            </a:r>
          </a:p>
          <a:p>
            <a:pPr lvl="1"/>
            <a:r>
              <a:rPr lang="en-US" dirty="0" smtClean="0"/>
              <a:t>≈ 200 instructions, 32 bits each, 4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pPr marL="0" indent="0">
              <a:buNone/>
            </a:pPr>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7" name="Oval 6"/>
          <p:cNvSpPr/>
          <p:nvPr/>
        </p:nvSpPr>
        <p:spPr>
          <a:xfrm>
            <a:off x="908957" y="2541814"/>
            <a:ext cx="304800" cy="381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418114" y="1311728"/>
            <a:ext cx="3505200" cy="4517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83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27</a:t>
            </a:fld>
            <a:endParaRPr lang="en-US" dirty="0"/>
          </a:p>
        </p:txBody>
      </p:sp>
      <p:sp>
        <p:nvSpPr>
          <p:cNvPr id="5" name="Rectangle 3"/>
          <p:cNvSpPr>
            <a:spLocks noGrp="1" noChangeArrowheads="1"/>
          </p:cNvSpPr>
          <p:nvPr>
            <p:ph idx="1"/>
          </p:nvPr>
        </p:nvSpPr>
        <p:spPr>
          <a:xfrm>
            <a:off x="228600" y="901797"/>
            <a:ext cx="4191000" cy="5741984"/>
          </a:xfrm>
        </p:spPr>
        <p:txBody>
          <a:bodyPr>
            <a:noAutofit/>
          </a:bodyPr>
          <a:lstStyle/>
          <a:p>
            <a:pPr marL="0" indent="0">
              <a:buNone/>
            </a:pPr>
            <a:r>
              <a:rPr lang="en-US" b="1" dirty="0" smtClean="0">
                <a:solidFill>
                  <a:schemeClr val="tx2"/>
                </a:solidFill>
                <a:ea typeface="ＭＳ Ｐゴシック" charset="-128"/>
                <a:cs typeface="ＭＳ Ｐゴシック" charset="-128"/>
              </a:rPr>
              <a:t>RISC</a:t>
            </a:r>
          </a:p>
          <a:p>
            <a:pPr marL="457200" indent="-457200">
              <a:buFont typeface="Arial" charset="0"/>
              <a:buChar char="•"/>
            </a:pPr>
            <a:r>
              <a:rPr lang="en-US" sz="2400" dirty="0" smtClean="0">
                <a:solidFill>
                  <a:schemeClr val="tx2"/>
                </a:solidFill>
                <a:ea typeface="ＭＳ Ｐゴシック" charset="-128"/>
                <a:cs typeface="ＭＳ Ｐゴシック" charset="-128"/>
              </a:rPr>
              <a:t>Single-cycle </a:t>
            </a:r>
            <a:r>
              <a:rPr lang="en-US" sz="2400" dirty="0">
                <a:solidFill>
                  <a:schemeClr val="tx2"/>
                </a:solidFill>
                <a:ea typeface="ＭＳ Ｐゴシック" charset="-128"/>
                <a:cs typeface="ＭＳ Ｐゴシック" charset="-128"/>
              </a:rPr>
              <a:t>execution</a:t>
            </a:r>
          </a:p>
          <a:p>
            <a:pPr marL="457200" indent="-457200">
              <a:buFont typeface="Arial" charset="0"/>
              <a:buChar char="•"/>
            </a:pPr>
            <a:r>
              <a:rPr lang="en-US" sz="2400" dirty="0" smtClean="0">
                <a:solidFill>
                  <a:schemeClr val="tx2"/>
                </a:solidFill>
                <a:ea typeface="ＭＳ Ｐゴシック" charset="-128"/>
                <a:cs typeface="ＭＳ Ｐゴシック" charset="-128"/>
              </a:rPr>
              <a:t>Hardwired control</a:t>
            </a:r>
          </a:p>
          <a:p>
            <a:pPr marL="457200" indent="-457200">
              <a:buFont typeface="Arial" charset="0"/>
              <a:buChar char="•"/>
            </a:pPr>
            <a:endParaRPr lang="en-US" sz="2400" dirty="0">
              <a:solidFill>
                <a:schemeClr val="tx2"/>
              </a:solidFill>
              <a:ea typeface="ＭＳ Ｐゴシック" charset="-128"/>
              <a:cs typeface="ＭＳ Ｐゴシック" charset="-128"/>
            </a:endParaRPr>
          </a:p>
          <a:p>
            <a:pPr marL="457200" indent="-457200">
              <a:buFont typeface="Arial" charset="0"/>
              <a:buChar char="•"/>
            </a:pPr>
            <a:r>
              <a:rPr lang="en-US" sz="2400" dirty="0" smtClean="0">
                <a:solidFill>
                  <a:schemeClr val="tx2"/>
                </a:solidFill>
                <a:ea typeface="ＭＳ Ｐゴシック" charset="-128"/>
                <a:cs typeface="ＭＳ Ｐゴシック" charset="-128"/>
              </a:rPr>
              <a:t>Load/store </a:t>
            </a:r>
            <a:r>
              <a:rPr lang="en-US" sz="2400" dirty="0">
                <a:solidFill>
                  <a:schemeClr val="tx2"/>
                </a:solidFill>
                <a:ea typeface="ＭＳ Ｐゴシック" charset="-128"/>
                <a:cs typeface="ＭＳ Ｐゴシック" charset="-128"/>
              </a:rPr>
              <a:t>architecture</a:t>
            </a:r>
          </a:p>
          <a:p>
            <a:pPr marL="457200" indent="-457200">
              <a:buFont typeface="Arial" charset="0"/>
              <a:buChar char="•"/>
            </a:pPr>
            <a:r>
              <a:rPr lang="en-US" sz="2400" dirty="0" smtClean="0">
                <a:solidFill>
                  <a:schemeClr val="tx2"/>
                </a:solidFill>
                <a:ea typeface="ＭＳ Ｐゴシック" charset="-128"/>
                <a:cs typeface="ＭＳ Ｐゴシック" charset="-128"/>
              </a:rPr>
              <a:t>Few </a:t>
            </a:r>
            <a:r>
              <a:rPr lang="en-US" sz="2400" dirty="0">
                <a:solidFill>
                  <a:schemeClr val="tx2"/>
                </a:solidFill>
                <a:ea typeface="ＭＳ Ｐゴシック" charset="-128"/>
                <a:cs typeface="ＭＳ Ｐゴシック" charset="-128"/>
              </a:rPr>
              <a:t>memory addressing modes</a:t>
            </a:r>
          </a:p>
          <a:p>
            <a:pPr marL="457200" indent="-457200">
              <a:buFont typeface="Arial" charset="0"/>
              <a:buChar char="•"/>
            </a:pPr>
            <a:r>
              <a:rPr lang="en-US" sz="2400" dirty="0" smtClean="0">
                <a:solidFill>
                  <a:schemeClr val="tx2"/>
                </a:solidFill>
                <a:ea typeface="ＭＳ Ｐゴシック" charset="-128"/>
                <a:cs typeface="ＭＳ Ｐゴシック" charset="-128"/>
              </a:rPr>
              <a:t>Fixed-length </a:t>
            </a:r>
            <a:r>
              <a:rPr lang="en-US" sz="2400" dirty="0" err="1" smtClean="0">
                <a:solidFill>
                  <a:schemeClr val="tx2"/>
                </a:solidFill>
                <a:ea typeface="ＭＳ Ｐゴシック" charset="-128"/>
                <a:cs typeface="ＭＳ Ｐゴシック" charset="-128"/>
              </a:rPr>
              <a:t>insn</a:t>
            </a:r>
            <a:r>
              <a:rPr lang="en-US" sz="2400" dirty="0" smtClean="0">
                <a:solidFill>
                  <a:schemeClr val="tx2"/>
                </a:solidFill>
                <a:ea typeface="ＭＳ Ｐゴシック" charset="-128"/>
                <a:cs typeface="ＭＳ Ｐゴシック" charset="-128"/>
              </a:rPr>
              <a:t> format</a:t>
            </a:r>
            <a:endParaRPr lang="en-US" sz="2400" dirty="0">
              <a:solidFill>
                <a:schemeClr val="tx2"/>
              </a:solidFill>
              <a:ea typeface="ＭＳ Ｐゴシック" charset="-128"/>
              <a:cs typeface="ＭＳ Ｐゴシック" charset="-128"/>
            </a:endParaRPr>
          </a:p>
          <a:p>
            <a:pPr marL="457200" indent="-457200">
              <a:buFont typeface="Arial" charset="0"/>
              <a:buChar char="•"/>
            </a:pPr>
            <a:endParaRPr lang="en-US" sz="2400" dirty="0" smtClean="0">
              <a:solidFill>
                <a:schemeClr val="tx2"/>
              </a:solidFill>
              <a:ea typeface="ＭＳ Ｐゴシック" charset="-128"/>
              <a:cs typeface="ＭＳ Ｐゴシック" charset="-128"/>
            </a:endParaRPr>
          </a:p>
          <a:p>
            <a:pPr marL="457200" indent="-457200">
              <a:buFont typeface="Arial" charset="0"/>
              <a:buChar char="•"/>
            </a:pPr>
            <a:r>
              <a:rPr lang="en-US" sz="2400" dirty="0" smtClean="0">
                <a:solidFill>
                  <a:schemeClr val="tx2"/>
                </a:solidFill>
                <a:ea typeface="ＭＳ Ｐゴシック" charset="-128"/>
                <a:cs typeface="ＭＳ Ｐゴシック" charset="-128"/>
              </a:rPr>
              <a:t>Reliance </a:t>
            </a:r>
            <a:r>
              <a:rPr lang="en-US" sz="2400" dirty="0">
                <a:solidFill>
                  <a:schemeClr val="tx2"/>
                </a:solidFill>
                <a:ea typeface="ＭＳ Ｐゴシック" charset="-128"/>
                <a:cs typeface="ＭＳ Ｐゴシック" charset="-128"/>
              </a:rPr>
              <a:t>on compiler optimizations</a:t>
            </a:r>
          </a:p>
          <a:p>
            <a:pPr marL="457200" indent="-457200">
              <a:buFont typeface="Arial" charset="0"/>
              <a:buChar char="•"/>
            </a:pPr>
            <a:r>
              <a:rPr lang="en-US" sz="2400" dirty="0" smtClean="0">
                <a:solidFill>
                  <a:schemeClr val="tx2"/>
                </a:solidFill>
                <a:ea typeface="ＭＳ Ｐゴシック" charset="-128"/>
                <a:cs typeface="ＭＳ Ｐゴシック" charset="-128"/>
              </a:rPr>
              <a:t>Many </a:t>
            </a:r>
            <a:r>
              <a:rPr lang="en-US" sz="2400" dirty="0">
                <a:solidFill>
                  <a:schemeClr val="tx2"/>
                </a:solidFill>
                <a:ea typeface="ＭＳ Ｐゴシック" charset="-128"/>
                <a:cs typeface="ＭＳ Ｐゴシック" charset="-128"/>
              </a:rPr>
              <a:t>registers (compilers are better at using them</a:t>
            </a:r>
            <a:r>
              <a:rPr lang="en-US" sz="2400" dirty="0" smtClean="0">
                <a:solidFill>
                  <a:schemeClr val="tx2"/>
                </a:solidFill>
                <a:ea typeface="ＭＳ Ｐゴシック" charset="-128"/>
                <a:cs typeface="ＭＳ Ｐゴシック" charset="-128"/>
              </a:rPr>
              <a:t>)</a:t>
            </a:r>
            <a:endParaRPr lang="en-US" sz="2400" dirty="0">
              <a:solidFill>
                <a:schemeClr val="tx2"/>
              </a:solidFill>
              <a:ea typeface="ＭＳ Ｐゴシック" charset="-128"/>
              <a:cs typeface="ＭＳ Ｐゴシック" charset="-128"/>
            </a:endParaRPr>
          </a:p>
        </p:txBody>
      </p:sp>
      <p:sp>
        <p:nvSpPr>
          <p:cNvPr id="6" name="Rectangle 2"/>
          <p:cNvSpPr>
            <a:spLocks noGrp="1" noChangeArrowheads="1"/>
          </p:cNvSpPr>
          <p:nvPr>
            <p:ph type="title"/>
          </p:nvPr>
        </p:nvSpPr>
        <p:spPr>
          <a:xfrm>
            <a:off x="228600" y="152400"/>
            <a:ext cx="8686800" cy="533400"/>
          </a:xfrm>
        </p:spPr>
        <p:txBody>
          <a:bodyPr>
            <a:noAutofit/>
          </a:bodyPr>
          <a:lstStyle/>
          <a:p>
            <a:r>
              <a:rPr lang="en-US" sz="3600" dirty="0" smtClean="0">
                <a:solidFill>
                  <a:schemeClr val="tx2"/>
                </a:solidFill>
              </a:rPr>
              <a:t>The </a:t>
            </a:r>
            <a:r>
              <a:rPr lang="en-US" sz="3600" smtClean="0">
                <a:solidFill>
                  <a:schemeClr val="tx2"/>
                </a:solidFill>
              </a:rPr>
              <a:t>RISC Tenets</a:t>
            </a:r>
            <a:endParaRPr lang="en-US" sz="3600" dirty="0">
              <a:solidFill>
                <a:schemeClr val="tx2"/>
              </a:solidFill>
            </a:endParaRPr>
          </a:p>
        </p:txBody>
      </p:sp>
      <p:sp>
        <p:nvSpPr>
          <p:cNvPr id="7" name="Content Placeholder 1"/>
          <p:cNvSpPr txBox="1">
            <a:spLocks/>
          </p:cNvSpPr>
          <p:nvPr/>
        </p:nvSpPr>
        <p:spPr>
          <a:xfrm>
            <a:off x="4419600" y="901797"/>
            <a:ext cx="4724400" cy="5741984"/>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Font typeface="Arial" charset="0"/>
              <a:buNone/>
            </a:pPr>
            <a:r>
              <a:rPr lang="en-US" b="1" dirty="0" smtClean="0">
                <a:solidFill>
                  <a:schemeClr val="tx2"/>
                </a:solidFill>
                <a:ea typeface="ＭＳ Ｐゴシック" charset="-128"/>
                <a:cs typeface="ＭＳ Ｐゴシック" charset="-128"/>
              </a:rPr>
              <a:t>CISC</a:t>
            </a:r>
          </a:p>
          <a:p>
            <a:pPr marL="285750" indent="-285750" fontAlgn="auto"/>
            <a:r>
              <a:rPr lang="en-US" sz="2400" dirty="0" smtClean="0">
                <a:solidFill>
                  <a:schemeClr val="tx2"/>
                </a:solidFill>
              </a:rPr>
              <a:t>many multicycle operations</a:t>
            </a:r>
            <a:endParaRPr lang="en-US" sz="2400" b="1" dirty="0" smtClean="0">
              <a:solidFill>
                <a:schemeClr val="tx2"/>
              </a:solidFill>
            </a:endParaRPr>
          </a:p>
          <a:p>
            <a:pPr marL="285750" indent="-285750" fontAlgn="auto"/>
            <a:r>
              <a:rPr lang="en-US" sz="2400" dirty="0" err="1" smtClean="0">
                <a:solidFill>
                  <a:schemeClr val="tx2"/>
                </a:solidFill>
              </a:rPr>
              <a:t>microcoded</a:t>
            </a:r>
            <a:r>
              <a:rPr lang="en-US" sz="2400" dirty="0" smtClean="0">
                <a:solidFill>
                  <a:schemeClr val="tx2"/>
                </a:solidFill>
              </a:rPr>
              <a:t> multi-cycle operations</a:t>
            </a:r>
          </a:p>
          <a:p>
            <a:pPr marL="285750" indent="-285750" fontAlgn="auto"/>
            <a:r>
              <a:rPr lang="en-US" sz="2400" dirty="0" smtClean="0">
                <a:solidFill>
                  <a:schemeClr val="tx2"/>
                </a:solidFill>
              </a:rPr>
              <a:t>register-mem and mem-mem</a:t>
            </a:r>
          </a:p>
          <a:p>
            <a:pPr marL="285750" indent="-285750" fontAlgn="auto"/>
            <a:r>
              <a:rPr lang="en-US" sz="2400" dirty="0" smtClean="0">
                <a:solidFill>
                  <a:schemeClr val="tx2"/>
                </a:solidFill>
              </a:rPr>
              <a:t>many modes</a:t>
            </a:r>
          </a:p>
          <a:p>
            <a:pPr marL="285750" indent="-285750" fontAlgn="auto"/>
            <a:endParaRPr lang="en-US" sz="2400" dirty="0" smtClean="0">
              <a:solidFill>
                <a:schemeClr val="tx2"/>
              </a:solidFill>
            </a:endParaRPr>
          </a:p>
          <a:p>
            <a:pPr marL="285750" indent="-285750" fontAlgn="auto"/>
            <a:r>
              <a:rPr lang="en-US" sz="2400" dirty="0" smtClean="0">
                <a:solidFill>
                  <a:schemeClr val="tx2"/>
                </a:solidFill>
              </a:rPr>
              <a:t>many formats and lengths</a:t>
            </a:r>
          </a:p>
          <a:p>
            <a:pPr marL="285750" indent="-285750" fontAlgn="auto"/>
            <a:endParaRPr lang="en-US" sz="2400" dirty="0" smtClean="0">
              <a:solidFill>
                <a:schemeClr val="tx2"/>
              </a:solidFill>
            </a:endParaRPr>
          </a:p>
          <a:p>
            <a:pPr marL="285750" indent="-285750" fontAlgn="auto"/>
            <a:r>
              <a:rPr lang="en-US" sz="2400" dirty="0" smtClean="0">
                <a:solidFill>
                  <a:schemeClr val="tx2"/>
                </a:solidFill>
              </a:rPr>
              <a:t>hand assemble to get good performance</a:t>
            </a:r>
          </a:p>
          <a:p>
            <a:pPr marL="285750" indent="-285750" fontAlgn="auto"/>
            <a:r>
              <a:rPr lang="en-US" sz="2400" dirty="0" smtClean="0">
                <a:solidFill>
                  <a:schemeClr val="tx2"/>
                </a:solidFill>
              </a:rPr>
              <a:t>few registers</a:t>
            </a:r>
          </a:p>
          <a:p>
            <a:pPr fontAlgn="auto"/>
            <a:endParaRPr lang="en-US" dirty="0">
              <a:solidFill>
                <a:schemeClr val="tx2"/>
              </a:solidFill>
            </a:endParaRPr>
          </a:p>
        </p:txBody>
      </p:sp>
    </p:spTree>
    <p:extLst>
      <p:ext uri="{BB962C8B-B14F-4D97-AF65-F5344CB8AC3E}">
        <p14:creationId xmlns:p14="http://schemas.microsoft.com/office/powerpoint/2010/main" val="2475281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28</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RISC </a:t>
            </a:r>
            <a:r>
              <a:rPr lang="en-US" dirty="0" err="1" smtClean="0"/>
              <a:t>vs</a:t>
            </a:r>
            <a:r>
              <a:rPr lang="en-US" dirty="0" smtClean="0"/>
              <a:t> CISC</a:t>
            </a:r>
            <a:endParaRPr lang="en-US" dirty="0"/>
          </a:p>
        </p:txBody>
      </p:sp>
      <p:sp>
        <p:nvSpPr>
          <p:cNvPr id="6" name="Rectangle 3"/>
          <p:cNvSpPr>
            <a:spLocks noGrp="1" noChangeArrowheads="1"/>
          </p:cNvSpPr>
          <p:nvPr>
            <p:ph idx="1"/>
            <p:custDataLst>
              <p:tags r:id="rId2"/>
            </p:custDataLst>
          </p:nvPr>
        </p:nvSpPr>
        <p:spPr>
          <a:xfrm>
            <a:off x="228600" y="685804"/>
            <a:ext cx="4343400" cy="6172200"/>
          </a:xfrm>
          <a:ln/>
        </p:spPr>
        <p:txBody>
          <a:bodyPr lIns="0" tIns="0" rIns="0" bIns="0">
            <a:noAutofit/>
          </a:bodyPr>
          <a:lstStyle/>
          <a:p>
            <a:pPr marL="0"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RISC Philosophy</a:t>
            </a:r>
            <a:endParaRPr lang="en-US" dirty="0" smtClean="0">
              <a:solidFill>
                <a:schemeClr val="accent1"/>
              </a:solidFill>
            </a:endParaRPr>
          </a:p>
          <a:p>
            <a:pPr marL="0" indent="0">
              <a:buNone/>
            </a:pPr>
            <a:r>
              <a:rPr lang="en-US" dirty="0" smtClean="0"/>
              <a:t>Regularity </a:t>
            </a:r>
            <a:r>
              <a:rPr lang="en-US" dirty="0" smtClean="0">
                <a:sym typeface="Wingdings" pitchFamily="2" charset="2"/>
              </a:rPr>
              <a:t>&amp; simplicity</a:t>
            </a:r>
            <a:endParaRPr lang="en-US" dirty="0" smtClean="0"/>
          </a:p>
          <a:p>
            <a:pPr marL="0" indent="0">
              <a:buNone/>
            </a:pPr>
            <a:r>
              <a:rPr lang="en-US" dirty="0" smtClean="0"/>
              <a:t>Leaner means </a:t>
            </a:r>
            <a:r>
              <a:rPr lang="en-US" dirty="0" smtClean="0">
                <a:sym typeface="Wingdings" pitchFamily="2" charset="2"/>
              </a:rPr>
              <a:t>faster</a:t>
            </a:r>
          </a:p>
          <a:p>
            <a:pPr marL="0" indent="0">
              <a:buNone/>
            </a:pPr>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pPr marL="0" indent="0">
              <a:buNone/>
            </a:pPr>
            <a:r>
              <a:rPr lang="en-US" dirty="0" smtClean="0">
                <a:solidFill>
                  <a:schemeClr val="accent1"/>
                </a:solidFill>
                <a:sym typeface="Wingdings" pitchFamily="2" charset="2"/>
              </a:rPr>
              <a:t>Energy efficiency</a:t>
            </a:r>
          </a:p>
          <a:p>
            <a:pPr marL="0" indent="0">
              <a:buNone/>
            </a:pPr>
            <a:r>
              <a:rPr lang="en-US" dirty="0" smtClean="0">
                <a:solidFill>
                  <a:schemeClr val="accent1"/>
                </a:solidFill>
                <a:sym typeface="Wingdings" pitchFamily="2" charset="2"/>
              </a:rPr>
              <a:t>Embedded Systems</a:t>
            </a:r>
          </a:p>
          <a:p>
            <a:pPr marL="0" indent="0">
              <a:buNone/>
            </a:pPr>
            <a:r>
              <a:rPr lang="en-US" dirty="0" smtClean="0">
                <a:solidFill>
                  <a:schemeClr val="accent1"/>
                </a:solidFill>
                <a:sym typeface="Wingdings" pitchFamily="2" charset="2"/>
              </a:rPr>
              <a:t>Phones/Tablets</a:t>
            </a:r>
          </a:p>
        </p:txBody>
      </p:sp>
      <p:sp>
        <p:nvSpPr>
          <p:cNvPr id="7" name="Rectangle 3"/>
          <p:cNvSpPr txBox="1">
            <a:spLocks noChangeArrowheads="1"/>
          </p:cNvSpPr>
          <p:nvPr>
            <p:custDataLst>
              <p:tags r:id="rId3"/>
            </p:custDataLst>
          </p:nvPr>
        </p:nvSpPr>
        <p:spPr>
          <a:xfrm>
            <a:off x="4572000" y="685804"/>
            <a:ext cx="43434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1"/>
                </a:solidFill>
                <a:effectLst/>
                <a:uLnTx/>
                <a:uFillTx/>
                <a:latin typeface="Source Sans Pro" panose="020B0503030403020204"/>
                <a:ea typeface="+mn-ea"/>
                <a:cs typeface="Arial" pitchFamily="34" charset="0"/>
              </a:rPr>
              <a:t>CISC Rebuttal</a:t>
            </a:r>
            <a:endParaRPr kumimoji="0" lang="en-US" sz="3200" b="0" i="0" u="none" strike="noStrike" kern="1200" cap="none" spc="0" normalizeH="0" baseline="0" noProof="0" dirty="0" smtClean="0">
              <a:ln>
                <a:noFill/>
              </a:ln>
              <a:solidFill>
                <a:schemeClr val="accent1"/>
              </a:solidFill>
              <a:effectLst/>
              <a:uLnTx/>
              <a:uFillTx/>
              <a:latin typeface="Source Sans Pro" panose="020B0503030403020204"/>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tx2"/>
                </a:solidFill>
                <a:effectLst/>
                <a:uLnTx/>
                <a:uFillTx/>
                <a:latin typeface="Source Sans Pro" panose="020B0503030403020204"/>
                <a:ea typeface="+mn-ea"/>
                <a:cs typeface="Arial" pitchFamily="34" charset="0"/>
              </a:rPr>
              <a:t>Compilers</a:t>
            </a:r>
            <a:r>
              <a:rPr kumimoji="0" lang="en-US" sz="3200" b="0" i="0" u="none" strike="noStrike" kern="1200" cap="none" spc="0" normalizeH="0" noProof="0" dirty="0" smtClean="0">
                <a:ln>
                  <a:noFill/>
                </a:ln>
                <a:solidFill>
                  <a:schemeClr val="tx2"/>
                </a:solidFill>
                <a:effectLst/>
                <a:uLnTx/>
                <a:uFillTx/>
                <a:latin typeface="Source Sans Pro" panose="020B0503030403020204"/>
                <a:ea typeface="+mn-ea"/>
                <a:cs typeface="Arial" pitchFamily="34" charset="0"/>
              </a:rPr>
              <a:t> can be smart</a:t>
            </a:r>
            <a:endParaRPr kumimoji="0" lang="en-US" sz="3200" b="0" i="0" u="none" strike="noStrike" kern="1200" cap="none" spc="0" normalizeH="0" baseline="0" noProof="0" dirty="0" smtClean="0">
              <a:ln>
                <a:noFill/>
              </a:ln>
              <a:solidFill>
                <a:schemeClr val="tx2"/>
              </a:solidFill>
              <a:effectLst/>
              <a:uLnTx/>
              <a:uFillTx/>
              <a:latin typeface="Source Sans Pro" panose="020B0503030403020204"/>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tx2"/>
                </a:solidFill>
                <a:latin typeface="Source Sans Pro" panose="020B0503030403020204"/>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tx2"/>
                </a:solidFill>
                <a:effectLst/>
                <a:uLnTx/>
                <a:uFillTx/>
                <a:latin typeface="Source Sans Pro" panose="020B0503030403020204"/>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tx2"/>
                </a:solidFill>
                <a:effectLst/>
                <a:uLnTx/>
                <a:uFillTx/>
                <a:latin typeface="Source Sans Pro" panose="020B0503030403020204"/>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tx2"/>
                </a:solidFill>
                <a:latin typeface="Source Sans Pro" panose="020B0503030403020204"/>
                <a:cs typeface="Arial" pitchFamily="34" charset="0"/>
                <a:sym typeface="Wingdings" pitchFamily="2" charset="2"/>
              </a:rPr>
              <a:t>Code</a:t>
            </a:r>
            <a:r>
              <a:rPr lang="en-US" sz="3200" dirty="0" smtClean="0">
                <a:solidFill>
                  <a:schemeClr val="tx2"/>
                </a:solidFill>
                <a:latin typeface="Source Sans Pro" panose="020B0503030403020204"/>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tx2"/>
                </a:solidFill>
                <a:effectLst/>
                <a:uLnTx/>
                <a:uFillTx/>
                <a:latin typeface="Source Sans Pro" panose="020B0503030403020204"/>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tx2"/>
              </a:solidFill>
              <a:effectLst/>
              <a:uLnTx/>
              <a:uFillTx/>
              <a:latin typeface="Source Sans Pro" panose="020B0503030403020204"/>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tx2"/>
              </a:solidFill>
              <a:latin typeface="Source Sans Pro" panose="020B0503030403020204"/>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1"/>
                </a:solidFill>
                <a:effectLst/>
                <a:uLnTx/>
                <a:uFillTx/>
                <a:latin typeface="Source Sans Pro" panose="020B0503030403020204"/>
                <a:ea typeface="+mn-ea"/>
                <a:cs typeface="Arial" pitchFamily="34" charset="0"/>
                <a:sym typeface="Wingdings" pitchFamily="2" charset="2"/>
              </a:rPr>
              <a:t>Desktops/Servers</a:t>
            </a:r>
          </a:p>
        </p:txBody>
      </p:sp>
    </p:spTree>
    <p:extLst>
      <p:ext uri="{BB962C8B-B14F-4D97-AF65-F5344CB8AC3E}">
        <p14:creationId xmlns:p14="http://schemas.microsoft.com/office/powerpoint/2010/main" val="35834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29</a:t>
            </a:fld>
            <a:endParaRPr lang="en-US" dirty="0"/>
          </a:p>
        </p:txBody>
      </p:sp>
      <p:sp>
        <p:nvSpPr>
          <p:cNvPr id="5" name="Title 2"/>
          <p:cNvSpPr>
            <a:spLocks noGrp="1"/>
          </p:cNvSpPr>
          <p:nvPr>
            <p:ph type="title"/>
          </p:nvPr>
        </p:nvSpPr>
        <p:spPr>
          <a:xfrm>
            <a:off x="197280" y="94260"/>
            <a:ext cx="8686800" cy="533400"/>
          </a:xfrm>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6" name="Content Placeholder 3"/>
          <p:cNvSpPr>
            <a:spLocks noGrp="1"/>
          </p:cNvSpPr>
          <p:nvPr>
            <p:ph idx="1"/>
          </p:nvPr>
        </p:nvSpPr>
        <p:spPr>
          <a:xfrm>
            <a:off x="255814" y="743940"/>
            <a:ext cx="3733800" cy="6324600"/>
          </a:xfrm>
        </p:spPr>
        <p:txBody>
          <a:bodyPr>
            <a:normAutofit/>
          </a:bodyPr>
          <a:lstStyle/>
          <a:p>
            <a:pPr marL="115888" lvl="1" indent="0">
              <a:buNone/>
            </a:pPr>
            <a:r>
              <a:rPr lang="en-US" dirty="0" smtClean="0"/>
              <a:t>Android OS on ARM processor</a:t>
            </a:r>
          </a:p>
          <a:p>
            <a:pPr marL="573088" lvl="1" indent="-457200">
              <a:buFont typeface="Arial"/>
              <a:buChar char="•"/>
            </a:pPr>
            <a:endParaRPr lang="en-US" dirty="0"/>
          </a:p>
          <a:p>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3"/>
          <p:cNvSpPr txBox="1">
            <a:spLocks/>
          </p:cNvSpPr>
          <p:nvPr/>
        </p:nvSpPr>
        <p:spPr>
          <a:xfrm>
            <a:off x="4490357" y="74394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1" indent="0">
              <a:buNone/>
            </a:pPr>
            <a:r>
              <a:rPr lang="en-US" dirty="0" smtClean="0">
                <a:solidFill>
                  <a:schemeClr val="tx2"/>
                </a:solidFill>
                <a:latin typeface="Source Sans Pro" panose="020B0503030403020204"/>
              </a:rPr>
              <a:t>Windows OS on Intel (x86) processor</a:t>
            </a:r>
          </a:p>
          <a:p>
            <a:pPr marL="573088" lvl="1" indent="-457200">
              <a:buFont typeface="Arial"/>
              <a:buChar char="•"/>
            </a:pPr>
            <a:endParaRPr lang="en-US" dirty="0" smtClean="0">
              <a:solidFill>
                <a:schemeClr val="tx2"/>
              </a:solidFill>
              <a:latin typeface="Source Sans Pro" panose="020B0503030403020204"/>
            </a:endParaRPr>
          </a:p>
          <a:p>
            <a:endParaRPr lang="en-US" dirty="0" smtClean="0">
              <a:solidFill>
                <a:schemeClr val="tx2"/>
              </a:solidFill>
              <a:latin typeface="Source Sans Pro" panose="020B0503030403020204"/>
            </a:endParaRPr>
          </a:p>
          <a:p>
            <a:endParaRPr lang="en-US" dirty="0">
              <a:solidFill>
                <a:schemeClr val="tx2"/>
              </a:solidFill>
              <a:latin typeface="Source Sans Pro" panose="020B0503030403020204"/>
            </a:endParaRPr>
          </a:p>
        </p:txBody>
      </p:sp>
      <p:pic>
        <p:nvPicPr>
          <p:cNvPr id="11" name="CP3 Ink 98969b0d-39dd-45bf-8f5e-eb77e47295d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81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9218054" cy="5741984"/>
          </a:xfrm>
        </p:spPr>
        <p:txBody>
          <a:bodyPr>
            <a:normAutofit fontScale="92500" lnSpcReduction="20000"/>
          </a:bodyPr>
          <a:lstStyle/>
          <a:p>
            <a:r>
              <a:rPr lang="en-US" dirty="0" smtClean="0"/>
              <a:t>Prelim1:</a:t>
            </a:r>
          </a:p>
          <a:p>
            <a:pPr lvl="1"/>
            <a:r>
              <a:rPr lang="en-US" dirty="0" smtClean="0"/>
              <a:t>Time</a:t>
            </a:r>
            <a:r>
              <a:rPr lang="en-US" dirty="0"/>
              <a:t>: We will start at 7:30pm sharp, so come </a:t>
            </a:r>
            <a:r>
              <a:rPr lang="en-US" dirty="0" smtClean="0"/>
              <a:t>early</a:t>
            </a:r>
          </a:p>
          <a:p>
            <a:pPr lvl="1"/>
            <a:r>
              <a:rPr lang="en-US" dirty="0" smtClean="0"/>
              <a:t>Location</a:t>
            </a:r>
            <a:r>
              <a:rPr lang="en-US" dirty="0"/>
              <a:t>: on previous </a:t>
            </a:r>
            <a:r>
              <a:rPr lang="en-US" dirty="0" smtClean="0"/>
              <a:t>slide</a:t>
            </a:r>
          </a:p>
          <a:p>
            <a:pPr lvl="1"/>
            <a:r>
              <a:rPr lang="en-US" dirty="0" smtClean="0"/>
              <a:t>Closed Book</a:t>
            </a:r>
          </a:p>
          <a:p>
            <a:pPr lvl="1"/>
            <a:r>
              <a:rPr lang="en-US" dirty="0" smtClean="0"/>
              <a:t>Cannot </a:t>
            </a:r>
            <a:r>
              <a:rPr lang="en-US" dirty="0"/>
              <a:t>use electronic device or outside </a:t>
            </a:r>
            <a:r>
              <a:rPr lang="en-US" dirty="0" smtClean="0"/>
              <a:t>material</a:t>
            </a:r>
          </a:p>
          <a:p>
            <a:pPr lvl="1"/>
            <a:r>
              <a:rPr lang="en-US" dirty="0" smtClean="0"/>
              <a:t>Practice </a:t>
            </a:r>
            <a:r>
              <a:rPr lang="en-US" dirty="0"/>
              <a:t>prelims are online in </a:t>
            </a:r>
            <a:r>
              <a:rPr lang="en-US" dirty="0" smtClean="0"/>
              <a:t>CMS</a:t>
            </a:r>
          </a:p>
          <a:p>
            <a:pPr lvl="1"/>
            <a:endParaRPr lang="en-US" dirty="0"/>
          </a:p>
          <a:p>
            <a:r>
              <a:rPr lang="en-US" dirty="0"/>
              <a:t>Material covered everything up to end of this </a:t>
            </a:r>
            <a:r>
              <a:rPr lang="en-US" dirty="0" smtClean="0"/>
              <a:t>week</a:t>
            </a:r>
          </a:p>
          <a:p>
            <a:pPr lvl="1"/>
            <a:r>
              <a:rPr lang="en-US" dirty="0" smtClean="0"/>
              <a:t>Everything </a:t>
            </a:r>
            <a:r>
              <a:rPr lang="en-US" dirty="0"/>
              <a:t>up to and including data </a:t>
            </a:r>
            <a:r>
              <a:rPr lang="en-US" dirty="0" smtClean="0"/>
              <a:t>hazards</a:t>
            </a:r>
          </a:p>
          <a:p>
            <a:pPr lvl="1"/>
            <a:r>
              <a:rPr lang="en-US" dirty="0" smtClean="0"/>
              <a:t>Appendix A </a:t>
            </a:r>
            <a:r>
              <a:rPr lang="en-US" dirty="0"/>
              <a:t>(logic, gates, FSMs, memory, </a:t>
            </a:r>
            <a:r>
              <a:rPr lang="en-US" dirty="0" smtClean="0"/>
              <a:t>ALUs)</a:t>
            </a:r>
          </a:p>
          <a:p>
            <a:pPr lvl="1"/>
            <a:r>
              <a:rPr lang="en-US" dirty="0" smtClean="0"/>
              <a:t>Chapter </a:t>
            </a:r>
            <a:r>
              <a:rPr lang="en-US" dirty="0"/>
              <a:t>4 (pipelined [and non] MIPS processor with </a:t>
            </a:r>
            <a:r>
              <a:rPr lang="en-US" dirty="0" smtClean="0"/>
              <a:t>hazards)</a:t>
            </a:r>
          </a:p>
          <a:p>
            <a:pPr lvl="1"/>
            <a:r>
              <a:rPr lang="en-US" dirty="0" smtClean="0"/>
              <a:t>Chapters </a:t>
            </a:r>
            <a:r>
              <a:rPr lang="en-US" dirty="0"/>
              <a:t>2 (Numbers / Arithmetic, simple MIPS </a:t>
            </a:r>
            <a:r>
              <a:rPr lang="en-US" dirty="0" smtClean="0"/>
              <a:t>instructions)</a:t>
            </a:r>
          </a:p>
          <a:p>
            <a:pPr lvl="1"/>
            <a:r>
              <a:rPr lang="en-US" dirty="0" smtClean="0"/>
              <a:t>Chapter </a:t>
            </a:r>
            <a:r>
              <a:rPr lang="en-US" dirty="0"/>
              <a:t>1 (</a:t>
            </a:r>
            <a:r>
              <a:rPr lang="en-US" dirty="0" smtClean="0"/>
              <a:t>Performance)</a:t>
            </a:r>
          </a:p>
          <a:p>
            <a:pPr lvl="1"/>
            <a:r>
              <a:rPr lang="en-US" dirty="0" smtClean="0"/>
              <a:t>Projects 1 and 2, Lab0-4, C HW1 </a:t>
            </a:r>
            <a:endParaRPr lang="en-US" dirty="0"/>
          </a:p>
        </p:txBody>
      </p:sp>
      <p:sp>
        <p:nvSpPr>
          <p:cNvPr id="3" name="Title 2"/>
          <p:cNvSpPr>
            <a:spLocks noGrp="1"/>
          </p:cNvSpPr>
          <p:nvPr>
            <p:ph type="title"/>
          </p:nvPr>
        </p:nvSpPr>
        <p:spPr/>
        <p:txBody>
          <a:bodyPr/>
          <a:lstStyle/>
          <a:p>
            <a:r>
              <a:rPr lang="en-US" dirty="0" smtClean="0"/>
              <a:t>Announcements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a:t>
            </a:fld>
            <a:endParaRPr lang="en-US" dirty="0"/>
          </a:p>
        </p:txBody>
      </p:sp>
    </p:spTree>
    <p:extLst>
      <p:ext uri="{BB962C8B-B14F-4D97-AF65-F5344CB8AC3E}">
        <p14:creationId xmlns:p14="http://schemas.microsoft.com/office/powerpoint/2010/main" val="3612049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30</a:t>
            </a:fld>
            <a:endParaRPr lang="en-US" dirty="0"/>
          </a:p>
        </p:txBody>
      </p:sp>
      <p:sp>
        <p:nvSpPr>
          <p:cNvPr id="5" name="Content Placeholder 2"/>
          <p:cNvSpPr>
            <a:spLocks noGrp="1"/>
          </p:cNvSpPr>
          <p:nvPr>
            <p:ph idx="1"/>
          </p:nvPr>
        </p:nvSpPr>
        <p:spPr>
          <a:xfrm>
            <a:off x="228600" y="990600"/>
            <a:ext cx="8686800" cy="5741984"/>
          </a:xfrm>
        </p:spPr>
        <p:txBody>
          <a:bodyPr>
            <a:normAutofit/>
          </a:bodyPr>
          <a:lstStyle/>
          <a:p>
            <a:pPr marL="0" indent="0">
              <a:buNone/>
            </a:pPr>
            <a:r>
              <a:rPr lang="en-US" dirty="0" smtClean="0">
                <a:solidFill>
                  <a:schemeClr val="tx2"/>
                </a:solidFill>
              </a:rPr>
              <a:t>What is one advantage of a CISC ISA?</a:t>
            </a:r>
          </a:p>
          <a:p>
            <a:endParaRPr lang="en-US" dirty="0">
              <a:solidFill>
                <a:schemeClr val="tx2"/>
              </a:solidFill>
            </a:endParaRPr>
          </a:p>
          <a:p>
            <a:pPr marL="514350" indent="-514350">
              <a:buFont typeface="+mj-lt"/>
              <a:buAutoNum type="alphaUcPeriod"/>
            </a:pPr>
            <a:r>
              <a:rPr lang="en-US" dirty="0" smtClean="0">
                <a:solidFill>
                  <a:schemeClr val="tx2"/>
                </a:solidFill>
              </a:rPr>
              <a:t>It naturally supports a faster clock.</a:t>
            </a:r>
          </a:p>
          <a:p>
            <a:pPr marL="514350" indent="-514350">
              <a:buFont typeface="+mj-lt"/>
              <a:buAutoNum type="alphaUcPeriod"/>
            </a:pPr>
            <a:r>
              <a:rPr lang="en-US" dirty="0" smtClean="0">
                <a:solidFill>
                  <a:schemeClr val="tx2"/>
                </a:solidFill>
              </a:rPr>
              <a:t>Instructions are easier to decode. </a:t>
            </a:r>
          </a:p>
          <a:p>
            <a:pPr marL="514350" indent="-514350">
              <a:buFont typeface="+mj-lt"/>
              <a:buAutoNum type="alphaUcPeriod"/>
            </a:pPr>
            <a:r>
              <a:rPr lang="en-US" dirty="0" smtClean="0">
                <a:solidFill>
                  <a:schemeClr val="tx2"/>
                </a:solidFill>
              </a:rPr>
              <a:t>The static footprint of the code will be smaller.</a:t>
            </a:r>
          </a:p>
          <a:p>
            <a:pPr marL="514350" indent="-514350">
              <a:buFont typeface="+mj-lt"/>
              <a:buAutoNum type="alphaUcPeriod"/>
            </a:pPr>
            <a:r>
              <a:rPr lang="en-US" dirty="0" smtClean="0">
                <a:solidFill>
                  <a:schemeClr val="tx2"/>
                </a:solidFill>
              </a:rPr>
              <a:t>The code is easier for a compiler to optimize.</a:t>
            </a:r>
          </a:p>
          <a:p>
            <a:pPr marL="514350" indent="-514350">
              <a:buFont typeface="+mj-lt"/>
              <a:buAutoNum type="alphaUcPeriod"/>
            </a:pPr>
            <a:r>
              <a:rPr lang="en-US" dirty="0" smtClean="0">
                <a:solidFill>
                  <a:schemeClr val="tx2"/>
                </a:solidFill>
              </a:rPr>
              <a:t>You have a lot of registers to use.</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Tree>
    <p:extLst>
      <p:ext uri="{BB962C8B-B14F-4D97-AF65-F5344CB8AC3E}">
        <p14:creationId xmlns:p14="http://schemas.microsoft.com/office/powerpoint/2010/main" val="3927432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31</a:t>
            </a:fld>
            <a:endParaRPr lang="en-US" dirty="0"/>
          </a:p>
        </p:txBody>
      </p:sp>
      <p:sp>
        <p:nvSpPr>
          <p:cNvPr id="5" name="Content Placeholder 2"/>
          <p:cNvSpPr>
            <a:spLocks noGrp="1"/>
          </p:cNvSpPr>
          <p:nvPr>
            <p:ph idx="1"/>
          </p:nvPr>
        </p:nvSpPr>
        <p:spPr>
          <a:xfrm>
            <a:off x="228600" y="990600"/>
            <a:ext cx="8686800" cy="5741984"/>
          </a:xfrm>
        </p:spPr>
        <p:txBody>
          <a:bodyPr>
            <a:normAutofit/>
          </a:bodyPr>
          <a:lstStyle/>
          <a:p>
            <a:pPr marL="0" indent="0">
              <a:buNone/>
            </a:pPr>
            <a:r>
              <a:rPr lang="en-US" dirty="0" smtClean="0">
                <a:solidFill>
                  <a:schemeClr val="tx2"/>
                </a:solidFill>
              </a:rPr>
              <a:t>What is one advantage of a CISC ISA?</a:t>
            </a:r>
          </a:p>
          <a:p>
            <a:endParaRPr lang="en-US" dirty="0">
              <a:solidFill>
                <a:schemeClr val="tx2"/>
              </a:solidFill>
            </a:endParaRPr>
          </a:p>
          <a:p>
            <a:pPr marL="514350" indent="-514350">
              <a:buFont typeface="+mj-lt"/>
              <a:buAutoNum type="alphaUcPeriod"/>
            </a:pPr>
            <a:r>
              <a:rPr lang="en-US" dirty="0" smtClean="0">
                <a:solidFill>
                  <a:schemeClr val="tx2"/>
                </a:solidFill>
              </a:rPr>
              <a:t>It naturally supports a faster clock.</a:t>
            </a:r>
          </a:p>
          <a:p>
            <a:pPr marL="514350" indent="-514350">
              <a:buFont typeface="+mj-lt"/>
              <a:buAutoNum type="alphaUcPeriod"/>
            </a:pPr>
            <a:r>
              <a:rPr lang="en-US" dirty="0" smtClean="0">
                <a:solidFill>
                  <a:schemeClr val="tx2"/>
                </a:solidFill>
              </a:rPr>
              <a:t>Instructions are easier to decode. </a:t>
            </a:r>
          </a:p>
          <a:p>
            <a:pPr marL="514350" indent="-514350">
              <a:buFont typeface="+mj-lt"/>
              <a:buAutoNum type="alphaUcPeriod"/>
            </a:pPr>
            <a:r>
              <a:rPr lang="en-US" dirty="0" smtClean="0">
                <a:solidFill>
                  <a:schemeClr val="tx2"/>
                </a:solidFill>
              </a:rPr>
              <a:t>The static footprint of the code will be smaller.</a:t>
            </a:r>
          </a:p>
          <a:p>
            <a:pPr marL="514350" indent="-514350">
              <a:buFont typeface="+mj-lt"/>
              <a:buAutoNum type="alphaUcPeriod"/>
            </a:pPr>
            <a:r>
              <a:rPr lang="en-US" dirty="0" smtClean="0">
                <a:solidFill>
                  <a:schemeClr val="tx2"/>
                </a:solidFill>
              </a:rPr>
              <a:t>The code is easier for a compiler to optimize.</a:t>
            </a:r>
          </a:p>
          <a:p>
            <a:pPr marL="514350" indent="-514350">
              <a:buFont typeface="+mj-lt"/>
              <a:buAutoNum type="alphaUcPeriod"/>
            </a:pPr>
            <a:r>
              <a:rPr lang="en-US" dirty="0" smtClean="0">
                <a:solidFill>
                  <a:schemeClr val="tx2"/>
                </a:solidFill>
              </a:rPr>
              <a:t>You have a lot of registers to use.</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
        <p:nvSpPr>
          <p:cNvPr id="6" name="Rounded Rectangle 5"/>
          <p:cNvSpPr/>
          <p:nvPr/>
        </p:nvSpPr>
        <p:spPr>
          <a:xfrm>
            <a:off x="228600" y="2960918"/>
            <a:ext cx="8077200" cy="96338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595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32</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Takeaway</a:t>
            </a:r>
            <a:endParaRPr lang="en-US" dirty="0"/>
          </a:p>
        </p:txBody>
      </p:sp>
      <p:sp>
        <p:nvSpPr>
          <p:cNvPr id="6" name="Content Placeholder 2"/>
          <p:cNvSpPr>
            <a:spLocks noGrp="1"/>
          </p:cNvSpPr>
          <p:nvPr>
            <p:ph idx="1"/>
          </p:nvPr>
        </p:nvSpPr>
        <p:spPr>
          <a:xfrm>
            <a:off x="228600" y="838200"/>
            <a:ext cx="8686800" cy="5638800"/>
          </a:xfrm>
        </p:spPr>
        <p:txBody>
          <a:bodyPr>
            <a:normAutofit fontScale="85000" lnSpcReduction="20000"/>
          </a:bodyPr>
          <a:lstStyle/>
          <a:p>
            <a:pPr marL="0" indent="0">
              <a:buNone/>
            </a:pPr>
            <a:r>
              <a:rPr lang="en-US" dirty="0">
                <a:solidFill>
                  <a:schemeClr val="tx2"/>
                </a:solidFill>
              </a:rPr>
              <a:t>The number of available registers greatly influenced the instruction set architecture (ISA)</a:t>
            </a:r>
          </a:p>
          <a:p>
            <a:endParaRPr lang="en-US" dirty="0">
              <a:solidFill>
                <a:schemeClr val="tx2"/>
              </a:solidFill>
            </a:endParaRPr>
          </a:p>
          <a:p>
            <a:pPr marL="0" indent="0">
              <a:buNone/>
            </a:pPr>
            <a:r>
              <a:rPr lang="en-US" dirty="0">
                <a:solidFill>
                  <a:schemeClr val="tx2"/>
                </a:solidFill>
              </a:rPr>
              <a:t>Complex Instruction Set Computers  were very complex</a:t>
            </a:r>
          </a:p>
          <a:p>
            <a:pPr marL="0" indent="0">
              <a:buNone/>
            </a:pPr>
            <a:r>
              <a:rPr lang="en-US" dirty="0" smtClean="0">
                <a:solidFill>
                  <a:schemeClr val="tx2"/>
                </a:solidFill>
              </a:rPr>
              <a:t>- Necessary </a:t>
            </a:r>
            <a:r>
              <a:rPr lang="en-US" dirty="0">
                <a:solidFill>
                  <a:schemeClr val="tx2"/>
                </a:solidFill>
              </a:rPr>
              <a:t>to reduce the number of instructions required to fit a program into </a:t>
            </a:r>
            <a:r>
              <a:rPr lang="en-US" dirty="0" smtClean="0">
                <a:solidFill>
                  <a:schemeClr val="tx2"/>
                </a:solidFill>
              </a:rPr>
              <a:t>memory.</a:t>
            </a:r>
            <a:endParaRPr lang="en-US" dirty="0">
              <a:solidFill>
                <a:schemeClr val="tx2"/>
              </a:solidFill>
            </a:endParaRPr>
          </a:p>
          <a:p>
            <a:pPr marL="0" indent="0">
              <a:buNone/>
            </a:pPr>
            <a:r>
              <a:rPr lang="en-US" dirty="0" smtClean="0">
                <a:solidFill>
                  <a:schemeClr val="tx2"/>
                </a:solidFill>
              </a:rPr>
              <a:t>- However</a:t>
            </a:r>
            <a:r>
              <a:rPr lang="en-US" dirty="0">
                <a:solidFill>
                  <a:schemeClr val="tx2"/>
                </a:solidFill>
              </a:rPr>
              <a:t>, also greatly increased the complexity of the ISA as well.</a:t>
            </a:r>
          </a:p>
          <a:p>
            <a:endParaRPr lang="en-US" dirty="0">
              <a:solidFill>
                <a:schemeClr val="tx2"/>
              </a:solidFill>
            </a:endParaRPr>
          </a:p>
          <a:p>
            <a:pPr marL="0" indent="0">
              <a:buNone/>
            </a:pPr>
            <a:r>
              <a:rPr lang="en-US" dirty="0" smtClean="0">
                <a:solidFill>
                  <a:schemeClr val="accent1"/>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pPr marL="0" indent="0">
              <a:buNone/>
            </a:pPr>
            <a:r>
              <a:rPr lang="en-US" dirty="0" smtClean="0">
                <a:solidFill>
                  <a:schemeClr val="accent1"/>
                </a:solidFill>
              </a:rPr>
              <a:t>ARM borrows a bit from both RISC and CISC.</a:t>
            </a:r>
          </a:p>
        </p:txBody>
      </p:sp>
    </p:spTree>
    <p:extLst>
      <p:ext uri="{BB962C8B-B14F-4D97-AF65-F5344CB8AC3E}">
        <p14:creationId xmlns:p14="http://schemas.microsoft.com/office/powerpoint/2010/main" val="367239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33</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How does RISC-V and ARM compare to each other?</a:t>
            </a:r>
            <a:endParaRPr lang="en-US" dirty="0"/>
          </a:p>
        </p:txBody>
      </p:sp>
    </p:spTree>
    <p:extLst>
      <p:ext uri="{BB962C8B-B14F-4D97-AF65-F5344CB8AC3E}">
        <p14:creationId xmlns:p14="http://schemas.microsoft.com/office/powerpoint/2010/main" val="2943802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34</a:t>
            </a:fld>
            <a:endParaRPr lang="en-US" dirty="0"/>
          </a:p>
        </p:txBody>
      </p:sp>
      <p:sp>
        <p:nvSpPr>
          <p:cNvPr id="5" name="Slide Number Placeholder 3"/>
          <p:cNvSpPr txBox="1">
            <a:spLocks/>
          </p:cNvSpPr>
          <p:nvPr/>
        </p:nvSpPr>
        <p:spPr>
          <a:xfrm>
            <a:off x="8686800" y="6253357"/>
            <a:ext cx="457200" cy="604647"/>
          </a:xfrm>
          <a:prstGeom prst="rect">
            <a:avLst/>
          </a:prstGeom>
        </p:spPr>
        <p:txBody>
          <a:bodyPr vert="horz" wrap="none" lIns="91440" tIns="45720" rIns="91440" bIns="45720" rtlCol="0" anchor="ctr"/>
          <a:lstStyle>
            <a:defPPr>
              <a:defRPr lang="en-GB"/>
            </a:defPPr>
            <a:lvl1pPr algn="ctr" defTabSz="457200" rtl="0" fontAlgn="base">
              <a:spcBef>
                <a:spcPct val="0"/>
              </a:spcBef>
              <a:spcAft>
                <a:spcPct val="0"/>
              </a:spcAft>
              <a:defRPr sz="1600" b="0" i="0" kern="1200" cap="small">
                <a:solidFill>
                  <a:schemeClr val="tx2">
                    <a:lumMod val="75000"/>
                  </a:schemeClr>
                </a:solidFill>
                <a:latin typeface="Source Sans Pro"/>
                <a:ea typeface="Osaka"/>
                <a:cs typeface="Source Sans Pro"/>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pPr>
              <a:defRPr/>
            </a:pPr>
            <a:fld id="{EFE0FDE5-1195-4879-940F-31B1BE8EAA1F}" type="slidenum">
              <a:rPr lang="en-US" smtClean="0"/>
              <a:pPr>
                <a:defRPr/>
              </a:pPr>
              <a:t>34</a:t>
            </a:fld>
            <a:endParaRPr lang="en-US" dirty="0"/>
          </a:p>
        </p:txBody>
      </p:sp>
      <p:sp>
        <p:nvSpPr>
          <p:cNvPr id="6" name="Title 1"/>
          <p:cNvSpPr>
            <a:spLocks noGrp="1"/>
          </p:cNvSpPr>
          <p:nvPr>
            <p:ph type="title"/>
          </p:nvPr>
        </p:nvSpPr>
        <p:spPr>
          <a:xfrm>
            <a:off x="228600" y="152400"/>
            <a:ext cx="8686800" cy="533400"/>
          </a:xfrm>
        </p:spPr>
        <p:txBody>
          <a:bodyPr>
            <a:normAutofit fontScale="90000"/>
          </a:bodyPr>
          <a:lstStyle/>
          <a:p>
            <a:r>
              <a:rPr lang="en-US" dirty="0" smtClean="0">
                <a:solidFill>
                  <a:schemeClr val="tx2"/>
                </a:solidFill>
              </a:rPr>
              <a:t>RISC-V instruction formats</a:t>
            </a:r>
            <a:endParaRPr lang="en-US" dirty="0">
              <a:solidFill>
                <a:schemeClr val="tx2"/>
              </a:solidFill>
            </a:endParaRPr>
          </a:p>
        </p:txBody>
      </p:sp>
      <p:sp>
        <p:nvSpPr>
          <p:cNvPr id="7" name="Content Placeholder 2"/>
          <p:cNvSpPr>
            <a:spLocks noGrp="1"/>
          </p:cNvSpPr>
          <p:nvPr>
            <p:ph idx="1"/>
          </p:nvPr>
        </p:nvSpPr>
        <p:spPr>
          <a:xfrm>
            <a:off x="228600" y="838200"/>
            <a:ext cx="8686800" cy="5638800"/>
          </a:xfrm>
        </p:spPr>
        <p:txBody>
          <a:bodyPr>
            <a:normAutofit/>
          </a:bodyPr>
          <a:lstStyle/>
          <a:p>
            <a:pPr marL="0" indent="0">
              <a:buNone/>
            </a:pPr>
            <a:r>
              <a:rPr lang="en-US" dirty="0" smtClean="0"/>
              <a:t>All RISC-V instructions are 32 bits long, have 4 formats</a:t>
            </a:r>
          </a:p>
          <a:p>
            <a:pPr>
              <a:lnSpc>
                <a:spcPct val="120000"/>
              </a:lnSpc>
            </a:pPr>
            <a:r>
              <a:rPr lang="en-US" dirty="0" smtClean="0">
                <a:solidFill>
                  <a:schemeClr val="accent6"/>
                </a:solidFill>
              </a:rPr>
              <a:t>R-type</a:t>
            </a:r>
          </a:p>
          <a:p>
            <a:pPr>
              <a:lnSpc>
                <a:spcPct val="120000"/>
              </a:lnSpc>
            </a:pPr>
            <a:endParaRPr lang="en-US" dirty="0" smtClean="0"/>
          </a:p>
          <a:p>
            <a:pPr>
              <a:lnSpc>
                <a:spcPct val="120000"/>
              </a:lnSpc>
            </a:pPr>
            <a:r>
              <a:rPr lang="en-US" dirty="0" smtClean="0">
                <a:solidFill>
                  <a:schemeClr val="accent6"/>
                </a:solidFill>
              </a:rPr>
              <a:t>I-type</a:t>
            </a:r>
          </a:p>
          <a:p>
            <a:pPr>
              <a:lnSpc>
                <a:spcPct val="120000"/>
              </a:lnSpc>
            </a:pPr>
            <a:endParaRPr lang="en-US" dirty="0" smtClean="0"/>
          </a:p>
          <a:p>
            <a:pPr>
              <a:lnSpc>
                <a:spcPct val="120000"/>
              </a:lnSpc>
            </a:pPr>
            <a:r>
              <a:rPr lang="en-US" dirty="0" smtClean="0">
                <a:solidFill>
                  <a:schemeClr val="accent6"/>
                </a:solidFill>
              </a:rPr>
              <a:t>S-type</a:t>
            </a:r>
          </a:p>
          <a:p>
            <a:pPr>
              <a:lnSpc>
                <a:spcPct val="120000"/>
              </a:lnSpc>
            </a:pPr>
            <a:endParaRPr lang="en-US" dirty="0" smtClean="0">
              <a:solidFill>
                <a:schemeClr val="accent6"/>
              </a:solidFill>
            </a:endParaRPr>
          </a:p>
          <a:p>
            <a:pPr>
              <a:lnSpc>
                <a:spcPct val="120000"/>
              </a:lnSpc>
            </a:pPr>
            <a:r>
              <a:rPr lang="en-US" dirty="0" smtClean="0">
                <a:solidFill>
                  <a:schemeClr val="accent6"/>
                </a:solidFill>
              </a:rPr>
              <a:t>U-type </a:t>
            </a:r>
            <a:endParaRPr lang="en-US" dirty="0">
              <a:solidFill>
                <a:schemeClr val="accent6"/>
              </a:solidFill>
            </a:endParaRPr>
          </a:p>
        </p:txBody>
      </p:sp>
      <p:graphicFrame>
        <p:nvGraphicFramePr>
          <p:cNvPr id="8" name="Group 4"/>
          <p:cNvGraphicFramePr>
            <a:graphicFrameLocks noGrp="1"/>
          </p:cNvGraphicFramePr>
          <p:nvPr>
            <p:custDataLst>
              <p:tags r:id="rId1"/>
            </p:custDataLst>
            <p:extLst>
              <p:ext uri="{D42A27DB-BD31-4B8C-83A1-F6EECF244321}">
                <p14:modId xmlns:p14="http://schemas.microsoft.com/office/powerpoint/2010/main" val="729995033"/>
              </p:ext>
            </p:extLst>
          </p:nvPr>
        </p:nvGraphicFramePr>
        <p:xfrm>
          <a:off x="2252272" y="182174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793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3"/>
                          </a:solidFill>
                          <a:effectLst/>
                          <a:latin typeface="Consolas" panose="020B0609020204030204" pitchFamily="49" charset="0"/>
                        </a:rPr>
                        <a:t>funct7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7592">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2"/>
            </p:custDataLst>
            <p:extLst>
              <p:ext uri="{D42A27DB-BD31-4B8C-83A1-F6EECF244321}">
                <p14:modId xmlns:p14="http://schemas.microsoft.com/office/powerpoint/2010/main" val="3949198838"/>
              </p:ext>
            </p:extLst>
          </p:nvPr>
        </p:nvGraphicFramePr>
        <p:xfrm>
          <a:off x="2252272" y="30714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12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4"/>
          <p:cNvGraphicFramePr>
            <a:graphicFrameLocks noGrp="1"/>
          </p:cNvGraphicFramePr>
          <p:nvPr>
            <p:custDataLst>
              <p:tags r:id="rId3"/>
            </p:custDataLst>
            <p:extLst>
              <p:ext uri="{D42A27DB-BD31-4B8C-83A1-F6EECF244321}">
                <p14:modId xmlns:p14="http://schemas.microsoft.com/office/powerpoint/2010/main" val="38688522"/>
              </p:ext>
            </p:extLst>
          </p:nvPr>
        </p:nvGraphicFramePr>
        <p:xfrm>
          <a:off x="2252272" y="432110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8571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imm</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1" name="Group 4"/>
          <p:cNvGraphicFramePr>
            <a:graphicFrameLocks noGrp="1"/>
          </p:cNvGraphicFramePr>
          <p:nvPr>
            <p:custDataLst>
              <p:tags r:id="rId4"/>
            </p:custDataLst>
            <p:extLst>
              <p:ext uri="{D42A27DB-BD31-4B8C-83A1-F6EECF244321}">
                <p14:modId xmlns:p14="http://schemas.microsoft.com/office/powerpoint/2010/main" val="2285480523"/>
              </p:ext>
            </p:extLst>
          </p:nvPr>
        </p:nvGraphicFramePr>
        <p:xfrm>
          <a:off x="2252272" y="557078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3"/>
                          </a:solidFill>
                          <a:effectLst/>
                          <a:latin typeface="Consolas" panose="020B0609020204030204" pitchFamily="49" charset="0"/>
                        </a:rPr>
                        <a:t>imm</a:t>
                      </a: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2"/>
                          </a:solidFill>
                          <a:effectLst/>
                          <a:latin typeface="Consolas" panose="020B0609020204030204" pitchFamily="49" charset="0"/>
                        </a:rPr>
                        <a:t>rd</a:t>
                      </a:r>
                      <a:endParaRPr kumimoji="0" lang="en-US" sz="2800" b="0" i="0" u="none" strike="noStrike" cap="none" normalizeH="0" baseline="0" dirty="0" smtClean="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3"/>
                          </a:solidFill>
                          <a:effectLst/>
                          <a:latin typeface="Source Sans Pro" panose="020B0503030403020204"/>
                        </a:rPr>
                        <a:t>20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5134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ARMv7 instruction formats</a:t>
            </a:r>
            <a:endParaRPr lang="en-US" dirty="0"/>
          </a:p>
        </p:txBody>
      </p:sp>
      <p:sp>
        <p:nvSpPr>
          <p:cNvPr id="6" name="Content Placeholder 2"/>
          <p:cNvSpPr>
            <a:spLocks noGrp="1"/>
          </p:cNvSpPr>
          <p:nvPr>
            <p:ph idx="1"/>
          </p:nvPr>
        </p:nvSpPr>
        <p:spPr>
          <a:xfrm>
            <a:off x="228600" y="838200"/>
            <a:ext cx="9067800" cy="5638800"/>
          </a:xfrm>
        </p:spPr>
        <p:txBody>
          <a:bodyPr>
            <a:normAutofit/>
          </a:bodyPr>
          <a:lstStyle/>
          <a:p>
            <a:pPr marL="0" indent="0">
              <a:buNone/>
            </a:pPr>
            <a:r>
              <a:rPr lang="en-US" dirty="0" smtClean="0"/>
              <a:t>All ARMv7 instructions are 32 bits long, has 3 formats</a:t>
            </a:r>
          </a:p>
          <a:p>
            <a:endParaRPr lang="en-US" dirty="0" smtClean="0"/>
          </a:p>
          <a:p>
            <a:pPr marL="0" indent="0">
              <a:buNone/>
            </a:pPr>
            <a:r>
              <a:rPr lang="en-US" dirty="0" smtClean="0"/>
              <a:t>R-type</a:t>
            </a:r>
          </a:p>
          <a:p>
            <a:endParaRPr lang="en-US" dirty="0"/>
          </a:p>
          <a:p>
            <a:endParaRPr lang="en-US" dirty="0" smtClean="0"/>
          </a:p>
          <a:p>
            <a:pPr marL="0" indent="0">
              <a:buNone/>
            </a:pPr>
            <a:r>
              <a:rPr lang="en-US" dirty="0" smtClean="0"/>
              <a:t>I-type</a:t>
            </a:r>
          </a:p>
          <a:p>
            <a:endParaRPr lang="en-US" dirty="0"/>
          </a:p>
          <a:p>
            <a:endParaRPr lang="en-US" dirty="0" smtClean="0"/>
          </a:p>
          <a:p>
            <a:pPr marL="0" indent="0">
              <a:buNone/>
            </a:pPr>
            <a:r>
              <a:rPr lang="en-US" dirty="0" smtClean="0"/>
              <a:t>J-type </a:t>
            </a:r>
            <a:endParaRPr lang="en-US" dirty="0"/>
          </a:p>
        </p:txBody>
      </p:sp>
      <p:graphicFrame>
        <p:nvGraphicFramePr>
          <p:cNvPr id="7" name="Group 4"/>
          <p:cNvGraphicFramePr>
            <a:graphicFrameLocks noGrp="1"/>
          </p:cNvGraphicFramePr>
          <p:nvPr>
            <p:custDataLst>
              <p:tags r:id="rId1"/>
            </p:custDataLst>
            <p:extLst>
              <p:ext uri="{D42A27DB-BD31-4B8C-83A1-F6EECF244321}">
                <p14:modId xmlns:p14="http://schemas.microsoft.com/office/powerpoint/2010/main" val="2324510216"/>
              </p:ext>
            </p:extLst>
          </p:nvPr>
        </p:nvGraphicFramePr>
        <p:xfrm>
          <a:off x="1905000" y="1828800"/>
          <a:ext cx="6328609" cy="1290320"/>
        </p:xfrm>
        <a:graphic>
          <a:graphicData uri="http://schemas.openxmlformats.org/drawingml/2006/table">
            <a:tbl>
              <a:tblPr/>
              <a:tblGrid>
                <a:gridCol w="914400">
                  <a:extLst>
                    <a:ext uri="{9D8B030D-6E8A-4147-A177-3AD203B41FA5}">
                      <a16:colId xmlns:a16="http://schemas.microsoft.com/office/drawing/2014/main" val="20000"/>
                    </a:ext>
                  </a:extLst>
                </a:gridCol>
                <a:gridCol w="1300613">
                  <a:extLst>
                    <a:ext uri="{9D8B030D-6E8A-4147-A177-3AD203B41FA5}">
                      <a16:colId xmlns:a16="http://schemas.microsoft.com/office/drawing/2014/main" val="20001"/>
                    </a:ext>
                  </a:extLst>
                </a:gridCol>
                <a:gridCol w="832987">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842209">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opx</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2"/>
                          </a:solidFill>
                          <a:effectLst/>
                          <a:latin typeface="Consolas" pitchFamily="49" charset="0"/>
                        </a:rPr>
                        <a:t>rs</a:t>
                      </a:r>
                      <a:endParaRPr kumimoji="0" lang="en-US" sz="2800" b="0" i="0" u="none" strike="noStrike" cap="none" normalizeH="0" baseline="0" dirty="0" smtClean="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2"/>
                          </a:solidFill>
                          <a:effectLst/>
                          <a:latin typeface="Consolas" pitchFamily="49" charset="0"/>
                        </a:rPr>
                        <a:t>rd</a:t>
                      </a:r>
                      <a:endParaRPr kumimoji="0" lang="en-US" sz="2800" b="0" i="0" u="none" strike="noStrike" cap="none" normalizeH="0" baseline="0" dirty="0" smtClean="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2"/>
                          </a:solidFill>
                          <a:effectLst/>
                          <a:latin typeface="Consolas" pitchFamily="49" charset="0"/>
                        </a:rPr>
                        <a:t>opx</a:t>
                      </a:r>
                      <a:endParaRPr kumimoji="0" lang="en-US" sz="2800" b="0" i="0" u="none" strike="noStrike" cap="none" normalizeH="0" baseline="0" dirty="0" smtClean="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2"/>
                          </a:solidFill>
                          <a:effectLst/>
                          <a:latin typeface="Consolas" pitchFamily="49" charset="0"/>
                        </a:rPr>
                        <a:t>rt</a:t>
                      </a:r>
                      <a:endParaRPr kumimoji="0" lang="en-US" sz="2800" b="0" i="0" u="none" strike="noStrike" cap="none" normalizeH="0" baseline="0" dirty="0" smtClean="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4"/>
          <p:cNvGraphicFramePr>
            <a:graphicFrameLocks noGrp="1"/>
          </p:cNvGraphicFramePr>
          <p:nvPr>
            <p:custDataLst>
              <p:tags r:id="rId2"/>
            </p:custDataLst>
            <p:extLst>
              <p:ext uri="{D42A27DB-BD31-4B8C-83A1-F6EECF244321}">
                <p14:modId xmlns:p14="http://schemas.microsoft.com/office/powerpoint/2010/main" val="4227955014"/>
              </p:ext>
            </p:extLst>
          </p:nvPr>
        </p:nvGraphicFramePr>
        <p:xfrm>
          <a:off x="1905000" y="3581400"/>
          <a:ext cx="6248401" cy="1290320"/>
        </p:xfrm>
        <a:graphic>
          <a:graphicData uri="http://schemas.openxmlformats.org/drawingml/2006/table">
            <a:tbl>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859971">
                  <a:extLst>
                    <a:ext uri="{9D8B030D-6E8A-4147-A177-3AD203B41FA5}">
                      <a16:colId xmlns:a16="http://schemas.microsoft.com/office/drawing/2014/main" val="20002"/>
                    </a:ext>
                  </a:extLst>
                </a:gridCol>
                <a:gridCol w="865415">
                  <a:extLst>
                    <a:ext uri="{9D8B030D-6E8A-4147-A177-3AD203B41FA5}">
                      <a16:colId xmlns:a16="http://schemas.microsoft.com/office/drawing/2014/main" val="20003"/>
                    </a:ext>
                  </a:extLst>
                </a:gridCol>
                <a:gridCol w="2389415">
                  <a:extLst>
                    <a:ext uri="{9D8B030D-6E8A-4147-A177-3AD203B41FA5}">
                      <a16:colId xmlns:a16="http://schemas.microsoft.com/office/drawing/2014/main" val="20004"/>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1"/>
                          </a:solidFill>
                          <a:effectLst/>
                          <a:latin typeface="Consolas" pitchFamily="49" charset="0"/>
                        </a:rPr>
                        <a:t>opx</a:t>
                      </a:r>
                      <a:endParaRPr kumimoji="0" lang="en-US" sz="28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2"/>
                          </a:solidFill>
                          <a:effectLst/>
                          <a:latin typeface="Consolas" pitchFamily="49" charset="0"/>
                        </a:rPr>
                        <a:t>rs</a:t>
                      </a:r>
                      <a:endParaRPr kumimoji="0" lang="en-US" sz="2800" b="0" i="0" u="none" strike="noStrike" cap="none" normalizeH="0" baseline="0" dirty="0" smtClean="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2"/>
                          </a:solidFill>
                          <a:effectLst/>
                          <a:latin typeface="Consolas" pitchFamily="49" charset="0"/>
                        </a:rPr>
                        <a:t>rd</a:t>
                      </a:r>
                      <a:endParaRPr kumimoji="0" lang="en-US" sz="2800" b="0" i="0" u="none" strike="noStrike" cap="none" normalizeH="0" baseline="0" dirty="0" smtClean="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tx2"/>
                          </a:solidFill>
                          <a:latin typeface="+mj-lt"/>
                        </a:rPr>
                        <a:t>12 bits</a:t>
                      </a:r>
                      <a:endParaRPr lang="en-US" sz="2400" dirty="0">
                        <a:solidFill>
                          <a:schemeClr val="tx2"/>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1669781464"/>
              </p:ext>
            </p:extLst>
          </p:nvPr>
        </p:nvGraphicFramePr>
        <p:xfrm>
          <a:off x="1905000" y="5167020"/>
          <a:ext cx="6248399" cy="1156920"/>
        </p:xfrm>
        <a:graphic>
          <a:graphicData uri="http://schemas.openxmlformats.org/drawingml/2006/table">
            <a:tbl>
              <a:tblPr/>
              <a:tblGrid>
                <a:gridCol w="966247">
                  <a:extLst>
                    <a:ext uri="{9D8B030D-6E8A-4147-A177-3AD203B41FA5}">
                      <a16:colId xmlns:a16="http://schemas.microsoft.com/office/drawing/2014/main" val="20000"/>
                    </a:ext>
                  </a:extLst>
                </a:gridCol>
                <a:gridCol w="1243553">
                  <a:extLst>
                    <a:ext uri="{9D8B030D-6E8A-4147-A177-3AD203B41FA5}">
                      <a16:colId xmlns:a16="http://schemas.microsoft.com/office/drawing/2014/main" val="20001"/>
                    </a:ext>
                  </a:extLst>
                </a:gridCol>
                <a:gridCol w="4038599">
                  <a:extLst>
                    <a:ext uri="{9D8B030D-6E8A-4147-A177-3AD203B41FA5}">
                      <a16:colId xmlns:a16="http://schemas.microsoft.com/office/drawing/2014/main" val="20002"/>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chemeClr val="accent1"/>
                          </a:solidFill>
                          <a:effectLst/>
                          <a:latin typeface="Consolas" pitchFamily="49" charset="0"/>
                        </a:rPr>
                        <a:t>opx</a:t>
                      </a:r>
                      <a:endParaRPr kumimoji="0" lang="en-US" sz="2000" b="0" i="0" u="none" strike="noStrike" cap="none" normalizeH="0" baseline="0" dirty="0" smtClean="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2"/>
                          </a:solidFill>
                          <a:effectLst/>
                          <a:latin typeface="Consolas" pitchFamily="49" charset="0"/>
                        </a:rPr>
                        <a:t>immediate (target address)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2"/>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tx2"/>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tx2"/>
                          </a:solidFill>
                        </a:rPr>
                        <a:t>24 bits</a:t>
                      </a:r>
                      <a:endParaRPr lang="en-US" sz="2000" dirty="0">
                        <a:solidFill>
                          <a:schemeClr val="tx2"/>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Oval 9"/>
          <p:cNvSpPr/>
          <p:nvPr/>
        </p:nvSpPr>
        <p:spPr>
          <a:xfrm>
            <a:off x="1905000" y="20574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74003" y="3810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74003" y="5334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0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36</a:t>
            </a:fld>
            <a:endParaRPr lang="en-US" dirty="0"/>
          </a:p>
        </p:txBody>
      </p:sp>
      <p:sp>
        <p:nvSpPr>
          <p:cNvPr id="5" name="Content Placeholder 3"/>
          <p:cNvSpPr>
            <a:spLocks noGrp="1"/>
          </p:cNvSpPr>
          <p:nvPr>
            <p:ph idx="1"/>
          </p:nvPr>
        </p:nvSpPr>
        <p:spPr>
          <a:xfrm>
            <a:off x="228600" y="685800"/>
            <a:ext cx="9067800" cy="6477000"/>
          </a:xfrm>
        </p:spPr>
        <p:txBody>
          <a:bodyPr>
            <a:normAutofit/>
          </a:bodyPr>
          <a:lstStyle/>
          <a:p>
            <a:pPr marL="115888" lvl="1" indent="0">
              <a:buNone/>
            </a:pPr>
            <a:r>
              <a:rPr lang="en-US" sz="2400" dirty="0"/>
              <a:t>while(</a:t>
            </a:r>
            <a:r>
              <a:rPr lang="en-US" sz="2400" dirty="0" err="1"/>
              <a:t>i</a:t>
            </a:r>
            <a:r>
              <a:rPr lang="en-US" sz="2400" dirty="0"/>
              <a:t> != j) {</a:t>
            </a:r>
          </a:p>
          <a:p>
            <a:pPr marL="115888" lvl="1" indent="0">
              <a:buNone/>
            </a:pPr>
            <a:r>
              <a:rPr lang="en-US" sz="2400" dirty="0"/>
              <a:t>       if (</a:t>
            </a:r>
            <a:r>
              <a:rPr lang="en-US" sz="2400" dirty="0" err="1"/>
              <a:t>i</a:t>
            </a:r>
            <a:r>
              <a:rPr lang="en-US" sz="2400" dirty="0"/>
              <a:t> &gt; j</a:t>
            </a:r>
            <a:r>
              <a:rPr lang="en-US" sz="2400" dirty="0" smtClean="0"/>
              <a:t>)</a:t>
            </a:r>
          </a:p>
          <a:p>
            <a:pPr marL="115888" lvl="1" indent="0">
              <a:buNone/>
            </a:pPr>
            <a:r>
              <a:rPr lang="en-US" sz="2400" dirty="0" smtClean="0"/>
              <a:t>           </a:t>
            </a:r>
            <a:r>
              <a:rPr lang="en-US" sz="2400" dirty="0" err="1" smtClean="0"/>
              <a:t>i</a:t>
            </a:r>
            <a:r>
              <a:rPr lang="en-US" sz="2400" dirty="0" smtClean="0"/>
              <a:t> -= j;</a:t>
            </a:r>
          </a:p>
          <a:p>
            <a:pPr marL="115888" lvl="1" indent="0">
              <a:buNone/>
            </a:pPr>
            <a:r>
              <a:rPr lang="en-US" sz="2400" dirty="0" smtClean="0"/>
              <a:t>       </a:t>
            </a:r>
            <a:r>
              <a:rPr lang="en-US" sz="2400" dirty="0"/>
              <a:t>else</a:t>
            </a:r>
          </a:p>
          <a:p>
            <a:pPr marL="115888" lvl="1" indent="0">
              <a:buNone/>
            </a:pPr>
            <a:r>
              <a:rPr lang="en-US" sz="2400" dirty="0"/>
              <a:t>           j -= </a:t>
            </a:r>
            <a:r>
              <a:rPr lang="en-US" sz="2400" dirty="0" err="1"/>
              <a:t>i</a:t>
            </a:r>
            <a:r>
              <a:rPr lang="en-US" sz="2400" dirty="0"/>
              <a:t>;</a:t>
            </a:r>
          </a:p>
          <a:p>
            <a:pPr marL="115888" lvl="1" indent="0">
              <a:buNone/>
            </a:pPr>
            <a:r>
              <a:rPr lang="en-US" sz="2400" smtClean="0"/>
              <a:t>}</a:t>
            </a:r>
            <a:endParaRPr lang="en-US" sz="2400" dirty="0"/>
          </a:p>
          <a:p>
            <a:pPr marL="115888" lvl="1" indent="0">
              <a:buNone/>
            </a:pPr>
            <a:r>
              <a:rPr lang="en-US" sz="2400" dirty="0" smtClean="0"/>
              <a:t>Loop: BEQ </a:t>
            </a:r>
            <a:r>
              <a:rPr lang="en-US" sz="2400" dirty="0" err="1" smtClean="0"/>
              <a:t>Ri</a:t>
            </a:r>
            <a:r>
              <a:rPr lang="en-US" sz="2400" dirty="0" smtClean="0"/>
              <a:t>, </a:t>
            </a:r>
            <a:r>
              <a:rPr lang="en-US" sz="2400" dirty="0" err="1" smtClean="0"/>
              <a:t>Rj</a:t>
            </a:r>
            <a:r>
              <a:rPr lang="en-US" sz="2400" dirty="0" smtClean="0"/>
              <a:t>, End	// </a:t>
            </a:r>
            <a:r>
              <a:rPr lang="en-US" sz="2400" dirty="0"/>
              <a:t>if "NE" (not equal), </a:t>
            </a:r>
            <a:r>
              <a:rPr lang="en-US" sz="2400" dirty="0" smtClean="0"/>
              <a:t>then stay in </a:t>
            </a:r>
            <a:r>
              <a:rPr lang="en-US" sz="2400" dirty="0"/>
              <a:t>loop </a:t>
            </a:r>
            <a:endParaRPr lang="en-US" sz="2400" dirty="0" smtClean="0"/>
          </a:p>
          <a:p>
            <a:pPr marL="115888" lvl="1" indent="0">
              <a:buNone/>
            </a:pPr>
            <a:r>
              <a:rPr lang="en-US" sz="2400" dirty="0" smtClean="0"/>
              <a:t>	SLT Rd, </a:t>
            </a:r>
            <a:r>
              <a:rPr lang="en-US" sz="2400" dirty="0" err="1" smtClean="0"/>
              <a:t>Rj</a:t>
            </a:r>
            <a:r>
              <a:rPr lang="en-US" sz="2400" dirty="0" smtClean="0"/>
              <a:t>, </a:t>
            </a:r>
            <a:r>
              <a:rPr lang="en-US" sz="2400" dirty="0" err="1" smtClean="0"/>
              <a:t>Ri</a:t>
            </a:r>
            <a:r>
              <a:rPr lang="en-US" sz="2400" dirty="0" smtClean="0"/>
              <a:t>		//  "GT" if (</a:t>
            </a:r>
            <a:r>
              <a:rPr lang="en-US" sz="2400" dirty="0" err="1" smtClean="0"/>
              <a:t>i</a:t>
            </a:r>
            <a:r>
              <a:rPr lang="en-US" sz="2400" dirty="0" smtClean="0"/>
              <a:t> &gt; j), </a:t>
            </a:r>
          </a:p>
          <a:p>
            <a:pPr marL="115888" lvl="1" indent="0">
              <a:buNone/>
            </a:pPr>
            <a:r>
              <a:rPr lang="en-US" sz="2400" dirty="0" smtClean="0"/>
              <a:t>	BNE Rd, R0,</a:t>
            </a:r>
            <a:r>
              <a:rPr lang="en-US" sz="2400" dirty="0"/>
              <a:t> </a:t>
            </a:r>
            <a:r>
              <a:rPr lang="en-US" sz="2400" dirty="0" smtClean="0"/>
              <a:t>Else		//  …</a:t>
            </a:r>
          </a:p>
          <a:p>
            <a:pPr marL="115888" lvl="1" indent="0">
              <a:buNone/>
            </a:pPr>
            <a:r>
              <a:rPr lang="en-US" sz="2400" dirty="0" smtClean="0"/>
              <a:t>	SUB </a:t>
            </a:r>
            <a:r>
              <a:rPr lang="en-US" sz="2400" dirty="0" err="1" smtClean="0"/>
              <a:t>Ri</a:t>
            </a:r>
            <a:r>
              <a:rPr lang="en-US" sz="2400" dirty="0" smtClean="0"/>
              <a:t>, </a:t>
            </a:r>
            <a:r>
              <a:rPr lang="en-US" sz="2400" dirty="0" err="1" smtClean="0"/>
              <a:t>Ri</a:t>
            </a:r>
            <a:r>
              <a:rPr lang="en-US" sz="2400" dirty="0" smtClean="0"/>
              <a:t>, </a:t>
            </a:r>
            <a:r>
              <a:rPr lang="en-US" sz="2400" dirty="0" err="1" smtClean="0"/>
              <a:t>Rj</a:t>
            </a:r>
            <a:r>
              <a:rPr lang="en-US" sz="2400" dirty="0" smtClean="0"/>
              <a:t>		// </a:t>
            </a:r>
            <a:r>
              <a:rPr lang="en-US" sz="2400" dirty="0"/>
              <a:t>if "GT" (greater than), </a:t>
            </a:r>
            <a:r>
              <a:rPr lang="en-US" sz="2400" dirty="0" err="1"/>
              <a:t>i</a:t>
            </a:r>
            <a:r>
              <a:rPr lang="en-US" sz="2400" dirty="0"/>
              <a:t> = </a:t>
            </a:r>
            <a:r>
              <a:rPr lang="en-US" sz="2400" dirty="0" err="1"/>
              <a:t>i</a:t>
            </a:r>
            <a:r>
              <a:rPr lang="en-US" sz="2400" dirty="0"/>
              <a:t>-j; </a:t>
            </a:r>
            <a:endParaRPr lang="en-US" sz="2400" dirty="0" smtClean="0"/>
          </a:p>
          <a:p>
            <a:pPr marL="115888" lvl="1" indent="0">
              <a:buNone/>
            </a:pPr>
            <a:r>
              <a:rPr lang="en-US" sz="2400" dirty="0"/>
              <a:t>	</a:t>
            </a:r>
            <a:r>
              <a:rPr lang="en-US" sz="2400" dirty="0" smtClean="0"/>
              <a:t>J Loop</a:t>
            </a:r>
          </a:p>
          <a:p>
            <a:pPr marL="115888" lvl="1" indent="0">
              <a:buNone/>
            </a:pPr>
            <a:r>
              <a:rPr lang="en-US" sz="2400" dirty="0" smtClean="0"/>
              <a:t>Else:	SUB </a:t>
            </a:r>
            <a:r>
              <a:rPr lang="en-US" sz="2400" dirty="0" err="1" smtClean="0"/>
              <a:t>Rj</a:t>
            </a:r>
            <a:r>
              <a:rPr lang="en-US" sz="2400" dirty="0" smtClean="0"/>
              <a:t>, </a:t>
            </a:r>
            <a:r>
              <a:rPr lang="en-US" sz="2400" dirty="0" err="1" smtClean="0"/>
              <a:t>Rj</a:t>
            </a:r>
            <a:r>
              <a:rPr lang="en-US" sz="2400" dirty="0" smtClean="0"/>
              <a:t>, </a:t>
            </a:r>
            <a:r>
              <a:rPr lang="en-US" sz="2400" dirty="0" err="1" smtClean="0"/>
              <a:t>Ri</a:t>
            </a:r>
            <a:r>
              <a:rPr lang="en-US" sz="2400" dirty="0" smtClean="0"/>
              <a:t>	// </a:t>
            </a:r>
            <a:r>
              <a:rPr lang="en-US" sz="2400" dirty="0"/>
              <a:t>or "LT" if (</a:t>
            </a:r>
            <a:r>
              <a:rPr lang="en-US" sz="2400" dirty="0" err="1"/>
              <a:t>i</a:t>
            </a:r>
            <a:r>
              <a:rPr lang="en-US" sz="2400" dirty="0"/>
              <a:t> &lt; j</a:t>
            </a:r>
            <a:r>
              <a:rPr lang="en-US" sz="2400" dirty="0" smtClean="0"/>
              <a:t>)</a:t>
            </a:r>
          </a:p>
          <a:p>
            <a:pPr marL="115888" lvl="1" indent="0">
              <a:buNone/>
            </a:pPr>
            <a:r>
              <a:rPr lang="en-US" sz="2400" dirty="0" smtClean="0"/>
              <a:t>	J Loop 	</a:t>
            </a:r>
            <a:r>
              <a:rPr lang="en-US" sz="2400" dirty="0"/>
              <a:t>	</a:t>
            </a:r>
            <a:r>
              <a:rPr lang="en-US" sz="2400" dirty="0" smtClean="0"/>
              <a:t>		// </a:t>
            </a:r>
            <a:r>
              <a:rPr lang="en-US" sz="2400" dirty="0"/>
              <a:t>if "LT" (less than), j = </a:t>
            </a:r>
            <a:r>
              <a:rPr lang="en-US" sz="2400" dirty="0" smtClean="0"/>
              <a:t>j-</a:t>
            </a:r>
            <a:r>
              <a:rPr lang="en-US" sz="2400" dirty="0" err="1" smtClean="0"/>
              <a:t>i</a:t>
            </a:r>
            <a:r>
              <a:rPr lang="en-US" sz="2400" dirty="0" smtClean="0"/>
              <a:t>;</a:t>
            </a:r>
          </a:p>
          <a:p>
            <a:pPr marL="0" indent="0">
              <a:buNone/>
            </a:pPr>
            <a:r>
              <a:rPr lang="en-US" sz="2400" dirty="0"/>
              <a:t> </a:t>
            </a:r>
            <a:r>
              <a:rPr lang="en-US" sz="2400" dirty="0" smtClean="0"/>
              <a:t>End:</a:t>
            </a:r>
            <a:endParaRPr lang="en-US" sz="2400" dirty="0"/>
          </a:p>
          <a:p>
            <a:endParaRPr lang="en-US" sz="2400" dirty="0"/>
          </a:p>
        </p:txBody>
      </p:sp>
      <p:sp>
        <p:nvSpPr>
          <p:cNvPr id="6" name="Title 2"/>
          <p:cNvSpPr>
            <a:spLocks noGrp="1"/>
          </p:cNvSpPr>
          <p:nvPr>
            <p:ph type="title"/>
          </p:nvPr>
        </p:nvSpPr>
        <p:spPr>
          <a:xfrm>
            <a:off x="228600" y="152400"/>
            <a:ext cx="8686800" cy="533400"/>
          </a:xfrm>
        </p:spPr>
        <p:txBody>
          <a:bodyPr>
            <a:normAutofit fontScale="90000"/>
          </a:bodyPr>
          <a:lstStyle/>
          <a:p>
            <a:r>
              <a:rPr lang="en-US" dirty="0" smtClean="0"/>
              <a:t>ARMv7 Conditional Instructions</a:t>
            </a:r>
            <a:endParaRPr lang="en-US" dirty="0"/>
          </a:p>
        </p:txBody>
      </p:sp>
      <p:sp>
        <p:nvSpPr>
          <p:cNvPr id="7" name="TextBox 6"/>
          <p:cNvSpPr txBox="1"/>
          <p:nvPr/>
        </p:nvSpPr>
        <p:spPr>
          <a:xfrm>
            <a:off x="3657600" y="1371600"/>
            <a:ext cx="5501827" cy="954107"/>
          </a:xfrm>
          <a:prstGeom prst="rect">
            <a:avLst/>
          </a:prstGeom>
          <a:noFill/>
        </p:spPr>
        <p:txBody>
          <a:bodyPr wrap="none" rtlCol="0">
            <a:spAutoFit/>
          </a:bodyPr>
          <a:lstStyle/>
          <a:p>
            <a:r>
              <a:rPr lang="en-US" sz="2800" dirty="0" smtClean="0">
                <a:solidFill>
                  <a:schemeClr val="tx2"/>
                </a:solidFill>
                <a:latin typeface="Source Sans Pro" panose="020B0503030403020204"/>
              </a:rPr>
              <a:t>In RISC-V, performance will be </a:t>
            </a:r>
          </a:p>
          <a:p>
            <a:r>
              <a:rPr lang="en-US" sz="2800" dirty="0" smtClean="0">
                <a:solidFill>
                  <a:schemeClr val="tx2"/>
                </a:solidFill>
                <a:latin typeface="Source Sans Pro" panose="020B0503030403020204"/>
              </a:rPr>
              <a:t>slow if code has a lot of branches</a:t>
            </a:r>
          </a:p>
        </p:txBody>
      </p:sp>
    </p:spTree>
    <p:extLst>
      <p:ext uri="{BB962C8B-B14F-4D97-AF65-F5344CB8AC3E}">
        <p14:creationId xmlns:p14="http://schemas.microsoft.com/office/powerpoint/2010/main" val="7300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37</a:t>
            </a:fld>
            <a:endParaRPr lang="en-US" dirty="0"/>
          </a:p>
        </p:txBody>
      </p:sp>
      <p:sp>
        <p:nvSpPr>
          <p:cNvPr id="5"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r>
              <a:rPr lang="en-US" dirty="0" smtClean="0"/>
              <a:t>}</a:t>
            </a:r>
          </a:p>
          <a:p>
            <a:pPr marL="573088" lvl="1" indent="-457200">
              <a:buFont typeface="Arial"/>
              <a:buChar char="•"/>
            </a:pPr>
            <a:endParaRPr lang="en-US" dirty="0"/>
          </a:p>
          <a:p>
            <a:pPr marL="115888" lvl="1" indent="0">
              <a:buNone/>
            </a:pPr>
            <a:r>
              <a:rPr lang="en-US" sz="2400" dirty="0" smtClean="0"/>
              <a:t>LOOP: CMP </a:t>
            </a:r>
            <a:r>
              <a:rPr lang="en-US" sz="2400" dirty="0" err="1"/>
              <a:t>Ri</a:t>
            </a:r>
            <a:r>
              <a:rPr lang="en-US" sz="2400" dirty="0"/>
              <a:t>, </a:t>
            </a:r>
            <a:r>
              <a:rPr lang="en-US" sz="2400" dirty="0" err="1"/>
              <a:t>Rj</a:t>
            </a:r>
            <a:r>
              <a:rPr lang="en-US" sz="2400" dirty="0"/>
              <a:t> </a:t>
            </a:r>
            <a:r>
              <a:rPr lang="en-US" sz="2400" dirty="0" smtClean="0"/>
              <a:t>		// set </a:t>
            </a:r>
            <a:r>
              <a:rPr lang="en-US" sz="2400" dirty="0"/>
              <a:t>condition "NE" if (</a:t>
            </a:r>
            <a:r>
              <a:rPr lang="en-US" sz="2400" dirty="0" err="1"/>
              <a:t>i</a:t>
            </a:r>
            <a:r>
              <a:rPr lang="en-US" sz="2400" dirty="0"/>
              <a:t> != j</a:t>
            </a:r>
            <a:r>
              <a:rPr lang="en-US" sz="2400" dirty="0" smtClean="0"/>
              <a:t>) </a:t>
            </a:r>
            <a:endParaRPr lang="en-US" sz="2400" dirty="0"/>
          </a:p>
          <a:p>
            <a:pPr marL="115888" lvl="1" indent="0">
              <a:buNone/>
            </a:pPr>
            <a:r>
              <a:rPr lang="en-US" sz="2400" dirty="0" smtClean="0"/>
              <a:t>						//  </a:t>
            </a:r>
            <a:r>
              <a:rPr lang="en-US" sz="2400" dirty="0"/>
              <a:t>"GT" if (</a:t>
            </a:r>
            <a:r>
              <a:rPr lang="en-US" sz="2400" dirty="0" err="1"/>
              <a:t>i</a:t>
            </a:r>
            <a:r>
              <a:rPr lang="en-US" sz="2400" dirty="0"/>
              <a:t> &gt; j), </a:t>
            </a:r>
          </a:p>
          <a:p>
            <a:pPr marL="115888" lvl="1" indent="0">
              <a:buNone/>
            </a:pPr>
            <a:r>
              <a:rPr lang="en-US" sz="2400" dirty="0" smtClean="0"/>
              <a:t>					</a:t>
            </a:r>
            <a:r>
              <a:rPr lang="en-US" sz="2400" dirty="0"/>
              <a:t>	</a:t>
            </a:r>
            <a:r>
              <a:rPr lang="en-US" sz="2400" dirty="0" smtClean="0"/>
              <a:t>// </a:t>
            </a:r>
            <a:r>
              <a:rPr lang="en-US" sz="2400" dirty="0"/>
              <a:t>or "LT" if (</a:t>
            </a:r>
            <a:r>
              <a:rPr lang="en-US" sz="2400" dirty="0" err="1"/>
              <a:t>i</a:t>
            </a:r>
            <a:r>
              <a:rPr lang="en-US" sz="2400" dirty="0"/>
              <a:t> &lt; j) </a:t>
            </a:r>
            <a:endParaRPr lang="en-US" sz="2400" dirty="0" smtClean="0"/>
          </a:p>
          <a:p>
            <a:pPr marL="115888" lvl="1" indent="0">
              <a:buNone/>
            </a:pPr>
            <a:r>
              <a:rPr lang="en-US" sz="2400" dirty="0" smtClean="0"/>
              <a:t>	SUBGT </a:t>
            </a:r>
            <a:r>
              <a:rPr lang="en-US" sz="2400" dirty="0" err="1"/>
              <a:t>Ri</a:t>
            </a:r>
            <a:r>
              <a:rPr lang="en-US" sz="2400" dirty="0"/>
              <a:t>, </a:t>
            </a:r>
            <a:r>
              <a:rPr lang="en-US" sz="2400" dirty="0" err="1"/>
              <a:t>Ri</a:t>
            </a:r>
            <a:r>
              <a:rPr lang="en-US" sz="2400" dirty="0"/>
              <a:t>, </a:t>
            </a:r>
            <a:r>
              <a:rPr lang="en-US" sz="2400" dirty="0" err="1"/>
              <a:t>Rj</a:t>
            </a:r>
            <a:r>
              <a:rPr lang="en-US" sz="2400" dirty="0"/>
              <a:t> </a:t>
            </a:r>
            <a:r>
              <a:rPr lang="en-US" sz="2400" dirty="0" smtClean="0"/>
              <a:t>		// </a:t>
            </a:r>
            <a:r>
              <a:rPr lang="en-US" sz="2400" dirty="0"/>
              <a:t>if "GT" (greater than), </a:t>
            </a:r>
            <a:r>
              <a:rPr lang="en-US" sz="2400" dirty="0" err="1"/>
              <a:t>i</a:t>
            </a:r>
            <a:r>
              <a:rPr lang="en-US" sz="2400" dirty="0"/>
              <a:t> = </a:t>
            </a:r>
            <a:r>
              <a:rPr lang="en-US" sz="2400" dirty="0" err="1"/>
              <a:t>i</a:t>
            </a:r>
            <a:r>
              <a:rPr lang="en-US" sz="2400" dirty="0"/>
              <a:t>-j; </a:t>
            </a:r>
            <a:endParaRPr lang="en-US" sz="2400" dirty="0" smtClean="0"/>
          </a:p>
          <a:p>
            <a:pPr marL="115888" lvl="1" indent="0">
              <a:buNone/>
            </a:pPr>
            <a:endParaRPr lang="en-US" sz="2400" dirty="0" smtClean="0"/>
          </a:p>
          <a:p>
            <a:pPr marL="115888" lvl="1" indent="0">
              <a:buNone/>
            </a:pPr>
            <a:r>
              <a:rPr lang="en-US" sz="2400" dirty="0" smtClean="0"/>
              <a:t>	SUBLE </a:t>
            </a:r>
            <a:r>
              <a:rPr lang="en-US" sz="2400" dirty="0" err="1"/>
              <a:t>Rj</a:t>
            </a:r>
            <a:r>
              <a:rPr lang="en-US" sz="2400" dirty="0"/>
              <a:t>, </a:t>
            </a:r>
            <a:r>
              <a:rPr lang="en-US" sz="2400" dirty="0" err="1"/>
              <a:t>Rj</a:t>
            </a:r>
            <a:r>
              <a:rPr lang="en-US" sz="2400" dirty="0"/>
              <a:t>, </a:t>
            </a:r>
            <a:r>
              <a:rPr lang="en-US" sz="2400" dirty="0" err="1"/>
              <a:t>Ri</a:t>
            </a:r>
            <a:r>
              <a:rPr lang="en-US" sz="2400" dirty="0"/>
              <a:t> </a:t>
            </a:r>
            <a:r>
              <a:rPr lang="en-US" sz="2400" dirty="0" smtClean="0"/>
              <a:t>		// </a:t>
            </a:r>
            <a:r>
              <a:rPr lang="en-US" sz="2400" dirty="0"/>
              <a:t>if "</a:t>
            </a:r>
            <a:r>
              <a:rPr lang="en-US" sz="2400" dirty="0" smtClean="0"/>
              <a:t>LE" </a:t>
            </a:r>
            <a:r>
              <a:rPr lang="en-US" sz="2400" dirty="0"/>
              <a:t>(less </a:t>
            </a:r>
            <a:r>
              <a:rPr lang="en-US" sz="2400" dirty="0" smtClean="0"/>
              <a:t>than or equal), </a:t>
            </a:r>
            <a:r>
              <a:rPr lang="en-US" sz="2400" dirty="0"/>
              <a:t>j = j-</a:t>
            </a:r>
            <a:r>
              <a:rPr lang="en-US" sz="2400" dirty="0" err="1"/>
              <a:t>i</a:t>
            </a:r>
            <a:r>
              <a:rPr lang="en-US" sz="2400" dirty="0" smtClean="0"/>
              <a:t>;</a:t>
            </a:r>
          </a:p>
          <a:p>
            <a:pPr marL="115888" lvl="1" indent="0">
              <a:buNone/>
            </a:pPr>
            <a:r>
              <a:rPr lang="en-US" sz="2400" dirty="0" smtClean="0"/>
              <a:t> </a:t>
            </a:r>
          </a:p>
          <a:p>
            <a:pPr marL="115888" lvl="1" indent="0">
              <a:buNone/>
            </a:pPr>
            <a:r>
              <a:rPr lang="en-US" sz="2400" dirty="0"/>
              <a:t>	</a:t>
            </a:r>
            <a:r>
              <a:rPr lang="en-US" sz="2400" dirty="0" smtClean="0"/>
              <a:t>BNE loop			// </a:t>
            </a:r>
            <a:r>
              <a:rPr lang="en-US" sz="2400" dirty="0"/>
              <a:t>if "NE" (not equal), then </a:t>
            </a:r>
            <a:r>
              <a:rPr lang="en-US" sz="2400" dirty="0" smtClean="0"/>
              <a:t>loop</a:t>
            </a:r>
            <a:endParaRPr lang="en-US" sz="2400" dirty="0"/>
          </a:p>
        </p:txBody>
      </p:sp>
      <p:sp>
        <p:nvSpPr>
          <p:cNvPr id="6" name="Title 2"/>
          <p:cNvSpPr>
            <a:spLocks noGrp="1"/>
          </p:cNvSpPr>
          <p:nvPr>
            <p:ph type="title"/>
          </p:nvPr>
        </p:nvSpPr>
        <p:spPr>
          <a:xfrm>
            <a:off x="228600" y="152400"/>
            <a:ext cx="8686800" cy="533400"/>
          </a:xfrm>
        </p:spPr>
        <p:txBody>
          <a:bodyPr>
            <a:normAutofit fontScale="90000"/>
          </a:bodyPr>
          <a:lstStyle/>
          <a:p>
            <a:r>
              <a:rPr lang="en-US" dirty="0" smtClean="0"/>
              <a:t>ARMv7 Conditional Instructions</a:t>
            </a:r>
            <a:endParaRPr lang="en-US" dirty="0"/>
          </a:p>
        </p:txBody>
      </p:sp>
      <p:grpSp>
        <p:nvGrpSpPr>
          <p:cNvPr id="7" name="Group 6"/>
          <p:cNvGrpSpPr/>
          <p:nvPr/>
        </p:nvGrpSpPr>
        <p:grpSpPr>
          <a:xfrm>
            <a:off x="3031671" y="3391212"/>
            <a:ext cx="914400" cy="608975"/>
            <a:chOff x="5105400" y="2313801"/>
            <a:chExt cx="914400" cy="608975"/>
          </a:xfrm>
        </p:grpSpPr>
        <p:sp>
          <p:nvSpPr>
            <p:cNvPr id="8" name="TextBox 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9" name="TextBox 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10" name="TextBox 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11" name="TextBox 1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12" name="Rectangle 1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4" name="TextBox 13"/>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5" name="TextBox 14"/>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6" name="TextBox 1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7" name="Rectangle 1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0" y="4484341"/>
            <a:ext cx="914400" cy="608975"/>
            <a:chOff x="5105400" y="2313801"/>
            <a:chExt cx="914400" cy="608975"/>
          </a:xfrm>
        </p:grpSpPr>
        <p:sp>
          <p:nvSpPr>
            <p:cNvPr id="21" name="TextBox 2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2" name="TextBox 2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3" name="TextBox 2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4" name="TextBox 2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5" name="Rectangle 2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27" name="TextBox 26"/>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8" name="TextBox 2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9" name="TextBox 28"/>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0" name="Rectangle 2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0" y="5161782"/>
            <a:ext cx="914400" cy="608975"/>
            <a:chOff x="5105400" y="2313801"/>
            <a:chExt cx="914400" cy="608975"/>
          </a:xfrm>
        </p:grpSpPr>
        <p:sp>
          <p:nvSpPr>
            <p:cNvPr id="34" name="TextBox 33"/>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5" name="TextBox 34"/>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36" name="TextBox 35"/>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37" name="TextBox 36"/>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38" name="Rectangle 37"/>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0" name="TextBox 39"/>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1" name="TextBox 40"/>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2" name="TextBox 41"/>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3" name="Rectangle 42"/>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0" y="5837322"/>
            <a:ext cx="914400" cy="608975"/>
            <a:chOff x="5105400" y="2313801"/>
            <a:chExt cx="914400" cy="608975"/>
          </a:xfrm>
        </p:grpSpPr>
        <p:sp>
          <p:nvSpPr>
            <p:cNvPr id="47" name="TextBox 46"/>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48" name="TextBox 47"/>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9" name="TextBox 48"/>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0" name="TextBox 49"/>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1" name="Rectangle 50"/>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3" name="TextBox 52"/>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4" name="TextBox 53"/>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5" name="TextBox 54"/>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6" name="Rectangle 55"/>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3657600" y="1371600"/>
            <a:ext cx="5260799" cy="1384995"/>
          </a:xfrm>
          <a:prstGeom prst="rect">
            <a:avLst/>
          </a:prstGeom>
          <a:noFill/>
        </p:spPr>
        <p:txBody>
          <a:bodyPr wrap="none" rtlCol="0">
            <a:spAutoFit/>
          </a:bodyPr>
          <a:lstStyle/>
          <a:p>
            <a:r>
              <a:rPr lang="en-US" sz="2800" dirty="0" smtClean="0">
                <a:solidFill>
                  <a:schemeClr val="tx2"/>
                </a:solidFill>
                <a:latin typeface="Source Sans Pro"/>
              </a:rPr>
              <a:t>In ARM, can avoid delay due to </a:t>
            </a:r>
          </a:p>
          <a:p>
            <a:r>
              <a:rPr lang="en-US" sz="2800" dirty="0" smtClean="0">
                <a:solidFill>
                  <a:schemeClr val="tx2"/>
                </a:solidFill>
                <a:latin typeface="Source Sans Pro"/>
              </a:rPr>
              <a:t>Branches with conditional </a:t>
            </a:r>
          </a:p>
          <a:p>
            <a:r>
              <a:rPr lang="en-US" sz="2800" dirty="0" smtClean="0">
                <a:solidFill>
                  <a:schemeClr val="tx2"/>
                </a:solidFill>
                <a:latin typeface="Source Sans Pro"/>
              </a:rPr>
              <a:t>instructions</a:t>
            </a:r>
          </a:p>
        </p:txBody>
      </p:sp>
    </p:spTree>
    <p:extLst>
      <p:ext uri="{BB962C8B-B14F-4D97-AF65-F5344CB8AC3E}">
        <p14:creationId xmlns:p14="http://schemas.microsoft.com/office/powerpoint/2010/main" val="20179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38</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ARMv7: Other Cool operations</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Shift one register (e.g. </a:t>
            </a:r>
            <a:r>
              <a:rPr lang="en-US" dirty="0" err="1" smtClean="0"/>
              <a:t>Rc</a:t>
            </a:r>
            <a:r>
              <a:rPr lang="en-US" dirty="0" smtClean="0"/>
              <a:t>) any amount</a:t>
            </a:r>
          </a:p>
          <a:p>
            <a:pPr marL="0" indent="0">
              <a:buNone/>
            </a:pPr>
            <a:r>
              <a:rPr lang="en-US" dirty="0" smtClean="0"/>
              <a:t>Add to another register (e.g. </a:t>
            </a:r>
            <a:r>
              <a:rPr lang="en-US" dirty="0" err="1" smtClean="0"/>
              <a:t>Rb</a:t>
            </a:r>
            <a:r>
              <a:rPr lang="en-US" dirty="0" smtClean="0"/>
              <a:t>)</a:t>
            </a:r>
          </a:p>
          <a:p>
            <a:pPr marL="0" indent="0">
              <a:buNone/>
            </a:pPr>
            <a:r>
              <a:rPr lang="en-US" dirty="0" smtClean="0"/>
              <a:t>Store result in a different register (e.g. Ra)</a:t>
            </a:r>
          </a:p>
          <a:p>
            <a:endParaRPr lang="en-US" dirty="0"/>
          </a:p>
          <a:p>
            <a:pPr marL="0" indent="0">
              <a:buNone/>
            </a:pPr>
            <a:r>
              <a:rPr lang="en-US" dirty="0" smtClean="0"/>
              <a:t>ADD Ra, </a:t>
            </a:r>
            <a:r>
              <a:rPr lang="en-US" dirty="0" err="1" smtClean="0"/>
              <a:t>Rb</a:t>
            </a:r>
            <a:r>
              <a:rPr lang="en-US" dirty="0" smtClean="0"/>
              <a:t>, </a:t>
            </a:r>
            <a:r>
              <a:rPr lang="en-US" dirty="0" err="1" smtClean="0"/>
              <a:t>Rc</a:t>
            </a:r>
            <a:r>
              <a:rPr lang="en-US" dirty="0" smtClean="0"/>
              <a:t> LSL #4</a:t>
            </a:r>
          </a:p>
          <a:p>
            <a:pPr marL="0" indent="0">
              <a:buNone/>
            </a:pPr>
            <a:r>
              <a:rPr lang="en-US" dirty="0" smtClean="0"/>
              <a:t>Ra = </a:t>
            </a:r>
            <a:r>
              <a:rPr lang="en-US" dirty="0" err="1" smtClean="0"/>
              <a:t>Rb</a:t>
            </a:r>
            <a:r>
              <a:rPr lang="en-US" dirty="0" smtClean="0"/>
              <a:t> + </a:t>
            </a:r>
            <a:r>
              <a:rPr lang="en-US" dirty="0" err="1" smtClean="0"/>
              <a:t>Rc</a:t>
            </a:r>
            <a:r>
              <a:rPr lang="en-US" dirty="0" smtClean="0"/>
              <a:t>&lt;&lt;4</a:t>
            </a:r>
          </a:p>
          <a:p>
            <a:pPr marL="0" indent="0">
              <a:buNone/>
            </a:pPr>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4126957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39</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ARMv7 Instruction Set Architecture</a:t>
            </a:r>
            <a:endParaRPr lang="en-US" dirty="0"/>
          </a:p>
        </p:txBody>
      </p:sp>
      <p:sp>
        <p:nvSpPr>
          <p:cNvPr id="6" name="Content Placeholder 2"/>
          <p:cNvSpPr>
            <a:spLocks noGrp="1"/>
          </p:cNvSpPr>
          <p:nvPr>
            <p:ph idx="1"/>
          </p:nvPr>
        </p:nvSpPr>
        <p:spPr>
          <a:xfrm>
            <a:off x="76200" y="685800"/>
            <a:ext cx="9067800" cy="5867400"/>
          </a:xfrm>
        </p:spPr>
        <p:txBody>
          <a:bodyPr>
            <a:normAutofit/>
          </a:bodyPr>
          <a:lstStyle/>
          <a:p>
            <a:pPr marL="0" indent="0">
              <a:buNone/>
            </a:pPr>
            <a:r>
              <a:rPr lang="en-US" sz="2800" dirty="0" smtClean="0"/>
              <a:t>All ARMv7 instructions are 32 bits long, has 3 formats</a:t>
            </a:r>
          </a:p>
          <a:p>
            <a:pPr marL="0" indent="0">
              <a:buNone/>
            </a:pPr>
            <a:r>
              <a:rPr lang="en-US" sz="2800" dirty="0" smtClean="0">
                <a:solidFill>
                  <a:schemeClr val="accent1"/>
                </a:solidFill>
              </a:rPr>
              <a:t>Reduced Instruction Set Computer (RISC) properties</a:t>
            </a:r>
          </a:p>
          <a:p>
            <a:pPr lvl="1"/>
            <a:r>
              <a:rPr lang="en-US" sz="2400" dirty="0" smtClean="0"/>
              <a:t>Only Load/Store instructions access memory</a:t>
            </a:r>
          </a:p>
          <a:p>
            <a:pPr lvl="1"/>
            <a:r>
              <a:rPr lang="en-US" sz="2400" dirty="0"/>
              <a:t>I</a:t>
            </a:r>
            <a:r>
              <a:rPr lang="en-US" sz="2400" dirty="0" smtClean="0"/>
              <a:t>nstructions operate on operands in processor registers</a:t>
            </a:r>
          </a:p>
          <a:p>
            <a:pPr lvl="1"/>
            <a:r>
              <a:rPr lang="en-US" sz="2400" dirty="0" smtClean="0"/>
              <a:t>16 registers</a:t>
            </a:r>
          </a:p>
          <a:p>
            <a:endParaRPr lang="en-US" sz="2800" dirty="0"/>
          </a:p>
          <a:p>
            <a:pPr marL="0" indent="0">
              <a:buNone/>
            </a:pPr>
            <a:r>
              <a:rPr lang="en-US" sz="2800" dirty="0" smtClean="0">
                <a:solidFill>
                  <a:schemeClr val="accent1"/>
                </a:solidFill>
              </a:rPr>
              <a:t>Complex Instruction Set Computer (CISC) properties</a:t>
            </a:r>
          </a:p>
          <a:p>
            <a:pPr lvl="1"/>
            <a:r>
              <a:rPr lang="en-US" sz="2400" dirty="0" err="1" smtClean="0"/>
              <a:t>Autoincrement</a:t>
            </a:r>
            <a:r>
              <a:rPr lang="en-US" sz="2400" dirty="0" smtClean="0"/>
              <a:t>, </a:t>
            </a:r>
            <a:r>
              <a:rPr lang="en-US" sz="2400" dirty="0" err="1" smtClean="0"/>
              <a:t>autodecrement</a:t>
            </a:r>
            <a:r>
              <a:rPr lang="en-US" sz="2400" dirty="0" smtClean="0"/>
              <a:t>, PC-relative addressing</a:t>
            </a:r>
          </a:p>
          <a:p>
            <a:pPr lvl="1"/>
            <a:r>
              <a:rPr lang="en-US" sz="2400" dirty="0" smtClean="0"/>
              <a:t>Conditional execution</a:t>
            </a:r>
          </a:p>
          <a:p>
            <a:pPr lvl="1"/>
            <a:r>
              <a:rPr lang="en-US" sz="2400" dirty="0" smtClean="0"/>
              <a:t>Multiple words can be accessed from memory with a single instruction (SIMD: single </a:t>
            </a:r>
            <a:r>
              <a:rPr lang="en-US" sz="2400" dirty="0" err="1" smtClean="0"/>
              <a:t>instr</a:t>
            </a:r>
            <a:r>
              <a:rPr lang="en-US" sz="2400" dirty="0" smtClean="0"/>
              <a:t> multiple data)</a:t>
            </a:r>
          </a:p>
          <a:p>
            <a:endParaRPr lang="en-US" sz="2800" dirty="0"/>
          </a:p>
        </p:txBody>
      </p:sp>
    </p:spTree>
    <p:extLst>
      <p:ext uri="{BB962C8B-B14F-4D97-AF65-F5344CB8AC3E}">
        <p14:creationId xmlns:p14="http://schemas.microsoft.com/office/powerpoint/2010/main" val="242156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a:t>
            </a:fld>
            <a:endParaRPr lang="en-US" dirty="0"/>
          </a:p>
        </p:txBody>
      </p:sp>
      <p:sp>
        <p:nvSpPr>
          <p:cNvPr id="5" name="Content Placeholder 2"/>
          <p:cNvSpPr>
            <a:spLocks noGrp="1"/>
          </p:cNvSpPr>
          <p:nvPr>
            <p:ph idx="1"/>
          </p:nvPr>
        </p:nvSpPr>
        <p:spPr>
          <a:xfrm>
            <a:off x="228600" y="990600"/>
            <a:ext cx="8686800" cy="5741984"/>
          </a:xfrm>
        </p:spPr>
        <p:txBody>
          <a:bodyPr>
            <a:normAutofit/>
          </a:bodyPr>
          <a:lstStyle/>
          <a:p>
            <a:pPr marL="0" indent="0">
              <a:buNone/>
            </a:pPr>
            <a:r>
              <a:rPr lang="en-US" dirty="0">
                <a:solidFill>
                  <a:schemeClr val="tx2"/>
                </a:solidFill>
              </a:rPr>
              <a:t>Which is </a:t>
            </a:r>
            <a:r>
              <a:rPr lang="en-US" b="1" dirty="0" smtClean="0">
                <a:solidFill>
                  <a:schemeClr val="tx2"/>
                </a:solidFill>
              </a:rPr>
              <a:t>not </a:t>
            </a:r>
            <a:r>
              <a:rPr lang="en-US" dirty="0" smtClean="0">
                <a:solidFill>
                  <a:schemeClr val="tx2"/>
                </a:solidFill>
              </a:rPr>
              <a:t>considered </a:t>
            </a:r>
            <a:r>
              <a:rPr lang="en-US" dirty="0">
                <a:solidFill>
                  <a:schemeClr val="tx2"/>
                </a:solidFill>
              </a:rPr>
              <a:t>part of the ISA? </a:t>
            </a:r>
            <a:endParaRPr lang="en-US" dirty="0" smtClean="0">
              <a:solidFill>
                <a:schemeClr val="tx2"/>
              </a:solidFill>
            </a:endParaRPr>
          </a:p>
          <a:p>
            <a:endParaRPr lang="en-US" dirty="0">
              <a:solidFill>
                <a:schemeClr val="tx2"/>
              </a:solidFill>
            </a:endParaRPr>
          </a:p>
          <a:p>
            <a:pPr marL="514350" indent="-514350">
              <a:buFont typeface="+mj-lt"/>
              <a:buAutoNum type="alphaUcPeriod"/>
            </a:pPr>
            <a:r>
              <a:rPr lang="en-US" dirty="0" smtClean="0">
                <a:solidFill>
                  <a:schemeClr val="tx2"/>
                </a:solidFill>
              </a:rPr>
              <a:t>There is a control delay slot.</a:t>
            </a:r>
          </a:p>
          <a:p>
            <a:pPr marL="514350" indent="-514350">
              <a:buFont typeface="+mj-lt"/>
              <a:buAutoNum type="alphaUcPeriod"/>
            </a:pPr>
            <a:r>
              <a:rPr lang="en-US" dirty="0" smtClean="0">
                <a:solidFill>
                  <a:schemeClr val="tx2"/>
                </a:solidFill>
              </a:rPr>
              <a:t>The number of inputs each instruction can have. </a:t>
            </a:r>
          </a:p>
          <a:p>
            <a:pPr marL="514350" indent="-514350">
              <a:buFont typeface="+mj-lt"/>
              <a:buAutoNum type="alphaUcPeriod"/>
            </a:pPr>
            <a:r>
              <a:rPr lang="en-US" dirty="0" smtClean="0">
                <a:solidFill>
                  <a:schemeClr val="tx2"/>
                </a:solidFill>
              </a:rPr>
              <a:t>Load-use stalls will </a:t>
            </a:r>
            <a:r>
              <a:rPr lang="en-US" b="1" dirty="0" smtClean="0">
                <a:solidFill>
                  <a:schemeClr val="tx2"/>
                </a:solidFill>
              </a:rPr>
              <a:t>not </a:t>
            </a:r>
            <a:r>
              <a:rPr lang="en-US" dirty="0" smtClean="0">
                <a:solidFill>
                  <a:schemeClr val="tx2"/>
                </a:solidFill>
              </a:rPr>
              <a:t>be detected by the processor. </a:t>
            </a:r>
          </a:p>
          <a:p>
            <a:pPr marL="514350" indent="-514350">
              <a:buFont typeface="+mj-lt"/>
              <a:buAutoNum type="alphaUcPeriod"/>
            </a:pPr>
            <a:r>
              <a:rPr lang="en-US" dirty="0">
                <a:solidFill>
                  <a:schemeClr val="tx2"/>
                </a:solidFill>
              </a:rPr>
              <a:t>The number of cycles it takes to execute a multiply</a:t>
            </a:r>
            <a:r>
              <a:rPr lang="en-US" dirty="0" smtClean="0">
                <a:solidFill>
                  <a:schemeClr val="tx2"/>
                </a:solidFill>
              </a:rPr>
              <a:t>.</a:t>
            </a:r>
          </a:p>
          <a:p>
            <a:pPr marL="514350" indent="-514350">
              <a:buFont typeface="+mj-lt"/>
              <a:buAutoNum type="alphaUcPeriod"/>
            </a:pPr>
            <a:r>
              <a:rPr lang="en-US" dirty="0" smtClean="0">
                <a:solidFill>
                  <a:schemeClr val="tx2"/>
                </a:solidFill>
              </a:rPr>
              <a:t>Each instruction is encoded in 32 bits.</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Tree>
    <p:extLst>
      <p:ext uri="{BB962C8B-B14F-4D97-AF65-F5344CB8AC3E}">
        <p14:creationId xmlns:p14="http://schemas.microsoft.com/office/powerpoint/2010/main" val="3414942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40</a:t>
            </a:fld>
            <a:endParaRPr lang="en-US" dirty="0"/>
          </a:p>
        </p:txBody>
      </p:sp>
      <p:sp>
        <p:nvSpPr>
          <p:cNvPr id="5" name="Title 1"/>
          <p:cNvSpPr>
            <a:spLocks noGrp="1"/>
          </p:cNvSpPr>
          <p:nvPr>
            <p:ph type="title"/>
          </p:nvPr>
        </p:nvSpPr>
        <p:spPr>
          <a:xfrm>
            <a:off x="0" y="152400"/>
            <a:ext cx="9144000" cy="533400"/>
          </a:xfrm>
        </p:spPr>
        <p:txBody>
          <a:bodyPr>
            <a:noAutofit/>
          </a:bodyPr>
          <a:lstStyle/>
          <a:p>
            <a:r>
              <a:rPr lang="en-US" sz="3600" dirty="0" smtClean="0"/>
              <a:t>ARMv8 (64-bit) Instruction Set Architecture</a:t>
            </a:r>
            <a:endParaRPr lang="en-US" sz="3600" dirty="0"/>
          </a:p>
        </p:txBody>
      </p:sp>
      <p:sp>
        <p:nvSpPr>
          <p:cNvPr id="6" name="Content Placeholder 2"/>
          <p:cNvSpPr>
            <a:spLocks noGrp="1"/>
          </p:cNvSpPr>
          <p:nvPr>
            <p:ph idx="1"/>
          </p:nvPr>
        </p:nvSpPr>
        <p:spPr>
          <a:xfrm>
            <a:off x="76200" y="685800"/>
            <a:ext cx="9067800" cy="5867400"/>
          </a:xfrm>
        </p:spPr>
        <p:txBody>
          <a:bodyPr>
            <a:normAutofit/>
          </a:bodyPr>
          <a:lstStyle/>
          <a:p>
            <a:pPr marL="0" indent="0">
              <a:buNone/>
            </a:pPr>
            <a:r>
              <a:rPr lang="en-US" sz="2800" dirty="0" smtClean="0"/>
              <a:t>All ARMv8 instructions are </a:t>
            </a:r>
            <a:r>
              <a:rPr lang="en-US" sz="2800" dirty="0" smtClean="0">
                <a:solidFill>
                  <a:schemeClr val="accent1"/>
                </a:solidFill>
              </a:rPr>
              <a:t>64 bits </a:t>
            </a:r>
            <a:r>
              <a:rPr lang="en-US" sz="2800" dirty="0" smtClean="0"/>
              <a:t>long, has 3 formats</a:t>
            </a:r>
          </a:p>
          <a:p>
            <a:pPr marL="0" indent="0">
              <a:buNone/>
            </a:pPr>
            <a:r>
              <a:rPr lang="en-US" sz="2800" dirty="0" smtClean="0">
                <a:solidFill>
                  <a:schemeClr val="accent1"/>
                </a:solidFill>
              </a:rPr>
              <a:t>Reduced Instruction Set Computer (RISC) properties</a:t>
            </a:r>
          </a:p>
          <a:p>
            <a:pPr lvl="1"/>
            <a:r>
              <a:rPr lang="en-US" sz="2400" dirty="0" smtClean="0"/>
              <a:t>Only Load/Store instructions access memory</a:t>
            </a:r>
          </a:p>
          <a:p>
            <a:pPr lvl="1"/>
            <a:r>
              <a:rPr lang="en-US" sz="2400" dirty="0"/>
              <a:t>I</a:t>
            </a:r>
            <a:r>
              <a:rPr lang="en-US" sz="2400" dirty="0" smtClean="0"/>
              <a:t>nstructions operate on operands in processor registers</a:t>
            </a:r>
          </a:p>
          <a:p>
            <a:pPr lvl="1"/>
            <a:r>
              <a:rPr lang="en-US" sz="2400" b="1" dirty="0">
                <a:solidFill>
                  <a:schemeClr val="accent1"/>
                </a:solidFill>
              </a:rPr>
              <a:t>32</a:t>
            </a:r>
            <a:r>
              <a:rPr lang="en-US" sz="2400" dirty="0"/>
              <a:t> registers and r0 is always </a:t>
            </a:r>
            <a:r>
              <a:rPr lang="en-US" sz="2400" dirty="0" smtClean="0"/>
              <a:t>0</a:t>
            </a:r>
          </a:p>
          <a:p>
            <a:endParaRPr lang="en-US" sz="2800" dirty="0"/>
          </a:p>
          <a:p>
            <a:pPr marL="0" indent="0">
              <a:buNone/>
            </a:pPr>
            <a:r>
              <a:rPr lang="en-US" sz="2800" b="1" i="1" dirty="0">
                <a:solidFill>
                  <a:schemeClr val="accent1"/>
                </a:solidFill>
              </a:rPr>
              <a:t>NO MORE</a:t>
            </a:r>
            <a:r>
              <a:rPr lang="en-US" sz="2800" dirty="0">
                <a:solidFill>
                  <a:schemeClr val="accent1"/>
                </a:solidFill>
              </a:rPr>
              <a:t> Complex Instruction Set Computer (CISC) properties</a:t>
            </a:r>
          </a:p>
          <a:p>
            <a:pPr lvl="1"/>
            <a:r>
              <a:rPr lang="en-US" sz="2400" dirty="0"/>
              <a:t>NO Conditional execution</a:t>
            </a:r>
          </a:p>
          <a:p>
            <a:pPr lvl="1"/>
            <a:r>
              <a:rPr lang="en-US" sz="2400" dirty="0"/>
              <a:t>NO Multiple words can be accessed from memory with a single instruction (SIMD: single </a:t>
            </a:r>
            <a:r>
              <a:rPr lang="en-US" sz="2400" dirty="0" err="1"/>
              <a:t>instr</a:t>
            </a:r>
            <a:r>
              <a:rPr lang="en-US" sz="2400" dirty="0"/>
              <a:t> multiple data</a:t>
            </a:r>
            <a:r>
              <a:rPr lang="en-US" sz="2400" dirty="0" smtClean="0"/>
              <a:t>)</a:t>
            </a:r>
          </a:p>
          <a:p>
            <a:endParaRPr lang="en-US" sz="2800" dirty="0"/>
          </a:p>
        </p:txBody>
      </p:sp>
    </p:spTree>
    <p:extLst>
      <p:ext uri="{BB962C8B-B14F-4D97-AF65-F5344CB8AC3E}">
        <p14:creationId xmlns:p14="http://schemas.microsoft.com/office/powerpoint/2010/main" val="410261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41</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sz="4000" dirty="0"/>
              <a:t>Instruction Set </a:t>
            </a:r>
            <a:r>
              <a:rPr lang="en-US" sz="4000" dirty="0" smtClean="0"/>
              <a:t>Architecture Variations</a:t>
            </a:r>
            <a:endParaRPr lang="en-US" sz="4000" dirty="0"/>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pPr marL="0" indent="0">
              <a:buNone/>
            </a:pPr>
            <a:r>
              <a:rPr lang="en-US" dirty="0" smtClean="0"/>
              <a:t>ISA defines the permissible instructions</a:t>
            </a:r>
            <a:endParaRPr lang="en-US" dirty="0"/>
          </a:p>
          <a:p>
            <a:pPr lvl="1"/>
            <a:r>
              <a:rPr lang="en-US" sz="2400" dirty="0" smtClean="0">
                <a:solidFill>
                  <a:schemeClr val="accent1"/>
                </a:solidFill>
              </a:rPr>
              <a:t>RISC-V</a:t>
            </a:r>
            <a:r>
              <a:rPr lang="en-US" sz="2400" dirty="0" smtClean="0"/>
              <a:t>: load/store</a:t>
            </a:r>
            <a:r>
              <a:rPr lang="en-US" sz="2400" dirty="0"/>
              <a:t>, arithmetic, control flow, </a:t>
            </a:r>
            <a:r>
              <a:rPr lang="en-US" sz="2400" dirty="0" smtClean="0"/>
              <a:t>…</a:t>
            </a:r>
          </a:p>
          <a:p>
            <a:pPr lvl="1"/>
            <a:r>
              <a:rPr lang="en-US" sz="2400" dirty="0" smtClean="0"/>
              <a:t>ARMv7: similar to RISC-V, but more shift, memory, &amp; conditional ops</a:t>
            </a:r>
          </a:p>
          <a:p>
            <a:pPr lvl="1"/>
            <a:r>
              <a:rPr lang="en-US" sz="2400" dirty="0" smtClean="0"/>
              <a:t>ARMv8 (64-bit): even closer to RISC-V,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793166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42</a:t>
            </a:fld>
            <a:endParaRPr lang="en-US"/>
          </a:p>
        </p:txBody>
      </p:sp>
      <p:sp>
        <p:nvSpPr>
          <p:cNvPr id="5" name="Content Placeholder 2"/>
          <p:cNvSpPr>
            <a:spLocks noGrp="1"/>
          </p:cNvSpPr>
          <p:nvPr>
            <p:ph idx="1"/>
          </p:nvPr>
        </p:nvSpPr>
        <p:spPr>
          <a:xfrm>
            <a:off x="228600" y="813696"/>
            <a:ext cx="8686800" cy="5741984"/>
          </a:xfrm>
        </p:spPr>
        <p:txBody>
          <a:bodyPr>
            <a:normAutofit fontScale="77500" lnSpcReduction="20000"/>
          </a:bodyPr>
          <a:lstStyle/>
          <a:p>
            <a:pPr marL="0" indent="0">
              <a:lnSpc>
                <a:spcPct val="120000"/>
              </a:lnSpc>
              <a:buNone/>
            </a:pPr>
            <a:r>
              <a:rPr lang="en-US" dirty="0">
                <a:solidFill>
                  <a:schemeClr val="accent4"/>
                </a:solidFill>
              </a:rPr>
              <a:t>The number of available registers greatly influenced the instruction set architecture (ISA)</a:t>
            </a:r>
          </a:p>
          <a:p>
            <a:pPr>
              <a:lnSpc>
                <a:spcPct val="120000"/>
              </a:lnSpc>
            </a:pPr>
            <a:endParaRPr lang="en-US" dirty="0">
              <a:solidFill>
                <a:schemeClr val="tx2"/>
              </a:solidFill>
            </a:endParaRPr>
          </a:p>
          <a:p>
            <a:pPr marL="0" indent="0">
              <a:lnSpc>
                <a:spcPct val="120000"/>
              </a:lnSpc>
              <a:buNone/>
            </a:pPr>
            <a:r>
              <a:rPr lang="en-US" b="1" dirty="0">
                <a:solidFill>
                  <a:schemeClr val="accent6"/>
                </a:solidFill>
              </a:rPr>
              <a:t>Complex Instruction Set Computers  </a:t>
            </a:r>
            <a:r>
              <a:rPr lang="en-US" dirty="0">
                <a:solidFill>
                  <a:schemeClr val="accent6"/>
                </a:solidFill>
              </a:rPr>
              <a:t>were very complex</a:t>
            </a:r>
          </a:p>
          <a:p>
            <a:pPr marL="0" indent="0">
              <a:lnSpc>
                <a:spcPct val="120000"/>
              </a:lnSpc>
              <a:buNone/>
            </a:pPr>
            <a:r>
              <a:rPr lang="en-US" dirty="0" smtClean="0">
                <a:solidFill>
                  <a:schemeClr val="accent6"/>
                </a:solidFill>
              </a:rPr>
              <a:t>+ Small # of </a:t>
            </a:r>
            <a:r>
              <a:rPr lang="en-US" dirty="0" err="1" smtClean="0">
                <a:solidFill>
                  <a:schemeClr val="accent6"/>
                </a:solidFill>
              </a:rPr>
              <a:t>insns</a:t>
            </a:r>
            <a:r>
              <a:rPr lang="en-US" dirty="0" smtClean="0">
                <a:solidFill>
                  <a:schemeClr val="accent6"/>
                </a:solidFill>
              </a:rPr>
              <a:t> necessary to </a:t>
            </a:r>
            <a:r>
              <a:rPr lang="en-US" dirty="0">
                <a:solidFill>
                  <a:schemeClr val="accent6"/>
                </a:solidFill>
              </a:rPr>
              <a:t>fit </a:t>
            </a:r>
            <a:r>
              <a:rPr lang="en-US" dirty="0" smtClean="0">
                <a:solidFill>
                  <a:schemeClr val="accent6"/>
                </a:solidFill>
              </a:rPr>
              <a:t>program </a:t>
            </a:r>
            <a:r>
              <a:rPr lang="en-US" dirty="0">
                <a:solidFill>
                  <a:schemeClr val="accent6"/>
                </a:solidFill>
              </a:rPr>
              <a:t>into </a:t>
            </a:r>
            <a:r>
              <a:rPr lang="en-US" dirty="0" smtClean="0">
                <a:solidFill>
                  <a:schemeClr val="accent6"/>
                </a:solidFill>
              </a:rPr>
              <a:t>memory.</a:t>
            </a:r>
            <a:endParaRPr lang="en-US" dirty="0">
              <a:solidFill>
                <a:schemeClr val="accent6"/>
              </a:solidFill>
            </a:endParaRPr>
          </a:p>
          <a:p>
            <a:pPr marL="0" indent="0">
              <a:lnSpc>
                <a:spcPct val="120000"/>
              </a:lnSpc>
              <a:buNone/>
            </a:pPr>
            <a:r>
              <a:rPr lang="en-US" dirty="0" smtClean="0">
                <a:solidFill>
                  <a:schemeClr val="accent6"/>
                </a:solidFill>
              </a:rPr>
              <a:t>- greatly </a:t>
            </a:r>
            <a:r>
              <a:rPr lang="en-US" dirty="0">
                <a:solidFill>
                  <a:schemeClr val="accent6"/>
                </a:solidFill>
              </a:rPr>
              <a:t>increased the complexity of the ISA as well.</a:t>
            </a:r>
          </a:p>
          <a:p>
            <a:pPr>
              <a:lnSpc>
                <a:spcPct val="120000"/>
              </a:lnSpc>
            </a:pPr>
            <a:endParaRPr lang="en-US" dirty="0">
              <a:solidFill>
                <a:schemeClr val="tx2"/>
              </a:solidFill>
            </a:endParaRPr>
          </a:p>
          <a:p>
            <a:pPr marL="0" indent="0">
              <a:lnSpc>
                <a:spcPct val="120000"/>
              </a:lnSpc>
              <a:buNone/>
            </a:pPr>
            <a:r>
              <a:rPr lang="en-US" dirty="0" smtClean="0">
                <a:solidFill>
                  <a:schemeClr val="tx2"/>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pPr marL="0" indent="0">
              <a:lnSpc>
                <a:spcPct val="120000"/>
              </a:lnSpc>
              <a:buNone/>
            </a:pPr>
            <a:r>
              <a:rPr lang="en-US" dirty="0" smtClean="0">
                <a:solidFill>
                  <a:schemeClr val="tx2"/>
                </a:solidFill>
              </a:rPr>
              <a:t>ARM borrows a bit from both RISC and CISC.</a:t>
            </a:r>
          </a:p>
        </p:txBody>
      </p:sp>
      <p:sp>
        <p:nvSpPr>
          <p:cNvPr id="6" name="Title 1"/>
          <p:cNvSpPr>
            <a:spLocks noGrp="1"/>
          </p:cNvSpPr>
          <p:nvPr>
            <p:ph type="title"/>
          </p:nvPr>
        </p:nvSpPr>
        <p:spPr>
          <a:xfrm>
            <a:off x="228600" y="152400"/>
            <a:ext cx="8686800" cy="533400"/>
          </a:xfrm>
        </p:spPr>
        <p:txBody>
          <a:bodyPr>
            <a:normAutofit fontScale="90000"/>
          </a:bodyPr>
          <a:lstStyle/>
          <a:p>
            <a:r>
              <a:rPr lang="en-US" dirty="0" smtClean="0"/>
              <a:t>ISA Takeaways</a:t>
            </a:r>
            <a:endParaRPr lang="en-US" dirty="0"/>
          </a:p>
        </p:txBody>
      </p:sp>
    </p:spTree>
    <p:extLst>
      <p:ext uri="{BB962C8B-B14F-4D97-AF65-F5344CB8AC3E}">
        <p14:creationId xmlns:p14="http://schemas.microsoft.com/office/powerpoint/2010/main" val="1526918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a:t>
            </a:fld>
            <a:endParaRPr lang="en-US" dirty="0"/>
          </a:p>
        </p:txBody>
      </p:sp>
      <p:sp>
        <p:nvSpPr>
          <p:cNvPr id="5" name="Content Placeholder 2"/>
          <p:cNvSpPr>
            <a:spLocks noGrp="1"/>
          </p:cNvSpPr>
          <p:nvPr>
            <p:ph idx="1"/>
          </p:nvPr>
        </p:nvSpPr>
        <p:spPr>
          <a:xfrm>
            <a:off x="228600" y="990600"/>
            <a:ext cx="8686800" cy="5741984"/>
          </a:xfrm>
        </p:spPr>
        <p:txBody>
          <a:bodyPr>
            <a:normAutofit/>
          </a:bodyPr>
          <a:lstStyle/>
          <a:p>
            <a:pPr marL="0" indent="0">
              <a:buNone/>
            </a:pPr>
            <a:r>
              <a:rPr lang="en-US" dirty="0">
                <a:solidFill>
                  <a:schemeClr val="tx2"/>
                </a:solidFill>
              </a:rPr>
              <a:t>Which is </a:t>
            </a:r>
            <a:r>
              <a:rPr lang="en-US" b="1" dirty="0" smtClean="0">
                <a:solidFill>
                  <a:schemeClr val="tx2"/>
                </a:solidFill>
              </a:rPr>
              <a:t>not </a:t>
            </a:r>
            <a:r>
              <a:rPr lang="en-US" dirty="0" smtClean="0">
                <a:solidFill>
                  <a:schemeClr val="tx2"/>
                </a:solidFill>
              </a:rPr>
              <a:t>considered </a:t>
            </a:r>
            <a:r>
              <a:rPr lang="en-US" dirty="0">
                <a:solidFill>
                  <a:schemeClr val="tx2"/>
                </a:solidFill>
              </a:rPr>
              <a:t>part of the ISA? </a:t>
            </a:r>
            <a:endParaRPr lang="en-US" dirty="0" smtClean="0">
              <a:solidFill>
                <a:schemeClr val="tx2"/>
              </a:solidFill>
            </a:endParaRPr>
          </a:p>
          <a:p>
            <a:endParaRPr lang="en-US" dirty="0">
              <a:solidFill>
                <a:schemeClr val="tx2"/>
              </a:solidFill>
            </a:endParaRPr>
          </a:p>
          <a:p>
            <a:pPr marL="514350" indent="-514350">
              <a:buFont typeface="+mj-lt"/>
              <a:buAutoNum type="alphaUcPeriod"/>
            </a:pPr>
            <a:r>
              <a:rPr lang="en-US" dirty="0" smtClean="0">
                <a:solidFill>
                  <a:schemeClr val="tx2"/>
                </a:solidFill>
              </a:rPr>
              <a:t>There is a control delay slot.</a:t>
            </a:r>
          </a:p>
          <a:p>
            <a:pPr marL="514350" indent="-514350">
              <a:buFont typeface="+mj-lt"/>
              <a:buAutoNum type="alphaUcPeriod"/>
            </a:pPr>
            <a:r>
              <a:rPr lang="en-US" dirty="0" smtClean="0">
                <a:solidFill>
                  <a:schemeClr val="tx2"/>
                </a:solidFill>
              </a:rPr>
              <a:t>The number of inputs each instruction can have. </a:t>
            </a:r>
          </a:p>
          <a:p>
            <a:pPr marL="514350" indent="-514350">
              <a:buFont typeface="+mj-lt"/>
              <a:buAutoNum type="alphaUcPeriod"/>
            </a:pPr>
            <a:r>
              <a:rPr lang="en-US" dirty="0" smtClean="0">
                <a:solidFill>
                  <a:schemeClr val="tx2"/>
                </a:solidFill>
              </a:rPr>
              <a:t>Load-use stalls will </a:t>
            </a:r>
            <a:r>
              <a:rPr lang="en-US" b="1" dirty="0" smtClean="0">
                <a:solidFill>
                  <a:schemeClr val="tx2"/>
                </a:solidFill>
              </a:rPr>
              <a:t>not </a:t>
            </a:r>
            <a:r>
              <a:rPr lang="en-US" dirty="0" smtClean="0">
                <a:solidFill>
                  <a:schemeClr val="tx2"/>
                </a:solidFill>
              </a:rPr>
              <a:t>be detected by the processor. </a:t>
            </a:r>
          </a:p>
          <a:p>
            <a:pPr marL="514350" indent="-514350">
              <a:buFont typeface="+mj-lt"/>
              <a:buAutoNum type="alphaUcPeriod"/>
            </a:pPr>
            <a:r>
              <a:rPr lang="en-US" dirty="0">
                <a:solidFill>
                  <a:schemeClr val="tx2"/>
                </a:solidFill>
              </a:rPr>
              <a:t>The number of cycles it takes to execute a multiply</a:t>
            </a:r>
            <a:r>
              <a:rPr lang="en-US" dirty="0" smtClean="0">
                <a:solidFill>
                  <a:schemeClr val="tx2"/>
                </a:solidFill>
              </a:rPr>
              <a:t>.</a:t>
            </a:r>
          </a:p>
          <a:p>
            <a:pPr marL="514350" indent="-514350">
              <a:buFont typeface="+mj-lt"/>
              <a:buAutoNum type="alphaUcPeriod"/>
            </a:pPr>
            <a:r>
              <a:rPr lang="en-US" dirty="0" smtClean="0">
                <a:solidFill>
                  <a:schemeClr val="tx2"/>
                </a:solidFill>
              </a:rPr>
              <a:t>Each instruction is encoded in 32 bits.</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err="1" smtClean="0">
                <a:solidFill>
                  <a:schemeClr val="accent6"/>
                </a:solidFill>
              </a:rPr>
              <a:t>iClicker</a:t>
            </a:r>
            <a:r>
              <a:rPr lang="en-US" dirty="0" smtClean="0">
                <a:solidFill>
                  <a:schemeClr val="accent6"/>
                </a:solidFill>
              </a:rPr>
              <a:t> Question</a:t>
            </a:r>
            <a:endParaRPr lang="en-US" dirty="0">
              <a:solidFill>
                <a:schemeClr val="accent6"/>
              </a:solidFill>
            </a:endParaRPr>
          </a:p>
        </p:txBody>
      </p:sp>
      <p:sp>
        <p:nvSpPr>
          <p:cNvPr id="6" name="Rounded Rectangle 5"/>
          <p:cNvSpPr/>
          <p:nvPr/>
        </p:nvSpPr>
        <p:spPr>
          <a:xfrm>
            <a:off x="228600" y="4411579"/>
            <a:ext cx="8382000" cy="10427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645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a:t>
            </a:fld>
            <a:endParaRPr lang="en-US" dirty="0"/>
          </a:p>
        </p:txBody>
      </p:sp>
      <p:grpSp>
        <p:nvGrpSpPr>
          <p:cNvPr id="5" name="Group 156"/>
          <p:cNvGrpSpPr/>
          <p:nvPr>
            <p:custDataLst>
              <p:tags r:id="rId1"/>
            </p:custDataLst>
          </p:nvPr>
        </p:nvGrpSpPr>
        <p:grpSpPr>
          <a:xfrm>
            <a:off x="2057400" y="514290"/>
            <a:ext cx="6872500" cy="5334000"/>
            <a:chOff x="2057400" y="457200"/>
            <a:chExt cx="6872500" cy="5334000"/>
          </a:xfrm>
        </p:grpSpPr>
        <p:sp>
          <p:nvSpPr>
            <p:cNvPr id="6" name="Right Triangle 5"/>
            <p:cNvSpPr/>
            <p:nvPr>
              <p:custDataLst>
                <p:tags r:id="rId14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7" name="Rounded Rectangle 6"/>
            <p:cNvSpPr/>
            <p:nvPr>
              <p:custDataLst>
                <p:tags r:id="rId14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 name="Rounded Rectangle 7"/>
            <p:cNvSpPr/>
            <p:nvPr>
              <p:custDataLst>
                <p:tags r:id="rId14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 name="Rounded Rectangle 8"/>
            <p:cNvSpPr/>
            <p:nvPr>
              <p:custDataLst>
                <p:tags r:id="rId14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0" name="Right Triangle 9"/>
            <p:cNvSpPr/>
            <p:nvPr>
              <p:custDataLst>
                <p:tags r:id="rId14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1" name="TextBox 10"/>
            <p:cNvSpPr txBox="1"/>
            <p:nvPr>
              <p:custDataLst>
                <p:tags r:id="rId146"/>
              </p:custDataLst>
            </p:nvPr>
          </p:nvSpPr>
          <p:spPr>
            <a:xfrm>
              <a:off x="8000999" y="5083314"/>
              <a:ext cx="928901"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Write-</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Back</a:t>
              </a:r>
            </a:p>
          </p:txBody>
        </p:sp>
      </p:grpSp>
      <p:grpSp>
        <p:nvGrpSpPr>
          <p:cNvPr id="12" name="Group 154"/>
          <p:cNvGrpSpPr/>
          <p:nvPr>
            <p:custDataLst>
              <p:tags r:id="rId2"/>
            </p:custDataLst>
          </p:nvPr>
        </p:nvGrpSpPr>
        <p:grpSpPr>
          <a:xfrm>
            <a:off x="5791200" y="1200090"/>
            <a:ext cx="2286000" cy="4648200"/>
            <a:chOff x="6629400" y="1143000"/>
            <a:chExt cx="1447800" cy="4648200"/>
          </a:xfrm>
        </p:grpSpPr>
        <p:sp>
          <p:nvSpPr>
            <p:cNvPr id="13" name="Rounded Rectangle 12"/>
            <p:cNvSpPr/>
            <p:nvPr>
              <p:custDataLst>
                <p:tags r:id="rId13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4" name="TextBox 13"/>
            <p:cNvSpPr txBox="1"/>
            <p:nvPr>
              <p:custDataLst>
                <p:tags r:id="rId140"/>
              </p:custDataLst>
            </p:nvPr>
          </p:nvSpPr>
          <p:spPr>
            <a:xfrm>
              <a:off x="6629400" y="5334000"/>
              <a:ext cx="1447800" cy="400110"/>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Memory</a:t>
              </a:r>
            </a:p>
          </p:txBody>
        </p:sp>
      </p:grpSp>
      <p:grpSp>
        <p:nvGrpSpPr>
          <p:cNvPr id="15" name="Group 148"/>
          <p:cNvGrpSpPr/>
          <p:nvPr>
            <p:custDataLst>
              <p:tags r:id="rId3"/>
            </p:custDataLst>
          </p:nvPr>
        </p:nvGrpSpPr>
        <p:grpSpPr>
          <a:xfrm>
            <a:off x="152400" y="1200090"/>
            <a:ext cx="1600200" cy="4670286"/>
            <a:chOff x="152400" y="1143000"/>
            <a:chExt cx="1676400" cy="4670286"/>
          </a:xfrm>
        </p:grpSpPr>
        <p:sp>
          <p:nvSpPr>
            <p:cNvPr id="16" name="Rounded Rectangle 15"/>
            <p:cNvSpPr/>
            <p:nvPr>
              <p:custDataLst>
                <p:tags r:id="rId13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Source Sans Pro" panose="020B0503030403020204"/>
              </a:endParaRPr>
            </a:p>
          </p:txBody>
        </p:sp>
        <p:sp>
          <p:nvSpPr>
            <p:cNvPr id="17" name="TextBox 16"/>
            <p:cNvSpPr txBox="1"/>
            <p:nvPr>
              <p:custDataLst>
                <p:tags r:id="rId138"/>
              </p:custDataLst>
            </p:nvPr>
          </p:nvSpPr>
          <p:spPr>
            <a:xfrm>
              <a:off x="228600" y="5105400"/>
              <a:ext cx="1508467"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Fetch</a:t>
              </a:r>
            </a:p>
          </p:txBody>
        </p:sp>
      </p:grpSp>
      <p:grpSp>
        <p:nvGrpSpPr>
          <p:cNvPr id="18" name="Group 153"/>
          <p:cNvGrpSpPr/>
          <p:nvPr>
            <p:custDataLst>
              <p:tags r:id="rId4"/>
            </p:custDataLst>
          </p:nvPr>
        </p:nvGrpSpPr>
        <p:grpSpPr>
          <a:xfrm>
            <a:off x="3903628" y="1137920"/>
            <a:ext cx="2057400" cy="4648200"/>
            <a:chOff x="3886200" y="1143000"/>
            <a:chExt cx="2819400" cy="4648200"/>
          </a:xfrm>
        </p:grpSpPr>
        <p:sp>
          <p:nvSpPr>
            <p:cNvPr id="19" name="Rounded Rectangle 18"/>
            <p:cNvSpPr/>
            <p:nvPr>
              <p:custDataLst>
                <p:tags r:id="rId13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0" name="TextBox 19"/>
            <p:cNvSpPr txBox="1"/>
            <p:nvPr>
              <p:custDataLst>
                <p:tags r:id="rId136"/>
              </p:custDataLst>
            </p:nvPr>
          </p:nvSpPr>
          <p:spPr>
            <a:xfrm>
              <a:off x="4361501" y="5206181"/>
              <a:ext cx="1711572" cy="400110"/>
            </a:xfrm>
            <a:prstGeom prst="rect">
              <a:avLst/>
            </a:prstGeom>
            <a:solidFill>
              <a:schemeClr val="bg2"/>
            </a:solidFill>
            <a:ln>
              <a:noFill/>
            </a:ln>
          </p:spPr>
          <p:txBody>
            <a:bodyPr wrap="square" rtlCol="0">
              <a:spAutoFit/>
            </a:bodyPr>
            <a:lstStyle/>
            <a:p>
              <a:pPr algn="ctr"/>
              <a:r>
                <a:rPr lang="en-US" sz="2000" dirty="0" smtClean="0">
                  <a:solidFill>
                    <a:schemeClr val="tx2"/>
                  </a:solidFill>
                  <a:latin typeface="Source Sans Pro" panose="020B0503030403020204"/>
                </a:rPr>
                <a:t>Execute</a:t>
              </a:r>
            </a:p>
          </p:txBody>
        </p:sp>
      </p:grpSp>
      <p:grpSp>
        <p:nvGrpSpPr>
          <p:cNvPr id="21" name="Group 152"/>
          <p:cNvGrpSpPr/>
          <p:nvPr>
            <p:custDataLst>
              <p:tags r:id="rId5"/>
            </p:custDataLst>
          </p:nvPr>
        </p:nvGrpSpPr>
        <p:grpSpPr>
          <a:xfrm>
            <a:off x="1752600" y="1200090"/>
            <a:ext cx="2133600" cy="4648201"/>
            <a:chOff x="1828800" y="1143000"/>
            <a:chExt cx="2057400" cy="4648201"/>
          </a:xfrm>
        </p:grpSpPr>
        <p:sp>
          <p:nvSpPr>
            <p:cNvPr id="22" name="Rounded Rectangle 21"/>
            <p:cNvSpPr/>
            <p:nvPr>
              <p:custDataLst>
                <p:tags r:id="rId13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3" name="Rounded Rectangle 22"/>
            <p:cNvSpPr/>
            <p:nvPr>
              <p:custDataLst>
                <p:tags r:id="rId13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4" name="Right Triangle 23"/>
            <p:cNvSpPr/>
            <p:nvPr>
              <p:custDataLst>
                <p:tags r:id="rId13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25" name="TextBox 24"/>
            <p:cNvSpPr txBox="1"/>
            <p:nvPr>
              <p:custDataLst>
                <p:tags r:id="rId134"/>
              </p:custDataLst>
            </p:nvPr>
          </p:nvSpPr>
          <p:spPr>
            <a:xfrm>
              <a:off x="2133600" y="5083315"/>
              <a:ext cx="1447800" cy="707886"/>
            </a:xfrm>
            <a:prstGeom prst="rect">
              <a:avLst/>
            </a:prstGeom>
            <a:solidFill>
              <a:schemeClr val="bg2"/>
            </a:solidFill>
          </p:spPr>
          <p:txBody>
            <a:bodyPr wrap="square" rtlCol="0">
              <a:spAutoFit/>
            </a:bodyPr>
            <a:lstStyle/>
            <a:p>
              <a:pPr algn="ctr"/>
              <a:r>
                <a:rPr lang="en-US" sz="2000" dirty="0" smtClean="0">
                  <a:solidFill>
                    <a:schemeClr val="tx2"/>
                  </a:solidFill>
                  <a:latin typeface="Source Sans Pro" panose="020B0503030403020204"/>
                </a:rPr>
                <a:t>Instruction</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Decode</a:t>
              </a:r>
            </a:p>
          </p:txBody>
        </p:sp>
      </p:grpSp>
      <p:sp>
        <p:nvSpPr>
          <p:cNvPr id="26" name="Arc 25"/>
          <p:cNvSpPr/>
          <p:nvPr>
            <p:custDataLst>
              <p:tags r:id="rId6"/>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27" name="Rounded Rectangle 26"/>
          <p:cNvSpPr/>
          <p:nvPr>
            <p:custDataLst>
              <p:tags r:id="rId7"/>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28" name="Straight Connector 27"/>
          <p:cNvCxnSpPr/>
          <p:nvPr>
            <p:custDataLst>
              <p:tags r:id="rId8"/>
            </p:custDataLst>
          </p:nvPr>
        </p:nvCxnSpPr>
        <p:spPr>
          <a:xfrm>
            <a:off x="83820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Arc 28"/>
          <p:cNvSpPr/>
          <p:nvPr>
            <p:custDataLst>
              <p:tags r:id="rId9"/>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0" name="Arc 29"/>
          <p:cNvSpPr/>
          <p:nvPr>
            <p:custDataLst>
              <p:tags r:id="rId10"/>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31" name="Straight Connector 30"/>
          <p:cNvCxnSpPr>
            <a:stCxn id="81" idx="2"/>
          </p:cNvCxnSpPr>
          <p:nvPr>
            <p:custDataLst>
              <p:tags r:id="rId11"/>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Arc 31"/>
          <p:cNvSpPr/>
          <p:nvPr>
            <p:custDataLst>
              <p:tags r:id="rId12"/>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33" name="Text Box 11"/>
          <p:cNvSpPr txBox="1">
            <a:spLocks noChangeArrowheads="1"/>
          </p:cNvSpPr>
          <p:nvPr>
            <p:custDataLst>
              <p:tags r:id="rId13"/>
            </p:custDataLst>
          </p:nvPr>
        </p:nvSpPr>
        <p:spPr bwMode="auto">
          <a:xfrm>
            <a:off x="2704240" y="4188805"/>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34" name="Freeform 33"/>
          <p:cNvSpPr/>
          <p:nvPr>
            <p:custDataLst>
              <p:tags r:id="rId14"/>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35" name="Rectangle 19"/>
          <p:cNvSpPr>
            <a:spLocks noChangeArrowheads="1"/>
          </p:cNvSpPr>
          <p:nvPr>
            <p:custDataLst>
              <p:tags r:id="rId15"/>
            </p:custDataLst>
          </p:nvPr>
        </p:nvSpPr>
        <p:spPr bwMode="auto">
          <a:xfrm>
            <a:off x="4622518" y="27240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6" name="Rectangle 4"/>
          <p:cNvSpPr>
            <a:spLocks noChangeArrowheads="1"/>
          </p:cNvSpPr>
          <p:nvPr>
            <p:custDataLst>
              <p:tags r:id="rId16"/>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37" name="Rectangle 22"/>
          <p:cNvSpPr>
            <a:spLocks noChangeArrowheads="1"/>
          </p:cNvSpPr>
          <p:nvPr>
            <p:custDataLst>
              <p:tags r:id="rId17"/>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38" name="Oval 24"/>
          <p:cNvSpPr>
            <a:spLocks noChangeArrowheads="1"/>
          </p:cNvSpPr>
          <p:nvPr>
            <p:custDataLst>
              <p:tags r:id="rId18"/>
            </p:custDataLst>
          </p:nvPr>
        </p:nvSpPr>
        <p:spPr bwMode="auto">
          <a:xfrm>
            <a:off x="2362200" y="3506757"/>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chemeClr val="tx2"/>
                </a:solidFill>
                <a:latin typeface="Source Sans Pro" panose="020B0503030403020204"/>
              </a:rPr>
              <a:t>control</a:t>
            </a:r>
            <a:endParaRPr lang="en-US" sz="1800" dirty="0">
              <a:solidFill>
                <a:schemeClr val="tx2"/>
              </a:solidFill>
              <a:latin typeface="Source Sans Pro" panose="020B0503030403020204"/>
            </a:endParaRPr>
          </a:p>
        </p:txBody>
      </p:sp>
      <p:sp>
        <p:nvSpPr>
          <p:cNvPr id="39" name="Rounded Rectangle 38"/>
          <p:cNvSpPr/>
          <p:nvPr>
            <p:custDataLst>
              <p:tags r:id="rId19"/>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40" name="Line 25"/>
          <p:cNvSpPr>
            <a:spLocks noChangeShapeType="1"/>
          </p:cNvSpPr>
          <p:nvPr>
            <p:custDataLst>
              <p:tags r:id="rId20"/>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41" name="Line 47"/>
          <p:cNvSpPr>
            <a:spLocks noChangeShapeType="1"/>
          </p:cNvSpPr>
          <p:nvPr>
            <p:custDataLst>
              <p:tags r:id="rId21"/>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2" name="Line 51"/>
          <p:cNvSpPr>
            <a:spLocks noChangeShapeType="1"/>
          </p:cNvSpPr>
          <p:nvPr>
            <p:custDataLst>
              <p:tags r:id="rId22"/>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solidFill>
                <a:schemeClr val="tx2"/>
              </a:solidFill>
              <a:latin typeface="Source Sans Pro" panose="020B0503030403020204"/>
            </a:endParaRPr>
          </a:p>
        </p:txBody>
      </p:sp>
      <p:sp>
        <p:nvSpPr>
          <p:cNvPr id="43" name="Text Box 52"/>
          <p:cNvSpPr txBox="1">
            <a:spLocks noChangeArrowheads="1"/>
          </p:cNvSpPr>
          <p:nvPr>
            <p:custDataLst>
              <p:tags r:id="rId23"/>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44" name="Line 49"/>
          <p:cNvSpPr>
            <a:spLocks noChangeShapeType="1"/>
          </p:cNvSpPr>
          <p:nvPr>
            <p:custDataLst>
              <p:tags r:id="rId24"/>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5" name="Line 44"/>
          <p:cNvSpPr>
            <a:spLocks noChangeShapeType="1"/>
          </p:cNvSpPr>
          <p:nvPr>
            <p:custDataLst>
              <p:tags r:id="rId25"/>
            </p:custDataLst>
          </p:nvPr>
        </p:nvSpPr>
        <p:spPr bwMode="auto">
          <a:xfrm>
            <a:off x="4774918" y="3028890"/>
            <a:ext cx="178082"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6" name="Line 44"/>
          <p:cNvSpPr>
            <a:spLocks noChangeShapeType="1"/>
          </p:cNvSpPr>
          <p:nvPr>
            <p:custDataLst>
              <p:tags r:id="rId26"/>
            </p:custDataLst>
          </p:nvPr>
        </p:nvSpPr>
        <p:spPr bwMode="auto">
          <a:xfrm>
            <a:off x="4470118"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47" name="Line 49"/>
          <p:cNvSpPr>
            <a:spLocks noChangeShapeType="1"/>
          </p:cNvSpPr>
          <p:nvPr>
            <p:custDataLst>
              <p:tags r:id="rId27"/>
            </p:custDataLst>
          </p:nvPr>
        </p:nvSpPr>
        <p:spPr bwMode="auto">
          <a:xfrm>
            <a:off x="2071901" y="4193976"/>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48" name="Text Box 5"/>
          <p:cNvSpPr txBox="1">
            <a:spLocks noChangeArrowheads="1"/>
          </p:cNvSpPr>
          <p:nvPr>
            <p:custDataLst>
              <p:tags r:id="rId28"/>
            </p:custDataLst>
          </p:nvPr>
        </p:nvSpPr>
        <p:spPr bwMode="auto">
          <a:xfrm>
            <a:off x="6386300" y="3943290"/>
            <a:ext cx="10668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memory</a:t>
            </a:r>
          </a:p>
        </p:txBody>
      </p:sp>
      <p:sp>
        <p:nvSpPr>
          <p:cNvPr id="49" name="Line 49"/>
          <p:cNvSpPr>
            <a:spLocks noChangeShapeType="1"/>
          </p:cNvSpPr>
          <p:nvPr>
            <p:custDataLst>
              <p:tags r:id="rId29"/>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solidFill>
                <a:schemeClr val="tx2"/>
              </a:solidFill>
              <a:latin typeface="Source Sans Pro" panose="020B0503030403020204"/>
            </a:endParaRPr>
          </a:p>
        </p:txBody>
      </p:sp>
      <p:sp>
        <p:nvSpPr>
          <p:cNvPr id="50" name="Text Box 5"/>
          <p:cNvSpPr txBox="1">
            <a:spLocks noChangeArrowheads="1"/>
          </p:cNvSpPr>
          <p:nvPr>
            <p:custDataLst>
              <p:tags r:id="rId30"/>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51" name="Text Box 5"/>
          <p:cNvSpPr txBox="1">
            <a:spLocks noChangeArrowheads="1"/>
          </p:cNvSpPr>
          <p:nvPr>
            <p:custDataLst>
              <p:tags r:id="rId31"/>
            </p:custDataLst>
          </p:nvPr>
        </p:nvSpPr>
        <p:spPr bwMode="auto">
          <a:xfrm>
            <a:off x="6963815" y="3562290"/>
            <a:ext cx="565485"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52" name="Line 45"/>
          <p:cNvSpPr>
            <a:spLocks noChangeShapeType="1"/>
          </p:cNvSpPr>
          <p:nvPr>
            <p:custDataLst>
              <p:tags r:id="rId32"/>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3" name="Text Box 5"/>
          <p:cNvSpPr txBox="1">
            <a:spLocks noChangeArrowheads="1"/>
          </p:cNvSpPr>
          <p:nvPr>
            <p:custDataLst>
              <p:tags r:id="rId33"/>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54" name="Line 44"/>
          <p:cNvSpPr>
            <a:spLocks noChangeShapeType="1"/>
          </p:cNvSpPr>
          <p:nvPr>
            <p:custDataLst>
              <p:tags r:id="rId34"/>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5" name="Line 48"/>
          <p:cNvSpPr>
            <a:spLocks noChangeShapeType="1"/>
          </p:cNvSpPr>
          <p:nvPr>
            <p:custDataLst>
              <p:tags r:id="rId35"/>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56" name="Line 44"/>
          <p:cNvSpPr>
            <a:spLocks noChangeShapeType="1"/>
          </p:cNvSpPr>
          <p:nvPr>
            <p:custDataLst>
              <p:tags r:id="rId36"/>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7" name="Line 49"/>
          <p:cNvSpPr>
            <a:spLocks noChangeShapeType="1"/>
          </p:cNvSpPr>
          <p:nvPr>
            <p:custDataLst>
              <p:tags r:id="rId37"/>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58" name="Line 45"/>
          <p:cNvSpPr>
            <a:spLocks noChangeShapeType="1"/>
          </p:cNvSpPr>
          <p:nvPr>
            <p:custDataLst>
              <p:tags r:id="rId38"/>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59" name="Line 45"/>
          <p:cNvSpPr>
            <a:spLocks noChangeShapeType="1"/>
          </p:cNvSpPr>
          <p:nvPr>
            <p:custDataLst>
              <p:tags r:id="rId39"/>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0" name="Line 45"/>
          <p:cNvSpPr>
            <a:spLocks noChangeShapeType="1"/>
          </p:cNvSpPr>
          <p:nvPr>
            <p:custDataLst>
              <p:tags r:id="rId40"/>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1" name="Line 45"/>
          <p:cNvSpPr>
            <a:spLocks noChangeShapeType="1"/>
          </p:cNvSpPr>
          <p:nvPr>
            <p:custDataLst>
              <p:tags r:id="rId41"/>
            </p:custDataLst>
          </p:nvPr>
        </p:nvSpPr>
        <p:spPr bwMode="auto">
          <a:xfrm flipV="1">
            <a:off x="3009040" y="4493605"/>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2" name="Line 25"/>
          <p:cNvSpPr>
            <a:spLocks noChangeShapeType="1"/>
          </p:cNvSpPr>
          <p:nvPr>
            <p:custDataLst>
              <p:tags r:id="rId42"/>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3" name="Line 25"/>
          <p:cNvSpPr>
            <a:spLocks noChangeShapeType="1"/>
          </p:cNvSpPr>
          <p:nvPr>
            <p:custDataLst>
              <p:tags r:id="rId43"/>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4" name="Line 25"/>
          <p:cNvSpPr>
            <a:spLocks noChangeShapeType="1"/>
          </p:cNvSpPr>
          <p:nvPr>
            <p:custDataLst>
              <p:tags r:id="rId44"/>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65" name="Line 34"/>
          <p:cNvSpPr>
            <a:spLocks noChangeShapeType="1"/>
          </p:cNvSpPr>
          <p:nvPr>
            <p:custDataLst>
              <p:tags r:id="rId45"/>
            </p:custDataLst>
          </p:nvPr>
        </p:nvSpPr>
        <p:spPr bwMode="auto">
          <a:xfrm flipV="1">
            <a:off x="2057400" y="3863219"/>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66" name="Rounded Rectangle 65"/>
          <p:cNvSpPr/>
          <p:nvPr>
            <p:custDataLst>
              <p:tags r:id="rId46"/>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cxnSp>
        <p:nvCxnSpPr>
          <p:cNvPr id="67" name="Straight Connector 66"/>
          <p:cNvCxnSpPr/>
          <p:nvPr>
            <p:custDataLst>
              <p:tags r:id="rId47"/>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48"/>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9"/>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50"/>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1" name="Arc 70"/>
          <p:cNvSpPr/>
          <p:nvPr>
            <p:custDataLst>
              <p:tags r:id="rId51"/>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2" name="Arc 71"/>
          <p:cNvSpPr/>
          <p:nvPr>
            <p:custDataLst>
              <p:tags r:id="rId52"/>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73" name="Straight Connector 72"/>
          <p:cNvCxnSpPr/>
          <p:nvPr>
            <p:custDataLst>
              <p:tags r:id="rId53"/>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4" name="Arc 73"/>
          <p:cNvSpPr/>
          <p:nvPr>
            <p:custDataLst>
              <p:tags r:id="rId54"/>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5" name="Arc 74"/>
          <p:cNvSpPr/>
          <p:nvPr>
            <p:custDataLst>
              <p:tags r:id="rId55"/>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6" name="Arc 75"/>
          <p:cNvSpPr/>
          <p:nvPr>
            <p:custDataLst>
              <p:tags r:id="rId56"/>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7" name="Arc 76"/>
          <p:cNvSpPr/>
          <p:nvPr>
            <p:custDataLst>
              <p:tags r:id="rId57"/>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8" name="Arc 77"/>
          <p:cNvSpPr/>
          <p:nvPr>
            <p:custDataLst>
              <p:tags r:id="rId58"/>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sp>
        <p:nvSpPr>
          <p:cNvPr id="79" name="Arc 78"/>
          <p:cNvSpPr/>
          <p:nvPr>
            <p:custDataLst>
              <p:tags r:id="rId59"/>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0" name="Straight Connector 79"/>
          <p:cNvCxnSpPr/>
          <p:nvPr>
            <p:custDataLst>
              <p:tags r:id="rId60"/>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1" name="Arc 80"/>
          <p:cNvSpPr/>
          <p:nvPr>
            <p:custDataLst>
              <p:tags r:id="rId61"/>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latin typeface="Source Sans Pro" panose="020B0503030403020204"/>
            </a:endParaRPr>
          </a:p>
        </p:txBody>
      </p:sp>
      <p:cxnSp>
        <p:nvCxnSpPr>
          <p:cNvPr id="82" name="Straight Connector 81"/>
          <p:cNvCxnSpPr/>
          <p:nvPr>
            <p:custDataLst>
              <p:tags r:id="rId62"/>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32" idx="0"/>
          </p:cNvCxnSpPr>
          <p:nvPr>
            <p:custDataLst>
              <p:tags r:id="rId63"/>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84" name="Line 8"/>
          <p:cNvSpPr>
            <a:spLocks noChangeShapeType="1"/>
          </p:cNvSpPr>
          <p:nvPr>
            <p:custDataLst>
              <p:tags r:id="rId64"/>
            </p:custDataLst>
          </p:nvPr>
        </p:nvSpPr>
        <p:spPr bwMode="auto">
          <a:xfrm>
            <a:off x="685798" y="2800290"/>
            <a:ext cx="2" cy="762000"/>
          </a:xfrm>
          <a:prstGeom prst="line">
            <a:avLst/>
          </a:prstGeom>
          <a:noFill/>
          <a:ln w="25400" cap="sq">
            <a:solidFill>
              <a:schemeClr val="accent6"/>
            </a:solidFill>
            <a:round/>
            <a:headEnd type="arrow"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5" name="Text Box 11"/>
          <p:cNvSpPr txBox="1">
            <a:spLocks noChangeArrowheads="1"/>
          </p:cNvSpPr>
          <p:nvPr>
            <p:custDataLst>
              <p:tags r:id="rId65"/>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86" name="Line 18"/>
          <p:cNvSpPr>
            <a:spLocks noChangeShapeType="1"/>
          </p:cNvSpPr>
          <p:nvPr>
            <p:custDataLst>
              <p:tags r:id="rId66"/>
            </p:custDataLst>
          </p:nvPr>
        </p:nvSpPr>
        <p:spPr bwMode="auto">
          <a:xfrm flipH="1">
            <a:off x="1219200" y="3181290"/>
            <a:ext cx="0" cy="1143000"/>
          </a:xfrm>
          <a:prstGeom prst="line">
            <a:avLst/>
          </a:prstGeom>
          <a:noFill/>
          <a:ln w="25400" cap="sq">
            <a:solidFill>
              <a:schemeClr val="accent6"/>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87" name="Line 21"/>
          <p:cNvSpPr>
            <a:spLocks noChangeShapeType="1"/>
          </p:cNvSpPr>
          <p:nvPr>
            <p:custDataLst>
              <p:tags r:id="rId67"/>
            </p:custDataLst>
          </p:nvPr>
        </p:nvSpPr>
        <p:spPr bwMode="auto">
          <a:xfrm>
            <a:off x="685798" y="3867088"/>
            <a:ext cx="2" cy="457201"/>
          </a:xfrm>
          <a:prstGeom prst="line">
            <a:avLst/>
          </a:prstGeom>
          <a:noFill/>
          <a:ln w="25400" cap="sq">
            <a:solidFill>
              <a:schemeClr val="accent6"/>
            </a:solidFill>
            <a:round/>
            <a:headEnd type="arrow" w="med" len="med"/>
            <a:tailEnd type="none" w="med" len="med"/>
          </a:ln>
          <a:effectLst/>
        </p:spPr>
        <p:txBody>
          <a:bodyPr wrap="square" anchor="ctr">
            <a:spAutoFit/>
          </a:bodyPr>
          <a:lstStyle/>
          <a:p>
            <a:endParaRPr lang="en-US">
              <a:solidFill>
                <a:schemeClr val="tx2"/>
              </a:solidFill>
              <a:latin typeface="Source Sans Pro" panose="020B0503030403020204"/>
            </a:endParaRPr>
          </a:p>
        </p:txBody>
      </p:sp>
      <p:sp>
        <p:nvSpPr>
          <p:cNvPr id="88" name="Line 49"/>
          <p:cNvSpPr>
            <a:spLocks noChangeShapeType="1"/>
          </p:cNvSpPr>
          <p:nvPr>
            <p:custDataLst>
              <p:tags r:id="rId68"/>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89" name="Rectangle 4"/>
          <p:cNvSpPr>
            <a:spLocks noChangeArrowheads="1"/>
          </p:cNvSpPr>
          <p:nvPr>
            <p:custDataLst>
              <p:tags r:id="rId69"/>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1600" dirty="0" smtClean="0">
                <a:solidFill>
                  <a:schemeClr val="tx2"/>
                </a:solidFill>
                <a:latin typeface="Source Sans Pro" panose="020B0503030403020204"/>
              </a:rPr>
              <a:t>memory</a:t>
            </a:r>
            <a:endParaRPr lang="en-US" sz="1600" dirty="0">
              <a:solidFill>
                <a:schemeClr val="tx2"/>
              </a:solidFill>
              <a:latin typeface="Source Sans Pro" panose="020B0503030403020204"/>
            </a:endParaRPr>
          </a:p>
        </p:txBody>
      </p:sp>
      <p:sp>
        <p:nvSpPr>
          <p:cNvPr id="90" name="Oval 17"/>
          <p:cNvSpPr>
            <a:spLocks noChangeArrowheads="1"/>
          </p:cNvSpPr>
          <p:nvPr>
            <p:custDataLst>
              <p:tags r:id="rId70"/>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new</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pc</a:t>
            </a:r>
            <a:endParaRPr lang="en-US" sz="2000" dirty="0">
              <a:solidFill>
                <a:schemeClr val="tx2"/>
              </a:solidFill>
              <a:latin typeface="Source Sans Pro" panose="020B0503030403020204"/>
            </a:endParaRPr>
          </a:p>
        </p:txBody>
      </p:sp>
      <p:sp>
        <p:nvSpPr>
          <p:cNvPr id="91" name="Line 49"/>
          <p:cNvSpPr>
            <a:spLocks noChangeShapeType="1"/>
          </p:cNvSpPr>
          <p:nvPr>
            <p:custDataLst>
              <p:tags r:id="rId71"/>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2" name="Line 18"/>
          <p:cNvSpPr>
            <a:spLocks noChangeShapeType="1"/>
          </p:cNvSpPr>
          <p:nvPr>
            <p:custDataLst>
              <p:tags r:id="rId72"/>
            </p:custDataLst>
          </p:nvPr>
        </p:nvSpPr>
        <p:spPr bwMode="auto">
          <a:xfrm>
            <a:off x="685800" y="3181290"/>
            <a:ext cx="533400" cy="0"/>
          </a:xfrm>
          <a:prstGeom prst="line">
            <a:avLst/>
          </a:prstGeom>
          <a:noFill/>
          <a:ln w="25400" cap="sq">
            <a:solidFill>
              <a:schemeClr val="accent6"/>
            </a:solidFill>
            <a:round/>
            <a:headEnd type="oval"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3" name="Line 49"/>
          <p:cNvSpPr>
            <a:spLocks noChangeShapeType="1"/>
          </p:cNvSpPr>
          <p:nvPr>
            <p:custDataLst>
              <p:tags r:id="rId73"/>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4" name="Line 43"/>
          <p:cNvSpPr>
            <a:spLocks noChangeShapeType="1"/>
          </p:cNvSpPr>
          <p:nvPr>
            <p:custDataLst>
              <p:tags r:id="rId74"/>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5" name="Line 44"/>
          <p:cNvSpPr>
            <a:spLocks noChangeShapeType="1"/>
          </p:cNvSpPr>
          <p:nvPr>
            <p:custDataLst>
              <p:tags r:id="rId75"/>
            </p:custDataLst>
          </p:nvPr>
        </p:nvSpPr>
        <p:spPr bwMode="auto">
          <a:xfrm>
            <a:off x="3505200" y="2876490"/>
            <a:ext cx="1193518"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6" name="Line 48"/>
          <p:cNvSpPr>
            <a:spLocks noChangeShapeType="1"/>
          </p:cNvSpPr>
          <p:nvPr>
            <p:custDataLst>
              <p:tags r:id="rId76"/>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solidFill>
                <a:schemeClr val="tx2"/>
              </a:solidFill>
              <a:latin typeface="Source Sans Pro" panose="020B0503030403020204"/>
            </a:endParaRPr>
          </a:p>
        </p:txBody>
      </p:sp>
      <p:sp>
        <p:nvSpPr>
          <p:cNvPr id="97" name="Line 49"/>
          <p:cNvSpPr>
            <a:spLocks noChangeShapeType="1"/>
          </p:cNvSpPr>
          <p:nvPr>
            <p:custDataLst>
              <p:tags r:id="rId77"/>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98" name="Line 44"/>
          <p:cNvSpPr>
            <a:spLocks noChangeShapeType="1"/>
          </p:cNvSpPr>
          <p:nvPr>
            <p:custDataLst>
              <p:tags r:id="rId78"/>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99" name="Line 49"/>
          <p:cNvSpPr>
            <a:spLocks noChangeShapeType="1"/>
          </p:cNvSpPr>
          <p:nvPr>
            <p:custDataLst>
              <p:tags r:id="rId79"/>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00" name="Line 44"/>
          <p:cNvSpPr>
            <a:spLocks noChangeShapeType="1"/>
          </p:cNvSpPr>
          <p:nvPr>
            <p:custDataLst>
              <p:tags r:id="rId80"/>
            </p:custDataLst>
          </p:nvPr>
        </p:nvSpPr>
        <p:spPr bwMode="auto">
          <a:xfrm>
            <a:off x="3390040" y="4341205"/>
            <a:ext cx="1068817" cy="8597"/>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01" name="Text Box 11"/>
          <p:cNvSpPr txBox="1">
            <a:spLocks noChangeArrowheads="1"/>
          </p:cNvSpPr>
          <p:nvPr>
            <p:custDataLst>
              <p:tags r:id="rId81"/>
            </p:custDataLst>
          </p:nvPr>
        </p:nvSpPr>
        <p:spPr bwMode="auto">
          <a:xfrm rot="16200000">
            <a:off x="-609596" y="3409888"/>
            <a:ext cx="4724398"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2" name="Text Box 11"/>
          <p:cNvSpPr txBox="1">
            <a:spLocks noChangeArrowheads="1"/>
          </p:cNvSpPr>
          <p:nvPr>
            <p:custDataLst>
              <p:tags r:id="rId82"/>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inst</a:t>
            </a:r>
            <a:endParaRPr lang="en-US" dirty="0">
              <a:solidFill>
                <a:schemeClr val="tx2"/>
              </a:solidFill>
              <a:latin typeface="Source Sans Pro" panose="020B0503030403020204"/>
            </a:endParaRPr>
          </a:p>
        </p:txBody>
      </p:sp>
      <p:sp>
        <p:nvSpPr>
          <p:cNvPr id="103" name="TextBox 102"/>
          <p:cNvSpPr txBox="1"/>
          <p:nvPr>
            <p:custDataLst>
              <p:tags r:id="rId83"/>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IF/ID</a:t>
            </a:r>
          </a:p>
        </p:txBody>
      </p:sp>
      <p:sp>
        <p:nvSpPr>
          <p:cNvPr id="104" name="Text Box 11"/>
          <p:cNvSpPr txBox="1">
            <a:spLocks noChangeArrowheads="1"/>
          </p:cNvSpPr>
          <p:nvPr>
            <p:custDataLst>
              <p:tags r:id="rId84"/>
            </p:custDataLst>
          </p:nvPr>
        </p:nvSpPr>
        <p:spPr bwMode="auto">
          <a:xfrm rot="16200000">
            <a:off x="15240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5" name="TextBox 104"/>
          <p:cNvSpPr txBox="1"/>
          <p:nvPr>
            <p:custDataLst>
              <p:tags r:id="rId85"/>
            </p:custDataLst>
          </p:nvPr>
        </p:nvSpPr>
        <p:spPr>
          <a:xfrm>
            <a:off x="3505200" y="5924490"/>
            <a:ext cx="914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ID/EX</a:t>
            </a:r>
          </a:p>
        </p:txBody>
      </p:sp>
      <p:sp>
        <p:nvSpPr>
          <p:cNvPr id="106" name="Text Box 11"/>
          <p:cNvSpPr txBox="1">
            <a:spLocks noChangeArrowheads="1"/>
          </p:cNvSpPr>
          <p:nvPr>
            <p:custDataLst>
              <p:tags r:id="rId86"/>
            </p:custDataLst>
          </p:nvPr>
        </p:nvSpPr>
        <p:spPr bwMode="auto">
          <a:xfrm rot="16200000">
            <a:off x="5562601" y="3429001"/>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7" name="Text Box 11"/>
          <p:cNvSpPr txBox="1">
            <a:spLocks noChangeArrowheads="1"/>
          </p:cNvSpPr>
          <p:nvPr>
            <p:custDataLst>
              <p:tags r:id="rId87"/>
            </p:custDataLst>
          </p:nvPr>
        </p:nvSpPr>
        <p:spPr bwMode="auto">
          <a:xfrm rot="16200000">
            <a:off x="3581401" y="3409889"/>
            <a:ext cx="4724400" cy="304799"/>
          </a:xfrm>
          <a:prstGeom prst="rect">
            <a:avLst/>
          </a:prstGeom>
          <a:solidFill>
            <a:schemeClr val="tx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chemeClr val="tx2"/>
              </a:solidFill>
              <a:latin typeface="Source Sans Pro" panose="020B0503030403020204"/>
            </a:endParaRPr>
          </a:p>
        </p:txBody>
      </p:sp>
      <p:sp>
        <p:nvSpPr>
          <p:cNvPr id="108" name="Rectangle 19"/>
          <p:cNvSpPr>
            <a:spLocks noChangeArrowheads="1"/>
          </p:cNvSpPr>
          <p:nvPr>
            <p:custDataLst>
              <p:tags r:id="rId88"/>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09" name="TextBox 108"/>
          <p:cNvSpPr txBox="1"/>
          <p:nvPr>
            <p:custDataLst>
              <p:tags r:id="rId89"/>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EX/MEM</a:t>
            </a:r>
          </a:p>
        </p:txBody>
      </p:sp>
      <p:sp>
        <p:nvSpPr>
          <p:cNvPr id="110" name="TextBox 109"/>
          <p:cNvSpPr txBox="1"/>
          <p:nvPr>
            <p:custDataLst>
              <p:tags r:id="rId90"/>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tx2"/>
                </a:solidFill>
                <a:latin typeface="Source Sans Pro" panose="020B0503030403020204"/>
              </a:rPr>
              <a:t>MEM/WB</a:t>
            </a:r>
          </a:p>
        </p:txBody>
      </p:sp>
      <p:sp>
        <p:nvSpPr>
          <p:cNvPr id="111" name="Text Box 11"/>
          <p:cNvSpPr txBox="1">
            <a:spLocks noChangeArrowheads="1"/>
          </p:cNvSpPr>
          <p:nvPr>
            <p:custDataLst>
              <p:tags r:id="rId91"/>
            </p:custDataLst>
          </p:nvPr>
        </p:nvSpPr>
        <p:spPr bwMode="auto">
          <a:xfrm rot="16200000">
            <a:off x="3505200" y="4552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chemeClr val="tx2"/>
                </a:solidFill>
                <a:latin typeface="Source Sans Pro" panose="020B0503030403020204"/>
              </a:rPr>
              <a:t>imm</a:t>
            </a:r>
            <a:endParaRPr lang="en-US" dirty="0">
              <a:solidFill>
                <a:schemeClr val="tx2"/>
              </a:solidFill>
              <a:latin typeface="Source Sans Pro" panose="020B0503030403020204"/>
            </a:endParaRPr>
          </a:p>
        </p:txBody>
      </p:sp>
      <p:sp>
        <p:nvSpPr>
          <p:cNvPr id="112" name="Text Box 11"/>
          <p:cNvSpPr txBox="1">
            <a:spLocks noChangeArrowheads="1"/>
          </p:cNvSpPr>
          <p:nvPr>
            <p:custDataLst>
              <p:tags r:id="rId92"/>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13" name="Text Box 11"/>
          <p:cNvSpPr txBox="1">
            <a:spLocks noChangeArrowheads="1"/>
          </p:cNvSpPr>
          <p:nvPr>
            <p:custDataLst>
              <p:tags r:id="rId93"/>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a:t>
            </a:r>
            <a:endParaRPr lang="en-US" dirty="0">
              <a:solidFill>
                <a:schemeClr val="tx2"/>
              </a:solidFill>
              <a:latin typeface="Source Sans Pro" panose="020B0503030403020204"/>
            </a:endParaRPr>
          </a:p>
        </p:txBody>
      </p:sp>
      <p:sp>
        <p:nvSpPr>
          <p:cNvPr id="114" name="Text Box 11"/>
          <p:cNvSpPr txBox="1">
            <a:spLocks noChangeArrowheads="1"/>
          </p:cNvSpPr>
          <p:nvPr>
            <p:custDataLst>
              <p:tags r:id="rId94"/>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5" name="Line 25"/>
          <p:cNvSpPr>
            <a:spLocks noChangeShapeType="1"/>
          </p:cNvSpPr>
          <p:nvPr>
            <p:custDataLst>
              <p:tags r:id="rId95"/>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6" name="Text Box 11"/>
          <p:cNvSpPr txBox="1">
            <a:spLocks noChangeArrowheads="1"/>
          </p:cNvSpPr>
          <p:nvPr>
            <p:custDataLst>
              <p:tags r:id="rId96"/>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7" name="Line 25"/>
          <p:cNvSpPr>
            <a:spLocks noChangeShapeType="1"/>
          </p:cNvSpPr>
          <p:nvPr>
            <p:custDataLst>
              <p:tags r:id="rId97"/>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18" name="Text Box 11"/>
          <p:cNvSpPr txBox="1">
            <a:spLocks noChangeArrowheads="1"/>
          </p:cNvSpPr>
          <p:nvPr>
            <p:custDataLst>
              <p:tags r:id="rId98"/>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ctrl</a:t>
            </a:r>
            <a:endParaRPr lang="en-US" sz="1600" dirty="0">
              <a:solidFill>
                <a:schemeClr val="tx2"/>
              </a:solidFill>
              <a:latin typeface="Source Sans Pro" panose="020B0503030403020204"/>
            </a:endParaRPr>
          </a:p>
        </p:txBody>
      </p:sp>
      <p:sp>
        <p:nvSpPr>
          <p:cNvPr id="119" name="Line 25"/>
          <p:cNvSpPr>
            <a:spLocks noChangeShapeType="1"/>
          </p:cNvSpPr>
          <p:nvPr>
            <p:custDataLst>
              <p:tags r:id="rId99"/>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0" name="Text Box 11"/>
          <p:cNvSpPr txBox="1">
            <a:spLocks noChangeArrowheads="1"/>
          </p:cNvSpPr>
          <p:nvPr>
            <p:custDataLst>
              <p:tags r:id="rId100"/>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B</a:t>
            </a:r>
            <a:endParaRPr lang="en-US" dirty="0">
              <a:solidFill>
                <a:schemeClr val="tx2"/>
              </a:solidFill>
              <a:latin typeface="Source Sans Pro" panose="020B0503030403020204"/>
            </a:endParaRPr>
          </a:p>
        </p:txBody>
      </p:sp>
      <p:sp>
        <p:nvSpPr>
          <p:cNvPr id="121" name="Text Box 11"/>
          <p:cNvSpPr txBox="1">
            <a:spLocks noChangeArrowheads="1"/>
          </p:cNvSpPr>
          <p:nvPr>
            <p:custDataLst>
              <p:tags r:id="rId101"/>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2" name="Text Box 11"/>
          <p:cNvSpPr txBox="1">
            <a:spLocks noChangeArrowheads="1"/>
          </p:cNvSpPr>
          <p:nvPr>
            <p:custDataLst>
              <p:tags r:id="rId102"/>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D</a:t>
            </a:r>
            <a:endParaRPr lang="en-US" dirty="0">
              <a:solidFill>
                <a:schemeClr val="tx2"/>
              </a:solidFill>
              <a:latin typeface="Source Sans Pro" panose="020B0503030403020204"/>
            </a:endParaRPr>
          </a:p>
        </p:txBody>
      </p:sp>
      <p:sp>
        <p:nvSpPr>
          <p:cNvPr id="123" name="Text Box 11"/>
          <p:cNvSpPr txBox="1">
            <a:spLocks noChangeArrowheads="1"/>
          </p:cNvSpPr>
          <p:nvPr>
            <p:custDataLst>
              <p:tags r:id="rId103"/>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M</a:t>
            </a:r>
            <a:endParaRPr lang="en-US" dirty="0">
              <a:solidFill>
                <a:schemeClr val="tx2"/>
              </a:solidFill>
              <a:latin typeface="Source Sans Pro" panose="020B0503030403020204"/>
            </a:endParaRPr>
          </a:p>
        </p:txBody>
      </p:sp>
      <p:sp>
        <p:nvSpPr>
          <p:cNvPr id="124" name="Line 25"/>
          <p:cNvSpPr>
            <a:spLocks noChangeShapeType="1"/>
          </p:cNvSpPr>
          <p:nvPr>
            <p:custDataLst>
              <p:tags r:id="rId104"/>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5" name="Line 25"/>
          <p:cNvSpPr>
            <a:spLocks noChangeShapeType="1"/>
          </p:cNvSpPr>
          <p:nvPr>
            <p:custDataLst>
              <p:tags r:id="rId105"/>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6" name="Line 25"/>
          <p:cNvSpPr>
            <a:spLocks noChangeShapeType="1"/>
          </p:cNvSpPr>
          <p:nvPr>
            <p:custDataLst>
              <p:tags r:id="rId106"/>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7" name="Line 25"/>
          <p:cNvSpPr>
            <a:spLocks noChangeShapeType="1"/>
          </p:cNvSpPr>
          <p:nvPr>
            <p:custDataLst>
              <p:tags r:id="rId107"/>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8" name="Line 25"/>
          <p:cNvSpPr>
            <a:spLocks noChangeShapeType="1"/>
          </p:cNvSpPr>
          <p:nvPr>
            <p:custDataLst>
              <p:tags r:id="rId108"/>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29" name="Line 25"/>
          <p:cNvSpPr>
            <a:spLocks noChangeShapeType="1"/>
          </p:cNvSpPr>
          <p:nvPr>
            <p:custDataLst>
              <p:tags r:id="rId109"/>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0" name="Oval 17"/>
          <p:cNvSpPr>
            <a:spLocks noChangeArrowheads="1"/>
          </p:cNvSpPr>
          <p:nvPr>
            <p:custDataLst>
              <p:tags r:id="rId110"/>
            </p:custDataLst>
          </p:nvPr>
        </p:nvSpPr>
        <p:spPr bwMode="auto">
          <a:xfrm>
            <a:off x="2344773" y="96216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compute</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jump/branch</a:t>
            </a:r>
            <a:br>
              <a:rPr lang="en-US" sz="1400" dirty="0" smtClean="0">
                <a:solidFill>
                  <a:schemeClr val="tx2"/>
                </a:solidFill>
                <a:latin typeface="Source Sans Pro" panose="020B0503030403020204"/>
              </a:rPr>
            </a:br>
            <a:r>
              <a:rPr lang="en-US" sz="1400" dirty="0" smtClean="0">
                <a:solidFill>
                  <a:schemeClr val="tx2"/>
                </a:solidFill>
                <a:latin typeface="Source Sans Pro" panose="020B0503030403020204"/>
              </a:rPr>
              <a:t>targets</a:t>
            </a:r>
            <a:endParaRPr lang="en-US" sz="1400" dirty="0">
              <a:solidFill>
                <a:schemeClr val="tx2"/>
              </a:solidFill>
              <a:latin typeface="Source Sans Pro" panose="020B0503030403020204"/>
            </a:endParaRPr>
          </a:p>
        </p:txBody>
      </p:sp>
      <p:grpSp>
        <p:nvGrpSpPr>
          <p:cNvPr id="131" name="Group 130"/>
          <p:cNvGrpSpPr/>
          <p:nvPr>
            <p:custDataLst>
              <p:tags r:id="rId111"/>
            </p:custDataLst>
          </p:nvPr>
        </p:nvGrpSpPr>
        <p:grpSpPr>
          <a:xfrm>
            <a:off x="838200" y="3028890"/>
            <a:ext cx="304800" cy="304800"/>
            <a:chOff x="990600" y="2971800"/>
            <a:chExt cx="304800" cy="304800"/>
          </a:xfrm>
          <a:solidFill>
            <a:schemeClr val="tx1"/>
          </a:solidFill>
        </p:grpSpPr>
        <p:sp>
          <p:nvSpPr>
            <p:cNvPr id="132" name="Freeform 131"/>
            <p:cNvSpPr/>
            <p:nvPr>
              <p:custDataLst>
                <p:tags r:id="rId12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133" name="Text Box 11"/>
            <p:cNvSpPr txBox="1">
              <a:spLocks noChangeArrowheads="1"/>
            </p:cNvSpPr>
            <p:nvPr>
              <p:custDataLst>
                <p:tags r:id="rId13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134" name="Line 25"/>
          <p:cNvSpPr>
            <a:spLocks noChangeShapeType="1"/>
          </p:cNvSpPr>
          <p:nvPr>
            <p:custDataLst>
              <p:tags r:id="rId112"/>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solidFill>
                <a:schemeClr val="tx2"/>
              </a:solidFill>
              <a:latin typeface="Source Sans Pro" panose="020B0503030403020204"/>
            </a:endParaRPr>
          </a:p>
        </p:txBody>
      </p:sp>
      <p:sp>
        <p:nvSpPr>
          <p:cNvPr id="135" name="Line 49"/>
          <p:cNvSpPr>
            <a:spLocks noChangeShapeType="1"/>
          </p:cNvSpPr>
          <p:nvPr>
            <p:custDataLst>
              <p:tags r:id="rId113"/>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6" name="Line 49"/>
          <p:cNvSpPr>
            <a:spLocks noChangeShapeType="1"/>
          </p:cNvSpPr>
          <p:nvPr>
            <p:custDataLst>
              <p:tags r:id="rId114"/>
            </p:custDataLst>
          </p:nvPr>
        </p:nvSpPr>
        <p:spPr bwMode="auto">
          <a:xfrm>
            <a:off x="4451682" y="3333690"/>
            <a:ext cx="7999" cy="1002435"/>
          </a:xfrm>
          <a:prstGeom prst="line">
            <a:avLst/>
          </a:prstGeom>
          <a:noFill/>
          <a:ln w="25400" cap="sq">
            <a:solidFill>
              <a:srgbClr val="66FF33"/>
            </a:solidFill>
            <a:round/>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37" name="Line 44"/>
          <p:cNvSpPr>
            <a:spLocks noChangeShapeType="1"/>
          </p:cNvSpPr>
          <p:nvPr>
            <p:custDataLst>
              <p:tags r:id="rId115"/>
            </p:custDataLst>
          </p:nvPr>
        </p:nvSpPr>
        <p:spPr bwMode="auto">
          <a:xfrm flipV="1">
            <a:off x="2229103" y="4341205"/>
            <a:ext cx="475137"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sp>
        <p:nvSpPr>
          <p:cNvPr id="138" name="Line 45"/>
          <p:cNvSpPr>
            <a:spLocks noChangeShapeType="1"/>
          </p:cNvSpPr>
          <p:nvPr>
            <p:custDataLst>
              <p:tags r:id="rId116"/>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solidFill>
                <a:schemeClr val="tx2"/>
              </a:solidFill>
              <a:latin typeface="Source Sans Pro" panose="020B0503030403020204"/>
            </a:endParaRPr>
          </a:p>
        </p:txBody>
      </p:sp>
      <p:cxnSp>
        <p:nvCxnSpPr>
          <p:cNvPr id="139" name="Straight Connector 138"/>
          <p:cNvCxnSpPr/>
          <p:nvPr/>
        </p:nvCxnSpPr>
        <p:spPr>
          <a:xfrm>
            <a:off x="8839200" y="62484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Rectangle 2"/>
          <p:cNvSpPr>
            <a:spLocks noGrp="1" noChangeArrowheads="1"/>
          </p:cNvSpPr>
          <p:nvPr>
            <p:ph type="title"/>
            <p:custDataLst>
              <p:tags r:id="rId117"/>
            </p:custDataLst>
          </p:nvPr>
        </p:nvSpPr>
        <p:spPr>
          <a:xfrm>
            <a:off x="0" y="-121"/>
            <a:ext cx="8686800" cy="533400"/>
          </a:xfrm>
        </p:spPr>
        <p:txBody>
          <a:bodyPr>
            <a:noAutofit/>
          </a:bodyPr>
          <a:lstStyle/>
          <a:p>
            <a:r>
              <a:rPr lang="en-US" dirty="0" smtClean="0">
                <a:solidFill>
                  <a:schemeClr val="tx2"/>
                </a:solidFill>
              </a:rPr>
              <a:t> </a:t>
            </a:r>
            <a:r>
              <a:rPr lang="en-US" dirty="0"/>
              <a:t>Big Picture: Where are we now?</a:t>
            </a:r>
            <a:endParaRPr lang="en-US" dirty="0">
              <a:solidFill>
                <a:schemeClr val="tx2"/>
              </a:solidFill>
            </a:endParaRPr>
          </a:p>
        </p:txBody>
      </p:sp>
      <p:sp>
        <p:nvSpPr>
          <p:cNvPr id="141" name="Oval 17"/>
          <p:cNvSpPr>
            <a:spLocks noChangeArrowheads="1"/>
          </p:cNvSpPr>
          <p:nvPr>
            <p:custDataLst>
              <p:tags r:id="rId118"/>
            </p:custDataLst>
          </p:nvPr>
        </p:nvSpPr>
        <p:spPr bwMode="auto">
          <a:xfrm>
            <a:off x="4625757" y="417462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Forward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unit</a:t>
            </a:r>
            <a:endParaRPr lang="en-US" sz="1400" dirty="0">
              <a:solidFill>
                <a:schemeClr val="tx2"/>
              </a:solidFill>
              <a:latin typeface="Source Sans Pro" panose="020B0503030403020204"/>
            </a:endParaRPr>
          </a:p>
        </p:txBody>
      </p:sp>
      <p:sp>
        <p:nvSpPr>
          <p:cNvPr id="142" name="Oval 17"/>
          <p:cNvSpPr>
            <a:spLocks noChangeArrowheads="1"/>
          </p:cNvSpPr>
          <p:nvPr>
            <p:custDataLst>
              <p:tags r:id="rId119"/>
            </p:custDataLst>
          </p:nvPr>
        </p:nvSpPr>
        <p:spPr bwMode="auto">
          <a:xfrm>
            <a:off x="2117558" y="4515811"/>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Detect </a:t>
            </a:r>
          </a:p>
          <a:p>
            <a:pPr algn="ctr" eaLnBrk="1" hangingPunct="1">
              <a:lnSpc>
                <a:spcPct val="80000"/>
              </a:lnSpc>
              <a:buClr>
                <a:srgbClr val="40458C"/>
              </a:buClr>
              <a:buSzPct val="100000"/>
              <a:buFont typeface="Times New Roman" pitchFamily="18" charset="0"/>
              <a:buNone/>
            </a:pPr>
            <a:r>
              <a:rPr lang="en-US" sz="1400" dirty="0" smtClean="0">
                <a:solidFill>
                  <a:schemeClr val="tx2"/>
                </a:solidFill>
                <a:latin typeface="Source Sans Pro" panose="020B0503030403020204"/>
              </a:rPr>
              <a:t>hazard</a:t>
            </a:r>
            <a:endParaRPr lang="en-US" sz="1400" dirty="0">
              <a:solidFill>
                <a:schemeClr val="tx2"/>
              </a:solidFill>
              <a:latin typeface="Source Sans Pro" panose="020B0503030403020204"/>
            </a:endParaRPr>
          </a:p>
        </p:txBody>
      </p:sp>
      <p:sp>
        <p:nvSpPr>
          <p:cNvPr id="143" name="Line 43"/>
          <p:cNvSpPr>
            <a:spLocks noChangeShapeType="1"/>
          </p:cNvSpPr>
          <p:nvPr>
            <p:custDataLst>
              <p:tags r:id="rId120"/>
            </p:custDataLst>
          </p:nvPr>
        </p:nvSpPr>
        <p:spPr bwMode="auto">
          <a:xfrm flipH="1">
            <a:off x="4267200" y="1371600"/>
            <a:ext cx="2133600" cy="0"/>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44" name="Line 43"/>
          <p:cNvSpPr>
            <a:spLocks noChangeShapeType="1"/>
          </p:cNvSpPr>
          <p:nvPr>
            <p:custDataLst>
              <p:tags r:id="rId121"/>
            </p:custDataLst>
          </p:nvPr>
        </p:nvSpPr>
        <p:spPr bwMode="auto">
          <a:xfrm flipH="1">
            <a:off x="6400800" y="1371600"/>
            <a:ext cx="0" cy="1276288"/>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45" name="Line 43"/>
          <p:cNvSpPr>
            <a:spLocks noChangeShapeType="1"/>
          </p:cNvSpPr>
          <p:nvPr>
            <p:custDataLst>
              <p:tags r:id="rId122"/>
            </p:custDataLst>
          </p:nvPr>
        </p:nvSpPr>
        <p:spPr bwMode="auto">
          <a:xfrm flipV="1">
            <a:off x="4114800" y="1219200"/>
            <a:ext cx="0" cy="1733490"/>
          </a:xfrm>
          <a:prstGeom prst="line">
            <a:avLst/>
          </a:prstGeom>
          <a:noFill/>
          <a:ln w="57150" cap="sq">
            <a:solidFill>
              <a:schemeClr val="accent1"/>
            </a:solidFill>
            <a:prstDash val="solid"/>
            <a:round/>
            <a:headEnd type="none" w="med" len="med"/>
            <a:tailEnd type="oval" w="med" len="med"/>
          </a:ln>
          <a:effectLst/>
        </p:spPr>
        <p:txBody>
          <a:bodyPr wrap="square" anchor="ctr" anchorCtr="1">
            <a:noAutofit/>
          </a:bodyPr>
          <a:lstStyle/>
          <a:p>
            <a:endParaRPr lang="en-US"/>
          </a:p>
        </p:txBody>
      </p:sp>
      <p:sp>
        <p:nvSpPr>
          <p:cNvPr id="146" name="Line 43"/>
          <p:cNvSpPr>
            <a:spLocks noChangeShapeType="1"/>
          </p:cNvSpPr>
          <p:nvPr>
            <p:custDataLst>
              <p:tags r:id="rId123"/>
            </p:custDataLst>
          </p:nvPr>
        </p:nvSpPr>
        <p:spPr bwMode="auto">
          <a:xfrm flipH="1" flipV="1">
            <a:off x="4267200" y="1371597"/>
            <a:ext cx="0" cy="1352492"/>
          </a:xfrm>
          <a:prstGeom prst="line">
            <a:avLst/>
          </a:prstGeom>
          <a:noFill/>
          <a:ln w="57150" cap="sq">
            <a:solidFill>
              <a:schemeClr val="accent1"/>
            </a:solidFill>
            <a:prstDash val="solid"/>
            <a:round/>
            <a:headEnd type="none" w="med" len="med"/>
            <a:tailEnd type="none" w="med" len="med"/>
          </a:ln>
          <a:effectLst/>
        </p:spPr>
        <p:txBody>
          <a:bodyPr wrap="square" anchor="ctr" anchorCtr="1">
            <a:noAutofit/>
          </a:bodyPr>
          <a:lstStyle/>
          <a:p>
            <a:endParaRPr lang="en-US"/>
          </a:p>
        </p:txBody>
      </p:sp>
      <p:sp>
        <p:nvSpPr>
          <p:cNvPr id="147" name="Line 43"/>
          <p:cNvSpPr>
            <a:spLocks noChangeShapeType="1"/>
          </p:cNvSpPr>
          <p:nvPr>
            <p:custDataLst>
              <p:tags r:id="rId124"/>
            </p:custDataLst>
          </p:nvPr>
        </p:nvSpPr>
        <p:spPr bwMode="auto">
          <a:xfrm flipV="1">
            <a:off x="4114800" y="2971799"/>
            <a:ext cx="228600" cy="0"/>
          </a:xfrm>
          <a:prstGeom prst="line">
            <a:avLst/>
          </a:prstGeom>
          <a:noFill/>
          <a:ln w="57150" cap="sq">
            <a:solidFill>
              <a:schemeClr val="accent1"/>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125"/>
            </p:custDataLst>
          </p:nvPr>
        </p:nvSpPr>
        <p:spPr bwMode="auto">
          <a:xfrm flipV="1">
            <a:off x="4114800" y="2133599"/>
            <a:ext cx="304800" cy="0"/>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49" name="Line 43"/>
          <p:cNvSpPr>
            <a:spLocks noChangeShapeType="1"/>
          </p:cNvSpPr>
          <p:nvPr>
            <p:custDataLst>
              <p:tags r:id="rId126"/>
            </p:custDataLst>
          </p:nvPr>
        </p:nvSpPr>
        <p:spPr bwMode="auto">
          <a:xfrm flipV="1">
            <a:off x="4267200" y="1904999"/>
            <a:ext cx="175054" cy="1"/>
          </a:xfrm>
          <a:prstGeom prst="line">
            <a:avLst/>
          </a:prstGeom>
          <a:noFill/>
          <a:ln w="57150" cap="sq">
            <a:solidFill>
              <a:schemeClr val="accent1"/>
            </a:solidFill>
            <a:prstDash val="solid"/>
            <a:round/>
            <a:headEnd type="oval" w="med" len="med"/>
            <a:tailEnd type="none" w="sm" len="sm"/>
          </a:ln>
          <a:effectLst/>
        </p:spPr>
        <p:txBody>
          <a:bodyPr wrap="square" anchor="ctr" anchorCtr="1">
            <a:noAutofit/>
          </a:bodyPr>
          <a:lstStyle/>
          <a:p>
            <a:endParaRPr lang="en-US"/>
          </a:p>
        </p:txBody>
      </p:sp>
      <p:sp>
        <p:nvSpPr>
          <p:cNvPr id="150" name="Rectangle 19"/>
          <p:cNvSpPr>
            <a:spLocks noChangeArrowheads="1"/>
          </p:cNvSpPr>
          <p:nvPr>
            <p:custDataLst>
              <p:tags r:id="rId127"/>
            </p:custDataLst>
          </p:nvPr>
        </p:nvSpPr>
        <p:spPr bwMode="auto">
          <a:xfrm>
            <a:off x="4495797" y="1695389"/>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151" name="Rectangle 19"/>
          <p:cNvSpPr>
            <a:spLocks noChangeArrowheads="1"/>
          </p:cNvSpPr>
          <p:nvPr>
            <p:custDataLst>
              <p:tags r:id="rId128"/>
            </p:custDataLst>
          </p:nvPr>
        </p:nvSpPr>
        <p:spPr bwMode="auto">
          <a:xfrm>
            <a:off x="4381214" y="2487681"/>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Tree>
    <p:extLst>
      <p:ext uri="{BB962C8B-B14F-4D97-AF65-F5344CB8AC3E}">
        <p14:creationId xmlns:p14="http://schemas.microsoft.com/office/powerpoint/2010/main" val="333127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5"/>
          <p:cNvSpPr txBox="1">
            <a:spLocks noChangeArrowheads="1"/>
          </p:cNvSpPr>
          <p:nvPr>
            <p:custDataLst>
              <p:tags r:id="rId1"/>
            </p:custDataLst>
          </p:nvPr>
        </p:nvSpPr>
        <p:spPr bwMode="auto">
          <a:xfrm>
            <a:off x="2420520" y="1676400"/>
            <a:ext cx="2982240" cy="1244291"/>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x0</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10</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muli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18481" y="4708227"/>
            <a:ext cx="2238052" cy="15070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2"/>
            </p:custDataLst>
          </p:nvPr>
        </p:nvSpPr>
        <p:spPr>
          <a:xfrm>
            <a:off x="91440" y="-76200"/>
            <a:ext cx="8961120" cy="887417"/>
          </a:xfrm>
        </p:spPr>
        <p:txBody>
          <a:bodyPr>
            <a:normAutofit/>
          </a:bodyPr>
          <a:lstStyle/>
          <a:p>
            <a:r>
              <a:rPr lang="en-US" dirty="0" smtClean="0">
                <a:solidFill>
                  <a:schemeClr val="tx2"/>
                </a:solidFill>
              </a:rPr>
              <a:t>Big Picture: Where are we going?</a:t>
            </a:r>
            <a:endParaRPr lang="en-US" dirty="0">
              <a:solidFill>
                <a:schemeClr val="tx2"/>
              </a:solidFill>
            </a:endParaRPr>
          </a:p>
        </p:txBody>
      </p:sp>
      <p:sp>
        <p:nvSpPr>
          <p:cNvPr id="4" name="Slide Number Placeholder 3"/>
          <p:cNvSpPr>
            <a:spLocks noGrp="1"/>
          </p:cNvSpPr>
          <p:nvPr>
            <p:ph type="sldNum" sz="quarter" idx="10"/>
            <p:custDataLst>
              <p:tags r:id="rId3"/>
            </p:custDataLst>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9EB2656-1F71-48FF-8CBF-4CFD95C1BAB2}" type="slidenum">
              <a:rPr kumimoji="0" lang="en-US" sz="1600" b="0" i="0" u="none" strike="noStrike" kern="1200" cap="small" spc="0" normalizeH="0" baseline="0" noProof="0" smtClean="0">
                <a:ln>
                  <a:noFill/>
                </a:ln>
                <a:solidFill>
                  <a:srgbClr val="424242">
                    <a:lumMod val="75000"/>
                  </a:srgbClr>
                </a:solidFill>
                <a:effectLst/>
                <a:uLnTx/>
                <a:uFillTx/>
                <a:latin typeface="Source Sans Pro"/>
                <a:ea typeface="+mn-ea"/>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small" spc="0" normalizeH="0" baseline="0" noProof="0" dirty="0">
              <a:ln>
                <a:noFill/>
              </a:ln>
              <a:solidFill>
                <a:srgbClr val="424242">
                  <a:lumMod val="75000"/>
                </a:srgbClr>
              </a:solidFill>
              <a:effectLst/>
              <a:uLnTx/>
              <a:uFillTx/>
              <a:latin typeface="Source Sans Pro"/>
              <a:ea typeface="+mn-ea"/>
            </a:endParaRPr>
          </a:p>
        </p:txBody>
      </p:sp>
      <p:sp>
        <p:nvSpPr>
          <p:cNvPr id="7" name="Text Box 2"/>
          <p:cNvSpPr txBox="1">
            <a:spLocks noChangeArrowheads="1"/>
          </p:cNvSpPr>
          <p:nvPr>
            <p:custDataLst>
              <p:tags r:id="rId4"/>
            </p:custDataLst>
          </p:nvPr>
        </p:nvSpPr>
        <p:spPr bwMode="auto">
          <a:xfrm>
            <a:off x="2420520" y="770673"/>
            <a:ext cx="3110400" cy="829527"/>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int</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x = 10;</a:t>
            </a:r>
          </a:p>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x =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 * x </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sp>
        <p:nvSpPr>
          <p:cNvPr id="8" name="Text Box 3"/>
          <p:cNvSpPr txBox="1">
            <a:spLocks noChangeArrowheads="1"/>
          </p:cNvSpPr>
          <p:nvPr>
            <p:custDataLst>
              <p:tags r:id="rId5"/>
            </p:custDataLst>
          </p:nvPr>
        </p:nvSpPr>
        <p:spPr bwMode="auto">
          <a:xfrm>
            <a:off x="963300" y="762000"/>
            <a:ext cx="430560" cy="495412"/>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C</a:t>
            </a:r>
          </a:p>
        </p:txBody>
      </p:sp>
      <p:sp>
        <p:nvSpPr>
          <p:cNvPr id="10" name="AutoShape 4"/>
          <p:cNvSpPr>
            <a:spLocks noChangeArrowheads="1"/>
          </p:cNvSpPr>
          <p:nvPr>
            <p:custDataLst>
              <p:tags r:id="rId6"/>
            </p:custDataLst>
          </p:nvPr>
        </p:nvSpPr>
        <p:spPr bwMode="auto">
          <a:xfrm>
            <a:off x="38100" y="1244867"/>
            <a:ext cx="2280960" cy="622145"/>
          </a:xfrm>
          <a:prstGeom prst="downArrow">
            <a:avLst>
              <a:gd name="adj1" fmla="val 70028"/>
              <a:gd name="adj2" fmla="val 51169"/>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compiler</a:t>
            </a:r>
          </a:p>
        </p:txBody>
      </p:sp>
      <p:sp>
        <p:nvSpPr>
          <p:cNvPr id="12" name="Text Box 6"/>
          <p:cNvSpPr txBox="1">
            <a:spLocks noChangeArrowheads="1"/>
          </p:cNvSpPr>
          <p:nvPr>
            <p:custDataLst>
              <p:tags r:id="rId7"/>
            </p:custDataLst>
          </p:nvPr>
        </p:nvSpPr>
        <p:spPr bwMode="auto">
          <a:xfrm>
            <a:off x="317460" y="1790812"/>
            <a:ext cx="1722240" cy="1322059"/>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RISC-V</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assembly</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5" name="Text Box 8"/>
          <p:cNvSpPr txBox="1">
            <a:spLocks noChangeArrowheads="1"/>
          </p:cNvSpPr>
          <p:nvPr>
            <p:custDataLst>
              <p:tags r:id="rId8"/>
            </p:custDataLst>
          </p:nvPr>
        </p:nvSpPr>
        <p:spPr bwMode="auto">
          <a:xfrm>
            <a:off x="434700" y="3130912"/>
            <a:ext cx="1487760" cy="1322059"/>
          </a:xfrm>
          <a:prstGeom prst="rect">
            <a:avLst/>
          </a:prstGeom>
          <a:noFill/>
          <a:ln w="9525">
            <a:noFill/>
            <a:round/>
            <a:headEnd/>
            <a:tailEnd/>
          </a:ln>
          <a:effectLst/>
        </p:spPr>
        <p:txBody>
          <a:bodyPr wrap="squar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m</a:t>
            </a: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achine </a:t>
            </a: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code</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6" name="AutoShape 9"/>
          <p:cNvSpPr>
            <a:spLocks noChangeArrowheads="1"/>
          </p:cNvSpPr>
          <p:nvPr>
            <p:custDataLst>
              <p:tags r:id="rId9"/>
            </p:custDataLst>
          </p:nvPr>
        </p:nvSpPr>
        <p:spPr bwMode="auto">
          <a:xfrm>
            <a:off x="38100" y="2616467"/>
            <a:ext cx="2280960" cy="622145"/>
          </a:xfrm>
          <a:prstGeom prst="downArrow">
            <a:avLst>
              <a:gd name="adj1" fmla="val 70028"/>
              <a:gd name="adj2" fmla="val 53794"/>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assembler</a:t>
            </a:r>
          </a:p>
        </p:txBody>
      </p:sp>
      <p:sp>
        <p:nvSpPr>
          <p:cNvPr id="17" name="Rectangle 16"/>
          <p:cNvSpPr/>
          <p:nvPr>
            <p:custDataLst>
              <p:tags r:id="rId10"/>
            </p:custDataLst>
          </p:nvPr>
        </p:nvSpPr>
        <p:spPr>
          <a:xfrm>
            <a:off x="226080" y="4265467"/>
            <a:ext cx="19050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424242"/>
                </a:solidFill>
                <a:effectLst/>
                <a:uLnTx/>
                <a:uFillTx/>
                <a:latin typeface="Arial"/>
                <a:ea typeface="+mn-ea"/>
                <a:cs typeface="+mn-cs"/>
              </a:rPr>
              <a:t>CPU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24242"/>
                </a:solidFill>
                <a:effectLst/>
                <a:uLnTx/>
                <a:uFillTx/>
                <a:latin typeface="Arial"/>
                <a:ea typeface="+mn-ea"/>
                <a:cs typeface="+mn-cs"/>
              </a:rPr>
              <a:t>Circuits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24242"/>
                </a:solidFill>
                <a:effectLst/>
                <a:uLnTx/>
                <a:uFillTx/>
                <a:latin typeface="Arial"/>
                <a:ea typeface="+mn-ea"/>
                <a:cs typeface="+mn-cs"/>
              </a:rPr>
              <a:t>Gates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24242"/>
                </a:solidFill>
                <a:effectLst/>
                <a:uLnTx/>
                <a:uFillTx/>
                <a:latin typeface="Arial"/>
                <a:ea typeface="+mn-ea"/>
                <a:cs typeface="+mn-cs"/>
              </a:rPr>
              <a:t>Transistors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24242"/>
                </a:solidFill>
                <a:effectLst/>
                <a:uLnTx/>
                <a:uFillTx/>
                <a:latin typeface="Arial"/>
                <a:ea typeface="+mn-ea"/>
                <a:cs typeface="+mn-cs"/>
              </a:rPr>
              <a:t>Silicon</a:t>
            </a:r>
          </a:p>
        </p:txBody>
      </p:sp>
      <p:sp>
        <p:nvSpPr>
          <p:cNvPr id="18" name="AutoShape 9"/>
          <p:cNvSpPr>
            <a:spLocks noChangeArrowheads="1"/>
          </p:cNvSpPr>
          <p:nvPr>
            <p:custDataLst>
              <p:tags r:id="rId11"/>
            </p:custDataLst>
          </p:nvPr>
        </p:nvSpPr>
        <p:spPr bwMode="auto">
          <a:xfrm>
            <a:off x="378480" y="3960667"/>
            <a:ext cx="1600200" cy="414392"/>
          </a:xfrm>
          <a:prstGeom prst="downArrow">
            <a:avLst>
              <a:gd name="adj1" fmla="val 70028"/>
              <a:gd name="adj2" fmla="val 55072"/>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9" name="AutoShape 9"/>
          <p:cNvSpPr>
            <a:spLocks noChangeArrowheads="1"/>
          </p:cNvSpPr>
          <p:nvPr>
            <p:custDataLst>
              <p:tags r:id="rId12"/>
            </p:custDataLst>
          </p:nvPr>
        </p:nvSpPr>
        <p:spPr bwMode="auto">
          <a:xfrm>
            <a:off x="655484" y="4681571"/>
            <a:ext cx="1046189" cy="304800"/>
          </a:xfrm>
          <a:prstGeom prst="downArrow">
            <a:avLst>
              <a:gd name="adj1" fmla="val 40711"/>
              <a:gd name="adj2" fmla="val 684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2" name="AutoShape 9"/>
          <p:cNvSpPr>
            <a:spLocks noChangeArrowheads="1"/>
          </p:cNvSpPr>
          <p:nvPr>
            <p:custDataLst>
              <p:tags r:id="rId13"/>
            </p:custDataLst>
          </p:nvPr>
        </p:nvSpPr>
        <p:spPr bwMode="auto">
          <a:xfrm>
            <a:off x="880483" y="6331195"/>
            <a:ext cx="598661" cy="228600"/>
          </a:xfrm>
          <a:prstGeom prst="downArrow">
            <a:avLst>
              <a:gd name="adj1" fmla="val 43062"/>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3" name="AutoShape 9"/>
          <p:cNvSpPr>
            <a:spLocks noChangeArrowheads="1"/>
          </p:cNvSpPr>
          <p:nvPr>
            <p:custDataLst>
              <p:tags r:id="rId14"/>
            </p:custDataLst>
          </p:nvPr>
        </p:nvSpPr>
        <p:spPr bwMode="auto">
          <a:xfrm>
            <a:off x="731685" y="5277316"/>
            <a:ext cx="893789" cy="267984"/>
          </a:xfrm>
          <a:prstGeom prst="downArrow">
            <a:avLst>
              <a:gd name="adj1" fmla="val 51299"/>
              <a:gd name="adj2" fmla="val 61165"/>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4" name="AutoShape 9"/>
          <p:cNvSpPr>
            <a:spLocks noChangeArrowheads="1"/>
          </p:cNvSpPr>
          <p:nvPr>
            <p:custDataLst>
              <p:tags r:id="rId15"/>
            </p:custDataLst>
          </p:nvPr>
        </p:nvSpPr>
        <p:spPr bwMode="auto">
          <a:xfrm>
            <a:off x="781205" y="5836245"/>
            <a:ext cx="795864" cy="267984"/>
          </a:xfrm>
          <a:prstGeom prst="downArrow">
            <a:avLst>
              <a:gd name="adj1" fmla="val 62219"/>
              <a:gd name="adj2" fmla="val 55072"/>
            </a:avLst>
          </a:prstGeom>
          <a:solidFill>
            <a:schemeClr val="accent5"/>
          </a:solidFill>
          <a:ln w="9525">
            <a:solidFill>
              <a:schemeClr val="accent1"/>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41" name="Oval 40"/>
          <p:cNvSpPr/>
          <p:nvPr/>
        </p:nvSpPr>
        <p:spPr>
          <a:xfrm>
            <a:off x="228684" y="1546485"/>
            <a:ext cx="1912281" cy="16827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504220" y="1103284"/>
            <a:ext cx="3575018" cy="1631216"/>
          </a:xfrm>
          <a:prstGeom prst="rect">
            <a:avLst/>
          </a:prstGeom>
          <a:noFill/>
          <a:ln>
            <a:noFill/>
          </a:ln>
        </p:spPr>
        <p:txBody>
          <a:bodyPr wrap="none" rtlCol="0">
            <a:spAutoFit/>
          </a:bodyPr>
          <a:lstStyle/>
          <a:p>
            <a:r>
              <a:rPr lang="en-US" sz="2500" dirty="0" smtClean="0">
                <a:solidFill>
                  <a:schemeClr val="tx2"/>
                </a:solidFill>
                <a:latin typeface="Source Sans Pro" panose="020B0503030403020204"/>
              </a:rPr>
              <a:t>x0 = 0</a:t>
            </a:r>
          </a:p>
          <a:p>
            <a:r>
              <a:rPr lang="en-US" sz="2500" dirty="0">
                <a:solidFill>
                  <a:schemeClr val="tx2"/>
                </a:solidFill>
                <a:latin typeface="Source Sans Pro" panose="020B0503030403020204"/>
              </a:rPr>
              <a:t>x</a:t>
            </a:r>
            <a:r>
              <a:rPr lang="en-US" sz="2500" dirty="0" smtClean="0">
                <a:solidFill>
                  <a:schemeClr val="tx2"/>
                </a:solidFill>
                <a:latin typeface="Source Sans Pro" panose="020B0503030403020204"/>
              </a:rPr>
              <a:t>5 = x0 + 10</a:t>
            </a:r>
          </a:p>
          <a:p>
            <a:r>
              <a:rPr lang="en-US" sz="2500" dirty="0">
                <a:solidFill>
                  <a:schemeClr val="tx2"/>
                </a:solidFill>
                <a:latin typeface="Source Sans Pro" panose="020B0503030403020204"/>
              </a:rPr>
              <a:t>x</a:t>
            </a:r>
            <a:r>
              <a:rPr lang="en-US" sz="2500" dirty="0" smtClean="0">
                <a:solidFill>
                  <a:schemeClr val="tx2"/>
                </a:solidFill>
                <a:latin typeface="Source Sans Pro" panose="020B0503030403020204"/>
              </a:rPr>
              <a:t>5 = x5&lt;&lt;1 #x5 = x5 * 2</a:t>
            </a:r>
          </a:p>
          <a:p>
            <a:r>
              <a:rPr lang="en-US" sz="2500" dirty="0">
                <a:solidFill>
                  <a:schemeClr val="tx2"/>
                </a:solidFill>
                <a:latin typeface="Source Sans Pro" panose="020B0503030403020204"/>
              </a:rPr>
              <a:t>x</a:t>
            </a:r>
            <a:r>
              <a:rPr lang="en-US" sz="2500" dirty="0" smtClean="0">
                <a:solidFill>
                  <a:schemeClr val="tx2"/>
                </a:solidFill>
                <a:latin typeface="Source Sans Pro" panose="020B0503030403020204"/>
              </a:rPr>
              <a:t>5 = x15 + 15</a:t>
            </a:r>
            <a:endParaRPr lang="en-US" sz="2500" dirty="0">
              <a:solidFill>
                <a:schemeClr val="tx2"/>
              </a:solidFill>
              <a:latin typeface="Source Sans Pro" panose="020B0503030403020204"/>
            </a:endParaRPr>
          </a:p>
        </p:txBody>
      </p:sp>
      <p:cxnSp>
        <p:nvCxnSpPr>
          <p:cNvPr id="51" name="Straight Arrow Connector 50"/>
          <p:cNvCxnSpPr/>
          <p:nvPr/>
        </p:nvCxnSpPr>
        <p:spPr>
          <a:xfrm flipH="1">
            <a:off x="4673943" y="1827166"/>
            <a:ext cx="733218" cy="3847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445343" y="2121509"/>
            <a:ext cx="106680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164311" y="2457449"/>
            <a:ext cx="347832" cy="9893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164311" y="1961807"/>
            <a:ext cx="347832" cy="2601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935711" y="2237583"/>
            <a:ext cx="576432" cy="610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3008444" y="4729101"/>
            <a:ext cx="2552700" cy="142102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1505952" y="4749210"/>
            <a:ext cx="1502492" cy="41031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009714" y="3415965"/>
            <a:ext cx="6402766" cy="1269417"/>
            <a:chOff x="2013609" y="3733800"/>
            <a:chExt cx="6368391" cy="1557808"/>
          </a:xfrm>
        </p:grpSpPr>
        <p:sp>
          <p:nvSpPr>
            <p:cNvPr id="59" name="TextBox 58"/>
            <p:cNvSpPr txBox="1"/>
            <p:nvPr/>
          </p:nvSpPr>
          <p:spPr>
            <a:xfrm>
              <a:off x="2190399" y="4800600"/>
              <a:ext cx="6191601" cy="491008"/>
            </a:xfrm>
            <a:prstGeom prst="rect">
              <a:avLst/>
            </a:prstGeom>
            <a:noFill/>
            <a:ln>
              <a:noFill/>
            </a:ln>
          </p:spPr>
          <p:txBody>
            <a:bodyPr wrap="square" rtlCol="0">
              <a:spAutoFit/>
            </a:bodyPr>
            <a:lstStyle/>
            <a:p>
              <a:r>
                <a:rPr lang="en-US" sz="2000" dirty="0" smtClean="0">
                  <a:solidFill>
                    <a:schemeClr val="accent1"/>
                  </a:solidFill>
                  <a:latin typeface="Source Sans Pro" panose="020B0503030403020204"/>
                </a:rPr>
                <a:t>op = r-type               x5    </a:t>
              </a:r>
              <a:r>
                <a:rPr lang="en-US" sz="2000" dirty="0" err="1" smtClean="0">
                  <a:solidFill>
                    <a:schemeClr val="accent1"/>
                  </a:solidFill>
                  <a:latin typeface="Source Sans Pro" panose="020B0503030403020204"/>
                </a:rPr>
                <a:t>shamt</a:t>
              </a:r>
              <a:r>
                <a:rPr lang="en-US" sz="2000" dirty="0" smtClean="0">
                  <a:solidFill>
                    <a:schemeClr val="accent1"/>
                  </a:solidFill>
                  <a:latin typeface="Source Sans Pro" panose="020B0503030403020204"/>
                </a:rPr>
                <a:t>=1     x5      </a:t>
              </a:r>
              <a:r>
                <a:rPr lang="en-US" sz="2000" dirty="0" err="1" smtClean="0">
                  <a:solidFill>
                    <a:schemeClr val="accent1"/>
                  </a:solidFill>
                  <a:latin typeface="Source Sans Pro" panose="020B0503030403020204"/>
                </a:rPr>
                <a:t>func</a:t>
              </a:r>
              <a:r>
                <a:rPr lang="en-US" sz="2000" dirty="0" smtClean="0">
                  <a:solidFill>
                    <a:schemeClr val="accent1"/>
                  </a:solidFill>
                  <a:latin typeface="Source Sans Pro" panose="020B0503030403020204"/>
                </a:rPr>
                <a:t>=</a:t>
              </a:r>
              <a:r>
                <a:rPr lang="en-US" sz="2000" dirty="0" err="1" smtClean="0">
                  <a:solidFill>
                    <a:schemeClr val="accent1"/>
                  </a:solidFill>
                  <a:latin typeface="Source Sans Pro" panose="020B0503030403020204"/>
                </a:rPr>
                <a:t>sll</a:t>
              </a:r>
              <a:endParaRPr lang="en-US" sz="2000" dirty="0">
                <a:solidFill>
                  <a:schemeClr val="accent1"/>
                </a:solidFill>
                <a:latin typeface="Source Sans Pro" panose="020B0503030403020204"/>
              </a:endParaRPr>
            </a:p>
          </p:txBody>
        </p:sp>
        <p:cxnSp>
          <p:nvCxnSpPr>
            <p:cNvPr id="60" name="Straight Arrow Connector 59"/>
            <p:cNvCxnSpPr/>
            <p:nvPr/>
          </p:nvCxnSpPr>
          <p:spPr>
            <a:xfrm flipV="1">
              <a:off x="6477000" y="3962400"/>
              <a:ext cx="0" cy="9830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562600" y="3962400"/>
              <a:ext cx="0" cy="9830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2" name="Freeform 61"/>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63" name="Freeform 62"/>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64" name="Freeform 63"/>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grpSp>
      <p:sp>
        <p:nvSpPr>
          <p:cNvPr id="84" name="Text Box 7">
            <a:extLst>
              <a:ext uri="{FF2B5EF4-FFF2-40B4-BE49-F238E27FC236}">
                <a16:creationId xmlns:a16="http://schemas.microsoft.com/office/drawing/2014/main" id="{0F0D8A03-4AEF-C54A-90BB-20C15D4DFF30}"/>
              </a:ext>
            </a:extLst>
          </p:cNvPr>
          <p:cNvSpPr txBox="1">
            <a:spLocks noChangeArrowheads="1"/>
          </p:cNvSpPr>
          <p:nvPr>
            <p:custDataLst>
              <p:tags r:id="rId16"/>
            </p:custDataLst>
          </p:nvPr>
        </p:nvSpPr>
        <p:spPr bwMode="auto">
          <a:xfrm>
            <a:off x="2303625" y="2917049"/>
            <a:ext cx="6417035" cy="113076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00000000101000000000001010010011</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1"/>
                </a:solidFill>
                <a:latin typeface="Consolas" pitchFamily="49" charset="0"/>
              </a:rPr>
              <a:t>00000000001000101000001010000000</a:t>
            </a:r>
            <a:endParaRPr lang="en-US" sz="2500" dirty="0">
              <a:solidFill>
                <a:schemeClr val="accent1"/>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00000000111100101000001010010011</a:t>
            </a:r>
          </a:p>
        </p:txBody>
      </p:sp>
      <p:sp>
        <p:nvSpPr>
          <p:cNvPr id="99" name="TextBox 98">
            <a:extLst>
              <a:ext uri="{FF2B5EF4-FFF2-40B4-BE49-F238E27FC236}">
                <a16:creationId xmlns:a16="http://schemas.microsoft.com/office/drawing/2014/main" id="{A8125717-41D8-534C-816A-996A6A7F4FAF}"/>
              </a:ext>
            </a:extLst>
          </p:cNvPr>
          <p:cNvSpPr txBox="1"/>
          <p:nvPr/>
        </p:nvSpPr>
        <p:spPr>
          <a:xfrm>
            <a:off x="2481363" y="2682362"/>
            <a:ext cx="6321125" cy="369332"/>
          </a:xfrm>
          <a:prstGeom prst="rect">
            <a:avLst/>
          </a:prstGeom>
          <a:noFill/>
        </p:spPr>
        <p:txBody>
          <a:bodyPr wrap="square" rtlCol="0">
            <a:spAutoFit/>
          </a:bodyPr>
          <a:lstStyle/>
          <a:p>
            <a:r>
              <a:rPr lang="en-US" sz="1800" dirty="0" smtClean="0">
                <a:solidFill>
                  <a:srgbClr val="000000"/>
                </a:solidFill>
                <a:latin typeface="+mj-lt"/>
              </a:rPr>
              <a:t>10                              r0                  </a:t>
            </a:r>
            <a:r>
              <a:rPr lang="en-US" sz="1800" dirty="0">
                <a:solidFill>
                  <a:srgbClr val="000000"/>
                </a:solidFill>
                <a:latin typeface="+mj-lt"/>
              </a:rPr>
              <a:t>r5 </a:t>
            </a:r>
            <a:r>
              <a:rPr lang="en-US" sz="1800" dirty="0" smtClean="0">
                <a:solidFill>
                  <a:srgbClr val="000000"/>
                </a:solidFill>
                <a:latin typeface="+mj-lt"/>
              </a:rPr>
              <a:t>       </a:t>
            </a:r>
            <a:r>
              <a:rPr lang="en-US" sz="1800" dirty="0" smtClean="0">
                <a:solidFill>
                  <a:srgbClr val="000000"/>
                </a:solidFill>
              </a:rPr>
              <a:t>op </a:t>
            </a:r>
            <a:r>
              <a:rPr lang="en-US" sz="1800" dirty="0">
                <a:solidFill>
                  <a:srgbClr val="000000"/>
                </a:solidFill>
              </a:rPr>
              <a:t>= </a:t>
            </a:r>
            <a:r>
              <a:rPr lang="en-US" sz="1800" dirty="0" err="1">
                <a:solidFill>
                  <a:srgbClr val="000000"/>
                </a:solidFill>
              </a:rPr>
              <a:t>addi</a:t>
            </a:r>
            <a:endParaRPr lang="en-US" sz="1800" dirty="0">
              <a:solidFill>
                <a:srgbClr val="000000"/>
              </a:solidFill>
              <a:latin typeface="+mj-lt"/>
            </a:endParaRPr>
          </a:p>
        </p:txBody>
      </p:sp>
      <p:sp>
        <p:nvSpPr>
          <p:cNvPr id="100" name="TextBox 99">
            <a:extLst>
              <a:ext uri="{FF2B5EF4-FFF2-40B4-BE49-F238E27FC236}">
                <a16:creationId xmlns:a16="http://schemas.microsoft.com/office/drawing/2014/main" id="{770732CF-C6F4-CA4E-B89D-73EC42C9A0A4}"/>
              </a:ext>
            </a:extLst>
          </p:cNvPr>
          <p:cNvSpPr txBox="1"/>
          <p:nvPr/>
        </p:nvSpPr>
        <p:spPr>
          <a:xfrm>
            <a:off x="2456313" y="3964030"/>
            <a:ext cx="5997081" cy="369332"/>
          </a:xfrm>
          <a:prstGeom prst="rect">
            <a:avLst/>
          </a:prstGeom>
          <a:noFill/>
        </p:spPr>
        <p:txBody>
          <a:bodyPr wrap="square" rtlCol="0">
            <a:spAutoFit/>
          </a:bodyPr>
          <a:lstStyle/>
          <a:p>
            <a:r>
              <a:rPr lang="en-US" sz="1800" dirty="0" smtClean="0">
                <a:solidFill>
                  <a:srgbClr val="000000"/>
                </a:solidFill>
                <a:latin typeface="+mj-lt"/>
              </a:rPr>
              <a:t>15                               r5                 </a:t>
            </a:r>
            <a:r>
              <a:rPr lang="en-US" sz="1800" dirty="0" err="1" smtClean="0">
                <a:solidFill>
                  <a:srgbClr val="000000"/>
                </a:solidFill>
                <a:latin typeface="+mj-lt"/>
              </a:rPr>
              <a:t>r5</a:t>
            </a:r>
            <a:r>
              <a:rPr lang="en-US" sz="1800" dirty="0" smtClean="0">
                <a:solidFill>
                  <a:srgbClr val="000000"/>
                </a:solidFill>
                <a:latin typeface="+mj-lt"/>
              </a:rPr>
              <a:t>           </a:t>
            </a:r>
            <a:r>
              <a:rPr lang="en-US" sz="1800" dirty="0" smtClean="0">
                <a:solidFill>
                  <a:srgbClr val="000000"/>
                </a:solidFill>
              </a:rPr>
              <a:t>op </a:t>
            </a:r>
            <a:r>
              <a:rPr lang="en-US" sz="1800" dirty="0">
                <a:solidFill>
                  <a:srgbClr val="000000"/>
                </a:solidFill>
              </a:rPr>
              <a:t>= </a:t>
            </a:r>
            <a:r>
              <a:rPr lang="en-US" sz="1800" dirty="0" err="1">
                <a:solidFill>
                  <a:srgbClr val="000000"/>
                </a:solidFill>
              </a:rPr>
              <a:t>addi</a:t>
            </a:r>
            <a:endParaRPr lang="en-US" sz="1800" dirty="0">
              <a:solidFill>
                <a:srgbClr val="000000"/>
              </a:solidFill>
              <a:latin typeface="+mj-lt"/>
            </a:endParaRPr>
          </a:p>
        </p:txBody>
      </p:sp>
      <p:sp>
        <p:nvSpPr>
          <p:cNvPr id="101" name="Rectangle 100"/>
          <p:cNvSpPr/>
          <p:nvPr/>
        </p:nvSpPr>
        <p:spPr>
          <a:xfrm>
            <a:off x="2303626" y="3027463"/>
            <a:ext cx="2212924" cy="258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303626" y="3690513"/>
            <a:ext cx="2212924" cy="267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516550" y="3022935"/>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890025" y="3027679"/>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719302" y="3027678"/>
            <a:ext cx="1267471" cy="263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358849" y="3032423"/>
            <a:ext cx="531175"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534040" y="3699985"/>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907515" y="3704729"/>
            <a:ext cx="839449"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736792" y="3704728"/>
            <a:ext cx="1267471" cy="263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376339" y="3709473"/>
            <a:ext cx="531175" cy="258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3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7" grpId="0"/>
      <p:bldP spid="8" grpId="0"/>
      <p:bldP spid="10" grpId="0" animBg="1"/>
      <p:bldP spid="12" grpId="0"/>
      <p:bldP spid="15" grpId="0"/>
      <p:bldP spid="16" grpId="0" animBg="1"/>
      <p:bldP spid="17" grpId="0"/>
      <p:bldP spid="18" grpId="0" animBg="1"/>
      <p:bldP spid="19" grpId="0" animBg="1"/>
      <p:bldP spid="22" grpId="0" animBg="1"/>
      <p:bldP spid="23" grpId="0" animBg="1"/>
      <p:bldP spid="24" grpId="0" animBg="1"/>
      <p:bldP spid="41" grpId="0" animBg="1"/>
      <p:bldP spid="50" grpId="0"/>
      <p:bldP spid="69" grpId="0" animBg="1"/>
      <p:bldP spid="84" grpId="0"/>
      <p:bldP spid="99" grpId="0"/>
      <p:bldP spid="100" grpId="0"/>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a:t>
            </a:fld>
            <a:endParaRPr lang="en-US" dirty="0"/>
          </a:p>
        </p:txBody>
      </p:sp>
      <p:sp>
        <p:nvSpPr>
          <p:cNvPr id="6" name="Text Box 5"/>
          <p:cNvSpPr txBox="1">
            <a:spLocks noChangeArrowheads="1"/>
          </p:cNvSpPr>
          <p:nvPr>
            <p:custDataLst>
              <p:tags r:id="rId1"/>
            </p:custDataLst>
          </p:nvPr>
        </p:nvSpPr>
        <p:spPr bwMode="auto">
          <a:xfrm>
            <a:off x="2420520" y="1676400"/>
            <a:ext cx="2982240" cy="1244291"/>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x0</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10</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muli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a:p>
            <a:pPr marL="0" marR="0" lvl="0" indent="0" algn="l" defTabSz="914400" rtl="0" eaLnBrk="1" fontAlgn="auto" latinLnBrk="0" hangingPunct="1">
              <a:lnSpc>
                <a:spcPct val="89000"/>
              </a:lnSpc>
              <a:spcBef>
                <a:spcPts val="0"/>
              </a:spcBef>
              <a:spcAft>
                <a:spcPts val="0"/>
              </a:spcAft>
              <a:buClrTx/>
              <a:buSzTx/>
              <a:buFontTx/>
              <a:buNone/>
              <a:tabLst>
                <a:tab pos="829366" algn="l"/>
                <a:tab pos="1313162" algn="l"/>
                <a:tab pos="1969745" algn="l"/>
                <a:tab pos="2626327" algn="l"/>
                <a:tab pos="3282907" algn="l"/>
                <a:tab pos="3939490" algn="l"/>
                <a:tab pos="4596072" algn="l"/>
                <a:tab pos="5252653"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addi</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x5</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pic>
        <p:nvPicPr>
          <p:cNvPr id="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18481" y="4708227"/>
            <a:ext cx="2238052" cy="15070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p:cNvSpPr>
            <a:spLocks noGrp="1"/>
          </p:cNvSpPr>
          <p:nvPr>
            <p:ph type="title"/>
            <p:custDataLst>
              <p:tags r:id="rId2"/>
            </p:custDataLst>
          </p:nvPr>
        </p:nvSpPr>
        <p:spPr>
          <a:xfrm>
            <a:off x="91440" y="-76200"/>
            <a:ext cx="8961120" cy="887417"/>
          </a:xfrm>
        </p:spPr>
        <p:txBody>
          <a:bodyPr>
            <a:normAutofit/>
          </a:bodyPr>
          <a:lstStyle/>
          <a:p>
            <a:r>
              <a:rPr lang="en-US" dirty="0" smtClean="0">
                <a:solidFill>
                  <a:schemeClr val="tx2"/>
                </a:solidFill>
              </a:rPr>
              <a:t>Big Picture: Where are we going?</a:t>
            </a:r>
            <a:endParaRPr lang="en-US" dirty="0">
              <a:solidFill>
                <a:schemeClr val="tx2"/>
              </a:solidFill>
            </a:endParaRPr>
          </a:p>
        </p:txBody>
      </p:sp>
      <p:sp>
        <p:nvSpPr>
          <p:cNvPr id="9" name="Text Box 2"/>
          <p:cNvSpPr txBox="1">
            <a:spLocks noChangeArrowheads="1"/>
          </p:cNvSpPr>
          <p:nvPr>
            <p:custDataLst>
              <p:tags r:id="rId3"/>
            </p:custDataLst>
          </p:nvPr>
        </p:nvSpPr>
        <p:spPr bwMode="auto">
          <a:xfrm>
            <a:off x="2420520" y="770673"/>
            <a:ext cx="3110400" cy="829527"/>
          </a:xfrm>
          <a:prstGeom prst="rect">
            <a:avLst/>
          </a:prstGeom>
          <a:noFill/>
          <a:ln w="9525">
            <a:noFill/>
            <a:round/>
            <a:headEnd/>
            <a:tailEnd/>
          </a:ln>
          <a:effectLst/>
        </p:spPr>
        <p:txBody>
          <a:bodyPr lIns="90000" tIns="83808" rIns="90000" bIns="45000"/>
          <a:lstStyle/>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err="1">
                <a:ln>
                  <a:noFill/>
                </a:ln>
                <a:solidFill>
                  <a:srgbClr val="0070C0"/>
                </a:solidFill>
                <a:effectLst/>
                <a:uLnTx/>
                <a:uFillTx/>
                <a:latin typeface="Consolas" pitchFamily="49" charset="0"/>
                <a:ea typeface="+mn-ea"/>
                <a:cs typeface="+mn-cs"/>
              </a:rPr>
              <a:t>int</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x = 10;</a:t>
            </a:r>
          </a:p>
          <a:p>
            <a:pPr marL="0" marR="0" lvl="0" indent="0" algn="l" defTabSz="914400" rtl="0" eaLnBrk="1" fontAlgn="auto" latinLnBrk="0" hangingPunct="1">
              <a:lnSpc>
                <a:spcPct val="89000"/>
              </a:lnSpc>
              <a:spcBef>
                <a:spcPts val="0"/>
              </a:spcBef>
              <a:spcAft>
                <a:spcPts val="0"/>
              </a:spcAft>
              <a:buClrTx/>
              <a:buSzTx/>
              <a:buFontTx/>
              <a:buNone/>
              <a:tabLst>
                <a:tab pos="656582" algn="l"/>
                <a:tab pos="1313162" algn="l"/>
                <a:tab pos="1969745" algn="l"/>
                <a:tab pos="2626327" algn="l"/>
              </a:tabLst>
              <a:defRPr/>
            </a:pP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x =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2 * x </a:t>
            </a:r>
            <a:r>
              <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rPr>
              <a:t>+ </a:t>
            </a:r>
            <a:r>
              <a:rPr kumimoji="0" lang="en-US" sz="2500" b="0" i="0" u="none" strike="noStrike" kern="1200" cap="none" spc="0" normalizeH="0" baseline="0" noProof="0" dirty="0" smtClean="0">
                <a:ln>
                  <a:noFill/>
                </a:ln>
                <a:solidFill>
                  <a:srgbClr val="0070C0"/>
                </a:solidFill>
                <a:effectLst/>
                <a:uLnTx/>
                <a:uFillTx/>
                <a:latin typeface="Consolas" pitchFamily="49" charset="0"/>
                <a:ea typeface="+mn-ea"/>
                <a:cs typeface="+mn-cs"/>
              </a:rPr>
              <a:t>15;</a:t>
            </a:r>
            <a:endParaRPr kumimoji="0" lang="en-US" sz="2500" b="0" i="0" u="none" strike="noStrike" kern="1200" cap="none" spc="0" normalizeH="0" baseline="0" noProof="0" dirty="0">
              <a:ln>
                <a:noFill/>
              </a:ln>
              <a:solidFill>
                <a:srgbClr val="0070C0"/>
              </a:solidFill>
              <a:effectLst/>
              <a:uLnTx/>
              <a:uFillTx/>
              <a:latin typeface="Consolas" pitchFamily="49" charset="0"/>
              <a:ea typeface="+mn-ea"/>
              <a:cs typeface="+mn-cs"/>
            </a:endParaRPr>
          </a:p>
        </p:txBody>
      </p:sp>
      <p:sp>
        <p:nvSpPr>
          <p:cNvPr id="10" name="Text Box 3"/>
          <p:cNvSpPr txBox="1">
            <a:spLocks noChangeArrowheads="1"/>
          </p:cNvSpPr>
          <p:nvPr>
            <p:custDataLst>
              <p:tags r:id="rId4"/>
            </p:custDataLst>
          </p:nvPr>
        </p:nvSpPr>
        <p:spPr bwMode="auto">
          <a:xfrm>
            <a:off x="963300" y="762000"/>
            <a:ext cx="430560" cy="495412"/>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C</a:t>
            </a:r>
          </a:p>
        </p:txBody>
      </p:sp>
      <p:sp>
        <p:nvSpPr>
          <p:cNvPr id="11" name="AutoShape 4"/>
          <p:cNvSpPr>
            <a:spLocks noChangeArrowheads="1"/>
          </p:cNvSpPr>
          <p:nvPr>
            <p:custDataLst>
              <p:tags r:id="rId5"/>
            </p:custDataLst>
          </p:nvPr>
        </p:nvSpPr>
        <p:spPr bwMode="auto">
          <a:xfrm>
            <a:off x="38100" y="1244867"/>
            <a:ext cx="2280960" cy="622145"/>
          </a:xfrm>
          <a:prstGeom prst="downArrow">
            <a:avLst>
              <a:gd name="adj1" fmla="val 70028"/>
              <a:gd name="adj2" fmla="val 51169"/>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compiler</a:t>
            </a:r>
          </a:p>
        </p:txBody>
      </p:sp>
      <p:sp>
        <p:nvSpPr>
          <p:cNvPr id="12" name="Text Box 6"/>
          <p:cNvSpPr txBox="1">
            <a:spLocks noChangeArrowheads="1"/>
          </p:cNvSpPr>
          <p:nvPr>
            <p:custDataLst>
              <p:tags r:id="rId6"/>
            </p:custDataLst>
          </p:nvPr>
        </p:nvSpPr>
        <p:spPr bwMode="auto">
          <a:xfrm>
            <a:off x="317460" y="1790812"/>
            <a:ext cx="1722240" cy="1322059"/>
          </a:xfrm>
          <a:prstGeom prst="rect">
            <a:avLst/>
          </a:prstGeom>
          <a:noFill/>
          <a:ln w="9525">
            <a:noFill/>
            <a:round/>
            <a:headEnd/>
            <a:tailEnd/>
          </a:ln>
          <a:effectLst/>
        </p:spPr>
        <p:txBody>
          <a:bodyPr wrap="non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RISC-V</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assembly</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3" name="Text Box 8"/>
          <p:cNvSpPr txBox="1">
            <a:spLocks noChangeArrowheads="1"/>
          </p:cNvSpPr>
          <p:nvPr>
            <p:custDataLst>
              <p:tags r:id="rId7"/>
            </p:custDataLst>
          </p:nvPr>
        </p:nvSpPr>
        <p:spPr bwMode="auto">
          <a:xfrm>
            <a:off x="434700" y="3130912"/>
            <a:ext cx="1487760" cy="1322059"/>
          </a:xfrm>
          <a:prstGeom prst="rect">
            <a:avLst/>
          </a:prstGeom>
          <a:noFill/>
          <a:ln w="9525">
            <a:noFill/>
            <a:round/>
            <a:headEnd/>
            <a:tailEnd/>
          </a:ln>
          <a:effectLst/>
        </p:spPr>
        <p:txBody>
          <a:bodyPr wrap="square" lIns="90000" tIns="73224" rIns="90000" bIns="45000"/>
          <a:lstStyle/>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rPr>
              <a:t>m</a:t>
            </a: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achine </a:t>
            </a:r>
          </a:p>
          <a:p>
            <a:pPr marL="0" marR="0" lvl="0" indent="0" algn="ctr" defTabSz="914400" rtl="0" eaLnBrk="1" fontAlgn="auto" latinLnBrk="0" hangingPunct="1">
              <a:lnSpc>
                <a:spcPct val="90000"/>
              </a:lnSpc>
              <a:spcBef>
                <a:spcPts val="0"/>
              </a:spcBef>
              <a:spcAft>
                <a:spcPts val="0"/>
              </a:spcAft>
              <a:buClrTx/>
              <a:buSzTx/>
              <a:buFontTx/>
              <a:buNone/>
              <a:tabLst>
                <a:tab pos="656582" algn="l"/>
                <a:tab pos="1313162" algn="l"/>
              </a:tabLst>
              <a:defRPr/>
            </a:pPr>
            <a:r>
              <a:rPr kumimoji="0" lang="en-US" sz="2900" b="0" i="0" u="none" strike="noStrike" kern="1200" cap="none" spc="0" normalizeH="0" baseline="0" noProof="0" dirty="0" smtClean="0">
                <a:ln>
                  <a:noFill/>
                </a:ln>
                <a:solidFill>
                  <a:srgbClr val="424242"/>
                </a:solidFill>
                <a:effectLst/>
                <a:uLnTx/>
                <a:uFillTx/>
                <a:latin typeface="Calibri" pitchFamily="34" charset="0"/>
                <a:ea typeface="+mn-ea"/>
                <a:cs typeface="+mn-cs"/>
              </a:rPr>
              <a:t>code</a:t>
            </a:r>
            <a:endParaRPr kumimoji="0" lang="en-US" sz="29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4" name="AutoShape 9"/>
          <p:cNvSpPr>
            <a:spLocks noChangeArrowheads="1"/>
          </p:cNvSpPr>
          <p:nvPr>
            <p:custDataLst>
              <p:tags r:id="rId8"/>
            </p:custDataLst>
          </p:nvPr>
        </p:nvSpPr>
        <p:spPr bwMode="auto">
          <a:xfrm>
            <a:off x="38100" y="2616467"/>
            <a:ext cx="2280960" cy="622145"/>
          </a:xfrm>
          <a:prstGeom prst="downArrow">
            <a:avLst>
              <a:gd name="adj1" fmla="val 70028"/>
              <a:gd name="adj2" fmla="val 53794"/>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r>
              <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rPr>
              <a:t>assembler</a:t>
            </a:r>
          </a:p>
        </p:txBody>
      </p:sp>
      <p:sp>
        <p:nvSpPr>
          <p:cNvPr id="15" name="Rectangle 14"/>
          <p:cNvSpPr/>
          <p:nvPr>
            <p:custDataLst>
              <p:tags r:id="rId9"/>
            </p:custDataLst>
          </p:nvPr>
        </p:nvSpPr>
        <p:spPr>
          <a:xfrm>
            <a:off x="226080" y="4265467"/>
            <a:ext cx="19050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424242"/>
                </a:solidFill>
                <a:effectLst/>
                <a:uLnTx/>
                <a:uFillTx/>
                <a:latin typeface="Arial"/>
                <a:ea typeface="+mn-ea"/>
                <a:cs typeface="+mn-cs"/>
              </a:rPr>
              <a:t>CPU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424242"/>
                </a:solidFill>
                <a:effectLst/>
                <a:uLnTx/>
                <a:uFillTx/>
                <a:latin typeface="Arial"/>
                <a:ea typeface="+mn-ea"/>
                <a:cs typeface="+mn-cs"/>
              </a:rPr>
              <a:t>Circuits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24242"/>
                </a:solidFill>
                <a:effectLst/>
                <a:uLnTx/>
                <a:uFillTx/>
                <a:latin typeface="Arial"/>
                <a:ea typeface="+mn-ea"/>
                <a:cs typeface="+mn-cs"/>
              </a:rPr>
              <a:t>Gates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424242"/>
                </a:solidFill>
                <a:effectLst/>
                <a:uLnTx/>
                <a:uFillTx/>
                <a:latin typeface="Arial"/>
                <a:ea typeface="+mn-ea"/>
                <a:cs typeface="+mn-cs"/>
              </a:rPr>
              <a:t>Transistors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42424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24242"/>
                </a:solidFill>
                <a:effectLst/>
                <a:uLnTx/>
                <a:uFillTx/>
                <a:latin typeface="Arial"/>
                <a:ea typeface="+mn-ea"/>
                <a:cs typeface="+mn-cs"/>
              </a:rPr>
              <a:t>Silicon</a:t>
            </a:r>
          </a:p>
        </p:txBody>
      </p:sp>
      <p:sp>
        <p:nvSpPr>
          <p:cNvPr id="16" name="AutoShape 9"/>
          <p:cNvSpPr>
            <a:spLocks noChangeArrowheads="1"/>
          </p:cNvSpPr>
          <p:nvPr>
            <p:custDataLst>
              <p:tags r:id="rId10"/>
            </p:custDataLst>
          </p:nvPr>
        </p:nvSpPr>
        <p:spPr bwMode="auto">
          <a:xfrm>
            <a:off x="378480" y="3960667"/>
            <a:ext cx="1600200" cy="414392"/>
          </a:xfrm>
          <a:prstGeom prst="downArrow">
            <a:avLst>
              <a:gd name="adj1" fmla="val 70028"/>
              <a:gd name="adj2" fmla="val 55072"/>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7" name="AutoShape 9"/>
          <p:cNvSpPr>
            <a:spLocks noChangeArrowheads="1"/>
          </p:cNvSpPr>
          <p:nvPr>
            <p:custDataLst>
              <p:tags r:id="rId11"/>
            </p:custDataLst>
          </p:nvPr>
        </p:nvSpPr>
        <p:spPr bwMode="auto">
          <a:xfrm>
            <a:off x="655484" y="4681571"/>
            <a:ext cx="1046189" cy="304800"/>
          </a:xfrm>
          <a:prstGeom prst="downArrow">
            <a:avLst>
              <a:gd name="adj1" fmla="val 40711"/>
              <a:gd name="adj2" fmla="val 68465"/>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8" name="AutoShape 9"/>
          <p:cNvSpPr>
            <a:spLocks noChangeArrowheads="1"/>
          </p:cNvSpPr>
          <p:nvPr>
            <p:custDataLst>
              <p:tags r:id="rId12"/>
            </p:custDataLst>
          </p:nvPr>
        </p:nvSpPr>
        <p:spPr bwMode="auto">
          <a:xfrm>
            <a:off x="880483" y="6331195"/>
            <a:ext cx="598661" cy="228600"/>
          </a:xfrm>
          <a:prstGeom prst="downArrow">
            <a:avLst>
              <a:gd name="adj1" fmla="val 43062"/>
              <a:gd name="adj2" fmla="val 55072"/>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19" name="AutoShape 9"/>
          <p:cNvSpPr>
            <a:spLocks noChangeArrowheads="1"/>
          </p:cNvSpPr>
          <p:nvPr>
            <p:custDataLst>
              <p:tags r:id="rId13"/>
            </p:custDataLst>
          </p:nvPr>
        </p:nvSpPr>
        <p:spPr bwMode="auto">
          <a:xfrm>
            <a:off x="731685" y="5277316"/>
            <a:ext cx="893789" cy="267984"/>
          </a:xfrm>
          <a:prstGeom prst="downArrow">
            <a:avLst>
              <a:gd name="adj1" fmla="val 51299"/>
              <a:gd name="adj2" fmla="val 61165"/>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0" name="AutoShape 9"/>
          <p:cNvSpPr>
            <a:spLocks noChangeArrowheads="1"/>
          </p:cNvSpPr>
          <p:nvPr>
            <p:custDataLst>
              <p:tags r:id="rId14"/>
            </p:custDataLst>
          </p:nvPr>
        </p:nvSpPr>
        <p:spPr bwMode="auto">
          <a:xfrm>
            <a:off x="781205" y="5836245"/>
            <a:ext cx="795864" cy="267984"/>
          </a:xfrm>
          <a:prstGeom prst="downArrow">
            <a:avLst>
              <a:gd name="adj1" fmla="val 62219"/>
              <a:gd name="adj2" fmla="val 55072"/>
            </a:avLst>
          </a:prstGeom>
          <a:solidFill>
            <a:schemeClr val="accent5"/>
          </a:solidFill>
          <a:ln w="9525">
            <a:solidFill>
              <a:srgbClr val="000000"/>
            </a:solidFill>
            <a:round/>
            <a:headEnd/>
            <a:tailEnd/>
          </a:ln>
          <a:effectLst/>
        </p:spPr>
        <p:txBody>
          <a:bodyPr wrap="none" lIns="90000" tIns="69695"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tab pos="656582" algn="l"/>
                <a:tab pos="1313162" algn="l"/>
                <a:tab pos="1969745" algn="l"/>
              </a:tabLst>
              <a:defRPr/>
            </a:pPr>
            <a:endParaRPr kumimoji="0" lang="en-US" sz="2500" b="0" i="0" u="none" strike="noStrike" kern="1200" cap="none" spc="0" normalizeH="0" baseline="0" noProof="0" dirty="0">
              <a:ln>
                <a:noFill/>
              </a:ln>
              <a:solidFill>
                <a:srgbClr val="424242"/>
              </a:solidFill>
              <a:effectLst/>
              <a:uLnTx/>
              <a:uFillTx/>
              <a:latin typeface="Calibri" pitchFamily="34" charset="0"/>
              <a:ea typeface="+mn-ea"/>
              <a:cs typeface="+mn-cs"/>
            </a:endParaRPr>
          </a:p>
        </p:txBody>
      </p:sp>
      <p:sp>
        <p:nvSpPr>
          <p:cNvPr id="21" name="TextBox 20"/>
          <p:cNvSpPr txBox="1"/>
          <p:nvPr/>
        </p:nvSpPr>
        <p:spPr>
          <a:xfrm>
            <a:off x="8756542" y="383250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p:cNvSpPr/>
          <p:nvPr/>
        </p:nvSpPr>
        <p:spPr>
          <a:xfrm>
            <a:off x="228684" y="1546485"/>
            <a:ext cx="1912281" cy="16827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4673943" y="1827166"/>
            <a:ext cx="733218" cy="3847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445343" y="2121509"/>
            <a:ext cx="106680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673943" y="2457449"/>
            <a:ext cx="838200" cy="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61423" y="4476798"/>
            <a:ext cx="1678920" cy="1026855"/>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008444" y="4729101"/>
            <a:ext cx="2552700" cy="142102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58" idx="1"/>
          </p:cNvCxnSpPr>
          <p:nvPr/>
        </p:nvCxnSpPr>
        <p:spPr>
          <a:xfrm flipH="1" flipV="1">
            <a:off x="2260818" y="4519292"/>
            <a:ext cx="4172230" cy="689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433048" y="3988067"/>
            <a:ext cx="2459653" cy="1200329"/>
          </a:xfrm>
          <a:prstGeom prst="rect">
            <a:avLst/>
          </a:prstGeom>
          <a:noFill/>
          <a:ln>
            <a:solidFill>
              <a:schemeClr val="accent1"/>
            </a:solidFill>
          </a:ln>
        </p:spPr>
        <p:txBody>
          <a:bodyPr wrap="square" rtlCol="0">
            <a:spAutoFit/>
          </a:bodyPr>
          <a:lstStyle/>
          <a:p>
            <a:r>
              <a:rPr lang="en-US" sz="2400" dirty="0" smtClean="0">
                <a:solidFill>
                  <a:schemeClr val="tx2"/>
                </a:solidFill>
                <a:latin typeface="Source Sans Pro" panose="020B0503030403020204"/>
              </a:rPr>
              <a:t>Instruction Set</a:t>
            </a:r>
          </a:p>
          <a:p>
            <a:r>
              <a:rPr lang="en-US" sz="2400" dirty="0" smtClean="0">
                <a:solidFill>
                  <a:schemeClr val="tx2"/>
                </a:solidFill>
                <a:latin typeface="Source Sans Pro" panose="020B0503030403020204"/>
              </a:rPr>
              <a:t>Architecture (ISA)</a:t>
            </a:r>
            <a:endParaRPr lang="en-US" sz="2400" dirty="0">
              <a:solidFill>
                <a:schemeClr val="tx2"/>
              </a:solidFill>
              <a:latin typeface="Source Sans Pro" panose="020B0503030403020204"/>
            </a:endParaRPr>
          </a:p>
        </p:txBody>
      </p:sp>
      <p:cxnSp>
        <p:nvCxnSpPr>
          <p:cNvPr id="59" name="Straight Connector 58"/>
          <p:cNvCxnSpPr>
            <a:stCxn id="60" idx="1"/>
          </p:cNvCxnSpPr>
          <p:nvPr/>
        </p:nvCxnSpPr>
        <p:spPr>
          <a:xfrm flipH="1">
            <a:off x="2209800" y="1634699"/>
            <a:ext cx="487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086600" y="1219200"/>
            <a:ext cx="1773853" cy="830997"/>
          </a:xfrm>
          <a:prstGeom prst="rect">
            <a:avLst/>
          </a:prstGeom>
          <a:noFill/>
          <a:ln>
            <a:solidFill>
              <a:schemeClr val="accent1"/>
            </a:solidFill>
          </a:ln>
        </p:spPr>
        <p:txBody>
          <a:bodyPr wrap="square" rtlCol="0">
            <a:spAutoFit/>
          </a:bodyPr>
          <a:lstStyle/>
          <a:p>
            <a:r>
              <a:rPr lang="en-US" sz="2400" dirty="0" smtClean="0">
                <a:solidFill>
                  <a:schemeClr val="tx2"/>
                </a:solidFill>
                <a:latin typeface="Source Sans Pro" panose="020B0503030403020204"/>
              </a:rPr>
              <a:t>High Level Languages</a:t>
            </a:r>
          </a:p>
        </p:txBody>
      </p:sp>
      <p:sp>
        <p:nvSpPr>
          <p:cNvPr id="30" name="Text Box 7">
            <a:extLst>
              <a:ext uri="{FF2B5EF4-FFF2-40B4-BE49-F238E27FC236}">
                <a16:creationId xmlns:a16="http://schemas.microsoft.com/office/drawing/2014/main" id="{0F0D8A03-4AEF-C54A-90BB-20C15D4DFF30}"/>
              </a:ext>
            </a:extLst>
          </p:cNvPr>
          <p:cNvSpPr txBox="1">
            <a:spLocks noChangeArrowheads="1"/>
          </p:cNvSpPr>
          <p:nvPr>
            <p:custDataLst>
              <p:tags r:id="rId15"/>
            </p:custDataLst>
          </p:nvPr>
        </p:nvSpPr>
        <p:spPr bwMode="auto">
          <a:xfrm>
            <a:off x="2303625" y="2917049"/>
            <a:ext cx="6417035" cy="113076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00000000101000000000001010010011</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1"/>
                </a:solidFill>
                <a:latin typeface="Consolas" pitchFamily="49" charset="0"/>
              </a:rPr>
              <a:t>00000000001000101000001010000000</a:t>
            </a:r>
            <a:endParaRPr lang="en-US" sz="2500" dirty="0">
              <a:solidFill>
                <a:schemeClr val="accent1"/>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00000000111100101000001010010011</a:t>
            </a:r>
          </a:p>
        </p:txBody>
      </p:sp>
    </p:spTree>
    <p:extLst>
      <p:ext uri="{BB962C8B-B14F-4D97-AF65-F5344CB8AC3E}">
        <p14:creationId xmlns:p14="http://schemas.microsoft.com/office/powerpoint/2010/main" val="1345847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9</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Goals for Today</a:t>
            </a:r>
            <a:endParaRPr lang="en-US" dirty="0"/>
          </a:p>
        </p:txBody>
      </p:sp>
      <p:sp>
        <p:nvSpPr>
          <p:cNvPr id="6" name="Content Placeholder 2"/>
          <p:cNvSpPr>
            <a:spLocks noGrp="1"/>
          </p:cNvSpPr>
          <p:nvPr>
            <p:ph idx="1"/>
          </p:nvPr>
        </p:nvSpPr>
        <p:spPr>
          <a:xfrm>
            <a:off x="0" y="685800"/>
            <a:ext cx="9144000" cy="6019800"/>
          </a:xfrm>
        </p:spPr>
        <p:txBody>
          <a:bodyPr>
            <a:normAutofit/>
          </a:bodyPr>
          <a:lstStyle/>
          <a:p>
            <a:pPr marL="0" indent="0">
              <a:buNone/>
            </a:pPr>
            <a:r>
              <a:rPr lang="en-US" dirty="0" smtClean="0"/>
              <a:t>Instruction Set Architectures</a:t>
            </a:r>
          </a:p>
          <a:p>
            <a:pPr marL="573088" lvl="1" indent="-457200">
              <a:buFont typeface="Arial"/>
              <a:buChar char="•"/>
            </a:pPr>
            <a:r>
              <a:rPr lang="en-US" dirty="0" smtClean="0"/>
              <a:t>ISA Variations, and CISC</a:t>
            </a:r>
            <a:r>
              <a:rPr lang="en-US" dirty="0"/>
              <a:t> </a:t>
            </a:r>
            <a:r>
              <a:rPr lang="en-US" dirty="0" smtClean="0"/>
              <a:t>vs RISC</a:t>
            </a:r>
          </a:p>
          <a:p>
            <a:pPr marL="573088" lvl="1" indent="-457200">
              <a:buFont typeface="Arial"/>
              <a:buChar char="•"/>
            </a:pPr>
            <a:r>
              <a:rPr lang="en-US" dirty="0"/>
              <a:t>Peek inside some other ISAs:</a:t>
            </a:r>
          </a:p>
          <a:p>
            <a:pPr marL="973138" lvl="2" indent="-457200">
              <a:buFont typeface="Arial"/>
              <a:buChar char="•"/>
            </a:pPr>
            <a:r>
              <a:rPr lang="en-US" sz="2800" dirty="0"/>
              <a:t>X86</a:t>
            </a:r>
          </a:p>
          <a:p>
            <a:pPr marL="973138" lvl="2" indent="-457200">
              <a:buFont typeface="Arial"/>
              <a:buChar char="•"/>
            </a:pPr>
            <a:r>
              <a:rPr lang="en-US" sz="2800" dirty="0"/>
              <a:t>ARM</a:t>
            </a:r>
          </a:p>
          <a:p>
            <a:pPr marL="573088" lvl="1" indent="-457200">
              <a:buFont typeface="Arial"/>
              <a:buChar char="•"/>
            </a:pPr>
            <a:endParaRPr lang="en-US" dirty="0" smtClean="0"/>
          </a:p>
          <a:p>
            <a:pPr marL="0" indent="0"/>
            <a:endParaRPr lang="en-US" dirty="0" smtClean="0"/>
          </a:p>
          <a:p>
            <a:pPr marL="0" indent="0"/>
            <a:endParaRPr lang="en-US" dirty="0"/>
          </a:p>
        </p:txBody>
      </p:sp>
    </p:spTree>
    <p:extLst>
      <p:ext uri="{BB962C8B-B14F-4D97-AF65-F5344CB8AC3E}">
        <p14:creationId xmlns:p14="http://schemas.microsoft.com/office/powerpoint/2010/main" val="37170027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_theme">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_theme" id="{87D39A7C-5058-483C-A408-E26106E53CCF}" vid="{8AF49146-2743-4A8D-8229-299168E9D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Bracy_theme</Template>
  <TotalTime>3134</TotalTime>
  <Words>3319</Words>
  <Application>Microsoft Office PowerPoint</Application>
  <PresentationFormat>On-screen Show (4:3)</PresentationFormat>
  <Paragraphs>736</Paragraphs>
  <Slides>42</Slides>
  <Notes>7</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ＭＳ Ｐゴシック</vt:lpstr>
      <vt:lpstr>Arial</vt:lpstr>
      <vt:lpstr>Calibri</vt:lpstr>
      <vt:lpstr>Consolas</vt:lpstr>
      <vt:lpstr>Lucida Grande</vt:lpstr>
      <vt:lpstr>Osaka</vt:lpstr>
      <vt:lpstr>Source Sans Pro</vt:lpstr>
      <vt:lpstr>Source Sans Pro Light</vt:lpstr>
      <vt:lpstr>Tahoma</vt:lpstr>
      <vt:lpstr>Times New Roman</vt:lpstr>
      <vt:lpstr>Wingdings</vt:lpstr>
      <vt:lpstr>Bracy_theme</vt:lpstr>
      <vt:lpstr>RISC, CISC, and ISA Variations</vt:lpstr>
      <vt:lpstr>Announcements</vt:lpstr>
      <vt:lpstr>Announcements</vt:lpstr>
      <vt:lpstr>iClicker Question</vt:lpstr>
      <vt:lpstr>iClicker Question</vt:lpstr>
      <vt:lpstr> Big Picture: Where are we now?</vt:lpstr>
      <vt:lpstr>Big Picture: Where are we going?</vt:lpstr>
      <vt:lpstr>Big Picture: Where are we going?</vt:lpstr>
      <vt:lpstr>Goals for Today</vt:lpstr>
      <vt:lpstr>Next Goal</vt:lpstr>
      <vt:lpstr>Instruction Set Architecture Variations</vt:lpstr>
      <vt:lpstr>Brief Historical Perspective on ISAs</vt:lpstr>
      <vt:lpstr>Brief Historical Perspective on ISAs</vt:lpstr>
      <vt:lpstr>Brief Historical Perspective on ISAs</vt:lpstr>
      <vt:lpstr>Takeaway</vt:lpstr>
      <vt:lpstr>Takeaway</vt:lpstr>
      <vt:lpstr>Next Goal</vt:lpstr>
      <vt:lpstr>In the Beginning…</vt:lpstr>
      <vt:lpstr>In the Beginning…</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vt:lpstr>
      <vt:lpstr>The RISC Tenets</vt:lpstr>
      <vt:lpstr>RISC vs CISC</vt:lpstr>
      <vt:lpstr>ARMDroid vs WinTel</vt:lpstr>
      <vt:lpstr>iClicker Question</vt:lpstr>
      <vt:lpstr>iClicker Question</vt:lpstr>
      <vt:lpstr>Takeaway</vt:lpstr>
      <vt:lpstr>Next Goal</vt:lpstr>
      <vt:lpstr>RISC-V instruction formats</vt:lpstr>
      <vt:lpstr>ARMv7 instruction formats</vt:lpstr>
      <vt:lpstr>ARMv7 Conditional Instructions</vt:lpstr>
      <vt:lpstr>ARMv7 Conditional Instructions</vt:lpstr>
      <vt:lpstr>ARMv7: Other Cool operations</vt:lpstr>
      <vt:lpstr>ARMv7 Instruction Set Architecture</vt:lpstr>
      <vt:lpstr>ARMv8 (64-bit) Instruction Set Architecture</vt:lpstr>
      <vt:lpstr>Instruction Set Architecture Variations</vt:lpstr>
      <vt:lpstr>ISA Takeaways</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 CISC, and ISA Variations</dc:title>
  <dc:creator>loaner</dc:creator>
  <cp:lastModifiedBy>Hakim Weatherspoon</cp:lastModifiedBy>
  <cp:revision>13</cp:revision>
  <dcterms:created xsi:type="dcterms:W3CDTF">2019-01-03T12:34:42Z</dcterms:created>
  <dcterms:modified xsi:type="dcterms:W3CDTF">2019-03-08T02:33:58Z</dcterms:modified>
</cp:coreProperties>
</file>