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ink/ink1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sldIdLst>
    <p:sldId id="256" r:id="rId2"/>
    <p:sldId id="290" r:id="rId3"/>
    <p:sldId id="28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0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75" units="1/cm"/>
          <inkml:channelProperty channel="Y" name="resolution" value="310.22726" units="1/cm"/>
          <inkml:channelProperty channel="T" name="resolution" value="1" units="1/dev"/>
        </inkml:channelProperties>
      </inkml:inkSource>
      <inkml:timestamp xml:id="ts0" timeString="2018-11-29T04:12:11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15898 11835 0,'0'0'0,"0"0"0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082675"/>
          </a:xfrm>
        </p:spPr>
        <p:txBody>
          <a:bodyPr anchor="ctr">
            <a:noAutofit/>
          </a:bodyPr>
          <a:lstStyle>
            <a:lvl1pPr algn="ctr">
              <a:defRPr sz="4800" b="0" i="0">
                <a:solidFill>
                  <a:srgbClr val="262626"/>
                </a:solidFill>
                <a:latin typeface="Source Sans Pro Light"/>
                <a:cs typeface="Source Sans Pro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graphic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1155700"/>
          </a:xfrm>
          <a:prstGeom prst="rect">
            <a:avLst/>
          </a:prstGeom>
        </p:spPr>
      </p:pic>
      <p:pic>
        <p:nvPicPr>
          <p:cNvPr id="8" name="Picture 7" descr="cis-standard-lockup-with-s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069" y="5022672"/>
            <a:ext cx="3653862" cy="104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686800" y="6253357"/>
            <a:ext cx="457200" cy="604647"/>
          </a:xfrm>
          <a:prstGeom prst="rect">
            <a:avLst/>
          </a:prstGeom>
          <a:solidFill>
            <a:srgbClr val="3AB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ource Sans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/>
          <a:lstStyle>
            <a:lvl1pPr>
              <a:defRPr sz="3200" b="0" i="0" cap="none">
                <a:solidFill>
                  <a:srgbClr val="262626"/>
                </a:solidFill>
              </a:defRPr>
            </a:lvl1pPr>
            <a:lvl2pPr marL="584200" indent="-355600">
              <a:tabLst/>
              <a:defRPr lang="en-US" sz="2800" dirty="0" smtClean="0"/>
            </a:lvl2pPr>
            <a:lvl3pPr marL="755650" indent="-285750">
              <a:tabLst/>
              <a:defRPr sz="2400">
                <a:solidFill>
                  <a:srgbClr val="262626"/>
                </a:solidFill>
              </a:defRPr>
            </a:lvl3pPr>
            <a:lvl4pPr marL="927100" indent="-228600">
              <a:tabLst/>
              <a:defRPr sz="2000">
                <a:solidFill>
                  <a:srgbClr val="262626"/>
                </a:solidFill>
              </a:defRPr>
            </a:lvl4pPr>
            <a:lvl5pPr marL="1155700" indent="-228600">
              <a:tabLst/>
              <a:defRPr sz="16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686800" y="6253357"/>
            <a:ext cx="457200" cy="604647"/>
          </a:xfrm>
          <a:prstGeom prst="rect">
            <a:avLst/>
          </a:prstGeom>
          <a:solidFill>
            <a:srgbClr val="3AB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ource Sans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/>
          <a:lstStyle>
            <a:lvl1pPr>
              <a:defRPr sz="3200" b="0" i="0" cap="none">
                <a:solidFill>
                  <a:srgbClr val="262626"/>
                </a:solidFill>
              </a:defRPr>
            </a:lvl1pPr>
            <a:lvl2pPr marL="584200" indent="-355600">
              <a:tabLst/>
              <a:defRPr lang="en-US" sz="2800" dirty="0" smtClean="0"/>
            </a:lvl2pPr>
            <a:lvl3pPr marL="755650" indent="-285750">
              <a:tabLst/>
              <a:defRPr sz="2400">
                <a:solidFill>
                  <a:srgbClr val="262626"/>
                </a:solidFill>
              </a:defRPr>
            </a:lvl3pPr>
            <a:lvl4pPr marL="927100" indent="-228600">
              <a:tabLst/>
              <a:defRPr sz="2000">
                <a:solidFill>
                  <a:srgbClr val="262626"/>
                </a:solidFill>
              </a:defRPr>
            </a:lvl4pPr>
            <a:lvl5pPr marL="1155700" indent="-228600">
              <a:tabLst/>
              <a:defRPr sz="16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graphic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206" y="4"/>
            <a:ext cx="462799" cy="6253353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788" y="6404515"/>
            <a:ext cx="1310066" cy="453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2303"/>
            <a:ext cx="9144000" cy="1155700"/>
          </a:xfrm>
          <a:prstGeom prst="rect">
            <a:avLst/>
          </a:prstGeom>
        </p:spPr>
      </p:pic>
      <p:pic>
        <p:nvPicPr>
          <p:cNvPr id="6" name="Picture 5" descr="cis-standard-lockup-with-s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76" y="2554093"/>
            <a:ext cx="4019248" cy="114678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1935" y="1179484"/>
            <a:ext cx="3985931" cy="3422669"/>
          </a:xfrm>
        </p:spPr>
        <p:txBody>
          <a:bodyPr anchor="ctr">
            <a:noAutofit/>
          </a:bodyPr>
          <a:lstStyle>
            <a:lvl1pPr algn="ctr">
              <a:defRPr sz="4800" cap="none">
                <a:solidFill>
                  <a:srgbClr val="262626"/>
                </a:solidFill>
                <a:latin typeface="Source Sans Pro Light"/>
                <a:cs typeface="Source Sans Pro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graphic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43250" cy="6858000"/>
          </a:xfrm>
          <a:prstGeom prst="rect">
            <a:avLst/>
          </a:prstGeom>
        </p:spPr>
      </p:pic>
      <p:pic>
        <p:nvPicPr>
          <p:cNvPr id="5" name="Picture 4" descr="cis-standard-lockup-with-s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35" y="5160816"/>
            <a:ext cx="4019248" cy="114678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686800" y="6253357"/>
            <a:ext cx="457200" cy="604647"/>
          </a:xfrm>
          <a:prstGeom prst="rect">
            <a:avLst/>
          </a:prstGeom>
          <a:solidFill>
            <a:srgbClr val="3AB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ource Sans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2048"/>
          </a:xfrm>
        </p:spPr>
        <p:txBody>
          <a:bodyPr/>
          <a:lstStyle>
            <a:lvl1pPr>
              <a:defRPr sz="3200" b="0" i="0" cap="none">
                <a:solidFill>
                  <a:srgbClr val="262626"/>
                </a:solidFill>
              </a:defRPr>
            </a:lvl1pPr>
            <a:lvl2pPr marL="527050" indent="-298450">
              <a:tabLst/>
              <a:defRPr lang="en-US" sz="2800" dirty="0" smtClean="0"/>
            </a:lvl2pPr>
            <a:lvl3pPr>
              <a:defRPr sz="2400">
                <a:solidFill>
                  <a:srgbClr val="262626"/>
                </a:solidFill>
              </a:defRPr>
            </a:lvl3pPr>
            <a:lvl4pPr>
              <a:defRPr sz="2000">
                <a:solidFill>
                  <a:srgbClr val="262626"/>
                </a:solidFill>
              </a:defRPr>
            </a:lvl4pPr>
            <a:lvl5pPr>
              <a:defRPr sz="16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graphic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6253357"/>
            <a:ext cx="7256583" cy="606991"/>
          </a:xfrm>
          <a:prstGeom prst="rect">
            <a:avLst/>
          </a:prstGeom>
        </p:spPr>
      </p:pic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661" y="6328937"/>
            <a:ext cx="1310066" cy="45348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3143250" cy="6858000"/>
          </a:xfrm>
          <a:prstGeom prst="rect">
            <a:avLst/>
          </a:prstGeom>
        </p:spPr>
      </p:pic>
      <p:pic>
        <p:nvPicPr>
          <p:cNvPr id="6" name="Picture 5" descr="cis-standard-lockup-with-se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4" y="2855609"/>
            <a:ext cx="4019248" cy="114678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78821-17AC-405A-B8E4-C4DF8A6ABB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" y="103183"/>
            <a:ext cx="8961120" cy="88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686800" cy="574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86800" y="6253357"/>
            <a:ext cx="457200" cy="604647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ctr">
              <a:defRPr sz="1600" b="0" i="0" cap="small">
                <a:solidFill>
                  <a:schemeClr val="tx2">
                    <a:lumMod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pPr>
              <a:defRPr/>
            </a:pPr>
            <a:fld id="{867E2119-C512-435A-8A99-A0B6D78DBB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defTabSz="609570" rtl="0" eaLnBrk="1" latinLnBrk="0" hangingPunct="1">
        <a:spcBef>
          <a:spcPct val="0"/>
        </a:spcBef>
        <a:buNone/>
        <a:defRPr sz="4400" b="0" i="0" kern="1200" cap="none">
          <a:solidFill>
            <a:srgbClr val="262626"/>
          </a:solidFill>
          <a:latin typeface="Source Sans Pro"/>
          <a:ea typeface="+mj-ea"/>
          <a:cs typeface="Source Sans Pro"/>
        </a:defRPr>
      </a:lvl1pPr>
    </p:titleStyle>
    <p:bodyStyle>
      <a:lvl1pPr marL="298450" indent="-298450" algn="l" defTabSz="609570" rtl="0" eaLnBrk="1" latinLnBrk="0" hangingPunct="1">
        <a:spcBef>
          <a:spcPts val="0"/>
        </a:spcBef>
        <a:spcAft>
          <a:spcPts val="0"/>
        </a:spcAft>
        <a:buFont typeface="Arial" charset="0"/>
        <a:buChar char="•"/>
        <a:tabLst/>
        <a:defRPr sz="3200" b="0" i="0" strike="noStrike" kern="1200" cap="none" normalizeH="0" baseline="0">
          <a:solidFill>
            <a:srgbClr val="262626"/>
          </a:solidFill>
          <a:latin typeface="Source Sans Pro"/>
          <a:ea typeface="+mn-ea"/>
          <a:cs typeface="Source Sans Pro"/>
        </a:defRPr>
      </a:lvl1pPr>
      <a:lvl2pPr marL="469900" indent="-241300" algn="l" defTabSz="609570" rtl="0" eaLnBrk="1" latinLnBrk="0" hangingPunct="1">
        <a:spcBef>
          <a:spcPts val="0"/>
        </a:spcBef>
        <a:buFont typeface="Arial"/>
        <a:buChar char="•"/>
        <a:tabLst/>
        <a:defRPr sz="2800" kern="1200">
          <a:solidFill>
            <a:srgbClr val="262626"/>
          </a:solidFill>
          <a:latin typeface="Source Sans Pro"/>
          <a:ea typeface="+mn-ea"/>
          <a:cs typeface="Source Sans Pro"/>
        </a:defRPr>
      </a:lvl2pPr>
      <a:lvl3pPr marL="641350" indent="-171450" algn="l" defTabSz="609570" rtl="0" eaLnBrk="1" latinLnBrk="0" hangingPunct="1">
        <a:spcBef>
          <a:spcPct val="20000"/>
        </a:spcBef>
        <a:buFont typeface="Lucida Grande"/>
        <a:buChar char="-"/>
        <a:tabLst/>
        <a:defRPr sz="2400" kern="1200">
          <a:solidFill>
            <a:srgbClr val="262626"/>
          </a:solidFill>
          <a:latin typeface="Source Sans Pro"/>
          <a:ea typeface="+mn-ea"/>
          <a:cs typeface="Source Sans Pro"/>
        </a:defRPr>
      </a:lvl3pPr>
      <a:lvl4pPr marL="1041400" indent="-228600" algn="l" defTabSz="609570" rtl="0" eaLnBrk="1" latinLnBrk="0" hangingPunct="1">
        <a:spcBef>
          <a:spcPct val="20000"/>
        </a:spcBef>
        <a:buFont typeface="Arial"/>
        <a:buChar char="•"/>
        <a:tabLst/>
        <a:defRPr sz="2000" kern="1200" baseline="0">
          <a:solidFill>
            <a:srgbClr val="262626"/>
          </a:solidFill>
          <a:latin typeface="Source Sans Pro"/>
          <a:ea typeface="+mn-ea"/>
          <a:cs typeface="Source Sans Pro"/>
        </a:defRPr>
      </a:lvl4pPr>
      <a:lvl5pPr marL="1439863" indent="-284163" algn="l" defTabSz="609570" rtl="0" eaLnBrk="1" latinLnBrk="0" hangingPunct="1">
        <a:spcBef>
          <a:spcPct val="20000"/>
        </a:spcBef>
        <a:buFont typeface="Arial"/>
        <a:buChar char="»"/>
        <a:tabLst/>
        <a:defRPr sz="1600" kern="1200">
          <a:solidFill>
            <a:srgbClr val="262626"/>
          </a:solidFill>
          <a:latin typeface="Source Sans Pro"/>
          <a:ea typeface="+mn-ea"/>
          <a:cs typeface="Source Sans Pro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00100" y="2882660"/>
            <a:ext cx="7543800" cy="2057400"/>
          </a:xfrm>
          <a:prstGeom prst="rect">
            <a:avLst/>
          </a:prstGeom>
        </p:spPr>
        <p:txBody>
          <a:bodyPr/>
          <a:lstStyle>
            <a:lvl1pPr marL="298450" indent="-298450" algn="l" defTabSz="609570" rtl="0" eaLnBrk="1" latinLnBrk="0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/>
              <a:defRPr sz="3200" b="0" i="0" strike="noStrike" kern="1200" cap="none" normalizeH="0" baseline="0">
                <a:solidFill>
                  <a:srgbClr val="262626"/>
                </a:solidFill>
                <a:latin typeface="Source Sans Pro"/>
                <a:ea typeface="+mn-ea"/>
                <a:cs typeface="Source Sans Pro"/>
              </a:defRPr>
            </a:lvl1pPr>
            <a:lvl2pPr marL="469900" indent="-241300" algn="l" defTabSz="609570" rtl="0" eaLnBrk="1" latinLnBrk="0" hangingPunct="1">
              <a:spcBef>
                <a:spcPts val="0"/>
              </a:spcBef>
              <a:buFont typeface="Arial"/>
              <a:buChar char="•"/>
              <a:tabLst/>
              <a:defRPr sz="2800" kern="1200">
                <a:solidFill>
                  <a:srgbClr val="262626"/>
                </a:solidFill>
                <a:latin typeface="Source Sans Pro"/>
                <a:ea typeface="+mn-ea"/>
                <a:cs typeface="Source Sans Pro"/>
              </a:defRPr>
            </a:lvl2pPr>
            <a:lvl3pPr marL="641350" indent="-171450" algn="l" defTabSz="609570" rtl="0" eaLnBrk="1" latinLnBrk="0" hangingPunct="1">
              <a:spcBef>
                <a:spcPct val="20000"/>
              </a:spcBef>
              <a:buFont typeface="Lucida Grande"/>
              <a:buChar char="-"/>
              <a:tabLst/>
              <a:defRPr sz="2400" kern="1200">
                <a:solidFill>
                  <a:srgbClr val="262626"/>
                </a:solidFill>
                <a:latin typeface="Source Sans Pro"/>
                <a:ea typeface="+mn-ea"/>
                <a:cs typeface="Source Sans Pro"/>
              </a:defRPr>
            </a:lvl3pPr>
            <a:lvl4pPr marL="1041400" indent="-228600" algn="l" defTabSz="609570" rtl="0" eaLnBrk="1" latinLnBrk="0" hangingPunct="1">
              <a:spcBef>
                <a:spcPct val="20000"/>
              </a:spcBef>
              <a:buFont typeface="Arial"/>
              <a:buChar char="•"/>
              <a:tabLst/>
              <a:defRPr sz="2000" kern="1200" baseline="0">
                <a:solidFill>
                  <a:srgbClr val="262626"/>
                </a:solidFill>
                <a:latin typeface="Source Sans Pro"/>
                <a:ea typeface="+mn-ea"/>
                <a:cs typeface="Source Sans Pro"/>
              </a:defRPr>
            </a:lvl4pPr>
            <a:lvl5pPr marL="1439863" indent="-284163" algn="l" defTabSz="609570" rtl="0" eaLnBrk="1" latinLnBrk="0" hangingPunct="1">
              <a:spcBef>
                <a:spcPct val="20000"/>
              </a:spcBef>
              <a:buFont typeface="Arial"/>
              <a:buChar char="»"/>
              <a:tabLst/>
              <a:defRPr sz="1600" kern="1200">
                <a:solidFill>
                  <a:srgbClr val="262626"/>
                </a:solidFill>
                <a:latin typeface="Source Sans Pro"/>
                <a:ea typeface="+mn-ea"/>
                <a:cs typeface="Source Sans Pro"/>
              </a:defRPr>
            </a:lvl5pPr>
            <a:lvl6pPr marL="335263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None/>
            </a:pPr>
            <a:r>
              <a:rPr lang="en-US" sz="2800" b="1" dirty="0" smtClean="0"/>
              <a:t>Hakim Weatherspoon</a:t>
            </a:r>
          </a:p>
          <a:p>
            <a:pPr marL="0" indent="0" algn="ctr" fontAlgn="auto">
              <a:buNone/>
            </a:pPr>
            <a:r>
              <a:rPr lang="en-US" sz="2800" b="1" dirty="0" smtClean="0"/>
              <a:t>CS 3410</a:t>
            </a:r>
          </a:p>
          <a:p>
            <a:pPr marL="0" indent="0" algn="ctr" fontAlgn="auto">
              <a:buNone/>
            </a:pPr>
            <a:r>
              <a:rPr lang="en-US" sz="2800" dirty="0" smtClean="0"/>
              <a:t>Computer Science</a:t>
            </a:r>
          </a:p>
          <a:p>
            <a:pPr marL="0" indent="0" algn="ctr" fontAlgn="auto">
              <a:buNone/>
            </a:pPr>
            <a:r>
              <a:rPr lang="en-US" sz="2800" dirty="0" smtClean="0"/>
              <a:t>Cornell University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802921" y="6178700"/>
            <a:ext cx="5538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6F89F7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Source Sans Pro" panose="020B0503030403020204"/>
              </a:rPr>
              <a:t>[Weatherspoon, </a:t>
            </a:r>
            <a:r>
              <a:rPr lang="en-US" dirty="0" err="1" smtClean="0">
                <a:solidFill>
                  <a:schemeClr val="accent1"/>
                </a:solidFill>
                <a:latin typeface="Source Sans Pro" panose="020B0503030403020204"/>
              </a:rPr>
              <a:t>Bala</a:t>
            </a:r>
            <a:r>
              <a:rPr lang="en-US" dirty="0" smtClean="0">
                <a:solidFill>
                  <a:schemeClr val="accent1"/>
                </a:solidFill>
                <a:latin typeface="Source Sans Pro" panose="020B0503030403020204"/>
              </a:rPr>
              <a:t>, Bracy, and </a:t>
            </a:r>
            <a:r>
              <a:rPr lang="en-US" dirty="0" err="1" smtClean="0">
                <a:solidFill>
                  <a:schemeClr val="accent1"/>
                </a:solidFill>
                <a:latin typeface="Source Sans Pro" panose="020B0503030403020204"/>
              </a:rPr>
              <a:t>Sirer</a:t>
            </a:r>
            <a:r>
              <a:rPr lang="en-US" dirty="0">
                <a:solidFill>
                  <a:schemeClr val="accent1"/>
                </a:solidFill>
                <a:latin typeface="Source Sans Pro" panose="020B0503030403020204"/>
              </a:rPr>
              <a:t>]</a:t>
            </a:r>
            <a:endParaRPr lang="en-US" dirty="0">
              <a:solidFill>
                <a:schemeClr val="accent1"/>
              </a:solidFill>
              <a:latin typeface="Source Sans Pro" panose="020B0503030403020204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4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9988" y="6194317"/>
            <a:ext cx="3938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#2 Bus Throughput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7049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Car: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speed = 60 miles/hour, capacity = 5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Bus: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speed = 20 miles/hour, capacity = 60</a:t>
            </a:r>
            <a:endParaRPr lang="en-US" dirty="0" smtClean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Task: 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transport passengers 10 miles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7555"/>
              </p:ext>
            </p:extLst>
          </p:nvPr>
        </p:nvGraphicFramePr>
        <p:xfrm>
          <a:off x="1066800" y="2971800"/>
          <a:ext cx="70866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Latency (min)</a:t>
                      </a:r>
                      <a:endParaRPr lang="en-US" sz="18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Throughput (PPH)</a:t>
                      </a:r>
                      <a:endParaRPr lang="en-US" sz="18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Source Sans Pro" panose="020B0503030403020204"/>
                        </a:rPr>
                        <a:t>Car</a:t>
                      </a:r>
                      <a:endParaRPr lang="en-US" sz="2000" dirty="0">
                        <a:solidFill>
                          <a:srgbClr val="FF0000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Source Sans Pro" panose="020B0503030403020204"/>
                        </a:rPr>
                        <a:t>Bus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295400" y="5029200"/>
            <a:ext cx="609600" cy="457200"/>
            <a:chOff x="2438400" y="5257800"/>
            <a:chExt cx="609600" cy="4572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438400" y="5257800"/>
              <a:ext cx="609600" cy="381000"/>
            </a:xfrm>
            <a:prstGeom prst="round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489940" y="54864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780190" y="54864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3400" y="5638800"/>
            <a:ext cx="1371600" cy="609600"/>
            <a:chOff x="914400" y="5715000"/>
            <a:chExt cx="1371600" cy="6096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914400" y="5715000"/>
              <a:ext cx="1371600" cy="5334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027590" y="60960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68870" y="60960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562600" y="4800600"/>
            <a:ext cx="162256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Source Sans Pro" panose="020B0503030403020204"/>
              </a:rPr>
              <a:t>A.    	10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Source Sans Pro" panose="020B0503030403020204"/>
              </a:rPr>
              <a:t>B.    	15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Source Sans Pro" panose="020B0503030403020204"/>
              </a:rPr>
              <a:t>C.   	20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Source Sans Pro" panose="020B0503030403020204"/>
              </a:rPr>
              <a:t>D.   	60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Source Sans Pro" panose="020B0503030403020204"/>
              </a:rPr>
              <a:t>E. 		120</a:t>
            </a:r>
            <a:endParaRPr lang="en-US" sz="24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400" y="4800600"/>
            <a:ext cx="1731248" cy="1862792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46181" y="5018782"/>
            <a:ext cx="27382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CLICKER</a:t>
            </a:r>
          </a:p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QUESTIONS: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91057" y="6180318"/>
            <a:ext cx="3849132" cy="5847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#1 Car Throughput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52405" y="3512572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10 min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2405" y="4093075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30 min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6858004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Question #1: Car vs.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7049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Car: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speed = 60 miles/hour, capacity = 5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Bus: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speed = 20 miles/hour, capacity = 60</a:t>
            </a:r>
            <a:endParaRPr lang="en-US" dirty="0" smtClean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Task: 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transport passengers 10 miles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7555"/>
              </p:ext>
            </p:extLst>
          </p:nvPr>
        </p:nvGraphicFramePr>
        <p:xfrm>
          <a:off x="1066800" y="2971800"/>
          <a:ext cx="70866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Latency (min)</a:t>
                      </a:r>
                      <a:endParaRPr lang="en-US" sz="18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Throughput (PPH)</a:t>
                      </a:r>
                      <a:endParaRPr lang="en-US" sz="18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Source Sans Pro" panose="020B0503030403020204"/>
                        </a:rPr>
                        <a:t>Car</a:t>
                      </a:r>
                      <a:endParaRPr lang="en-US" sz="2000" dirty="0">
                        <a:solidFill>
                          <a:srgbClr val="FF0000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Source Sans Pro" panose="020B0503030403020204"/>
                        </a:rPr>
                        <a:t>Bus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295400" y="5029200"/>
            <a:ext cx="609600" cy="457200"/>
            <a:chOff x="2438400" y="5257800"/>
            <a:chExt cx="609600" cy="4572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438400" y="5257800"/>
              <a:ext cx="609600" cy="381000"/>
            </a:xfrm>
            <a:prstGeom prst="round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489940" y="54864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780190" y="54864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3400" y="5638800"/>
            <a:ext cx="1371600" cy="609600"/>
            <a:chOff x="914400" y="5715000"/>
            <a:chExt cx="1371600" cy="6096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914400" y="5715000"/>
              <a:ext cx="1371600" cy="5334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027590" y="60960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68870" y="6096000"/>
              <a:ext cx="228600" cy="2286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sng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052405" y="3512572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10 min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2405" y="4093075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30 min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6858004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Question #1: Car vs. Bus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98919" y="3508513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15 PPH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98919" y="4089016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60 PPH</a:t>
            </a:r>
            <a:endParaRPr lang="en-US" b="1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grpSp>
        <p:nvGrpSpPr>
          <p:cNvPr id="27" name="Group 29"/>
          <p:cNvGrpSpPr/>
          <p:nvPr/>
        </p:nvGrpSpPr>
        <p:grpSpPr>
          <a:xfrm>
            <a:off x="7239000" y="4800600"/>
            <a:ext cx="1143000" cy="304800"/>
            <a:chOff x="6934200" y="5029200"/>
            <a:chExt cx="1143000" cy="304800"/>
          </a:xfrm>
          <a:solidFill>
            <a:schemeClr val="accent2"/>
          </a:solidFill>
        </p:grpSpPr>
        <p:sp>
          <p:nvSpPr>
            <p:cNvPr id="28" name="Smiley Face 27"/>
            <p:cNvSpPr/>
            <p:nvPr/>
          </p:nvSpPr>
          <p:spPr bwMode="auto">
            <a:xfrm>
              <a:off x="71628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Smiley Face 28"/>
            <p:cNvSpPr/>
            <p:nvPr/>
          </p:nvSpPr>
          <p:spPr bwMode="auto">
            <a:xfrm>
              <a:off x="76200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grpSp>
          <p:nvGrpSpPr>
            <p:cNvPr id="30" name="Group 28"/>
            <p:cNvGrpSpPr/>
            <p:nvPr/>
          </p:nvGrpSpPr>
          <p:grpSpPr>
            <a:xfrm>
              <a:off x="6934200" y="5105400"/>
              <a:ext cx="1143000" cy="228600"/>
              <a:chOff x="6934200" y="5105400"/>
              <a:chExt cx="1143000" cy="228600"/>
            </a:xfrm>
            <a:grpFill/>
          </p:grpSpPr>
          <p:sp>
            <p:nvSpPr>
              <p:cNvPr id="31" name="Smiley Face 30"/>
              <p:cNvSpPr/>
              <p:nvPr/>
            </p:nvSpPr>
            <p:spPr bwMode="auto">
              <a:xfrm>
                <a:off x="69342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Smiley Face 31"/>
              <p:cNvSpPr/>
              <p:nvPr/>
            </p:nvSpPr>
            <p:spPr bwMode="auto">
              <a:xfrm>
                <a:off x="73914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Smiley Face 32"/>
              <p:cNvSpPr/>
              <p:nvPr/>
            </p:nvSpPr>
            <p:spPr bwMode="auto">
              <a:xfrm>
                <a:off x="78486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4" name="Group 29"/>
          <p:cNvGrpSpPr/>
          <p:nvPr/>
        </p:nvGrpSpPr>
        <p:grpSpPr>
          <a:xfrm>
            <a:off x="7239000" y="5029200"/>
            <a:ext cx="1143000" cy="304800"/>
            <a:chOff x="6934200" y="5029200"/>
            <a:chExt cx="1143000" cy="304800"/>
          </a:xfrm>
          <a:solidFill>
            <a:schemeClr val="accent2"/>
          </a:solidFill>
        </p:grpSpPr>
        <p:sp>
          <p:nvSpPr>
            <p:cNvPr id="35" name="Smiley Face 34"/>
            <p:cNvSpPr/>
            <p:nvPr/>
          </p:nvSpPr>
          <p:spPr bwMode="auto">
            <a:xfrm>
              <a:off x="71628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Smiley Face 35"/>
            <p:cNvSpPr/>
            <p:nvPr/>
          </p:nvSpPr>
          <p:spPr bwMode="auto">
            <a:xfrm>
              <a:off x="76200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grpSp>
          <p:nvGrpSpPr>
            <p:cNvPr id="37" name="Group 28"/>
            <p:cNvGrpSpPr/>
            <p:nvPr/>
          </p:nvGrpSpPr>
          <p:grpSpPr>
            <a:xfrm>
              <a:off x="6934200" y="5105400"/>
              <a:ext cx="1143000" cy="228600"/>
              <a:chOff x="6934200" y="5105400"/>
              <a:chExt cx="1143000" cy="228600"/>
            </a:xfrm>
            <a:grpFill/>
          </p:grpSpPr>
          <p:sp>
            <p:nvSpPr>
              <p:cNvPr id="38" name="Smiley Face 37"/>
              <p:cNvSpPr/>
              <p:nvPr/>
            </p:nvSpPr>
            <p:spPr bwMode="auto">
              <a:xfrm>
                <a:off x="69342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Smiley Face 38"/>
              <p:cNvSpPr/>
              <p:nvPr/>
            </p:nvSpPr>
            <p:spPr bwMode="auto">
              <a:xfrm>
                <a:off x="73914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Smiley Face 39"/>
              <p:cNvSpPr/>
              <p:nvPr/>
            </p:nvSpPr>
            <p:spPr bwMode="auto">
              <a:xfrm>
                <a:off x="78486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41" name="Group 29"/>
          <p:cNvGrpSpPr/>
          <p:nvPr/>
        </p:nvGrpSpPr>
        <p:grpSpPr>
          <a:xfrm>
            <a:off x="7239000" y="5257800"/>
            <a:ext cx="1143000" cy="304800"/>
            <a:chOff x="6934200" y="5029200"/>
            <a:chExt cx="1143000" cy="304800"/>
          </a:xfrm>
          <a:solidFill>
            <a:schemeClr val="accent2"/>
          </a:solidFill>
        </p:grpSpPr>
        <p:sp>
          <p:nvSpPr>
            <p:cNvPr id="42" name="Smiley Face 41"/>
            <p:cNvSpPr/>
            <p:nvPr/>
          </p:nvSpPr>
          <p:spPr bwMode="auto">
            <a:xfrm>
              <a:off x="71628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Smiley Face 42"/>
            <p:cNvSpPr/>
            <p:nvPr/>
          </p:nvSpPr>
          <p:spPr bwMode="auto">
            <a:xfrm>
              <a:off x="7620000" y="5029200"/>
              <a:ext cx="228600" cy="228600"/>
            </a:xfrm>
            <a:prstGeom prst="smileyFace">
              <a:avLst/>
            </a:prstGeom>
            <a:grp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grpSp>
          <p:nvGrpSpPr>
            <p:cNvPr id="44" name="Group 28"/>
            <p:cNvGrpSpPr/>
            <p:nvPr/>
          </p:nvGrpSpPr>
          <p:grpSpPr>
            <a:xfrm>
              <a:off x="6934200" y="5105400"/>
              <a:ext cx="1143000" cy="228600"/>
              <a:chOff x="6934200" y="5105400"/>
              <a:chExt cx="1143000" cy="228600"/>
            </a:xfrm>
            <a:grpFill/>
          </p:grpSpPr>
          <p:sp>
            <p:nvSpPr>
              <p:cNvPr id="45" name="Smiley Face 44"/>
              <p:cNvSpPr/>
              <p:nvPr/>
            </p:nvSpPr>
            <p:spPr bwMode="auto">
              <a:xfrm>
                <a:off x="69342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Smiley Face 45"/>
              <p:cNvSpPr/>
              <p:nvPr/>
            </p:nvSpPr>
            <p:spPr bwMode="auto">
              <a:xfrm>
                <a:off x="73914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Smiley Face 46"/>
              <p:cNvSpPr/>
              <p:nvPr/>
            </p:nvSpPr>
            <p:spPr bwMode="auto">
              <a:xfrm>
                <a:off x="7848600" y="5105400"/>
                <a:ext cx="228600" cy="228600"/>
              </a:xfrm>
              <a:prstGeom prst="smileyFace">
                <a:avLst/>
              </a:prstGeom>
              <a:grp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48" name="Group 139"/>
          <p:cNvGrpSpPr/>
          <p:nvPr/>
        </p:nvGrpSpPr>
        <p:grpSpPr>
          <a:xfrm>
            <a:off x="6166035" y="5011676"/>
            <a:ext cx="2374530" cy="1612529"/>
            <a:chOff x="6693270" y="5169271"/>
            <a:chExt cx="2374530" cy="1612529"/>
          </a:xfrm>
          <a:solidFill>
            <a:schemeClr val="accent1"/>
          </a:solidFill>
        </p:grpSpPr>
        <p:grpSp>
          <p:nvGrpSpPr>
            <p:cNvPr id="49" name="Group 79"/>
            <p:cNvGrpSpPr/>
            <p:nvPr/>
          </p:nvGrpSpPr>
          <p:grpSpPr>
            <a:xfrm>
              <a:off x="6693270" y="5867400"/>
              <a:ext cx="2374530" cy="914400"/>
              <a:chOff x="6553200" y="5486400"/>
              <a:chExt cx="2374530" cy="914400"/>
            </a:xfrm>
            <a:grpFill/>
          </p:grpSpPr>
          <p:grpSp>
            <p:nvGrpSpPr>
              <p:cNvPr id="93" name="Group 30"/>
              <p:cNvGrpSpPr/>
              <p:nvPr/>
            </p:nvGrpSpPr>
            <p:grpSpPr>
              <a:xfrm>
                <a:off x="6553200" y="54864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129" name="Smiley Face 128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0" name="Smiley Face 129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31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132" name="Smiley Face 34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3" name="Smiley Face 132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4" name="Smiley Face 133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94" name="Group 37"/>
              <p:cNvGrpSpPr/>
              <p:nvPr/>
            </p:nvGrpSpPr>
            <p:grpSpPr>
              <a:xfrm>
                <a:off x="6553200" y="57150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123" name="Smiley Face 122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4" name="Smiley Face 123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25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126" name="Smiley Face 125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7" name="Smiley Face 126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8" name="Smiley Face 127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95" name="Group 44"/>
              <p:cNvGrpSpPr/>
              <p:nvPr/>
            </p:nvGrpSpPr>
            <p:grpSpPr>
              <a:xfrm>
                <a:off x="6553200" y="59436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117" name="Smiley Face 116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Smiley Face 46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19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120" name="Smiley Face 119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1" name="Smiley Face 120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2" name="Smiley Face 50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96" name="Group 58"/>
              <p:cNvGrpSpPr/>
              <p:nvPr/>
            </p:nvGrpSpPr>
            <p:grpSpPr>
              <a:xfrm>
                <a:off x="7683870" y="5601813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111" name="Smiley Face 110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Smiley Face 111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13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114" name="Smiley Face 113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5" name="Smiley Face 114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Smiley Face 64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97" name="Group 65"/>
              <p:cNvGrpSpPr/>
              <p:nvPr/>
            </p:nvGrpSpPr>
            <p:grpSpPr>
              <a:xfrm>
                <a:off x="7708530" y="5855071"/>
                <a:ext cx="1219200" cy="304800"/>
                <a:chOff x="6934200" y="5029200"/>
                <a:chExt cx="1219200" cy="304800"/>
              </a:xfrm>
              <a:grpFill/>
            </p:grpSpPr>
            <p:sp>
              <p:nvSpPr>
                <p:cNvPr id="105" name="Smiley Face 104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6" name="Smiley Face 105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07" name="Group 28"/>
                <p:cNvGrpSpPr/>
                <p:nvPr/>
              </p:nvGrpSpPr>
              <p:grpSpPr>
                <a:xfrm>
                  <a:off x="6934200" y="5105400"/>
                  <a:ext cx="1219200" cy="228600"/>
                  <a:chOff x="6934200" y="5105400"/>
                  <a:chExt cx="1219200" cy="228600"/>
                </a:xfrm>
                <a:grpFill/>
              </p:grpSpPr>
              <p:sp>
                <p:nvSpPr>
                  <p:cNvPr id="108" name="Smiley Face 107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9" name="Smiley Face 108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0" name="Smiley Face 109"/>
                  <p:cNvSpPr/>
                  <p:nvPr/>
                </p:nvSpPr>
                <p:spPr bwMode="auto">
                  <a:xfrm>
                    <a:off x="79248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98" name="Group 72"/>
              <p:cNvGrpSpPr/>
              <p:nvPr/>
            </p:nvGrpSpPr>
            <p:grpSpPr>
              <a:xfrm>
                <a:off x="7696200" y="60960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99" name="Smiley Face 98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0" name="Smiley Face 99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01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102" name="Smiley Face 101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3" name="Smiley Face 102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04" name="Smiley Face 103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50" name="Group 79"/>
            <p:cNvGrpSpPr/>
            <p:nvPr/>
          </p:nvGrpSpPr>
          <p:grpSpPr>
            <a:xfrm>
              <a:off x="6693270" y="5169271"/>
              <a:ext cx="2374530" cy="914400"/>
              <a:chOff x="6553200" y="5486400"/>
              <a:chExt cx="2374530" cy="914400"/>
            </a:xfrm>
            <a:grpFill/>
          </p:grpSpPr>
          <p:grpSp>
            <p:nvGrpSpPr>
              <p:cNvPr id="51" name="Group 30"/>
              <p:cNvGrpSpPr/>
              <p:nvPr/>
            </p:nvGrpSpPr>
            <p:grpSpPr>
              <a:xfrm>
                <a:off x="6553200" y="54864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87" name="Smiley Face 86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Smiley Face 87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89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90" name="Smiley Face 34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1" name="Smiley Face 90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2" name="Smiley Face 91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52" name="Group 37"/>
              <p:cNvGrpSpPr/>
              <p:nvPr/>
            </p:nvGrpSpPr>
            <p:grpSpPr>
              <a:xfrm>
                <a:off x="6553200" y="57150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81" name="Smiley Face 80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Smiley Face 81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83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84" name="Smiley Face 83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5" name="Smiley Face 84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6" name="Smiley Face 85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53" name="Group 44"/>
              <p:cNvGrpSpPr/>
              <p:nvPr/>
            </p:nvGrpSpPr>
            <p:grpSpPr>
              <a:xfrm>
                <a:off x="6553200" y="59436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75" name="Smiley Face 74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Smiley Face 75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77" name="Group 123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78" name="Smiley Face 77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9" name="Smiley Face 78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0" name="Smiley Face 79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54" name="Group 58"/>
              <p:cNvGrpSpPr/>
              <p:nvPr/>
            </p:nvGrpSpPr>
            <p:grpSpPr>
              <a:xfrm>
                <a:off x="7683870" y="5601813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69" name="Smiley Face 68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0" name="Smiley Face 69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72" name="Smiley Face 71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3" name="Smiley Face 72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74" name="Smiley Face 73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55" name="Group 65"/>
              <p:cNvGrpSpPr/>
              <p:nvPr/>
            </p:nvGrpSpPr>
            <p:grpSpPr>
              <a:xfrm>
                <a:off x="7708530" y="5855071"/>
                <a:ext cx="1219200" cy="304800"/>
                <a:chOff x="6934200" y="5029200"/>
                <a:chExt cx="1219200" cy="304800"/>
              </a:xfrm>
              <a:grpFill/>
            </p:grpSpPr>
            <p:sp>
              <p:nvSpPr>
                <p:cNvPr id="63" name="Smiley Face 62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Smiley Face 63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65" name="Group 28"/>
                <p:cNvGrpSpPr/>
                <p:nvPr/>
              </p:nvGrpSpPr>
              <p:grpSpPr>
                <a:xfrm>
                  <a:off x="6934200" y="5105400"/>
                  <a:ext cx="1219200" cy="228600"/>
                  <a:chOff x="6934200" y="5105400"/>
                  <a:chExt cx="1219200" cy="228600"/>
                </a:xfrm>
                <a:grpFill/>
              </p:grpSpPr>
              <p:sp>
                <p:nvSpPr>
                  <p:cNvPr id="66" name="Smiley Face 65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7" name="Smiley Face 66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8" name="Smiley Face 67"/>
                  <p:cNvSpPr/>
                  <p:nvPr/>
                </p:nvSpPr>
                <p:spPr bwMode="auto">
                  <a:xfrm>
                    <a:off x="79248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56" name="Group 72"/>
              <p:cNvGrpSpPr/>
              <p:nvPr/>
            </p:nvGrpSpPr>
            <p:grpSpPr>
              <a:xfrm>
                <a:off x="7696200" y="6096000"/>
                <a:ext cx="1143000" cy="304800"/>
                <a:chOff x="6934200" y="5029200"/>
                <a:chExt cx="1143000" cy="304800"/>
              </a:xfrm>
              <a:grpFill/>
            </p:grpSpPr>
            <p:sp>
              <p:nvSpPr>
                <p:cNvPr id="57" name="Smiley Face 56"/>
                <p:cNvSpPr/>
                <p:nvPr/>
              </p:nvSpPr>
              <p:spPr bwMode="auto">
                <a:xfrm>
                  <a:off x="71628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Smiley Face 57"/>
                <p:cNvSpPr/>
                <p:nvPr/>
              </p:nvSpPr>
              <p:spPr bwMode="auto">
                <a:xfrm>
                  <a:off x="7620000" y="5029200"/>
                  <a:ext cx="228600" cy="228600"/>
                </a:xfrm>
                <a:prstGeom prst="smileyFace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accent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59" name="Group 28"/>
                <p:cNvGrpSpPr/>
                <p:nvPr/>
              </p:nvGrpSpPr>
              <p:grpSpPr>
                <a:xfrm>
                  <a:off x="6934200" y="5105400"/>
                  <a:ext cx="1143000" cy="228600"/>
                  <a:chOff x="6934200" y="5105400"/>
                  <a:chExt cx="1143000" cy="228600"/>
                </a:xfrm>
                <a:grpFill/>
              </p:grpSpPr>
              <p:sp>
                <p:nvSpPr>
                  <p:cNvPr id="60" name="Smiley Face 59"/>
                  <p:cNvSpPr/>
                  <p:nvPr/>
                </p:nvSpPr>
                <p:spPr bwMode="auto">
                  <a:xfrm>
                    <a:off x="69342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1" name="Smiley Face 60"/>
                  <p:cNvSpPr/>
                  <p:nvPr/>
                </p:nvSpPr>
                <p:spPr bwMode="auto">
                  <a:xfrm>
                    <a:off x="73914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Smiley Face 61"/>
                  <p:cNvSpPr/>
                  <p:nvPr/>
                </p:nvSpPr>
                <p:spPr bwMode="auto">
                  <a:xfrm>
                    <a:off x="7848600" y="5105400"/>
                    <a:ext cx="228600" cy="228600"/>
                  </a:xfrm>
                  <a:prstGeom prst="smileyFac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accent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25552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make the computer faster?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914400"/>
            <a:ext cx="88392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Decrease latency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Critical Path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Longest path determining the minimum time needed for an operation</a:t>
            </a:r>
          </a:p>
          <a:p>
            <a:pPr lvl="1"/>
            <a:r>
              <a:rPr lang="en-US" dirty="0" smtClean="0"/>
              <a:t>Determines minimum length of clock cycle                 i.e. determines maximum clock frequency</a:t>
            </a:r>
          </a:p>
          <a:p>
            <a:endParaRPr lang="en-US" dirty="0"/>
          </a:p>
          <a:p>
            <a:r>
              <a:rPr lang="en-US" dirty="0" smtClean="0"/>
              <a:t>Optimize </a:t>
            </a:r>
            <a:r>
              <a:rPr lang="en-US" dirty="0"/>
              <a:t>for </a:t>
            </a:r>
            <a:r>
              <a:rPr lang="en-US" dirty="0" smtClean="0"/>
              <a:t>latency </a:t>
            </a:r>
            <a:r>
              <a:rPr lang="en-US" dirty="0"/>
              <a:t>on the critical </a:t>
            </a:r>
            <a:r>
              <a:rPr lang="en-US" dirty="0" smtClean="0"/>
              <a:t>path</a:t>
            </a:r>
          </a:p>
          <a:p>
            <a:pPr lvl="2"/>
            <a:r>
              <a:rPr lang="en-US" sz="2800" dirty="0" smtClean="0"/>
              <a:t>Parallelism (like carry look ahead adder)</a:t>
            </a:r>
          </a:p>
          <a:p>
            <a:pPr lvl="2"/>
            <a:r>
              <a:rPr lang="en-US" sz="2800" dirty="0" smtClean="0"/>
              <a:t>Pipelining</a:t>
            </a:r>
          </a:p>
          <a:p>
            <a:pPr lvl="2"/>
            <a:r>
              <a:rPr lang="en-US" sz="2800" dirty="0" smtClean="0"/>
              <a:t>Both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453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Latency: Optimize Delay on Critical Path</a:t>
            </a:r>
            <a:endParaRPr lang="en-US" sz="3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r>
              <a:rPr lang="en-US" dirty="0" smtClean="0"/>
              <a:t>E.g. Adder performance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2757898"/>
              </p:ext>
            </p:extLst>
          </p:nvPr>
        </p:nvGraphicFramePr>
        <p:xfrm>
          <a:off x="80208" y="1676400"/>
          <a:ext cx="8983580" cy="3657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30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ource Sans Pro" panose="020B0503030403020204"/>
                        </a:rPr>
                        <a:t>32 Bit Adder Design</a:t>
                      </a:r>
                      <a:endParaRPr lang="en-US" sz="2400" dirty="0">
                        <a:solidFill>
                          <a:schemeClr val="bg1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ource Sans Pro" panose="020B0503030403020204"/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ource Sans Pro" panose="020B0503030403020204"/>
                        </a:rPr>
                        <a:t>Time</a:t>
                      </a:r>
                      <a:endParaRPr lang="en-US" sz="2400" dirty="0">
                        <a:solidFill>
                          <a:schemeClr val="bg1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Ripple Carry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300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64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2-Way Carry-Skip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360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35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3-Way Carry-Skip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500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22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4-Way Carry-Skip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600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18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2-Way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 Look-Ahead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550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16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Split Look-Ahead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800 gates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10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Full Look-Ahead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1200 gates</a:t>
                      </a:r>
                      <a:endParaRPr lang="en-US" sz="2400" dirty="0" smtClean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Source Sans Pro" panose="020B0503030403020204"/>
                        </a:rPr>
                        <a:t>5 gate delays</a:t>
                      </a:r>
                      <a:endParaRPr lang="en-US" sz="2400" dirty="0">
                        <a:solidFill>
                          <a:schemeClr val="tx2"/>
                        </a:solidFill>
                        <a:latin typeface="Source Sans Pro" panose="020B0503030403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4190998"/>
            <a:ext cx="8686800" cy="2541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dirty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Single-cycle datapath: true “atomic”</a:t>
            </a:r>
            <a:r>
              <a:rPr lang="en-US" dirty="0" smtClean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dirty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F</a:t>
            </a:r>
            <a:r>
              <a:rPr lang="en-US" dirty="0" smtClean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/EX loop</a:t>
            </a:r>
            <a:endParaRPr lang="en-US" dirty="0">
              <a:solidFill>
                <a:schemeClr val="tx2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Fetch, decode, execute </a:t>
            </a:r>
            <a:r>
              <a:rPr lang="en-US" dirty="0" smtClean="0">
                <a:solidFill>
                  <a:schemeClr val="tx2"/>
                </a:solidFill>
              </a:rPr>
              <a:t>one instruction/cycle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buFontTx/>
              <a:buChar char="+"/>
            </a:pPr>
            <a:r>
              <a:rPr lang="en-US" dirty="0" smtClean="0">
                <a:solidFill>
                  <a:schemeClr val="tx2"/>
                </a:solidFill>
              </a:rPr>
              <a:t> Low CPI (later): </a:t>
            </a:r>
            <a:r>
              <a:rPr lang="en-US" dirty="0">
                <a:solidFill>
                  <a:schemeClr val="tx2"/>
                </a:solidFill>
              </a:rPr>
              <a:t>1 by definition</a:t>
            </a:r>
          </a:p>
          <a:p>
            <a:pPr>
              <a:lnSpc>
                <a:spcPct val="110000"/>
              </a:lnSpc>
              <a:buFontTx/>
              <a:buChar char="–"/>
            </a:pPr>
            <a:r>
              <a:rPr lang="en-US" dirty="0" smtClean="0">
                <a:solidFill>
                  <a:schemeClr val="tx2"/>
                </a:solidFill>
              </a:rPr>
              <a:t> Long </a:t>
            </a:r>
            <a:r>
              <a:rPr lang="en-US" dirty="0">
                <a:solidFill>
                  <a:schemeClr val="tx2"/>
                </a:solidFill>
              </a:rPr>
              <a:t>clock period: </a:t>
            </a:r>
            <a:r>
              <a:rPr lang="en-US" dirty="0" smtClean="0">
                <a:solidFill>
                  <a:schemeClr val="tx2"/>
                </a:solidFill>
              </a:rPr>
              <a:t>accommodate slowest </a:t>
            </a:r>
            <a:r>
              <a:rPr lang="en-US" dirty="0" err="1" smtClean="0">
                <a:solidFill>
                  <a:schemeClr val="tx2"/>
                </a:solidFill>
              </a:rPr>
              <a:t>insn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(PC 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 I$  RF  ALU  D$  RF)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Review: Single-Cycle 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Datapath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2438400"/>
            <a:ext cx="304800" cy="1219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effectLst/>
                <a:latin typeface="Source Sans Pro" panose="020B0503030403020204"/>
              </a:rPr>
              <a:t>PC</a:t>
            </a:r>
            <a:endParaRPr lang="en-US" sz="1600" dirty="0">
              <a:solidFill>
                <a:schemeClr val="tx2"/>
              </a:solidFill>
              <a:effectLst/>
              <a:latin typeface="Source Sans Pro" panose="020B0503030403020204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609600" y="3429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219200" y="2590800"/>
            <a:ext cx="609600" cy="914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effectLst/>
                <a:latin typeface="Source Sans Pro" panose="020B0503030403020204"/>
              </a:rPr>
              <a:t>I$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5400000">
            <a:off x="1219200" y="32766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914400" y="3048000"/>
            <a:ext cx="30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819400" y="2438400"/>
            <a:ext cx="1219200" cy="1219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Register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File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2819400" y="3429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971800" y="36576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5867400" y="2438400"/>
            <a:ext cx="2286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038600" y="2667000"/>
            <a:ext cx="1828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44950" y="3429000"/>
            <a:ext cx="14414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6019800" y="3429000"/>
            <a:ext cx="0" cy="30480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638800" y="34290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 rot="5400000">
            <a:off x="5372100" y="3238500"/>
            <a:ext cx="3810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5562600" y="3505200"/>
            <a:ext cx="0" cy="30480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971706" y="3320201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s1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337169" y="3319728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s2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720812" y="3319728"/>
            <a:ext cx="32733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86600" y="2971800"/>
            <a:ext cx="609600" cy="914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D$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7086600" y="35052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7239000" y="38862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 rot="5400000">
            <a:off x="8191500" y="2781300"/>
            <a:ext cx="6858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8534400" y="32004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0" name="Freeform 28"/>
          <p:cNvSpPr>
            <a:spLocks/>
          </p:cNvSpPr>
          <p:nvPr/>
        </p:nvSpPr>
        <p:spPr bwMode="auto">
          <a:xfrm>
            <a:off x="1219200" y="1905000"/>
            <a:ext cx="304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1066800" y="2362200"/>
            <a:ext cx="152400" cy="6858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0" y="0"/>
              </a:cxn>
              <a:cxn ang="0">
                <a:pos x="192" y="0"/>
              </a:cxn>
            </a:cxnLst>
            <a:rect l="0" t="0" r="r" b="b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213643" y="1915205"/>
            <a:ext cx="30321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effectLst/>
                <a:latin typeface="Source Sans Pro" panose="020B0503030403020204"/>
              </a:rPr>
              <a:t>+</a:t>
            </a:r>
          </a:p>
          <a:p>
            <a:pPr algn="l"/>
            <a:r>
              <a:rPr lang="en-US" sz="1600" b="1" dirty="0">
                <a:solidFill>
                  <a:schemeClr val="tx2"/>
                </a:solidFill>
                <a:effectLst/>
                <a:latin typeface="Source Sans Pro" panose="020B0503030403020204"/>
              </a:rPr>
              <a:t>4</a:t>
            </a: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5867400" y="1524000"/>
            <a:ext cx="2286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 rot="5400000">
            <a:off x="1066800" y="1447800"/>
            <a:ext cx="4572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1828800" y="1676400"/>
            <a:ext cx="403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 flipH="1">
            <a:off x="5562600" y="990600"/>
            <a:ext cx="304800" cy="304800"/>
          </a:xfrm>
          <a:prstGeom prst="flowChartDelay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 rot="-10800000">
            <a:off x="1295400" y="1143000"/>
            <a:ext cx="42672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576" y="96"/>
              </a:cxn>
              <a:cxn ang="0">
                <a:pos x="576" y="0"/>
              </a:cxn>
            </a:cxnLst>
            <a:rect l="0" t="0" r="r" b="b"/>
            <a:pathLst>
              <a:path w="576" h="96">
                <a:moveTo>
                  <a:pt x="0" y="96"/>
                </a:moveTo>
                <a:lnTo>
                  <a:pt x="576" y="96"/>
                </a:lnTo>
                <a:lnTo>
                  <a:pt x="576" y="0"/>
                </a:lnTo>
              </a:path>
            </a:pathLst>
          </a:custGeom>
          <a:noFill/>
          <a:ln w="19050" cap="flat" cmpd="sng">
            <a:solidFill>
              <a:srgbClr val="FF090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867400" y="1066800"/>
            <a:ext cx="304800" cy="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1828800" y="3048000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6096000" y="3124200"/>
            <a:ext cx="99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96200" y="3124200"/>
            <a:ext cx="762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304800" y="1524000"/>
            <a:ext cx="914400" cy="15240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0" y="0"/>
              </a:cxn>
              <a:cxn ang="0">
                <a:pos x="0" y="1344"/>
              </a:cxn>
              <a:cxn ang="0">
                <a:pos x="192" y="1344"/>
              </a:cxn>
            </a:cxnLst>
            <a:rect l="0" t="0" r="r" b="b"/>
            <a:pathLst>
              <a:path w="576" h="1344">
                <a:moveTo>
                  <a:pt x="576" y="0"/>
                </a:moveTo>
                <a:lnTo>
                  <a:pt x="0" y="0"/>
                </a:lnTo>
                <a:lnTo>
                  <a:pt x="0" y="1344"/>
                </a:lnTo>
                <a:lnTo>
                  <a:pt x="192" y="13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1371600" y="1676400"/>
            <a:ext cx="457200" cy="533400"/>
          </a:xfrm>
          <a:custGeom>
            <a:avLst/>
            <a:gdLst/>
            <a:ahLst/>
            <a:cxnLst>
              <a:cxn ang="0">
                <a:pos x="96" y="576"/>
              </a:cxn>
              <a:cxn ang="0">
                <a:pos x="288" y="576"/>
              </a:cxn>
              <a:cxn ang="0">
                <a:pos x="288" y="0"/>
              </a:cxn>
              <a:cxn ang="0">
                <a:pos x="0" y="0"/>
              </a:cxn>
            </a:cxnLst>
            <a:rect l="0" t="0" r="r" b="b"/>
            <a:pathLst>
              <a:path w="288" h="576">
                <a:moveTo>
                  <a:pt x="96" y="576"/>
                </a:moveTo>
                <a:lnTo>
                  <a:pt x="288" y="57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438400" y="4038600"/>
            <a:ext cx="2667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4876800" y="3429000"/>
            <a:ext cx="2209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0"/>
                </a:moveTo>
                <a:lnTo>
                  <a:pt x="0" y="144"/>
                </a:lnTo>
                <a:lnTo>
                  <a:pt x="960" y="1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 flipV="1">
            <a:off x="6858000" y="2590800"/>
            <a:ext cx="1600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0"/>
                </a:moveTo>
                <a:lnTo>
                  <a:pt x="0" y="144"/>
                </a:lnTo>
                <a:lnTo>
                  <a:pt x="960" y="1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2590800" y="2209800"/>
            <a:ext cx="6248400" cy="609600"/>
          </a:xfrm>
          <a:custGeom>
            <a:avLst/>
            <a:gdLst/>
            <a:ahLst/>
            <a:cxnLst>
              <a:cxn ang="0">
                <a:pos x="3792" y="432"/>
              </a:cxn>
              <a:cxn ang="0">
                <a:pos x="3936" y="432"/>
              </a:cxn>
              <a:cxn ang="0">
                <a:pos x="3936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3936" h="432">
                <a:moveTo>
                  <a:pt x="3792" y="432"/>
                </a:moveTo>
                <a:lnTo>
                  <a:pt x="3936" y="432"/>
                </a:lnTo>
                <a:lnTo>
                  <a:pt x="3936" y="0"/>
                </a:ln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1371600" y="1371600"/>
            <a:ext cx="4876800" cy="457200"/>
          </a:xfrm>
          <a:custGeom>
            <a:avLst/>
            <a:gdLst/>
            <a:ahLst/>
            <a:cxnLst>
              <a:cxn ang="0">
                <a:pos x="2976" y="288"/>
              </a:cxn>
              <a:cxn ang="0">
                <a:pos x="3072" y="288"/>
              </a:cxn>
              <a:cxn ang="0">
                <a:pos x="3072" y="0"/>
              </a:cxn>
              <a:cxn ang="0">
                <a:pos x="0" y="0"/>
              </a:cxn>
            </a:cxnLst>
            <a:rect l="0" t="0" r="r" b="b"/>
            <a:pathLst>
              <a:path w="3072" h="288">
                <a:moveTo>
                  <a:pt x="2976" y="288"/>
                </a:moveTo>
                <a:lnTo>
                  <a:pt x="3072" y="288"/>
                </a:lnTo>
                <a:lnTo>
                  <a:pt x="3072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3886200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 flipH="1">
            <a:off x="3810000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1" name="Freeform 53"/>
          <p:cNvSpPr>
            <a:spLocks/>
          </p:cNvSpPr>
          <p:nvPr/>
        </p:nvSpPr>
        <p:spPr bwMode="auto">
          <a:xfrm>
            <a:off x="5105400" y="3200400"/>
            <a:ext cx="381000" cy="838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2" name="Freeform 55"/>
          <p:cNvSpPr>
            <a:spLocks/>
          </p:cNvSpPr>
          <p:nvPr/>
        </p:nvSpPr>
        <p:spPr bwMode="auto">
          <a:xfrm>
            <a:off x="5867400" y="1219200"/>
            <a:ext cx="457200" cy="1600200"/>
          </a:xfrm>
          <a:custGeom>
            <a:avLst/>
            <a:gdLst/>
            <a:ahLst/>
            <a:cxnLst>
              <a:cxn ang="0">
                <a:pos x="144" y="1152"/>
              </a:cxn>
              <a:cxn ang="0">
                <a:pos x="288" y="1152"/>
              </a:cxn>
              <a:cxn ang="0">
                <a:pos x="288" y="0"/>
              </a:cxn>
              <a:cxn ang="0">
                <a:pos x="0" y="0"/>
              </a:cxn>
            </a:cxnLst>
            <a:rect l="0" t="0" r="r" b="b"/>
            <a:pathLst>
              <a:path w="288" h="1152">
                <a:moveTo>
                  <a:pt x="144" y="1152"/>
                </a:moveTo>
                <a:lnTo>
                  <a:pt x="288" y="1152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90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3" name="Freeform 56"/>
          <p:cNvSpPr>
            <a:spLocks/>
          </p:cNvSpPr>
          <p:nvPr/>
        </p:nvSpPr>
        <p:spPr bwMode="auto">
          <a:xfrm>
            <a:off x="5105400" y="1981200"/>
            <a:ext cx="7620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 flipV="1">
            <a:off x="2438400" y="3048000"/>
            <a:ext cx="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 flipV="1">
            <a:off x="3606561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H="1">
            <a:off x="3530361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7" name="Line 49"/>
          <p:cNvSpPr>
            <a:spLocks noChangeShapeType="1"/>
          </p:cNvSpPr>
          <p:nvPr/>
        </p:nvSpPr>
        <p:spPr bwMode="auto">
          <a:xfrm flipV="1">
            <a:off x="3352800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 flipH="1">
            <a:off x="3276600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138707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6"/>
          <p:cNvSpPr>
            <a:spLocks noChangeArrowheads="1"/>
          </p:cNvSpPr>
          <p:nvPr/>
        </p:nvSpPr>
        <p:spPr bwMode="auto">
          <a:xfrm>
            <a:off x="4343400" y="3124200"/>
            <a:ext cx="304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3"/>
                </a:solidFill>
                <a:effectLst/>
                <a:latin typeface="Arial" pitchFamily="-65" charset="0"/>
              </a:rPr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New: Multi-Cycle 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Datapath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2438400"/>
            <a:ext cx="3048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effectLst/>
                <a:latin typeface="Source Sans Pro" panose="020B0503030403020204"/>
              </a:rPr>
              <a:t>PC</a:t>
            </a:r>
            <a:endParaRPr lang="en-US" sz="1600" dirty="0">
              <a:solidFill>
                <a:schemeClr val="tx2"/>
              </a:solidFill>
              <a:effectLst/>
              <a:latin typeface="Source Sans Pro" panose="020B0503030403020204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609600" y="3429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219200" y="2590800"/>
            <a:ext cx="609600" cy="914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effectLst/>
                <a:latin typeface="Source Sans Pro" panose="020B0503030403020204"/>
              </a:rPr>
              <a:t>I$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5400000">
            <a:off x="1219200" y="32766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914400" y="3048000"/>
            <a:ext cx="30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819400" y="2438400"/>
            <a:ext cx="1219200" cy="1219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Register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File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2819400" y="34290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971800" y="36576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5867400" y="2438400"/>
            <a:ext cx="2286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6019800" y="3429000"/>
            <a:ext cx="0" cy="30480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638800" y="34290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 rot="5400000">
            <a:off x="5372100" y="3238500"/>
            <a:ext cx="3810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5562600" y="3505200"/>
            <a:ext cx="0" cy="30480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971706" y="3320201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s1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337169" y="3319728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s2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720812" y="3319728"/>
            <a:ext cx="32733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86600" y="2971800"/>
            <a:ext cx="609600" cy="914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effectLst/>
                <a:latin typeface="Source Sans Pro" panose="020B0503030403020204"/>
              </a:rPr>
              <a:t>D$</a:t>
            </a: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5400000">
            <a:off x="7086600" y="3505200"/>
            <a:ext cx="1524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7239000" y="38862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 rot="5400000">
            <a:off x="8191500" y="2781300"/>
            <a:ext cx="6858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8534400" y="3200400"/>
            <a:ext cx="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0" name="Freeform 28"/>
          <p:cNvSpPr>
            <a:spLocks/>
          </p:cNvSpPr>
          <p:nvPr/>
        </p:nvSpPr>
        <p:spPr bwMode="auto">
          <a:xfrm>
            <a:off x="1219200" y="1905000"/>
            <a:ext cx="304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1066800" y="2362200"/>
            <a:ext cx="152400" cy="6858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0" y="0"/>
              </a:cxn>
              <a:cxn ang="0">
                <a:pos x="192" y="0"/>
              </a:cxn>
            </a:cxnLst>
            <a:rect l="0" t="0" r="r" b="b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213643" y="1915205"/>
            <a:ext cx="30321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solidFill>
                  <a:schemeClr val="tx2"/>
                </a:solidFill>
                <a:effectLst/>
                <a:latin typeface="Source Sans Pro" panose="020B0503030403020204"/>
              </a:rPr>
              <a:t>+</a:t>
            </a:r>
          </a:p>
          <a:p>
            <a:pPr algn="l"/>
            <a:r>
              <a:rPr lang="en-US" sz="1600" b="1" dirty="0">
                <a:solidFill>
                  <a:schemeClr val="tx2"/>
                </a:solidFill>
                <a:effectLst/>
                <a:latin typeface="Source Sans Pro" panose="020B0503030403020204"/>
              </a:rPr>
              <a:t>4</a:t>
            </a: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5867400" y="1524000"/>
            <a:ext cx="2286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85" y="386"/>
              </a:cxn>
              <a:cxn ang="0">
                <a:pos x="0" y="480"/>
              </a:cxn>
              <a:cxn ang="0">
                <a:pos x="0" y="768"/>
              </a:cxn>
              <a:cxn ang="0">
                <a:pos x="384" y="576"/>
              </a:cxn>
              <a:cxn ang="0">
                <a:pos x="384" y="192"/>
              </a:cxn>
              <a:cxn ang="0">
                <a:pos x="0" y="0"/>
              </a:cxn>
            </a:cxnLst>
            <a:rect l="0" t="0" r="r" b="b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 rot="5400000">
            <a:off x="1066800" y="1447800"/>
            <a:ext cx="457200" cy="152400"/>
          </a:xfrm>
          <a:prstGeom prst="flowChartTerminator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1828800" y="1676400"/>
            <a:ext cx="403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 flipH="1">
            <a:off x="5562600" y="990600"/>
            <a:ext cx="304800" cy="304800"/>
          </a:xfrm>
          <a:prstGeom prst="flowChartDelay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 rot="-10800000">
            <a:off x="1295400" y="1143000"/>
            <a:ext cx="42672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576" y="96"/>
              </a:cxn>
              <a:cxn ang="0">
                <a:pos x="576" y="0"/>
              </a:cxn>
            </a:cxnLst>
            <a:rect l="0" t="0" r="r" b="b"/>
            <a:pathLst>
              <a:path w="576" h="96">
                <a:moveTo>
                  <a:pt x="0" y="96"/>
                </a:moveTo>
                <a:lnTo>
                  <a:pt x="576" y="96"/>
                </a:lnTo>
                <a:lnTo>
                  <a:pt x="576" y="0"/>
                </a:lnTo>
              </a:path>
            </a:pathLst>
          </a:custGeom>
          <a:noFill/>
          <a:ln w="19050" cap="flat" cmpd="sng">
            <a:solidFill>
              <a:srgbClr val="FF090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867400" y="1066800"/>
            <a:ext cx="304800" cy="0"/>
          </a:xfrm>
          <a:prstGeom prst="line">
            <a:avLst/>
          </a:prstGeom>
          <a:noFill/>
          <a:ln w="19050">
            <a:solidFill>
              <a:srgbClr val="FF0909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1828800" y="3048000"/>
            <a:ext cx="609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304800" y="1524000"/>
            <a:ext cx="914400" cy="15240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0" y="0"/>
              </a:cxn>
              <a:cxn ang="0">
                <a:pos x="0" y="1344"/>
              </a:cxn>
              <a:cxn ang="0">
                <a:pos x="192" y="1344"/>
              </a:cxn>
            </a:cxnLst>
            <a:rect l="0" t="0" r="r" b="b"/>
            <a:pathLst>
              <a:path w="576" h="1344">
                <a:moveTo>
                  <a:pt x="576" y="0"/>
                </a:moveTo>
                <a:lnTo>
                  <a:pt x="0" y="0"/>
                </a:lnTo>
                <a:lnTo>
                  <a:pt x="0" y="1344"/>
                </a:lnTo>
                <a:lnTo>
                  <a:pt x="192" y="13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1371600" y="1676400"/>
            <a:ext cx="457200" cy="533400"/>
          </a:xfrm>
          <a:custGeom>
            <a:avLst/>
            <a:gdLst/>
            <a:ahLst/>
            <a:cxnLst>
              <a:cxn ang="0">
                <a:pos x="96" y="576"/>
              </a:cxn>
              <a:cxn ang="0">
                <a:pos x="288" y="576"/>
              </a:cxn>
              <a:cxn ang="0">
                <a:pos x="288" y="0"/>
              </a:cxn>
              <a:cxn ang="0">
                <a:pos x="0" y="0"/>
              </a:cxn>
            </a:cxnLst>
            <a:rect l="0" t="0" r="r" b="b"/>
            <a:pathLst>
              <a:path w="288" h="576">
                <a:moveTo>
                  <a:pt x="96" y="576"/>
                </a:moveTo>
                <a:lnTo>
                  <a:pt x="288" y="57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438400" y="4038600"/>
            <a:ext cx="2667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4876800" y="3429000"/>
            <a:ext cx="2209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0"/>
                </a:moveTo>
                <a:lnTo>
                  <a:pt x="0" y="144"/>
                </a:lnTo>
                <a:lnTo>
                  <a:pt x="960" y="1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 flipV="1">
            <a:off x="6858000" y="2590800"/>
            <a:ext cx="1600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0"/>
                </a:moveTo>
                <a:lnTo>
                  <a:pt x="0" y="144"/>
                </a:lnTo>
                <a:lnTo>
                  <a:pt x="960" y="144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2590800" y="2209800"/>
            <a:ext cx="6248400" cy="609600"/>
          </a:xfrm>
          <a:custGeom>
            <a:avLst/>
            <a:gdLst/>
            <a:ahLst/>
            <a:cxnLst>
              <a:cxn ang="0">
                <a:pos x="3792" y="432"/>
              </a:cxn>
              <a:cxn ang="0">
                <a:pos x="3936" y="432"/>
              </a:cxn>
              <a:cxn ang="0">
                <a:pos x="3936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3936" h="432">
                <a:moveTo>
                  <a:pt x="3792" y="432"/>
                </a:moveTo>
                <a:lnTo>
                  <a:pt x="3936" y="432"/>
                </a:lnTo>
                <a:lnTo>
                  <a:pt x="3936" y="0"/>
                </a:ln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1371600" y="1371600"/>
            <a:ext cx="4876800" cy="457200"/>
          </a:xfrm>
          <a:custGeom>
            <a:avLst/>
            <a:gdLst/>
            <a:ahLst/>
            <a:cxnLst>
              <a:cxn ang="0">
                <a:pos x="2976" y="288"/>
              </a:cxn>
              <a:cxn ang="0">
                <a:pos x="3072" y="288"/>
              </a:cxn>
              <a:cxn ang="0">
                <a:pos x="3072" y="0"/>
              </a:cxn>
              <a:cxn ang="0">
                <a:pos x="0" y="0"/>
              </a:cxn>
            </a:cxnLst>
            <a:rect l="0" t="0" r="r" b="b"/>
            <a:pathLst>
              <a:path w="3072" h="288">
                <a:moveTo>
                  <a:pt x="2976" y="288"/>
                </a:moveTo>
                <a:lnTo>
                  <a:pt x="3072" y="288"/>
                </a:lnTo>
                <a:lnTo>
                  <a:pt x="3072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3886200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 flipH="1">
            <a:off x="3810000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1" name="Freeform 53"/>
          <p:cNvSpPr>
            <a:spLocks/>
          </p:cNvSpPr>
          <p:nvPr/>
        </p:nvSpPr>
        <p:spPr bwMode="auto">
          <a:xfrm>
            <a:off x="5105400" y="3200400"/>
            <a:ext cx="381000" cy="838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2" name="Freeform 55"/>
          <p:cNvSpPr>
            <a:spLocks/>
          </p:cNvSpPr>
          <p:nvPr/>
        </p:nvSpPr>
        <p:spPr bwMode="auto">
          <a:xfrm>
            <a:off x="5867400" y="1219200"/>
            <a:ext cx="457200" cy="1600200"/>
          </a:xfrm>
          <a:custGeom>
            <a:avLst/>
            <a:gdLst/>
            <a:ahLst/>
            <a:cxnLst>
              <a:cxn ang="0">
                <a:pos x="144" y="1152"/>
              </a:cxn>
              <a:cxn ang="0">
                <a:pos x="288" y="1152"/>
              </a:cxn>
              <a:cxn ang="0">
                <a:pos x="288" y="0"/>
              </a:cxn>
              <a:cxn ang="0">
                <a:pos x="0" y="0"/>
              </a:cxn>
            </a:cxnLst>
            <a:rect l="0" t="0" r="r" b="b"/>
            <a:pathLst>
              <a:path w="288" h="1152">
                <a:moveTo>
                  <a:pt x="144" y="1152"/>
                </a:moveTo>
                <a:lnTo>
                  <a:pt x="288" y="1152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FF090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3" name="Freeform 56"/>
          <p:cNvSpPr>
            <a:spLocks/>
          </p:cNvSpPr>
          <p:nvPr/>
        </p:nvSpPr>
        <p:spPr bwMode="auto">
          <a:xfrm>
            <a:off x="5105400" y="1981200"/>
            <a:ext cx="7620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 flipV="1">
            <a:off x="2438400" y="3048000"/>
            <a:ext cx="0" cy="990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 flipV="1">
            <a:off x="3606561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H="1">
            <a:off x="3530361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7" name="Line 49"/>
          <p:cNvSpPr>
            <a:spLocks noChangeShapeType="1"/>
          </p:cNvSpPr>
          <p:nvPr/>
        </p:nvSpPr>
        <p:spPr bwMode="auto">
          <a:xfrm flipV="1">
            <a:off x="3352800" y="3657600"/>
            <a:ext cx="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 flipH="1">
            <a:off x="3276600" y="3809997"/>
            <a:ext cx="152400" cy="7620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8229600" y="31242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ource Sans Pro" panose="020B0503030403020204"/>
            </a:endParaRPr>
          </a:p>
        </p:txBody>
      </p:sp>
      <p:sp>
        <p:nvSpPr>
          <p:cNvPr id="60" name="Rectangle 41"/>
          <p:cNvSpPr>
            <a:spLocks noChangeArrowheads="1"/>
          </p:cNvSpPr>
          <p:nvPr/>
        </p:nvSpPr>
        <p:spPr bwMode="auto">
          <a:xfrm>
            <a:off x="7924800" y="2895600"/>
            <a:ext cx="304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3"/>
                </a:solidFill>
                <a:effectLst/>
                <a:latin typeface="Source Sans Pro" panose="020B0503030403020204"/>
              </a:rPr>
              <a:t>D</a:t>
            </a:r>
          </a:p>
        </p:txBody>
      </p:sp>
      <p:sp>
        <p:nvSpPr>
          <p:cNvPr id="61" name="Line 43"/>
          <p:cNvSpPr>
            <a:spLocks noChangeShapeType="1"/>
          </p:cNvSpPr>
          <p:nvPr/>
        </p:nvSpPr>
        <p:spPr bwMode="auto">
          <a:xfrm>
            <a:off x="7696200" y="31242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ource Sans Pro" panose="020B0503030403020204"/>
            </a:endParaRPr>
          </a:p>
        </p:txBody>
      </p:sp>
      <p:sp>
        <p:nvSpPr>
          <p:cNvPr id="62" name="AutoShape 42"/>
          <p:cNvSpPr>
            <a:spLocks noChangeArrowheads="1"/>
          </p:cNvSpPr>
          <p:nvPr/>
        </p:nvSpPr>
        <p:spPr bwMode="auto">
          <a:xfrm rot="5400000">
            <a:off x="7935912" y="3211513"/>
            <a:ext cx="130175" cy="152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accent3"/>
              </a:solidFill>
              <a:latin typeface="Tahoma" charset="0"/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6096000" y="3124200"/>
            <a:ext cx="30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400800" y="2895600"/>
            <a:ext cx="304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3"/>
                </a:solidFill>
                <a:effectLst/>
                <a:latin typeface="Source Sans Pro" panose="020B0503030403020204"/>
              </a:rPr>
              <a:t>O</a:t>
            </a:r>
          </a:p>
        </p:txBody>
      </p:sp>
      <p:sp>
        <p:nvSpPr>
          <p:cNvPr id="66" name="AutoShape 65"/>
          <p:cNvSpPr>
            <a:spLocks noChangeArrowheads="1"/>
          </p:cNvSpPr>
          <p:nvPr/>
        </p:nvSpPr>
        <p:spPr bwMode="auto">
          <a:xfrm rot="5400000">
            <a:off x="6411912" y="3211513"/>
            <a:ext cx="130175" cy="152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accent3"/>
              </a:solidFill>
              <a:latin typeface="Tahoma" charset="0"/>
            </a:endParaRP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>
            <a:off x="4648200" y="2667000"/>
            <a:ext cx="1219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68" name="Line 15"/>
          <p:cNvSpPr>
            <a:spLocks noChangeShapeType="1"/>
          </p:cNvSpPr>
          <p:nvPr/>
        </p:nvSpPr>
        <p:spPr bwMode="auto">
          <a:xfrm>
            <a:off x="4648200" y="3429000"/>
            <a:ext cx="838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69" name="Line 44"/>
          <p:cNvSpPr>
            <a:spLocks noChangeShapeType="1"/>
          </p:cNvSpPr>
          <p:nvPr/>
        </p:nvSpPr>
        <p:spPr bwMode="auto">
          <a:xfrm>
            <a:off x="4038600" y="2667000"/>
            <a:ext cx="30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>
            <a:off x="4038600" y="3429000"/>
            <a:ext cx="30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71" name="AutoShape 67"/>
          <p:cNvSpPr>
            <a:spLocks noChangeArrowheads="1"/>
          </p:cNvSpPr>
          <p:nvPr/>
        </p:nvSpPr>
        <p:spPr bwMode="auto">
          <a:xfrm rot="5400000">
            <a:off x="4354512" y="3440113"/>
            <a:ext cx="130175" cy="152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accent3"/>
              </a:solidFill>
              <a:latin typeface="Tahoma" charset="0"/>
            </a:endParaRPr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4343400" y="2438400"/>
            <a:ext cx="3048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accent3"/>
                </a:solidFill>
                <a:effectLst/>
                <a:latin typeface="Arial" pitchFamily="-65" charset="0"/>
              </a:rPr>
              <a:t>A</a:t>
            </a:r>
          </a:p>
        </p:txBody>
      </p:sp>
      <p:sp>
        <p:nvSpPr>
          <p:cNvPr id="74" name="AutoShape 69"/>
          <p:cNvSpPr>
            <a:spLocks noChangeArrowheads="1"/>
          </p:cNvSpPr>
          <p:nvPr/>
        </p:nvSpPr>
        <p:spPr bwMode="auto">
          <a:xfrm rot="5400000">
            <a:off x="4354512" y="2754313"/>
            <a:ext cx="130175" cy="1524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chemeClr val="accent3"/>
              </a:solidFill>
              <a:latin typeface="Tahoma" charset="0"/>
            </a:endParaRPr>
          </a:p>
        </p:txBody>
      </p:sp>
      <p:sp>
        <p:nvSpPr>
          <p:cNvPr id="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4378328"/>
            <a:ext cx="8686800" cy="240347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buNone/>
            </a:pPr>
            <a:r>
              <a:rPr lang="en-US" b="1" dirty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Multi-cycle datapath</a:t>
            </a:r>
            <a:r>
              <a:rPr lang="en-US" dirty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:</a:t>
            </a:r>
            <a:r>
              <a:rPr lang="en-US" dirty="0" smtClean="0">
                <a:solidFill>
                  <a:schemeClr val="tx2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attacks slow clock</a:t>
            </a:r>
            <a:endParaRPr lang="en-US" dirty="0" smtClean="0">
              <a:solidFill>
                <a:schemeClr val="tx2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2"/>
                </a:solidFill>
              </a:rPr>
              <a:t>Fetch, decode, execute one </a:t>
            </a:r>
            <a:r>
              <a:rPr lang="en-US" dirty="0" err="1" smtClean="0">
                <a:solidFill>
                  <a:schemeClr val="tx2"/>
                </a:solidFill>
              </a:rPr>
              <a:t>insn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multiple </a:t>
            </a:r>
            <a:r>
              <a:rPr lang="en-US" dirty="0" smtClean="0">
                <a:solidFill>
                  <a:schemeClr val="tx2"/>
                </a:solidFill>
              </a:rPr>
              <a:t>cycles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tx2"/>
                </a:solidFill>
                <a:ea typeface="ＭＳ Ｐゴシック" pitchFamily="-65" charset="-128"/>
              </a:rPr>
              <a:t>Allows </a:t>
            </a:r>
            <a:r>
              <a:rPr lang="en-US" b="1" dirty="0" err="1" smtClean="0">
                <a:solidFill>
                  <a:schemeClr val="tx2"/>
                </a:solidFill>
                <a:ea typeface="ＭＳ Ｐゴシック" pitchFamily="-65" charset="-128"/>
              </a:rPr>
              <a:t>insns</a:t>
            </a:r>
            <a:r>
              <a:rPr lang="en-US" b="1" dirty="0" smtClean="0">
                <a:solidFill>
                  <a:schemeClr val="tx2"/>
                </a:solidFill>
                <a:ea typeface="ＭＳ Ｐゴシック" pitchFamily="-65" charset="-128"/>
              </a:rPr>
              <a:t> to </a:t>
            </a:r>
            <a:r>
              <a:rPr lang="en-US" b="1" dirty="0">
                <a:solidFill>
                  <a:schemeClr val="tx2"/>
                </a:solidFill>
                <a:ea typeface="ＭＳ Ｐゴシック" pitchFamily="-65" charset="-128"/>
              </a:rPr>
              <a:t>take different number of </a:t>
            </a:r>
            <a:r>
              <a:rPr lang="en-US" b="1" dirty="0" smtClean="0">
                <a:solidFill>
                  <a:schemeClr val="tx2"/>
                </a:solidFill>
                <a:ea typeface="ＭＳ Ｐゴシック" pitchFamily="-65" charset="-128"/>
              </a:rPr>
              <a:t>cycles</a:t>
            </a:r>
            <a:endParaRPr lang="en-US" dirty="0">
              <a:solidFill>
                <a:schemeClr val="tx2"/>
              </a:solidFill>
              <a:ea typeface="ＭＳ Ｐゴシック" pitchFamily="-65" charset="-128"/>
            </a:endParaRPr>
          </a:p>
          <a:p>
            <a:pPr>
              <a:lnSpc>
                <a:spcPct val="120000"/>
              </a:lnSpc>
              <a:buFontTx/>
              <a:buChar char="±"/>
            </a:pPr>
            <a:r>
              <a:rPr lang="en-US" dirty="0">
                <a:solidFill>
                  <a:schemeClr val="tx2"/>
                </a:solidFill>
              </a:rPr>
              <a:t>Opposite of single-cycle: short clock period, high</a:t>
            </a:r>
            <a:r>
              <a:rPr lang="en-US" dirty="0" smtClean="0">
                <a:solidFill>
                  <a:schemeClr val="tx2"/>
                </a:solidFill>
              </a:rPr>
              <a:t> CPI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93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3600" b="1" dirty="0">
                <a:solidFill>
                  <a:schemeClr val="tx2"/>
                </a:solidFill>
              </a:rPr>
              <a:t>Single-cycle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65" charset="-128"/>
              </a:rPr>
              <a:t>Clock period = 50ns, CPI = 1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ea typeface="ＭＳ Ｐゴシック" pitchFamily="-65" charset="-128"/>
              </a:rPr>
              <a:t>Performance =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-65" charset="-128"/>
              </a:rPr>
              <a:t>50ns/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-65" charset="-128"/>
              </a:rPr>
              <a:t>insn</a:t>
            </a:r>
            <a:endParaRPr lang="en-US" dirty="0" smtClean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Multi-cycle:</a:t>
            </a:r>
            <a:r>
              <a:rPr lang="en-US" dirty="0" smtClean="0">
                <a:solidFill>
                  <a:schemeClr val="tx2"/>
                </a:solidFill>
              </a:rPr>
              <a:t> opposite performance split</a:t>
            </a:r>
          </a:p>
          <a:p>
            <a:pPr lvl="1" eaLnBrk="1" hangingPunct="1">
              <a:lnSpc>
                <a:spcPct val="120000"/>
              </a:lnSpc>
              <a:buFontTx/>
              <a:buChar char="+"/>
            </a:pPr>
            <a:r>
              <a:rPr lang="en-US" dirty="0" smtClean="0">
                <a:ea typeface="ＭＳ Ｐゴシック" pitchFamily="-65" charset="-128"/>
              </a:rPr>
              <a:t>Shorter clock period</a:t>
            </a:r>
          </a:p>
          <a:p>
            <a:pPr lvl="1" eaLnBrk="1" hangingPunct="1">
              <a:lnSpc>
                <a:spcPct val="120000"/>
              </a:lnSpc>
              <a:buFontTx/>
              <a:buChar char="–"/>
            </a:pPr>
            <a:r>
              <a:rPr lang="en-US" dirty="0" smtClean="0">
                <a:ea typeface="ＭＳ Ｐゴシック" pitchFamily="-65" charset="-128"/>
              </a:rPr>
              <a:t>Higher CPI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Example</a:t>
            </a:r>
            <a:endParaRPr lang="en-US" b="1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65" charset="-128"/>
              </a:rPr>
              <a:t>b</a:t>
            </a:r>
            <a:r>
              <a:rPr lang="en-US" dirty="0" smtClean="0">
                <a:ea typeface="ＭＳ Ｐゴシック" pitchFamily="-65" charset="-128"/>
              </a:rPr>
              <a:t>ranch</a:t>
            </a:r>
            <a:r>
              <a:rPr lang="en-US" dirty="0">
                <a:ea typeface="ＭＳ Ｐゴシック" pitchFamily="-65" charset="-128"/>
              </a:rPr>
              <a:t>: 20% (</a:t>
            </a:r>
            <a:r>
              <a:rPr lang="en-US" b="1" dirty="0">
                <a:solidFill>
                  <a:srgbClr val="FF0000"/>
                </a:solidFill>
                <a:ea typeface="ＭＳ Ｐゴシック" pitchFamily="-65" charset="-128"/>
              </a:rPr>
              <a:t>3</a:t>
            </a:r>
            <a:r>
              <a:rPr lang="en-US" dirty="0">
                <a:ea typeface="ＭＳ Ｐゴシック" pitchFamily="-65" charset="-128"/>
              </a:rPr>
              <a:t> cycles), </a:t>
            </a:r>
            <a:r>
              <a:rPr lang="en-US" dirty="0" err="1" smtClean="0">
                <a:ea typeface="ＭＳ Ｐゴシック" pitchFamily="-65" charset="-128"/>
              </a:rPr>
              <a:t>ld</a:t>
            </a:r>
            <a:r>
              <a:rPr lang="en-US" dirty="0">
                <a:ea typeface="ＭＳ Ｐゴシック" pitchFamily="-65" charset="-128"/>
              </a:rPr>
              <a:t>: 20% (</a:t>
            </a:r>
            <a:r>
              <a:rPr lang="en-US" b="1" dirty="0">
                <a:solidFill>
                  <a:srgbClr val="FF0000"/>
                </a:solidFill>
                <a:ea typeface="ＭＳ Ｐゴシック" pitchFamily="-65" charset="-128"/>
              </a:rPr>
              <a:t>5</a:t>
            </a:r>
            <a:r>
              <a:rPr lang="en-US" dirty="0">
                <a:ea typeface="ＭＳ Ｐゴシック" pitchFamily="-65" charset="-128"/>
              </a:rPr>
              <a:t> cycles), ALU: 60% (</a:t>
            </a:r>
            <a:r>
              <a:rPr lang="en-US" b="1" dirty="0">
                <a:solidFill>
                  <a:srgbClr val="FF0000"/>
                </a:solidFill>
                <a:ea typeface="ＭＳ Ｐゴシック" pitchFamily="-65" charset="-128"/>
              </a:rPr>
              <a:t>4</a:t>
            </a:r>
            <a:r>
              <a:rPr lang="en-US" dirty="0">
                <a:ea typeface="ＭＳ Ｐゴシック" pitchFamily="-65" charset="-128"/>
              </a:rPr>
              <a:t> </a:t>
            </a:r>
            <a:r>
              <a:rPr lang="en-US" dirty="0" smtClean="0">
                <a:ea typeface="ＭＳ Ｐゴシック" pitchFamily="-65" charset="-128"/>
              </a:rPr>
              <a:t>cycle) </a:t>
            </a:r>
            <a:endParaRPr lang="en-US" dirty="0">
              <a:ea typeface="ＭＳ Ｐゴシック" pitchFamily="-65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ea typeface="ＭＳ Ｐゴシック" pitchFamily="-65" charset="-128"/>
              </a:rPr>
              <a:t>Clock period = </a:t>
            </a:r>
            <a:r>
              <a:rPr lang="en-US" b="1" dirty="0">
                <a:solidFill>
                  <a:srgbClr val="FF0909"/>
                </a:solidFill>
                <a:ea typeface="ＭＳ Ｐゴシック" pitchFamily="-65" charset="-128"/>
              </a:rPr>
              <a:t>11ns</a:t>
            </a:r>
            <a:r>
              <a:rPr lang="en-US" dirty="0">
                <a:ea typeface="ＭＳ Ｐゴシック" pitchFamily="-65" charset="-128"/>
              </a:rPr>
              <a:t>, CPI = </a:t>
            </a:r>
            <a:r>
              <a:rPr lang="en-US" dirty="0" smtClean="0">
                <a:ea typeface="ＭＳ Ｐゴシック" pitchFamily="-65" charset="-128"/>
              </a:rPr>
              <a:t>(20%*3)+(20%*5)+(60%*</a:t>
            </a:r>
            <a:r>
              <a:rPr lang="en-US" dirty="0">
                <a:ea typeface="ＭＳ Ｐゴシック" pitchFamily="-65" charset="-128"/>
              </a:rPr>
              <a:t>4) = 4</a:t>
            </a:r>
            <a:endParaRPr lang="en-US" dirty="0" smtClean="0">
              <a:ea typeface="ＭＳ Ｐゴシック" pitchFamily="-65" charset="-128"/>
            </a:endParaRPr>
          </a:p>
          <a:p>
            <a:pPr lvl="2"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ea typeface="ＭＳ Ｐゴシック" pitchFamily="-65" charset="-128"/>
              </a:rPr>
              <a:t>Why is clock period 11ns and not 10ns?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ea typeface="ＭＳ Ｐゴシック" pitchFamily="-65" charset="-128"/>
              </a:rPr>
              <a:t>Performance </a:t>
            </a:r>
            <a:r>
              <a:rPr lang="en-US" dirty="0">
                <a:ea typeface="ＭＳ Ｐゴシック" pitchFamily="-65" charset="-128"/>
              </a:rPr>
              <a:t>= </a:t>
            </a:r>
            <a:r>
              <a:rPr lang="en-US" b="1" dirty="0">
                <a:solidFill>
                  <a:srgbClr val="FF0000"/>
                </a:solidFill>
                <a:ea typeface="ＭＳ Ｐゴシック" pitchFamily="-65" charset="-128"/>
              </a:rPr>
              <a:t>44ns/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-65" charset="-128"/>
              </a:rPr>
              <a:t>insn</a:t>
            </a:r>
          </a:p>
          <a:p>
            <a:pPr lvl="1" eaLnBrk="1" hangingPunct="1">
              <a:lnSpc>
                <a:spcPct val="120000"/>
              </a:lnSpc>
            </a:pPr>
            <a:endParaRPr lang="en-US" b="1" dirty="0" smtClean="0">
              <a:solidFill>
                <a:srgbClr val="FF0000"/>
              </a:solidFill>
              <a:ea typeface="ＭＳ Ｐゴシック" pitchFamily="-65" charset="-128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accent6"/>
                </a:solidFill>
                <a:ea typeface="ＭＳ Ｐゴシック" pitchFamily="-65" charset="-128"/>
              </a:rPr>
              <a:t>Aside:</a:t>
            </a:r>
            <a:r>
              <a:rPr lang="en-US" dirty="0" smtClean="0">
                <a:solidFill>
                  <a:schemeClr val="accent6"/>
                </a:solidFill>
                <a:ea typeface="ＭＳ Ｐゴシック" pitchFamily="-65" charset="-128"/>
              </a:rPr>
              <a:t> CISC makes perfect sense in multi-cycle </a:t>
            </a:r>
            <a:r>
              <a:rPr lang="en-US" dirty="0" err="1" smtClean="0">
                <a:solidFill>
                  <a:schemeClr val="accent6"/>
                </a:solidFill>
                <a:ea typeface="ＭＳ Ｐゴシック" pitchFamily="-65" charset="-128"/>
              </a:rPr>
              <a:t>datapath</a:t>
            </a:r>
            <a:endParaRPr lang="en-US" dirty="0" smtClean="0">
              <a:solidFill>
                <a:schemeClr val="accent6"/>
              </a:solidFill>
              <a:ea typeface="ＭＳ Ｐゴシック" pitchFamily="-65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Single- vs. Multi-cycle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Multi-Cycle Instructions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But what to do when operations take diff. times?</a:t>
            </a:r>
          </a:p>
          <a:p>
            <a:pPr marL="0" indent="0">
              <a:buNone/>
            </a:pPr>
            <a:r>
              <a:rPr lang="en-US" dirty="0" err="1" smtClean="0"/>
              <a:t>E.g</a:t>
            </a:r>
            <a:r>
              <a:rPr lang="en-US" dirty="0" smtClean="0"/>
              <a:t>: Assume:</a:t>
            </a:r>
          </a:p>
          <a:p>
            <a:pPr lvl="1"/>
            <a:r>
              <a:rPr lang="en-US" dirty="0" smtClean="0"/>
              <a:t>load/store: 100 ns</a:t>
            </a:r>
          </a:p>
          <a:p>
            <a:pPr lvl="1"/>
            <a:r>
              <a:rPr lang="en-US" dirty="0" smtClean="0"/>
              <a:t>arithmetic: 50 ns</a:t>
            </a:r>
          </a:p>
          <a:p>
            <a:pPr lvl="1"/>
            <a:r>
              <a:rPr lang="en-US" dirty="0" smtClean="0"/>
              <a:t>branches: 33 ns</a:t>
            </a:r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599" y="4343400"/>
            <a:ext cx="4808622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8788" lvl="1" indent="-285750">
              <a:spcBef>
                <a:spcPct val="200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accent1"/>
                </a:solidFill>
                <a:latin typeface="Source Sans Pro" panose="020B0503030403020204"/>
              </a:rPr>
              <a:t>Single-Cycle CPU</a:t>
            </a:r>
            <a:endParaRPr lang="en-US" sz="2600" dirty="0" smtClean="0">
              <a:solidFill>
                <a:schemeClr val="accent1"/>
              </a:solidFill>
              <a:latin typeface="Source Sans Pro" panose="020B0503030403020204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  <a:latin typeface="Source Sans Pro" panose="020B0503030403020204"/>
                <a:cs typeface="Arial" pitchFamily="34" charset="0"/>
              </a:rPr>
              <a:t>	10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 MHz (100 ns cycle) with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1 cycle per instruction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3562" y="1472552"/>
            <a:ext cx="27318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ource Sans Pro" panose="020B0503030403020204"/>
              </a:rPr>
              <a:t>m</a:t>
            </a:r>
            <a:r>
              <a:rPr lang="en-US" sz="2400" dirty="0" err="1" smtClean="0">
                <a:solidFill>
                  <a:schemeClr val="tx2"/>
                </a:solidFill>
                <a:latin typeface="Source Sans Pro" panose="020B0503030403020204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-3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us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-6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ns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-9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Source Sans Pro" panose="020B0503030403020204"/>
              </a:rPr>
              <a:t>ps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Source Sans Pro" panose="020B0503030403020204"/>
              </a:rPr>
              <a:t>= 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-12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4294" y="166970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10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04694" y="2050703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4294" y="210329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20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10624" y="2484294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4294" y="2580547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30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810624" y="2889812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42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Multi-Cycle Instructions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Multiple cycles to complete a single </a:t>
            </a:r>
            <a:r>
              <a:rPr lang="en-US" dirty="0" smtClean="0"/>
              <a:t>instruction</a:t>
            </a:r>
          </a:p>
          <a:p>
            <a:pPr marL="0" indent="0">
              <a:buNone/>
            </a:pPr>
            <a:r>
              <a:rPr lang="en-US" dirty="0" err="1" smtClean="0"/>
              <a:t>E.g</a:t>
            </a:r>
            <a:r>
              <a:rPr lang="en-US" dirty="0" smtClean="0"/>
              <a:t>: Assume:</a:t>
            </a:r>
          </a:p>
          <a:p>
            <a:pPr lvl="1"/>
            <a:r>
              <a:rPr lang="en-US" dirty="0" smtClean="0"/>
              <a:t>load/store: 100 ns</a:t>
            </a:r>
          </a:p>
          <a:p>
            <a:pPr lvl="1"/>
            <a:r>
              <a:rPr lang="en-US" dirty="0" smtClean="0"/>
              <a:t>arithmetic: 50 ns</a:t>
            </a:r>
          </a:p>
          <a:p>
            <a:pPr lvl="1"/>
            <a:r>
              <a:rPr lang="en-US" dirty="0" smtClean="0"/>
              <a:t>branches: 33 ns</a:t>
            </a:r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599" y="4343400"/>
            <a:ext cx="4808622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8788" lvl="1" indent="-285750">
              <a:spcBef>
                <a:spcPct val="200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accent1"/>
                </a:solidFill>
                <a:latin typeface="Source Sans Pro" panose="020B0503030403020204"/>
              </a:rPr>
              <a:t>Single-Cycle CPU</a:t>
            </a:r>
            <a:endParaRPr lang="en-US" sz="2600" dirty="0" smtClean="0">
              <a:solidFill>
                <a:schemeClr val="accent1"/>
              </a:solidFill>
              <a:latin typeface="Source Sans Pro" panose="020B0503030403020204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Arial" pitchFamily="34" charset="0"/>
              </a:rPr>
              <a:t>	10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 MHz (100 ns cycle) with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1 cycle per instruction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3562" y="1472552"/>
            <a:ext cx="27318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ource Sans Pro" panose="020B0503030403020204"/>
              </a:rPr>
              <a:t>m</a:t>
            </a:r>
            <a:r>
              <a:rPr lang="en-US" sz="2400" dirty="0" err="1" smtClean="0">
                <a:solidFill>
                  <a:schemeClr val="tx2"/>
                </a:solidFill>
                <a:latin typeface="Source Sans Pro" panose="020B0503030403020204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-3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us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-6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ns =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-9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Source Sans Pro" panose="020B0503030403020204"/>
              </a:rPr>
              <a:t>ps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Source Sans Pro" panose="020B0503030403020204"/>
              </a:rPr>
              <a:t>= 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 panose="020B0503030403020204"/>
              </a:rPr>
              <a:t>-12</a:t>
            </a:r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 seconds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4294" y="166970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10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04694" y="2050703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4294" y="210329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20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10624" y="2484294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4294" y="2580547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Source Sans Pro" panose="020B0503030403020204"/>
              </a:rPr>
              <a:t>30 MHz</a:t>
            </a:r>
            <a:endParaRPr lang="en-US" sz="2400" dirty="0">
              <a:solidFill>
                <a:schemeClr val="tx2"/>
              </a:solidFill>
              <a:latin typeface="Source Sans Pro" panose="020B0503030403020204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810624" y="2889812"/>
            <a:ext cx="6096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00600" y="4348843"/>
            <a:ext cx="43434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  <a:cs typeface="Arial" pitchFamily="34" charset="0"/>
              </a:rPr>
              <a:t>Multi-Cycle CPU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ource Sans Pro" panose="020B0503030403020204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	30 MHz (33 ns cycle) with</a:t>
            </a:r>
          </a:p>
          <a:p>
            <a:pPr marL="1031875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3 cycles per load/store</a:t>
            </a:r>
          </a:p>
          <a:p>
            <a:pPr marL="1031875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2 cycles per arithmetic</a:t>
            </a:r>
          </a:p>
          <a:p>
            <a:pPr marL="1031875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ource Sans Pro" panose="020B0503030403020204"/>
                <a:ea typeface="+mn-ea"/>
                <a:cs typeface="Arial" pitchFamily="34" charset="0"/>
              </a:rPr>
              <a:t>1 cycle per branch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ource Sans Pro" panose="020B050303040302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Cycles Per Instruction (CPI)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chemeClr val="accent1"/>
                </a:solidFill>
              </a:rPr>
              <a:t>Instruction mix </a:t>
            </a:r>
            <a:r>
              <a:rPr lang="en-US" sz="2400" dirty="0" smtClean="0"/>
              <a:t>for some program P, assume:</a:t>
            </a:r>
          </a:p>
          <a:p>
            <a:pPr lvl="1"/>
            <a:r>
              <a:rPr lang="en-US" sz="2400" dirty="0" smtClean="0"/>
              <a:t>25% load/store  ( 3 cycles / instruction)</a:t>
            </a:r>
          </a:p>
          <a:p>
            <a:pPr lvl="1"/>
            <a:r>
              <a:rPr lang="en-US" sz="2400" dirty="0" smtClean="0"/>
              <a:t>60% arithmetic  ( 2 cycles / instruction)</a:t>
            </a:r>
          </a:p>
          <a:p>
            <a:pPr lvl="1"/>
            <a:r>
              <a:rPr lang="en-US" sz="2400" dirty="0" smtClean="0"/>
              <a:t>15% branches    ( 1 cycle / instruction)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Multi-Cycle performance for program P:</a:t>
            </a:r>
          </a:p>
          <a:p>
            <a:pPr marL="0" indent="0">
              <a:buNone/>
            </a:pPr>
            <a:r>
              <a:rPr lang="en-US" sz="2400" dirty="0" smtClean="0"/>
              <a:t>	3 * .25 + 2 * .60 + 1 * .15 = 2.1</a:t>
            </a:r>
          </a:p>
          <a:p>
            <a:pPr marL="0" indent="0">
              <a:buNone/>
            </a:pPr>
            <a:r>
              <a:rPr lang="en-US" sz="2400" dirty="0" smtClean="0"/>
              <a:t>	average </a:t>
            </a:r>
            <a:r>
              <a:rPr lang="en-US" sz="2400" i="1" dirty="0" smtClean="0">
                <a:solidFill>
                  <a:schemeClr val="accent1"/>
                </a:solidFill>
              </a:rPr>
              <a:t>cycles per instruction </a:t>
            </a:r>
            <a:r>
              <a:rPr lang="en-US" sz="2400" dirty="0" smtClean="0">
                <a:solidFill>
                  <a:schemeClr val="accent1"/>
                </a:solidFill>
              </a:rPr>
              <a:t>(CPI) </a:t>
            </a:r>
            <a:r>
              <a:rPr lang="en-US" sz="2400" dirty="0" smtClean="0"/>
              <a:t>= 2.1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4343400"/>
            <a:ext cx="411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  <a:latin typeface="Source Sans Pro" panose="020B0503030403020204"/>
              </a:rPr>
              <a:t>Multi-Cycle @ 30 MHz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2"/>
              </a:solidFill>
              <a:latin typeface="Source Sans Pro" panose="020B0503030403020204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  <a:latin typeface="Source Sans Pro" panose="020B0503030403020204"/>
              </a:rPr>
              <a:t>Single-Cycle @ 10 MHz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2584" y="4343400"/>
            <a:ext cx="50369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</a:rPr>
              <a:t>30M cycles/sec </a:t>
            </a:r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  <a:sym typeface="Symbol"/>
              </a:rPr>
              <a:t>2.1 cycles/</a:t>
            </a:r>
            <a:r>
              <a:rPr lang="en-US" sz="2000" dirty="0" err="1" smtClean="0">
                <a:solidFill>
                  <a:schemeClr val="accent1"/>
                </a:solidFill>
                <a:latin typeface="Source Sans Pro" panose="020B0503030403020204"/>
                <a:sym typeface="Symbol"/>
              </a:rPr>
              <a:t>instr</a:t>
            </a:r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</a:rPr>
              <a:t> ≈15 MIPS</a:t>
            </a:r>
          </a:p>
          <a:p>
            <a:r>
              <a:rPr lang="en-US" sz="2000" dirty="0" err="1" smtClean="0">
                <a:solidFill>
                  <a:schemeClr val="accent1"/>
                </a:solidFill>
                <a:latin typeface="Source Sans Pro" panose="020B0503030403020204"/>
              </a:rPr>
              <a:t>vs</a:t>
            </a:r>
            <a:endParaRPr lang="en-US" sz="2000" dirty="0" smtClean="0">
              <a:solidFill>
                <a:schemeClr val="accent1"/>
              </a:solidFill>
              <a:latin typeface="Source Sans Pro" panose="020B0503030403020204"/>
            </a:endParaRPr>
          </a:p>
          <a:p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</a:rPr>
              <a:t>10 MIPS</a:t>
            </a:r>
          </a:p>
          <a:p>
            <a:endParaRPr lang="en-US" sz="2000" dirty="0">
              <a:solidFill>
                <a:schemeClr val="accent1"/>
              </a:solidFill>
              <a:latin typeface="Source Sans Pro" panose="020B0503030403020204"/>
            </a:endParaRPr>
          </a:p>
          <a:p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</a:rPr>
              <a:t>MIPS = millions of instructions per second</a:t>
            </a:r>
            <a:endParaRPr lang="en-US" sz="20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57600" y="4572000"/>
            <a:ext cx="40498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3860092" y="5159008"/>
            <a:ext cx="202492" cy="25119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44694" y="4284258"/>
            <a:ext cx="1143000" cy="46389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2584" y="4931007"/>
            <a:ext cx="1303421" cy="4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4436" y="5029200"/>
            <a:ext cx="3791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Source Sans Pro" panose="020B0503030403020204"/>
              </a:rPr>
              <a:t>= 10M </a:t>
            </a:r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</a:rPr>
              <a:t>cycles/sec </a:t>
            </a:r>
            <a:r>
              <a:rPr lang="en-US" sz="2000" dirty="0" smtClean="0">
                <a:solidFill>
                  <a:schemeClr val="accent1"/>
                </a:solidFill>
                <a:latin typeface="Source Sans Pro" panose="020B0503030403020204"/>
                <a:sym typeface="Symbol"/>
              </a:rPr>
              <a:t> 1 cycle/</a:t>
            </a:r>
            <a:r>
              <a:rPr lang="en-US" sz="2000" dirty="0" err="1" smtClean="0">
                <a:solidFill>
                  <a:schemeClr val="accent1"/>
                </a:solidFill>
                <a:latin typeface="Source Sans Pro" panose="020B0503030403020204"/>
                <a:sym typeface="Symbol"/>
              </a:rPr>
              <a:t>instr</a:t>
            </a:r>
            <a:endParaRPr lang="en-US" sz="20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85094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Prelim next week</a:t>
            </a:r>
          </a:p>
          <a:p>
            <a:pPr lvl="1"/>
            <a:r>
              <a:rPr lang="en-US" dirty="0" smtClean="0"/>
              <a:t>Tuesday at 7:30pm</a:t>
            </a:r>
          </a:p>
          <a:p>
            <a:pPr lvl="1"/>
            <a:r>
              <a:rPr lang="en-US" dirty="0" smtClean="0"/>
              <a:t>Go to location based on </a:t>
            </a:r>
            <a:r>
              <a:rPr lang="en-US" dirty="0" err="1" smtClean="0"/>
              <a:t>NetID</a:t>
            </a:r>
            <a:endParaRPr lang="en-US" dirty="0" smtClean="0"/>
          </a:p>
          <a:p>
            <a:pPr lvl="1"/>
            <a:r>
              <a:rPr lang="en-US" dirty="0" smtClean="0"/>
              <a:t>[a – g]* </a:t>
            </a:r>
            <a:r>
              <a:rPr lang="en-US" dirty="0"/>
              <a:t>: HLS110  (Hollister 110)</a:t>
            </a:r>
          </a:p>
          <a:p>
            <a:pPr lvl="1"/>
            <a:r>
              <a:rPr lang="en-US" dirty="0" smtClean="0"/>
              <a:t>[h – mg]* </a:t>
            </a:r>
            <a:r>
              <a:rPr lang="en-US" dirty="0"/>
              <a:t>: HLSB14  (Hollister B14)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mh</a:t>
            </a:r>
            <a:r>
              <a:rPr lang="en-US" dirty="0" smtClean="0"/>
              <a:t> – z]* </a:t>
            </a:r>
            <a:r>
              <a:rPr lang="en-US" dirty="0"/>
              <a:t>: KMBB11 (Kimball B11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Prelim review sessions</a:t>
            </a:r>
          </a:p>
          <a:p>
            <a:pPr lvl="1"/>
            <a:r>
              <a:rPr lang="en-US" dirty="0" smtClean="0"/>
              <a:t>Friday</a:t>
            </a:r>
            <a:r>
              <a:rPr lang="en-US" dirty="0"/>
              <a:t>, March 1st, 4 - 6pm, Gates G01</a:t>
            </a:r>
          </a:p>
          <a:p>
            <a:pPr lvl="1"/>
            <a:r>
              <a:rPr lang="en-US" dirty="0" smtClean="0"/>
              <a:t>Sunday</a:t>
            </a:r>
            <a:r>
              <a:rPr lang="en-US" dirty="0"/>
              <a:t>, March 3rd, 5 - 7pm, Gates </a:t>
            </a:r>
            <a:r>
              <a:rPr lang="en-US" dirty="0" smtClean="0"/>
              <a:t>G01</a:t>
            </a:r>
          </a:p>
          <a:p>
            <a:pPr lvl="1"/>
            <a:endParaRPr lang="en-US" dirty="0"/>
          </a:p>
          <a:p>
            <a:r>
              <a:rPr lang="en-US" dirty="0" smtClean="0"/>
              <a:t>Prelim conflicts</a:t>
            </a:r>
          </a:p>
          <a:p>
            <a:pPr lvl="1"/>
            <a:r>
              <a:rPr lang="en-US" dirty="0" smtClean="0"/>
              <a:t>Email Corey Torres &lt;ct635@cornell.edu&gt;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07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Time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91243"/>
            <a:ext cx="90297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CPU Time = # Instructions x CPI x Clock Cycle Time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76200" y="685800"/>
            <a:ext cx="8953500" cy="762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600200"/>
            <a:ext cx="895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Source Sans Pro" panose="020B0503030403020204"/>
              </a:rPr>
              <a:t>s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ec/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prgrm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cycles/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seconds/cycle</a:t>
            </a:r>
            <a:endParaRPr lang="en-US" sz="28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  <p:sp>
        <p:nvSpPr>
          <p:cNvPr id="9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228600" y="1981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sz="1200" dirty="0" smtClean="0">
              <a:latin typeface="Source Sans Pro" panose="020B0503030403020204"/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Instructions per program</a:t>
            </a:r>
            <a:r>
              <a:rPr lang="en-US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: 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“dynamic instruction count”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Runtime count of instructions executed by the program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Determined by program, compiler, ISA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Cycles per instruction</a:t>
            </a:r>
            <a:r>
              <a:rPr lang="en-US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: 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“CPI”   (typical range: 2 to 0.5)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How many </a:t>
            </a:r>
            <a:r>
              <a:rPr lang="en-US" i="1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cycles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 does an instruction take to execute?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Determined by program, compiler, ISA, micro-architecture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Seconds per cycle</a:t>
            </a:r>
            <a:r>
              <a:rPr lang="en-US" dirty="0" smtClean="0">
                <a:solidFill>
                  <a:schemeClr val="accent6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: 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clock period, length of each cycle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Inverse metric: cycles/second (Hertz) or cycles/ns (</a:t>
            </a:r>
            <a:r>
              <a:rPr lang="en-US" dirty="0" err="1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Ghz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cs typeface="ＭＳ Ｐゴシック" charset="-128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Determined by micro-architecture, </a:t>
            </a:r>
            <a:r>
              <a:rPr lang="en-US" dirty="0" smtClean="0">
                <a:solidFill>
                  <a:schemeClr val="accent4"/>
                </a:solidFill>
                <a:latin typeface="Source Sans Pro" panose="020B0503030403020204"/>
              </a:rPr>
              <a:t>technology parameters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  <a:ea typeface="ＭＳ Ｐゴシック" charset="-128"/>
                <a:cs typeface="ＭＳ Ｐゴシック" charset="-128"/>
              </a:rPr>
              <a:t>For lower latency (=better performance) minimize all three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Difficult: </a:t>
            </a:r>
            <a:r>
              <a:rPr lang="en-US" b="1" i="1" dirty="0" smtClean="0">
                <a:solidFill>
                  <a:schemeClr val="accent2"/>
                </a:solidFill>
                <a:latin typeface="Source Sans Pro" panose="020B0503030403020204"/>
              </a:rPr>
              <a:t>often pull against one another</a:t>
            </a:r>
          </a:p>
        </p:txBody>
      </p:sp>
    </p:spTree>
    <p:extLst>
      <p:ext uri="{BB962C8B-B14F-4D97-AF65-F5344CB8AC3E}">
        <p14:creationId xmlns:p14="http://schemas.microsoft.com/office/powerpoint/2010/main" val="1412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Time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91243"/>
            <a:ext cx="9029700" cy="3766457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CPU Time = # Instructions x CPI x Clock Cycle 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Say for a program with 400k instructions, 30 MHz:</a:t>
            </a:r>
          </a:p>
          <a:p>
            <a:pPr marL="0" indent="0">
              <a:buNone/>
            </a:pPr>
            <a:r>
              <a:rPr lang="en-US" dirty="0"/>
              <a:t>CPU [Execution] Time = 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76200" y="685800"/>
            <a:ext cx="8953500" cy="762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600200"/>
            <a:ext cx="895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Source Sans Pro" panose="020B0503030403020204"/>
              </a:rPr>
              <a:t>s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ec/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prgrm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cycles/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seconds/cycle</a:t>
            </a:r>
            <a:endParaRPr lang="en-US" sz="28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42281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Time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91243"/>
            <a:ext cx="9029700" cy="3766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CPU Time = # Instructions x CPI x Clock Cycle 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Say for a program with 400k instructions, 30 MHz:</a:t>
            </a:r>
          </a:p>
          <a:p>
            <a:pPr marL="0" indent="0">
              <a:buNone/>
            </a:pPr>
            <a:r>
              <a:rPr lang="en-US" dirty="0"/>
              <a:t>CPU [Execution] Time = </a:t>
            </a:r>
            <a:r>
              <a:rPr lang="en-US" sz="2800" dirty="0"/>
              <a:t>400k x 2.1 x 33 ns = 27 </a:t>
            </a:r>
            <a:r>
              <a:rPr lang="en-US" sz="2800" dirty="0" err="1"/>
              <a:t>ms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76200" y="685800"/>
            <a:ext cx="8953500" cy="762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600200"/>
            <a:ext cx="895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Source Sans Pro" panose="020B0503030403020204"/>
              </a:rPr>
              <a:t>s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ec/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prgrm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cycles/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seconds/cycle</a:t>
            </a:r>
            <a:endParaRPr lang="en-US" sz="28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8323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Time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91243"/>
            <a:ext cx="9029700" cy="6166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CPU Time = # Instructions x CPI x Clock Cycle 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Say for a program with 400k instructions, 30 MHz:</a:t>
            </a:r>
          </a:p>
          <a:p>
            <a:pPr marL="0" indent="0">
              <a:buNone/>
            </a:pPr>
            <a:r>
              <a:rPr lang="en-US" dirty="0"/>
              <a:t>CPU [Execution] Time = </a:t>
            </a:r>
            <a:r>
              <a:rPr lang="en-US" sz="2800" dirty="0"/>
              <a:t>400k x 2.1 x 33 ns = 27 </a:t>
            </a:r>
            <a:r>
              <a:rPr lang="en-US" sz="2800" dirty="0" err="1"/>
              <a:t>ms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How do we increase performance?</a:t>
            </a:r>
          </a:p>
          <a:p>
            <a:r>
              <a:rPr lang="en-US" sz="2800" dirty="0"/>
              <a:t>Need to reduce CPU time</a:t>
            </a:r>
          </a:p>
          <a:p>
            <a:pPr marL="120015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Reduce #instructions</a:t>
            </a:r>
          </a:p>
          <a:p>
            <a:pPr marL="120015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Reduce CPI</a:t>
            </a:r>
          </a:p>
          <a:p>
            <a:pPr marL="120015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Reduce Clock Cycle Time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76200" y="685800"/>
            <a:ext cx="8953500" cy="762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600200"/>
            <a:ext cx="895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Source Sans Pro" panose="020B0503030403020204"/>
              </a:rPr>
              <a:t>s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ec/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prgrm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= 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prgm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cycles/</a:t>
            </a:r>
            <a:r>
              <a:rPr lang="en-US" sz="2800" dirty="0" err="1" smtClean="0">
                <a:solidFill>
                  <a:schemeClr val="accent1"/>
                </a:solidFill>
                <a:latin typeface="Source Sans Pro" panose="020B0503030403020204"/>
              </a:rPr>
              <a:t>instr</a:t>
            </a:r>
            <a:r>
              <a:rPr lang="en-US" sz="2800" dirty="0" smtClean="0">
                <a:solidFill>
                  <a:schemeClr val="accent1"/>
                </a:solidFill>
                <a:latin typeface="Source Sans Pro" panose="020B0503030403020204"/>
              </a:rPr>
              <a:t> x seconds/cycle</a:t>
            </a:r>
            <a:endParaRPr lang="en-US" sz="28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138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2515" y="6264150"/>
            <a:ext cx="445770" cy="593850"/>
          </a:xfrm>
        </p:spPr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3286" y="122485"/>
            <a:ext cx="8469630" cy="523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3286" y="1001392"/>
            <a:ext cx="8915400" cy="29935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Goal: </a:t>
            </a:r>
            <a:r>
              <a:rPr lang="en-US" dirty="0" smtClean="0">
                <a:solidFill>
                  <a:schemeClr val="tx2"/>
                </a:solidFill>
              </a:rPr>
              <a:t>Make Multi-Cycle @ 30 MHz CPU (15MIPS) run 2x faster by making arithmetic instructions faster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Instruction mix </a:t>
            </a:r>
            <a:r>
              <a:rPr lang="en-US" dirty="0" smtClean="0">
                <a:solidFill>
                  <a:schemeClr val="tx2"/>
                </a:solidFill>
              </a:rPr>
              <a:t>(for P):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25% load/store,  CPI = 3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60% arithmetic,  CPI = 2</a:t>
            </a:r>
            <a:endParaRPr lang="en-US" strike="sngStrike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15% branches,    CPI = 1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8259" y="3815583"/>
            <a:ext cx="6449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CPI = 0.25 x 3 + 0.6 x 2 + 0.15 x 1</a:t>
            </a:r>
          </a:p>
          <a:p>
            <a:r>
              <a:rPr lang="en-US" sz="3200" dirty="0">
                <a:solidFill>
                  <a:schemeClr val="accent1"/>
                </a:solidFill>
                <a:latin typeface="Source Sans Pro" panose="020B0503030403020204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      = 2.1</a:t>
            </a:r>
            <a:endParaRPr lang="en-US" sz="32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286" y="5310043"/>
            <a:ext cx="6433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/>
              </a:rPr>
              <a:t>Goal: Make processor run 2x faster, 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Source Sans Pro" panose="020B0503030403020204"/>
              </a:rPr>
              <a:t>           i.e. 30 MIPS instead of 15 MIPS</a:t>
            </a:r>
            <a:endParaRPr lang="en-US" sz="2800" dirty="0">
              <a:solidFill>
                <a:schemeClr val="tx2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32166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2515" y="6264150"/>
            <a:ext cx="445770" cy="593850"/>
          </a:xfrm>
        </p:spPr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3286" y="122485"/>
            <a:ext cx="8469630" cy="523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3286" y="1001392"/>
            <a:ext cx="8915400" cy="5856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Goal: Make Multi-Cycle @ 30 MHz CPU (15MIPS) run 2x faster by making arithmetic instructions faster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Instruction mix </a:t>
            </a:r>
            <a:r>
              <a:rPr lang="en-US" dirty="0" smtClean="0">
                <a:solidFill>
                  <a:schemeClr val="tx2"/>
                </a:solidFill>
              </a:rPr>
              <a:t>(for P):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25% load/store,  CPI = 3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60% arithmetic,  CPI = </a:t>
            </a:r>
            <a:r>
              <a:rPr lang="en-US" strike="sngStrike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15% branches,    CPI = 1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First lets try CPI of 1 for arithmetic. </a:t>
            </a:r>
          </a:p>
          <a:p>
            <a:r>
              <a:rPr lang="en-US" dirty="0">
                <a:solidFill>
                  <a:schemeClr val="tx2"/>
                </a:solidFill>
              </a:rPr>
              <a:t>	Is that 2x faster overall? </a:t>
            </a:r>
          </a:p>
          <a:p>
            <a:r>
              <a:rPr lang="en-US" dirty="0">
                <a:solidFill>
                  <a:schemeClr val="tx2"/>
                </a:solidFill>
              </a:rPr>
              <a:t>	How much does it improve performance?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8259" y="3815583"/>
            <a:ext cx="6449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CPI = 0.25 x 3 + 0.6 x 2 + 0.15 x 1</a:t>
            </a:r>
          </a:p>
          <a:p>
            <a:r>
              <a:rPr lang="en-US" sz="3200" dirty="0">
                <a:solidFill>
                  <a:schemeClr val="accent1"/>
                </a:solidFill>
                <a:latin typeface="Source Sans Pro" panose="020B0503030403020204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      = 1.5</a:t>
            </a:r>
            <a:endParaRPr lang="en-US" sz="32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80014" y="4329456"/>
            <a:ext cx="1295400" cy="533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47972" y="5462259"/>
            <a:ext cx="6751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Source Sans Pro" panose="020B0503030403020204"/>
              </a:rPr>
              <a:t>No</a:t>
            </a:r>
            <a:endParaRPr lang="en-US" sz="3000" dirty="0">
              <a:solidFill>
                <a:schemeClr val="tx2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12563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2515" y="6264150"/>
            <a:ext cx="445770" cy="593850"/>
          </a:xfrm>
        </p:spPr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3286" y="122485"/>
            <a:ext cx="8469630" cy="523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3286" y="1001392"/>
            <a:ext cx="8915400" cy="5856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Goal: Make Multi-Cycle @ 30 MHz CPU (15MIPS) run 2x faster by making arithmetic instructions faster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Instruction mix </a:t>
            </a:r>
            <a:r>
              <a:rPr lang="en-US" dirty="0" smtClean="0">
                <a:solidFill>
                  <a:schemeClr val="tx2"/>
                </a:solidFill>
              </a:rPr>
              <a:t>(for P):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25% load/store,  CPI = 3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60% arithmetic,  CPI = </a:t>
            </a:r>
            <a:r>
              <a:rPr lang="en-US" strike="sngStrike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15% branches,    CPI = 1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marL="22860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22860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But, want to half our CPI from 2.1 to 1.05.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Let </a:t>
            </a:r>
            <a:r>
              <a:rPr lang="en-US" dirty="0">
                <a:solidFill>
                  <a:schemeClr val="tx2"/>
                </a:solidFill>
              </a:rPr>
              <a:t>new arithmetic operation have a CPI of X.    X =?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Then</a:t>
            </a:r>
            <a:r>
              <a:rPr lang="en-US" dirty="0">
                <a:solidFill>
                  <a:schemeClr val="tx2"/>
                </a:solidFill>
              </a:rPr>
              <a:t>, X = 0.25, which is a significant </a:t>
            </a:r>
            <a:r>
              <a:rPr lang="en-US" dirty="0" smtClean="0">
                <a:solidFill>
                  <a:schemeClr val="tx2"/>
                </a:solidFill>
              </a:rPr>
              <a:t>improvement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1365" y="3715083"/>
            <a:ext cx="77283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CPI = 1.05 = 0.25 x 3 + 0.6 x </a:t>
            </a:r>
            <a:r>
              <a:rPr lang="en-US" sz="3200" u="sng" dirty="0" err="1">
                <a:solidFill>
                  <a:schemeClr val="accent1"/>
                </a:solidFill>
                <a:latin typeface="Source Sans Pro" panose="020B0503030403020204"/>
              </a:rPr>
              <a:t>X</a:t>
            </a:r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 + 0.15 x 1</a:t>
            </a:r>
          </a:p>
          <a:p>
            <a:r>
              <a:rPr lang="en-US" sz="3200" dirty="0">
                <a:solidFill>
                  <a:schemeClr val="accent1"/>
                </a:solidFill>
                <a:latin typeface="Source Sans Pro" panose="020B0503030403020204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         1.05 = .75 + 0.6X + 0.15</a:t>
            </a:r>
          </a:p>
          <a:p>
            <a:r>
              <a:rPr lang="en-US" sz="3200" dirty="0">
                <a:solidFill>
                  <a:schemeClr val="accent1"/>
                </a:solidFill>
                <a:latin typeface="Source Sans Pro" panose="020B0503030403020204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Source Sans Pro" panose="020B0503030403020204"/>
              </a:rPr>
              <a:t>              X = 0.25</a:t>
            </a:r>
            <a:endParaRPr lang="en-US" sz="3200" dirty="0">
              <a:solidFill>
                <a:schemeClr val="accent1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19505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2515" y="6264150"/>
            <a:ext cx="445770" cy="593850"/>
          </a:xfrm>
        </p:spPr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3286" y="122485"/>
            <a:ext cx="8469630" cy="5238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3286" y="1001392"/>
            <a:ext cx="8915400" cy="5856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Goal: Make Multi-Cycle @ 30 MHz CPU (15MIPS) run 2x faster by making arithmetic instructions faster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Instruction mix </a:t>
            </a:r>
            <a:r>
              <a:rPr lang="en-US" dirty="0" smtClean="0">
                <a:solidFill>
                  <a:schemeClr val="tx2"/>
                </a:solidFill>
              </a:rPr>
              <a:t>(for P):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25% load/store,  CPI = 3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60% arithmetic,  CPI = </a:t>
            </a:r>
            <a:r>
              <a:rPr lang="en-US" strike="sngStrike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0.25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15% branches,    CPI = 1</a:t>
            </a:r>
          </a:p>
          <a:p>
            <a:pPr marL="22860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2286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To </a:t>
            </a:r>
            <a:r>
              <a:rPr lang="en-US" dirty="0">
                <a:solidFill>
                  <a:schemeClr val="accent1"/>
                </a:solidFill>
              </a:rPr>
              <a:t>double performance CPI for arithmetic operations have to go from 2 to 0.25</a:t>
            </a:r>
            <a:endParaRPr lang="en-US" sz="3200" dirty="0">
              <a:solidFill>
                <a:schemeClr val="accent1"/>
              </a:solidFill>
            </a:endParaRPr>
          </a:p>
          <a:p>
            <a:pPr marL="22860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Amdahl’s Law</a:t>
            </a:r>
          </a:p>
          <a:p>
            <a:pPr marL="0" indent="0">
              <a:buNone/>
            </a:pPr>
            <a:r>
              <a:rPr lang="en-US" sz="2600" dirty="0" smtClean="0"/>
              <a:t>Execution time after improvement =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Or: Speedup is limited by popularity of improved feature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Corollary: Make the common case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optimize 1% to the detriment of other 99%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over-engineer capabilities that cannot be utilized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Caveat: Law of diminishing returns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228600" y="1900475"/>
            <a:ext cx="51729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accent6"/>
                </a:solidFill>
                <a:latin typeface="Source Sans Pro" panose="020B0503030403020204"/>
              </a:rPr>
              <a:t>execution time affected by improvement</a:t>
            </a:r>
            <a:endParaRPr lang="en-US" sz="2200" dirty="0">
              <a:solidFill>
                <a:schemeClr val="accent6"/>
              </a:solidFill>
              <a:latin typeface="Source Sans Pro" panose="020B0503030403020204"/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1238365" y="2323199"/>
            <a:ext cx="31534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accent6"/>
                </a:solidFill>
                <a:latin typeface="Source Sans Pro" panose="020B0503030403020204"/>
              </a:rPr>
              <a:t>amount of improvement</a:t>
            </a:r>
            <a:endParaRPr lang="en-US" sz="2200" dirty="0">
              <a:solidFill>
                <a:schemeClr val="accent6"/>
              </a:solidFill>
              <a:latin typeface="Source Sans Pro" panose="020B0503030403020204"/>
            </a:endParaRPr>
          </a:p>
        </p:txBody>
      </p: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434876" y="2331362"/>
            <a:ext cx="4552299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5220148" y="2094599"/>
            <a:ext cx="37206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accent6"/>
                </a:solidFill>
                <a:latin typeface="Source Sans Pro" panose="020B0503030403020204"/>
              </a:rPr>
              <a:t>+  execution time unaffected</a:t>
            </a:r>
            <a:endParaRPr lang="en-US" sz="2200" dirty="0">
              <a:solidFill>
                <a:schemeClr val="accent6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7704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5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9218054" cy="5741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Prelim1:</a:t>
            </a:r>
          </a:p>
          <a:p>
            <a:pPr lvl="1"/>
            <a:r>
              <a:rPr lang="en-US" dirty="0" smtClean="0"/>
              <a:t>Time</a:t>
            </a:r>
            <a:r>
              <a:rPr lang="en-US" dirty="0"/>
              <a:t>: We will start at 7:30pm sharp, so come </a:t>
            </a:r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Location</a:t>
            </a:r>
            <a:r>
              <a:rPr lang="en-US" dirty="0"/>
              <a:t>: on previous </a:t>
            </a:r>
            <a:r>
              <a:rPr lang="en-US" dirty="0" smtClean="0"/>
              <a:t>slide</a:t>
            </a:r>
          </a:p>
          <a:p>
            <a:pPr lvl="1"/>
            <a:r>
              <a:rPr lang="en-US" dirty="0" smtClean="0"/>
              <a:t>Closed Book</a:t>
            </a:r>
          </a:p>
          <a:p>
            <a:pPr lvl="1"/>
            <a:r>
              <a:rPr lang="en-US" dirty="0" smtClean="0"/>
              <a:t>Cannot </a:t>
            </a:r>
            <a:r>
              <a:rPr lang="en-US" dirty="0"/>
              <a:t>use electronic device or outside </a:t>
            </a:r>
            <a:r>
              <a:rPr lang="en-US" dirty="0" smtClean="0"/>
              <a:t>material</a:t>
            </a:r>
          </a:p>
          <a:p>
            <a:pPr lvl="1"/>
            <a:r>
              <a:rPr lang="en-US" dirty="0" smtClean="0"/>
              <a:t>Practice </a:t>
            </a:r>
            <a:r>
              <a:rPr lang="en-US" dirty="0"/>
              <a:t>prelims are online in </a:t>
            </a:r>
            <a:r>
              <a:rPr lang="en-US" dirty="0" smtClean="0"/>
              <a:t>CMS</a:t>
            </a:r>
          </a:p>
          <a:p>
            <a:pPr lvl="1"/>
            <a:endParaRPr lang="en-US" dirty="0"/>
          </a:p>
          <a:p>
            <a:r>
              <a:rPr lang="en-US" dirty="0"/>
              <a:t>Material covered everything up to end of this </a:t>
            </a:r>
            <a:r>
              <a:rPr lang="en-US" dirty="0" smtClean="0"/>
              <a:t>week</a:t>
            </a:r>
          </a:p>
          <a:p>
            <a:pPr lvl="1"/>
            <a:r>
              <a:rPr lang="en-US" dirty="0" smtClean="0"/>
              <a:t>Everything </a:t>
            </a:r>
            <a:r>
              <a:rPr lang="en-US" dirty="0"/>
              <a:t>up to and including data </a:t>
            </a:r>
            <a:r>
              <a:rPr lang="en-US" dirty="0" smtClean="0"/>
              <a:t>hazards</a:t>
            </a:r>
          </a:p>
          <a:p>
            <a:pPr lvl="1"/>
            <a:r>
              <a:rPr lang="en-US" dirty="0" smtClean="0"/>
              <a:t>Appendix A </a:t>
            </a:r>
            <a:r>
              <a:rPr lang="en-US" dirty="0"/>
              <a:t>(logic, gates, FSMs, memory, </a:t>
            </a:r>
            <a:r>
              <a:rPr lang="en-US" dirty="0" smtClean="0"/>
              <a:t>ALUs)</a:t>
            </a:r>
          </a:p>
          <a:p>
            <a:pPr lvl="1"/>
            <a:r>
              <a:rPr lang="en-US" dirty="0" smtClean="0"/>
              <a:t>Chapter </a:t>
            </a:r>
            <a:r>
              <a:rPr lang="en-US" dirty="0"/>
              <a:t>4 (pipelined [and non] MIPS processor with </a:t>
            </a:r>
            <a:r>
              <a:rPr lang="en-US" dirty="0" smtClean="0"/>
              <a:t>hazards)</a:t>
            </a:r>
          </a:p>
          <a:p>
            <a:pPr lvl="1"/>
            <a:r>
              <a:rPr lang="en-US" dirty="0" smtClean="0"/>
              <a:t>Chapters </a:t>
            </a:r>
            <a:r>
              <a:rPr lang="en-US" dirty="0"/>
              <a:t>2 (Numbers / Arithmetic, simple MIPS </a:t>
            </a:r>
            <a:r>
              <a:rPr lang="en-US" dirty="0" smtClean="0"/>
              <a:t>instructions)</a:t>
            </a:r>
          </a:p>
          <a:p>
            <a:pPr lvl="1"/>
            <a:r>
              <a:rPr lang="en-US" dirty="0" smtClean="0"/>
              <a:t>Chapter </a:t>
            </a:r>
            <a:r>
              <a:rPr lang="en-US" dirty="0"/>
              <a:t>1 (</a:t>
            </a:r>
            <a:r>
              <a:rPr lang="en-US" dirty="0" smtClean="0"/>
              <a:t>Performance)</a:t>
            </a:r>
          </a:p>
          <a:p>
            <a:pPr lvl="1"/>
            <a:r>
              <a:rPr lang="en-US" dirty="0" smtClean="0"/>
              <a:t>Projects 1 and 2, Lab0-4, C HW1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04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execute the program in the same number of cycles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67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execute the program in the same number of cycles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157" y="4386943"/>
            <a:ext cx="2819400" cy="4572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68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</a:t>
            </a:r>
            <a:r>
              <a:rPr lang="en-US" dirty="0">
                <a:solidFill>
                  <a:schemeClr val="tx2"/>
                </a:solidFill>
              </a:rPr>
              <a:t>have the same clock rate, but support different </a:t>
            </a:r>
            <a:r>
              <a:rPr lang="en-US" dirty="0" smtClean="0">
                <a:solidFill>
                  <a:schemeClr val="tx2"/>
                </a:solidFill>
              </a:rPr>
              <a:t>ISAs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95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</a:t>
            </a:r>
            <a:r>
              <a:rPr lang="en-US" dirty="0">
                <a:solidFill>
                  <a:schemeClr val="tx2"/>
                </a:solidFill>
              </a:rPr>
              <a:t>have the same clock rate, but support different </a:t>
            </a:r>
            <a:r>
              <a:rPr lang="en-US" dirty="0" smtClean="0">
                <a:solidFill>
                  <a:schemeClr val="tx2"/>
                </a:solidFill>
              </a:rPr>
              <a:t>ISAs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157" y="3429000"/>
            <a:ext cx="5486400" cy="9144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46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support the same ISA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5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741984"/>
          </a:xfrm>
        </p:spPr>
        <p:txBody>
          <a:bodyPr>
            <a:normAutofit fontScale="92500"/>
          </a:bodyPr>
          <a:lstStyle/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What is the minimal, additional metric(s) that you need to decide which processor is faster? </a:t>
            </a:r>
          </a:p>
          <a:p>
            <a:pPr marL="0" lvl="0" indent="0" defTabSz="914400">
              <a:buNone/>
              <a:defRPr/>
            </a:pPr>
            <a:r>
              <a:rPr lang="en-US" sz="3500" dirty="0">
                <a:solidFill>
                  <a:schemeClr val="tx2"/>
                </a:solidFill>
              </a:rPr>
              <a:t>(If 1 metric is enough, only list 1. Include more if needed.)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CPI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Dynamic Instruction Count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Clock Rate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Nothing. Enough information has been given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tx2"/>
                </a:solidFill>
              </a:rPr>
              <a:t>Processor A and Processor B support the same ISA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38557" cy="685800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iClicker</a:t>
            </a:r>
            <a:r>
              <a:rPr lang="en-US" dirty="0" smtClean="0">
                <a:solidFill>
                  <a:schemeClr val="accent6"/>
                </a:solidFill>
              </a:rPr>
              <a:t> Question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030182"/>
            <a:ext cx="1905000" cy="39453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9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What is performance?</a:t>
            </a:r>
          </a:p>
          <a:p>
            <a:pPr lvl="1"/>
            <a:r>
              <a:rPr lang="en-US" dirty="0" smtClean="0"/>
              <a:t>How to get it?</a:t>
            </a:r>
          </a:p>
          <a:p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723280" y="4260600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3920" y="42512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739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4198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Complex question</a:t>
            </a:r>
          </a:p>
          <a:p>
            <a:pPr marL="0" lvl="1" indent="-457200"/>
            <a:r>
              <a:rPr lang="en-US" sz="3200" dirty="0" smtClean="0"/>
              <a:t>How fast is the processor?</a:t>
            </a:r>
          </a:p>
          <a:p>
            <a:pPr marL="0" lvl="1" indent="-457200"/>
            <a:r>
              <a:rPr lang="en-US" sz="3200" dirty="0" smtClean="0"/>
              <a:t>How fast your application runs?</a:t>
            </a:r>
          </a:p>
          <a:p>
            <a:pPr marL="0" lvl="1" indent="-457200"/>
            <a:r>
              <a:rPr lang="en-US" sz="3200" dirty="0" smtClean="0"/>
              <a:t>How quickly does it respond to you? </a:t>
            </a:r>
          </a:p>
          <a:p>
            <a:pPr marL="0" lvl="1" indent="-457200"/>
            <a:r>
              <a:rPr lang="en-US" sz="3200" dirty="0" smtClean="0"/>
              <a:t>How fast can you process a big batch of jobs?</a:t>
            </a:r>
          </a:p>
          <a:p>
            <a:pPr marL="0" lvl="1" indent="-457200"/>
            <a:r>
              <a:rPr lang="en-US" sz="3200" dirty="0" smtClean="0"/>
              <a:t>How much power does your machine use?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2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of Performance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914400"/>
            <a:ext cx="8686800" cy="5791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  <a:latin typeface="Source Sans Pro"/>
              </a:rPr>
              <a:t>Clock speed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Source Sans Pro"/>
              </a:rPr>
              <a:t>1 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KHz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, 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3  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Hz: cycle is 1 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millisecond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Source Sans Pro"/>
              </a:rPr>
              <a:t>m</a:t>
            </a:r>
            <a:r>
              <a:rPr lang="en-US" sz="2400" dirty="0" err="1" smtClean="0">
                <a:solidFill>
                  <a:schemeClr val="tx2"/>
                </a:solidFill>
                <a:latin typeface="Source Sans Pro"/>
              </a:rPr>
              <a:t>s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, (10</a:t>
            </a:r>
            <a:r>
              <a:rPr lang="en-US" sz="2400" baseline="30000" dirty="0">
                <a:solidFill>
                  <a:schemeClr val="tx2"/>
                </a:solidFill>
                <a:latin typeface="Source Sans Pro"/>
              </a:rPr>
              <a:t>-6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1 MHz,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6  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Hz: cycle is 1 microsecond, 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u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s, (10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-6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1 </a:t>
            </a:r>
            <a:r>
              <a:rPr lang="en-US" sz="2400" dirty="0" err="1" smtClean="0">
                <a:solidFill>
                  <a:schemeClr val="tx2"/>
                </a:solidFill>
                <a:latin typeface="Source Sans Pro"/>
              </a:rPr>
              <a:t>Ghz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, 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9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  Hz: cycle is 1 nanosecond, ns, (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-9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1 </a:t>
            </a:r>
            <a:r>
              <a:rPr lang="en-US" sz="2400" dirty="0" err="1" smtClean="0">
                <a:solidFill>
                  <a:schemeClr val="tx2"/>
                </a:solidFill>
                <a:latin typeface="Source Sans Pro"/>
              </a:rPr>
              <a:t>Thz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,  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12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 Hz: cycle is 1 picosecond, </a:t>
            </a:r>
            <a:r>
              <a:rPr lang="en-US" sz="2400" dirty="0" err="1" smtClean="0">
                <a:solidFill>
                  <a:schemeClr val="tx2"/>
                </a:solidFill>
                <a:latin typeface="Source Sans Pro"/>
              </a:rPr>
              <a:t>ps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, (</a:t>
            </a:r>
            <a:r>
              <a:rPr lang="en-US" sz="2400" dirty="0">
                <a:solidFill>
                  <a:schemeClr val="tx2"/>
                </a:solidFill>
                <a:latin typeface="Source Sans Pro"/>
              </a:rPr>
              <a:t>10</a:t>
            </a:r>
            <a:r>
              <a:rPr lang="en-US" sz="2400" baseline="30000" dirty="0" smtClean="0">
                <a:solidFill>
                  <a:schemeClr val="tx2"/>
                </a:solidFill>
                <a:latin typeface="Source Sans Pro"/>
              </a:rPr>
              <a:t>-12</a:t>
            </a: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)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chemeClr val="tx2"/>
              </a:solidFill>
              <a:latin typeface="Source Sans Pro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Source Sans Pro"/>
              </a:rPr>
              <a:t>Instruction/application performance</a:t>
            </a:r>
            <a:endParaRPr lang="en-US" dirty="0">
              <a:solidFill>
                <a:schemeClr val="tx2"/>
              </a:solidFill>
              <a:latin typeface="Source Sans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MIPs (Millions of instructions per second)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FLOPs (Floating point instructions per second)</a:t>
            </a:r>
          </a:p>
          <a:p>
            <a:pPr marL="1085850" lvl="1" indent="-342900">
              <a:buClrTx/>
            </a:pPr>
            <a:r>
              <a:rPr lang="en-US" sz="2000" dirty="0" smtClean="0">
                <a:solidFill>
                  <a:schemeClr val="tx2"/>
                </a:solidFill>
                <a:latin typeface="Source Sans Pro"/>
              </a:rPr>
              <a:t>GPUs: GeForce GTX Titan (2,688 cores, 4.5 </a:t>
            </a:r>
            <a:r>
              <a:rPr lang="en-US" sz="2000" dirty="0" err="1" smtClean="0">
                <a:solidFill>
                  <a:schemeClr val="tx2"/>
                </a:solidFill>
                <a:latin typeface="Source Sans Pro"/>
              </a:rPr>
              <a:t>Tera</a:t>
            </a:r>
            <a:r>
              <a:rPr lang="en-US" sz="2000" dirty="0" smtClean="0">
                <a:solidFill>
                  <a:schemeClr val="tx2"/>
                </a:solidFill>
                <a:latin typeface="Source Sans Pro"/>
              </a:rPr>
              <a:t> flops, 7.1 billion transistors, 42 </a:t>
            </a:r>
            <a:r>
              <a:rPr lang="en-US" sz="2000" dirty="0" err="1" smtClean="0">
                <a:solidFill>
                  <a:schemeClr val="tx2"/>
                </a:solidFill>
                <a:latin typeface="Source Sans Pro"/>
              </a:rPr>
              <a:t>Gigapixel</a:t>
            </a:r>
            <a:r>
              <a:rPr lang="en-US" sz="2000" dirty="0" smtClean="0">
                <a:solidFill>
                  <a:schemeClr val="tx2"/>
                </a:solidFill>
                <a:latin typeface="Source Sans Pro"/>
              </a:rPr>
              <a:t>/sec fill rate, 288 GB/sec)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Source Sans Pro"/>
              </a:rPr>
              <a:t>Benchmarks (SPEC)</a:t>
            </a:r>
          </a:p>
        </p:txBody>
      </p:sp>
    </p:spTree>
    <p:extLst>
      <p:ext uri="{BB962C8B-B14F-4D97-AF65-F5344CB8AC3E}">
        <p14:creationId xmlns:p14="http://schemas.microsoft.com/office/powerpoint/2010/main" val="354541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990600"/>
            <a:ext cx="9067800" cy="574198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900" b="1" dirty="0" smtClean="0">
                <a:solidFill>
                  <a:schemeClr val="accent6"/>
                </a:solidFill>
                <a:ea typeface="ＭＳ Ｐゴシック" charset="-128"/>
                <a:cs typeface="ＭＳ Ｐゴシック" charset="-128"/>
              </a:rPr>
              <a:t>CPI</a:t>
            </a:r>
            <a:r>
              <a:rPr lang="en-US" sz="2900" dirty="0" smtClean="0">
                <a:solidFill>
                  <a:schemeClr val="accent6"/>
                </a:solidFill>
                <a:ea typeface="ＭＳ Ｐゴシック" charset="-128"/>
                <a:cs typeface="ＭＳ Ｐゴシック" charset="-128"/>
              </a:rPr>
              <a:t>: </a:t>
            </a:r>
            <a:r>
              <a:rPr lang="en-US" sz="29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“Cycles per </a:t>
            </a:r>
            <a:r>
              <a:rPr lang="en-US" sz="2900" dirty="0" err="1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instruction”→Cycle</a:t>
            </a:r>
            <a:r>
              <a:rPr lang="en-US" sz="29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/instruction for</a:t>
            </a:r>
            <a:r>
              <a:rPr lang="en-US" sz="2900" b="1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900" b="1" dirty="0" smtClean="0">
                <a:solidFill>
                  <a:schemeClr val="accent6"/>
                </a:solidFill>
                <a:ea typeface="ＭＳ Ｐゴシック" charset="-128"/>
                <a:cs typeface="ＭＳ Ｐゴシック" charset="-128"/>
              </a:rPr>
              <a:t>on</a:t>
            </a:r>
            <a:r>
              <a:rPr lang="en-US" sz="2900" dirty="0" smtClean="0">
                <a:solidFill>
                  <a:schemeClr val="accent6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900" b="1" dirty="0" smtClean="0">
                <a:solidFill>
                  <a:schemeClr val="accent6"/>
                </a:solidFill>
                <a:ea typeface="ＭＳ Ｐゴシック" charset="-128"/>
                <a:cs typeface="ＭＳ Ｐゴシック" charset="-128"/>
              </a:rPr>
              <a:t>average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IPC</a:t>
            </a:r>
            <a:r>
              <a:rPr lang="en-US" dirty="0" smtClean="0">
                <a:solidFill>
                  <a:schemeClr val="tx2"/>
                </a:solidFill>
              </a:rPr>
              <a:t> = 1/CPI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Used more frequently than CPI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Favored because “bigger is better”, but harder to compute with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Different instructions have different cycle costs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E.g., “add” typically takes 1 cycle, “divide” takes &gt;10 cycles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Depends on relative instruction frequencies</a:t>
            </a:r>
          </a:p>
          <a:p>
            <a:pPr lvl="1">
              <a:lnSpc>
                <a:spcPct val="12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CPI example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Program has equal ratio: integer, memory, floating point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Cycles per </a:t>
            </a:r>
            <a:r>
              <a:rPr lang="en-US" dirty="0" err="1" smtClean="0">
                <a:solidFill>
                  <a:schemeClr val="tx2"/>
                </a:solidFill>
              </a:rPr>
              <a:t>insn</a:t>
            </a:r>
            <a:r>
              <a:rPr lang="en-US" dirty="0" smtClean="0">
                <a:solidFill>
                  <a:schemeClr val="tx2"/>
                </a:solidFill>
              </a:rPr>
              <a:t> type: integer = 1, memory = 2, FP = 3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What is the CPI? (33% * 1) + (33% * 2) + (33% * 3) = 2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olidFill>
                  <a:schemeClr val="tx2"/>
                </a:solidFill>
              </a:rPr>
              <a:t>Caveat: </a:t>
            </a:r>
            <a:r>
              <a:rPr lang="en-US" dirty="0" smtClean="0">
                <a:solidFill>
                  <a:schemeClr val="tx2"/>
                </a:solidFill>
              </a:rPr>
              <a:t>calculation ignores many effects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chemeClr val="tx2"/>
                </a:solidFill>
              </a:rPr>
              <a:t>Back-of-the-envelope arguments only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of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2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74198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General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public (mostly)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ignores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CPI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Equates clock frequency with performance!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100" dirty="0" smtClean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Which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processor would you buy?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Processor A: CPI = 2, clock = 5 GHz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Processor B: CPI = 1, clock = 3 GHz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Probably A, but B is faster (assuming same ISA/compiler)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300" dirty="0" smtClean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Classic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example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800 MHz </a:t>
            </a:r>
            <a:r>
              <a:rPr lang="en-US" dirty="0" err="1">
                <a:solidFill>
                  <a:schemeClr val="tx2"/>
                </a:solidFill>
              </a:rPr>
              <a:t>PentiumIII</a:t>
            </a:r>
            <a:r>
              <a:rPr lang="en-US" dirty="0">
                <a:solidFill>
                  <a:schemeClr val="tx2"/>
                </a:solidFill>
              </a:rPr>
              <a:t> faster than 1 GHz Pentium4! 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tx2"/>
                </a:solidFill>
              </a:rPr>
              <a:t>Example</a:t>
            </a:r>
            <a:r>
              <a:rPr lang="en-US" dirty="0">
                <a:solidFill>
                  <a:schemeClr val="tx2"/>
                </a:solidFill>
              </a:rPr>
              <a:t>: Core i7 faster clock-per-clock than Core 2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</a:rPr>
              <a:t>Same ISA and compiler!</a:t>
            </a:r>
          </a:p>
          <a:p>
            <a:pPr marL="0" indent="0">
              <a:lnSpc>
                <a:spcPct val="110000"/>
              </a:lnSpc>
              <a:buNone/>
            </a:pPr>
            <a:endParaRPr lang="en-US" sz="4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Meta-point</a:t>
            </a:r>
            <a:r>
              <a:rPr lang="en-US" b="1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: </a:t>
            </a:r>
            <a:r>
              <a:rPr lang="en-US" b="1" dirty="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danger of partial performance metrics!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of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1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0FDE5-1195-4879-940F-31B1BE8EAA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of Performance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914400"/>
            <a:ext cx="8686800" cy="5638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/>
                </a:solidFill>
                <a:latin typeface="Source Sans Pro" panose="020B0503030403020204"/>
              </a:rPr>
              <a:t>Latency</a:t>
            </a:r>
          </a:p>
          <a:p>
            <a:pPr marL="1200150" lvl="1" indent="-457200">
              <a:buClrTx/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How long to finish my program</a:t>
            </a:r>
          </a:p>
          <a:p>
            <a:pPr marL="1600200" lvl="2" indent="-457200">
              <a:buClrTx/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Response time, elapsed time, wall clock time</a:t>
            </a:r>
          </a:p>
          <a:p>
            <a:pPr marL="1600200" lvl="2" indent="-457200">
              <a:buClrTx/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CPU time: user and system time</a:t>
            </a:r>
          </a:p>
          <a:p>
            <a:pPr marL="1200150" lvl="1" indent="-457200"/>
            <a:endParaRPr lang="en-US" dirty="0">
              <a:solidFill>
                <a:schemeClr val="tx2"/>
              </a:solidFill>
              <a:latin typeface="Source Sans Pro" panose="020B0503030403020204"/>
            </a:endParaRPr>
          </a:p>
          <a:p>
            <a:pPr marL="457200" indent="-457200"/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Throughput</a:t>
            </a:r>
          </a:p>
          <a:p>
            <a:pPr marL="1200150" lvl="1" indent="-457200">
              <a:buClrTx/>
            </a:pP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How much work finished per unit time</a:t>
            </a:r>
          </a:p>
          <a:p>
            <a:pPr lvl="1" indent="0">
              <a:buNone/>
            </a:pPr>
            <a:endParaRPr lang="en-US" dirty="0">
              <a:solidFill>
                <a:schemeClr val="tx2"/>
              </a:solidFill>
              <a:latin typeface="Source Sans Pro" panose="020B0503030403020204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Ideal: Want high throughput, low latency</a:t>
            </a:r>
          </a:p>
          <a:p>
            <a:r>
              <a:rPr lang="en-US" dirty="0">
                <a:solidFill>
                  <a:schemeClr val="tx2"/>
                </a:solidFill>
                <a:latin typeface="Source Sans Pro" panose="020B0503030403020204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ource Sans Pro" panose="020B0503030403020204"/>
              </a:rPr>
              <a:t>	… also, low power, cheap ($$) etc.  </a:t>
            </a:r>
          </a:p>
          <a:p>
            <a:pPr lvl="1" indent="0">
              <a:buNone/>
            </a:pPr>
            <a:endParaRPr lang="en-US" dirty="0" smtClean="0">
              <a:solidFill>
                <a:schemeClr val="tx2"/>
              </a:solidFill>
              <a:latin typeface="Source Sans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466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racy_theme">
  <a:themeElements>
    <a:clrScheme name="Custom 6">
      <a:dk1>
        <a:srgbClr val="FFFFFF"/>
      </a:dk1>
      <a:lt1>
        <a:srgbClr val="FFFFFF"/>
      </a:lt1>
      <a:dk2>
        <a:srgbClr val="424242"/>
      </a:dk2>
      <a:lt2>
        <a:srgbClr val="D8D8D8"/>
      </a:lt2>
      <a:accent1>
        <a:srgbClr val="0070C0"/>
      </a:accent1>
      <a:accent2>
        <a:srgbClr val="FF0000"/>
      </a:accent2>
      <a:accent3>
        <a:srgbClr val="7030A0"/>
      </a:accent3>
      <a:accent4>
        <a:srgbClr val="53A016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cy_theme" id="{87D39A7C-5058-483C-A408-E26106E53CCF}" vid="{8AF49146-2743-4A8D-8229-299168E9D8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Bracy_theme</Template>
  <TotalTime>61</TotalTime>
  <Words>2332</Words>
  <Application>Microsoft Office PowerPoint</Application>
  <PresentationFormat>On-screen Show (4:3)</PresentationFormat>
  <Paragraphs>497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ＭＳ Ｐゴシック</vt:lpstr>
      <vt:lpstr>Arial</vt:lpstr>
      <vt:lpstr>Calibri</vt:lpstr>
      <vt:lpstr>Lucida Grande</vt:lpstr>
      <vt:lpstr>Osaka</vt:lpstr>
      <vt:lpstr>Source Sans Pro</vt:lpstr>
      <vt:lpstr>Source Sans Pro Light</vt:lpstr>
      <vt:lpstr>Symbol</vt:lpstr>
      <vt:lpstr>Tahoma</vt:lpstr>
      <vt:lpstr>Times New Roman</vt:lpstr>
      <vt:lpstr>Wingdings</vt:lpstr>
      <vt:lpstr>Bracy_theme</vt:lpstr>
      <vt:lpstr>Performance</vt:lpstr>
      <vt:lpstr>Announcements</vt:lpstr>
      <vt:lpstr>Announcements</vt:lpstr>
      <vt:lpstr>Goals for today</vt:lpstr>
      <vt:lpstr>Performance</vt:lpstr>
      <vt:lpstr>Measures of Performance</vt:lpstr>
      <vt:lpstr>Measures of Performance</vt:lpstr>
      <vt:lpstr>Measures of Performance</vt:lpstr>
      <vt:lpstr>Measures of Performance</vt:lpstr>
      <vt:lpstr>iClicker Question #1: Car vs. Bus</vt:lpstr>
      <vt:lpstr>iClicker Question #1: Car vs. Bus</vt:lpstr>
      <vt:lpstr>How to make the computer faster?</vt:lpstr>
      <vt:lpstr>Latency: Optimize Delay on Critical Path</vt:lpstr>
      <vt:lpstr>Review: Single-Cycle Datapath</vt:lpstr>
      <vt:lpstr>New: Multi-Cycle Datapath</vt:lpstr>
      <vt:lpstr>Single- vs. Multi-cycle Performance</vt:lpstr>
      <vt:lpstr>Multi-Cycle Instructions</vt:lpstr>
      <vt:lpstr>Multi-Cycle Instructions</vt:lpstr>
      <vt:lpstr>Cycles Per Instruction (CPI)</vt:lpstr>
      <vt:lpstr>Total Time</vt:lpstr>
      <vt:lpstr>Total Time</vt:lpstr>
      <vt:lpstr>Total Time</vt:lpstr>
      <vt:lpstr>Total Time</vt:lpstr>
      <vt:lpstr>Example</vt:lpstr>
      <vt:lpstr>Example</vt:lpstr>
      <vt:lpstr>Example</vt:lpstr>
      <vt:lpstr>Example</vt:lpstr>
      <vt:lpstr>Amdahl’s Law</vt:lpstr>
      <vt:lpstr>Performance Recap</vt:lpstr>
      <vt:lpstr>iClicker Question</vt:lpstr>
      <vt:lpstr>iClicker Question</vt:lpstr>
      <vt:lpstr>iClicker Question</vt:lpstr>
      <vt:lpstr>iClicker Question</vt:lpstr>
      <vt:lpstr>iClicker Question</vt:lpstr>
      <vt:lpstr>iClicker Question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loaner</dc:creator>
  <cp:lastModifiedBy>Hakim Weatherspoon</cp:lastModifiedBy>
  <cp:revision>7</cp:revision>
  <dcterms:created xsi:type="dcterms:W3CDTF">2018-11-29T04:10:31Z</dcterms:created>
  <dcterms:modified xsi:type="dcterms:W3CDTF">2019-02-27T19:25:40Z</dcterms:modified>
</cp:coreProperties>
</file>