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notesSlides/notesSlide1.xml" ContentType="application/vnd.openxmlformats-officedocument.presentationml.notesSlid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notesSlides/notesSlide2.xml" ContentType="application/vnd.openxmlformats-officedocument.presentationml.notesSlide+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49"/>
  </p:notesMasterIdLst>
  <p:sldIdLst>
    <p:sldId id="256" r:id="rId2"/>
    <p:sldId id="339" r:id="rId3"/>
    <p:sldId id="257" r:id="rId4"/>
    <p:sldId id="258" r:id="rId5"/>
    <p:sldId id="341" r:id="rId6"/>
    <p:sldId id="259" r:id="rId7"/>
    <p:sldId id="260" r:id="rId8"/>
    <p:sldId id="261" r:id="rId9"/>
    <p:sldId id="262" r:id="rId10"/>
    <p:sldId id="263" r:id="rId11"/>
    <p:sldId id="295" r:id="rId12"/>
    <p:sldId id="267" r:id="rId13"/>
    <p:sldId id="296" r:id="rId14"/>
    <p:sldId id="269" r:id="rId15"/>
    <p:sldId id="270" r:id="rId16"/>
    <p:sldId id="271" r:id="rId17"/>
    <p:sldId id="272" r:id="rId18"/>
    <p:sldId id="273" r:id="rId19"/>
    <p:sldId id="275" r:id="rId20"/>
    <p:sldId id="276" r:id="rId21"/>
    <p:sldId id="277" r:id="rId22"/>
    <p:sldId id="280" r:id="rId23"/>
    <p:sldId id="281" r:id="rId24"/>
    <p:sldId id="282" r:id="rId25"/>
    <p:sldId id="283" r:id="rId26"/>
    <p:sldId id="284" r:id="rId27"/>
    <p:sldId id="285" r:id="rId28"/>
    <p:sldId id="286" r:id="rId29"/>
    <p:sldId id="287" r:id="rId30"/>
    <p:sldId id="288" r:id="rId31"/>
    <p:sldId id="291" r:id="rId32"/>
    <p:sldId id="292" r:id="rId33"/>
    <p:sldId id="293" r:id="rId34"/>
    <p:sldId id="297" r:id="rId35"/>
    <p:sldId id="298" r:id="rId36"/>
    <p:sldId id="299" r:id="rId37"/>
    <p:sldId id="300" r:id="rId38"/>
    <p:sldId id="301" r:id="rId39"/>
    <p:sldId id="302" r:id="rId40"/>
    <p:sldId id="303" r:id="rId41"/>
    <p:sldId id="304" r:id="rId42"/>
    <p:sldId id="306" r:id="rId43"/>
    <p:sldId id="307" r:id="rId44"/>
    <p:sldId id="308" r:id="rId45"/>
    <p:sldId id="332" r:id="rId46"/>
    <p:sldId id="309" r:id="rId47"/>
    <p:sldId id="335" r:id="rId48"/>
  </p:sldIdLst>
  <p:sldSz cx="9144000" cy="6858000" type="screen4x3"/>
  <p:notesSz cx="7315200" cy="9601200"/>
  <p:defaultTextStyle>
    <a:defPPr>
      <a:defRPr lang="en-GB"/>
    </a:defPPr>
    <a:lvl1pPr algn="l" defTabSz="457200" rtl="0" fontAlgn="base">
      <a:spcBef>
        <a:spcPct val="0"/>
      </a:spcBef>
      <a:spcAft>
        <a:spcPct val="0"/>
      </a:spcAft>
      <a:defRPr sz="2400" kern="1200">
        <a:solidFill>
          <a:schemeClr val="bg1"/>
        </a:solidFill>
        <a:latin typeface="Times New Roman" pitchFamily="18" charset="0"/>
        <a:ea typeface="Osaka"/>
        <a:cs typeface="Osaka"/>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311" autoAdjust="0"/>
  </p:normalViewPr>
  <p:slideViewPr>
    <p:cSldViewPr snapToGrid="0">
      <p:cViewPr varScale="1">
        <p:scale>
          <a:sx n="63" d="100"/>
          <a:sy n="63" d="100"/>
        </p:scale>
        <p:origin x="75" y="49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BDFDA8A1-A2E3-44F3-8279-E16E65B22B35}" type="datetimeFigureOut">
              <a:rPr lang="en-US" smtClean="0"/>
              <a:t>2/7/2019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5B755F5F-4C23-47BA-9B18-ACE1722194CE}" type="slidenum">
              <a:rPr lang="en-US" smtClean="0"/>
              <a:t>‹#›</a:t>
            </a:fld>
            <a:endParaRPr lang="en-US"/>
          </a:p>
        </p:txBody>
      </p:sp>
    </p:spTree>
    <p:extLst>
      <p:ext uri="{BB962C8B-B14F-4D97-AF65-F5344CB8AC3E}">
        <p14:creationId xmlns:p14="http://schemas.microsoft.com/office/powerpoint/2010/main" val="231655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stored-program computer</a:t>
            </a:r>
            <a:r>
              <a:rPr lang="en-US" dirty="0" smtClean="0"/>
              <a:t> is one which stores program instructions in electronic memory. Often the definition is extended with the requirement that the treatment of programs and data in </a:t>
            </a:r>
          </a:p>
          <a:p>
            <a:endParaRPr lang="en-US" dirty="0" smtClean="0"/>
          </a:p>
          <a:p>
            <a:r>
              <a:rPr lang="en-US" dirty="0" smtClean="0"/>
              <a:t>http://en.wikipedia.org/wiki/Universal_Turing_machine#Stored-program_computer</a:t>
            </a:r>
          </a:p>
          <a:p>
            <a:r>
              <a:rPr lang="en-US" dirty="0" smtClean="0"/>
              <a:t>Davis makes a persuasive argument that Turing's conception of what is now known as "the stored-program computer", of placing the "action table"—the instructions for the machine—in the same "memory" as the input data, strongly influenced John von Neumann's conception of the first American discrete-symbol (as opposed to analog) computer—the EDVAC</a:t>
            </a:r>
            <a:r>
              <a:rPr lang="en-US" baseline="0" dirty="0" smtClean="0"/>
              <a:t> (Electronic Discrete Variable Automatic Computer) [previous machine, ENIAC (Electronic Numerical Integrator And Computer), was not a stored-program computer, and was not even in binary, it was in decimal].</a:t>
            </a:r>
            <a:endParaRPr lang="en-US" dirty="0" smtClean="0"/>
          </a:p>
          <a:p>
            <a:endParaRPr lang="en-US" dirty="0" smtClean="0"/>
          </a:p>
          <a:p>
            <a:r>
              <a:rPr lang="en-US" dirty="0" smtClean="0"/>
              <a:t>See video on von Neumann describe the stored-program computer,</a:t>
            </a:r>
            <a:r>
              <a:rPr lang="en-US" baseline="0" dirty="0" smtClean="0"/>
              <a:t> 34 minutes into video, https://www.youtube.com/watch?v=VTS9O0CoVng</a:t>
            </a:r>
          </a:p>
          <a:p>
            <a:endParaRPr lang="en-US" baseline="0" dirty="0" smtClean="0"/>
          </a:p>
          <a:p>
            <a:r>
              <a:rPr lang="en-US" baseline="0" dirty="0" smtClean="0"/>
              <a:t>Also, see clip on Turing in the movie The Imitation Game where Turing states that the Bombe will work in breaking the Enigma machine: </a:t>
            </a:r>
            <a:r>
              <a:rPr lang="en-US" dirty="0" smtClean="0"/>
              <a:t>https://www.youtube.com/watch?v=MM47hsaYWZE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15</a:t>
            </a:fld>
            <a:endParaRPr lang="en-US"/>
          </a:p>
        </p:txBody>
      </p:sp>
    </p:spTree>
    <p:extLst>
      <p:ext uri="{BB962C8B-B14F-4D97-AF65-F5344CB8AC3E}">
        <p14:creationId xmlns:p14="http://schemas.microsoft.com/office/powerpoint/2010/main" val="226694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Harvard architecture is a computer architecture with physically separate storage and signal pathways for instructions and data. --- http://en.wikipedia.org/wiki/Harvard_architecture</a:t>
            </a:r>
          </a:p>
          <a:p>
            <a:endParaRPr lang="en-US" dirty="0" smtClean="0"/>
          </a:p>
          <a:p>
            <a:r>
              <a:rPr lang="en-US" dirty="0" smtClean="0"/>
              <a:t>Under pure von Neumann architecture the CPU can be either reading an instruction or reading/writing data from/to the memory. Both cannot occur at the same time since the instructions and data use the same bus system. In a computer using the Harvard architecture, the CPU can both read an instruction and perform a data memory access at the same time, even without a cache. A Harvard architecture computer can thus be faster for a given circuit complexity because instruction fetches and data access do not contend for a single memory pathway .</a:t>
            </a:r>
          </a:p>
          <a:p>
            <a:endParaRPr lang="en-US" dirty="0" smtClean="0"/>
          </a:p>
          <a:p>
            <a:r>
              <a:rPr lang="en-US" dirty="0" smtClean="0"/>
              <a:t>Also, a Harvard architecture machine has distinct code and data address spaces: instruction address zero is not the same as data address zero. Instruction address zero might identify a twenty-four bit value, while data address zero might indicate an eight bit byte that isn't part of that twenty-four bit value.</a:t>
            </a:r>
          </a:p>
          <a:p>
            <a:endParaRPr lang="en-US" dirty="0" smtClean="0"/>
          </a:p>
          <a:p>
            <a:r>
              <a:rPr lang="en-US" dirty="0" smtClean="0"/>
              <a:t>A modified Harvard architecture machine is very much like a Harvard architecture machine, but it relaxes the strict separation between instruction and data while still letting the CPU concurrently access two (or more) memory buses. The most common modification includes separate instruction and data caches backed by a common address space. While the CPU executes from cache, it acts as a pure Harvard machine. When accessing backing memory, it acts like a von Neumann machine (where code can be moved around like data, a powerful technique). This modification is widespread in modern processors such as the ARM architecture and X86 processors. It is sometimes loosely called a Harvard architecture, overlooking the fact that it is actually "modified".</a:t>
            </a:r>
          </a:p>
          <a:p>
            <a:endParaRPr lang="en-US" dirty="0"/>
          </a:p>
        </p:txBody>
      </p:sp>
      <p:sp>
        <p:nvSpPr>
          <p:cNvPr id="4" name="Slide Number Placeholder 3"/>
          <p:cNvSpPr>
            <a:spLocks noGrp="1"/>
          </p:cNvSpPr>
          <p:nvPr>
            <p:ph type="sldNum" sz="quarter" idx="10"/>
          </p:nvPr>
        </p:nvSpPr>
        <p:spPr/>
        <p:txBody>
          <a:bodyPr/>
          <a:lstStyle/>
          <a:p>
            <a:fld id="{5B755F5F-4C23-47BA-9B18-ACE1722194CE}" type="slidenum">
              <a:rPr lang="en-US" smtClean="0"/>
              <a:t>16</a:t>
            </a:fld>
            <a:endParaRPr lang="en-US"/>
          </a:p>
        </p:txBody>
      </p:sp>
    </p:spTree>
    <p:extLst>
      <p:ext uri="{BB962C8B-B14F-4D97-AF65-F5344CB8AC3E}">
        <p14:creationId xmlns:p14="http://schemas.microsoft.com/office/powerpoint/2010/main" val="288952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082675"/>
          </a:xfrm>
        </p:spPr>
        <p:txBody>
          <a:bodyPr anchor="ctr">
            <a:noAutofit/>
          </a:bodyPr>
          <a:lstStyle>
            <a:lvl1pPr algn="ctr">
              <a:defRPr sz="4800" b="0" i="0">
                <a:solidFill>
                  <a:srgbClr val="262626"/>
                </a:solidFill>
                <a:latin typeface="Source Sans Pro Light"/>
                <a:cs typeface="Source Sans Pro Light"/>
              </a:defRPr>
            </a:lvl1pPr>
          </a:lstStyle>
          <a:p>
            <a:r>
              <a:rPr lang="en-US" smtClean="0"/>
              <a:t>Click to edit Master title style</a:t>
            </a:r>
            <a:endParaRPr lang="en-US" dirty="0"/>
          </a:p>
        </p:txBody>
      </p:sp>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9144000" cy="1155700"/>
          </a:xfrm>
          <a:prstGeom prst="rect">
            <a:avLst/>
          </a:prstGeom>
        </p:spPr>
      </p:pic>
      <p:pic>
        <p:nvPicPr>
          <p:cNvPr id="8" name="Picture 7"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069" y="5022672"/>
            <a:ext cx="3653862" cy="104252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200" b="0" i="0" cap="none">
                <a:solidFill>
                  <a:srgbClr val="262626"/>
                </a:solidFill>
              </a:defRPr>
            </a:lvl1pPr>
            <a:lvl2pPr marL="584200" indent="-355600">
              <a:tabLst/>
              <a:defRPr lang="en-US" sz="2800" dirty="0" smtClean="0"/>
            </a:lvl2pPr>
            <a:lvl3pPr marL="755650" indent="-285750">
              <a:tabLst/>
              <a:defRPr sz="2400">
                <a:solidFill>
                  <a:srgbClr val="262626"/>
                </a:solidFill>
              </a:defRPr>
            </a:lvl3pPr>
            <a:lvl4pPr marL="927100" indent="-228600">
              <a:tabLst/>
              <a:defRPr sz="2000">
                <a:solidFill>
                  <a:srgbClr val="262626"/>
                </a:solidFill>
              </a:defRPr>
            </a:lvl4pPr>
            <a:lvl5pPr marL="1155700" indent="-228600">
              <a:tabLst/>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lvl1pPr>
              <a:defRPr sz="4400"/>
            </a:lvl1p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pPr>
              <a:defRPr/>
            </a:pPr>
            <a:fld id="{EFE0FDE5-1195-4879-940F-31B1BE8EAA1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200" b="0" i="0" cap="none">
                <a:solidFill>
                  <a:srgbClr val="262626"/>
                </a:solidFill>
              </a:defRPr>
            </a:lvl1pPr>
            <a:lvl2pPr marL="584200" indent="-355600">
              <a:tabLst/>
              <a:defRPr lang="en-US" sz="2800" dirty="0" smtClean="0"/>
            </a:lvl2pPr>
            <a:lvl3pPr marL="755650" indent="-285750">
              <a:tabLst/>
              <a:defRPr sz="2400">
                <a:solidFill>
                  <a:srgbClr val="262626"/>
                </a:solidFill>
              </a:defRPr>
            </a:lvl3pPr>
            <a:lvl4pPr marL="927100" indent="-228600">
              <a:tabLst/>
              <a:defRPr sz="2000">
                <a:solidFill>
                  <a:srgbClr val="262626"/>
                </a:solidFill>
              </a:defRPr>
            </a:lvl4pPr>
            <a:lvl5pPr marL="1155700" indent="-228600">
              <a:tabLst/>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graphic-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206" y="4"/>
            <a:ext cx="462799" cy="6253353"/>
          </a:xfrm>
          <a:prstGeom prst="rect">
            <a:avLst/>
          </a:prstGeom>
        </p:spPr>
      </p:pic>
      <p:sp>
        <p:nvSpPr>
          <p:cNvPr id="14" name="Title 13"/>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pPr>
              <a:defRPr/>
            </a:pPr>
            <a:fld id="{EFE0FDE5-1195-4879-940F-31B1BE8EAA1F}" type="slidenum">
              <a:rPr lang="en-US" smtClean="0"/>
              <a:pPr>
                <a:defRPr/>
              </a:pPr>
              <a:t>‹#›</a:t>
            </a:fld>
            <a:endParaRPr lang="en-US"/>
          </a:p>
        </p:txBody>
      </p:sp>
      <p:pic>
        <p:nvPicPr>
          <p:cNvPr id="8" name="Picture 7"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4788" y="6404515"/>
            <a:ext cx="1310066" cy="4534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2303"/>
            <a:ext cx="9144000" cy="11557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376" y="2554093"/>
            <a:ext cx="4019248" cy="1146781"/>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Title 1"/>
          <p:cNvSpPr>
            <a:spLocks noGrp="1"/>
          </p:cNvSpPr>
          <p:nvPr>
            <p:ph type="ctrTitle"/>
          </p:nvPr>
        </p:nvSpPr>
        <p:spPr>
          <a:xfrm>
            <a:off x="4201935" y="1179484"/>
            <a:ext cx="3985931" cy="3422669"/>
          </a:xfrm>
        </p:spPr>
        <p:txBody>
          <a:bodyPr anchor="ctr">
            <a:noAutofit/>
          </a:bodyPr>
          <a:lstStyle>
            <a:lvl1pPr algn="ctr">
              <a:defRPr sz="4800" cap="none">
                <a:solidFill>
                  <a:srgbClr val="262626"/>
                </a:solidFill>
                <a:latin typeface="Source Sans Pro Light"/>
                <a:cs typeface="Source Sans Pro Light"/>
              </a:defRPr>
            </a:lvl1pPr>
          </a:lstStyle>
          <a:p>
            <a:r>
              <a:rPr lang="en-US" smtClean="0"/>
              <a:t>Click to edit Master title style</a:t>
            </a:r>
            <a:endParaRPr lang="en-US" dirty="0"/>
          </a:p>
        </p:txBody>
      </p:sp>
      <p:pic>
        <p:nvPicPr>
          <p:cNvPr id="6" name="Picture 5" descr="graphi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43250" cy="6858000"/>
          </a:xfrm>
          <a:prstGeom prst="rect">
            <a:avLst/>
          </a:prstGeom>
        </p:spPr>
      </p:pic>
      <p:pic>
        <p:nvPicPr>
          <p:cNvPr id="5" name="Picture 4"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935" y="5160816"/>
            <a:ext cx="4019248" cy="1146781"/>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7" name="Rectangle 6"/>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a:t>
            </a:fld>
            <a:endParaRPr lang="en-US"/>
          </a:p>
        </p:txBody>
      </p:sp>
      <p:sp>
        <p:nvSpPr>
          <p:cNvPr id="9" name="Content Placeholder 2"/>
          <p:cNvSpPr>
            <a:spLocks noGrp="1"/>
          </p:cNvSpPr>
          <p:nvPr>
            <p:ph idx="1"/>
          </p:nvPr>
        </p:nvSpPr>
        <p:spPr>
          <a:xfrm>
            <a:off x="228600" y="990600"/>
            <a:ext cx="8686800" cy="5742048"/>
          </a:xfrm>
        </p:spPr>
        <p:txBody>
          <a:bodyPr/>
          <a:lstStyle>
            <a:lvl1pPr>
              <a:defRPr sz="3200" b="0" i="0" cap="none">
                <a:solidFill>
                  <a:srgbClr val="262626"/>
                </a:solidFill>
              </a:defRPr>
            </a:lvl1pPr>
            <a:lvl2pPr marL="527050" indent="-298450">
              <a:tabLst/>
              <a:defRPr lang="en-US" sz="2800" dirty="0" smtClean="0"/>
            </a:lvl2pPr>
            <a:lvl3pPr>
              <a:defRPr sz="2400">
                <a:solidFill>
                  <a:srgbClr val="262626"/>
                </a:solidFill>
              </a:defRPr>
            </a:lvl3pPr>
            <a:lvl4pPr>
              <a:defRPr sz="2000">
                <a:solidFill>
                  <a:srgbClr val="262626"/>
                </a:solidFill>
              </a:defRPr>
            </a:lvl4pPr>
            <a:lvl5pPr>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graphic-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6253357"/>
            <a:ext cx="7256583" cy="606991"/>
          </a:xfrm>
          <a:prstGeom prst="rect">
            <a:avLst/>
          </a:prstGeom>
        </p:spPr>
      </p:pic>
      <p:pic>
        <p:nvPicPr>
          <p:cNvPr id="11" name="Picture 10"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661" y="6328937"/>
            <a:ext cx="1310066" cy="453485"/>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pic>
        <p:nvPicPr>
          <p:cNvPr id="4" name="Picture 3" descr="graphic-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0"/>
            <a:ext cx="3143250" cy="68580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94" y="2855609"/>
            <a:ext cx="4019248" cy="1146781"/>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B78821-17AC-405A-B8E4-C4DF8A6ABB41}" type="slidenum">
              <a:rPr lang="en-US" smtClean="0"/>
              <a:pPr>
                <a:defRPr/>
              </a:pPr>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 y="103183"/>
            <a:ext cx="8961120" cy="88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686800" cy="574198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Slide Number Placeholder 10"/>
          <p:cNvSpPr>
            <a:spLocks noGrp="1"/>
          </p:cNvSpPr>
          <p:nvPr>
            <p:ph type="sldNum" sz="quarter" idx="4"/>
          </p:nvPr>
        </p:nvSpPr>
        <p:spPr>
          <a:xfrm>
            <a:off x="8686800" y="6253357"/>
            <a:ext cx="457200" cy="604647"/>
          </a:xfrm>
          <a:prstGeom prst="rect">
            <a:avLst/>
          </a:prstGeom>
        </p:spPr>
        <p:txBody>
          <a:bodyPr vert="horz" wrap="none" lIns="91440" tIns="45720" rIns="91440" bIns="45720" rtlCol="0" anchor="ctr"/>
          <a:lstStyle>
            <a:lvl1pPr algn="ctr">
              <a:defRPr sz="1600" b="0" i="0" cap="small">
                <a:solidFill>
                  <a:schemeClr val="tx2">
                    <a:lumMod val="75000"/>
                  </a:schemeClr>
                </a:solidFill>
                <a:latin typeface="Source Sans Pro"/>
                <a:cs typeface="Source Sans Pro"/>
              </a:defRPr>
            </a:lvl1pPr>
          </a:lstStyle>
          <a:p>
            <a:pPr>
              <a:defRPr/>
            </a:pPr>
            <a:fld id="{867E2119-C512-435A-8A99-A0B6D78DBB4A}" type="slidenum">
              <a:rPr lang="en-US" smtClean="0"/>
              <a:pPr>
                <a:defRPr/>
              </a:pPr>
              <a:t>‹#›</a:t>
            </a:fld>
            <a:endParaRPr lang="en-US" dirty="0"/>
          </a:p>
        </p:txBody>
      </p:sp>
    </p:spTree>
    <p:extLst>
      <p:ext uri="{BB962C8B-B14F-4D97-AF65-F5344CB8AC3E}">
        <p14:creationId xmlns:p14="http://schemas.microsoft.com/office/powerpoint/2010/main" val="341264239"/>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78" r:id="rId5"/>
    <p:sldLayoutId id="2147483679" r:id="rId6"/>
    <p:sldLayoutId id="2147483680" r:id="rId7"/>
    <p:sldLayoutId id="2147483681" r:id="rId8"/>
  </p:sldLayoutIdLst>
  <p:hf hdr="0" ftr="0" dt="0"/>
  <p:txStyles>
    <p:titleStyle>
      <a:lvl1pPr algn="l" defTabSz="609570" rtl="0" eaLnBrk="1" latinLnBrk="0" hangingPunct="1">
        <a:spcBef>
          <a:spcPct val="0"/>
        </a:spcBef>
        <a:buNone/>
        <a:defRPr sz="4400" b="0" i="0" kern="1200" cap="none">
          <a:solidFill>
            <a:srgbClr val="262626"/>
          </a:solidFill>
          <a:latin typeface="Source Sans Pro"/>
          <a:ea typeface="+mj-ea"/>
          <a:cs typeface="Source Sans Pro"/>
        </a:defRPr>
      </a:lvl1pPr>
    </p:titleStyle>
    <p:body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26" Type="http://schemas.openxmlformats.org/officeDocument/2006/relationships/tags" Target="../tags/tag230.xml"/><Relationship Id="rId3" Type="http://schemas.openxmlformats.org/officeDocument/2006/relationships/tags" Target="../tags/tag207.xml"/><Relationship Id="rId21" Type="http://schemas.openxmlformats.org/officeDocument/2006/relationships/tags" Target="../tags/tag225.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5" Type="http://schemas.openxmlformats.org/officeDocument/2006/relationships/tags" Target="../tags/tag229.xml"/><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tags" Target="../tags/tag224.xml"/><Relationship Id="rId29" Type="http://schemas.openxmlformats.org/officeDocument/2006/relationships/tags" Target="../tags/tag233.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24" Type="http://schemas.openxmlformats.org/officeDocument/2006/relationships/tags" Target="../tags/tag228.xml"/><Relationship Id="rId32" Type="http://schemas.openxmlformats.org/officeDocument/2006/relationships/slideLayout" Target="../slideLayouts/slideLayout2.xml"/><Relationship Id="rId5" Type="http://schemas.openxmlformats.org/officeDocument/2006/relationships/tags" Target="../tags/tag209.xml"/><Relationship Id="rId15" Type="http://schemas.openxmlformats.org/officeDocument/2006/relationships/tags" Target="../tags/tag219.xml"/><Relationship Id="rId23" Type="http://schemas.openxmlformats.org/officeDocument/2006/relationships/tags" Target="../tags/tag227.xml"/><Relationship Id="rId28" Type="http://schemas.openxmlformats.org/officeDocument/2006/relationships/tags" Target="../tags/tag232.xml"/><Relationship Id="rId10" Type="http://schemas.openxmlformats.org/officeDocument/2006/relationships/tags" Target="../tags/tag214.xml"/><Relationship Id="rId19" Type="http://schemas.openxmlformats.org/officeDocument/2006/relationships/tags" Target="../tags/tag223.xml"/><Relationship Id="rId31" Type="http://schemas.openxmlformats.org/officeDocument/2006/relationships/tags" Target="../tags/tag235.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 Id="rId22" Type="http://schemas.openxmlformats.org/officeDocument/2006/relationships/tags" Target="../tags/tag226.xml"/><Relationship Id="rId27" Type="http://schemas.openxmlformats.org/officeDocument/2006/relationships/tags" Target="../tags/tag231.xml"/><Relationship Id="rId30" Type="http://schemas.openxmlformats.org/officeDocument/2006/relationships/tags" Target="../tags/tag234.xml"/></Relationships>
</file>

<file path=ppt/slides/_rels/slide11.xml.rels><?xml version="1.0" encoding="UTF-8" standalone="yes"?>
<Relationships xmlns="http://schemas.openxmlformats.org/package/2006/relationships"><Relationship Id="rId26" Type="http://schemas.openxmlformats.org/officeDocument/2006/relationships/tags" Target="../tags/tag261.xml"/><Relationship Id="rId21" Type="http://schemas.openxmlformats.org/officeDocument/2006/relationships/tags" Target="../tags/tag256.xml"/><Relationship Id="rId42" Type="http://schemas.openxmlformats.org/officeDocument/2006/relationships/tags" Target="../tags/tag277.xml"/><Relationship Id="rId47" Type="http://schemas.openxmlformats.org/officeDocument/2006/relationships/tags" Target="../tags/tag282.xml"/><Relationship Id="rId63" Type="http://schemas.openxmlformats.org/officeDocument/2006/relationships/tags" Target="../tags/tag298.xml"/><Relationship Id="rId68" Type="http://schemas.openxmlformats.org/officeDocument/2006/relationships/tags" Target="../tags/tag303.xml"/><Relationship Id="rId84" Type="http://schemas.openxmlformats.org/officeDocument/2006/relationships/tags" Target="../tags/tag319.xml"/><Relationship Id="rId16" Type="http://schemas.openxmlformats.org/officeDocument/2006/relationships/tags" Target="../tags/tag251.xml"/><Relationship Id="rId11" Type="http://schemas.openxmlformats.org/officeDocument/2006/relationships/tags" Target="../tags/tag246.xml"/><Relationship Id="rId32" Type="http://schemas.openxmlformats.org/officeDocument/2006/relationships/tags" Target="../tags/tag267.xml"/><Relationship Id="rId37" Type="http://schemas.openxmlformats.org/officeDocument/2006/relationships/tags" Target="../tags/tag272.xml"/><Relationship Id="rId53" Type="http://schemas.openxmlformats.org/officeDocument/2006/relationships/tags" Target="../tags/tag288.xml"/><Relationship Id="rId58" Type="http://schemas.openxmlformats.org/officeDocument/2006/relationships/tags" Target="../tags/tag293.xml"/><Relationship Id="rId74" Type="http://schemas.openxmlformats.org/officeDocument/2006/relationships/tags" Target="../tags/tag309.xml"/><Relationship Id="rId79" Type="http://schemas.openxmlformats.org/officeDocument/2006/relationships/tags" Target="../tags/tag314.xml"/><Relationship Id="rId5" Type="http://schemas.openxmlformats.org/officeDocument/2006/relationships/tags" Target="../tags/tag240.xml"/><Relationship Id="rId19" Type="http://schemas.openxmlformats.org/officeDocument/2006/relationships/tags" Target="../tags/tag254.xml"/><Relationship Id="rId14" Type="http://schemas.openxmlformats.org/officeDocument/2006/relationships/tags" Target="../tags/tag249.xml"/><Relationship Id="rId22" Type="http://schemas.openxmlformats.org/officeDocument/2006/relationships/tags" Target="../tags/tag257.xml"/><Relationship Id="rId27" Type="http://schemas.openxmlformats.org/officeDocument/2006/relationships/tags" Target="../tags/tag262.xml"/><Relationship Id="rId30" Type="http://schemas.openxmlformats.org/officeDocument/2006/relationships/tags" Target="../tags/tag265.xml"/><Relationship Id="rId35" Type="http://schemas.openxmlformats.org/officeDocument/2006/relationships/tags" Target="../tags/tag270.xml"/><Relationship Id="rId43" Type="http://schemas.openxmlformats.org/officeDocument/2006/relationships/tags" Target="../tags/tag278.xml"/><Relationship Id="rId48" Type="http://schemas.openxmlformats.org/officeDocument/2006/relationships/tags" Target="../tags/tag283.xml"/><Relationship Id="rId56" Type="http://schemas.openxmlformats.org/officeDocument/2006/relationships/tags" Target="../tags/tag291.xml"/><Relationship Id="rId64" Type="http://schemas.openxmlformats.org/officeDocument/2006/relationships/tags" Target="../tags/tag299.xml"/><Relationship Id="rId69" Type="http://schemas.openxmlformats.org/officeDocument/2006/relationships/tags" Target="../tags/tag304.xml"/><Relationship Id="rId77" Type="http://schemas.openxmlformats.org/officeDocument/2006/relationships/tags" Target="../tags/tag312.xml"/><Relationship Id="rId8" Type="http://schemas.openxmlformats.org/officeDocument/2006/relationships/tags" Target="../tags/tag243.xml"/><Relationship Id="rId51" Type="http://schemas.openxmlformats.org/officeDocument/2006/relationships/tags" Target="../tags/tag286.xml"/><Relationship Id="rId72" Type="http://schemas.openxmlformats.org/officeDocument/2006/relationships/tags" Target="../tags/tag307.xml"/><Relationship Id="rId80" Type="http://schemas.openxmlformats.org/officeDocument/2006/relationships/tags" Target="../tags/tag315.xml"/><Relationship Id="rId85" Type="http://schemas.openxmlformats.org/officeDocument/2006/relationships/tags" Target="../tags/tag320.xml"/><Relationship Id="rId3" Type="http://schemas.openxmlformats.org/officeDocument/2006/relationships/tags" Target="../tags/tag238.xml"/><Relationship Id="rId12" Type="http://schemas.openxmlformats.org/officeDocument/2006/relationships/tags" Target="../tags/tag247.xml"/><Relationship Id="rId17" Type="http://schemas.openxmlformats.org/officeDocument/2006/relationships/tags" Target="../tags/tag252.xml"/><Relationship Id="rId25" Type="http://schemas.openxmlformats.org/officeDocument/2006/relationships/tags" Target="../tags/tag260.xml"/><Relationship Id="rId33" Type="http://schemas.openxmlformats.org/officeDocument/2006/relationships/tags" Target="../tags/tag268.xml"/><Relationship Id="rId38" Type="http://schemas.openxmlformats.org/officeDocument/2006/relationships/tags" Target="../tags/tag273.xml"/><Relationship Id="rId46" Type="http://schemas.openxmlformats.org/officeDocument/2006/relationships/tags" Target="../tags/tag281.xml"/><Relationship Id="rId59" Type="http://schemas.openxmlformats.org/officeDocument/2006/relationships/tags" Target="../tags/tag294.xml"/><Relationship Id="rId67" Type="http://schemas.openxmlformats.org/officeDocument/2006/relationships/tags" Target="../tags/tag302.xml"/><Relationship Id="rId20" Type="http://schemas.openxmlformats.org/officeDocument/2006/relationships/tags" Target="../tags/tag255.xml"/><Relationship Id="rId41" Type="http://schemas.openxmlformats.org/officeDocument/2006/relationships/tags" Target="../tags/tag276.xml"/><Relationship Id="rId54" Type="http://schemas.openxmlformats.org/officeDocument/2006/relationships/tags" Target="../tags/tag289.xml"/><Relationship Id="rId62" Type="http://schemas.openxmlformats.org/officeDocument/2006/relationships/tags" Target="../tags/tag297.xml"/><Relationship Id="rId70" Type="http://schemas.openxmlformats.org/officeDocument/2006/relationships/tags" Target="../tags/tag305.xml"/><Relationship Id="rId75" Type="http://schemas.openxmlformats.org/officeDocument/2006/relationships/tags" Target="../tags/tag310.xml"/><Relationship Id="rId83" Type="http://schemas.openxmlformats.org/officeDocument/2006/relationships/tags" Target="../tags/tag318.xml"/><Relationship Id="rId1" Type="http://schemas.openxmlformats.org/officeDocument/2006/relationships/tags" Target="../tags/tag236.xml"/><Relationship Id="rId6" Type="http://schemas.openxmlformats.org/officeDocument/2006/relationships/tags" Target="../tags/tag241.xml"/><Relationship Id="rId15" Type="http://schemas.openxmlformats.org/officeDocument/2006/relationships/tags" Target="../tags/tag250.xml"/><Relationship Id="rId23" Type="http://schemas.openxmlformats.org/officeDocument/2006/relationships/tags" Target="../tags/tag258.xml"/><Relationship Id="rId28" Type="http://schemas.openxmlformats.org/officeDocument/2006/relationships/tags" Target="../tags/tag263.xml"/><Relationship Id="rId36" Type="http://schemas.openxmlformats.org/officeDocument/2006/relationships/tags" Target="../tags/tag271.xml"/><Relationship Id="rId49" Type="http://schemas.openxmlformats.org/officeDocument/2006/relationships/tags" Target="../tags/tag284.xml"/><Relationship Id="rId57" Type="http://schemas.openxmlformats.org/officeDocument/2006/relationships/tags" Target="../tags/tag292.xml"/><Relationship Id="rId10" Type="http://schemas.openxmlformats.org/officeDocument/2006/relationships/tags" Target="../tags/tag245.xml"/><Relationship Id="rId31" Type="http://schemas.openxmlformats.org/officeDocument/2006/relationships/tags" Target="../tags/tag266.xml"/><Relationship Id="rId44" Type="http://schemas.openxmlformats.org/officeDocument/2006/relationships/tags" Target="../tags/tag279.xml"/><Relationship Id="rId52" Type="http://schemas.openxmlformats.org/officeDocument/2006/relationships/tags" Target="../tags/tag287.xml"/><Relationship Id="rId60" Type="http://schemas.openxmlformats.org/officeDocument/2006/relationships/tags" Target="../tags/tag295.xml"/><Relationship Id="rId65" Type="http://schemas.openxmlformats.org/officeDocument/2006/relationships/tags" Target="../tags/tag300.xml"/><Relationship Id="rId73" Type="http://schemas.openxmlformats.org/officeDocument/2006/relationships/tags" Target="../tags/tag308.xml"/><Relationship Id="rId78" Type="http://schemas.openxmlformats.org/officeDocument/2006/relationships/tags" Target="../tags/tag313.xml"/><Relationship Id="rId81" Type="http://schemas.openxmlformats.org/officeDocument/2006/relationships/tags" Target="../tags/tag316.xml"/><Relationship Id="rId86" Type="http://schemas.openxmlformats.org/officeDocument/2006/relationships/tags" Target="../tags/tag321.xml"/><Relationship Id="rId4" Type="http://schemas.openxmlformats.org/officeDocument/2006/relationships/tags" Target="../tags/tag239.xml"/><Relationship Id="rId9" Type="http://schemas.openxmlformats.org/officeDocument/2006/relationships/tags" Target="../tags/tag244.xml"/><Relationship Id="rId13" Type="http://schemas.openxmlformats.org/officeDocument/2006/relationships/tags" Target="../tags/tag248.xml"/><Relationship Id="rId18" Type="http://schemas.openxmlformats.org/officeDocument/2006/relationships/tags" Target="../tags/tag253.xml"/><Relationship Id="rId39" Type="http://schemas.openxmlformats.org/officeDocument/2006/relationships/tags" Target="../tags/tag274.xml"/><Relationship Id="rId34" Type="http://schemas.openxmlformats.org/officeDocument/2006/relationships/tags" Target="../tags/tag269.xml"/><Relationship Id="rId50" Type="http://schemas.openxmlformats.org/officeDocument/2006/relationships/tags" Target="../tags/tag285.xml"/><Relationship Id="rId55" Type="http://schemas.openxmlformats.org/officeDocument/2006/relationships/tags" Target="../tags/tag290.xml"/><Relationship Id="rId76" Type="http://schemas.openxmlformats.org/officeDocument/2006/relationships/tags" Target="../tags/tag311.xml"/><Relationship Id="rId7" Type="http://schemas.openxmlformats.org/officeDocument/2006/relationships/tags" Target="../tags/tag242.xml"/><Relationship Id="rId71" Type="http://schemas.openxmlformats.org/officeDocument/2006/relationships/tags" Target="../tags/tag306.xml"/><Relationship Id="rId2" Type="http://schemas.openxmlformats.org/officeDocument/2006/relationships/tags" Target="../tags/tag237.xml"/><Relationship Id="rId29" Type="http://schemas.openxmlformats.org/officeDocument/2006/relationships/tags" Target="../tags/tag264.xml"/><Relationship Id="rId24" Type="http://schemas.openxmlformats.org/officeDocument/2006/relationships/tags" Target="../tags/tag259.xml"/><Relationship Id="rId40" Type="http://schemas.openxmlformats.org/officeDocument/2006/relationships/tags" Target="../tags/tag275.xml"/><Relationship Id="rId45" Type="http://schemas.openxmlformats.org/officeDocument/2006/relationships/tags" Target="../tags/tag280.xml"/><Relationship Id="rId66" Type="http://schemas.openxmlformats.org/officeDocument/2006/relationships/tags" Target="../tags/tag301.xml"/><Relationship Id="rId87" Type="http://schemas.openxmlformats.org/officeDocument/2006/relationships/slideLayout" Target="../slideLayouts/slideLayout2.xml"/><Relationship Id="rId61" Type="http://schemas.openxmlformats.org/officeDocument/2006/relationships/tags" Target="../tags/tag296.xml"/><Relationship Id="rId82" Type="http://schemas.openxmlformats.org/officeDocument/2006/relationships/tags" Target="../tags/tag317.xml"/></Relationships>
</file>

<file path=ppt/slides/_rels/slide12.xml.rels><?xml version="1.0" encoding="UTF-8" standalone="yes"?>
<Relationships xmlns="http://schemas.openxmlformats.org/package/2006/relationships"><Relationship Id="rId8" Type="http://schemas.openxmlformats.org/officeDocument/2006/relationships/tags" Target="../tags/tag329.xml"/><Relationship Id="rId13" Type="http://schemas.openxmlformats.org/officeDocument/2006/relationships/tags" Target="../tags/tag334.xml"/><Relationship Id="rId18" Type="http://schemas.openxmlformats.org/officeDocument/2006/relationships/tags" Target="../tags/tag339.xml"/><Relationship Id="rId3" Type="http://schemas.openxmlformats.org/officeDocument/2006/relationships/tags" Target="../tags/tag324.xml"/><Relationship Id="rId21" Type="http://schemas.openxmlformats.org/officeDocument/2006/relationships/tags" Target="../tags/tag342.xml"/><Relationship Id="rId7" Type="http://schemas.openxmlformats.org/officeDocument/2006/relationships/tags" Target="../tags/tag328.xml"/><Relationship Id="rId12" Type="http://schemas.openxmlformats.org/officeDocument/2006/relationships/tags" Target="../tags/tag333.xml"/><Relationship Id="rId17" Type="http://schemas.openxmlformats.org/officeDocument/2006/relationships/tags" Target="../tags/tag338.xml"/><Relationship Id="rId2" Type="http://schemas.openxmlformats.org/officeDocument/2006/relationships/tags" Target="../tags/tag323.xml"/><Relationship Id="rId16" Type="http://schemas.openxmlformats.org/officeDocument/2006/relationships/tags" Target="../tags/tag337.xml"/><Relationship Id="rId20" Type="http://schemas.openxmlformats.org/officeDocument/2006/relationships/tags" Target="../tags/tag341.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24" Type="http://schemas.openxmlformats.org/officeDocument/2006/relationships/slideLayout" Target="../slideLayouts/slideLayout2.xml"/><Relationship Id="rId5" Type="http://schemas.openxmlformats.org/officeDocument/2006/relationships/tags" Target="../tags/tag326.xml"/><Relationship Id="rId15" Type="http://schemas.openxmlformats.org/officeDocument/2006/relationships/tags" Target="../tags/tag336.xml"/><Relationship Id="rId23" Type="http://schemas.openxmlformats.org/officeDocument/2006/relationships/tags" Target="../tags/tag344.xml"/><Relationship Id="rId10" Type="http://schemas.openxmlformats.org/officeDocument/2006/relationships/tags" Target="../tags/tag331.xml"/><Relationship Id="rId19" Type="http://schemas.openxmlformats.org/officeDocument/2006/relationships/tags" Target="../tags/tag340.xml"/><Relationship Id="rId4" Type="http://schemas.openxmlformats.org/officeDocument/2006/relationships/tags" Target="../tags/tag325.xml"/><Relationship Id="rId9" Type="http://schemas.openxmlformats.org/officeDocument/2006/relationships/tags" Target="../tags/tag330.xml"/><Relationship Id="rId14" Type="http://schemas.openxmlformats.org/officeDocument/2006/relationships/tags" Target="../tags/tag335.xml"/><Relationship Id="rId22" Type="http://schemas.openxmlformats.org/officeDocument/2006/relationships/tags" Target="../tags/tag343.xml"/></Relationships>
</file>

<file path=ppt/slides/_rels/slide13.xml.rels><?xml version="1.0" encoding="UTF-8" standalone="yes"?>
<Relationships xmlns="http://schemas.openxmlformats.org/package/2006/relationships"><Relationship Id="rId26" Type="http://schemas.openxmlformats.org/officeDocument/2006/relationships/tags" Target="../tags/tag370.xml"/><Relationship Id="rId21" Type="http://schemas.openxmlformats.org/officeDocument/2006/relationships/tags" Target="../tags/tag365.xml"/><Relationship Id="rId42" Type="http://schemas.openxmlformats.org/officeDocument/2006/relationships/tags" Target="../tags/tag386.xml"/><Relationship Id="rId47" Type="http://schemas.openxmlformats.org/officeDocument/2006/relationships/tags" Target="../tags/tag391.xml"/><Relationship Id="rId63" Type="http://schemas.openxmlformats.org/officeDocument/2006/relationships/tags" Target="../tags/tag407.xml"/><Relationship Id="rId68" Type="http://schemas.openxmlformats.org/officeDocument/2006/relationships/tags" Target="../tags/tag412.xml"/><Relationship Id="rId84" Type="http://schemas.openxmlformats.org/officeDocument/2006/relationships/tags" Target="../tags/tag428.xml"/><Relationship Id="rId16" Type="http://schemas.openxmlformats.org/officeDocument/2006/relationships/tags" Target="../tags/tag360.xml"/><Relationship Id="rId11" Type="http://schemas.openxmlformats.org/officeDocument/2006/relationships/tags" Target="../tags/tag355.xml"/><Relationship Id="rId32" Type="http://schemas.openxmlformats.org/officeDocument/2006/relationships/tags" Target="../tags/tag376.xml"/><Relationship Id="rId37" Type="http://schemas.openxmlformats.org/officeDocument/2006/relationships/tags" Target="../tags/tag381.xml"/><Relationship Id="rId53" Type="http://schemas.openxmlformats.org/officeDocument/2006/relationships/tags" Target="../tags/tag397.xml"/><Relationship Id="rId58" Type="http://schemas.openxmlformats.org/officeDocument/2006/relationships/tags" Target="../tags/tag402.xml"/><Relationship Id="rId74" Type="http://schemas.openxmlformats.org/officeDocument/2006/relationships/tags" Target="../tags/tag418.xml"/><Relationship Id="rId79" Type="http://schemas.openxmlformats.org/officeDocument/2006/relationships/tags" Target="../tags/tag423.xml"/><Relationship Id="rId5" Type="http://schemas.openxmlformats.org/officeDocument/2006/relationships/tags" Target="../tags/tag349.xml"/><Relationship Id="rId19" Type="http://schemas.openxmlformats.org/officeDocument/2006/relationships/tags" Target="../tags/tag363.xml"/><Relationship Id="rId14" Type="http://schemas.openxmlformats.org/officeDocument/2006/relationships/tags" Target="../tags/tag358.xml"/><Relationship Id="rId22" Type="http://schemas.openxmlformats.org/officeDocument/2006/relationships/tags" Target="../tags/tag366.xml"/><Relationship Id="rId27" Type="http://schemas.openxmlformats.org/officeDocument/2006/relationships/tags" Target="../tags/tag371.xml"/><Relationship Id="rId30" Type="http://schemas.openxmlformats.org/officeDocument/2006/relationships/tags" Target="../tags/tag374.xml"/><Relationship Id="rId35" Type="http://schemas.openxmlformats.org/officeDocument/2006/relationships/tags" Target="../tags/tag379.xml"/><Relationship Id="rId43" Type="http://schemas.openxmlformats.org/officeDocument/2006/relationships/tags" Target="../tags/tag387.xml"/><Relationship Id="rId48" Type="http://schemas.openxmlformats.org/officeDocument/2006/relationships/tags" Target="../tags/tag392.xml"/><Relationship Id="rId56" Type="http://schemas.openxmlformats.org/officeDocument/2006/relationships/tags" Target="../tags/tag400.xml"/><Relationship Id="rId64" Type="http://schemas.openxmlformats.org/officeDocument/2006/relationships/tags" Target="../tags/tag408.xml"/><Relationship Id="rId69" Type="http://schemas.openxmlformats.org/officeDocument/2006/relationships/tags" Target="../tags/tag413.xml"/><Relationship Id="rId77" Type="http://schemas.openxmlformats.org/officeDocument/2006/relationships/tags" Target="../tags/tag421.xml"/><Relationship Id="rId8" Type="http://schemas.openxmlformats.org/officeDocument/2006/relationships/tags" Target="../tags/tag352.xml"/><Relationship Id="rId51" Type="http://schemas.openxmlformats.org/officeDocument/2006/relationships/tags" Target="../tags/tag395.xml"/><Relationship Id="rId72" Type="http://schemas.openxmlformats.org/officeDocument/2006/relationships/tags" Target="../tags/tag416.xml"/><Relationship Id="rId80" Type="http://schemas.openxmlformats.org/officeDocument/2006/relationships/tags" Target="../tags/tag424.xml"/><Relationship Id="rId85" Type="http://schemas.openxmlformats.org/officeDocument/2006/relationships/tags" Target="../tags/tag429.xml"/><Relationship Id="rId3" Type="http://schemas.openxmlformats.org/officeDocument/2006/relationships/tags" Target="../tags/tag347.xml"/><Relationship Id="rId12" Type="http://schemas.openxmlformats.org/officeDocument/2006/relationships/tags" Target="../tags/tag356.xml"/><Relationship Id="rId17" Type="http://schemas.openxmlformats.org/officeDocument/2006/relationships/tags" Target="../tags/tag361.xml"/><Relationship Id="rId25" Type="http://schemas.openxmlformats.org/officeDocument/2006/relationships/tags" Target="../tags/tag369.xml"/><Relationship Id="rId33" Type="http://schemas.openxmlformats.org/officeDocument/2006/relationships/tags" Target="../tags/tag377.xml"/><Relationship Id="rId38" Type="http://schemas.openxmlformats.org/officeDocument/2006/relationships/tags" Target="../tags/tag382.xml"/><Relationship Id="rId46" Type="http://schemas.openxmlformats.org/officeDocument/2006/relationships/tags" Target="../tags/tag390.xml"/><Relationship Id="rId59" Type="http://schemas.openxmlformats.org/officeDocument/2006/relationships/tags" Target="../tags/tag403.xml"/><Relationship Id="rId67" Type="http://schemas.openxmlformats.org/officeDocument/2006/relationships/tags" Target="../tags/tag411.xml"/><Relationship Id="rId20" Type="http://schemas.openxmlformats.org/officeDocument/2006/relationships/tags" Target="../tags/tag364.xml"/><Relationship Id="rId41" Type="http://schemas.openxmlformats.org/officeDocument/2006/relationships/tags" Target="../tags/tag385.xml"/><Relationship Id="rId54" Type="http://schemas.openxmlformats.org/officeDocument/2006/relationships/tags" Target="../tags/tag398.xml"/><Relationship Id="rId62" Type="http://schemas.openxmlformats.org/officeDocument/2006/relationships/tags" Target="../tags/tag406.xml"/><Relationship Id="rId70" Type="http://schemas.openxmlformats.org/officeDocument/2006/relationships/tags" Target="../tags/tag414.xml"/><Relationship Id="rId75" Type="http://schemas.openxmlformats.org/officeDocument/2006/relationships/tags" Target="../tags/tag419.xml"/><Relationship Id="rId83" Type="http://schemas.openxmlformats.org/officeDocument/2006/relationships/tags" Target="../tags/tag427.xml"/><Relationship Id="rId1" Type="http://schemas.openxmlformats.org/officeDocument/2006/relationships/tags" Target="../tags/tag345.xml"/><Relationship Id="rId6" Type="http://schemas.openxmlformats.org/officeDocument/2006/relationships/tags" Target="../tags/tag350.xml"/><Relationship Id="rId15" Type="http://schemas.openxmlformats.org/officeDocument/2006/relationships/tags" Target="../tags/tag359.xml"/><Relationship Id="rId23" Type="http://schemas.openxmlformats.org/officeDocument/2006/relationships/tags" Target="../tags/tag367.xml"/><Relationship Id="rId28" Type="http://schemas.openxmlformats.org/officeDocument/2006/relationships/tags" Target="../tags/tag372.xml"/><Relationship Id="rId36" Type="http://schemas.openxmlformats.org/officeDocument/2006/relationships/tags" Target="../tags/tag380.xml"/><Relationship Id="rId49" Type="http://schemas.openxmlformats.org/officeDocument/2006/relationships/tags" Target="../tags/tag393.xml"/><Relationship Id="rId57" Type="http://schemas.openxmlformats.org/officeDocument/2006/relationships/tags" Target="../tags/tag401.xml"/><Relationship Id="rId10" Type="http://schemas.openxmlformats.org/officeDocument/2006/relationships/tags" Target="../tags/tag354.xml"/><Relationship Id="rId31" Type="http://schemas.openxmlformats.org/officeDocument/2006/relationships/tags" Target="../tags/tag375.xml"/><Relationship Id="rId44" Type="http://schemas.openxmlformats.org/officeDocument/2006/relationships/tags" Target="../tags/tag388.xml"/><Relationship Id="rId52" Type="http://schemas.openxmlformats.org/officeDocument/2006/relationships/tags" Target="../tags/tag396.xml"/><Relationship Id="rId60" Type="http://schemas.openxmlformats.org/officeDocument/2006/relationships/tags" Target="../tags/tag404.xml"/><Relationship Id="rId65" Type="http://schemas.openxmlformats.org/officeDocument/2006/relationships/tags" Target="../tags/tag409.xml"/><Relationship Id="rId73" Type="http://schemas.openxmlformats.org/officeDocument/2006/relationships/tags" Target="../tags/tag417.xml"/><Relationship Id="rId78" Type="http://schemas.openxmlformats.org/officeDocument/2006/relationships/tags" Target="../tags/tag422.xml"/><Relationship Id="rId81" Type="http://schemas.openxmlformats.org/officeDocument/2006/relationships/tags" Target="../tags/tag425.xml"/><Relationship Id="rId86" Type="http://schemas.openxmlformats.org/officeDocument/2006/relationships/tags" Target="../tags/tag430.xml"/><Relationship Id="rId4" Type="http://schemas.openxmlformats.org/officeDocument/2006/relationships/tags" Target="../tags/tag348.xml"/><Relationship Id="rId9" Type="http://schemas.openxmlformats.org/officeDocument/2006/relationships/tags" Target="../tags/tag353.xml"/><Relationship Id="rId13" Type="http://schemas.openxmlformats.org/officeDocument/2006/relationships/tags" Target="../tags/tag357.xml"/><Relationship Id="rId18" Type="http://schemas.openxmlformats.org/officeDocument/2006/relationships/tags" Target="../tags/tag362.xml"/><Relationship Id="rId39" Type="http://schemas.openxmlformats.org/officeDocument/2006/relationships/tags" Target="../tags/tag383.xml"/><Relationship Id="rId34" Type="http://schemas.openxmlformats.org/officeDocument/2006/relationships/tags" Target="../tags/tag378.xml"/><Relationship Id="rId50" Type="http://schemas.openxmlformats.org/officeDocument/2006/relationships/tags" Target="../tags/tag394.xml"/><Relationship Id="rId55" Type="http://schemas.openxmlformats.org/officeDocument/2006/relationships/tags" Target="../tags/tag399.xml"/><Relationship Id="rId76" Type="http://schemas.openxmlformats.org/officeDocument/2006/relationships/tags" Target="../tags/tag420.xml"/><Relationship Id="rId7" Type="http://schemas.openxmlformats.org/officeDocument/2006/relationships/tags" Target="../tags/tag351.xml"/><Relationship Id="rId71" Type="http://schemas.openxmlformats.org/officeDocument/2006/relationships/tags" Target="../tags/tag415.xml"/><Relationship Id="rId2" Type="http://schemas.openxmlformats.org/officeDocument/2006/relationships/tags" Target="../tags/tag346.xml"/><Relationship Id="rId29" Type="http://schemas.openxmlformats.org/officeDocument/2006/relationships/tags" Target="../tags/tag373.xml"/><Relationship Id="rId24" Type="http://schemas.openxmlformats.org/officeDocument/2006/relationships/tags" Target="../tags/tag368.xml"/><Relationship Id="rId40" Type="http://schemas.openxmlformats.org/officeDocument/2006/relationships/tags" Target="../tags/tag384.xml"/><Relationship Id="rId45" Type="http://schemas.openxmlformats.org/officeDocument/2006/relationships/tags" Target="../tags/tag389.xml"/><Relationship Id="rId66" Type="http://schemas.openxmlformats.org/officeDocument/2006/relationships/tags" Target="../tags/tag410.xml"/><Relationship Id="rId87" Type="http://schemas.openxmlformats.org/officeDocument/2006/relationships/slideLayout" Target="../slideLayouts/slideLayout2.xml"/><Relationship Id="rId61" Type="http://schemas.openxmlformats.org/officeDocument/2006/relationships/tags" Target="../tags/tag405.xml"/><Relationship Id="rId82" Type="http://schemas.openxmlformats.org/officeDocument/2006/relationships/tags" Target="../tags/tag4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tags" Target="../tags/tag438.xml"/><Relationship Id="rId13" Type="http://schemas.openxmlformats.org/officeDocument/2006/relationships/tags" Target="../tags/tag443.xml"/><Relationship Id="rId18" Type="http://schemas.openxmlformats.org/officeDocument/2006/relationships/notesSlide" Target="../notesSlides/notesSlide2.xml"/><Relationship Id="rId3" Type="http://schemas.openxmlformats.org/officeDocument/2006/relationships/tags" Target="../tags/tag433.xml"/><Relationship Id="rId7" Type="http://schemas.openxmlformats.org/officeDocument/2006/relationships/tags" Target="../tags/tag437.xml"/><Relationship Id="rId12" Type="http://schemas.openxmlformats.org/officeDocument/2006/relationships/tags" Target="../tags/tag442.xml"/><Relationship Id="rId17" Type="http://schemas.openxmlformats.org/officeDocument/2006/relationships/slideLayout" Target="../slideLayouts/slideLayout2.xml"/><Relationship Id="rId2" Type="http://schemas.openxmlformats.org/officeDocument/2006/relationships/tags" Target="../tags/tag432.xml"/><Relationship Id="rId16" Type="http://schemas.openxmlformats.org/officeDocument/2006/relationships/tags" Target="../tags/tag446.xml"/><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5" Type="http://schemas.openxmlformats.org/officeDocument/2006/relationships/tags" Target="../tags/tag435.xml"/><Relationship Id="rId15" Type="http://schemas.openxmlformats.org/officeDocument/2006/relationships/tags" Target="../tags/tag445.xml"/><Relationship Id="rId10" Type="http://schemas.openxmlformats.org/officeDocument/2006/relationships/tags" Target="../tags/tag440.xml"/><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tags" Target="../tags/tag4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3" Type="http://schemas.openxmlformats.org/officeDocument/2006/relationships/tags" Target="../tags/tag459.xml"/><Relationship Id="rId18" Type="http://schemas.openxmlformats.org/officeDocument/2006/relationships/tags" Target="../tags/tag464.xml"/><Relationship Id="rId26" Type="http://schemas.openxmlformats.org/officeDocument/2006/relationships/tags" Target="../tags/tag472.xml"/><Relationship Id="rId39" Type="http://schemas.openxmlformats.org/officeDocument/2006/relationships/tags" Target="../tags/tag485.xml"/><Relationship Id="rId21" Type="http://schemas.openxmlformats.org/officeDocument/2006/relationships/tags" Target="../tags/tag467.xml"/><Relationship Id="rId34" Type="http://schemas.openxmlformats.org/officeDocument/2006/relationships/tags" Target="../tags/tag480.xml"/><Relationship Id="rId42" Type="http://schemas.openxmlformats.org/officeDocument/2006/relationships/tags" Target="../tags/tag488.xml"/><Relationship Id="rId47" Type="http://schemas.openxmlformats.org/officeDocument/2006/relationships/tags" Target="../tags/tag493.xml"/><Relationship Id="rId7" Type="http://schemas.openxmlformats.org/officeDocument/2006/relationships/tags" Target="../tags/tag453.xml"/><Relationship Id="rId2" Type="http://schemas.openxmlformats.org/officeDocument/2006/relationships/tags" Target="../tags/tag448.xml"/><Relationship Id="rId16" Type="http://schemas.openxmlformats.org/officeDocument/2006/relationships/tags" Target="../tags/tag462.xml"/><Relationship Id="rId29" Type="http://schemas.openxmlformats.org/officeDocument/2006/relationships/tags" Target="../tags/tag475.xml"/><Relationship Id="rId11" Type="http://schemas.openxmlformats.org/officeDocument/2006/relationships/tags" Target="../tags/tag457.xml"/><Relationship Id="rId24" Type="http://schemas.openxmlformats.org/officeDocument/2006/relationships/tags" Target="../tags/tag470.xml"/><Relationship Id="rId32" Type="http://schemas.openxmlformats.org/officeDocument/2006/relationships/tags" Target="../tags/tag478.xml"/><Relationship Id="rId37" Type="http://schemas.openxmlformats.org/officeDocument/2006/relationships/tags" Target="../tags/tag483.xml"/><Relationship Id="rId40" Type="http://schemas.openxmlformats.org/officeDocument/2006/relationships/tags" Target="../tags/tag486.xml"/><Relationship Id="rId45" Type="http://schemas.openxmlformats.org/officeDocument/2006/relationships/tags" Target="../tags/tag491.xml"/><Relationship Id="rId5" Type="http://schemas.openxmlformats.org/officeDocument/2006/relationships/tags" Target="../tags/tag451.xml"/><Relationship Id="rId15" Type="http://schemas.openxmlformats.org/officeDocument/2006/relationships/tags" Target="../tags/tag461.xml"/><Relationship Id="rId23" Type="http://schemas.openxmlformats.org/officeDocument/2006/relationships/tags" Target="../tags/tag469.xml"/><Relationship Id="rId28" Type="http://schemas.openxmlformats.org/officeDocument/2006/relationships/tags" Target="../tags/tag474.xml"/><Relationship Id="rId36" Type="http://schemas.openxmlformats.org/officeDocument/2006/relationships/tags" Target="../tags/tag482.xml"/><Relationship Id="rId49" Type="http://schemas.openxmlformats.org/officeDocument/2006/relationships/slideLayout" Target="../slideLayouts/slideLayout2.xml"/><Relationship Id="rId10" Type="http://schemas.openxmlformats.org/officeDocument/2006/relationships/tags" Target="../tags/tag456.xml"/><Relationship Id="rId19" Type="http://schemas.openxmlformats.org/officeDocument/2006/relationships/tags" Target="../tags/tag465.xml"/><Relationship Id="rId31" Type="http://schemas.openxmlformats.org/officeDocument/2006/relationships/tags" Target="../tags/tag477.xml"/><Relationship Id="rId44" Type="http://schemas.openxmlformats.org/officeDocument/2006/relationships/tags" Target="../tags/tag490.xml"/><Relationship Id="rId4" Type="http://schemas.openxmlformats.org/officeDocument/2006/relationships/tags" Target="../tags/tag450.xml"/><Relationship Id="rId9" Type="http://schemas.openxmlformats.org/officeDocument/2006/relationships/tags" Target="../tags/tag455.xml"/><Relationship Id="rId14" Type="http://schemas.openxmlformats.org/officeDocument/2006/relationships/tags" Target="../tags/tag460.xml"/><Relationship Id="rId22" Type="http://schemas.openxmlformats.org/officeDocument/2006/relationships/tags" Target="../tags/tag468.xml"/><Relationship Id="rId27" Type="http://schemas.openxmlformats.org/officeDocument/2006/relationships/tags" Target="../tags/tag473.xml"/><Relationship Id="rId30" Type="http://schemas.openxmlformats.org/officeDocument/2006/relationships/tags" Target="../tags/tag476.xml"/><Relationship Id="rId35" Type="http://schemas.openxmlformats.org/officeDocument/2006/relationships/tags" Target="../tags/tag481.xml"/><Relationship Id="rId43" Type="http://schemas.openxmlformats.org/officeDocument/2006/relationships/tags" Target="../tags/tag489.xml"/><Relationship Id="rId48" Type="http://schemas.openxmlformats.org/officeDocument/2006/relationships/tags" Target="../tags/tag494.xml"/><Relationship Id="rId8" Type="http://schemas.openxmlformats.org/officeDocument/2006/relationships/tags" Target="../tags/tag454.xml"/><Relationship Id="rId3" Type="http://schemas.openxmlformats.org/officeDocument/2006/relationships/tags" Target="../tags/tag449.xml"/><Relationship Id="rId12" Type="http://schemas.openxmlformats.org/officeDocument/2006/relationships/tags" Target="../tags/tag458.xml"/><Relationship Id="rId17" Type="http://schemas.openxmlformats.org/officeDocument/2006/relationships/tags" Target="../tags/tag463.xml"/><Relationship Id="rId25" Type="http://schemas.openxmlformats.org/officeDocument/2006/relationships/tags" Target="../tags/tag471.xml"/><Relationship Id="rId33" Type="http://schemas.openxmlformats.org/officeDocument/2006/relationships/tags" Target="../tags/tag479.xml"/><Relationship Id="rId38" Type="http://schemas.openxmlformats.org/officeDocument/2006/relationships/tags" Target="../tags/tag484.xml"/><Relationship Id="rId46" Type="http://schemas.openxmlformats.org/officeDocument/2006/relationships/tags" Target="../tags/tag492.xml"/><Relationship Id="rId20" Type="http://schemas.openxmlformats.org/officeDocument/2006/relationships/tags" Target="../tags/tag466.xml"/><Relationship Id="rId41" Type="http://schemas.openxmlformats.org/officeDocument/2006/relationships/tags" Target="../tags/tag487.xml"/><Relationship Id="rId1" Type="http://schemas.openxmlformats.org/officeDocument/2006/relationships/tags" Target="../tags/tag447.xml"/><Relationship Id="rId6" Type="http://schemas.openxmlformats.org/officeDocument/2006/relationships/tags" Target="../tags/tag4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tags" Target="../tags/tag502.xml"/><Relationship Id="rId3" Type="http://schemas.openxmlformats.org/officeDocument/2006/relationships/tags" Target="../tags/tag497.xml"/><Relationship Id="rId7" Type="http://schemas.openxmlformats.org/officeDocument/2006/relationships/tags" Target="../tags/tag501.xml"/><Relationship Id="rId12" Type="http://schemas.openxmlformats.org/officeDocument/2006/relationships/slideLayout" Target="../slideLayouts/slideLayout2.xml"/><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tags" Target="../tags/tag500.xml"/><Relationship Id="rId11" Type="http://schemas.openxmlformats.org/officeDocument/2006/relationships/tags" Target="../tags/tag505.xml"/><Relationship Id="rId5" Type="http://schemas.openxmlformats.org/officeDocument/2006/relationships/tags" Target="../tags/tag499.xml"/><Relationship Id="rId10" Type="http://schemas.openxmlformats.org/officeDocument/2006/relationships/tags" Target="../tags/tag504.xml"/><Relationship Id="rId4" Type="http://schemas.openxmlformats.org/officeDocument/2006/relationships/tags" Target="../tags/tag498.xml"/><Relationship Id="rId9" Type="http://schemas.openxmlformats.org/officeDocument/2006/relationships/tags" Target="../tags/tag50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3" Type="http://schemas.openxmlformats.org/officeDocument/2006/relationships/tags" Target="../tags/tag518.xml"/><Relationship Id="rId18" Type="http://schemas.openxmlformats.org/officeDocument/2006/relationships/tags" Target="../tags/tag523.xml"/><Relationship Id="rId26" Type="http://schemas.openxmlformats.org/officeDocument/2006/relationships/tags" Target="../tags/tag531.xml"/><Relationship Id="rId39" Type="http://schemas.openxmlformats.org/officeDocument/2006/relationships/tags" Target="../tags/tag544.xml"/><Relationship Id="rId21" Type="http://schemas.openxmlformats.org/officeDocument/2006/relationships/tags" Target="../tags/tag526.xml"/><Relationship Id="rId34" Type="http://schemas.openxmlformats.org/officeDocument/2006/relationships/tags" Target="../tags/tag539.xml"/><Relationship Id="rId7" Type="http://schemas.openxmlformats.org/officeDocument/2006/relationships/tags" Target="../tags/tag512.xml"/><Relationship Id="rId2" Type="http://schemas.openxmlformats.org/officeDocument/2006/relationships/tags" Target="../tags/tag507.xml"/><Relationship Id="rId16" Type="http://schemas.openxmlformats.org/officeDocument/2006/relationships/tags" Target="../tags/tag521.xml"/><Relationship Id="rId20" Type="http://schemas.openxmlformats.org/officeDocument/2006/relationships/tags" Target="../tags/tag525.xml"/><Relationship Id="rId29" Type="http://schemas.openxmlformats.org/officeDocument/2006/relationships/tags" Target="../tags/tag534.xml"/><Relationship Id="rId41" Type="http://schemas.openxmlformats.org/officeDocument/2006/relationships/slideLayout" Target="../slideLayouts/slideLayout2.xml"/><Relationship Id="rId1" Type="http://schemas.openxmlformats.org/officeDocument/2006/relationships/tags" Target="../tags/tag506.xml"/><Relationship Id="rId6" Type="http://schemas.openxmlformats.org/officeDocument/2006/relationships/tags" Target="../tags/tag511.xml"/><Relationship Id="rId11" Type="http://schemas.openxmlformats.org/officeDocument/2006/relationships/tags" Target="../tags/tag516.xml"/><Relationship Id="rId24" Type="http://schemas.openxmlformats.org/officeDocument/2006/relationships/tags" Target="../tags/tag529.xml"/><Relationship Id="rId32" Type="http://schemas.openxmlformats.org/officeDocument/2006/relationships/tags" Target="../tags/tag537.xml"/><Relationship Id="rId37" Type="http://schemas.openxmlformats.org/officeDocument/2006/relationships/tags" Target="../tags/tag542.xml"/><Relationship Id="rId40" Type="http://schemas.openxmlformats.org/officeDocument/2006/relationships/tags" Target="../tags/tag545.xml"/><Relationship Id="rId5" Type="http://schemas.openxmlformats.org/officeDocument/2006/relationships/tags" Target="../tags/tag510.xml"/><Relationship Id="rId15" Type="http://schemas.openxmlformats.org/officeDocument/2006/relationships/tags" Target="../tags/tag520.xml"/><Relationship Id="rId23" Type="http://schemas.openxmlformats.org/officeDocument/2006/relationships/tags" Target="../tags/tag528.xml"/><Relationship Id="rId28" Type="http://schemas.openxmlformats.org/officeDocument/2006/relationships/tags" Target="../tags/tag533.xml"/><Relationship Id="rId36" Type="http://schemas.openxmlformats.org/officeDocument/2006/relationships/tags" Target="../tags/tag541.xml"/><Relationship Id="rId10" Type="http://schemas.openxmlformats.org/officeDocument/2006/relationships/tags" Target="../tags/tag515.xml"/><Relationship Id="rId19" Type="http://schemas.openxmlformats.org/officeDocument/2006/relationships/tags" Target="../tags/tag524.xml"/><Relationship Id="rId31" Type="http://schemas.openxmlformats.org/officeDocument/2006/relationships/tags" Target="../tags/tag536.xml"/><Relationship Id="rId4" Type="http://schemas.openxmlformats.org/officeDocument/2006/relationships/tags" Target="../tags/tag509.xml"/><Relationship Id="rId9" Type="http://schemas.openxmlformats.org/officeDocument/2006/relationships/tags" Target="../tags/tag514.xml"/><Relationship Id="rId14" Type="http://schemas.openxmlformats.org/officeDocument/2006/relationships/tags" Target="../tags/tag519.xml"/><Relationship Id="rId22" Type="http://schemas.openxmlformats.org/officeDocument/2006/relationships/tags" Target="../tags/tag527.xml"/><Relationship Id="rId27" Type="http://schemas.openxmlformats.org/officeDocument/2006/relationships/tags" Target="../tags/tag532.xml"/><Relationship Id="rId30" Type="http://schemas.openxmlformats.org/officeDocument/2006/relationships/tags" Target="../tags/tag535.xml"/><Relationship Id="rId35" Type="http://schemas.openxmlformats.org/officeDocument/2006/relationships/tags" Target="../tags/tag540.xml"/><Relationship Id="rId8" Type="http://schemas.openxmlformats.org/officeDocument/2006/relationships/tags" Target="../tags/tag513.xml"/><Relationship Id="rId3" Type="http://schemas.openxmlformats.org/officeDocument/2006/relationships/tags" Target="../tags/tag508.xml"/><Relationship Id="rId12" Type="http://schemas.openxmlformats.org/officeDocument/2006/relationships/tags" Target="../tags/tag517.xml"/><Relationship Id="rId17" Type="http://schemas.openxmlformats.org/officeDocument/2006/relationships/tags" Target="../tags/tag522.xml"/><Relationship Id="rId25" Type="http://schemas.openxmlformats.org/officeDocument/2006/relationships/tags" Target="../tags/tag530.xml"/><Relationship Id="rId33" Type="http://schemas.openxmlformats.org/officeDocument/2006/relationships/tags" Target="../tags/tag538.xml"/><Relationship Id="rId38" Type="http://schemas.openxmlformats.org/officeDocument/2006/relationships/tags" Target="../tags/tag5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tags" Target="../tags/tag558.xml"/><Relationship Id="rId18" Type="http://schemas.openxmlformats.org/officeDocument/2006/relationships/tags" Target="../tags/tag563.xml"/><Relationship Id="rId26" Type="http://schemas.openxmlformats.org/officeDocument/2006/relationships/tags" Target="../tags/tag571.xml"/><Relationship Id="rId39" Type="http://schemas.openxmlformats.org/officeDocument/2006/relationships/tags" Target="../tags/tag584.xml"/><Relationship Id="rId21" Type="http://schemas.openxmlformats.org/officeDocument/2006/relationships/tags" Target="../tags/tag566.xml"/><Relationship Id="rId34" Type="http://schemas.openxmlformats.org/officeDocument/2006/relationships/tags" Target="../tags/tag579.xml"/><Relationship Id="rId7" Type="http://schemas.openxmlformats.org/officeDocument/2006/relationships/tags" Target="../tags/tag552.xml"/><Relationship Id="rId2" Type="http://schemas.openxmlformats.org/officeDocument/2006/relationships/tags" Target="../tags/tag547.xml"/><Relationship Id="rId16" Type="http://schemas.openxmlformats.org/officeDocument/2006/relationships/tags" Target="../tags/tag561.xml"/><Relationship Id="rId20" Type="http://schemas.openxmlformats.org/officeDocument/2006/relationships/tags" Target="../tags/tag565.xml"/><Relationship Id="rId29" Type="http://schemas.openxmlformats.org/officeDocument/2006/relationships/tags" Target="../tags/tag574.xml"/><Relationship Id="rId41" Type="http://schemas.openxmlformats.org/officeDocument/2006/relationships/slideLayout" Target="../slideLayouts/slideLayout2.xml"/><Relationship Id="rId1" Type="http://schemas.openxmlformats.org/officeDocument/2006/relationships/tags" Target="../tags/tag546.xml"/><Relationship Id="rId6" Type="http://schemas.openxmlformats.org/officeDocument/2006/relationships/tags" Target="../tags/tag551.xml"/><Relationship Id="rId11" Type="http://schemas.openxmlformats.org/officeDocument/2006/relationships/tags" Target="../tags/tag556.xml"/><Relationship Id="rId24" Type="http://schemas.openxmlformats.org/officeDocument/2006/relationships/tags" Target="../tags/tag569.xml"/><Relationship Id="rId32" Type="http://schemas.openxmlformats.org/officeDocument/2006/relationships/tags" Target="../tags/tag577.xml"/><Relationship Id="rId37" Type="http://schemas.openxmlformats.org/officeDocument/2006/relationships/tags" Target="../tags/tag582.xml"/><Relationship Id="rId40" Type="http://schemas.openxmlformats.org/officeDocument/2006/relationships/tags" Target="../tags/tag585.xml"/><Relationship Id="rId5" Type="http://schemas.openxmlformats.org/officeDocument/2006/relationships/tags" Target="../tags/tag550.xml"/><Relationship Id="rId15" Type="http://schemas.openxmlformats.org/officeDocument/2006/relationships/tags" Target="../tags/tag560.xml"/><Relationship Id="rId23" Type="http://schemas.openxmlformats.org/officeDocument/2006/relationships/tags" Target="../tags/tag568.xml"/><Relationship Id="rId28" Type="http://schemas.openxmlformats.org/officeDocument/2006/relationships/tags" Target="../tags/tag573.xml"/><Relationship Id="rId36" Type="http://schemas.openxmlformats.org/officeDocument/2006/relationships/tags" Target="../tags/tag581.xml"/><Relationship Id="rId10" Type="http://schemas.openxmlformats.org/officeDocument/2006/relationships/tags" Target="../tags/tag555.xml"/><Relationship Id="rId19" Type="http://schemas.openxmlformats.org/officeDocument/2006/relationships/tags" Target="../tags/tag564.xml"/><Relationship Id="rId31" Type="http://schemas.openxmlformats.org/officeDocument/2006/relationships/tags" Target="../tags/tag576.xml"/><Relationship Id="rId4" Type="http://schemas.openxmlformats.org/officeDocument/2006/relationships/tags" Target="../tags/tag549.xml"/><Relationship Id="rId9" Type="http://schemas.openxmlformats.org/officeDocument/2006/relationships/tags" Target="../tags/tag554.xml"/><Relationship Id="rId14" Type="http://schemas.openxmlformats.org/officeDocument/2006/relationships/tags" Target="../tags/tag559.xml"/><Relationship Id="rId22" Type="http://schemas.openxmlformats.org/officeDocument/2006/relationships/tags" Target="../tags/tag567.xml"/><Relationship Id="rId27" Type="http://schemas.openxmlformats.org/officeDocument/2006/relationships/tags" Target="../tags/tag572.xml"/><Relationship Id="rId30" Type="http://schemas.openxmlformats.org/officeDocument/2006/relationships/tags" Target="../tags/tag575.xml"/><Relationship Id="rId35" Type="http://schemas.openxmlformats.org/officeDocument/2006/relationships/tags" Target="../tags/tag580.xml"/><Relationship Id="rId8" Type="http://schemas.openxmlformats.org/officeDocument/2006/relationships/tags" Target="../tags/tag553.xml"/><Relationship Id="rId3" Type="http://schemas.openxmlformats.org/officeDocument/2006/relationships/tags" Target="../tags/tag548.xml"/><Relationship Id="rId12" Type="http://schemas.openxmlformats.org/officeDocument/2006/relationships/tags" Target="../tags/tag557.xml"/><Relationship Id="rId17" Type="http://schemas.openxmlformats.org/officeDocument/2006/relationships/tags" Target="../tags/tag562.xml"/><Relationship Id="rId25" Type="http://schemas.openxmlformats.org/officeDocument/2006/relationships/tags" Target="../tags/tag570.xml"/><Relationship Id="rId33" Type="http://schemas.openxmlformats.org/officeDocument/2006/relationships/tags" Target="../tags/tag578.xml"/><Relationship Id="rId38" Type="http://schemas.openxmlformats.org/officeDocument/2006/relationships/tags" Target="../tags/tag583.xml"/></Relationships>
</file>

<file path=ppt/slides/_rels/slide27.xml.rels><?xml version="1.0" encoding="UTF-8" standalone="yes"?>
<Relationships xmlns="http://schemas.openxmlformats.org/package/2006/relationships"><Relationship Id="rId13" Type="http://schemas.openxmlformats.org/officeDocument/2006/relationships/tags" Target="../tags/tag598.xml"/><Relationship Id="rId18" Type="http://schemas.openxmlformats.org/officeDocument/2006/relationships/tags" Target="../tags/tag603.xml"/><Relationship Id="rId26" Type="http://schemas.openxmlformats.org/officeDocument/2006/relationships/tags" Target="../tags/tag611.xml"/><Relationship Id="rId39" Type="http://schemas.openxmlformats.org/officeDocument/2006/relationships/tags" Target="../tags/tag624.xml"/><Relationship Id="rId21" Type="http://schemas.openxmlformats.org/officeDocument/2006/relationships/tags" Target="../tags/tag606.xml"/><Relationship Id="rId34" Type="http://schemas.openxmlformats.org/officeDocument/2006/relationships/tags" Target="../tags/tag619.xml"/><Relationship Id="rId7" Type="http://schemas.openxmlformats.org/officeDocument/2006/relationships/tags" Target="../tags/tag592.xml"/><Relationship Id="rId2" Type="http://schemas.openxmlformats.org/officeDocument/2006/relationships/tags" Target="../tags/tag587.xml"/><Relationship Id="rId16" Type="http://schemas.openxmlformats.org/officeDocument/2006/relationships/tags" Target="../tags/tag601.xml"/><Relationship Id="rId20" Type="http://schemas.openxmlformats.org/officeDocument/2006/relationships/tags" Target="../tags/tag605.xml"/><Relationship Id="rId29" Type="http://schemas.openxmlformats.org/officeDocument/2006/relationships/tags" Target="../tags/tag614.xml"/><Relationship Id="rId41" Type="http://schemas.openxmlformats.org/officeDocument/2006/relationships/slideLayout" Target="../slideLayouts/slideLayout2.xml"/><Relationship Id="rId1" Type="http://schemas.openxmlformats.org/officeDocument/2006/relationships/tags" Target="../tags/tag586.xml"/><Relationship Id="rId6" Type="http://schemas.openxmlformats.org/officeDocument/2006/relationships/tags" Target="../tags/tag591.xml"/><Relationship Id="rId11" Type="http://schemas.openxmlformats.org/officeDocument/2006/relationships/tags" Target="../tags/tag596.xml"/><Relationship Id="rId24" Type="http://schemas.openxmlformats.org/officeDocument/2006/relationships/tags" Target="../tags/tag609.xml"/><Relationship Id="rId32" Type="http://schemas.openxmlformats.org/officeDocument/2006/relationships/tags" Target="../tags/tag617.xml"/><Relationship Id="rId37" Type="http://schemas.openxmlformats.org/officeDocument/2006/relationships/tags" Target="../tags/tag622.xml"/><Relationship Id="rId40" Type="http://schemas.openxmlformats.org/officeDocument/2006/relationships/tags" Target="../tags/tag625.xml"/><Relationship Id="rId5" Type="http://schemas.openxmlformats.org/officeDocument/2006/relationships/tags" Target="../tags/tag590.xml"/><Relationship Id="rId15" Type="http://schemas.openxmlformats.org/officeDocument/2006/relationships/tags" Target="../tags/tag600.xml"/><Relationship Id="rId23" Type="http://schemas.openxmlformats.org/officeDocument/2006/relationships/tags" Target="../tags/tag608.xml"/><Relationship Id="rId28" Type="http://schemas.openxmlformats.org/officeDocument/2006/relationships/tags" Target="../tags/tag613.xml"/><Relationship Id="rId36" Type="http://schemas.openxmlformats.org/officeDocument/2006/relationships/tags" Target="../tags/tag621.xml"/><Relationship Id="rId10" Type="http://schemas.openxmlformats.org/officeDocument/2006/relationships/tags" Target="../tags/tag595.xml"/><Relationship Id="rId19" Type="http://schemas.openxmlformats.org/officeDocument/2006/relationships/tags" Target="../tags/tag604.xml"/><Relationship Id="rId31" Type="http://schemas.openxmlformats.org/officeDocument/2006/relationships/tags" Target="../tags/tag616.xml"/><Relationship Id="rId4" Type="http://schemas.openxmlformats.org/officeDocument/2006/relationships/tags" Target="../tags/tag589.xml"/><Relationship Id="rId9" Type="http://schemas.openxmlformats.org/officeDocument/2006/relationships/tags" Target="../tags/tag594.xml"/><Relationship Id="rId14" Type="http://schemas.openxmlformats.org/officeDocument/2006/relationships/tags" Target="../tags/tag599.xml"/><Relationship Id="rId22" Type="http://schemas.openxmlformats.org/officeDocument/2006/relationships/tags" Target="../tags/tag607.xml"/><Relationship Id="rId27" Type="http://schemas.openxmlformats.org/officeDocument/2006/relationships/tags" Target="../tags/tag612.xml"/><Relationship Id="rId30" Type="http://schemas.openxmlformats.org/officeDocument/2006/relationships/tags" Target="../tags/tag615.xml"/><Relationship Id="rId35" Type="http://schemas.openxmlformats.org/officeDocument/2006/relationships/tags" Target="../tags/tag620.xml"/><Relationship Id="rId8" Type="http://schemas.openxmlformats.org/officeDocument/2006/relationships/tags" Target="../tags/tag593.xml"/><Relationship Id="rId3" Type="http://schemas.openxmlformats.org/officeDocument/2006/relationships/tags" Target="../tags/tag588.xml"/><Relationship Id="rId12" Type="http://schemas.openxmlformats.org/officeDocument/2006/relationships/tags" Target="../tags/tag597.xml"/><Relationship Id="rId17" Type="http://schemas.openxmlformats.org/officeDocument/2006/relationships/tags" Target="../tags/tag602.xml"/><Relationship Id="rId25" Type="http://schemas.openxmlformats.org/officeDocument/2006/relationships/tags" Target="../tags/tag610.xml"/><Relationship Id="rId33" Type="http://schemas.openxmlformats.org/officeDocument/2006/relationships/tags" Target="../tags/tag618.xml"/><Relationship Id="rId38" Type="http://schemas.openxmlformats.org/officeDocument/2006/relationships/tags" Target="../tags/tag623.xml"/></Relationships>
</file>

<file path=ppt/slides/_rels/slide28.xml.rels><?xml version="1.0" encoding="UTF-8" standalone="yes"?>
<Relationships xmlns="http://schemas.openxmlformats.org/package/2006/relationships"><Relationship Id="rId13" Type="http://schemas.openxmlformats.org/officeDocument/2006/relationships/tags" Target="../tags/tag638.xml"/><Relationship Id="rId18" Type="http://schemas.openxmlformats.org/officeDocument/2006/relationships/tags" Target="../tags/tag643.xml"/><Relationship Id="rId26" Type="http://schemas.openxmlformats.org/officeDocument/2006/relationships/tags" Target="../tags/tag651.xml"/><Relationship Id="rId39" Type="http://schemas.openxmlformats.org/officeDocument/2006/relationships/tags" Target="../tags/tag664.xml"/><Relationship Id="rId21" Type="http://schemas.openxmlformats.org/officeDocument/2006/relationships/tags" Target="../tags/tag646.xml"/><Relationship Id="rId34" Type="http://schemas.openxmlformats.org/officeDocument/2006/relationships/tags" Target="../tags/tag659.xml"/><Relationship Id="rId7" Type="http://schemas.openxmlformats.org/officeDocument/2006/relationships/tags" Target="../tags/tag632.xml"/><Relationship Id="rId12" Type="http://schemas.openxmlformats.org/officeDocument/2006/relationships/tags" Target="../tags/tag637.xml"/><Relationship Id="rId17" Type="http://schemas.openxmlformats.org/officeDocument/2006/relationships/tags" Target="../tags/tag642.xml"/><Relationship Id="rId25" Type="http://schemas.openxmlformats.org/officeDocument/2006/relationships/tags" Target="../tags/tag650.xml"/><Relationship Id="rId33" Type="http://schemas.openxmlformats.org/officeDocument/2006/relationships/tags" Target="../tags/tag658.xml"/><Relationship Id="rId38" Type="http://schemas.openxmlformats.org/officeDocument/2006/relationships/tags" Target="../tags/tag663.xml"/><Relationship Id="rId2" Type="http://schemas.openxmlformats.org/officeDocument/2006/relationships/tags" Target="../tags/tag627.xml"/><Relationship Id="rId16" Type="http://schemas.openxmlformats.org/officeDocument/2006/relationships/tags" Target="../tags/tag641.xml"/><Relationship Id="rId20" Type="http://schemas.openxmlformats.org/officeDocument/2006/relationships/tags" Target="../tags/tag645.xml"/><Relationship Id="rId29" Type="http://schemas.openxmlformats.org/officeDocument/2006/relationships/tags" Target="../tags/tag654.xml"/><Relationship Id="rId1" Type="http://schemas.openxmlformats.org/officeDocument/2006/relationships/tags" Target="../tags/tag626.xml"/><Relationship Id="rId6" Type="http://schemas.openxmlformats.org/officeDocument/2006/relationships/tags" Target="../tags/tag631.xml"/><Relationship Id="rId11" Type="http://schemas.openxmlformats.org/officeDocument/2006/relationships/tags" Target="../tags/tag636.xml"/><Relationship Id="rId24" Type="http://schemas.openxmlformats.org/officeDocument/2006/relationships/tags" Target="../tags/tag649.xml"/><Relationship Id="rId32" Type="http://schemas.openxmlformats.org/officeDocument/2006/relationships/tags" Target="../tags/tag657.xml"/><Relationship Id="rId37" Type="http://schemas.openxmlformats.org/officeDocument/2006/relationships/tags" Target="../tags/tag662.xml"/><Relationship Id="rId40" Type="http://schemas.openxmlformats.org/officeDocument/2006/relationships/slideLayout" Target="../slideLayouts/slideLayout2.xml"/><Relationship Id="rId5" Type="http://schemas.openxmlformats.org/officeDocument/2006/relationships/tags" Target="../tags/tag630.xml"/><Relationship Id="rId15" Type="http://schemas.openxmlformats.org/officeDocument/2006/relationships/tags" Target="../tags/tag640.xml"/><Relationship Id="rId23" Type="http://schemas.openxmlformats.org/officeDocument/2006/relationships/tags" Target="../tags/tag648.xml"/><Relationship Id="rId28" Type="http://schemas.openxmlformats.org/officeDocument/2006/relationships/tags" Target="../tags/tag653.xml"/><Relationship Id="rId36" Type="http://schemas.openxmlformats.org/officeDocument/2006/relationships/tags" Target="../tags/tag661.xml"/><Relationship Id="rId10" Type="http://schemas.openxmlformats.org/officeDocument/2006/relationships/tags" Target="../tags/tag635.xml"/><Relationship Id="rId19" Type="http://schemas.openxmlformats.org/officeDocument/2006/relationships/tags" Target="../tags/tag644.xml"/><Relationship Id="rId31" Type="http://schemas.openxmlformats.org/officeDocument/2006/relationships/tags" Target="../tags/tag656.xml"/><Relationship Id="rId4" Type="http://schemas.openxmlformats.org/officeDocument/2006/relationships/tags" Target="../tags/tag629.xml"/><Relationship Id="rId9" Type="http://schemas.openxmlformats.org/officeDocument/2006/relationships/tags" Target="../tags/tag634.xml"/><Relationship Id="rId14" Type="http://schemas.openxmlformats.org/officeDocument/2006/relationships/tags" Target="../tags/tag639.xml"/><Relationship Id="rId22" Type="http://schemas.openxmlformats.org/officeDocument/2006/relationships/tags" Target="../tags/tag647.xml"/><Relationship Id="rId27" Type="http://schemas.openxmlformats.org/officeDocument/2006/relationships/tags" Target="../tags/tag652.xml"/><Relationship Id="rId30" Type="http://schemas.openxmlformats.org/officeDocument/2006/relationships/tags" Target="../tags/tag655.xml"/><Relationship Id="rId35" Type="http://schemas.openxmlformats.org/officeDocument/2006/relationships/tags" Target="../tags/tag660.xml"/><Relationship Id="rId8" Type="http://schemas.openxmlformats.org/officeDocument/2006/relationships/tags" Target="../tags/tag633.xml"/><Relationship Id="rId3" Type="http://schemas.openxmlformats.org/officeDocument/2006/relationships/tags" Target="../tags/tag628.xml"/></Relationships>
</file>

<file path=ppt/slides/_rels/slide29.xml.rels><?xml version="1.0" encoding="UTF-8" standalone="yes"?>
<Relationships xmlns="http://schemas.openxmlformats.org/package/2006/relationships"><Relationship Id="rId13" Type="http://schemas.openxmlformats.org/officeDocument/2006/relationships/tags" Target="../tags/tag677.xml"/><Relationship Id="rId18" Type="http://schemas.openxmlformats.org/officeDocument/2006/relationships/tags" Target="../tags/tag682.xml"/><Relationship Id="rId26" Type="http://schemas.openxmlformats.org/officeDocument/2006/relationships/tags" Target="../tags/tag690.xml"/><Relationship Id="rId39" Type="http://schemas.openxmlformats.org/officeDocument/2006/relationships/tags" Target="../tags/tag703.xml"/><Relationship Id="rId21" Type="http://schemas.openxmlformats.org/officeDocument/2006/relationships/tags" Target="../tags/tag685.xml"/><Relationship Id="rId34" Type="http://schemas.openxmlformats.org/officeDocument/2006/relationships/tags" Target="../tags/tag698.xml"/><Relationship Id="rId7" Type="http://schemas.openxmlformats.org/officeDocument/2006/relationships/tags" Target="../tags/tag671.xml"/><Relationship Id="rId2" Type="http://schemas.openxmlformats.org/officeDocument/2006/relationships/tags" Target="../tags/tag666.xml"/><Relationship Id="rId16" Type="http://schemas.openxmlformats.org/officeDocument/2006/relationships/tags" Target="../tags/tag680.xml"/><Relationship Id="rId20" Type="http://schemas.openxmlformats.org/officeDocument/2006/relationships/tags" Target="../tags/tag684.xml"/><Relationship Id="rId29" Type="http://schemas.openxmlformats.org/officeDocument/2006/relationships/tags" Target="../tags/tag693.xml"/><Relationship Id="rId41" Type="http://schemas.openxmlformats.org/officeDocument/2006/relationships/slideLayout" Target="../slideLayouts/slideLayout2.xml"/><Relationship Id="rId1" Type="http://schemas.openxmlformats.org/officeDocument/2006/relationships/tags" Target="../tags/tag665.xml"/><Relationship Id="rId6" Type="http://schemas.openxmlformats.org/officeDocument/2006/relationships/tags" Target="../tags/tag670.xml"/><Relationship Id="rId11" Type="http://schemas.openxmlformats.org/officeDocument/2006/relationships/tags" Target="../tags/tag675.xml"/><Relationship Id="rId24" Type="http://schemas.openxmlformats.org/officeDocument/2006/relationships/tags" Target="../tags/tag688.xml"/><Relationship Id="rId32" Type="http://schemas.openxmlformats.org/officeDocument/2006/relationships/tags" Target="../tags/tag696.xml"/><Relationship Id="rId37" Type="http://schemas.openxmlformats.org/officeDocument/2006/relationships/tags" Target="../tags/tag701.xml"/><Relationship Id="rId40" Type="http://schemas.openxmlformats.org/officeDocument/2006/relationships/tags" Target="../tags/tag704.xml"/><Relationship Id="rId5" Type="http://schemas.openxmlformats.org/officeDocument/2006/relationships/tags" Target="../tags/tag669.xml"/><Relationship Id="rId15" Type="http://schemas.openxmlformats.org/officeDocument/2006/relationships/tags" Target="../tags/tag679.xml"/><Relationship Id="rId23" Type="http://schemas.openxmlformats.org/officeDocument/2006/relationships/tags" Target="../tags/tag687.xml"/><Relationship Id="rId28" Type="http://schemas.openxmlformats.org/officeDocument/2006/relationships/tags" Target="../tags/tag692.xml"/><Relationship Id="rId36" Type="http://schemas.openxmlformats.org/officeDocument/2006/relationships/tags" Target="../tags/tag700.xml"/><Relationship Id="rId10" Type="http://schemas.openxmlformats.org/officeDocument/2006/relationships/tags" Target="../tags/tag674.xml"/><Relationship Id="rId19" Type="http://schemas.openxmlformats.org/officeDocument/2006/relationships/tags" Target="../tags/tag683.xml"/><Relationship Id="rId31" Type="http://schemas.openxmlformats.org/officeDocument/2006/relationships/tags" Target="../tags/tag695.xml"/><Relationship Id="rId4" Type="http://schemas.openxmlformats.org/officeDocument/2006/relationships/tags" Target="../tags/tag668.xml"/><Relationship Id="rId9" Type="http://schemas.openxmlformats.org/officeDocument/2006/relationships/tags" Target="../tags/tag673.xml"/><Relationship Id="rId14" Type="http://schemas.openxmlformats.org/officeDocument/2006/relationships/tags" Target="../tags/tag678.xml"/><Relationship Id="rId22" Type="http://schemas.openxmlformats.org/officeDocument/2006/relationships/tags" Target="../tags/tag686.xml"/><Relationship Id="rId27" Type="http://schemas.openxmlformats.org/officeDocument/2006/relationships/tags" Target="../tags/tag691.xml"/><Relationship Id="rId30" Type="http://schemas.openxmlformats.org/officeDocument/2006/relationships/tags" Target="../tags/tag694.xml"/><Relationship Id="rId35" Type="http://schemas.openxmlformats.org/officeDocument/2006/relationships/tags" Target="../tags/tag699.xml"/><Relationship Id="rId8" Type="http://schemas.openxmlformats.org/officeDocument/2006/relationships/tags" Target="../tags/tag672.xml"/><Relationship Id="rId3" Type="http://schemas.openxmlformats.org/officeDocument/2006/relationships/tags" Target="../tags/tag667.xml"/><Relationship Id="rId12" Type="http://schemas.openxmlformats.org/officeDocument/2006/relationships/tags" Target="../tags/tag676.xml"/><Relationship Id="rId17" Type="http://schemas.openxmlformats.org/officeDocument/2006/relationships/tags" Target="../tags/tag681.xml"/><Relationship Id="rId25" Type="http://schemas.openxmlformats.org/officeDocument/2006/relationships/tags" Target="../tags/tag689.xml"/><Relationship Id="rId33" Type="http://schemas.openxmlformats.org/officeDocument/2006/relationships/tags" Target="../tags/tag697.xml"/><Relationship Id="rId38" Type="http://schemas.openxmlformats.org/officeDocument/2006/relationships/tags" Target="../tags/tag70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3" Type="http://schemas.openxmlformats.org/officeDocument/2006/relationships/tags" Target="../tags/tag717.xml"/><Relationship Id="rId18" Type="http://schemas.openxmlformats.org/officeDocument/2006/relationships/tags" Target="../tags/tag722.xml"/><Relationship Id="rId26" Type="http://schemas.openxmlformats.org/officeDocument/2006/relationships/tags" Target="../tags/tag730.xml"/><Relationship Id="rId39" Type="http://schemas.openxmlformats.org/officeDocument/2006/relationships/tags" Target="../tags/tag743.xml"/><Relationship Id="rId21" Type="http://schemas.openxmlformats.org/officeDocument/2006/relationships/tags" Target="../tags/tag725.xml"/><Relationship Id="rId34" Type="http://schemas.openxmlformats.org/officeDocument/2006/relationships/tags" Target="../tags/tag738.xml"/><Relationship Id="rId7" Type="http://schemas.openxmlformats.org/officeDocument/2006/relationships/tags" Target="../tags/tag711.xml"/><Relationship Id="rId12" Type="http://schemas.openxmlformats.org/officeDocument/2006/relationships/tags" Target="../tags/tag716.xml"/><Relationship Id="rId17" Type="http://schemas.openxmlformats.org/officeDocument/2006/relationships/tags" Target="../tags/tag721.xml"/><Relationship Id="rId25" Type="http://schemas.openxmlformats.org/officeDocument/2006/relationships/tags" Target="../tags/tag729.xml"/><Relationship Id="rId33" Type="http://schemas.openxmlformats.org/officeDocument/2006/relationships/tags" Target="../tags/tag737.xml"/><Relationship Id="rId38" Type="http://schemas.openxmlformats.org/officeDocument/2006/relationships/tags" Target="../tags/tag742.xml"/><Relationship Id="rId2" Type="http://schemas.openxmlformats.org/officeDocument/2006/relationships/tags" Target="../tags/tag706.xml"/><Relationship Id="rId16" Type="http://schemas.openxmlformats.org/officeDocument/2006/relationships/tags" Target="../tags/tag720.xml"/><Relationship Id="rId20" Type="http://schemas.openxmlformats.org/officeDocument/2006/relationships/tags" Target="../tags/tag724.xml"/><Relationship Id="rId29" Type="http://schemas.openxmlformats.org/officeDocument/2006/relationships/tags" Target="../tags/tag733.xml"/><Relationship Id="rId1" Type="http://schemas.openxmlformats.org/officeDocument/2006/relationships/tags" Target="../tags/tag705.xml"/><Relationship Id="rId6" Type="http://schemas.openxmlformats.org/officeDocument/2006/relationships/tags" Target="../tags/tag710.xml"/><Relationship Id="rId11" Type="http://schemas.openxmlformats.org/officeDocument/2006/relationships/tags" Target="../tags/tag715.xml"/><Relationship Id="rId24" Type="http://schemas.openxmlformats.org/officeDocument/2006/relationships/tags" Target="../tags/tag728.xml"/><Relationship Id="rId32" Type="http://schemas.openxmlformats.org/officeDocument/2006/relationships/tags" Target="../tags/tag736.xml"/><Relationship Id="rId37" Type="http://schemas.openxmlformats.org/officeDocument/2006/relationships/tags" Target="../tags/tag741.xml"/><Relationship Id="rId40" Type="http://schemas.openxmlformats.org/officeDocument/2006/relationships/slideLayout" Target="../slideLayouts/slideLayout2.xml"/><Relationship Id="rId5" Type="http://schemas.openxmlformats.org/officeDocument/2006/relationships/tags" Target="../tags/tag709.xml"/><Relationship Id="rId15" Type="http://schemas.openxmlformats.org/officeDocument/2006/relationships/tags" Target="../tags/tag719.xml"/><Relationship Id="rId23" Type="http://schemas.openxmlformats.org/officeDocument/2006/relationships/tags" Target="../tags/tag727.xml"/><Relationship Id="rId28" Type="http://schemas.openxmlformats.org/officeDocument/2006/relationships/tags" Target="../tags/tag732.xml"/><Relationship Id="rId36" Type="http://schemas.openxmlformats.org/officeDocument/2006/relationships/tags" Target="../tags/tag740.xml"/><Relationship Id="rId10" Type="http://schemas.openxmlformats.org/officeDocument/2006/relationships/tags" Target="../tags/tag714.xml"/><Relationship Id="rId19" Type="http://schemas.openxmlformats.org/officeDocument/2006/relationships/tags" Target="../tags/tag723.xml"/><Relationship Id="rId31" Type="http://schemas.openxmlformats.org/officeDocument/2006/relationships/tags" Target="../tags/tag735.xml"/><Relationship Id="rId4" Type="http://schemas.openxmlformats.org/officeDocument/2006/relationships/tags" Target="../tags/tag708.xml"/><Relationship Id="rId9" Type="http://schemas.openxmlformats.org/officeDocument/2006/relationships/tags" Target="../tags/tag713.xml"/><Relationship Id="rId14" Type="http://schemas.openxmlformats.org/officeDocument/2006/relationships/tags" Target="../tags/tag718.xml"/><Relationship Id="rId22" Type="http://schemas.openxmlformats.org/officeDocument/2006/relationships/tags" Target="../tags/tag726.xml"/><Relationship Id="rId27" Type="http://schemas.openxmlformats.org/officeDocument/2006/relationships/tags" Target="../tags/tag731.xml"/><Relationship Id="rId30" Type="http://schemas.openxmlformats.org/officeDocument/2006/relationships/tags" Target="../tags/tag734.xml"/><Relationship Id="rId35" Type="http://schemas.openxmlformats.org/officeDocument/2006/relationships/tags" Target="../tags/tag739.xml"/><Relationship Id="rId8" Type="http://schemas.openxmlformats.org/officeDocument/2006/relationships/tags" Target="../tags/tag712.xml"/><Relationship Id="rId3" Type="http://schemas.openxmlformats.org/officeDocument/2006/relationships/tags" Target="../tags/tag70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5.xml"/><Relationship Id="rId1" Type="http://schemas.openxmlformats.org/officeDocument/2006/relationships/tags" Target="../tags/tag74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7.xml"/><Relationship Id="rId1" Type="http://schemas.openxmlformats.org/officeDocument/2006/relationships/tags" Target="../tags/tag746.xml"/></Relationships>
</file>

<file path=ppt/slides/_rels/slide36.xml.rels><?xml version="1.0" encoding="UTF-8" standalone="yes"?>
<Relationships xmlns="http://schemas.openxmlformats.org/package/2006/relationships"><Relationship Id="rId3" Type="http://schemas.openxmlformats.org/officeDocument/2006/relationships/tags" Target="../tags/tag750.xml"/><Relationship Id="rId2" Type="http://schemas.openxmlformats.org/officeDocument/2006/relationships/tags" Target="../tags/tag749.xml"/><Relationship Id="rId1" Type="http://schemas.openxmlformats.org/officeDocument/2006/relationships/tags" Target="../tags/tag748.xml"/><Relationship Id="rId5" Type="http://schemas.openxmlformats.org/officeDocument/2006/relationships/slideLayout" Target="../slideLayouts/slideLayout2.xml"/><Relationship Id="rId4" Type="http://schemas.openxmlformats.org/officeDocument/2006/relationships/tags" Target="../tags/tag751.xml"/></Relationships>
</file>

<file path=ppt/slides/_rels/slide37.xml.rels><?xml version="1.0" encoding="UTF-8" standalone="yes"?>
<Relationships xmlns="http://schemas.openxmlformats.org/package/2006/relationships"><Relationship Id="rId3" Type="http://schemas.openxmlformats.org/officeDocument/2006/relationships/tags" Target="../tags/tag754.xml"/><Relationship Id="rId2" Type="http://schemas.openxmlformats.org/officeDocument/2006/relationships/tags" Target="../tags/tag753.xml"/><Relationship Id="rId1" Type="http://schemas.openxmlformats.org/officeDocument/2006/relationships/tags" Target="../tags/tag752.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3" Type="http://schemas.openxmlformats.org/officeDocument/2006/relationships/tags" Target="../tags/tag767.xml"/><Relationship Id="rId18" Type="http://schemas.openxmlformats.org/officeDocument/2006/relationships/tags" Target="../tags/tag772.xml"/><Relationship Id="rId26" Type="http://schemas.openxmlformats.org/officeDocument/2006/relationships/tags" Target="../tags/tag780.xml"/><Relationship Id="rId39" Type="http://schemas.openxmlformats.org/officeDocument/2006/relationships/tags" Target="../tags/tag793.xml"/><Relationship Id="rId21" Type="http://schemas.openxmlformats.org/officeDocument/2006/relationships/tags" Target="../tags/tag775.xml"/><Relationship Id="rId34" Type="http://schemas.openxmlformats.org/officeDocument/2006/relationships/tags" Target="../tags/tag788.xml"/><Relationship Id="rId7" Type="http://schemas.openxmlformats.org/officeDocument/2006/relationships/tags" Target="../tags/tag761.xml"/><Relationship Id="rId12" Type="http://schemas.openxmlformats.org/officeDocument/2006/relationships/tags" Target="../tags/tag766.xml"/><Relationship Id="rId17" Type="http://schemas.openxmlformats.org/officeDocument/2006/relationships/tags" Target="../tags/tag771.xml"/><Relationship Id="rId25" Type="http://schemas.openxmlformats.org/officeDocument/2006/relationships/tags" Target="../tags/tag779.xml"/><Relationship Id="rId33" Type="http://schemas.openxmlformats.org/officeDocument/2006/relationships/tags" Target="../tags/tag787.xml"/><Relationship Id="rId38" Type="http://schemas.openxmlformats.org/officeDocument/2006/relationships/tags" Target="../tags/tag792.xml"/><Relationship Id="rId2" Type="http://schemas.openxmlformats.org/officeDocument/2006/relationships/tags" Target="../tags/tag756.xml"/><Relationship Id="rId16" Type="http://schemas.openxmlformats.org/officeDocument/2006/relationships/tags" Target="../tags/tag770.xml"/><Relationship Id="rId20" Type="http://schemas.openxmlformats.org/officeDocument/2006/relationships/tags" Target="../tags/tag774.xml"/><Relationship Id="rId29" Type="http://schemas.openxmlformats.org/officeDocument/2006/relationships/tags" Target="../tags/tag783.xml"/><Relationship Id="rId1" Type="http://schemas.openxmlformats.org/officeDocument/2006/relationships/tags" Target="../tags/tag755.xml"/><Relationship Id="rId6" Type="http://schemas.openxmlformats.org/officeDocument/2006/relationships/tags" Target="../tags/tag760.xml"/><Relationship Id="rId11" Type="http://schemas.openxmlformats.org/officeDocument/2006/relationships/tags" Target="../tags/tag765.xml"/><Relationship Id="rId24" Type="http://schemas.openxmlformats.org/officeDocument/2006/relationships/tags" Target="../tags/tag778.xml"/><Relationship Id="rId32" Type="http://schemas.openxmlformats.org/officeDocument/2006/relationships/tags" Target="../tags/tag786.xml"/><Relationship Id="rId37" Type="http://schemas.openxmlformats.org/officeDocument/2006/relationships/tags" Target="../tags/tag791.xml"/><Relationship Id="rId40" Type="http://schemas.openxmlformats.org/officeDocument/2006/relationships/slideLayout" Target="../slideLayouts/slideLayout2.xml"/><Relationship Id="rId5" Type="http://schemas.openxmlformats.org/officeDocument/2006/relationships/tags" Target="../tags/tag759.xml"/><Relationship Id="rId15" Type="http://schemas.openxmlformats.org/officeDocument/2006/relationships/tags" Target="../tags/tag769.xml"/><Relationship Id="rId23" Type="http://schemas.openxmlformats.org/officeDocument/2006/relationships/tags" Target="../tags/tag777.xml"/><Relationship Id="rId28" Type="http://schemas.openxmlformats.org/officeDocument/2006/relationships/tags" Target="../tags/tag782.xml"/><Relationship Id="rId36" Type="http://schemas.openxmlformats.org/officeDocument/2006/relationships/tags" Target="../tags/tag790.xml"/><Relationship Id="rId10" Type="http://schemas.openxmlformats.org/officeDocument/2006/relationships/tags" Target="../tags/tag764.xml"/><Relationship Id="rId19" Type="http://schemas.openxmlformats.org/officeDocument/2006/relationships/tags" Target="../tags/tag773.xml"/><Relationship Id="rId31" Type="http://schemas.openxmlformats.org/officeDocument/2006/relationships/tags" Target="../tags/tag785.xml"/><Relationship Id="rId4" Type="http://schemas.openxmlformats.org/officeDocument/2006/relationships/tags" Target="../tags/tag758.xml"/><Relationship Id="rId9" Type="http://schemas.openxmlformats.org/officeDocument/2006/relationships/tags" Target="../tags/tag763.xml"/><Relationship Id="rId14" Type="http://schemas.openxmlformats.org/officeDocument/2006/relationships/tags" Target="../tags/tag768.xml"/><Relationship Id="rId22" Type="http://schemas.openxmlformats.org/officeDocument/2006/relationships/tags" Target="../tags/tag776.xml"/><Relationship Id="rId27" Type="http://schemas.openxmlformats.org/officeDocument/2006/relationships/tags" Target="../tags/tag781.xml"/><Relationship Id="rId30" Type="http://schemas.openxmlformats.org/officeDocument/2006/relationships/tags" Target="../tags/tag784.xml"/><Relationship Id="rId35" Type="http://schemas.openxmlformats.org/officeDocument/2006/relationships/tags" Target="../tags/tag789.xml"/><Relationship Id="rId8" Type="http://schemas.openxmlformats.org/officeDocument/2006/relationships/tags" Target="../tags/tag762.xml"/><Relationship Id="rId3" Type="http://schemas.openxmlformats.org/officeDocument/2006/relationships/tags" Target="../tags/tag757.xml"/></Relationships>
</file>

<file path=ppt/slides/_rels/slide39.xml.rels><?xml version="1.0" encoding="UTF-8" standalone="yes"?>
<Relationships xmlns="http://schemas.openxmlformats.org/package/2006/relationships"><Relationship Id="rId3" Type="http://schemas.openxmlformats.org/officeDocument/2006/relationships/tags" Target="../tags/tag796.xml"/><Relationship Id="rId2" Type="http://schemas.openxmlformats.org/officeDocument/2006/relationships/tags" Target="../tags/tag795.xml"/><Relationship Id="rId1" Type="http://schemas.openxmlformats.org/officeDocument/2006/relationships/tags" Target="../tags/tag794.xml"/><Relationship Id="rId5" Type="http://schemas.openxmlformats.org/officeDocument/2006/relationships/slideLayout" Target="../slideLayouts/slideLayout2.xml"/><Relationship Id="rId4" Type="http://schemas.openxmlformats.org/officeDocument/2006/relationships/tags" Target="../tags/tag79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3" Type="http://schemas.openxmlformats.org/officeDocument/2006/relationships/tags" Target="../tags/tag810.xml"/><Relationship Id="rId18" Type="http://schemas.openxmlformats.org/officeDocument/2006/relationships/tags" Target="../tags/tag815.xml"/><Relationship Id="rId26" Type="http://schemas.openxmlformats.org/officeDocument/2006/relationships/tags" Target="../tags/tag823.xml"/><Relationship Id="rId39" Type="http://schemas.openxmlformats.org/officeDocument/2006/relationships/tags" Target="../tags/tag836.xml"/><Relationship Id="rId21" Type="http://schemas.openxmlformats.org/officeDocument/2006/relationships/tags" Target="../tags/tag818.xml"/><Relationship Id="rId34" Type="http://schemas.openxmlformats.org/officeDocument/2006/relationships/tags" Target="../tags/tag831.xml"/><Relationship Id="rId42" Type="http://schemas.openxmlformats.org/officeDocument/2006/relationships/tags" Target="../tags/tag839.xml"/><Relationship Id="rId7" Type="http://schemas.openxmlformats.org/officeDocument/2006/relationships/tags" Target="../tags/tag804.xml"/><Relationship Id="rId2" Type="http://schemas.openxmlformats.org/officeDocument/2006/relationships/tags" Target="../tags/tag799.xml"/><Relationship Id="rId16" Type="http://schemas.openxmlformats.org/officeDocument/2006/relationships/tags" Target="../tags/tag813.xml"/><Relationship Id="rId20" Type="http://schemas.openxmlformats.org/officeDocument/2006/relationships/tags" Target="../tags/tag817.xml"/><Relationship Id="rId29" Type="http://schemas.openxmlformats.org/officeDocument/2006/relationships/tags" Target="../tags/tag826.xml"/><Relationship Id="rId41" Type="http://schemas.openxmlformats.org/officeDocument/2006/relationships/tags" Target="../tags/tag838.xml"/><Relationship Id="rId1" Type="http://schemas.openxmlformats.org/officeDocument/2006/relationships/tags" Target="../tags/tag798.xml"/><Relationship Id="rId6" Type="http://schemas.openxmlformats.org/officeDocument/2006/relationships/tags" Target="../tags/tag803.xml"/><Relationship Id="rId11" Type="http://schemas.openxmlformats.org/officeDocument/2006/relationships/tags" Target="../tags/tag808.xml"/><Relationship Id="rId24" Type="http://schemas.openxmlformats.org/officeDocument/2006/relationships/tags" Target="../tags/tag821.xml"/><Relationship Id="rId32" Type="http://schemas.openxmlformats.org/officeDocument/2006/relationships/tags" Target="../tags/tag829.xml"/><Relationship Id="rId37" Type="http://schemas.openxmlformats.org/officeDocument/2006/relationships/tags" Target="../tags/tag834.xml"/><Relationship Id="rId40" Type="http://schemas.openxmlformats.org/officeDocument/2006/relationships/tags" Target="../tags/tag837.xml"/><Relationship Id="rId5" Type="http://schemas.openxmlformats.org/officeDocument/2006/relationships/tags" Target="../tags/tag802.xml"/><Relationship Id="rId15" Type="http://schemas.openxmlformats.org/officeDocument/2006/relationships/tags" Target="../tags/tag812.xml"/><Relationship Id="rId23" Type="http://schemas.openxmlformats.org/officeDocument/2006/relationships/tags" Target="../tags/tag820.xml"/><Relationship Id="rId28" Type="http://schemas.openxmlformats.org/officeDocument/2006/relationships/tags" Target="../tags/tag825.xml"/><Relationship Id="rId36" Type="http://schemas.openxmlformats.org/officeDocument/2006/relationships/tags" Target="../tags/tag833.xml"/><Relationship Id="rId10" Type="http://schemas.openxmlformats.org/officeDocument/2006/relationships/tags" Target="../tags/tag807.xml"/><Relationship Id="rId19" Type="http://schemas.openxmlformats.org/officeDocument/2006/relationships/tags" Target="../tags/tag816.xml"/><Relationship Id="rId31" Type="http://schemas.openxmlformats.org/officeDocument/2006/relationships/tags" Target="../tags/tag828.xml"/><Relationship Id="rId44" Type="http://schemas.openxmlformats.org/officeDocument/2006/relationships/slideLayout" Target="../slideLayouts/slideLayout2.xml"/><Relationship Id="rId4" Type="http://schemas.openxmlformats.org/officeDocument/2006/relationships/tags" Target="../tags/tag801.xml"/><Relationship Id="rId9" Type="http://schemas.openxmlformats.org/officeDocument/2006/relationships/tags" Target="../tags/tag806.xml"/><Relationship Id="rId14" Type="http://schemas.openxmlformats.org/officeDocument/2006/relationships/tags" Target="../tags/tag811.xml"/><Relationship Id="rId22" Type="http://schemas.openxmlformats.org/officeDocument/2006/relationships/tags" Target="../tags/tag819.xml"/><Relationship Id="rId27" Type="http://schemas.openxmlformats.org/officeDocument/2006/relationships/tags" Target="../tags/tag824.xml"/><Relationship Id="rId30" Type="http://schemas.openxmlformats.org/officeDocument/2006/relationships/tags" Target="../tags/tag827.xml"/><Relationship Id="rId35" Type="http://schemas.openxmlformats.org/officeDocument/2006/relationships/tags" Target="../tags/tag832.xml"/><Relationship Id="rId43" Type="http://schemas.openxmlformats.org/officeDocument/2006/relationships/tags" Target="../tags/tag840.xml"/><Relationship Id="rId8" Type="http://schemas.openxmlformats.org/officeDocument/2006/relationships/tags" Target="../tags/tag805.xml"/><Relationship Id="rId3" Type="http://schemas.openxmlformats.org/officeDocument/2006/relationships/tags" Target="../tags/tag800.xml"/><Relationship Id="rId12" Type="http://schemas.openxmlformats.org/officeDocument/2006/relationships/tags" Target="../tags/tag809.xml"/><Relationship Id="rId17" Type="http://schemas.openxmlformats.org/officeDocument/2006/relationships/tags" Target="../tags/tag814.xml"/><Relationship Id="rId25" Type="http://schemas.openxmlformats.org/officeDocument/2006/relationships/tags" Target="../tags/tag822.xml"/><Relationship Id="rId33" Type="http://schemas.openxmlformats.org/officeDocument/2006/relationships/tags" Target="../tags/tag830.xml"/><Relationship Id="rId38" Type="http://schemas.openxmlformats.org/officeDocument/2006/relationships/tags" Target="../tags/tag835.xml"/></Relationships>
</file>

<file path=ppt/slides/_rels/slide41.xml.rels><?xml version="1.0" encoding="UTF-8" standalone="yes"?>
<Relationships xmlns="http://schemas.openxmlformats.org/package/2006/relationships"><Relationship Id="rId3" Type="http://schemas.openxmlformats.org/officeDocument/2006/relationships/tags" Target="../tags/tag843.xml"/><Relationship Id="rId2" Type="http://schemas.openxmlformats.org/officeDocument/2006/relationships/tags" Target="../tags/tag842.xml"/><Relationship Id="rId1" Type="http://schemas.openxmlformats.org/officeDocument/2006/relationships/tags" Target="../tags/tag841.xml"/><Relationship Id="rId5" Type="http://schemas.openxmlformats.org/officeDocument/2006/relationships/slideLayout" Target="../slideLayouts/slideLayout2.xml"/><Relationship Id="rId4" Type="http://schemas.openxmlformats.org/officeDocument/2006/relationships/tags" Target="../tags/tag844.xml"/></Relationships>
</file>

<file path=ppt/slides/_rels/slide42.xml.rels><?xml version="1.0" encoding="UTF-8" standalone="yes"?>
<Relationships xmlns="http://schemas.openxmlformats.org/package/2006/relationships"><Relationship Id="rId13" Type="http://schemas.openxmlformats.org/officeDocument/2006/relationships/tags" Target="../tags/tag857.xml"/><Relationship Id="rId18" Type="http://schemas.openxmlformats.org/officeDocument/2006/relationships/tags" Target="../tags/tag862.xml"/><Relationship Id="rId26" Type="http://schemas.openxmlformats.org/officeDocument/2006/relationships/tags" Target="../tags/tag870.xml"/><Relationship Id="rId39" Type="http://schemas.openxmlformats.org/officeDocument/2006/relationships/tags" Target="../tags/tag883.xml"/><Relationship Id="rId21" Type="http://schemas.openxmlformats.org/officeDocument/2006/relationships/tags" Target="../tags/tag865.xml"/><Relationship Id="rId34" Type="http://schemas.openxmlformats.org/officeDocument/2006/relationships/tags" Target="../tags/tag878.xml"/><Relationship Id="rId42" Type="http://schemas.openxmlformats.org/officeDocument/2006/relationships/tags" Target="../tags/tag886.xml"/><Relationship Id="rId47" Type="http://schemas.openxmlformats.org/officeDocument/2006/relationships/tags" Target="../tags/tag891.xml"/><Relationship Id="rId50" Type="http://schemas.openxmlformats.org/officeDocument/2006/relationships/tags" Target="../tags/tag894.xml"/><Relationship Id="rId55" Type="http://schemas.openxmlformats.org/officeDocument/2006/relationships/tags" Target="../tags/tag899.xml"/><Relationship Id="rId7" Type="http://schemas.openxmlformats.org/officeDocument/2006/relationships/tags" Target="../tags/tag851.xml"/><Relationship Id="rId2" Type="http://schemas.openxmlformats.org/officeDocument/2006/relationships/tags" Target="../tags/tag846.xml"/><Relationship Id="rId16" Type="http://schemas.openxmlformats.org/officeDocument/2006/relationships/tags" Target="../tags/tag860.xml"/><Relationship Id="rId29" Type="http://schemas.openxmlformats.org/officeDocument/2006/relationships/tags" Target="../tags/tag873.xml"/><Relationship Id="rId11" Type="http://schemas.openxmlformats.org/officeDocument/2006/relationships/tags" Target="../tags/tag855.xml"/><Relationship Id="rId24" Type="http://schemas.openxmlformats.org/officeDocument/2006/relationships/tags" Target="../tags/tag868.xml"/><Relationship Id="rId32" Type="http://schemas.openxmlformats.org/officeDocument/2006/relationships/tags" Target="../tags/tag876.xml"/><Relationship Id="rId37" Type="http://schemas.openxmlformats.org/officeDocument/2006/relationships/tags" Target="../tags/tag881.xml"/><Relationship Id="rId40" Type="http://schemas.openxmlformats.org/officeDocument/2006/relationships/tags" Target="../tags/tag884.xml"/><Relationship Id="rId45" Type="http://schemas.openxmlformats.org/officeDocument/2006/relationships/tags" Target="../tags/tag889.xml"/><Relationship Id="rId53" Type="http://schemas.openxmlformats.org/officeDocument/2006/relationships/tags" Target="../tags/tag897.xml"/><Relationship Id="rId5" Type="http://schemas.openxmlformats.org/officeDocument/2006/relationships/tags" Target="../tags/tag849.xml"/><Relationship Id="rId10" Type="http://schemas.openxmlformats.org/officeDocument/2006/relationships/tags" Target="../tags/tag854.xml"/><Relationship Id="rId19" Type="http://schemas.openxmlformats.org/officeDocument/2006/relationships/tags" Target="../tags/tag863.xml"/><Relationship Id="rId31" Type="http://schemas.openxmlformats.org/officeDocument/2006/relationships/tags" Target="../tags/tag875.xml"/><Relationship Id="rId44" Type="http://schemas.openxmlformats.org/officeDocument/2006/relationships/tags" Target="../tags/tag888.xml"/><Relationship Id="rId52" Type="http://schemas.openxmlformats.org/officeDocument/2006/relationships/tags" Target="../tags/tag896.xml"/><Relationship Id="rId4" Type="http://schemas.openxmlformats.org/officeDocument/2006/relationships/tags" Target="../tags/tag848.xml"/><Relationship Id="rId9" Type="http://schemas.openxmlformats.org/officeDocument/2006/relationships/tags" Target="../tags/tag853.xml"/><Relationship Id="rId14" Type="http://schemas.openxmlformats.org/officeDocument/2006/relationships/tags" Target="../tags/tag858.xml"/><Relationship Id="rId22" Type="http://schemas.openxmlformats.org/officeDocument/2006/relationships/tags" Target="../tags/tag866.xml"/><Relationship Id="rId27" Type="http://schemas.openxmlformats.org/officeDocument/2006/relationships/tags" Target="../tags/tag871.xml"/><Relationship Id="rId30" Type="http://schemas.openxmlformats.org/officeDocument/2006/relationships/tags" Target="../tags/tag874.xml"/><Relationship Id="rId35" Type="http://schemas.openxmlformats.org/officeDocument/2006/relationships/tags" Target="../tags/tag879.xml"/><Relationship Id="rId43" Type="http://schemas.openxmlformats.org/officeDocument/2006/relationships/tags" Target="../tags/tag887.xml"/><Relationship Id="rId48" Type="http://schemas.openxmlformats.org/officeDocument/2006/relationships/tags" Target="../tags/tag892.xml"/><Relationship Id="rId56" Type="http://schemas.openxmlformats.org/officeDocument/2006/relationships/slideLayout" Target="../slideLayouts/slideLayout2.xml"/><Relationship Id="rId8" Type="http://schemas.openxmlformats.org/officeDocument/2006/relationships/tags" Target="../tags/tag852.xml"/><Relationship Id="rId51" Type="http://schemas.openxmlformats.org/officeDocument/2006/relationships/tags" Target="../tags/tag895.xml"/><Relationship Id="rId3" Type="http://schemas.openxmlformats.org/officeDocument/2006/relationships/tags" Target="../tags/tag847.xml"/><Relationship Id="rId12" Type="http://schemas.openxmlformats.org/officeDocument/2006/relationships/tags" Target="../tags/tag856.xml"/><Relationship Id="rId17" Type="http://schemas.openxmlformats.org/officeDocument/2006/relationships/tags" Target="../tags/tag861.xml"/><Relationship Id="rId25" Type="http://schemas.openxmlformats.org/officeDocument/2006/relationships/tags" Target="../tags/tag869.xml"/><Relationship Id="rId33" Type="http://schemas.openxmlformats.org/officeDocument/2006/relationships/tags" Target="../tags/tag877.xml"/><Relationship Id="rId38" Type="http://schemas.openxmlformats.org/officeDocument/2006/relationships/tags" Target="../tags/tag882.xml"/><Relationship Id="rId46" Type="http://schemas.openxmlformats.org/officeDocument/2006/relationships/tags" Target="../tags/tag890.xml"/><Relationship Id="rId20" Type="http://schemas.openxmlformats.org/officeDocument/2006/relationships/tags" Target="../tags/tag864.xml"/><Relationship Id="rId41" Type="http://schemas.openxmlformats.org/officeDocument/2006/relationships/tags" Target="../tags/tag885.xml"/><Relationship Id="rId54" Type="http://schemas.openxmlformats.org/officeDocument/2006/relationships/tags" Target="../tags/tag898.xml"/><Relationship Id="rId1" Type="http://schemas.openxmlformats.org/officeDocument/2006/relationships/tags" Target="../tags/tag845.xml"/><Relationship Id="rId6" Type="http://schemas.openxmlformats.org/officeDocument/2006/relationships/tags" Target="../tags/tag850.xml"/><Relationship Id="rId15" Type="http://schemas.openxmlformats.org/officeDocument/2006/relationships/tags" Target="../tags/tag859.xml"/><Relationship Id="rId23" Type="http://schemas.openxmlformats.org/officeDocument/2006/relationships/tags" Target="../tags/tag867.xml"/><Relationship Id="rId28" Type="http://schemas.openxmlformats.org/officeDocument/2006/relationships/tags" Target="../tags/tag872.xml"/><Relationship Id="rId36" Type="http://schemas.openxmlformats.org/officeDocument/2006/relationships/tags" Target="../tags/tag880.xml"/><Relationship Id="rId49" Type="http://schemas.openxmlformats.org/officeDocument/2006/relationships/tags" Target="../tags/tag893.xml"/></Relationships>
</file>

<file path=ppt/slides/_rels/slide43.xml.rels><?xml version="1.0" encoding="UTF-8" standalone="yes"?>
<Relationships xmlns="http://schemas.openxmlformats.org/package/2006/relationships"><Relationship Id="rId3" Type="http://schemas.openxmlformats.org/officeDocument/2006/relationships/tags" Target="../tags/tag902.xml"/><Relationship Id="rId2" Type="http://schemas.openxmlformats.org/officeDocument/2006/relationships/tags" Target="../tags/tag901.xml"/><Relationship Id="rId1" Type="http://schemas.openxmlformats.org/officeDocument/2006/relationships/tags" Target="../tags/tag900.xml"/><Relationship Id="rId5" Type="http://schemas.openxmlformats.org/officeDocument/2006/relationships/slideLayout" Target="../slideLayouts/slideLayout2.xml"/><Relationship Id="rId4" Type="http://schemas.openxmlformats.org/officeDocument/2006/relationships/tags" Target="../tags/tag903.xml"/></Relationships>
</file>

<file path=ppt/slides/_rels/slide44.xml.rels><?xml version="1.0" encoding="UTF-8" standalone="yes"?>
<Relationships xmlns="http://schemas.openxmlformats.org/package/2006/relationships"><Relationship Id="rId13" Type="http://schemas.openxmlformats.org/officeDocument/2006/relationships/tags" Target="../tags/tag916.xml"/><Relationship Id="rId18" Type="http://schemas.openxmlformats.org/officeDocument/2006/relationships/tags" Target="../tags/tag921.xml"/><Relationship Id="rId26" Type="http://schemas.openxmlformats.org/officeDocument/2006/relationships/tags" Target="../tags/tag929.xml"/><Relationship Id="rId39" Type="http://schemas.openxmlformats.org/officeDocument/2006/relationships/tags" Target="../tags/tag942.xml"/><Relationship Id="rId21" Type="http://schemas.openxmlformats.org/officeDocument/2006/relationships/tags" Target="../tags/tag924.xml"/><Relationship Id="rId34" Type="http://schemas.openxmlformats.org/officeDocument/2006/relationships/tags" Target="../tags/tag937.xml"/><Relationship Id="rId42" Type="http://schemas.openxmlformats.org/officeDocument/2006/relationships/tags" Target="../tags/tag945.xml"/><Relationship Id="rId47" Type="http://schemas.openxmlformats.org/officeDocument/2006/relationships/tags" Target="../tags/tag950.xml"/><Relationship Id="rId50" Type="http://schemas.openxmlformats.org/officeDocument/2006/relationships/tags" Target="../tags/tag953.xml"/><Relationship Id="rId55" Type="http://schemas.openxmlformats.org/officeDocument/2006/relationships/tags" Target="../tags/tag958.xml"/><Relationship Id="rId7" Type="http://schemas.openxmlformats.org/officeDocument/2006/relationships/tags" Target="../tags/tag910.xml"/><Relationship Id="rId2" Type="http://schemas.openxmlformats.org/officeDocument/2006/relationships/tags" Target="../tags/tag905.xml"/><Relationship Id="rId16" Type="http://schemas.openxmlformats.org/officeDocument/2006/relationships/tags" Target="../tags/tag919.xml"/><Relationship Id="rId29" Type="http://schemas.openxmlformats.org/officeDocument/2006/relationships/tags" Target="../tags/tag932.xml"/><Relationship Id="rId11" Type="http://schemas.openxmlformats.org/officeDocument/2006/relationships/tags" Target="../tags/tag914.xml"/><Relationship Id="rId24" Type="http://schemas.openxmlformats.org/officeDocument/2006/relationships/tags" Target="../tags/tag927.xml"/><Relationship Id="rId32" Type="http://schemas.openxmlformats.org/officeDocument/2006/relationships/tags" Target="../tags/tag935.xml"/><Relationship Id="rId37" Type="http://schemas.openxmlformats.org/officeDocument/2006/relationships/tags" Target="../tags/tag940.xml"/><Relationship Id="rId40" Type="http://schemas.openxmlformats.org/officeDocument/2006/relationships/tags" Target="../tags/tag943.xml"/><Relationship Id="rId45" Type="http://schemas.openxmlformats.org/officeDocument/2006/relationships/tags" Target="../tags/tag948.xml"/><Relationship Id="rId53" Type="http://schemas.openxmlformats.org/officeDocument/2006/relationships/tags" Target="../tags/tag956.xml"/><Relationship Id="rId58" Type="http://schemas.openxmlformats.org/officeDocument/2006/relationships/tags" Target="../tags/tag961.xml"/><Relationship Id="rId5" Type="http://schemas.openxmlformats.org/officeDocument/2006/relationships/tags" Target="../tags/tag908.xml"/><Relationship Id="rId61" Type="http://schemas.openxmlformats.org/officeDocument/2006/relationships/slideLayout" Target="../slideLayouts/slideLayout2.xml"/><Relationship Id="rId19" Type="http://schemas.openxmlformats.org/officeDocument/2006/relationships/tags" Target="../tags/tag922.xml"/><Relationship Id="rId14" Type="http://schemas.openxmlformats.org/officeDocument/2006/relationships/tags" Target="../tags/tag917.xml"/><Relationship Id="rId22" Type="http://schemas.openxmlformats.org/officeDocument/2006/relationships/tags" Target="../tags/tag925.xml"/><Relationship Id="rId27" Type="http://schemas.openxmlformats.org/officeDocument/2006/relationships/tags" Target="../tags/tag930.xml"/><Relationship Id="rId30" Type="http://schemas.openxmlformats.org/officeDocument/2006/relationships/tags" Target="../tags/tag933.xml"/><Relationship Id="rId35" Type="http://schemas.openxmlformats.org/officeDocument/2006/relationships/tags" Target="../tags/tag938.xml"/><Relationship Id="rId43" Type="http://schemas.openxmlformats.org/officeDocument/2006/relationships/tags" Target="../tags/tag946.xml"/><Relationship Id="rId48" Type="http://schemas.openxmlformats.org/officeDocument/2006/relationships/tags" Target="../tags/tag951.xml"/><Relationship Id="rId56" Type="http://schemas.openxmlformats.org/officeDocument/2006/relationships/tags" Target="../tags/tag959.xml"/><Relationship Id="rId8" Type="http://schemas.openxmlformats.org/officeDocument/2006/relationships/tags" Target="../tags/tag911.xml"/><Relationship Id="rId51" Type="http://schemas.openxmlformats.org/officeDocument/2006/relationships/tags" Target="../tags/tag954.xml"/><Relationship Id="rId3" Type="http://schemas.openxmlformats.org/officeDocument/2006/relationships/tags" Target="../tags/tag906.xml"/><Relationship Id="rId12" Type="http://schemas.openxmlformats.org/officeDocument/2006/relationships/tags" Target="../tags/tag915.xml"/><Relationship Id="rId17" Type="http://schemas.openxmlformats.org/officeDocument/2006/relationships/tags" Target="../tags/tag920.xml"/><Relationship Id="rId25" Type="http://schemas.openxmlformats.org/officeDocument/2006/relationships/tags" Target="../tags/tag928.xml"/><Relationship Id="rId33" Type="http://schemas.openxmlformats.org/officeDocument/2006/relationships/tags" Target="../tags/tag936.xml"/><Relationship Id="rId38" Type="http://schemas.openxmlformats.org/officeDocument/2006/relationships/tags" Target="../tags/tag941.xml"/><Relationship Id="rId46" Type="http://schemas.openxmlformats.org/officeDocument/2006/relationships/tags" Target="../tags/tag949.xml"/><Relationship Id="rId59" Type="http://schemas.openxmlformats.org/officeDocument/2006/relationships/tags" Target="../tags/tag962.xml"/><Relationship Id="rId20" Type="http://schemas.openxmlformats.org/officeDocument/2006/relationships/tags" Target="../tags/tag923.xml"/><Relationship Id="rId41" Type="http://schemas.openxmlformats.org/officeDocument/2006/relationships/tags" Target="../tags/tag944.xml"/><Relationship Id="rId54" Type="http://schemas.openxmlformats.org/officeDocument/2006/relationships/tags" Target="../tags/tag957.xml"/><Relationship Id="rId1" Type="http://schemas.openxmlformats.org/officeDocument/2006/relationships/tags" Target="../tags/tag904.xml"/><Relationship Id="rId6" Type="http://schemas.openxmlformats.org/officeDocument/2006/relationships/tags" Target="../tags/tag909.xml"/><Relationship Id="rId15" Type="http://schemas.openxmlformats.org/officeDocument/2006/relationships/tags" Target="../tags/tag918.xml"/><Relationship Id="rId23" Type="http://schemas.openxmlformats.org/officeDocument/2006/relationships/tags" Target="../tags/tag926.xml"/><Relationship Id="rId28" Type="http://schemas.openxmlformats.org/officeDocument/2006/relationships/tags" Target="../tags/tag931.xml"/><Relationship Id="rId36" Type="http://schemas.openxmlformats.org/officeDocument/2006/relationships/tags" Target="../tags/tag939.xml"/><Relationship Id="rId49" Type="http://schemas.openxmlformats.org/officeDocument/2006/relationships/tags" Target="../tags/tag952.xml"/><Relationship Id="rId57" Type="http://schemas.openxmlformats.org/officeDocument/2006/relationships/tags" Target="../tags/tag960.xml"/><Relationship Id="rId10" Type="http://schemas.openxmlformats.org/officeDocument/2006/relationships/tags" Target="../tags/tag913.xml"/><Relationship Id="rId31" Type="http://schemas.openxmlformats.org/officeDocument/2006/relationships/tags" Target="../tags/tag934.xml"/><Relationship Id="rId44" Type="http://schemas.openxmlformats.org/officeDocument/2006/relationships/tags" Target="../tags/tag947.xml"/><Relationship Id="rId52" Type="http://schemas.openxmlformats.org/officeDocument/2006/relationships/tags" Target="../tags/tag955.xml"/><Relationship Id="rId60" Type="http://schemas.openxmlformats.org/officeDocument/2006/relationships/tags" Target="../tags/tag963.xml"/><Relationship Id="rId4" Type="http://schemas.openxmlformats.org/officeDocument/2006/relationships/tags" Target="../tags/tag907.xml"/><Relationship Id="rId9" Type="http://schemas.openxmlformats.org/officeDocument/2006/relationships/tags" Target="../tags/tag91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5.xml"/><Relationship Id="rId1" Type="http://schemas.openxmlformats.org/officeDocument/2006/relationships/tags" Target="../tags/tag96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7.xml"/><Relationship Id="rId1" Type="http://schemas.openxmlformats.org/officeDocument/2006/relationships/tags" Target="../tags/tag96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cs.cornell.edu/courses/cs3110/2019sp/levelup/"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tags" Target="../tags/tag113.xml"/><Relationship Id="rId21" Type="http://schemas.openxmlformats.org/officeDocument/2006/relationships/tags" Target="../tags/tag108.xml"/><Relationship Id="rId42" Type="http://schemas.openxmlformats.org/officeDocument/2006/relationships/tags" Target="../tags/tag129.xml"/><Relationship Id="rId47" Type="http://schemas.openxmlformats.org/officeDocument/2006/relationships/tags" Target="../tags/tag134.xml"/><Relationship Id="rId63" Type="http://schemas.openxmlformats.org/officeDocument/2006/relationships/tags" Target="../tags/tag150.xml"/><Relationship Id="rId68" Type="http://schemas.openxmlformats.org/officeDocument/2006/relationships/tags" Target="../tags/tag155.xml"/><Relationship Id="rId84" Type="http://schemas.openxmlformats.org/officeDocument/2006/relationships/tags" Target="../tags/tag171.xml"/><Relationship Id="rId16" Type="http://schemas.openxmlformats.org/officeDocument/2006/relationships/tags" Target="../tags/tag103.xml"/><Relationship Id="rId11" Type="http://schemas.openxmlformats.org/officeDocument/2006/relationships/tags" Target="../tags/tag98.xml"/><Relationship Id="rId32" Type="http://schemas.openxmlformats.org/officeDocument/2006/relationships/tags" Target="../tags/tag119.xml"/><Relationship Id="rId37" Type="http://schemas.openxmlformats.org/officeDocument/2006/relationships/tags" Target="../tags/tag124.xml"/><Relationship Id="rId53" Type="http://schemas.openxmlformats.org/officeDocument/2006/relationships/tags" Target="../tags/tag140.xml"/><Relationship Id="rId58" Type="http://schemas.openxmlformats.org/officeDocument/2006/relationships/tags" Target="../tags/tag145.xml"/><Relationship Id="rId74" Type="http://schemas.openxmlformats.org/officeDocument/2006/relationships/tags" Target="../tags/tag161.xml"/><Relationship Id="rId79" Type="http://schemas.openxmlformats.org/officeDocument/2006/relationships/tags" Target="../tags/tag166.xml"/><Relationship Id="rId5" Type="http://schemas.openxmlformats.org/officeDocument/2006/relationships/tags" Target="../tags/tag92.xml"/><Relationship Id="rId19" Type="http://schemas.openxmlformats.org/officeDocument/2006/relationships/tags" Target="../tags/tag106.xml"/><Relationship Id="rId14" Type="http://schemas.openxmlformats.org/officeDocument/2006/relationships/tags" Target="../tags/tag101.xml"/><Relationship Id="rId22" Type="http://schemas.openxmlformats.org/officeDocument/2006/relationships/tags" Target="../tags/tag109.xml"/><Relationship Id="rId27" Type="http://schemas.openxmlformats.org/officeDocument/2006/relationships/tags" Target="../tags/tag114.xml"/><Relationship Id="rId30" Type="http://schemas.openxmlformats.org/officeDocument/2006/relationships/tags" Target="../tags/tag117.xml"/><Relationship Id="rId35" Type="http://schemas.openxmlformats.org/officeDocument/2006/relationships/tags" Target="../tags/tag122.xml"/><Relationship Id="rId43" Type="http://schemas.openxmlformats.org/officeDocument/2006/relationships/tags" Target="../tags/tag130.xml"/><Relationship Id="rId48" Type="http://schemas.openxmlformats.org/officeDocument/2006/relationships/tags" Target="../tags/tag135.xml"/><Relationship Id="rId56" Type="http://schemas.openxmlformats.org/officeDocument/2006/relationships/tags" Target="../tags/tag143.xml"/><Relationship Id="rId64" Type="http://schemas.openxmlformats.org/officeDocument/2006/relationships/tags" Target="../tags/tag151.xml"/><Relationship Id="rId69" Type="http://schemas.openxmlformats.org/officeDocument/2006/relationships/tags" Target="../tags/tag156.xml"/><Relationship Id="rId77" Type="http://schemas.openxmlformats.org/officeDocument/2006/relationships/tags" Target="../tags/tag164.xml"/><Relationship Id="rId8" Type="http://schemas.openxmlformats.org/officeDocument/2006/relationships/tags" Target="../tags/tag95.xml"/><Relationship Id="rId51" Type="http://schemas.openxmlformats.org/officeDocument/2006/relationships/tags" Target="../tags/tag138.xml"/><Relationship Id="rId72" Type="http://schemas.openxmlformats.org/officeDocument/2006/relationships/tags" Target="../tags/tag159.xml"/><Relationship Id="rId80" Type="http://schemas.openxmlformats.org/officeDocument/2006/relationships/tags" Target="../tags/tag167.xml"/><Relationship Id="rId85" Type="http://schemas.openxmlformats.org/officeDocument/2006/relationships/tags" Target="../tags/tag172.xml"/><Relationship Id="rId3" Type="http://schemas.openxmlformats.org/officeDocument/2006/relationships/tags" Target="../tags/tag90.xml"/><Relationship Id="rId12" Type="http://schemas.openxmlformats.org/officeDocument/2006/relationships/tags" Target="../tags/tag99.xml"/><Relationship Id="rId17" Type="http://schemas.openxmlformats.org/officeDocument/2006/relationships/tags" Target="../tags/tag104.xml"/><Relationship Id="rId25" Type="http://schemas.openxmlformats.org/officeDocument/2006/relationships/tags" Target="../tags/tag112.xml"/><Relationship Id="rId33" Type="http://schemas.openxmlformats.org/officeDocument/2006/relationships/tags" Target="../tags/tag120.xml"/><Relationship Id="rId38" Type="http://schemas.openxmlformats.org/officeDocument/2006/relationships/tags" Target="../tags/tag125.xml"/><Relationship Id="rId46" Type="http://schemas.openxmlformats.org/officeDocument/2006/relationships/tags" Target="../tags/tag133.xml"/><Relationship Id="rId59" Type="http://schemas.openxmlformats.org/officeDocument/2006/relationships/tags" Target="../tags/tag146.xml"/><Relationship Id="rId67" Type="http://schemas.openxmlformats.org/officeDocument/2006/relationships/tags" Target="../tags/tag154.xml"/><Relationship Id="rId20" Type="http://schemas.openxmlformats.org/officeDocument/2006/relationships/tags" Target="../tags/tag107.xml"/><Relationship Id="rId41" Type="http://schemas.openxmlformats.org/officeDocument/2006/relationships/tags" Target="../tags/tag128.xml"/><Relationship Id="rId54" Type="http://schemas.openxmlformats.org/officeDocument/2006/relationships/tags" Target="../tags/tag141.xml"/><Relationship Id="rId62" Type="http://schemas.openxmlformats.org/officeDocument/2006/relationships/tags" Target="../tags/tag149.xml"/><Relationship Id="rId70" Type="http://schemas.openxmlformats.org/officeDocument/2006/relationships/tags" Target="../tags/tag157.xml"/><Relationship Id="rId75" Type="http://schemas.openxmlformats.org/officeDocument/2006/relationships/tags" Target="../tags/tag162.xml"/><Relationship Id="rId83" Type="http://schemas.openxmlformats.org/officeDocument/2006/relationships/tags" Target="../tags/tag170.xml"/><Relationship Id="rId1" Type="http://schemas.openxmlformats.org/officeDocument/2006/relationships/tags" Target="../tags/tag88.xml"/><Relationship Id="rId6" Type="http://schemas.openxmlformats.org/officeDocument/2006/relationships/tags" Target="../tags/tag93.xml"/><Relationship Id="rId15" Type="http://schemas.openxmlformats.org/officeDocument/2006/relationships/tags" Target="../tags/tag102.xml"/><Relationship Id="rId23" Type="http://schemas.openxmlformats.org/officeDocument/2006/relationships/tags" Target="../tags/tag110.xml"/><Relationship Id="rId28" Type="http://schemas.openxmlformats.org/officeDocument/2006/relationships/tags" Target="../tags/tag115.xml"/><Relationship Id="rId36" Type="http://schemas.openxmlformats.org/officeDocument/2006/relationships/tags" Target="../tags/tag123.xml"/><Relationship Id="rId49" Type="http://schemas.openxmlformats.org/officeDocument/2006/relationships/tags" Target="../tags/tag136.xml"/><Relationship Id="rId57" Type="http://schemas.openxmlformats.org/officeDocument/2006/relationships/tags" Target="../tags/tag144.xml"/><Relationship Id="rId10" Type="http://schemas.openxmlformats.org/officeDocument/2006/relationships/tags" Target="../tags/tag97.xml"/><Relationship Id="rId31" Type="http://schemas.openxmlformats.org/officeDocument/2006/relationships/tags" Target="../tags/tag118.xml"/><Relationship Id="rId44" Type="http://schemas.openxmlformats.org/officeDocument/2006/relationships/tags" Target="../tags/tag131.xml"/><Relationship Id="rId52" Type="http://schemas.openxmlformats.org/officeDocument/2006/relationships/tags" Target="../tags/tag139.xml"/><Relationship Id="rId60" Type="http://schemas.openxmlformats.org/officeDocument/2006/relationships/tags" Target="../tags/tag147.xml"/><Relationship Id="rId65" Type="http://schemas.openxmlformats.org/officeDocument/2006/relationships/tags" Target="../tags/tag152.xml"/><Relationship Id="rId73" Type="http://schemas.openxmlformats.org/officeDocument/2006/relationships/tags" Target="../tags/tag160.xml"/><Relationship Id="rId78" Type="http://schemas.openxmlformats.org/officeDocument/2006/relationships/tags" Target="../tags/tag165.xml"/><Relationship Id="rId81" Type="http://schemas.openxmlformats.org/officeDocument/2006/relationships/tags" Target="../tags/tag168.xml"/><Relationship Id="rId86" Type="http://schemas.openxmlformats.org/officeDocument/2006/relationships/tags" Target="../tags/tag173.xml"/><Relationship Id="rId4" Type="http://schemas.openxmlformats.org/officeDocument/2006/relationships/tags" Target="../tags/tag91.xml"/><Relationship Id="rId9" Type="http://schemas.openxmlformats.org/officeDocument/2006/relationships/tags" Target="../tags/tag96.xml"/><Relationship Id="rId13" Type="http://schemas.openxmlformats.org/officeDocument/2006/relationships/tags" Target="../tags/tag100.xml"/><Relationship Id="rId18" Type="http://schemas.openxmlformats.org/officeDocument/2006/relationships/tags" Target="../tags/tag105.xml"/><Relationship Id="rId39" Type="http://schemas.openxmlformats.org/officeDocument/2006/relationships/tags" Target="../tags/tag126.xml"/><Relationship Id="rId34" Type="http://schemas.openxmlformats.org/officeDocument/2006/relationships/tags" Target="../tags/tag121.xml"/><Relationship Id="rId50" Type="http://schemas.openxmlformats.org/officeDocument/2006/relationships/tags" Target="../tags/tag137.xml"/><Relationship Id="rId55" Type="http://schemas.openxmlformats.org/officeDocument/2006/relationships/tags" Target="../tags/tag142.xml"/><Relationship Id="rId76" Type="http://schemas.openxmlformats.org/officeDocument/2006/relationships/tags" Target="../tags/tag163.xml"/><Relationship Id="rId7" Type="http://schemas.openxmlformats.org/officeDocument/2006/relationships/tags" Target="../tags/tag94.xml"/><Relationship Id="rId71" Type="http://schemas.openxmlformats.org/officeDocument/2006/relationships/tags" Target="../tags/tag158.xml"/><Relationship Id="rId2" Type="http://schemas.openxmlformats.org/officeDocument/2006/relationships/tags" Target="../tags/tag89.xml"/><Relationship Id="rId29" Type="http://schemas.openxmlformats.org/officeDocument/2006/relationships/tags" Target="../tags/tag116.xml"/><Relationship Id="rId24" Type="http://schemas.openxmlformats.org/officeDocument/2006/relationships/tags" Target="../tags/tag111.xml"/><Relationship Id="rId40" Type="http://schemas.openxmlformats.org/officeDocument/2006/relationships/tags" Target="../tags/tag127.xml"/><Relationship Id="rId45" Type="http://schemas.openxmlformats.org/officeDocument/2006/relationships/tags" Target="../tags/tag132.xml"/><Relationship Id="rId66" Type="http://schemas.openxmlformats.org/officeDocument/2006/relationships/tags" Target="../tags/tag153.xml"/><Relationship Id="rId87" Type="http://schemas.openxmlformats.org/officeDocument/2006/relationships/slideLayout" Target="../slideLayouts/slideLayout2.xml"/><Relationship Id="rId61" Type="http://schemas.openxmlformats.org/officeDocument/2006/relationships/tags" Target="../tags/tag148.xml"/><Relationship Id="rId82" Type="http://schemas.openxmlformats.org/officeDocument/2006/relationships/tags" Target="../tags/tag169.xml"/></Relationships>
</file>

<file path=ppt/slides/_rels/slide9.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tags" Target="../tags/tag199.xml"/><Relationship Id="rId3" Type="http://schemas.openxmlformats.org/officeDocument/2006/relationships/tags" Target="../tags/tag176.xml"/><Relationship Id="rId21" Type="http://schemas.openxmlformats.org/officeDocument/2006/relationships/tags" Target="../tags/tag194.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tags" Target="../tags/tag198.xml"/><Relationship Id="rId2" Type="http://schemas.openxmlformats.org/officeDocument/2006/relationships/tags" Target="../tags/tag175.xml"/><Relationship Id="rId16" Type="http://schemas.openxmlformats.org/officeDocument/2006/relationships/tags" Target="../tags/tag189.xml"/><Relationship Id="rId20" Type="http://schemas.openxmlformats.org/officeDocument/2006/relationships/tags" Target="../tags/tag193.xml"/><Relationship Id="rId29" Type="http://schemas.openxmlformats.org/officeDocument/2006/relationships/tags" Target="../tags/tag202.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tags" Target="../tags/tag197.xml"/><Relationship Id="rId32" Type="http://schemas.openxmlformats.org/officeDocument/2006/relationships/slideLayout" Target="../slideLayouts/slideLayout2.xml"/><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tags" Target="../tags/tag196.xml"/><Relationship Id="rId28" Type="http://schemas.openxmlformats.org/officeDocument/2006/relationships/tags" Target="../tags/tag201.xml"/><Relationship Id="rId10" Type="http://schemas.openxmlformats.org/officeDocument/2006/relationships/tags" Target="../tags/tag183.xml"/><Relationship Id="rId19" Type="http://schemas.openxmlformats.org/officeDocument/2006/relationships/tags" Target="../tags/tag192.xml"/><Relationship Id="rId31" Type="http://schemas.openxmlformats.org/officeDocument/2006/relationships/tags" Target="../tags/tag204.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tags" Target="../tags/tag200.xml"/><Relationship Id="rId30" Type="http://schemas.openxmlformats.org/officeDocument/2006/relationships/tags" Target="../tags/tag2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1447800"/>
            <a:ext cx="7772400" cy="1470025"/>
          </a:xfrm>
          <a:prstGeom prst="rect">
            <a:avLst/>
          </a:prstGeom>
        </p:spPr>
        <p:txBody>
          <a:bodyPr vert="horz" lIns="91440" tIns="45720" rIns="91440" bIns="45720" rtlCol="0" anchor="ctr">
            <a:noAutofit/>
          </a:bodyPr>
          <a:lstStyle>
            <a:lvl1pPr algn="ctr" defTabSz="609570" rtl="0" eaLnBrk="1" latinLnBrk="0" hangingPunct="1">
              <a:spcBef>
                <a:spcPct val="0"/>
              </a:spcBef>
              <a:buNone/>
              <a:defRPr sz="4800" b="0" i="0" kern="1200" cap="none">
                <a:solidFill>
                  <a:srgbClr val="262626"/>
                </a:solidFill>
                <a:latin typeface="Source Sans Pro Light"/>
                <a:ea typeface="+mj-ea"/>
                <a:cs typeface="Source Sans Pro Light"/>
              </a:defRPr>
            </a:lvl1pPr>
          </a:lstStyle>
          <a:p>
            <a:pPr fontAlgn="auto">
              <a:spcAft>
                <a:spcPts val="0"/>
              </a:spcAft>
            </a:pPr>
            <a:r>
              <a:rPr lang="en-US" sz="4400" dirty="0" smtClean="0">
                <a:solidFill>
                  <a:schemeClr val="tx2"/>
                </a:solidFill>
              </a:rPr>
              <a:t>The RISC-V Processor</a:t>
            </a:r>
            <a:endParaRPr lang="en-US" sz="4400" dirty="0">
              <a:solidFill>
                <a:schemeClr val="tx2"/>
              </a:solidFill>
            </a:endParaRPr>
          </a:p>
        </p:txBody>
      </p:sp>
      <p:sp>
        <p:nvSpPr>
          <p:cNvPr id="4" name="Subtitle 2"/>
          <p:cNvSpPr txBox="1">
            <a:spLocks/>
          </p:cNvSpPr>
          <p:nvPr/>
        </p:nvSpPr>
        <p:spPr>
          <a:xfrm>
            <a:off x="800100" y="2917825"/>
            <a:ext cx="7543800" cy="2057400"/>
          </a:xfrm>
          <a:prstGeom prst="rect">
            <a:avLst/>
          </a:prstGeom>
        </p:spPr>
        <p:txBody>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fontAlgn="auto">
              <a:buNone/>
            </a:pPr>
            <a:r>
              <a:rPr lang="en-US" sz="2800" b="1" dirty="0" smtClean="0">
                <a:solidFill>
                  <a:schemeClr val="tx2"/>
                </a:solidFill>
              </a:rPr>
              <a:t>Hakim Weatherspoon</a:t>
            </a:r>
          </a:p>
          <a:p>
            <a:pPr marL="0" indent="0" algn="ctr" fontAlgn="auto">
              <a:buNone/>
            </a:pPr>
            <a:r>
              <a:rPr lang="en-US" sz="2800" b="1" dirty="0" smtClean="0">
                <a:solidFill>
                  <a:schemeClr val="tx2"/>
                </a:solidFill>
              </a:rPr>
              <a:t>CS 3410</a:t>
            </a:r>
          </a:p>
          <a:p>
            <a:pPr marL="0" indent="0" algn="ctr" fontAlgn="auto">
              <a:buNone/>
            </a:pPr>
            <a:r>
              <a:rPr lang="en-US" sz="2800" dirty="0" smtClean="0">
                <a:solidFill>
                  <a:schemeClr val="tx2"/>
                </a:solidFill>
              </a:rPr>
              <a:t>Computer Science</a:t>
            </a:r>
          </a:p>
          <a:p>
            <a:pPr marL="0" indent="0" algn="ctr" fontAlgn="auto">
              <a:buNone/>
            </a:pPr>
            <a:r>
              <a:rPr lang="en-US" sz="2800" dirty="0" smtClean="0">
                <a:solidFill>
                  <a:schemeClr val="tx2"/>
                </a:solidFill>
              </a:rPr>
              <a:t>Cornell University</a:t>
            </a:r>
            <a:endParaRPr lang="en-US" sz="2800" dirty="0">
              <a:solidFill>
                <a:schemeClr val="tx2"/>
              </a:solidFill>
            </a:endParaRPr>
          </a:p>
        </p:txBody>
      </p:sp>
      <p:sp>
        <p:nvSpPr>
          <p:cNvPr id="5" name="Rectangle 4"/>
          <p:cNvSpPr/>
          <p:nvPr/>
        </p:nvSpPr>
        <p:spPr>
          <a:xfrm>
            <a:off x="1826643" y="6214417"/>
            <a:ext cx="5490714" cy="461665"/>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chemeClr val="accent1"/>
                </a:solidFill>
                <a:latin typeface="Tahoma" charset="0"/>
              </a:rPr>
              <a:t>[Weatherspoon, </a:t>
            </a:r>
            <a:r>
              <a:rPr lang="en-US" dirty="0" err="1" smtClean="0">
                <a:solidFill>
                  <a:schemeClr val="accent1"/>
                </a:solidFill>
                <a:latin typeface="Tahoma" charset="0"/>
              </a:rPr>
              <a:t>Bala</a:t>
            </a:r>
            <a:r>
              <a:rPr lang="en-US" dirty="0" smtClean="0">
                <a:solidFill>
                  <a:schemeClr val="accent1"/>
                </a:solidFill>
                <a:latin typeface="Tahoma" charset="0"/>
              </a:rPr>
              <a:t>, Bracy</a:t>
            </a:r>
            <a:r>
              <a:rPr lang="en-US" dirty="0">
                <a:solidFill>
                  <a:schemeClr val="accent1"/>
                </a:solidFill>
                <a:latin typeface="Tahoma" charset="0"/>
              </a:rPr>
              <a:t>, </a:t>
            </a:r>
            <a:r>
              <a:rPr lang="en-US" dirty="0" smtClean="0">
                <a:solidFill>
                  <a:schemeClr val="accent1"/>
                </a:solidFill>
                <a:latin typeface="Tahoma" charset="0"/>
              </a:rPr>
              <a:t>and </a:t>
            </a:r>
            <a:r>
              <a:rPr lang="en-US" dirty="0" err="1" smtClean="0">
                <a:solidFill>
                  <a:schemeClr val="accent1"/>
                </a:solidFill>
                <a:latin typeface="Tahoma" charset="0"/>
              </a:rPr>
              <a:t>Sirer</a:t>
            </a:r>
            <a:r>
              <a:rPr lang="en-US" dirty="0">
                <a:solidFill>
                  <a:schemeClr val="accent1"/>
                </a:solidFill>
                <a:latin typeface="Tahoma" charset="0"/>
              </a:rPr>
              <a:t>]</a:t>
            </a:r>
            <a:endParaRPr lang="en-US" dirty="0">
              <a:solidFill>
                <a:schemeClr val="accent1"/>
              </a:solidFill>
              <a:latin typeface="Tahoma" charset="0"/>
              <a:cs typeface="Tahoma" charset="0"/>
            </a:endParaRPr>
          </a:p>
        </p:txBody>
      </p:sp>
    </p:spTree>
    <p:extLst>
      <p:ext uri="{BB962C8B-B14F-4D97-AF65-F5344CB8AC3E}">
        <p14:creationId xmlns:p14="http://schemas.microsoft.com/office/powerpoint/2010/main" val="2924207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custDataLst>
              <p:tags r:id="rId1"/>
            </p:custDataLst>
          </p:nvPr>
        </p:nvSpPr>
        <p:spPr>
          <a:xfrm>
            <a:off x="-11566" y="152214"/>
            <a:ext cx="8686800" cy="533400"/>
          </a:xfrm>
        </p:spPr>
        <p:txBody>
          <a:bodyPr>
            <a:noAutofit/>
          </a:bodyPr>
          <a:lstStyle/>
          <a:p>
            <a:r>
              <a:rPr lang="en-US" b="1" dirty="0" smtClean="0">
                <a:solidFill>
                  <a:schemeClr val="accent6"/>
                </a:solidFill>
              </a:rPr>
              <a:t>RISC-V</a:t>
            </a:r>
            <a:r>
              <a:rPr lang="en-US" dirty="0" smtClean="0">
                <a:solidFill>
                  <a:schemeClr val="tx2"/>
                </a:solidFill>
              </a:rPr>
              <a:t> Register </a:t>
            </a:r>
            <a:r>
              <a:rPr lang="en-US" dirty="0">
                <a:solidFill>
                  <a:schemeClr val="tx2"/>
                </a:solidFill>
              </a:rPr>
              <a:t>F</a:t>
            </a:r>
            <a:r>
              <a:rPr lang="en-US" dirty="0" smtClean="0">
                <a:solidFill>
                  <a:schemeClr val="tx2"/>
                </a:solidFill>
              </a:rPr>
              <a:t>ile</a:t>
            </a:r>
            <a:endParaRPr lang="en-US" dirty="0">
              <a:solidFill>
                <a:schemeClr val="tx2"/>
              </a:solidFill>
            </a:endParaRPr>
          </a:p>
        </p:txBody>
      </p:sp>
      <p:sp>
        <p:nvSpPr>
          <p:cNvPr id="7" name="Rectangle 3"/>
          <p:cNvSpPr>
            <a:spLocks noGrp="1" noChangeArrowheads="1"/>
          </p:cNvSpPr>
          <p:nvPr>
            <p:ph idx="1"/>
            <p:custDataLst>
              <p:tags r:id="rId2"/>
            </p:custDataLst>
          </p:nvPr>
        </p:nvSpPr>
        <p:spPr>
          <a:xfrm>
            <a:off x="0" y="808867"/>
            <a:ext cx="7562850" cy="5533636"/>
          </a:xfrm>
        </p:spPr>
        <p:txBody>
          <a:bodyPr>
            <a:noAutofit/>
          </a:bodyPr>
          <a:lstStyle/>
          <a:p>
            <a:r>
              <a:rPr lang="en-US" sz="3000" dirty="0" smtClean="0">
                <a:solidFill>
                  <a:schemeClr val="accent1"/>
                </a:solidFill>
              </a:rPr>
              <a:t>RISC-V </a:t>
            </a:r>
            <a:r>
              <a:rPr lang="en-US" sz="3000" dirty="0">
                <a:solidFill>
                  <a:schemeClr val="accent1"/>
                </a:solidFill>
              </a:rPr>
              <a:t>register file</a:t>
            </a:r>
          </a:p>
          <a:p>
            <a:pPr lvl="1"/>
            <a:r>
              <a:rPr lang="en-US" sz="2400" dirty="0"/>
              <a:t>32 </a:t>
            </a:r>
            <a:r>
              <a:rPr lang="en-US" sz="2400" dirty="0" smtClean="0"/>
              <a:t>registers, 32-bits each </a:t>
            </a:r>
            <a:endParaRPr lang="en-US" sz="2400" dirty="0"/>
          </a:p>
          <a:p>
            <a:pPr lvl="1"/>
            <a:r>
              <a:rPr lang="en-US" sz="2400" dirty="0" smtClean="0"/>
              <a:t>x0 wired to zero</a:t>
            </a:r>
            <a:endParaRPr lang="en-US" sz="2400" dirty="0"/>
          </a:p>
          <a:p>
            <a:pPr lvl="1"/>
            <a:r>
              <a:rPr lang="en-US" sz="2400" dirty="0" smtClean="0"/>
              <a:t>Write port indexed via R</a:t>
            </a:r>
            <a:r>
              <a:rPr lang="en-US" sz="2400" baseline="-25000" dirty="0" smtClean="0"/>
              <a:t>W</a:t>
            </a:r>
            <a:endParaRPr lang="en-US" sz="2400" baseline="-25000" dirty="0"/>
          </a:p>
          <a:p>
            <a:pPr lvl="2"/>
            <a:r>
              <a:rPr lang="en-US" sz="2000" dirty="0" smtClean="0"/>
              <a:t>on falling edge</a:t>
            </a:r>
            <a:r>
              <a:rPr lang="en-US" sz="2000" dirty="0"/>
              <a:t> </a:t>
            </a:r>
            <a:r>
              <a:rPr lang="en-US" sz="2000" dirty="0" smtClean="0"/>
              <a:t>when WE=1</a:t>
            </a:r>
          </a:p>
          <a:p>
            <a:pPr lvl="1"/>
            <a:r>
              <a:rPr lang="en-US" sz="2400" dirty="0" smtClean="0"/>
              <a:t>Read ports indexed via R</a:t>
            </a:r>
            <a:r>
              <a:rPr lang="en-US" sz="2400" baseline="-25000" dirty="0" smtClean="0"/>
              <a:t>A</a:t>
            </a:r>
            <a:r>
              <a:rPr lang="en-US" sz="2400" dirty="0" smtClean="0"/>
              <a:t>, R</a:t>
            </a:r>
            <a:r>
              <a:rPr lang="en-US" sz="2400" baseline="-25000" dirty="0" smtClean="0"/>
              <a:t>B</a:t>
            </a:r>
          </a:p>
          <a:p>
            <a:pPr lvl="1"/>
            <a:endParaRPr lang="en-US" sz="2400" baseline="-25000" dirty="0" smtClean="0"/>
          </a:p>
          <a:p>
            <a:pPr lvl="1"/>
            <a:endParaRPr lang="en-US" sz="2400" baseline="-25000" dirty="0"/>
          </a:p>
          <a:p>
            <a:r>
              <a:rPr lang="en-US" sz="3000" dirty="0" smtClean="0">
                <a:solidFill>
                  <a:schemeClr val="accent1"/>
                </a:solidFill>
              </a:rPr>
              <a:t>RISC-V </a:t>
            </a:r>
            <a:r>
              <a:rPr lang="en-US" sz="3000" dirty="0">
                <a:solidFill>
                  <a:schemeClr val="accent1"/>
                </a:solidFill>
              </a:rPr>
              <a:t>register file</a:t>
            </a:r>
          </a:p>
          <a:p>
            <a:pPr lvl="1"/>
            <a:r>
              <a:rPr lang="en-US" sz="2400" dirty="0">
                <a:solidFill>
                  <a:schemeClr val="tx2"/>
                </a:solidFill>
              </a:rPr>
              <a:t>Numbered from 0 to </a:t>
            </a:r>
            <a:r>
              <a:rPr lang="en-US" sz="2400" dirty="0" smtClean="0">
                <a:solidFill>
                  <a:schemeClr val="tx2"/>
                </a:solidFill>
              </a:rPr>
              <a:t>31</a:t>
            </a:r>
            <a:endParaRPr lang="en-US" dirty="0">
              <a:solidFill>
                <a:schemeClr val="tx2"/>
              </a:solidFill>
            </a:endParaRPr>
          </a:p>
          <a:p>
            <a:pPr lvl="1"/>
            <a:r>
              <a:rPr lang="en-US" sz="2400" dirty="0">
                <a:solidFill>
                  <a:schemeClr val="tx2"/>
                </a:solidFill>
              </a:rPr>
              <a:t>Can be referred by number: </a:t>
            </a:r>
            <a:r>
              <a:rPr lang="en-US" sz="2400" dirty="0" smtClean="0">
                <a:solidFill>
                  <a:schemeClr val="tx2"/>
                </a:solidFill>
              </a:rPr>
              <a:t>x0</a:t>
            </a:r>
            <a:r>
              <a:rPr lang="en-US" sz="2400" dirty="0">
                <a:solidFill>
                  <a:schemeClr val="tx2"/>
                </a:solidFill>
              </a:rPr>
              <a:t>, </a:t>
            </a:r>
            <a:r>
              <a:rPr lang="en-US" sz="2400" dirty="0" smtClean="0">
                <a:solidFill>
                  <a:schemeClr val="tx2"/>
                </a:solidFill>
              </a:rPr>
              <a:t>x1</a:t>
            </a:r>
            <a:r>
              <a:rPr lang="en-US" sz="2400" dirty="0">
                <a:solidFill>
                  <a:schemeClr val="tx2"/>
                </a:solidFill>
              </a:rPr>
              <a:t>, </a:t>
            </a:r>
            <a:r>
              <a:rPr lang="en-US" sz="2400" dirty="0" smtClean="0">
                <a:solidFill>
                  <a:schemeClr val="tx2"/>
                </a:solidFill>
              </a:rPr>
              <a:t>x2</a:t>
            </a:r>
            <a:r>
              <a:rPr lang="en-US" sz="2400" dirty="0">
                <a:solidFill>
                  <a:schemeClr val="tx2"/>
                </a:solidFill>
              </a:rPr>
              <a:t>, … </a:t>
            </a:r>
            <a:r>
              <a:rPr lang="en-US" sz="2400" dirty="0" smtClean="0">
                <a:solidFill>
                  <a:schemeClr val="tx2"/>
                </a:solidFill>
              </a:rPr>
              <a:t>x31</a:t>
            </a:r>
            <a:endParaRPr lang="en-US" sz="2400" dirty="0">
              <a:solidFill>
                <a:schemeClr val="tx2"/>
              </a:solidFill>
            </a:endParaRPr>
          </a:p>
          <a:p>
            <a:pPr lvl="1"/>
            <a:r>
              <a:rPr lang="en-US" sz="2400" dirty="0">
                <a:solidFill>
                  <a:schemeClr val="tx2"/>
                </a:solidFill>
              </a:rPr>
              <a:t>Convention, each register also has a name: </a:t>
            </a:r>
          </a:p>
          <a:p>
            <a:pPr lvl="2"/>
            <a:r>
              <a:rPr lang="en-US" sz="2000" dirty="0" smtClean="0">
                <a:solidFill>
                  <a:schemeClr val="tx2"/>
                </a:solidFill>
              </a:rPr>
              <a:t>x10 – x17 </a:t>
            </a:r>
            <a:r>
              <a:rPr lang="en-US" sz="2000" dirty="0">
                <a:solidFill>
                  <a:schemeClr val="tx2"/>
                </a:solidFill>
                <a:sym typeface="Wingdings" pitchFamily="2" charset="2"/>
              </a:rPr>
              <a:t></a:t>
            </a:r>
            <a:r>
              <a:rPr lang="en-US" sz="2000" dirty="0">
                <a:solidFill>
                  <a:schemeClr val="tx2"/>
                </a:solidFill>
              </a:rPr>
              <a:t>  </a:t>
            </a:r>
            <a:r>
              <a:rPr lang="en-US" sz="2000" dirty="0" smtClean="0">
                <a:solidFill>
                  <a:schemeClr val="tx2"/>
                </a:solidFill>
              </a:rPr>
              <a:t>a0 – a7,   x28 – x31 </a:t>
            </a:r>
            <a:r>
              <a:rPr lang="en-US" sz="2000" dirty="0">
                <a:solidFill>
                  <a:schemeClr val="tx2"/>
                </a:solidFill>
                <a:sym typeface="Wingdings" pitchFamily="2" charset="2"/>
              </a:rPr>
              <a:t></a:t>
            </a:r>
            <a:r>
              <a:rPr lang="en-US" sz="2000" dirty="0">
                <a:solidFill>
                  <a:schemeClr val="tx2"/>
                </a:solidFill>
              </a:rPr>
              <a:t>  </a:t>
            </a:r>
            <a:r>
              <a:rPr lang="en-US" sz="2000" dirty="0" smtClean="0">
                <a:solidFill>
                  <a:schemeClr val="tx2"/>
                </a:solidFill>
              </a:rPr>
              <a:t>t3 – t6</a:t>
            </a:r>
          </a:p>
        </p:txBody>
      </p:sp>
      <p:sp>
        <p:nvSpPr>
          <p:cNvPr id="67" name="Rectangle 66"/>
          <p:cNvSpPr/>
          <p:nvPr>
            <p:custDataLst>
              <p:tags r:id="rId3"/>
            </p:custDataLst>
          </p:nvPr>
        </p:nvSpPr>
        <p:spPr>
          <a:xfrm>
            <a:off x="5238749" y="810014"/>
            <a:ext cx="3436485" cy="2895601"/>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i="1" dirty="0">
              <a:solidFill>
                <a:schemeClr val="tx2"/>
              </a:solidFill>
              <a:latin typeface="Source Sans Pro" panose="020B0503030403020204"/>
            </a:endParaRPr>
          </a:p>
        </p:txBody>
      </p:sp>
      <p:sp>
        <p:nvSpPr>
          <p:cNvPr id="68" name="TextBox 67"/>
          <p:cNvSpPr txBox="1"/>
          <p:nvPr>
            <p:custDataLst>
              <p:tags r:id="rId4"/>
            </p:custDataLst>
          </p:nvPr>
        </p:nvSpPr>
        <p:spPr>
          <a:xfrm>
            <a:off x="8219683" y="1074462"/>
            <a:ext cx="472832"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A</a:t>
            </a:r>
            <a:endParaRPr lang="en-US" sz="2800" baseline="-25000" dirty="0" smtClean="0">
              <a:solidFill>
                <a:schemeClr val="tx2"/>
              </a:solidFill>
              <a:latin typeface="Source Sans Pro" panose="020B0503030403020204"/>
            </a:endParaRPr>
          </a:p>
        </p:txBody>
      </p:sp>
      <p:sp>
        <p:nvSpPr>
          <p:cNvPr id="69" name="TextBox 68"/>
          <p:cNvSpPr txBox="1"/>
          <p:nvPr>
            <p:custDataLst>
              <p:tags r:id="rId5"/>
            </p:custDataLst>
          </p:nvPr>
        </p:nvSpPr>
        <p:spPr>
          <a:xfrm>
            <a:off x="8222418" y="1996204"/>
            <a:ext cx="383499"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B</a:t>
            </a:r>
            <a:endParaRPr lang="en-US" sz="2800" baseline="-25000" dirty="0" smtClean="0">
              <a:solidFill>
                <a:schemeClr val="tx2"/>
              </a:solidFill>
              <a:latin typeface="Source Sans Pro" panose="020B0503030403020204"/>
            </a:endParaRPr>
          </a:p>
        </p:txBody>
      </p:sp>
      <p:sp>
        <p:nvSpPr>
          <p:cNvPr id="70" name="TextBox 69"/>
          <p:cNvSpPr txBox="1"/>
          <p:nvPr>
            <p:custDataLst>
              <p:tags r:id="rId6"/>
            </p:custDataLst>
          </p:nvPr>
        </p:nvSpPr>
        <p:spPr>
          <a:xfrm>
            <a:off x="5221468" y="1124728"/>
            <a:ext cx="732843" cy="523220"/>
          </a:xfrm>
          <a:prstGeom prst="rect">
            <a:avLst/>
          </a:prstGeom>
          <a:noFill/>
          <a:ln>
            <a:noFill/>
          </a:ln>
        </p:spPr>
        <p:txBody>
          <a:bodyPr wrap="square" rtlCol="0">
            <a:spAutoFit/>
          </a:bodyPr>
          <a:lstStyle/>
          <a:p>
            <a:r>
              <a:rPr lang="en-US" sz="2800" dirty="0">
                <a:solidFill>
                  <a:schemeClr val="tx2"/>
                </a:solidFill>
                <a:latin typeface="Source Sans Pro" panose="020B0503030403020204"/>
              </a:rPr>
              <a:t>W</a:t>
            </a:r>
            <a:endParaRPr lang="en-US" sz="2800" baseline="-25000" dirty="0" smtClean="0">
              <a:solidFill>
                <a:schemeClr val="tx2"/>
              </a:solidFill>
              <a:latin typeface="Source Sans Pro" panose="020B0503030403020204"/>
            </a:endParaRPr>
          </a:p>
        </p:txBody>
      </p:sp>
      <p:sp>
        <p:nvSpPr>
          <p:cNvPr id="71" name="TextBox 70"/>
          <p:cNvSpPr txBox="1"/>
          <p:nvPr>
            <p:custDataLst>
              <p:tags r:id="rId7"/>
            </p:custDataLst>
          </p:nvPr>
        </p:nvSpPr>
        <p:spPr>
          <a:xfrm>
            <a:off x="6412988" y="3198304"/>
            <a:ext cx="726394"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W</a:t>
            </a:r>
          </a:p>
        </p:txBody>
      </p:sp>
      <p:sp>
        <p:nvSpPr>
          <p:cNvPr id="72" name="TextBox 71"/>
          <p:cNvSpPr txBox="1"/>
          <p:nvPr>
            <p:custDataLst>
              <p:tags r:id="rId8"/>
            </p:custDataLst>
          </p:nvPr>
        </p:nvSpPr>
        <p:spPr>
          <a:xfrm>
            <a:off x="7020717" y="3198304"/>
            <a:ext cx="631203"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A</a:t>
            </a:r>
          </a:p>
        </p:txBody>
      </p:sp>
      <p:sp>
        <p:nvSpPr>
          <p:cNvPr id="73" name="TextBox 72"/>
          <p:cNvSpPr txBox="1"/>
          <p:nvPr>
            <p:custDataLst>
              <p:tags r:id="rId9"/>
            </p:custDataLst>
          </p:nvPr>
        </p:nvSpPr>
        <p:spPr>
          <a:xfrm>
            <a:off x="7629592" y="3198304"/>
            <a:ext cx="630057"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B</a:t>
            </a:r>
          </a:p>
        </p:txBody>
      </p:sp>
      <p:sp>
        <p:nvSpPr>
          <p:cNvPr id="74" name="TextBox 73"/>
          <p:cNvSpPr txBox="1"/>
          <p:nvPr>
            <p:custDataLst>
              <p:tags r:id="rId10"/>
            </p:custDataLst>
          </p:nvPr>
        </p:nvSpPr>
        <p:spPr>
          <a:xfrm>
            <a:off x="5297924" y="3210181"/>
            <a:ext cx="813742" cy="53340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WE</a:t>
            </a:r>
            <a:endParaRPr lang="en-US" sz="2800" baseline="-25000" dirty="0" smtClean="0">
              <a:solidFill>
                <a:schemeClr val="tx2"/>
              </a:solidFill>
              <a:latin typeface="Source Sans Pro" panose="020B0503030403020204"/>
            </a:endParaRPr>
          </a:p>
        </p:txBody>
      </p:sp>
      <p:cxnSp>
        <p:nvCxnSpPr>
          <p:cNvPr id="75" name="Straight Arrow Connector 74"/>
          <p:cNvCxnSpPr/>
          <p:nvPr>
            <p:custDataLst>
              <p:tags r:id="rId11"/>
            </p:custDataLst>
          </p:nvPr>
        </p:nvCxnSpPr>
        <p:spPr>
          <a:xfrm>
            <a:off x="4731364" y="13449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custDataLst>
              <p:tags r:id="rId12"/>
            </p:custDataLst>
          </p:nvPr>
        </p:nvCxnSpPr>
        <p:spPr>
          <a:xfrm>
            <a:off x="8640760" y="13449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custDataLst>
              <p:tags r:id="rId13"/>
            </p:custDataLst>
          </p:nvPr>
        </p:nvCxnSpPr>
        <p:spPr>
          <a:xfrm>
            <a:off x="8640760" y="22593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custDataLst>
              <p:tags r:id="rId14"/>
            </p:custDataLst>
          </p:nvPr>
        </p:nvCxnSpPr>
        <p:spPr>
          <a:xfrm flipV="1">
            <a:off x="5767033"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custDataLst>
              <p:tags r:id="rId15"/>
            </p:custDataLst>
          </p:nvPr>
        </p:nvCxnSpPr>
        <p:spPr>
          <a:xfrm flipV="1">
            <a:off x="6606027"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custDataLst>
              <p:tags r:id="rId16"/>
            </p:custDataLst>
          </p:nvPr>
        </p:nvCxnSpPr>
        <p:spPr>
          <a:xfrm flipV="1">
            <a:off x="7215627"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custDataLst>
              <p:tags r:id="rId17"/>
            </p:custDataLst>
          </p:nvPr>
        </p:nvCxnSpPr>
        <p:spPr>
          <a:xfrm flipV="1">
            <a:off x="7801109"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18"/>
            </p:custDataLst>
          </p:nvPr>
        </p:nvCxnSpPr>
        <p:spPr>
          <a:xfrm>
            <a:off x="8763000" y="12672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custDataLst>
              <p:tags r:id="rId19"/>
            </p:custDataLst>
          </p:nvPr>
        </p:nvSpPr>
        <p:spPr>
          <a:xfrm>
            <a:off x="8635724" y="1343414"/>
            <a:ext cx="50827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84" name="Straight Connector 83"/>
          <p:cNvCxnSpPr/>
          <p:nvPr>
            <p:custDataLst>
              <p:tags r:id="rId20"/>
            </p:custDataLst>
          </p:nvPr>
        </p:nvCxnSpPr>
        <p:spPr>
          <a:xfrm>
            <a:off x="8763000" y="21816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custDataLst>
              <p:tags r:id="rId21"/>
            </p:custDataLst>
          </p:nvPr>
        </p:nvSpPr>
        <p:spPr>
          <a:xfrm>
            <a:off x="8718967" y="2257814"/>
            <a:ext cx="546518"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86" name="Straight Connector 85"/>
          <p:cNvCxnSpPr/>
          <p:nvPr>
            <p:custDataLst>
              <p:tags r:id="rId22"/>
            </p:custDataLst>
          </p:nvPr>
        </p:nvCxnSpPr>
        <p:spPr>
          <a:xfrm>
            <a:off x="4853604" y="12672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custDataLst>
              <p:tags r:id="rId23"/>
            </p:custDataLst>
          </p:nvPr>
        </p:nvSpPr>
        <p:spPr>
          <a:xfrm>
            <a:off x="4726327" y="1343414"/>
            <a:ext cx="490995"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88" name="Straight Connector 87"/>
          <p:cNvCxnSpPr/>
          <p:nvPr>
            <p:custDataLst>
              <p:tags r:id="rId24"/>
            </p:custDataLst>
          </p:nvPr>
        </p:nvCxnSpPr>
        <p:spPr>
          <a:xfrm>
            <a:off x="56915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custDataLst>
              <p:tags r:id="rId25"/>
            </p:custDataLst>
          </p:nvPr>
        </p:nvSpPr>
        <p:spPr>
          <a:xfrm>
            <a:off x="57855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1</a:t>
            </a:r>
          </a:p>
        </p:txBody>
      </p:sp>
      <p:cxnSp>
        <p:nvCxnSpPr>
          <p:cNvPr id="90" name="Straight Connector 89"/>
          <p:cNvCxnSpPr/>
          <p:nvPr>
            <p:custDataLst>
              <p:tags r:id="rId26"/>
            </p:custDataLst>
          </p:nvPr>
        </p:nvCxnSpPr>
        <p:spPr>
          <a:xfrm>
            <a:off x="65297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custDataLst>
              <p:tags r:id="rId27"/>
            </p:custDataLst>
          </p:nvPr>
        </p:nvSpPr>
        <p:spPr>
          <a:xfrm>
            <a:off x="66237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cxnSp>
        <p:nvCxnSpPr>
          <p:cNvPr id="92" name="Straight Connector 91"/>
          <p:cNvCxnSpPr/>
          <p:nvPr>
            <p:custDataLst>
              <p:tags r:id="rId28"/>
            </p:custDataLst>
          </p:nvPr>
        </p:nvCxnSpPr>
        <p:spPr>
          <a:xfrm>
            <a:off x="71393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custDataLst>
              <p:tags r:id="rId29"/>
            </p:custDataLst>
          </p:nvPr>
        </p:nvSpPr>
        <p:spPr>
          <a:xfrm>
            <a:off x="72333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cxnSp>
        <p:nvCxnSpPr>
          <p:cNvPr id="94" name="Straight Connector 93"/>
          <p:cNvCxnSpPr/>
          <p:nvPr>
            <p:custDataLst>
              <p:tags r:id="rId30"/>
            </p:custDataLst>
          </p:nvPr>
        </p:nvCxnSpPr>
        <p:spPr>
          <a:xfrm>
            <a:off x="7725658"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custDataLst>
              <p:tags r:id="rId31"/>
            </p:custDataLst>
          </p:nvPr>
        </p:nvSpPr>
        <p:spPr>
          <a:xfrm>
            <a:off x="7809932"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sp>
        <p:nvSpPr>
          <p:cNvPr id="96" name="Slide Number Placeholder 3"/>
          <p:cNvSpPr>
            <a:spLocks noGrp="1"/>
          </p:cNvSpPr>
          <p:nvPr>
            <p:ph type="sldNum" sz="quarter" idx="10"/>
          </p:nvPr>
        </p:nvSpPr>
        <p:spPr>
          <a:xfrm>
            <a:off x="8680996" y="6253353"/>
            <a:ext cx="457200" cy="604647"/>
          </a:xfrm>
          <a:ln>
            <a:noFill/>
          </a:ln>
        </p:spPr>
        <p:txBody>
          <a:bodyPr/>
          <a:lstStyle/>
          <a:p>
            <a:pPr>
              <a:defRPr/>
            </a:pPr>
            <a:r>
              <a:rPr lang="en-US" dirty="0">
                <a:solidFill>
                  <a:schemeClr val="tx2"/>
                </a:solidFill>
              </a:rPr>
              <a:t>8</a:t>
            </a:r>
          </a:p>
        </p:txBody>
      </p:sp>
      <p:graphicFrame>
        <p:nvGraphicFramePr>
          <p:cNvPr id="97" name="Table 96"/>
          <p:cNvGraphicFramePr>
            <a:graphicFrameLocks noGrp="1"/>
          </p:cNvGraphicFramePr>
          <p:nvPr>
            <p:extLst>
              <p:ext uri="{D42A27DB-BD31-4B8C-83A1-F6EECF244321}">
                <p14:modId xmlns:p14="http://schemas.microsoft.com/office/powerpoint/2010/main" val="1719961502"/>
              </p:ext>
            </p:extLst>
          </p:nvPr>
        </p:nvGraphicFramePr>
        <p:xfrm>
          <a:off x="6435453" y="1063557"/>
          <a:ext cx="990600" cy="2072640"/>
        </p:xfrm>
        <a:graphic>
          <a:graphicData uri="http://schemas.openxmlformats.org/drawingml/2006/table">
            <a:tbl>
              <a:tblPr/>
              <a:tblGrid>
                <a:gridCol w="990600">
                  <a:extLst>
                    <a:ext uri="{9D8B030D-6E8A-4147-A177-3AD203B41FA5}">
                      <a16:colId xmlns:a16="http://schemas.microsoft.com/office/drawing/2014/main" val="2497640080"/>
                    </a:ext>
                  </a:extLst>
                </a:gridCol>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x0</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4897637"/>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x1</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3701294"/>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9093667"/>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x31</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3703158"/>
                  </a:ext>
                </a:extLst>
              </a:tr>
            </a:tbl>
          </a:graphicData>
        </a:graphic>
      </p:graphicFrame>
    </p:spTree>
    <p:extLst>
      <p:ext uri="{BB962C8B-B14F-4D97-AF65-F5344CB8AC3E}">
        <p14:creationId xmlns:p14="http://schemas.microsoft.com/office/powerpoint/2010/main" val="598408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11</a:t>
            </a:fld>
            <a:endParaRPr lang="en-US" dirty="0"/>
          </a:p>
        </p:txBody>
      </p:sp>
      <p:sp>
        <p:nvSpPr>
          <p:cNvPr id="5" name="Line 34"/>
          <p:cNvSpPr>
            <a:spLocks noChangeShapeType="1"/>
          </p:cNvSpPr>
          <p:nvPr>
            <p:custDataLst>
              <p:tags r:id="rId1"/>
            </p:custDataLst>
          </p:nvPr>
        </p:nvSpPr>
        <p:spPr bwMode="auto">
          <a:xfrm flipV="1">
            <a:off x="2286000" y="4231578"/>
            <a:ext cx="3048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6" name="Line 43"/>
          <p:cNvSpPr>
            <a:spLocks noChangeShapeType="1"/>
          </p:cNvSpPr>
          <p:nvPr>
            <p:custDataLst>
              <p:tags r:id="rId2"/>
            </p:custDataLst>
          </p:nvPr>
        </p:nvSpPr>
        <p:spPr bwMode="auto">
          <a:xfrm>
            <a:off x="3733800" y="2250378"/>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7" name="Line 44"/>
          <p:cNvSpPr>
            <a:spLocks noChangeShapeType="1"/>
          </p:cNvSpPr>
          <p:nvPr>
            <p:custDataLst>
              <p:tags r:id="rId3"/>
            </p:custDataLst>
          </p:nvPr>
        </p:nvSpPr>
        <p:spPr bwMode="auto">
          <a:xfrm>
            <a:off x="3733800" y="3088578"/>
            <a:ext cx="1905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 name="Line 47"/>
          <p:cNvSpPr>
            <a:spLocks noChangeShapeType="1"/>
          </p:cNvSpPr>
          <p:nvPr>
            <p:custDataLst>
              <p:tags r:id="rId4"/>
            </p:custDataLst>
          </p:nvPr>
        </p:nvSpPr>
        <p:spPr bwMode="auto">
          <a:xfrm flipV="1">
            <a:off x="8686800" y="1183578"/>
            <a:ext cx="0" cy="1676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 name="Line 48"/>
          <p:cNvSpPr>
            <a:spLocks noChangeShapeType="1"/>
          </p:cNvSpPr>
          <p:nvPr>
            <p:custDataLst>
              <p:tags r:id="rId5"/>
            </p:custDataLst>
          </p:nvPr>
        </p:nvSpPr>
        <p:spPr bwMode="auto">
          <a:xfrm flipH="1">
            <a:off x="6629400" y="2631378"/>
            <a:ext cx="1676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10" name="Line 49"/>
          <p:cNvSpPr>
            <a:spLocks noChangeShapeType="1"/>
          </p:cNvSpPr>
          <p:nvPr>
            <p:custDataLst>
              <p:tags r:id="rId6"/>
            </p:custDataLst>
          </p:nvPr>
        </p:nvSpPr>
        <p:spPr bwMode="auto">
          <a:xfrm flipV="1">
            <a:off x="1981200" y="1183578"/>
            <a:ext cx="6705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1" name="Line 51"/>
          <p:cNvSpPr>
            <a:spLocks noChangeShapeType="1"/>
          </p:cNvSpPr>
          <p:nvPr>
            <p:custDataLst>
              <p:tags r:id="rId7"/>
            </p:custDataLst>
          </p:nvPr>
        </p:nvSpPr>
        <p:spPr bwMode="auto">
          <a:xfrm flipV="1">
            <a:off x="1981200" y="2936178"/>
            <a:ext cx="228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anchor="ctr" anchorCtr="1">
            <a:noAutofit/>
          </a:bodyPr>
          <a:lstStyle/>
          <a:p>
            <a:endParaRPr lang="en-US" sz="1600">
              <a:solidFill>
                <a:schemeClr val="tx2"/>
              </a:solidFill>
              <a:latin typeface="Source Sans Pro" panose="020B0503030403020204"/>
            </a:endParaRPr>
          </a:p>
        </p:txBody>
      </p:sp>
      <p:sp>
        <p:nvSpPr>
          <p:cNvPr id="12" name="Line 8"/>
          <p:cNvSpPr>
            <a:spLocks noChangeShapeType="1"/>
          </p:cNvSpPr>
          <p:nvPr>
            <p:custDataLst>
              <p:tags r:id="rId8"/>
            </p:custDataLst>
          </p:nvPr>
        </p:nvSpPr>
        <p:spPr bwMode="auto">
          <a:xfrm>
            <a:off x="761998" y="3012378"/>
            <a:ext cx="2" cy="762000"/>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3" name="Text Box 11"/>
          <p:cNvSpPr txBox="1">
            <a:spLocks noChangeArrowheads="1"/>
          </p:cNvSpPr>
          <p:nvPr>
            <p:custDataLst>
              <p:tags r:id="rId9"/>
            </p:custDataLst>
          </p:nvPr>
        </p:nvSpPr>
        <p:spPr bwMode="auto">
          <a:xfrm>
            <a:off x="381000" y="3774378"/>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14" name="Line 18"/>
          <p:cNvSpPr>
            <a:spLocks noChangeShapeType="1"/>
          </p:cNvSpPr>
          <p:nvPr>
            <p:custDataLst>
              <p:tags r:id="rId10"/>
            </p:custDataLst>
          </p:nvPr>
        </p:nvSpPr>
        <p:spPr bwMode="auto">
          <a:xfrm flipH="1">
            <a:off x="1295400" y="3393378"/>
            <a:ext cx="0" cy="1143000"/>
          </a:xfrm>
          <a:prstGeom prst="line">
            <a:avLst/>
          </a:prstGeom>
          <a:ln w="28575">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5" name="Line 21"/>
          <p:cNvSpPr>
            <a:spLocks noChangeShapeType="1"/>
          </p:cNvSpPr>
          <p:nvPr>
            <p:custDataLst>
              <p:tags r:id="rId11"/>
            </p:custDataLst>
          </p:nvPr>
        </p:nvSpPr>
        <p:spPr bwMode="auto">
          <a:xfrm>
            <a:off x="761998" y="4079176"/>
            <a:ext cx="2" cy="457201"/>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spAutoFit/>
          </a:bodyPr>
          <a:lstStyle/>
          <a:p>
            <a:endParaRPr lang="en-US" sz="1600">
              <a:solidFill>
                <a:schemeClr val="tx2"/>
              </a:solidFill>
              <a:latin typeface="Source Sans Pro" panose="020B0503030403020204"/>
            </a:endParaRPr>
          </a:p>
        </p:txBody>
      </p:sp>
      <p:sp>
        <p:nvSpPr>
          <p:cNvPr id="16" name="Line 49"/>
          <p:cNvSpPr>
            <a:spLocks noChangeShapeType="1"/>
          </p:cNvSpPr>
          <p:nvPr>
            <p:custDataLst>
              <p:tags r:id="rId12"/>
            </p:custDataLst>
          </p:nvPr>
        </p:nvSpPr>
        <p:spPr bwMode="auto">
          <a:xfrm flipH="1">
            <a:off x="1981200" y="1183578"/>
            <a:ext cx="0" cy="17526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7" name="Line 49"/>
          <p:cNvSpPr>
            <a:spLocks noChangeShapeType="1"/>
          </p:cNvSpPr>
          <p:nvPr>
            <p:custDataLst>
              <p:tags r:id="rId13"/>
            </p:custDataLst>
          </p:nvPr>
        </p:nvSpPr>
        <p:spPr bwMode="auto">
          <a:xfrm flipH="1" flipV="1">
            <a:off x="1295400" y="2478978"/>
            <a:ext cx="2286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8" name="Line 44"/>
          <p:cNvSpPr>
            <a:spLocks noChangeShapeType="1"/>
          </p:cNvSpPr>
          <p:nvPr>
            <p:custDataLst>
              <p:tags r:id="rId14"/>
            </p:custDataLst>
          </p:nvPr>
        </p:nvSpPr>
        <p:spPr bwMode="auto">
          <a:xfrm>
            <a:off x="5257800" y="3545778"/>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9" name="Line 49"/>
          <p:cNvSpPr>
            <a:spLocks noChangeShapeType="1"/>
          </p:cNvSpPr>
          <p:nvPr>
            <p:custDataLst>
              <p:tags r:id="rId15"/>
            </p:custDataLst>
          </p:nvPr>
        </p:nvSpPr>
        <p:spPr bwMode="auto">
          <a:xfrm>
            <a:off x="2286000" y="4917378"/>
            <a:ext cx="152400" cy="152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0" name="Text Box 29"/>
          <p:cNvSpPr txBox="1">
            <a:spLocks noChangeArrowheads="1"/>
          </p:cNvSpPr>
          <p:nvPr>
            <p:custDataLst>
              <p:tags r:id="rId16"/>
            </p:custDataLst>
          </p:nvPr>
        </p:nvSpPr>
        <p:spPr bwMode="auto">
          <a:xfrm>
            <a:off x="2343960" y="4764978"/>
            <a:ext cx="5516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21" name="Rectangle 4"/>
          <p:cNvSpPr>
            <a:spLocks noChangeArrowheads="1"/>
          </p:cNvSpPr>
          <p:nvPr>
            <p:custDataLst>
              <p:tags r:id="rId17"/>
            </p:custDataLst>
          </p:nvPr>
        </p:nvSpPr>
        <p:spPr bwMode="auto">
          <a:xfrm>
            <a:off x="228600" y="1945578"/>
            <a:ext cx="10668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1600" dirty="0" smtClean="0">
                <a:solidFill>
                  <a:schemeClr val="tx2"/>
                </a:solidFill>
                <a:latin typeface="Source Sans Pro" panose="020B0503030403020204"/>
              </a:rPr>
              <a:t>memory</a:t>
            </a:r>
            <a:endParaRPr lang="en-US" sz="1600" dirty="0">
              <a:solidFill>
                <a:schemeClr val="tx2"/>
              </a:solidFill>
              <a:latin typeface="Source Sans Pro" panose="020B0503030403020204"/>
            </a:endParaRPr>
          </a:p>
        </p:txBody>
      </p:sp>
      <p:sp>
        <p:nvSpPr>
          <p:cNvPr id="22" name="Line 49"/>
          <p:cNvSpPr>
            <a:spLocks noChangeShapeType="1"/>
          </p:cNvSpPr>
          <p:nvPr>
            <p:custDataLst>
              <p:tags r:id="rId18"/>
            </p:custDataLst>
          </p:nvPr>
        </p:nvSpPr>
        <p:spPr bwMode="auto">
          <a:xfrm flipV="1">
            <a:off x="5029200" y="3088578"/>
            <a:ext cx="0" cy="914400"/>
          </a:xfrm>
          <a:prstGeom prst="line">
            <a:avLst/>
          </a:prstGeom>
          <a:ln w="28575">
            <a:headEnd/>
            <a:tailEnd type="oval"/>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3" name="Line 44"/>
          <p:cNvSpPr>
            <a:spLocks noChangeShapeType="1"/>
          </p:cNvSpPr>
          <p:nvPr>
            <p:custDataLst>
              <p:tags r:id="rId19"/>
            </p:custDataLst>
          </p:nvPr>
        </p:nvSpPr>
        <p:spPr bwMode="auto">
          <a:xfrm>
            <a:off x="5029200" y="4002978"/>
            <a:ext cx="1752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4" name="Line 44"/>
          <p:cNvSpPr>
            <a:spLocks noChangeShapeType="1"/>
          </p:cNvSpPr>
          <p:nvPr>
            <p:custDataLst>
              <p:tags r:id="rId20"/>
            </p:custDataLst>
          </p:nvPr>
        </p:nvSpPr>
        <p:spPr bwMode="auto">
          <a:xfrm>
            <a:off x="7239000" y="2631378"/>
            <a:ext cx="0" cy="83820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5" name="Line 48"/>
          <p:cNvSpPr>
            <a:spLocks noChangeShapeType="1"/>
          </p:cNvSpPr>
          <p:nvPr>
            <p:custDataLst>
              <p:tags r:id="rId21"/>
            </p:custDataLst>
          </p:nvPr>
        </p:nvSpPr>
        <p:spPr bwMode="auto">
          <a:xfrm flipH="1">
            <a:off x="8458200" y="2859978"/>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26" name="Line 44"/>
          <p:cNvSpPr>
            <a:spLocks noChangeShapeType="1"/>
          </p:cNvSpPr>
          <p:nvPr>
            <p:custDataLst>
              <p:tags r:id="rId22"/>
            </p:custDataLst>
          </p:nvPr>
        </p:nvSpPr>
        <p:spPr bwMode="auto">
          <a:xfrm>
            <a:off x="8077200" y="3088578"/>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7" name="Line 49"/>
          <p:cNvSpPr>
            <a:spLocks noChangeShapeType="1"/>
          </p:cNvSpPr>
          <p:nvPr>
            <p:custDataLst>
              <p:tags r:id="rId23"/>
            </p:custDataLst>
          </p:nvPr>
        </p:nvSpPr>
        <p:spPr bwMode="auto">
          <a:xfrm>
            <a:off x="8077200" y="3088578"/>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8" name="Line 49"/>
          <p:cNvSpPr>
            <a:spLocks noChangeShapeType="1"/>
          </p:cNvSpPr>
          <p:nvPr>
            <p:custDataLst>
              <p:tags r:id="rId24"/>
            </p:custDataLst>
          </p:nvPr>
        </p:nvSpPr>
        <p:spPr bwMode="auto">
          <a:xfrm flipV="1">
            <a:off x="2123844" y="4688778"/>
            <a:ext cx="152400" cy="1524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9" name="Text Box 29"/>
          <p:cNvSpPr txBox="1">
            <a:spLocks noChangeArrowheads="1"/>
          </p:cNvSpPr>
          <p:nvPr>
            <p:custDataLst>
              <p:tags r:id="rId25"/>
            </p:custDataLst>
          </p:nvPr>
        </p:nvSpPr>
        <p:spPr bwMode="auto">
          <a:xfrm>
            <a:off x="1676400" y="4536378"/>
            <a:ext cx="45720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target</a:t>
            </a:r>
            <a:endParaRPr lang="en-US" sz="1600" dirty="0">
              <a:solidFill>
                <a:schemeClr val="tx2"/>
              </a:solidFill>
              <a:latin typeface="Source Sans Pro" panose="020B0503030403020204"/>
            </a:endParaRPr>
          </a:p>
        </p:txBody>
      </p:sp>
      <p:sp>
        <p:nvSpPr>
          <p:cNvPr id="30" name="Line 34"/>
          <p:cNvSpPr>
            <a:spLocks noChangeShapeType="1"/>
          </p:cNvSpPr>
          <p:nvPr>
            <p:custDataLst>
              <p:tags r:id="rId26"/>
            </p:custDataLst>
          </p:nvPr>
        </p:nvSpPr>
        <p:spPr bwMode="auto">
          <a:xfrm flipH="1" flipV="1">
            <a:off x="1742844" y="4841178"/>
            <a:ext cx="3810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1" name="Line 45"/>
          <p:cNvSpPr>
            <a:spLocks noChangeShapeType="1"/>
          </p:cNvSpPr>
          <p:nvPr>
            <p:custDataLst>
              <p:tags r:id="rId27"/>
            </p:custDataLst>
          </p:nvPr>
        </p:nvSpPr>
        <p:spPr bwMode="auto">
          <a:xfrm flipH="1" flipV="1">
            <a:off x="1752600" y="5222178"/>
            <a:ext cx="457200" cy="45720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2" name="Line 49"/>
          <p:cNvSpPr>
            <a:spLocks noChangeShapeType="1"/>
          </p:cNvSpPr>
          <p:nvPr>
            <p:custDataLst>
              <p:tags r:id="rId28"/>
            </p:custDataLst>
          </p:nvPr>
        </p:nvSpPr>
        <p:spPr bwMode="auto">
          <a:xfrm flipV="1">
            <a:off x="4800600" y="4231578"/>
            <a:ext cx="0" cy="14478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3" name="Line 49"/>
          <p:cNvSpPr>
            <a:spLocks noChangeShapeType="1"/>
          </p:cNvSpPr>
          <p:nvPr>
            <p:custDataLst>
              <p:tags r:id="rId29"/>
            </p:custDataLst>
          </p:nvPr>
        </p:nvSpPr>
        <p:spPr bwMode="auto">
          <a:xfrm flipV="1">
            <a:off x="2123844" y="4307778"/>
            <a:ext cx="152400" cy="1524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4" name="Line 34"/>
          <p:cNvSpPr>
            <a:spLocks noChangeShapeType="1"/>
          </p:cNvSpPr>
          <p:nvPr>
            <p:custDataLst>
              <p:tags r:id="rId30"/>
            </p:custDataLst>
          </p:nvPr>
        </p:nvSpPr>
        <p:spPr bwMode="auto">
          <a:xfrm flipH="1" flipV="1">
            <a:off x="1742844" y="4460178"/>
            <a:ext cx="3810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5" name="Text Box 29"/>
          <p:cNvSpPr txBox="1">
            <a:spLocks noChangeArrowheads="1"/>
          </p:cNvSpPr>
          <p:nvPr>
            <p:custDataLst>
              <p:tags r:id="rId31"/>
            </p:custDataLst>
          </p:nvPr>
        </p:nvSpPr>
        <p:spPr bwMode="auto">
          <a:xfrm>
            <a:off x="1676400" y="4155378"/>
            <a:ext cx="53340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offset</a:t>
            </a:r>
            <a:endParaRPr lang="en-US" sz="1600" dirty="0">
              <a:solidFill>
                <a:schemeClr val="tx2"/>
              </a:solidFill>
              <a:latin typeface="Source Sans Pro" panose="020B0503030403020204"/>
            </a:endParaRPr>
          </a:p>
        </p:txBody>
      </p:sp>
      <p:sp>
        <p:nvSpPr>
          <p:cNvPr id="36" name="Line 44"/>
          <p:cNvSpPr>
            <a:spLocks noChangeShapeType="1"/>
          </p:cNvSpPr>
          <p:nvPr>
            <p:custDataLst>
              <p:tags r:id="rId32"/>
            </p:custDataLst>
          </p:nvPr>
        </p:nvSpPr>
        <p:spPr bwMode="auto">
          <a:xfrm flipH="1">
            <a:off x="4419600" y="3698178"/>
            <a:ext cx="6096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7" name="Line 45"/>
          <p:cNvSpPr>
            <a:spLocks noChangeShapeType="1"/>
          </p:cNvSpPr>
          <p:nvPr>
            <p:custDataLst>
              <p:tags r:id="rId33"/>
            </p:custDataLst>
          </p:nvPr>
        </p:nvSpPr>
        <p:spPr bwMode="auto">
          <a:xfrm flipH="1">
            <a:off x="3810000" y="4231578"/>
            <a:ext cx="2286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38" name="Line 45"/>
          <p:cNvSpPr>
            <a:spLocks noChangeShapeType="1"/>
          </p:cNvSpPr>
          <p:nvPr>
            <p:custDataLst>
              <p:tags r:id="rId34"/>
            </p:custDataLst>
          </p:nvPr>
        </p:nvSpPr>
        <p:spPr bwMode="auto">
          <a:xfrm flipH="1">
            <a:off x="3733800" y="3774378"/>
            <a:ext cx="76200" cy="3048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39" name="Line 49"/>
          <p:cNvSpPr>
            <a:spLocks noChangeShapeType="1"/>
          </p:cNvSpPr>
          <p:nvPr>
            <p:custDataLst>
              <p:tags r:id="rId35"/>
            </p:custDataLst>
          </p:nvPr>
        </p:nvSpPr>
        <p:spPr bwMode="auto">
          <a:xfrm flipV="1">
            <a:off x="3810000" y="3774378"/>
            <a:ext cx="228600" cy="0"/>
          </a:xfrm>
          <a:prstGeom prst="line">
            <a:avLst/>
          </a:prstGeom>
          <a:ln w="28575">
            <a:headEnd/>
            <a:tailEn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dirty="0">
              <a:solidFill>
                <a:schemeClr val="tx2"/>
              </a:solidFill>
              <a:latin typeface="Source Sans Pro" panose="020B0503030403020204"/>
            </a:endParaRPr>
          </a:p>
        </p:txBody>
      </p:sp>
      <p:sp>
        <p:nvSpPr>
          <p:cNvPr id="40" name="Text Box 11"/>
          <p:cNvSpPr txBox="1">
            <a:spLocks noChangeArrowheads="1"/>
          </p:cNvSpPr>
          <p:nvPr>
            <p:custDataLst>
              <p:tags r:id="rId36"/>
            </p:custDataLst>
          </p:nvPr>
        </p:nvSpPr>
        <p:spPr bwMode="auto">
          <a:xfrm>
            <a:off x="4038600" y="4079177"/>
            <a:ext cx="399240" cy="321119"/>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cmp</a:t>
            </a:r>
            <a:endParaRPr lang="en-US" sz="1600" dirty="0">
              <a:solidFill>
                <a:schemeClr val="tx2"/>
              </a:solidFill>
              <a:latin typeface="Source Sans Pro" panose="020B0503030403020204"/>
            </a:endParaRPr>
          </a:p>
        </p:txBody>
      </p:sp>
      <p:sp>
        <p:nvSpPr>
          <p:cNvPr id="41" name="Line 45"/>
          <p:cNvSpPr>
            <a:spLocks noChangeShapeType="1"/>
          </p:cNvSpPr>
          <p:nvPr>
            <p:custDataLst>
              <p:tags r:id="rId37"/>
            </p:custDataLst>
          </p:nvPr>
        </p:nvSpPr>
        <p:spPr bwMode="auto">
          <a:xfrm flipV="1">
            <a:off x="4191000" y="43839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42" name="Line 49"/>
          <p:cNvSpPr>
            <a:spLocks noChangeShapeType="1"/>
          </p:cNvSpPr>
          <p:nvPr>
            <p:custDataLst>
              <p:tags r:id="rId38"/>
            </p:custDataLst>
          </p:nvPr>
        </p:nvSpPr>
        <p:spPr bwMode="auto">
          <a:xfrm>
            <a:off x="2286000" y="4002978"/>
            <a:ext cx="0" cy="1143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43" name="Oval 24"/>
          <p:cNvSpPr>
            <a:spLocks noChangeArrowheads="1"/>
          </p:cNvSpPr>
          <p:nvPr>
            <p:custDataLst>
              <p:tags r:id="rId39"/>
            </p:custDataLst>
          </p:nvPr>
        </p:nvSpPr>
        <p:spPr bwMode="auto">
          <a:xfrm>
            <a:off x="2590800" y="4002979"/>
            <a:ext cx="1219200" cy="457199"/>
          </a:xfrm>
          <a:prstGeom prst="ellipse">
            <a:avLst/>
          </a:prstGeom>
          <a:ln w="28575">
            <a:headEnd/>
            <a:tailEnd/>
          </a:ln>
        </p:spPr>
        <p:style>
          <a:lnRef idx="2">
            <a:schemeClr val="accent2"/>
          </a:lnRef>
          <a:fillRef idx="1">
            <a:schemeClr val="lt1"/>
          </a:fillRef>
          <a:effectRef idx="0">
            <a:schemeClr val="accent2"/>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control</a:t>
            </a:r>
          </a:p>
        </p:txBody>
      </p:sp>
      <p:sp>
        <p:nvSpPr>
          <p:cNvPr id="44" name="Text Box 11"/>
          <p:cNvSpPr txBox="1">
            <a:spLocks noChangeArrowheads="1"/>
          </p:cNvSpPr>
          <p:nvPr>
            <p:custDataLst>
              <p:tags r:id="rId40"/>
            </p:custDataLst>
          </p:nvPr>
        </p:nvSpPr>
        <p:spPr bwMode="auto">
          <a:xfrm>
            <a:off x="4038600" y="3621978"/>
            <a:ext cx="3810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a:t>
            </a:r>
            <a:endParaRPr lang="en-US" sz="1600" dirty="0">
              <a:solidFill>
                <a:schemeClr val="tx2"/>
              </a:solidFill>
              <a:latin typeface="Source Sans Pro" panose="020B0503030403020204"/>
            </a:endParaRPr>
          </a:p>
        </p:txBody>
      </p:sp>
      <p:sp>
        <p:nvSpPr>
          <p:cNvPr id="45" name="Line 44"/>
          <p:cNvSpPr>
            <a:spLocks noChangeShapeType="1"/>
          </p:cNvSpPr>
          <p:nvPr>
            <p:custDataLst>
              <p:tags r:id="rId41"/>
            </p:custDataLst>
          </p:nvPr>
        </p:nvSpPr>
        <p:spPr bwMode="auto">
          <a:xfrm flipH="1">
            <a:off x="4419600" y="3850578"/>
            <a:ext cx="3810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6" name="Line 44"/>
          <p:cNvSpPr>
            <a:spLocks noChangeShapeType="1"/>
          </p:cNvSpPr>
          <p:nvPr>
            <p:custDataLst>
              <p:tags r:id="rId42"/>
            </p:custDataLst>
          </p:nvPr>
        </p:nvSpPr>
        <p:spPr bwMode="auto">
          <a:xfrm flipH="1">
            <a:off x="4419600" y="4231578"/>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7" name="Line 44"/>
          <p:cNvSpPr>
            <a:spLocks noChangeShapeType="1"/>
          </p:cNvSpPr>
          <p:nvPr>
            <p:custDataLst>
              <p:tags r:id="rId43"/>
            </p:custDataLst>
          </p:nvPr>
        </p:nvSpPr>
        <p:spPr bwMode="auto">
          <a:xfrm>
            <a:off x="2438400" y="5069778"/>
            <a:ext cx="5334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8" name="Line 45"/>
          <p:cNvSpPr>
            <a:spLocks noChangeShapeType="1"/>
          </p:cNvSpPr>
          <p:nvPr>
            <p:custDataLst>
              <p:tags r:id="rId44"/>
            </p:custDataLst>
          </p:nvPr>
        </p:nvSpPr>
        <p:spPr bwMode="auto">
          <a:xfrm flipV="1">
            <a:off x="8382000" y="32409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49" name="Line 45"/>
          <p:cNvSpPr>
            <a:spLocks noChangeShapeType="1"/>
          </p:cNvSpPr>
          <p:nvPr>
            <p:custDataLst>
              <p:tags r:id="rId45"/>
            </p:custDataLst>
          </p:nvPr>
        </p:nvSpPr>
        <p:spPr bwMode="auto">
          <a:xfrm flipV="1">
            <a:off x="6400800" y="3240978"/>
            <a:ext cx="0" cy="228600"/>
          </a:xfrm>
          <a:prstGeom prst="line">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50" name="Line 45"/>
          <p:cNvSpPr>
            <a:spLocks noChangeShapeType="1"/>
          </p:cNvSpPr>
          <p:nvPr>
            <p:custDataLst>
              <p:tags r:id="rId46"/>
            </p:custDataLst>
          </p:nvPr>
        </p:nvSpPr>
        <p:spPr bwMode="auto">
          <a:xfrm flipV="1">
            <a:off x="5715000" y="3698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1" name="Line 45"/>
          <p:cNvSpPr>
            <a:spLocks noChangeShapeType="1"/>
          </p:cNvSpPr>
          <p:nvPr>
            <p:custDataLst>
              <p:tags r:id="rId47"/>
            </p:custDataLst>
          </p:nvPr>
        </p:nvSpPr>
        <p:spPr bwMode="auto">
          <a:xfrm flipV="1">
            <a:off x="3200400" y="5222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2" name="Line 45"/>
          <p:cNvSpPr>
            <a:spLocks noChangeShapeType="1"/>
          </p:cNvSpPr>
          <p:nvPr>
            <p:custDataLst>
              <p:tags r:id="rId48"/>
            </p:custDataLst>
          </p:nvPr>
        </p:nvSpPr>
        <p:spPr bwMode="auto">
          <a:xfrm flipV="1">
            <a:off x="1066800" y="5222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3" name="Oval 17"/>
          <p:cNvSpPr>
            <a:spLocks noChangeArrowheads="1"/>
          </p:cNvSpPr>
          <p:nvPr>
            <p:custDataLst>
              <p:tags r:id="rId49"/>
            </p:custDataLst>
          </p:nvPr>
        </p:nvSpPr>
        <p:spPr bwMode="auto">
          <a:xfrm>
            <a:off x="457200" y="4536378"/>
            <a:ext cx="1143000" cy="685800"/>
          </a:xfrm>
          <a:prstGeom prst="ellipse">
            <a:avLst/>
          </a:prstGeom>
          <a:noFill/>
          <a:ln w="28575" algn="ctr">
            <a:solidFill>
              <a:schemeClr val="tx2"/>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new </a:t>
            </a:r>
            <a:r>
              <a:rPr lang="en-US" sz="1600" dirty="0" smtClean="0">
                <a:solidFill>
                  <a:schemeClr val="tx2"/>
                </a:solidFill>
                <a:latin typeface="Source Sans Pro" panose="020B0503030403020204"/>
              </a:rPr>
              <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54" name="Line 49"/>
          <p:cNvSpPr>
            <a:spLocks noChangeShapeType="1"/>
          </p:cNvSpPr>
          <p:nvPr>
            <p:custDataLst>
              <p:tags r:id="rId50"/>
            </p:custDataLst>
          </p:nvPr>
        </p:nvSpPr>
        <p:spPr bwMode="auto">
          <a:xfrm flipH="1" flipV="1">
            <a:off x="2209800" y="5679378"/>
            <a:ext cx="2590800" cy="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55" name="Rectangle 19"/>
          <p:cNvSpPr>
            <a:spLocks noChangeArrowheads="1"/>
          </p:cNvSpPr>
          <p:nvPr>
            <p:custDataLst>
              <p:tags r:id="rId51"/>
            </p:custDataLst>
          </p:nvPr>
        </p:nvSpPr>
        <p:spPr bwMode="auto">
          <a:xfrm>
            <a:off x="8305800" y="24789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6" name="Line 49"/>
          <p:cNvSpPr>
            <a:spLocks noChangeShapeType="1"/>
          </p:cNvSpPr>
          <p:nvPr>
            <p:custDataLst>
              <p:tags r:id="rId52"/>
            </p:custDataLst>
          </p:nvPr>
        </p:nvSpPr>
        <p:spPr bwMode="auto">
          <a:xfrm flipH="1" flipV="1">
            <a:off x="1524000" y="2478978"/>
            <a:ext cx="0" cy="1524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7" name="Line 49"/>
          <p:cNvSpPr>
            <a:spLocks noChangeShapeType="1"/>
          </p:cNvSpPr>
          <p:nvPr>
            <p:custDataLst>
              <p:tags r:id="rId53"/>
            </p:custDataLst>
          </p:nvPr>
        </p:nvSpPr>
        <p:spPr bwMode="auto">
          <a:xfrm flipV="1">
            <a:off x="1524000" y="4002978"/>
            <a:ext cx="7620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8" name="Rectangle 19"/>
          <p:cNvSpPr>
            <a:spLocks noChangeArrowheads="1"/>
          </p:cNvSpPr>
          <p:nvPr>
            <p:custDataLst>
              <p:tags r:id="rId54"/>
            </p:custDataLst>
          </p:nvPr>
        </p:nvSpPr>
        <p:spPr bwMode="auto">
          <a:xfrm>
            <a:off x="5638800" y="29361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grpSp>
        <p:nvGrpSpPr>
          <p:cNvPr id="59" name="Group 58"/>
          <p:cNvGrpSpPr/>
          <p:nvPr/>
        </p:nvGrpSpPr>
        <p:grpSpPr>
          <a:xfrm>
            <a:off x="6705600" y="3393378"/>
            <a:ext cx="1371600" cy="1371600"/>
            <a:chOff x="6705600" y="3124200"/>
            <a:chExt cx="1371600" cy="1371600"/>
          </a:xfrm>
        </p:grpSpPr>
        <p:sp>
          <p:nvSpPr>
            <p:cNvPr id="60" name="Line 45"/>
            <p:cNvSpPr>
              <a:spLocks noChangeShapeType="1"/>
            </p:cNvSpPr>
            <p:nvPr>
              <p:custDataLst>
                <p:tags r:id="rId80"/>
              </p:custDataLst>
            </p:nvPr>
          </p:nvSpPr>
          <p:spPr bwMode="auto">
            <a:xfrm flipV="1">
              <a:off x="7239000" y="4267200"/>
              <a:ext cx="0" cy="228600"/>
            </a:xfrm>
            <a:prstGeom prst="line">
              <a:avLst/>
            </a:prstGeom>
            <a:ln w="28575">
              <a:headEnd type="none" w="med" len="med"/>
              <a:tailEnd type="arrow" w="med" len="med"/>
            </a:ln>
            <a:effectLst/>
          </p:spPr>
          <p:style>
            <a:lnRef idx="2">
              <a:schemeClr val="accent2"/>
            </a:lnRef>
            <a:fillRef idx="0">
              <a:schemeClr val="accent2"/>
            </a:fillRef>
            <a:effectRef idx="1">
              <a:schemeClr val="accent2"/>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61" name="Line 49"/>
            <p:cNvSpPr>
              <a:spLocks noChangeShapeType="1"/>
            </p:cNvSpPr>
            <p:nvPr>
              <p:custDataLst>
                <p:tags r:id="rId81"/>
              </p:custDataLst>
            </p:nvPr>
          </p:nvSpPr>
          <p:spPr bwMode="auto">
            <a:xfrm flipV="1">
              <a:off x="7924800" y="3733800"/>
              <a:ext cx="1524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62" name="Text Box 5"/>
            <p:cNvSpPr txBox="1">
              <a:spLocks noChangeArrowheads="1"/>
            </p:cNvSpPr>
            <p:nvPr>
              <p:custDataLst>
                <p:tags r:id="rId82"/>
              </p:custDataLst>
            </p:nvPr>
          </p:nvSpPr>
          <p:spPr bwMode="auto">
            <a:xfrm>
              <a:off x="6858000" y="3886201"/>
              <a:ext cx="1143000" cy="394274"/>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memory</a:t>
              </a:r>
            </a:p>
          </p:txBody>
        </p:sp>
        <p:sp>
          <p:nvSpPr>
            <p:cNvPr id="63" name="Text Box 5"/>
            <p:cNvSpPr txBox="1">
              <a:spLocks noChangeArrowheads="1"/>
            </p:cNvSpPr>
            <p:nvPr>
              <p:custDataLst>
                <p:tags r:id="rId83"/>
              </p:custDataLst>
            </p:nvPr>
          </p:nvSpPr>
          <p:spPr bwMode="auto">
            <a:xfrm>
              <a:off x="6705600" y="3505200"/>
              <a:ext cx="5189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d</a:t>
              </a:r>
              <a:r>
                <a:rPr lang="en-US" sz="1600" baseline="-25000" dirty="0" smtClean="0">
                  <a:solidFill>
                    <a:schemeClr val="tx2"/>
                  </a:solidFill>
                  <a:latin typeface="Source Sans Pro" panose="020B0503030403020204"/>
                </a:rPr>
                <a:t>in</a:t>
              </a:r>
              <a:endParaRPr lang="en-US" sz="1600" baseline="-25000" dirty="0">
                <a:solidFill>
                  <a:schemeClr val="tx2"/>
                </a:solidFill>
                <a:latin typeface="Source Sans Pro" panose="020B0503030403020204"/>
              </a:endParaRPr>
            </a:p>
          </p:txBody>
        </p:sp>
        <p:sp>
          <p:nvSpPr>
            <p:cNvPr id="64" name="Text Box 5"/>
            <p:cNvSpPr txBox="1">
              <a:spLocks noChangeArrowheads="1"/>
            </p:cNvSpPr>
            <p:nvPr>
              <p:custDataLst>
                <p:tags r:id="rId84"/>
              </p:custDataLst>
            </p:nvPr>
          </p:nvSpPr>
          <p:spPr bwMode="auto">
            <a:xfrm>
              <a:off x="7391400" y="3505200"/>
              <a:ext cx="518900" cy="394275"/>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d</a:t>
              </a:r>
              <a:r>
                <a:rPr lang="en-US" sz="1600" baseline="-25000" dirty="0" err="1" smtClean="0">
                  <a:solidFill>
                    <a:schemeClr val="tx2"/>
                  </a:solidFill>
                  <a:latin typeface="Source Sans Pro" panose="020B0503030403020204"/>
                </a:rPr>
                <a:t>out</a:t>
              </a:r>
              <a:endParaRPr lang="en-US" sz="1600" baseline="-25000" dirty="0">
                <a:solidFill>
                  <a:schemeClr val="tx2"/>
                </a:solidFill>
                <a:latin typeface="Source Sans Pro" panose="020B0503030403020204"/>
              </a:endParaRPr>
            </a:p>
          </p:txBody>
        </p:sp>
        <p:sp>
          <p:nvSpPr>
            <p:cNvPr id="65" name="Text Box 5"/>
            <p:cNvSpPr txBox="1">
              <a:spLocks noChangeArrowheads="1"/>
            </p:cNvSpPr>
            <p:nvPr>
              <p:custDataLst>
                <p:tags r:id="rId85"/>
              </p:custDataLst>
            </p:nvPr>
          </p:nvSpPr>
          <p:spPr bwMode="auto">
            <a:xfrm>
              <a:off x="6781800" y="3124200"/>
              <a:ext cx="9761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66" name="Rectangle 4"/>
            <p:cNvSpPr>
              <a:spLocks noChangeArrowheads="1"/>
            </p:cNvSpPr>
            <p:nvPr>
              <p:custDataLst>
                <p:tags r:id="rId86"/>
              </p:custDataLst>
            </p:nvPr>
          </p:nvSpPr>
          <p:spPr bwMode="auto">
            <a:xfrm>
              <a:off x="6781800" y="3200400"/>
              <a:ext cx="1143000" cy="1066800"/>
            </a:xfrm>
            <a:prstGeom prst="rect">
              <a:avLst/>
            </a:pr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grpSp>
      <p:sp>
        <p:nvSpPr>
          <p:cNvPr id="67" name="Line 48"/>
          <p:cNvSpPr>
            <a:spLocks noChangeShapeType="1"/>
          </p:cNvSpPr>
          <p:nvPr>
            <p:custDataLst>
              <p:tags r:id="rId55"/>
            </p:custDataLst>
          </p:nvPr>
        </p:nvSpPr>
        <p:spPr bwMode="auto">
          <a:xfrm flipH="1">
            <a:off x="2362200" y="3164778"/>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68" name="Line 45"/>
          <p:cNvSpPr>
            <a:spLocks noChangeShapeType="1"/>
          </p:cNvSpPr>
          <p:nvPr>
            <p:custDataLst>
              <p:tags r:id="rId56"/>
            </p:custDataLst>
          </p:nvPr>
        </p:nvSpPr>
        <p:spPr bwMode="auto">
          <a:xfrm flipV="1">
            <a:off x="2286000" y="35457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69" name="Rectangle 19"/>
          <p:cNvSpPr>
            <a:spLocks noChangeArrowheads="1"/>
          </p:cNvSpPr>
          <p:nvPr>
            <p:custDataLst>
              <p:tags r:id="rId57"/>
            </p:custDataLst>
          </p:nvPr>
        </p:nvSpPr>
        <p:spPr bwMode="auto">
          <a:xfrm>
            <a:off x="2209800" y="27837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70" name="Rectangle 22"/>
          <p:cNvSpPr>
            <a:spLocks noChangeArrowheads="1"/>
          </p:cNvSpPr>
          <p:nvPr>
            <p:custDataLst>
              <p:tags r:id="rId58"/>
            </p:custDataLst>
          </p:nvPr>
        </p:nvSpPr>
        <p:spPr bwMode="auto">
          <a:xfrm>
            <a:off x="2590799" y="2021778"/>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1600" dirty="0" smtClean="0">
                <a:solidFill>
                  <a:schemeClr val="tx2"/>
                </a:solidFill>
                <a:latin typeface="Source Sans Pro" panose="020B0503030403020204"/>
              </a:rPr>
              <a:t>register</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file</a:t>
            </a:r>
            <a:endParaRPr lang="en-US" sz="1600" dirty="0">
              <a:solidFill>
                <a:schemeClr val="tx2"/>
              </a:solidFill>
              <a:latin typeface="Source Sans Pro" panose="020B0503030403020204"/>
            </a:endParaRPr>
          </a:p>
        </p:txBody>
      </p:sp>
      <p:sp>
        <p:nvSpPr>
          <p:cNvPr id="71" name="Text Box 29"/>
          <p:cNvSpPr txBox="1">
            <a:spLocks noChangeArrowheads="1"/>
          </p:cNvSpPr>
          <p:nvPr>
            <p:custDataLst>
              <p:tags r:id="rId59"/>
            </p:custDataLst>
          </p:nvPr>
        </p:nvSpPr>
        <p:spPr bwMode="auto">
          <a:xfrm>
            <a:off x="1295400" y="2253454"/>
            <a:ext cx="3992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inst</a:t>
            </a:r>
            <a:endParaRPr lang="en-US" sz="1600" dirty="0">
              <a:solidFill>
                <a:schemeClr val="tx2"/>
              </a:solidFill>
              <a:latin typeface="Source Sans Pro" panose="020B0503030403020204"/>
            </a:endParaRPr>
          </a:p>
        </p:txBody>
      </p:sp>
      <p:sp>
        <p:nvSpPr>
          <p:cNvPr id="72" name="Line 25"/>
          <p:cNvSpPr>
            <a:spLocks noChangeShapeType="1"/>
          </p:cNvSpPr>
          <p:nvPr>
            <p:custDataLst>
              <p:tags r:id="rId60"/>
            </p:custDataLst>
          </p:nvPr>
        </p:nvSpPr>
        <p:spPr bwMode="auto">
          <a:xfrm flipV="1">
            <a:off x="2743200"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3" name="Line 25"/>
          <p:cNvSpPr>
            <a:spLocks noChangeShapeType="1"/>
          </p:cNvSpPr>
          <p:nvPr>
            <p:custDataLst>
              <p:tags r:id="rId61"/>
            </p:custDataLst>
          </p:nvPr>
        </p:nvSpPr>
        <p:spPr bwMode="auto">
          <a:xfrm flipV="1">
            <a:off x="31241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4" name="Line 25"/>
          <p:cNvSpPr>
            <a:spLocks noChangeShapeType="1"/>
          </p:cNvSpPr>
          <p:nvPr>
            <p:custDataLst>
              <p:tags r:id="rId62"/>
            </p:custDataLst>
          </p:nvPr>
        </p:nvSpPr>
        <p:spPr bwMode="auto">
          <a:xfrm flipV="1">
            <a:off x="33527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5" name="Line 25"/>
          <p:cNvSpPr>
            <a:spLocks noChangeShapeType="1"/>
          </p:cNvSpPr>
          <p:nvPr>
            <p:custDataLst>
              <p:tags r:id="rId63"/>
            </p:custDataLst>
          </p:nvPr>
        </p:nvSpPr>
        <p:spPr bwMode="auto">
          <a:xfrm flipV="1">
            <a:off x="35813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6" name="Line 44"/>
          <p:cNvSpPr>
            <a:spLocks noChangeShapeType="1"/>
          </p:cNvSpPr>
          <p:nvPr>
            <p:custDataLst>
              <p:tags r:id="rId64"/>
            </p:custDataLst>
          </p:nvPr>
        </p:nvSpPr>
        <p:spPr bwMode="auto">
          <a:xfrm>
            <a:off x="762000" y="3381514"/>
            <a:ext cx="1447800" cy="0"/>
          </a:xfrm>
          <a:prstGeom prst="line">
            <a:avLst/>
          </a:prstGeom>
          <a:ln w="28575">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77" name="Line 49"/>
          <p:cNvSpPr>
            <a:spLocks noChangeShapeType="1"/>
          </p:cNvSpPr>
          <p:nvPr>
            <p:custDataLst>
              <p:tags r:id="rId65"/>
            </p:custDataLst>
          </p:nvPr>
        </p:nvSpPr>
        <p:spPr bwMode="auto">
          <a:xfrm flipV="1">
            <a:off x="3657600" y="5069778"/>
            <a:ext cx="16002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78" name="Text Box 11"/>
          <p:cNvSpPr txBox="1">
            <a:spLocks noChangeArrowheads="1"/>
          </p:cNvSpPr>
          <p:nvPr>
            <p:custDataLst>
              <p:tags r:id="rId66"/>
            </p:custDataLst>
          </p:nvPr>
        </p:nvSpPr>
        <p:spPr bwMode="auto">
          <a:xfrm>
            <a:off x="2971800" y="4917378"/>
            <a:ext cx="6858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79" name="Line 49"/>
          <p:cNvSpPr>
            <a:spLocks noChangeShapeType="1"/>
          </p:cNvSpPr>
          <p:nvPr>
            <p:custDataLst>
              <p:tags r:id="rId67"/>
            </p:custDataLst>
          </p:nvPr>
        </p:nvSpPr>
        <p:spPr bwMode="auto">
          <a:xfrm flipV="1">
            <a:off x="4800600" y="2246191"/>
            <a:ext cx="0" cy="1981200"/>
          </a:xfrm>
          <a:prstGeom prst="line">
            <a:avLst/>
          </a:prstGeom>
          <a:ln w="28575">
            <a:headEnd type="oval" w="med" len="med"/>
            <a:tailEnd type="oval"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0" name="Line 49"/>
          <p:cNvSpPr>
            <a:spLocks noChangeShapeType="1"/>
          </p:cNvSpPr>
          <p:nvPr>
            <p:custDataLst>
              <p:tags r:id="rId68"/>
            </p:custDataLst>
          </p:nvPr>
        </p:nvSpPr>
        <p:spPr bwMode="auto">
          <a:xfrm>
            <a:off x="5260313" y="3545778"/>
            <a:ext cx="0" cy="1523999"/>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2" name="Freeform 81"/>
          <p:cNvSpPr/>
          <p:nvPr>
            <p:custDataLst>
              <p:tags r:id="rId69"/>
            </p:custDataLst>
          </p:nvPr>
        </p:nvSpPr>
        <p:spPr>
          <a:xfrm>
            <a:off x="914400" y="3240978"/>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sp>
        <p:nvSpPr>
          <p:cNvPr id="85" name="Freeform 84"/>
          <p:cNvSpPr/>
          <p:nvPr>
            <p:custDataLst>
              <p:tags r:id="rId70"/>
            </p:custDataLst>
          </p:nvPr>
        </p:nvSpPr>
        <p:spPr>
          <a:xfrm>
            <a:off x="1676400" y="3240978"/>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grpSp>
        <p:nvGrpSpPr>
          <p:cNvPr id="87" name="Group 86"/>
          <p:cNvGrpSpPr/>
          <p:nvPr/>
        </p:nvGrpSpPr>
        <p:grpSpPr>
          <a:xfrm>
            <a:off x="5715000" y="1945578"/>
            <a:ext cx="1143000" cy="1524000"/>
            <a:chOff x="5715000" y="1676400"/>
            <a:chExt cx="1143000" cy="1524000"/>
          </a:xfrm>
        </p:grpSpPr>
        <p:sp>
          <p:nvSpPr>
            <p:cNvPr id="88" name="Text Box 52"/>
            <p:cNvSpPr txBox="1">
              <a:spLocks noChangeArrowheads="1"/>
            </p:cNvSpPr>
            <p:nvPr>
              <p:custDataLst>
                <p:tags r:id="rId74"/>
              </p:custDataLst>
            </p:nvPr>
          </p:nvSpPr>
          <p:spPr bwMode="auto">
            <a:xfrm>
              <a:off x="6172200" y="2209800"/>
              <a:ext cx="470000" cy="394275"/>
            </a:xfrm>
            <a:prstGeom prst="rect">
              <a:avLst/>
            </a:prstGeom>
            <a:noFill/>
            <a:ln w="28575" cap="sq" algn="ctr">
              <a:solidFill>
                <a:schemeClr val="bg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a:solidFill>
                    <a:schemeClr val="tx2"/>
                  </a:solidFill>
                  <a:latin typeface="Source Sans Pro" panose="020B0503030403020204"/>
                </a:rPr>
                <a:t>alu</a:t>
              </a:r>
              <a:endParaRPr lang="en-US" sz="1600" dirty="0">
                <a:solidFill>
                  <a:schemeClr val="tx2"/>
                </a:solidFill>
                <a:latin typeface="Source Sans Pro" panose="020B0503030403020204"/>
              </a:endParaRPr>
            </a:p>
          </p:txBody>
        </p:sp>
        <p:sp>
          <p:nvSpPr>
            <p:cNvPr id="89" name="Line 44"/>
            <p:cNvSpPr>
              <a:spLocks noChangeShapeType="1"/>
            </p:cNvSpPr>
            <p:nvPr>
              <p:custDataLst>
                <p:tags r:id="rId75"/>
              </p:custDataLst>
            </p:nvPr>
          </p:nvSpPr>
          <p:spPr bwMode="auto">
            <a:xfrm>
              <a:off x="5791200" y="2971800"/>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0" name="Freeform 89"/>
            <p:cNvSpPr/>
            <p:nvPr>
              <p:custDataLst>
                <p:tags r:id="rId76"/>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sp>
          <p:nvSpPr>
            <p:cNvPr id="91" name="Line 45"/>
            <p:cNvSpPr>
              <a:spLocks noChangeShapeType="1"/>
            </p:cNvSpPr>
            <p:nvPr>
              <p:custDataLst>
                <p:tags r:id="rId77"/>
              </p:custDataLst>
            </p:nvPr>
          </p:nvSpPr>
          <p:spPr bwMode="auto">
            <a:xfrm flipV="1">
              <a:off x="6553200" y="2895600"/>
              <a:ext cx="0" cy="22860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2" name="Line 43"/>
            <p:cNvSpPr>
              <a:spLocks noChangeShapeType="1"/>
            </p:cNvSpPr>
            <p:nvPr>
              <p:custDataLst>
                <p:tags r:id="rId78"/>
              </p:custDataLst>
            </p:nvPr>
          </p:nvSpPr>
          <p:spPr bwMode="auto">
            <a:xfrm flipV="1">
              <a:off x="5715000" y="1981200"/>
              <a:ext cx="304800" cy="3076"/>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3" name="Line 48"/>
            <p:cNvSpPr>
              <a:spLocks noChangeShapeType="1"/>
            </p:cNvSpPr>
            <p:nvPr>
              <p:custDataLst>
                <p:tags r:id="rId79"/>
              </p:custDataLst>
            </p:nvPr>
          </p:nvSpPr>
          <p:spPr bwMode="auto">
            <a:xfrm flipH="1">
              <a:off x="6629400" y="2362200"/>
              <a:ext cx="228600" cy="0"/>
            </a:xfrm>
            <a:prstGeom prst="line">
              <a:avLst/>
            </a:prstGeom>
            <a:ln w="28575">
              <a:headEnd/>
              <a:tailEn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grpSp>
      <p:sp>
        <p:nvSpPr>
          <p:cNvPr id="97" name="Rectangle 2"/>
          <p:cNvSpPr>
            <a:spLocks noGrp="1" noChangeArrowheads="1"/>
          </p:cNvSpPr>
          <p:nvPr>
            <p:ph type="title"/>
            <p:custDataLst>
              <p:tags r:id="rId71"/>
            </p:custDataLst>
          </p:nvPr>
        </p:nvSpPr>
        <p:spPr>
          <a:xfrm>
            <a:off x="228600" y="152400"/>
            <a:ext cx="8686800" cy="533400"/>
          </a:xfrm>
        </p:spPr>
        <p:txBody>
          <a:bodyPr>
            <a:noAutofit/>
          </a:bodyPr>
          <a:lstStyle/>
          <a:p>
            <a:r>
              <a:rPr lang="en-US" b="1" dirty="0" smtClean="0">
                <a:solidFill>
                  <a:schemeClr val="accent6"/>
                </a:solidFill>
              </a:rPr>
              <a:t>RISC-V</a:t>
            </a:r>
            <a:r>
              <a:rPr lang="en-US" dirty="0" smtClean="0">
                <a:solidFill>
                  <a:schemeClr val="tx2"/>
                </a:solidFill>
              </a:rPr>
              <a:t> Memory</a:t>
            </a:r>
            <a:endParaRPr lang="en-US" dirty="0">
              <a:solidFill>
                <a:schemeClr val="tx2"/>
              </a:solidFill>
            </a:endParaRPr>
          </a:p>
        </p:txBody>
      </p:sp>
      <p:sp>
        <p:nvSpPr>
          <p:cNvPr id="83" name="Text Box 11"/>
          <p:cNvSpPr txBox="1">
            <a:spLocks noChangeArrowheads="1"/>
          </p:cNvSpPr>
          <p:nvPr>
            <p:custDataLst>
              <p:tags r:id="rId72"/>
            </p:custDataLst>
          </p:nvPr>
        </p:nvSpPr>
        <p:spPr bwMode="auto">
          <a:xfrm>
            <a:off x="1004886" y="3271931"/>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sp>
        <p:nvSpPr>
          <p:cNvPr id="86" name="Text Box 11"/>
          <p:cNvSpPr txBox="1">
            <a:spLocks noChangeArrowheads="1"/>
          </p:cNvSpPr>
          <p:nvPr>
            <p:custDataLst>
              <p:tags r:id="rId73"/>
            </p:custDataLst>
          </p:nvPr>
        </p:nvSpPr>
        <p:spPr bwMode="auto">
          <a:xfrm>
            <a:off x="1766886" y="3271931"/>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sp>
        <p:nvSpPr>
          <p:cNvPr id="96" name="TextBox 95"/>
          <p:cNvSpPr txBox="1"/>
          <p:nvPr/>
        </p:nvSpPr>
        <p:spPr>
          <a:xfrm>
            <a:off x="1843086" y="5943600"/>
            <a:ext cx="4042517" cy="523220"/>
          </a:xfrm>
          <a:prstGeom prst="rect">
            <a:avLst/>
          </a:prstGeom>
          <a:noFill/>
        </p:spPr>
        <p:txBody>
          <a:bodyPr wrap="none" rtlCol="0">
            <a:spAutoFit/>
          </a:bodyPr>
          <a:lstStyle/>
          <a:p>
            <a:r>
              <a:rPr lang="en-US" sz="2800" dirty="0" smtClean="0">
                <a:solidFill>
                  <a:schemeClr val="tx2"/>
                </a:solidFill>
                <a:latin typeface="Source Sans Pro" panose="020B0503030403020204"/>
              </a:rPr>
              <a:t>A single cycle processor</a:t>
            </a:r>
          </a:p>
        </p:txBody>
      </p:sp>
      <p:sp>
        <p:nvSpPr>
          <p:cNvPr id="98" name="Oval 97"/>
          <p:cNvSpPr/>
          <p:nvPr/>
        </p:nvSpPr>
        <p:spPr>
          <a:xfrm>
            <a:off x="0" y="1647925"/>
            <a:ext cx="1562100" cy="163115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479513" y="3088578"/>
            <a:ext cx="1684868" cy="1809751"/>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31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12</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a:ln>
            <a:noFill/>
          </a:ln>
        </p:spPr>
        <p:txBody>
          <a:bodyPr>
            <a:noAutofit/>
          </a:bodyPr>
          <a:lstStyle/>
          <a:p>
            <a:r>
              <a:rPr lang="en-US" b="1" dirty="0" smtClean="0">
                <a:solidFill>
                  <a:schemeClr val="accent6"/>
                </a:solidFill>
              </a:rPr>
              <a:t>RISC-V</a:t>
            </a:r>
            <a:r>
              <a:rPr lang="en-US" dirty="0" smtClean="0">
                <a:solidFill>
                  <a:schemeClr val="tx2"/>
                </a:solidFill>
              </a:rPr>
              <a:t> Memory</a:t>
            </a:r>
            <a:endParaRPr lang="en-US" dirty="0">
              <a:solidFill>
                <a:schemeClr val="tx2"/>
              </a:solidFill>
            </a:endParaRPr>
          </a:p>
        </p:txBody>
      </p:sp>
      <p:sp>
        <p:nvSpPr>
          <p:cNvPr id="6" name="Rectangle 3"/>
          <p:cNvSpPr>
            <a:spLocks noGrp="1" noChangeArrowheads="1"/>
          </p:cNvSpPr>
          <p:nvPr>
            <p:ph idx="1"/>
            <p:custDataLst>
              <p:tags r:id="rId2"/>
            </p:custDataLst>
          </p:nvPr>
        </p:nvSpPr>
        <p:spPr>
          <a:xfrm>
            <a:off x="106100" y="2971800"/>
            <a:ext cx="6523752" cy="3847004"/>
          </a:xfrm>
          <a:ln>
            <a:noFill/>
          </a:ln>
        </p:spPr>
        <p:txBody>
          <a:bodyPr>
            <a:noAutofit/>
          </a:bodyPr>
          <a:lstStyle/>
          <a:p>
            <a:pPr marL="457200" indent="-457200">
              <a:buFont typeface="Arial" charset="0"/>
              <a:buChar char="•"/>
            </a:pPr>
            <a:r>
              <a:rPr lang="en-US" sz="2800" dirty="0" smtClean="0">
                <a:solidFill>
                  <a:schemeClr val="tx2"/>
                </a:solidFill>
              </a:rPr>
              <a:t>32-bit address</a:t>
            </a:r>
            <a:endParaRPr lang="en-US" sz="2800" dirty="0">
              <a:solidFill>
                <a:schemeClr val="tx2"/>
              </a:solidFill>
            </a:endParaRPr>
          </a:p>
          <a:p>
            <a:pPr marL="457200" indent="-457200">
              <a:buFont typeface="Arial" charset="0"/>
              <a:buChar char="•"/>
            </a:pPr>
            <a:r>
              <a:rPr lang="en-US" sz="2800" dirty="0">
                <a:solidFill>
                  <a:schemeClr val="tx2"/>
                </a:solidFill>
              </a:rPr>
              <a:t>32-bit </a:t>
            </a:r>
            <a:r>
              <a:rPr lang="en-US" sz="2800" dirty="0" smtClean="0">
                <a:solidFill>
                  <a:schemeClr val="tx2"/>
                </a:solidFill>
              </a:rPr>
              <a:t>data (but byte addressed)</a:t>
            </a:r>
          </a:p>
          <a:p>
            <a:pPr marL="457200" indent="-457200">
              <a:buFont typeface="Arial" charset="0"/>
              <a:buChar char="•"/>
            </a:pPr>
            <a:r>
              <a:rPr lang="en-US" sz="2800" dirty="0" smtClean="0">
                <a:solidFill>
                  <a:schemeClr val="tx2"/>
                </a:solidFill>
              </a:rPr>
              <a:t>Enable + 2 bit memory control (mc)</a:t>
            </a:r>
          </a:p>
          <a:p>
            <a:pPr marL="457200" indent="-457200">
              <a:buFont typeface="Arial" charset="0"/>
              <a:buChar char="•"/>
            </a:pPr>
            <a:endParaRPr lang="en-US" sz="2800" dirty="0" smtClean="0">
              <a:solidFill>
                <a:schemeClr val="tx2"/>
              </a:solidFill>
            </a:endParaRPr>
          </a:p>
          <a:p>
            <a:pPr lvl="1">
              <a:buNone/>
            </a:pPr>
            <a:r>
              <a:rPr lang="en-US" sz="2400" dirty="0" smtClean="0">
                <a:solidFill>
                  <a:schemeClr val="tx2"/>
                </a:solidFill>
              </a:rPr>
              <a:t>00: </a:t>
            </a:r>
            <a:r>
              <a:rPr lang="en-US" sz="2400" dirty="0" smtClean="0">
                <a:solidFill>
                  <a:schemeClr val="accent2"/>
                </a:solidFill>
              </a:rPr>
              <a:t>read</a:t>
            </a:r>
            <a:r>
              <a:rPr lang="en-US" sz="2400" dirty="0" smtClean="0">
                <a:solidFill>
                  <a:schemeClr val="tx2"/>
                </a:solidFill>
              </a:rPr>
              <a:t> word (4 byte aligned)</a:t>
            </a:r>
          </a:p>
          <a:p>
            <a:pPr lvl="1">
              <a:buNone/>
            </a:pPr>
            <a:r>
              <a:rPr lang="en-US" sz="2400" dirty="0" smtClean="0">
                <a:solidFill>
                  <a:schemeClr val="tx2"/>
                </a:solidFill>
              </a:rPr>
              <a:t>01: </a:t>
            </a:r>
            <a:r>
              <a:rPr lang="en-US" sz="2400" dirty="0" smtClean="0">
                <a:solidFill>
                  <a:schemeClr val="accent6"/>
                </a:solidFill>
              </a:rPr>
              <a:t>write</a:t>
            </a:r>
            <a:r>
              <a:rPr lang="en-US" sz="2400" dirty="0" smtClean="0">
                <a:solidFill>
                  <a:schemeClr val="tx2"/>
                </a:solidFill>
              </a:rPr>
              <a:t> byte</a:t>
            </a:r>
          </a:p>
          <a:p>
            <a:pPr lvl="1">
              <a:buNone/>
            </a:pPr>
            <a:r>
              <a:rPr lang="en-US" sz="2400" dirty="0" smtClean="0">
                <a:solidFill>
                  <a:schemeClr val="tx2"/>
                </a:solidFill>
              </a:rPr>
              <a:t>10: </a:t>
            </a:r>
            <a:r>
              <a:rPr lang="en-US" sz="2400" dirty="0" smtClean="0">
                <a:solidFill>
                  <a:schemeClr val="accent6"/>
                </a:solidFill>
              </a:rPr>
              <a:t>write</a:t>
            </a:r>
            <a:r>
              <a:rPr lang="en-US" sz="2400" dirty="0" smtClean="0">
                <a:solidFill>
                  <a:schemeClr val="tx2"/>
                </a:solidFill>
              </a:rPr>
              <a:t> </a:t>
            </a:r>
            <a:r>
              <a:rPr lang="en-US" sz="2400" dirty="0" err="1" smtClean="0">
                <a:solidFill>
                  <a:schemeClr val="tx2"/>
                </a:solidFill>
              </a:rPr>
              <a:t>halfword</a:t>
            </a:r>
            <a:r>
              <a:rPr lang="en-US" sz="2400" dirty="0" smtClean="0">
                <a:solidFill>
                  <a:schemeClr val="tx2"/>
                </a:solidFill>
              </a:rPr>
              <a:t>  (2 byte aligned)</a:t>
            </a:r>
          </a:p>
          <a:p>
            <a:pPr lvl="1">
              <a:buNone/>
            </a:pPr>
            <a:r>
              <a:rPr lang="en-US" sz="2400" dirty="0" smtClean="0">
                <a:solidFill>
                  <a:schemeClr val="tx2"/>
                </a:solidFill>
              </a:rPr>
              <a:t>11: </a:t>
            </a:r>
            <a:r>
              <a:rPr lang="en-US" sz="2400" dirty="0" smtClean="0">
                <a:solidFill>
                  <a:schemeClr val="accent6"/>
                </a:solidFill>
              </a:rPr>
              <a:t>write</a:t>
            </a:r>
            <a:r>
              <a:rPr lang="en-US" sz="2400" dirty="0" smtClean="0">
                <a:solidFill>
                  <a:schemeClr val="tx2"/>
                </a:solidFill>
              </a:rPr>
              <a:t> word (4 byte aligned)</a:t>
            </a:r>
          </a:p>
        </p:txBody>
      </p:sp>
      <p:sp>
        <p:nvSpPr>
          <p:cNvPr id="7" name="Text Box 5"/>
          <p:cNvSpPr txBox="1">
            <a:spLocks noChangeArrowheads="1"/>
          </p:cNvSpPr>
          <p:nvPr>
            <p:custDataLst>
              <p:tags r:id="rId3"/>
            </p:custDataLst>
          </p:nvPr>
        </p:nvSpPr>
        <p:spPr bwMode="auto">
          <a:xfrm>
            <a:off x="3697019" y="1255572"/>
            <a:ext cx="166423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a:rPr>
              <a:t>memory</a:t>
            </a:r>
          </a:p>
        </p:txBody>
      </p:sp>
      <p:sp>
        <p:nvSpPr>
          <p:cNvPr id="8" name="Line 6"/>
          <p:cNvSpPr>
            <a:spLocks noChangeShapeType="1"/>
          </p:cNvSpPr>
          <p:nvPr>
            <p:custDataLst>
              <p:tags r:id="rId4"/>
            </p:custDataLst>
          </p:nvPr>
        </p:nvSpPr>
        <p:spPr bwMode="auto">
          <a:xfrm>
            <a:off x="2819400" y="1503719"/>
            <a:ext cx="685800" cy="0"/>
          </a:xfrm>
          <a:prstGeom prst="line">
            <a:avLst/>
          </a:prstGeom>
          <a:noFill/>
          <a:ln w="25400">
            <a:solidFill>
              <a:schemeClr val="tx2"/>
            </a:solidFill>
            <a:round/>
            <a:headEnd type="none" w="med" len="med"/>
            <a:tailEnd type="arrow" w="med" len="med"/>
          </a:ln>
          <a:effectLst/>
        </p:spPr>
        <p:txBody>
          <a:bodyPr anchor="ctr">
            <a:spAutoFit/>
          </a:bodyPr>
          <a:lstStyle/>
          <a:p>
            <a:endParaRPr lang="en-US">
              <a:solidFill>
                <a:schemeClr val="tx2"/>
              </a:solidFill>
              <a:latin typeface="Source Sans Pro"/>
            </a:endParaRPr>
          </a:p>
        </p:txBody>
      </p:sp>
      <p:sp>
        <p:nvSpPr>
          <p:cNvPr id="9" name="Line 8"/>
          <p:cNvSpPr>
            <a:spLocks noChangeShapeType="1"/>
          </p:cNvSpPr>
          <p:nvPr>
            <p:custDataLst>
              <p:tags r:id="rId5"/>
            </p:custDataLst>
          </p:nvPr>
        </p:nvSpPr>
        <p:spPr bwMode="auto">
          <a:xfrm>
            <a:off x="5638800" y="1503719"/>
            <a:ext cx="685800" cy="0"/>
          </a:xfrm>
          <a:prstGeom prst="line">
            <a:avLst/>
          </a:prstGeom>
          <a:noFill/>
          <a:ln w="25400">
            <a:solidFill>
              <a:schemeClr val="tx2"/>
            </a:solidFill>
            <a:round/>
            <a:headEnd type="none" w="med" len="med"/>
            <a:tailEnd type="arrow" w="med" len="med"/>
          </a:ln>
          <a:effectLst/>
        </p:spPr>
        <p:txBody>
          <a:bodyPr anchor="ctr">
            <a:spAutoFit/>
          </a:bodyPr>
          <a:lstStyle/>
          <a:p>
            <a:endParaRPr lang="en-US">
              <a:solidFill>
                <a:schemeClr val="tx2"/>
              </a:solidFill>
              <a:latin typeface="Source Sans Pro"/>
            </a:endParaRPr>
          </a:p>
        </p:txBody>
      </p:sp>
      <p:sp>
        <p:nvSpPr>
          <p:cNvPr id="10" name="Line 10"/>
          <p:cNvSpPr>
            <a:spLocks noChangeShapeType="1"/>
          </p:cNvSpPr>
          <p:nvPr>
            <p:custDataLst>
              <p:tags r:id="rId6"/>
            </p:custDataLst>
          </p:nvPr>
        </p:nvSpPr>
        <p:spPr bwMode="auto">
          <a:xfrm>
            <a:off x="3794007" y="2113319"/>
            <a:ext cx="0" cy="457200"/>
          </a:xfrm>
          <a:prstGeom prst="line">
            <a:avLst/>
          </a:prstGeom>
          <a:noFill/>
          <a:ln w="25400">
            <a:solidFill>
              <a:schemeClr val="tx2"/>
            </a:solidFill>
            <a:round/>
            <a:headEnd type="arrow" w="med" len="med"/>
            <a:tailEnd type="none" w="med" len="med"/>
          </a:ln>
          <a:effectLst/>
        </p:spPr>
        <p:txBody>
          <a:bodyPr wrap="none" anchor="ctr">
            <a:spAutoFit/>
          </a:bodyPr>
          <a:lstStyle/>
          <a:p>
            <a:endParaRPr lang="en-US">
              <a:solidFill>
                <a:schemeClr val="tx2"/>
              </a:solidFill>
              <a:latin typeface="Source Sans Pro"/>
            </a:endParaRPr>
          </a:p>
        </p:txBody>
      </p:sp>
      <p:sp>
        <p:nvSpPr>
          <p:cNvPr id="11" name="Line 11"/>
          <p:cNvSpPr>
            <a:spLocks noChangeShapeType="1"/>
          </p:cNvSpPr>
          <p:nvPr>
            <p:custDataLst>
              <p:tags r:id="rId7"/>
            </p:custDataLst>
          </p:nvPr>
        </p:nvSpPr>
        <p:spPr bwMode="auto">
          <a:xfrm flipV="1">
            <a:off x="3717807" y="2265719"/>
            <a:ext cx="152400" cy="76200"/>
          </a:xfrm>
          <a:prstGeom prst="line">
            <a:avLst/>
          </a:prstGeom>
          <a:noFill/>
          <a:ln w="25400">
            <a:solidFill>
              <a:schemeClr val="tx2"/>
            </a:solidFill>
            <a:round/>
            <a:headEnd/>
            <a:tailEnd/>
          </a:ln>
          <a:effectLst/>
        </p:spPr>
        <p:txBody>
          <a:bodyPr wrap="none" anchor="ctr">
            <a:spAutoFit/>
          </a:bodyPr>
          <a:lstStyle/>
          <a:p>
            <a:endParaRPr lang="en-US">
              <a:solidFill>
                <a:schemeClr val="tx2"/>
              </a:solidFill>
              <a:latin typeface="Source Sans Pro"/>
            </a:endParaRPr>
          </a:p>
        </p:txBody>
      </p:sp>
      <p:sp>
        <p:nvSpPr>
          <p:cNvPr id="12" name="Text Box 12"/>
          <p:cNvSpPr txBox="1">
            <a:spLocks noChangeArrowheads="1"/>
          </p:cNvSpPr>
          <p:nvPr>
            <p:custDataLst>
              <p:tags r:id="rId8"/>
            </p:custDataLst>
          </p:nvPr>
        </p:nvSpPr>
        <p:spPr bwMode="auto">
          <a:xfrm>
            <a:off x="3932919" y="2210512"/>
            <a:ext cx="52770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32</a:t>
            </a:r>
            <a:endParaRPr lang="en-US" sz="2400" dirty="0">
              <a:solidFill>
                <a:schemeClr val="tx2"/>
              </a:solidFill>
              <a:latin typeface="Source Sans Pro"/>
            </a:endParaRPr>
          </a:p>
        </p:txBody>
      </p:sp>
      <p:sp>
        <p:nvSpPr>
          <p:cNvPr id="13" name="Text Box 13"/>
          <p:cNvSpPr txBox="1">
            <a:spLocks noChangeArrowheads="1"/>
          </p:cNvSpPr>
          <p:nvPr>
            <p:custDataLst>
              <p:tags r:id="rId9"/>
            </p:custDataLst>
          </p:nvPr>
        </p:nvSpPr>
        <p:spPr bwMode="auto">
          <a:xfrm>
            <a:off x="3409764" y="2553056"/>
            <a:ext cx="801823"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a:solidFill>
                  <a:schemeClr val="tx2"/>
                </a:solidFill>
                <a:latin typeface="Source Sans Pro"/>
              </a:rPr>
              <a:t>addr</a:t>
            </a:r>
            <a:endParaRPr lang="en-US" sz="2400" dirty="0">
              <a:solidFill>
                <a:schemeClr val="tx2"/>
              </a:solidFill>
              <a:latin typeface="Source Sans Pro"/>
            </a:endParaRPr>
          </a:p>
        </p:txBody>
      </p:sp>
      <p:sp>
        <p:nvSpPr>
          <p:cNvPr id="14" name="Line 14"/>
          <p:cNvSpPr>
            <a:spLocks noChangeShapeType="1"/>
          </p:cNvSpPr>
          <p:nvPr>
            <p:custDataLst>
              <p:tags r:id="rId10"/>
            </p:custDataLst>
          </p:nvPr>
        </p:nvSpPr>
        <p:spPr bwMode="auto">
          <a:xfrm>
            <a:off x="4827470" y="2130781"/>
            <a:ext cx="0" cy="457200"/>
          </a:xfrm>
          <a:prstGeom prst="line">
            <a:avLst/>
          </a:prstGeom>
          <a:ln>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wrap="none" anchor="ctr">
            <a:spAutoFit/>
          </a:bodyPr>
          <a:lstStyle/>
          <a:p>
            <a:endParaRPr lang="en-US">
              <a:solidFill>
                <a:schemeClr val="tx2"/>
              </a:solidFill>
              <a:latin typeface="Source Sans Pro"/>
            </a:endParaRPr>
          </a:p>
        </p:txBody>
      </p:sp>
      <p:sp>
        <p:nvSpPr>
          <p:cNvPr id="15" name="Line 15"/>
          <p:cNvSpPr>
            <a:spLocks noChangeShapeType="1"/>
          </p:cNvSpPr>
          <p:nvPr>
            <p:custDataLst>
              <p:tags r:id="rId11"/>
            </p:custDataLst>
          </p:nvPr>
        </p:nvSpPr>
        <p:spPr bwMode="auto">
          <a:xfrm flipV="1">
            <a:off x="4751270" y="2283181"/>
            <a:ext cx="152400" cy="76200"/>
          </a:xfrm>
          <a:prstGeom prst="line">
            <a:avLst/>
          </a:prstGeom>
          <a:ln>
            <a:headEnd/>
            <a:tailEnd/>
          </a:ln>
          <a:effectLst/>
        </p:spPr>
        <p:style>
          <a:lnRef idx="2">
            <a:schemeClr val="accent1"/>
          </a:lnRef>
          <a:fillRef idx="0">
            <a:schemeClr val="accent1"/>
          </a:fillRef>
          <a:effectRef idx="1">
            <a:schemeClr val="accent1"/>
          </a:effectRef>
          <a:fontRef idx="minor">
            <a:schemeClr val="tx1"/>
          </a:fontRef>
        </p:style>
        <p:txBody>
          <a:bodyPr wrap="none" anchor="ctr">
            <a:spAutoFit/>
          </a:bodyPr>
          <a:lstStyle/>
          <a:p>
            <a:endParaRPr lang="en-US">
              <a:solidFill>
                <a:schemeClr val="tx2"/>
              </a:solidFill>
              <a:latin typeface="Source Sans Pro"/>
            </a:endParaRPr>
          </a:p>
        </p:txBody>
      </p:sp>
      <p:sp>
        <p:nvSpPr>
          <p:cNvPr id="16" name="Text Box 16"/>
          <p:cNvSpPr txBox="1">
            <a:spLocks noChangeArrowheads="1"/>
          </p:cNvSpPr>
          <p:nvPr>
            <p:custDataLst>
              <p:tags r:id="rId12"/>
            </p:custDataLst>
          </p:nvPr>
        </p:nvSpPr>
        <p:spPr bwMode="auto">
          <a:xfrm>
            <a:off x="4797807" y="2206981"/>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2</a:t>
            </a:r>
          </a:p>
        </p:txBody>
      </p:sp>
      <p:sp>
        <p:nvSpPr>
          <p:cNvPr id="17" name="Text Box 17"/>
          <p:cNvSpPr txBox="1">
            <a:spLocks noChangeArrowheads="1"/>
          </p:cNvSpPr>
          <p:nvPr>
            <p:custDataLst>
              <p:tags r:id="rId13"/>
            </p:custDataLst>
          </p:nvPr>
        </p:nvSpPr>
        <p:spPr bwMode="auto">
          <a:xfrm>
            <a:off x="4556007" y="2553056"/>
            <a:ext cx="609600" cy="52078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mc</a:t>
            </a:r>
          </a:p>
        </p:txBody>
      </p:sp>
      <p:sp>
        <p:nvSpPr>
          <p:cNvPr id="18" name="Rectangle 4"/>
          <p:cNvSpPr>
            <a:spLocks noChangeArrowheads="1"/>
          </p:cNvSpPr>
          <p:nvPr>
            <p:custDataLst>
              <p:tags r:id="rId14"/>
            </p:custDataLst>
          </p:nvPr>
        </p:nvSpPr>
        <p:spPr bwMode="auto">
          <a:xfrm>
            <a:off x="3505200" y="1046519"/>
            <a:ext cx="2133600" cy="1065210"/>
          </a:xfrm>
          <a:prstGeom prst="rect">
            <a:avLst/>
          </a:prstGeom>
          <a:noFill/>
          <a:ln w="25400" algn="ctr">
            <a:solidFill>
              <a:schemeClr val="tx2"/>
            </a:solidFill>
            <a:miter lim="800000"/>
            <a:headEnd/>
            <a:tailEnd/>
          </a:ln>
          <a:effectLst/>
        </p:spPr>
        <p:txBody>
          <a:bodyPr wrap="square" anchor="ctr">
            <a:noAutofit/>
          </a:bodyPr>
          <a:lstStyle/>
          <a:p>
            <a:endParaRPr lang="en-US">
              <a:solidFill>
                <a:schemeClr val="tx2"/>
              </a:solidFill>
              <a:latin typeface="Source Sans Pro"/>
            </a:endParaRPr>
          </a:p>
        </p:txBody>
      </p:sp>
      <p:sp>
        <p:nvSpPr>
          <p:cNvPr id="19" name="Line 11"/>
          <p:cNvSpPr>
            <a:spLocks noChangeShapeType="1"/>
          </p:cNvSpPr>
          <p:nvPr>
            <p:custDataLst>
              <p:tags r:id="rId15"/>
            </p:custDataLst>
          </p:nvPr>
        </p:nvSpPr>
        <p:spPr bwMode="auto">
          <a:xfrm flipV="1">
            <a:off x="3200400" y="1427519"/>
            <a:ext cx="47303" cy="152400"/>
          </a:xfrm>
          <a:prstGeom prst="line">
            <a:avLst/>
          </a:prstGeom>
          <a:noFill/>
          <a:ln w="25400">
            <a:solidFill>
              <a:schemeClr val="tx2"/>
            </a:solidFill>
            <a:round/>
            <a:headEnd/>
            <a:tailEnd/>
          </a:ln>
          <a:effectLst/>
        </p:spPr>
        <p:txBody>
          <a:bodyPr wrap="square" anchor="ctr">
            <a:spAutoFit/>
          </a:bodyPr>
          <a:lstStyle/>
          <a:p>
            <a:endParaRPr lang="en-US">
              <a:solidFill>
                <a:schemeClr val="tx2"/>
              </a:solidFill>
              <a:latin typeface="Source Sans Pro"/>
            </a:endParaRPr>
          </a:p>
        </p:txBody>
      </p:sp>
      <p:sp>
        <p:nvSpPr>
          <p:cNvPr id="20" name="Text Box 12"/>
          <p:cNvSpPr txBox="1">
            <a:spLocks noChangeArrowheads="1"/>
          </p:cNvSpPr>
          <p:nvPr>
            <p:custDataLst>
              <p:tags r:id="rId16"/>
            </p:custDataLst>
          </p:nvPr>
        </p:nvSpPr>
        <p:spPr bwMode="auto">
          <a:xfrm>
            <a:off x="2904474" y="1524043"/>
            <a:ext cx="52770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32</a:t>
            </a:r>
          </a:p>
        </p:txBody>
      </p:sp>
      <p:sp>
        <p:nvSpPr>
          <p:cNvPr id="21" name="Line 11"/>
          <p:cNvSpPr>
            <a:spLocks noChangeShapeType="1"/>
          </p:cNvSpPr>
          <p:nvPr>
            <p:custDataLst>
              <p:tags r:id="rId17"/>
            </p:custDataLst>
          </p:nvPr>
        </p:nvSpPr>
        <p:spPr bwMode="auto">
          <a:xfrm flipV="1">
            <a:off x="5867400" y="1427519"/>
            <a:ext cx="47303" cy="152400"/>
          </a:xfrm>
          <a:prstGeom prst="line">
            <a:avLst/>
          </a:prstGeom>
          <a:noFill/>
          <a:ln w="25400">
            <a:solidFill>
              <a:schemeClr val="tx2"/>
            </a:solidFill>
            <a:round/>
            <a:headEnd/>
            <a:tailEnd/>
          </a:ln>
          <a:effectLst/>
        </p:spPr>
        <p:txBody>
          <a:bodyPr wrap="square" anchor="ctr">
            <a:spAutoFit/>
          </a:bodyPr>
          <a:lstStyle/>
          <a:p>
            <a:endParaRPr lang="en-US">
              <a:solidFill>
                <a:schemeClr val="tx2"/>
              </a:solidFill>
              <a:latin typeface="Source Sans Pro"/>
            </a:endParaRPr>
          </a:p>
        </p:txBody>
      </p:sp>
      <p:sp>
        <p:nvSpPr>
          <p:cNvPr id="22" name="Text Box 12"/>
          <p:cNvSpPr txBox="1">
            <a:spLocks noChangeArrowheads="1"/>
          </p:cNvSpPr>
          <p:nvPr>
            <p:custDataLst>
              <p:tags r:id="rId18"/>
            </p:custDataLst>
          </p:nvPr>
        </p:nvSpPr>
        <p:spPr bwMode="auto">
          <a:xfrm>
            <a:off x="5571474" y="1524043"/>
            <a:ext cx="52770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32</a:t>
            </a:r>
          </a:p>
        </p:txBody>
      </p:sp>
      <p:sp>
        <p:nvSpPr>
          <p:cNvPr id="23" name="Line 14"/>
          <p:cNvSpPr>
            <a:spLocks noChangeShapeType="1"/>
          </p:cNvSpPr>
          <p:nvPr>
            <p:custDataLst>
              <p:tags r:id="rId19"/>
            </p:custDataLst>
          </p:nvPr>
        </p:nvSpPr>
        <p:spPr bwMode="auto">
          <a:xfrm>
            <a:off x="5529263" y="2113319"/>
            <a:ext cx="0" cy="457200"/>
          </a:xfrm>
          <a:prstGeom prst="line">
            <a:avLst/>
          </a:prstGeom>
          <a:ln>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wrap="none" anchor="ctr">
            <a:spAutoFit/>
          </a:bodyPr>
          <a:lstStyle/>
          <a:p>
            <a:endParaRPr lang="en-US">
              <a:solidFill>
                <a:schemeClr val="tx2"/>
              </a:solidFill>
              <a:latin typeface="Source Sans Pro"/>
            </a:endParaRPr>
          </a:p>
        </p:txBody>
      </p:sp>
      <p:sp>
        <p:nvSpPr>
          <p:cNvPr id="24" name="Text Box 17"/>
          <p:cNvSpPr txBox="1">
            <a:spLocks noChangeArrowheads="1"/>
          </p:cNvSpPr>
          <p:nvPr>
            <p:custDataLst>
              <p:tags r:id="rId20"/>
            </p:custDataLst>
          </p:nvPr>
        </p:nvSpPr>
        <p:spPr bwMode="auto">
          <a:xfrm>
            <a:off x="5257800" y="2535594"/>
            <a:ext cx="609600" cy="52078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E</a:t>
            </a:r>
            <a:endParaRPr lang="en-US" sz="2400" dirty="0">
              <a:solidFill>
                <a:schemeClr val="tx2"/>
              </a:solidFill>
              <a:latin typeface="Source Sans Pro"/>
            </a:endParaRPr>
          </a:p>
        </p:txBody>
      </p:sp>
      <p:sp>
        <p:nvSpPr>
          <p:cNvPr id="25" name="Text Box 13"/>
          <p:cNvSpPr txBox="1">
            <a:spLocks noChangeArrowheads="1"/>
          </p:cNvSpPr>
          <p:nvPr>
            <p:custDataLst>
              <p:tags r:id="rId21"/>
            </p:custDataLst>
          </p:nvPr>
        </p:nvSpPr>
        <p:spPr bwMode="auto">
          <a:xfrm>
            <a:off x="2536309" y="999596"/>
            <a:ext cx="56618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endParaRPr lang="en-US" sz="2400" baseline="-25000" dirty="0">
              <a:solidFill>
                <a:schemeClr val="tx2"/>
              </a:solidFill>
              <a:latin typeface="Source Sans Pro"/>
            </a:endParaRPr>
          </a:p>
        </p:txBody>
      </p:sp>
      <p:sp>
        <p:nvSpPr>
          <p:cNvPr id="26" name="Text Box 13"/>
          <p:cNvSpPr txBox="1">
            <a:spLocks noChangeArrowheads="1"/>
          </p:cNvSpPr>
          <p:nvPr>
            <p:custDataLst>
              <p:tags r:id="rId22"/>
            </p:custDataLst>
          </p:nvPr>
        </p:nvSpPr>
        <p:spPr bwMode="auto">
          <a:xfrm>
            <a:off x="5648614" y="970319"/>
            <a:ext cx="69281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endParaRPr lang="en-US" sz="2400" baseline="-25000" dirty="0">
              <a:solidFill>
                <a:schemeClr val="tx2"/>
              </a:solidFill>
              <a:latin typeface="Source Sans Pro"/>
            </a:endParaRPr>
          </a:p>
        </p:txBody>
      </p:sp>
      <p:graphicFrame>
        <p:nvGraphicFramePr>
          <p:cNvPr id="27" name="Table 26"/>
          <p:cNvGraphicFramePr>
            <a:graphicFrameLocks noGrp="1"/>
          </p:cNvGraphicFramePr>
          <p:nvPr>
            <p:custDataLst>
              <p:tags r:id="rId23"/>
            </p:custDataLst>
            <p:extLst>
              <p:ext uri="{D42A27DB-BD31-4B8C-83A1-F6EECF244321}">
                <p14:modId xmlns:p14="http://schemas.microsoft.com/office/powerpoint/2010/main" val="3865794527"/>
              </p:ext>
            </p:extLst>
          </p:nvPr>
        </p:nvGraphicFramePr>
        <p:xfrm>
          <a:off x="6663873" y="1347784"/>
          <a:ext cx="2514148" cy="4792984"/>
        </p:xfrm>
        <a:graphic>
          <a:graphicData uri="http://schemas.openxmlformats.org/drawingml/2006/table">
            <a:tbl>
              <a:tblPr firstRow="1" bandRow="1">
                <a:tableStyleId>{5C22544A-7EE6-4342-B048-85BDC9FD1C3A}</a:tableStyleId>
              </a:tblPr>
              <a:tblGrid>
                <a:gridCol w="1076428">
                  <a:extLst>
                    <a:ext uri="{9D8B030D-6E8A-4147-A177-3AD203B41FA5}">
                      <a16:colId xmlns:a16="http://schemas.microsoft.com/office/drawing/2014/main" val="20000"/>
                    </a:ext>
                  </a:extLst>
                </a:gridCol>
                <a:gridCol w="1437720">
                  <a:extLst>
                    <a:ext uri="{9D8B030D-6E8A-4147-A177-3AD203B41FA5}">
                      <a16:colId xmlns:a16="http://schemas.microsoft.com/office/drawing/2014/main" val="20001"/>
                    </a:ext>
                  </a:extLst>
                </a:gridCol>
              </a:tblGrid>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0x000fffff</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 . .</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2"/>
                          </a:solidFill>
                          <a:latin typeface="Consolas" pitchFamily="49" charset="0"/>
                        </a:rPr>
                        <a:t>0x0000000b</a:t>
                      </a: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0x0000000a</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0x00000009</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0x00000008</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0x00000007</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0x00000006</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0x00000005</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0x00000004</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0x00000003</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0x00000002</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0x00000001</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26926">
                <a:tc>
                  <a:txBody>
                    <a:bodyPr/>
                    <a:lstStyle/>
                    <a:p>
                      <a:pPr algn="r"/>
                      <a:endParaRPr lang="en-US" sz="13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2"/>
                          </a:solidFill>
                          <a:latin typeface="Consolas" pitchFamily="49" charset="0"/>
                        </a:rPr>
                        <a:t>0x00000000</a:t>
                      </a:r>
                      <a:endParaRPr lang="en-US" sz="1800" b="0" dirty="0">
                        <a:solidFill>
                          <a:schemeClr val="tx2"/>
                        </a:solidFill>
                        <a:latin typeface="Consolas" pitchFamily="49" charset="0"/>
                      </a:endParaRPr>
                    </a:p>
                  </a:txBody>
                  <a:tcPr marL="68036" marR="68036" marT="34018" marB="3401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8" name="TextBox 27"/>
          <p:cNvSpPr txBox="1"/>
          <p:nvPr/>
        </p:nvSpPr>
        <p:spPr>
          <a:xfrm>
            <a:off x="6782252" y="2286000"/>
            <a:ext cx="793201" cy="430887"/>
          </a:xfrm>
          <a:prstGeom prst="rect">
            <a:avLst/>
          </a:prstGeom>
          <a:noFill/>
          <a:ln>
            <a:noFill/>
          </a:ln>
        </p:spPr>
        <p:txBody>
          <a:bodyPr wrap="square" rtlCol="0">
            <a:spAutoFit/>
          </a:bodyPr>
          <a:lstStyle/>
          <a:p>
            <a:r>
              <a:rPr lang="en-US" sz="2200" dirty="0" smtClean="0">
                <a:solidFill>
                  <a:schemeClr val="accent1"/>
                </a:solidFill>
                <a:latin typeface="Source Sans Pro"/>
              </a:rPr>
              <a:t>0x05</a:t>
            </a:r>
            <a:endParaRPr lang="en-US" sz="2200" dirty="0">
              <a:solidFill>
                <a:schemeClr val="accent1"/>
              </a:solidFill>
              <a:latin typeface="Source Sans Pro"/>
            </a:endParaRPr>
          </a:p>
        </p:txBody>
      </p:sp>
      <p:sp>
        <p:nvSpPr>
          <p:cNvPr id="29" name="TextBox 28"/>
          <p:cNvSpPr txBox="1"/>
          <p:nvPr/>
        </p:nvSpPr>
        <p:spPr>
          <a:xfrm>
            <a:off x="6629851" y="804311"/>
            <a:ext cx="945601" cy="430887"/>
          </a:xfrm>
          <a:prstGeom prst="rect">
            <a:avLst/>
          </a:prstGeom>
          <a:noFill/>
          <a:ln>
            <a:noFill/>
          </a:ln>
        </p:spPr>
        <p:txBody>
          <a:bodyPr wrap="square" rtlCol="0">
            <a:spAutoFit/>
          </a:bodyPr>
          <a:lstStyle/>
          <a:p>
            <a:r>
              <a:rPr lang="en-US" sz="2200" dirty="0" smtClean="0">
                <a:solidFill>
                  <a:schemeClr val="accent1"/>
                </a:solidFill>
                <a:latin typeface="Source Sans Pro"/>
              </a:rPr>
              <a:t>1 byte</a:t>
            </a:r>
            <a:endParaRPr lang="en-US" sz="2200" dirty="0">
              <a:solidFill>
                <a:schemeClr val="accent1"/>
              </a:solidFill>
              <a:latin typeface="Source Sans Pro"/>
            </a:endParaRPr>
          </a:p>
        </p:txBody>
      </p:sp>
      <p:sp>
        <p:nvSpPr>
          <p:cNvPr id="30" name="TextBox 29"/>
          <p:cNvSpPr txBox="1"/>
          <p:nvPr/>
        </p:nvSpPr>
        <p:spPr>
          <a:xfrm>
            <a:off x="7873956" y="798387"/>
            <a:ext cx="1270044" cy="430887"/>
          </a:xfrm>
          <a:prstGeom prst="rect">
            <a:avLst/>
          </a:prstGeom>
          <a:noFill/>
          <a:ln>
            <a:noFill/>
          </a:ln>
        </p:spPr>
        <p:txBody>
          <a:bodyPr wrap="square" rtlCol="0">
            <a:spAutoFit/>
          </a:bodyPr>
          <a:lstStyle/>
          <a:p>
            <a:r>
              <a:rPr lang="en-US" sz="2200" dirty="0" smtClean="0">
                <a:solidFill>
                  <a:schemeClr val="accent1"/>
                </a:solidFill>
                <a:latin typeface="Source Sans Pro"/>
              </a:rPr>
              <a:t>address</a:t>
            </a:r>
            <a:endParaRPr lang="en-US" sz="2200" dirty="0">
              <a:solidFill>
                <a:schemeClr val="accent1"/>
              </a:solidFill>
              <a:latin typeface="Source Sans Pro"/>
            </a:endParaRPr>
          </a:p>
        </p:txBody>
      </p:sp>
    </p:spTree>
    <p:extLst>
      <p:ext uri="{BB962C8B-B14F-4D97-AF65-F5344CB8AC3E}">
        <p14:creationId xmlns:p14="http://schemas.microsoft.com/office/powerpoint/2010/main" val="230598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13</a:t>
            </a:fld>
            <a:endParaRPr lang="en-US" dirty="0"/>
          </a:p>
        </p:txBody>
      </p:sp>
      <p:sp>
        <p:nvSpPr>
          <p:cNvPr id="5" name="Line 34"/>
          <p:cNvSpPr>
            <a:spLocks noChangeShapeType="1"/>
          </p:cNvSpPr>
          <p:nvPr>
            <p:custDataLst>
              <p:tags r:id="rId1"/>
            </p:custDataLst>
          </p:nvPr>
        </p:nvSpPr>
        <p:spPr bwMode="auto">
          <a:xfrm flipV="1">
            <a:off x="2286000" y="4231578"/>
            <a:ext cx="3048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6" name="Line 43"/>
          <p:cNvSpPr>
            <a:spLocks noChangeShapeType="1"/>
          </p:cNvSpPr>
          <p:nvPr>
            <p:custDataLst>
              <p:tags r:id="rId2"/>
            </p:custDataLst>
          </p:nvPr>
        </p:nvSpPr>
        <p:spPr bwMode="auto">
          <a:xfrm>
            <a:off x="3733800" y="2250378"/>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7" name="Line 44"/>
          <p:cNvSpPr>
            <a:spLocks noChangeShapeType="1"/>
          </p:cNvSpPr>
          <p:nvPr>
            <p:custDataLst>
              <p:tags r:id="rId3"/>
            </p:custDataLst>
          </p:nvPr>
        </p:nvSpPr>
        <p:spPr bwMode="auto">
          <a:xfrm>
            <a:off x="3733800" y="3088578"/>
            <a:ext cx="1905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 name="Line 47"/>
          <p:cNvSpPr>
            <a:spLocks noChangeShapeType="1"/>
          </p:cNvSpPr>
          <p:nvPr>
            <p:custDataLst>
              <p:tags r:id="rId4"/>
            </p:custDataLst>
          </p:nvPr>
        </p:nvSpPr>
        <p:spPr bwMode="auto">
          <a:xfrm flipV="1">
            <a:off x="8686800" y="1183578"/>
            <a:ext cx="0" cy="1676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 name="Line 48"/>
          <p:cNvSpPr>
            <a:spLocks noChangeShapeType="1"/>
          </p:cNvSpPr>
          <p:nvPr>
            <p:custDataLst>
              <p:tags r:id="rId5"/>
            </p:custDataLst>
          </p:nvPr>
        </p:nvSpPr>
        <p:spPr bwMode="auto">
          <a:xfrm flipH="1">
            <a:off x="6629400" y="2631378"/>
            <a:ext cx="1676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10" name="Line 49"/>
          <p:cNvSpPr>
            <a:spLocks noChangeShapeType="1"/>
          </p:cNvSpPr>
          <p:nvPr>
            <p:custDataLst>
              <p:tags r:id="rId6"/>
            </p:custDataLst>
          </p:nvPr>
        </p:nvSpPr>
        <p:spPr bwMode="auto">
          <a:xfrm flipV="1">
            <a:off x="1981200" y="1183578"/>
            <a:ext cx="6705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1" name="Line 51"/>
          <p:cNvSpPr>
            <a:spLocks noChangeShapeType="1"/>
          </p:cNvSpPr>
          <p:nvPr>
            <p:custDataLst>
              <p:tags r:id="rId7"/>
            </p:custDataLst>
          </p:nvPr>
        </p:nvSpPr>
        <p:spPr bwMode="auto">
          <a:xfrm flipV="1">
            <a:off x="1981200" y="2936178"/>
            <a:ext cx="228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anchor="ctr" anchorCtr="1">
            <a:noAutofit/>
          </a:bodyPr>
          <a:lstStyle/>
          <a:p>
            <a:endParaRPr lang="en-US" sz="1600">
              <a:solidFill>
                <a:schemeClr val="tx2"/>
              </a:solidFill>
              <a:latin typeface="Source Sans Pro" panose="020B0503030403020204"/>
            </a:endParaRPr>
          </a:p>
        </p:txBody>
      </p:sp>
      <p:sp>
        <p:nvSpPr>
          <p:cNvPr id="12" name="Line 8"/>
          <p:cNvSpPr>
            <a:spLocks noChangeShapeType="1"/>
          </p:cNvSpPr>
          <p:nvPr>
            <p:custDataLst>
              <p:tags r:id="rId8"/>
            </p:custDataLst>
          </p:nvPr>
        </p:nvSpPr>
        <p:spPr bwMode="auto">
          <a:xfrm>
            <a:off x="761998" y="3012378"/>
            <a:ext cx="2" cy="762000"/>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3" name="Text Box 11"/>
          <p:cNvSpPr txBox="1">
            <a:spLocks noChangeArrowheads="1"/>
          </p:cNvSpPr>
          <p:nvPr>
            <p:custDataLst>
              <p:tags r:id="rId9"/>
            </p:custDataLst>
          </p:nvPr>
        </p:nvSpPr>
        <p:spPr bwMode="auto">
          <a:xfrm>
            <a:off x="381000" y="3774378"/>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14" name="Line 18"/>
          <p:cNvSpPr>
            <a:spLocks noChangeShapeType="1"/>
          </p:cNvSpPr>
          <p:nvPr>
            <p:custDataLst>
              <p:tags r:id="rId10"/>
            </p:custDataLst>
          </p:nvPr>
        </p:nvSpPr>
        <p:spPr bwMode="auto">
          <a:xfrm flipH="1">
            <a:off x="1295400" y="3393378"/>
            <a:ext cx="0" cy="1143000"/>
          </a:xfrm>
          <a:prstGeom prst="line">
            <a:avLst/>
          </a:prstGeom>
          <a:ln w="28575">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5" name="Line 21"/>
          <p:cNvSpPr>
            <a:spLocks noChangeShapeType="1"/>
          </p:cNvSpPr>
          <p:nvPr>
            <p:custDataLst>
              <p:tags r:id="rId11"/>
            </p:custDataLst>
          </p:nvPr>
        </p:nvSpPr>
        <p:spPr bwMode="auto">
          <a:xfrm>
            <a:off x="761998" y="4079176"/>
            <a:ext cx="2" cy="457201"/>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spAutoFit/>
          </a:bodyPr>
          <a:lstStyle/>
          <a:p>
            <a:endParaRPr lang="en-US" sz="1600">
              <a:solidFill>
                <a:schemeClr val="tx2"/>
              </a:solidFill>
              <a:latin typeface="Source Sans Pro" panose="020B0503030403020204"/>
            </a:endParaRPr>
          </a:p>
        </p:txBody>
      </p:sp>
      <p:sp>
        <p:nvSpPr>
          <p:cNvPr id="16" name="Line 49"/>
          <p:cNvSpPr>
            <a:spLocks noChangeShapeType="1"/>
          </p:cNvSpPr>
          <p:nvPr>
            <p:custDataLst>
              <p:tags r:id="rId12"/>
            </p:custDataLst>
          </p:nvPr>
        </p:nvSpPr>
        <p:spPr bwMode="auto">
          <a:xfrm flipH="1">
            <a:off x="1981200" y="1183578"/>
            <a:ext cx="0" cy="17526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7" name="Line 49"/>
          <p:cNvSpPr>
            <a:spLocks noChangeShapeType="1"/>
          </p:cNvSpPr>
          <p:nvPr>
            <p:custDataLst>
              <p:tags r:id="rId13"/>
            </p:custDataLst>
          </p:nvPr>
        </p:nvSpPr>
        <p:spPr bwMode="auto">
          <a:xfrm flipH="1" flipV="1">
            <a:off x="1295400" y="2478978"/>
            <a:ext cx="2286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8" name="Line 44"/>
          <p:cNvSpPr>
            <a:spLocks noChangeShapeType="1"/>
          </p:cNvSpPr>
          <p:nvPr>
            <p:custDataLst>
              <p:tags r:id="rId14"/>
            </p:custDataLst>
          </p:nvPr>
        </p:nvSpPr>
        <p:spPr bwMode="auto">
          <a:xfrm>
            <a:off x="5257800" y="3545778"/>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9" name="Line 49"/>
          <p:cNvSpPr>
            <a:spLocks noChangeShapeType="1"/>
          </p:cNvSpPr>
          <p:nvPr>
            <p:custDataLst>
              <p:tags r:id="rId15"/>
            </p:custDataLst>
          </p:nvPr>
        </p:nvSpPr>
        <p:spPr bwMode="auto">
          <a:xfrm>
            <a:off x="2286000" y="4917378"/>
            <a:ext cx="152400" cy="152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0" name="Text Box 29"/>
          <p:cNvSpPr txBox="1">
            <a:spLocks noChangeArrowheads="1"/>
          </p:cNvSpPr>
          <p:nvPr>
            <p:custDataLst>
              <p:tags r:id="rId16"/>
            </p:custDataLst>
          </p:nvPr>
        </p:nvSpPr>
        <p:spPr bwMode="auto">
          <a:xfrm>
            <a:off x="2343960" y="4764978"/>
            <a:ext cx="5516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21" name="Rectangle 4"/>
          <p:cNvSpPr>
            <a:spLocks noChangeArrowheads="1"/>
          </p:cNvSpPr>
          <p:nvPr>
            <p:custDataLst>
              <p:tags r:id="rId17"/>
            </p:custDataLst>
          </p:nvPr>
        </p:nvSpPr>
        <p:spPr bwMode="auto">
          <a:xfrm>
            <a:off x="228600" y="1945578"/>
            <a:ext cx="10668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1600" dirty="0" smtClean="0">
                <a:solidFill>
                  <a:schemeClr val="tx2"/>
                </a:solidFill>
                <a:latin typeface="Source Sans Pro" panose="020B0503030403020204"/>
              </a:rPr>
              <a:t>memory</a:t>
            </a:r>
            <a:endParaRPr lang="en-US" sz="1600" dirty="0">
              <a:solidFill>
                <a:schemeClr val="tx2"/>
              </a:solidFill>
              <a:latin typeface="Source Sans Pro" panose="020B0503030403020204"/>
            </a:endParaRPr>
          </a:p>
        </p:txBody>
      </p:sp>
      <p:sp>
        <p:nvSpPr>
          <p:cNvPr id="22" name="Line 49"/>
          <p:cNvSpPr>
            <a:spLocks noChangeShapeType="1"/>
          </p:cNvSpPr>
          <p:nvPr>
            <p:custDataLst>
              <p:tags r:id="rId18"/>
            </p:custDataLst>
          </p:nvPr>
        </p:nvSpPr>
        <p:spPr bwMode="auto">
          <a:xfrm flipV="1">
            <a:off x="5029200" y="3088578"/>
            <a:ext cx="0" cy="914400"/>
          </a:xfrm>
          <a:prstGeom prst="line">
            <a:avLst/>
          </a:prstGeom>
          <a:ln w="28575">
            <a:headEnd/>
            <a:tailEnd type="oval"/>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3" name="Line 44"/>
          <p:cNvSpPr>
            <a:spLocks noChangeShapeType="1"/>
          </p:cNvSpPr>
          <p:nvPr>
            <p:custDataLst>
              <p:tags r:id="rId19"/>
            </p:custDataLst>
          </p:nvPr>
        </p:nvSpPr>
        <p:spPr bwMode="auto">
          <a:xfrm>
            <a:off x="5029200" y="4002978"/>
            <a:ext cx="1752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4" name="Line 44"/>
          <p:cNvSpPr>
            <a:spLocks noChangeShapeType="1"/>
          </p:cNvSpPr>
          <p:nvPr>
            <p:custDataLst>
              <p:tags r:id="rId20"/>
            </p:custDataLst>
          </p:nvPr>
        </p:nvSpPr>
        <p:spPr bwMode="auto">
          <a:xfrm>
            <a:off x="7239000" y="2631378"/>
            <a:ext cx="0" cy="83820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5" name="Line 48"/>
          <p:cNvSpPr>
            <a:spLocks noChangeShapeType="1"/>
          </p:cNvSpPr>
          <p:nvPr>
            <p:custDataLst>
              <p:tags r:id="rId21"/>
            </p:custDataLst>
          </p:nvPr>
        </p:nvSpPr>
        <p:spPr bwMode="auto">
          <a:xfrm flipH="1">
            <a:off x="8458200" y="2859978"/>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26" name="Line 44"/>
          <p:cNvSpPr>
            <a:spLocks noChangeShapeType="1"/>
          </p:cNvSpPr>
          <p:nvPr>
            <p:custDataLst>
              <p:tags r:id="rId22"/>
            </p:custDataLst>
          </p:nvPr>
        </p:nvSpPr>
        <p:spPr bwMode="auto">
          <a:xfrm>
            <a:off x="8077200" y="3088578"/>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7" name="Line 49"/>
          <p:cNvSpPr>
            <a:spLocks noChangeShapeType="1"/>
          </p:cNvSpPr>
          <p:nvPr>
            <p:custDataLst>
              <p:tags r:id="rId23"/>
            </p:custDataLst>
          </p:nvPr>
        </p:nvSpPr>
        <p:spPr bwMode="auto">
          <a:xfrm>
            <a:off x="8077200" y="3088578"/>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8" name="Line 49"/>
          <p:cNvSpPr>
            <a:spLocks noChangeShapeType="1"/>
          </p:cNvSpPr>
          <p:nvPr>
            <p:custDataLst>
              <p:tags r:id="rId24"/>
            </p:custDataLst>
          </p:nvPr>
        </p:nvSpPr>
        <p:spPr bwMode="auto">
          <a:xfrm flipV="1">
            <a:off x="2123844" y="4688778"/>
            <a:ext cx="152400" cy="1524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9" name="Text Box 29"/>
          <p:cNvSpPr txBox="1">
            <a:spLocks noChangeArrowheads="1"/>
          </p:cNvSpPr>
          <p:nvPr>
            <p:custDataLst>
              <p:tags r:id="rId25"/>
            </p:custDataLst>
          </p:nvPr>
        </p:nvSpPr>
        <p:spPr bwMode="auto">
          <a:xfrm>
            <a:off x="1676400" y="4536378"/>
            <a:ext cx="45720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target</a:t>
            </a:r>
            <a:endParaRPr lang="en-US" sz="1600" dirty="0">
              <a:solidFill>
                <a:schemeClr val="tx2"/>
              </a:solidFill>
              <a:latin typeface="Source Sans Pro" panose="020B0503030403020204"/>
            </a:endParaRPr>
          </a:p>
        </p:txBody>
      </p:sp>
      <p:sp>
        <p:nvSpPr>
          <p:cNvPr id="30" name="Line 34"/>
          <p:cNvSpPr>
            <a:spLocks noChangeShapeType="1"/>
          </p:cNvSpPr>
          <p:nvPr>
            <p:custDataLst>
              <p:tags r:id="rId26"/>
            </p:custDataLst>
          </p:nvPr>
        </p:nvSpPr>
        <p:spPr bwMode="auto">
          <a:xfrm flipH="1" flipV="1">
            <a:off x="1742844" y="4841178"/>
            <a:ext cx="3810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1" name="Line 45"/>
          <p:cNvSpPr>
            <a:spLocks noChangeShapeType="1"/>
          </p:cNvSpPr>
          <p:nvPr>
            <p:custDataLst>
              <p:tags r:id="rId27"/>
            </p:custDataLst>
          </p:nvPr>
        </p:nvSpPr>
        <p:spPr bwMode="auto">
          <a:xfrm flipH="1" flipV="1">
            <a:off x="1752600" y="5222178"/>
            <a:ext cx="457200" cy="45720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2" name="Line 49"/>
          <p:cNvSpPr>
            <a:spLocks noChangeShapeType="1"/>
          </p:cNvSpPr>
          <p:nvPr>
            <p:custDataLst>
              <p:tags r:id="rId28"/>
            </p:custDataLst>
          </p:nvPr>
        </p:nvSpPr>
        <p:spPr bwMode="auto">
          <a:xfrm flipV="1">
            <a:off x="4800600" y="4231578"/>
            <a:ext cx="0" cy="14478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3" name="Line 49"/>
          <p:cNvSpPr>
            <a:spLocks noChangeShapeType="1"/>
          </p:cNvSpPr>
          <p:nvPr>
            <p:custDataLst>
              <p:tags r:id="rId29"/>
            </p:custDataLst>
          </p:nvPr>
        </p:nvSpPr>
        <p:spPr bwMode="auto">
          <a:xfrm flipV="1">
            <a:off x="2123844" y="4307778"/>
            <a:ext cx="152400" cy="1524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4" name="Line 34"/>
          <p:cNvSpPr>
            <a:spLocks noChangeShapeType="1"/>
          </p:cNvSpPr>
          <p:nvPr>
            <p:custDataLst>
              <p:tags r:id="rId30"/>
            </p:custDataLst>
          </p:nvPr>
        </p:nvSpPr>
        <p:spPr bwMode="auto">
          <a:xfrm flipH="1" flipV="1">
            <a:off x="1742844" y="4460178"/>
            <a:ext cx="3810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5" name="Text Box 29"/>
          <p:cNvSpPr txBox="1">
            <a:spLocks noChangeArrowheads="1"/>
          </p:cNvSpPr>
          <p:nvPr>
            <p:custDataLst>
              <p:tags r:id="rId31"/>
            </p:custDataLst>
          </p:nvPr>
        </p:nvSpPr>
        <p:spPr bwMode="auto">
          <a:xfrm>
            <a:off x="1676400" y="4155378"/>
            <a:ext cx="53340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offset</a:t>
            </a:r>
            <a:endParaRPr lang="en-US" sz="1600" dirty="0">
              <a:solidFill>
                <a:schemeClr val="tx2"/>
              </a:solidFill>
              <a:latin typeface="Source Sans Pro" panose="020B0503030403020204"/>
            </a:endParaRPr>
          </a:p>
        </p:txBody>
      </p:sp>
      <p:sp>
        <p:nvSpPr>
          <p:cNvPr id="36" name="Line 44"/>
          <p:cNvSpPr>
            <a:spLocks noChangeShapeType="1"/>
          </p:cNvSpPr>
          <p:nvPr>
            <p:custDataLst>
              <p:tags r:id="rId32"/>
            </p:custDataLst>
          </p:nvPr>
        </p:nvSpPr>
        <p:spPr bwMode="auto">
          <a:xfrm flipH="1">
            <a:off x="4419600" y="3698178"/>
            <a:ext cx="6096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7" name="Line 45"/>
          <p:cNvSpPr>
            <a:spLocks noChangeShapeType="1"/>
          </p:cNvSpPr>
          <p:nvPr>
            <p:custDataLst>
              <p:tags r:id="rId33"/>
            </p:custDataLst>
          </p:nvPr>
        </p:nvSpPr>
        <p:spPr bwMode="auto">
          <a:xfrm flipH="1">
            <a:off x="3810000" y="4231578"/>
            <a:ext cx="2286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38" name="Line 45"/>
          <p:cNvSpPr>
            <a:spLocks noChangeShapeType="1"/>
          </p:cNvSpPr>
          <p:nvPr>
            <p:custDataLst>
              <p:tags r:id="rId34"/>
            </p:custDataLst>
          </p:nvPr>
        </p:nvSpPr>
        <p:spPr bwMode="auto">
          <a:xfrm flipH="1">
            <a:off x="3733800" y="3774378"/>
            <a:ext cx="76200" cy="3048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39" name="Line 49"/>
          <p:cNvSpPr>
            <a:spLocks noChangeShapeType="1"/>
          </p:cNvSpPr>
          <p:nvPr>
            <p:custDataLst>
              <p:tags r:id="rId35"/>
            </p:custDataLst>
          </p:nvPr>
        </p:nvSpPr>
        <p:spPr bwMode="auto">
          <a:xfrm flipV="1">
            <a:off x="3810000" y="3774378"/>
            <a:ext cx="228600" cy="0"/>
          </a:xfrm>
          <a:prstGeom prst="line">
            <a:avLst/>
          </a:prstGeom>
          <a:ln w="28575">
            <a:headEnd/>
            <a:tailEn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dirty="0">
              <a:solidFill>
                <a:schemeClr val="tx2"/>
              </a:solidFill>
              <a:latin typeface="Source Sans Pro" panose="020B0503030403020204"/>
            </a:endParaRPr>
          </a:p>
        </p:txBody>
      </p:sp>
      <p:sp>
        <p:nvSpPr>
          <p:cNvPr id="40" name="Text Box 11"/>
          <p:cNvSpPr txBox="1">
            <a:spLocks noChangeArrowheads="1"/>
          </p:cNvSpPr>
          <p:nvPr>
            <p:custDataLst>
              <p:tags r:id="rId36"/>
            </p:custDataLst>
          </p:nvPr>
        </p:nvSpPr>
        <p:spPr bwMode="auto">
          <a:xfrm>
            <a:off x="4038600" y="4079177"/>
            <a:ext cx="399240" cy="321119"/>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cmp</a:t>
            </a:r>
            <a:endParaRPr lang="en-US" sz="1600" dirty="0">
              <a:solidFill>
                <a:schemeClr val="tx2"/>
              </a:solidFill>
              <a:latin typeface="Source Sans Pro" panose="020B0503030403020204"/>
            </a:endParaRPr>
          </a:p>
        </p:txBody>
      </p:sp>
      <p:sp>
        <p:nvSpPr>
          <p:cNvPr id="41" name="Line 45"/>
          <p:cNvSpPr>
            <a:spLocks noChangeShapeType="1"/>
          </p:cNvSpPr>
          <p:nvPr>
            <p:custDataLst>
              <p:tags r:id="rId37"/>
            </p:custDataLst>
          </p:nvPr>
        </p:nvSpPr>
        <p:spPr bwMode="auto">
          <a:xfrm flipV="1">
            <a:off x="4191000" y="43839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42" name="Line 49"/>
          <p:cNvSpPr>
            <a:spLocks noChangeShapeType="1"/>
          </p:cNvSpPr>
          <p:nvPr>
            <p:custDataLst>
              <p:tags r:id="rId38"/>
            </p:custDataLst>
          </p:nvPr>
        </p:nvSpPr>
        <p:spPr bwMode="auto">
          <a:xfrm>
            <a:off x="2286000" y="4002978"/>
            <a:ext cx="0" cy="1143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43" name="Oval 24"/>
          <p:cNvSpPr>
            <a:spLocks noChangeArrowheads="1"/>
          </p:cNvSpPr>
          <p:nvPr>
            <p:custDataLst>
              <p:tags r:id="rId39"/>
            </p:custDataLst>
          </p:nvPr>
        </p:nvSpPr>
        <p:spPr bwMode="auto">
          <a:xfrm>
            <a:off x="2590800" y="4002979"/>
            <a:ext cx="1219200" cy="457199"/>
          </a:xfrm>
          <a:prstGeom prst="ellipse">
            <a:avLst/>
          </a:prstGeom>
          <a:ln w="28575">
            <a:headEnd/>
            <a:tailEnd/>
          </a:ln>
        </p:spPr>
        <p:style>
          <a:lnRef idx="2">
            <a:schemeClr val="accent2"/>
          </a:lnRef>
          <a:fillRef idx="1">
            <a:schemeClr val="lt1"/>
          </a:fillRef>
          <a:effectRef idx="0">
            <a:schemeClr val="accent2"/>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control</a:t>
            </a:r>
          </a:p>
        </p:txBody>
      </p:sp>
      <p:sp>
        <p:nvSpPr>
          <p:cNvPr id="44" name="Text Box 11"/>
          <p:cNvSpPr txBox="1">
            <a:spLocks noChangeArrowheads="1"/>
          </p:cNvSpPr>
          <p:nvPr>
            <p:custDataLst>
              <p:tags r:id="rId40"/>
            </p:custDataLst>
          </p:nvPr>
        </p:nvSpPr>
        <p:spPr bwMode="auto">
          <a:xfrm>
            <a:off x="4038600" y="3621978"/>
            <a:ext cx="3810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a:t>
            </a:r>
            <a:endParaRPr lang="en-US" sz="1600" dirty="0">
              <a:solidFill>
                <a:schemeClr val="tx2"/>
              </a:solidFill>
              <a:latin typeface="Source Sans Pro" panose="020B0503030403020204"/>
            </a:endParaRPr>
          </a:p>
        </p:txBody>
      </p:sp>
      <p:sp>
        <p:nvSpPr>
          <p:cNvPr id="45" name="Line 44"/>
          <p:cNvSpPr>
            <a:spLocks noChangeShapeType="1"/>
          </p:cNvSpPr>
          <p:nvPr>
            <p:custDataLst>
              <p:tags r:id="rId41"/>
            </p:custDataLst>
          </p:nvPr>
        </p:nvSpPr>
        <p:spPr bwMode="auto">
          <a:xfrm flipH="1">
            <a:off x="4419600" y="3850578"/>
            <a:ext cx="3810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6" name="Line 44"/>
          <p:cNvSpPr>
            <a:spLocks noChangeShapeType="1"/>
          </p:cNvSpPr>
          <p:nvPr>
            <p:custDataLst>
              <p:tags r:id="rId42"/>
            </p:custDataLst>
          </p:nvPr>
        </p:nvSpPr>
        <p:spPr bwMode="auto">
          <a:xfrm flipH="1">
            <a:off x="4419600" y="4231578"/>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7" name="Line 44"/>
          <p:cNvSpPr>
            <a:spLocks noChangeShapeType="1"/>
          </p:cNvSpPr>
          <p:nvPr>
            <p:custDataLst>
              <p:tags r:id="rId43"/>
            </p:custDataLst>
          </p:nvPr>
        </p:nvSpPr>
        <p:spPr bwMode="auto">
          <a:xfrm>
            <a:off x="2438400" y="5069778"/>
            <a:ext cx="5334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8" name="Line 45"/>
          <p:cNvSpPr>
            <a:spLocks noChangeShapeType="1"/>
          </p:cNvSpPr>
          <p:nvPr>
            <p:custDataLst>
              <p:tags r:id="rId44"/>
            </p:custDataLst>
          </p:nvPr>
        </p:nvSpPr>
        <p:spPr bwMode="auto">
          <a:xfrm flipV="1">
            <a:off x="8382000" y="32409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49" name="Line 45"/>
          <p:cNvSpPr>
            <a:spLocks noChangeShapeType="1"/>
          </p:cNvSpPr>
          <p:nvPr>
            <p:custDataLst>
              <p:tags r:id="rId45"/>
            </p:custDataLst>
          </p:nvPr>
        </p:nvSpPr>
        <p:spPr bwMode="auto">
          <a:xfrm flipV="1">
            <a:off x="6400800" y="3240978"/>
            <a:ext cx="0" cy="228600"/>
          </a:xfrm>
          <a:prstGeom prst="line">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50" name="Line 45"/>
          <p:cNvSpPr>
            <a:spLocks noChangeShapeType="1"/>
          </p:cNvSpPr>
          <p:nvPr>
            <p:custDataLst>
              <p:tags r:id="rId46"/>
            </p:custDataLst>
          </p:nvPr>
        </p:nvSpPr>
        <p:spPr bwMode="auto">
          <a:xfrm flipV="1">
            <a:off x="5715000" y="3698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1" name="Line 45"/>
          <p:cNvSpPr>
            <a:spLocks noChangeShapeType="1"/>
          </p:cNvSpPr>
          <p:nvPr>
            <p:custDataLst>
              <p:tags r:id="rId47"/>
            </p:custDataLst>
          </p:nvPr>
        </p:nvSpPr>
        <p:spPr bwMode="auto">
          <a:xfrm flipV="1">
            <a:off x="3200400" y="5222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2" name="Line 45"/>
          <p:cNvSpPr>
            <a:spLocks noChangeShapeType="1"/>
          </p:cNvSpPr>
          <p:nvPr>
            <p:custDataLst>
              <p:tags r:id="rId48"/>
            </p:custDataLst>
          </p:nvPr>
        </p:nvSpPr>
        <p:spPr bwMode="auto">
          <a:xfrm flipV="1">
            <a:off x="1066800" y="5222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3" name="Oval 17"/>
          <p:cNvSpPr>
            <a:spLocks noChangeArrowheads="1"/>
          </p:cNvSpPr>
          <p:nvPr>
            <p:custDataLst>
              <p:tags r:id="rId49"/>
            </p:custDataLst>
          </p:nvPr>
        </p:nvSpPr>
        <p:spPr bwMode="auto">
          <a:xfrm>
            <a:off x="457200" y="4536378"/>
            <a:ext cx="1143000" cy="685800"/>
          </a:xfrm>
          <a:prstGeom prst="ellipse">
            <a:avLst/>
          </a:prstGeom>
          <a:noFill/>
          <a:ln w="28575" algn="ctr">
            <a:solidFill>
              <a:schemeClr val="tx2"/>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new </a:t>
            </a:r>
            <a:r>
              <a:rPr lang="en-US" sz="1600" dirty="0" smtClean="0">
                <a:solidFill>
                  <a:schemeClr val="tx2"/>
                </a:solidFill>
                <a:latin typeface="Source Sans Pro" panose="020B0503030403020204"/>
              </a:rPr>
              <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54" name="Line 49"/>
          <p:cNvSpPr>
            <a:spLocks noChangeShapeType="1"/>
          </p:cNvSpPr>
          <p:nvPr>
            <p:custDataLst>
              <p:tags r:id="rId50"/>
            </p:custDataLst>
          </p:nvPr>
        </p:nvSpPr>
        <p:spPr bwMode="auto">
          <a:xfrm flipH="1" flipV="1">
            <a:off x="2209800" y="5679378"/>
            <a:ext cx="2590800" cy="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55" name="Rectangle 19"/>
          <p:cNvSpPr>
            <a:spLocks noChangeArrowheads="1"/>
          </p:cNvSpPr>
          <p:nvPr>
            <p:custDataLst>
              <p:tags r:id="rId51"/>
            </p:custDataLst>
          </p:nvPr>
        </p:nvSpPr>
        <p:spPr bwMode="auto">
          <a:xfrm>
            <a:off x="8305800" y="24789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6" name="Line 49"/>
          <p:cNvSpPr>
            <a:spLocks noChangeShapeType="1"/>
          </p:cNvSpPr>
          <p:nvPr>
            <p:custDataLst>
              <p:tags r:id="rId52"/>
            </p:custDataLst>
          </p:nvPr>
        </p:nvSpPr>
        <p:spPr bwMode="auto">
          <a:xfrm flipH="1" flipV="1">
            <a:off x="1524000" y="2478978"/>
            <a:ext cx="0" cy="1524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7" name="Line 49"/>
          <p:cNvSpPr>
            <a:spLocks noChangeShapeType="1"/>
          </p:cNvSpPr>
          <p:nvPr>
            <p:custDataLst>
              <p:tags r:id="rId53"/>
            </p:custDataLst>
          </p:nvPr>
        </p:nvSpPr>
        <p:spPr bwMode="auto">
          <a:xfrm flipV="1">
            <a:off x="1524000" y="4002978"/>
            <a:ext cx="7620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8" name="Rectangle 19"/>
          <p:cNvSpPr>
            <a:spLocks noChangeArrowheads="1"/>
          </p:cNvSpPr>
          <p:nvPr>
            <p:custDataLst>
              <p:tags r:id="rId54"/>
            </p:custDataLst>
          </p:nvPr>
        </p:nvSpPr>
        <p:spPr bwMode="auto">
          <a:xfrm>
            <a:off x="5638800" y="29361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grpSp>
        <p:nvGrpSpPr>
          <p:cNvPr id="59" name="Group 58"/>
          <p:cNvGrpSpPr/>
          <p:nvPr/>
        </p:nvGrpSpPr>
        <p:grpSpPr>
          <a:xfrm>
            <a:off x="6705600" y="3393378"/>
            <a:ext cx="1371600" cy="1371600"/>
            <a:chOff x="6705600" y="3124200"/>
            <a:chExt cx="1371600" cy="1371600"/>
          </a:xfrm>
        </p:grpSpPr>
        <p:sp>
          <p:nvSpPr>
            <p:cNvPr id="60" name="Line 45"/>
            <p:cNvSpPr>
              <a:spLocks noChangeShapeType="1"/>
            </p:cNvSpPr>
            <p:nvPr>
              <p:custDataLst>
                <p:tags r:id="rId80"/>
              </p:custDataLst>
            </p:nvPr>
          </p:nvSpPr>
          <p:spPr bwMode="auto">
            <a:xfrm flipV="1">
              <a:off x="7239000" y="4267200"/>
              <a:ext cx="0" cy="228600"/>
            </a:xfrm>
            <a:prstGeom prst="line">
              <a:avLst/>
            </a:prstGeom>
            <a:ln w="28575">
              <a:headEnd type="none" w="med" len="med"/>
              <a:tailEnd type="arrow" w="med" len="med"/>
            </a:ln>
            <a:effectLst/>
          </p:spPr>
          <p:style>
            <a:lnRef idx="2">
              <a:schemeClr val="accent2"/>
            </a:lnRef>
            <a:fillRef idx="0">
              <a:schemeClr val="accent2"/>
            </a:fillRef>
            <a:effectRef idx="1">
              <a:schemeClr val="accent2"/>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61" name="Line 49"/>
            <p:cNvSpPr>
              <a:spLocks noChangeShapeType="1"/>
            </p:cNvSpPr>
            <p:nvPr>
              <p:custDataLst>
                <p:tags r:id="rId81"/>
              </p:custDataLst>
            </p:nvPr>
          </p:nvSpPr>
          <p:spPr bwMode="auto">
            <a:xfrm flipV="1">
              <a:off x="7924800" y="3733800"/>
              <a:ext cx="1524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62" name="Text Box 5"/>
            <p:cNvSpPr txBox="1">
              <a:spLocks noChangeArrowheads="1"/>
            </p:cNvSpPr>
            <p:nvPr>
              <p:custDataLst>
                <p:tags r:id="rId82"/>
              </p:custDataLst>
            </p:nvPr>
          </p:nvSpPr>
          <p:spPr bwMode="auto">
            <a:xfrm>
              <a:off x="6858000" y="3886201"/>
              <a:ext cx="1143000" cy="394274"/>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memory</a:t>
              </a:r>
            </a:p>
          </p:txBody>
        </p:sp>
        <p:sp>
          <p:nvSpPr>
            <p:cNvPr id="63" name="Text Box 5"/>
            <p:cNvSpPr txBox="1">
              <a:spLocks noChangeArrowheads="1"/>
            </p:cNvSpPr>
            <p:nvPr>
              <p:custDataLst>
                <p:tags r:id="rId83"/>
              </p:custDataLst>
            </p:nvPr>
          </p:nvSpPr>
          <p:spPr bwMode="auto">
            <a:xfrm>
              <a:off x="6705600" y="3505200"/>
              <a:ext cx="5189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d</a:t>
              </a:r>
              <a:r>
                <a:rPr lang="en-US" sz="1600" baseline="-25000" dirty="0" smtClean="0">
                  <a:solidFill>
                    <a:schemeClr val="tx2"/>
                  </a:solidFill>
                  <a:latin typeface="Source Sans Pro" panose="020B0503030403020204"/>
                </a:rPr>
                <a:t>in</a:t>
              </a:r>
              <a:endParaRPr lang="en-US" sz="1600" baseline="-25000" dirty="0">
                <a:solidFill>
                  <a:schemeClr val="tx2"/>
                </a:solidFill>
                <a:latin typeface="Source Sans Pro" panose="020B0503030403020204"/>
              </a:endParaRPr>
            </a:p>
          </p:txBody>
        </p:sp>
        <p:sp>
          <p:nvSpPr>
            <p:cNvPr id="64" name="Text Box 5"/>
            <p:cNvSpPr txBox="1">
              <a:spLocks noChangeArrowheads="1"/>
            </p:cNvSpPr>
            <p:nvPr>
              <p:custDataLst>
                <p:tags r:id="rId84"/>
              </p:custDataLst>
            </p:nvPr>
          </p:nvSpPr>
          <p:spPr bwMode="auto">
            <a:xfrm>
              <a:off x="7391400" y="3505200"/>
              <a:ext cx="518900" cy="394275"/>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d</a:t>
              </a:r>
              <a:r>
                <a:rPr lang="en-US" sz="1600" baseline="-25000" dirty="0" err="1" smtClean="0">
                  <a:solidFill>
                    <a:schemeClr val="tx2"/>
                  </a:solidFill>
                  <a:latin typeface="Source Sans Pro" panose="020B0503030403020204"/>
                </a:rPr>
                <a:t>out</a:t>
              </a:r>
              <a:endParaRPr lang="en-US" sz="1600" baseline="-25000" dirty="0">
                <a:solidFill>
                  <a:schemeClr val="tx2"/>
                </a:solidFill>
                <a:latin typeface="Source Sans Pro" panose="020B0503030403020204"/>
              </a:endParaRPr>
            </a:p>
          </p:txBody>
        </p:sp>
        <p:sp>
          <p:nvSpPr>
            <p:cNvPr id="65" name="Text Box 5"/>
            <p:cNvSpPr txBox="1">
              <a:spLocks noChangeArrowheads="1"/>
            </p:cNvSpPr>
            <p:nvPr>
              <p:custDataLst>
                <p:tags r:id="rId85"/>
              </p:custDataLst>
            </p:nvPr>
          </p:nvSpPr>
          <p:spPr bwMode="auto">
            <a:xfrm>
              <a:off x="6781800" y="3124200"/>
              <a:ext cx="9761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66" name="Rectangle 4"/>
            <p:cNvSpPr>
              <a:spLocks noChangeArrowheads="1"/>
            </p:cNvSpPr>
            <p:nvPr>
              <p:custDataLst>
                <p:tags r:id="rId86"/>
              </p:custDataLst>
            </p:nvPr>
          </p:nvSpPr>
          <p:spPr bwMode="auto">
            <a:xfrm>
              <a:off x="6781800" y="3200400"/>
              <a:ext cx="1143000" cy="1066800"/>
            </a:xfrm>
            <a:prstGeom prst="rect">
              <a:avLst/>
            </a:pr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grpSp>
      <p:sp>
        <p:nvSpPr>
          <p:cNvPr id="67" name="Line 48"/>
          <p:cNvSpPr>
            <a:spLocks noChangeShapeType="1"/>
          </p:cNvSpPr>
          <p:nvPr>
            <p:custDataLst>
              <p:tags r:id="rId55"/>
            </p:custDataLst>
          </p:nvPr>
        </p:nvSpPr>
        <p:spPr bwMode="auto">
          <a:xfrm flipH="1">
            <a:off x="2362200" y="3164778"/>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68" name="Line 45"/>
          <p:cNvSpPr>
            <a:spLocks noChangeShapeType="1"/>
          </p:cNvSpPr>
          <p:nvPr>
            <p:custDataLst>
              <p:tags r:id="rId56"/>
            </p:custDataLst>
          </p:nvPr>
        </p:nvSpPr>
        <p:spPr bwMode="auto">
          <a:xfrm flipV="1">
            <a:off x="2286000" y="35457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69" name="Rectangle 19"/>
          <p:cNvSpPr>
            <a:spLocks noChangeArrowheads="1"/>
          </p:cNvSpPr>
          <p:nvPr>
            <p:custDataLst>
              <p:tags r:id="rId57"/>
            </p:custDataLst>
          </p:nvPr>
        </p:nvSpPr>
        <p:spPr bwMode="auto">
          <a:xfrm>
            <a:off x="2209800" y="27837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70" name="Rectangle 22"/>
          <p:cNvSpPr>
            <a:spLocks noChangeArrowheads="1"/>
          </p:cNvSpPr>
          <p:nvPr>
            <p:custDataLst>
              <p:tags r:id="rId58"/>
            </p:custDataLst>
          </p:nvPr>
        </p:nvSpPr>
        <p:spPr bwMode="auto">
          <a:xfrm>
            <a:off x="2590799" y="2021778"/>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1600" dirty="0" smtClean="0">
                <a:solidFill>
                  <a:schemeClr val="tx2"/>
                </a:solidFill>
                <a:latin typeface="Source Sans Pro" panose="020B0503030403020204"/>
              </a:rPr>
              <a:t>register</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file</a:t>
            </a:r>
            <a:endParaRPr lang="en-US" sz="1600" dirty="0">
              <a:solidFill>
                <a:schemeClr val="tx2"/>
              </a:solidFill>
              <a:latin typeface="Source Sans Pro" panose="020B0503030403020204"/>
            </a:endParaRPr>
          </a:p>
        </p:txBody>
      </p:sp>
      <p:sp>
        <p:nvSpPr>
          <p:cNvPr id="71" name="Text Box 29"/>
          <p:cNvSpPr txBox="1">
            <a:spLocks noChangeArrowheads="1"/>
          </p:cNvSpPr>
          <p:nvPr>
            <p:custDataLst>
              <p:tags r:id="rId59"/>
            </p:custDataLst>
          </p:nvPr>
        </p:nvSpPr>
        <p:spPr bwMode="auto">
          <a:xfrm>
            <a:off x="1295400" y="2253454"/>
            <a:ext cx="3992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inst</a:t>
            </a:r>
            <a:endParaRPr lang="en-US" sz="1600" dirty="0">
              <a:solidFill>
                <a:schemeClr val="tx2"/>
              </a:solidFill>
              <a:latin typeface="Source Sans Pro" panose="020B0503030403020204"/>
            </a:endParaRPr>
          </a:p>
        </p:txBody>
      </p:sp>
      <p:sp>
        <p:nvSpPr>
          <p:cNvPr id="72" name="Line 25"/>
          <p:cNvSpPr>
            <a:spLocks noChangeShapeType="1"/>
          </p:cNvSpPr>
          <p:nvPr>
            <p:custDataLst>
              <p:tags r:id="rId60"/>
            </p:custDataLst>
          </p:nvPr>
        </p:nvSpPr>
        <p:spPr bwMode="auto">
          <a:xfrm flipV="1">
            <a:off x="2743200"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3" name="Line 25"/>
          <p:cNvSpPr>
            <a:spLocks noChangeShapeType="1"/>
          </p:cNvSpPr>
          <p:nvPr>
            <p:custDataLst>
              <p:tags r:id="rId61"/>
            </p:custDataLst>
          </p:nvPr>
        </p:nvSpPr>
        <p:spPr bwMode="auto">
          <a:xfrm flipV="1">
            <a:off x="31241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4" name="Line 25"/>
          <p:cNvSpPr>
            <a:spLocks noChangeShapeType="1"/>
          </p:cNvSpPr>
          <p:nvPr>
            <p:custDataLst>
              <p:tags r:id="rId62"/>
            </p:custDataLst>
          </p:nvPr>
        </p:nvSpPr>
        <p:spPr bwMode="auto">
          <a:xfrm flipV="1">
            <a:off x="33527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5" name="Line 25"/>
          <p:cNvSpPr>
            <a:spLocks noChangeShapeType="1"/>
          </p:cNvSpPr>
          <p:nvPr>
            <p:custDataLst>
              <p:tags r:id="rId63"/>
            </p:custDataLst>
          </p:nvPr>
        </p:nvSpPr>
        <p:spPr bwMode="auto">
          <a:xfrm flipV="1">
            <a:off x="35813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6" name="Line 44"/>
          <p:cNvSpPr>
            <a:spLocks noChangeShapeType="1"/>
          </p:cNvSpPr>
          <p:nvPr>
            <p:custDataLst>
              <p:tags r:id="rId64"/>
            </p:custDataLst>
          </p:nvPr>
        </p:nvSpPr>
        <p:spPr bwMode="auto">
          <a:xfrm>
            <a:off x="762000" y="3381514"/>
            <a:ext cx="1447800" cy="0"/>
          </a:xfrm>
          <a:prstGeom prst="line">
            <a:avLst/>
          </a:prstGeom>
          <a:ln w="28575">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77" name="Line 49"/>
          <p:cNvSpPr>
            <a:spLocks noChangeShapeType="1"/>
          </p:cNvSpPr>
          <p:nvPr>
            <p:custDataLst>
              <p:tags r:id="rId65"/>
            </p:custDataLst>
          </p:nvPr>
        </p:nvSpPr>
        <p:spPr bwMode="auto">
          <a:xfrm flipV="1">
            <a:off x="3657600" y="5069778"/>
            <a:ext cx="16002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78" name="Text Box 11"/>
          <p:cNvSpPr txBox="1">
            <a:spLocks noChangeArrowheads="1"/>
          </p:cNvSpPr>
          <p:nvPr>
            <p:custDataLst>
              <p:tags r:id="rId66"/>
            </p:custDataLst>
          </p:nvPr>
        </p:nvSpPr>
        <p:spPr bwMode="auto">
          <a:xfrm>
            <a:off x="2971800" y="4917378"/>
            <a:ext cx="6858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79" name="Line 49"/>
          <p:cNvSpPr>
            <a:spLocks noChangeShapeType="1"/>
          </p:cNvSpPr>
          <p:nvPr>
            <p:custDataLst>
              <p:tags r:id="rId67"/>
            </p:custDataLst>
          </p:nvPr>
        </p:nvSpPr>
        <p:spPr bwMode="auto">
          <a:xfrm flipV="1">
            <a:off x="4800600" y="2246191"/>
            <a:ext cx="0" cy="1981200"/>
          </a:xfrm>
          <a:prstGeom prst="line">
            <a:avLst/>
          </a:prstGeom>
          <a:ln w="28575">
            <a:headEnd type="oval" w="med" len="med"/>
            <a:tailEnd type="oval"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0" name="Line 49"/>
          <p:cNvSpPr>
            <a:spLocks noChangeShapeType="1"/>
          </p:cNvSpPr>
          <p:nvPr>
            <p:custDataLst>
              <p:tags r:id="rId68"/>
            </p:custDataLst>
          </p:nvPr>
        </p:nvSpPr>
        <p:spPr bwMode="auto">
          <a:xfrm>
            <a:off x="5260313" y="3545778"/>
            <a:ext cx="0" cy="1523999"/>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2" name="Freeform 81"/>
          <p:cNvSpPr/>
          <p:nvPr>
            <p:custDataLst>
              <p:tags r:id="rId69"/>
            </p:custDataLst>
          </p:nvPr>
        </p:nvSpPr>
        <p:spPr>
          <a:xfrm>
            <a:off x="914400" y="3240978"/>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sp>
        <p:nvSpPr>
          <p:cNvPr id="85" name="Freeform 84"/>
          <p:cNvSpPr/>
          <p:nvPr>
            <p:custDataLst>
              <p:tags r:id="rId70"/>
            </p:custDataLst>
          </p:nvPr>
        </p:nvSpPr>
        <p:spPr>
          <a:xfrm>
            <a:off x="1676400" y="3240978"/>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grpSp>
        <p:nvGrpSpPr>
          <p:cNvPr id="87" name="Group 86"/>
          <p:cNvGrpSpPr/>
          <p:nvPr/>
        </p:nvGrpSpPr>
        <p:grpSpPr>
          <a:xfrm>
            <a:off x="5715000" y="1945578"/>
            <a:ext cx="1143000" cy="1524000"/>
            <a:chOff x="5715000" y="1676400"/>
            <a:chExt cx="1143000" cy="1524000"/>
          </a:xfrm>
        </p:grpSpPr>
        <p:sp>
          <p:nvSpPr>
            <p:cNvPr id="88" name="Text Box 52"/>
            <p:cNvSpPr txBox="1">
              <a:spLocks noChangeArrowheads="1"/>
            </p:cNvSpPr>
            <p:nvPr>
              <p:custDataLst>
                <p:tags r:id="rId74"/>
              </p:custDataLst>
            </p:nvPr>
          </p:nvSpPr>
          <p:spPr bwMode="auto">
            <a:xfrm>
              <a:off x="6172200" y="2209800"/>
              <a:ext cx="470000" cy="394275"/>
            </a:xfrm>
            <a:prstGeom prst="rect">
              <a:avLst/>
            </a:prstGeom>
            <a:noFill/>
            <a:ln w="28575" cap="sq" algn="ctr">
              <a:solidFill>
                <a:schemeClr val="bg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a:solidFill>
                    <a:schemeClr val="tx2"/>
                  </a:solidFill>
                  <a:latin typeface="Source Sans Pro" panose="020B0503030403020204"/>
                </a:rPr>
                <a:t>alu</a:t>
              </a:r>
              <a:endParaRPr lang="en-US" sz="1600" dirty="0">
                <a:solidFill>
                  <a:schemeClr val="tx2"/>
                </a:solidFill>
                <a:latin typeface="Source Sans Pro" panose="020B0503030403020204"/>
              </a:endParaRPr>
            </a:p>
          </p:txBody>
        </p:sp>
        <p:sp>
          <p:nvSpPr>
            <p:cNvPr id="89" name="Line 44"/>
            <p:cNvSpPr>
              <a:spLocks noChangeShapeType="1"/>
            </p:cNvSpPr>
            <p:nvPr>
              <p:custDataLst>
                <p:tags r:id="rId75"/>
              </p:custDataLst>
            </p:nvPr>
          </p:nvSpPr>
          <p:spPr bwMode="auto">
            <a:xfrm>
              <a:off x="5791200" y="2971800"/>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0" name="Freeform 89"/>
            <p:cNvSpPr/>
            <p:nvPr>
              <p:custDataLst>
                <p:tags r:id="rId76"/>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sp>
          <p:nvSpPr>
            <p:cNvPr id="91" name="Line 45"/>
            <p:cNvSpPr>
              <a:spLocks noChangeShapeType="1"/>
            </p:cNvSpPr>
            <p:nvPr>
              <p:custDataLst>
                <p:tags r:id="rId77"/>
              </p:custDataLst>
            </p:nvPr>
          </p:nvSpPr>
          <p:spPr bwMode="auto">
            <a:xfrm flipV="1">
              <a:off x="6553200" y="2895600"/>
              <a:ext cx="0" cy="22860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2" name="Line 43"/>
            <p:cNvSpPr>
              <a:spLocks noChangeShapeType="1"/>
            </p:cNvSpPr>
            <p:nvPr>
              <p:custDataLst>
                <p:tags r:id="rId78"/>
              </p:custDataLst>
            </p:nvPr>
          </p:nvSpPr>
          <p:spPr bwMode="auto">
            <a:xfrm flipV="1">
              <a:off x="5715000" y="1981200"/>
              <a:ext cx="304800" cy="3076"/>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3" name="Line 48"/>
            <p:cNvSpPr>
              <a:spLocks noChangeShapeType="1"/>
            </p:cNvSpPr>
            <p:nvPr>
              <p:custDataLst>
                <p:tags r:id="rId79"/>
              </p:custDataLst>
            </p:nvPr>
          </p:nvSpPr>
          <p:spPr bwMode="auto">
            <a:xfrm flipH="1">
              <a:off x="6629400" y="2362200"/>
              <a:ext cx="228600" cy="0"/>
            </a:xfrm>
            <a:prstGeom prst="line">
              <a:avLst/>
            </a:prstGeom>
            <a:ln w="28575">
              <a:headEnd/>
              <a:tailEn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grpSp>
      <p:sp>
        <p:nvSpPr>
          <p:cNvPr id="97" name="Rectangle 2"/>
          <p:cNvSpPr>
            <a:spLocks noGrp="1" noChangeArrowheads="1"/>
          </p:cNvSpPr>
          <p:nvPr>
            <p:ph type="title"/>
            <p:custDataLst>
              <p:tags r:id="rId71"/>
            </p:custDataLst>
          </p:nvPr>
        </p:nvSpPr>
        <p:spPr>
          <a:xfrm>
            <a:off x="228600" y="152400"/>
            <a:ext cx="8686800" cy="533400"/>
          </a:xfrm>
        </p:spPr>
        <p:txBody>
          <a:bodyPr>
            <a:noAutofit/>
          </a:bodyPr>
          <a:lstStyle/>
          <a:p>
            <a:r>
              <a:rPr lang="en-US" sz="3800" dirty="0" smtClean="0">
                <a:solidFill>
                  <a:schemeClr val="tx2"/>
                </a:solidFill>
              </a:rPr>
              <a:t>Putting it all together: Basic Processor</a:t>
            </a:r>
            <a:endParaRPr lang="en-US" sz="3800" dirty="0">
              <a:solidFill>
                <a:schemeClr val="tx2"/>
              </a:solidFill>
            </a:endParaRPr>
          </a:p>
        </p:txBody>
      </p:sp>
      <p:sp>
        <p:nvSpPr>
          <p:cNvPr id="83" name="Text Box 11"/>
          <p:cNvSpPr txBox="1">
            <a:spLocks noChangeArrowheads="1"/>
          </p:cNvSpPr>
          <p:nvPr>
            <p:custDataLst>
              <p:tags r:id="rId72"/>
            </p:custDataLst>
          </p:nvPr>
        </p:nvSpPr>
        <p:spPr bwMode="auto">
          <a:xfrm>
            <a:off x="1004886" y="3271931"/>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sp>
        <p:nvSpPr>
          <p:cNvPr id="86" name="Text Box 11"/>
          <p:cNvSpPr txBox="1">
            <a:spLocks noChangeArrowheads="1"/>
          </p:cNvSpPr>
          <p:nvPr>
            <p:custDataLst>
              <p:tags r:id="rId73"/>
            </p:custDataLst>
          </p:nvPr>
        </p:nvSpPr>
        <p:spPr bwMode="auto">
          <a:xfrm>
            <a:off x="1766886" y="3271931"/>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sp>
        <p:nvSpPr>
          <p:cNvPr id="96" name="TextBox 95"/>
          <p:cNvSpPr txBox="1"/>
          <p:nvPr/>
        </p:nvSpPr>
        <p:spPr>
          <a:xfrm>
            <a:off x="1843086" y="5943600"/>
            <a:ext cx="4042517" cy="523220"/>
          </a:xfrm>
          <a:prstGeom prst="rect">
            <a:avLst/>
          </a:prstGeom>
          <a:noFill/>
        </p:spPr>
        <p:txBody>
          <a:bodyPr wrap="none" rtlCol="0">
            <a:spAutoFit/>
          </a:bodyPr>
          <a:lstStyle/>
          <a:p>
            <a:r>
              <a:rPr lang="en-US" sz="2800" dirty="0" smtClean="0">
                <a:solidFill>
                  <a:schemeClr val="tx2"/>
                </a:solidFill>
                <a:latin typeface="Source Sans Pro" panose="020B0503030403020204"/>
              </a:rPr>
              <a:t>A single cycle processor</a:t>
            </a:r>
          </a:p>
        </p:txBody>
      </p:sp>
      <p:sp>
        <p:nvSpPr>
          <p:cNvPr id="98" name="Oval 97"/>
          <p:cNvSpPr/>
          <p:nvPr/>
        </p:nvSpPr>
        <p:spPr>
          <a:xfrm>
            <a:off x="0" y="1647925"/>
            <a:ext cx="1562100" cy="163115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479513" y="3088578"/>
            <a:ext cx="1684868" cy="1809751"/>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52400" y="3494179"/>
            <a:ext cx="1190220" cy="892619"/>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285999" y="1936051"/>
            <a:ext cx="1752600" cy="1809751"/>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674969" y="1846988"/>
            <a:ext cx="1173850" cy="1809751"/>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76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94" grpId="0" animBg="1"/>
      <p:bldP spid="95" grpId="0" animBg="1"/>
      <p:bldP spid="1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chemeClr val="tx2"/>
                </a:solidFill>
              </a:rPr>
              <a:t>Need a program</a:t>
            </a:r>
          </a:p>
          <a:p>
            <a:r>
              <a:rPr lang="en-US" sz="2800" dirty="0" smtClean="0">
                <a:solidFill>
                  <a:schemeClr val="tx2"/>
                </a:solidFill>
              </a:rPr>
              <a:t>Stored </a:t>
            </a:r>
            <a:r>
              <a:rPr lang="en-US" sz="2800" dirty="0">
                <a:solidFill>
                  <a:schemeClr val="tx2"/>
                </a:solidFill>
              </a:rPr>
              <a:t>program computer</a:t>
            </a:r>
          </a:p>
          <a:p>
            <a:endParaRPr lang="en-US" dirty="0">
              <a:solidFill>
                <a:schemeClr val="tx2"/>
              </a:solidFill>
            </a:endParaRPr>
          </a:p>
          <a:p>
            <a:endParaRPr lang="en-US" dirty="0" smtClean="0">
              <a:solidFill>
                <a:schemeClr val="tx2"/>
              </a:solidFill>
            </a:endParaRPr>
          </a:p>
          <a:p>
            <a:endParaRPr lang="en-US" dirty="0">
              <a:solidFill>
                <a:schemeClr val="tx2"/>
              </a:solidFill>
            </a:endParaRPr>
          </a:p>
          <a:p>
            <a:pPr marL="0" indent="0">
              <a:buNone/>
            </a:pPr>
            <a:r>
              <a:rPr lang="en-US" dirty="0">
                <a:solidFill>
                  <a:schemeClr val="tx2"/>
                </a:solidFill>
              </a:rPr>
              <a:t>Architectures</a:t>
            </a:r>
          </a:p>
          <a:p>
            <a:r>
              <a:rPr lang="en-US" dirty="0" smtClean="0">
                <a:solidFill>
                  <a:schemeClr val="tx2"/>
                </a:solidFill>
              </a:rPr>
              <a:t>von </a:t>
            </a:r>
            <a:r>
              <a:rPr lang="en-US" dirty="0">
                <a:solidFill>
                  <a:schemeClr val="tx2"/>
                </a:solidFill>
              </a:rPr>
              <a:t>Neumann architecture</a:t>
            </a:r>
          </a:p>
          <a:p>
            <a:r>
              <a:rPr lang="en-US" dirty="0" smtClean="0">
                <a:solidFill>
                  <a:schemeClr val="tx2"/>
                </a:solidFill>
              </a:rPr>
              <a:t>Harvard </a:t>
            </a:r>
            <a:r>
              <a:rPr lang="en-US" dirty="0">
                <a:solidFill>
                  <a:schemeClr val="tx2"/>
                </a:solidFill>
              </a:rPr>
              <a:t>(modified) architecture</a:t>
            </a:r>
          </a:p>
          <a:p>
            <a:endParaRPr lang="en-US" dirty="0">
              <a:solidFill>
                <a:schemeClr val="tx2"/>
              </a:solidFill>
            </a:endParaRPr>
          </a:p>
          <a:p>
            <a:endParaRPr lang="en-US" dirty="0">
              <a:solidFill>
                <a:schemeClr val="tx2"/>
              </a:solidFill>
            </a:endParaRPr>
          </a:p>
          <a:p>
            <a:pPr marL="0" indent="0">
              <a:buNone/>
            </a:pPr>
            <a:endParaRPr lang="en-US" dirty="0">
              <a:solidFill>
                <a:schemeClr val="tx2"/>
              </a:solidFill>
            </a:endParaRPr>
          </a:p>
        </p:txBody>
      </p:sp>
      <p:sp>
        <p:nvSpPr>
          <p:cNvPr id="3" name="Title 2"/>
          <p:cNvSpPr>
            <a:spLocks noGrp="1"/>
          </p:cNvSpPr>
          <p:nvPr>
            <p:ph type="title"/>
          </p:nvPr>
        </p:nvSpPr>
        <p:spPr/>
        <p:txBody>
          <a:bodyPr/>
          <a:lstStyle/>
          <a:p>
            <a:r>
              <a:rPr lang="en-US" dirty="0">
                <a:solidFill>
                  <a:schemeClr val="tx2"/>
                </a:solidFill>
              </a:rPr>
              <a:t>To make a computer</a:t>
            </a: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14</a:t>
            </a:fld>
            <a:endParaRPr lang="en-US" dirty="0"/>
          </a:p>
        </p:txBody>
      </p:sp>
    </p:spTree>
    <p:extLst>
      <p:ext uri="{BB962C8B-B14F-4D97-AF65-F5344CB8AC3E}">
        <p14:creationId xmlns:p14="http://schemas.microsoft.com/office/powerpoint/2010/main" val="3693464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chemeClr val="tx2"/>
                </a:solidFill>
              </a:rPr>
              <a:t>Need a program</a:t>
            </a:r>
          </a:p>
          <a:p>
            <a:r>
              <a:rPr lang="en-US" sz="2800" dirty="0" smtClean="0">
                <a:solidFill>
                  <a:schemeClr val="tx2"/>
                </a:solidFill>
              </a:rPr>
              <a:t>Stored </a:t>
            </a:r>
            <a:r>
              <a:rPr lang="en-US" sz="2800" dirty="0">
                <a:solidFill>
                  <a:schemeClr val="tx2"/>
                </a:solidFill>
              </a:rPr>
              <a:t>program </a:t>
            </a:r>
            <a:r>
              <a:rPr lang="en-US" sz="2800" dirty="0" smtClean="0">
                <a:solidFill>
                  <a:schemeClr val="tx2"/>
                </a:solidFill>
              </a:rPr>
              <a:t>computer</a:t>
            </a:r>
          </a:p>
          <a:p>
            <a:r>
              <a:rPr lang="en-US" sz="2800" dirty="0" smtClean="0">
                <a:solidFill>
                  <a:schemeClr val="tx2"/>
                </a:solidFill>
              </a:rPr>
              <a:t>(a </a:t>
            </a:r>
            <a:r>
              <a:rPr lang="en-US" sz="2800" dirty="0">
                <a:solidFill>
                  <a:schemeClr val="tx2"/>
                </a:solidFill>
              </a:rPr>
              <a:t>Universal Turing Machine)</a:t>
            </a:r>
          </a:p>
          <a:p>
            <a:endParaRPr lang="en-US" dirty="0">
              <a:solidFill>
                <a:schemeClr val="tx2"/>
              </a:solidFill>
            </a:endParaRPr>
          </a:p>
          <a:p>
            <a:endParaRPr lang="en-US" dirty="0">
              <a:solidFill>
                <a:schemeClr val="tx2"/>
              </a:solidFill>
            </a:endParaRPr>
          </a:p>
          <a:p>
            <a:pPr marL="0" indent="0">
              <a:buNone/>
            </a:pPr>
            <a:r>
              <a:rPr lang="en-US" dirty="0">
                <a:solidFill>
                  <a:schemeClr val="tx2"/>
                </a:solidFill>
              </a:rPr>
              <a:t>Architectures</a:t>
            </a:r>
          </a:p>
          <a:p>
            <a:r>
              <a:rPr lang="en-US" sz="2800" dirty="0" smtClean="0">
                <a:solidFill>
                  <a:schemeClr val="tx2"/>
                </a:solidFill>
              </a:rPr>
              <a:t>von </a:t>
            </a:r>
            <a:r>
              <a:rPr lang="en-US" sz="2800" dirty="0">
                <a:solidFill>
                  <a:schemeClr val="tx2"/>
                </a:solidFill>
              </a:rPr>
              <a:t>Neumann architecture</a:t>
            </a:r>
          </a:p>
          <a:p>
            <a:r>
              <a:rPr lang="en-US" sz="2800" dirty="0" smtClean="0">
                <a:solidFill>
                  <a:schemeClr val="tx2"/>
                </a:solidFill>
              </a:rPr>
              <a:t>Harvard </a:t>
            </a:r>
            <a:r>
              <a:rPr lang="en-US" sz="2800" dirty="0">
                <a:solidFill>
                  <a:schemeClr val="tx2"/>
                </a:solidFill>
              </a:rPr>
              <a:t>(modified) architecture</a:t>
            </a:r>
          </a:p>
          <a:p>
            <a:endParaRPr lang="en-US" dirty="0">
              <a:solidFill>
                <a:schemeClr val="tx2"/>
              </a:solidFill>
            </a:endParaRPr>
          </a:p>
          <a:p>
            <a:endParaRPr lang="en-US" dirty="0">
              <a:solidFill>
                <a:schemeClr val="tx2"/>
              </a:solidFill>
            </a:endParaRPr>
          </a:p>
          <a:p>
            <a:pPr marL="0" indent="0">
              <a:buNone/>
            </a:pPr>
            <a:endParaRPr lang="en-US" dirty="0">
              <a:solidFill>
                <a:schemeClr val="tx2"/>
              </a:solidFill>
            </a:endParaRPr>
          </a:p>
        </p:txBody>
      </p:sp>
      <p:sp>
        <p:nvSpPr>
          <p:cNvPr id="3" name="Title 2"/>
          <p:cNvSpPr>
            <a:spLocks noGrp="1"/>
          </p:cNvSpPr>
          <p:nvPr>
            <p:ph type="title"/>
          </p:nvPr>
        </p:nvSpPr>
        <p:spPr/>
        <p:txBody>
          <a:bodyPr/>
          <a:lstStyle/>
          <a:p>
            <a:r>
              <a:rPr lang="en-US" dirty="0">
                <a:solidFill>
                  <a:schemeClr val="tx2"/>
                </a:solidFill>
              </a:rPr>
              <a:t>To make a computer</a:t>
            </a: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15</a:t>
            </a:fld>
            <a:endParaRPr lang="en-US" dirty="0"/>
          </a:p>
        </p:txBody>
      </p:sp>
      <p:pic>
        <p:nvPicPr>
          <p:cNvPr id="5" name="Picture 2" descr="http://upload.wikimedia.org/wikipedia/en/c/c8/Alan_Turing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33600"/>
            <a:ext cx="1600200" cy="20064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upload.wikimedia.org/wikipedia/commons/3/3d/Maquin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1" y="2553758"/>
            <a:ext cx="2667000" cy="1481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ysfine.com/wigner/neum/vnc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9745" y="4376167"/>
            <a:ext cx="3038475" cy="219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6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686800" y="6253353"/>
            <a:ext cx="457200" cy="604647"/>
          </a:xfrm>
          <a:ln>
            <a:noFill/>
          </a:ln>
        </p:spPr>
        <p:txBody>
          <a:bodyPr/>
          <a:lstStyle/>
          <a:p>
            <a:pPr>
              <a:defRPr/>
            </a:pPr>
            <a:fld id="{EFE0FDE5-1195-4879-940F-31B1BE8EAA1F}" type="slidenum">
              <a:rPr lang="en-US" smtClean="0">
                <a:solidFill>
                  <a:schemeClr val="tx2"/>
                </a:solidFill>
              </a:rPr>
              <a:pPr>
                <a:defRPr/>
              </a:pPr>
              <a:t>16</a:t>
            </a:fld>
            <a:endParaRPr lang="en-US" dirty="0">
              <a:solidFill>
                <a:schemeClr val="tx2"/>
              </a:solidFill>
            </a:endParaRPr>
          </a:p>
        </p:txBody>
      </p:sp>
      <p:sp>
        <p:nvSpPr>
          <p:cNvPr id="5" name="Rectangle 3"/>
          <p:cNvSpPr>
            <a:spLocks noGrp="1" noChangeArrowheads="1"/>
          </p:cNvSpPr>
          <p:nvPr>
            <p:ph idx="1"/>
            <p:custDataLst>
              <p:tags r:id="rId1"/>
            </p:custDataLst>
          </p:nvPr>
        </p:nvSpPr>
        <p:spPr>
          <a:xfrm>
            <a:off x="135147" y="688676"/>
            <a:ext cx="9144000" cy="1524000"/>
          </a:xfrm>
        </p:spPr>
        <p:txBody>
          <a:bodyPr>
            <a:noAutofit/>
          </a:bodyPr>
          <a:lstStyle/>
          <a:p>
            <a:pPr marL="0" indent="0">
              <a:lnSpc>
                <a:spcPct val="92000"/>
              </a:lnSpc>
              <a:buNone/>
            </a:pPr>
            <a:r>
              <a:rPr lang="en-US" dirty="0">
                <a:solidFill>
                  <a:schemeClr val="tx2"/>
                </a:solidFill>
              </a:rPr>
              <a:t>A</a:t>
            </a:r>
            <a:r>
              <a:rPr lang="en-US" dirty="0" smtClean="0">
                <a:solidFill>
                  <a:schemeClr val="tx2"/>
                </a:solidFill>
              </a:rPr>
              <a:t> </a:t>
            </a:r>
            <a:r>
              <a:rPr lang="en-US" dirty="0" smtClean="0">
                <a:solidFill>
                  <a:schemeClr val="accent1"/>
                </a:solidFill>
              </a:rPr>
              <a:t>RISC-V CPU </a:t>
            </a:r>
            <a:r>
              <a:rPr lang="en-US" dirty="0" smtClean="0">
                <a:solidFill>
                  <a:schemeClr val="tx2"/>
                </a:solidFill>
              </a:rPr>
              <a:t>with a (modified) Harvard architecture</a:t>
            </a:r>
          </a:p>
          <a:p>
            <a:pPr lvl="1">
              <a:lnSpc>
                <a:spcPct val="92000"/>
              </a:lnSpc>
            </a:pPr>
            <a:r>
              <a:rPr lang="en-US" sz="2400" dirty="0" smtClean="0">
                <a:solidFill>
                  <a:schemeClr val="tx2"/>
                </a:solidFill>
              </a:rPr>
              <a:t>Modified: instructions &amp; data in common address space, separate </a:t>
            </a:r>
            <a:r>
              <a:rPr lang="en-US" sz="2400" dirty="0" err="1" smtClean="0">
                <a:solidFill>
                  <a:schemeClr val="tx2"/>
                </a:solidFill>
              </a:rPr>
              <a:t>instr</a:t>
            </a:r>
            <a:r>
              <a:rPr lang="en-US" sz="2400" dirty="0" smtClean="0">
                <a:solidFill>
                  <a:schemeClr val="tx2"/>
                </a:solidFill>
              </a:rPr>
              <a:t>/data caches can be accessed in parallel</a:t>
            </a:r>
          </a:p>
        </p:txBody>
      </p:sp>
      <p:sp>
        <p:nvSpPr>
          <p:cNvPr id="6" name="Rectangle 5"/>
          <p:cNvSpPr/>
          <p:nvPr>
            <p:custDataLst>
              <p:tags r:id="rId2"/>
            </p:custDataLst>
          </p:nvPr>
        </p:nvSpPr>
        <p:spPr>
          <a:xfrm>
            <a:off x="668546" y="2441276"/>
            <a:ext cx="2667000" cy="2362200"/>
          </a:xfrm>
          <a:prstGeom prst="rect">
            <a:avLst/>
          </a:prstGeom>
          <a:noFill/>
          <a:ln w="28575">
            <a:solidFill>
              <a:schemeClr val="tx2"/>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1800" b="0" i="0" u="none" strike="noStrike" kern="1200" dirty="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chemeClr val="tx2"/>
                </a:solidFill>
                <a:latin typeface="Calibri" pitchFamily="34" charset="0"/>
                <a:ea typeface="DejaVu Sans" pitchFamily="2"/>
                <a:cs typeface="DejaVu Sans" pitchFamily="2"/>
              </a:rPr>
              <a:t>CPU</a:t>
            </a:r>
            <a:endParaRPr lang="en-US" sz="2800" b="0" i="0" u="none" strike="noStrike" kern="1200" dirty="0">
              <a:ln>
                <a:noFill/>
              </a:ln>
              <a:solidFill>
                <a:schemeClr val="tx2"/>
              </a:solidFill>
              <a:latin typeface="Calibri" pitchFamily="34" charset="0"/>
              <a:ea typeface="DejaVu Sans" pitchFamily="2"/>
              <a:cs typeface="DejaVu Sans" pitchFamily="2"/>
            </a:endParaRPr>
          </a:p>
        </p:txBody>
      </p:sp>
      <p:sp>
        <p:nvSpPr>
          <p:cNvPr id="7" name="Rectangle 6"/>
          <p:cNvSpPr/>
          <p:nvPr>
            <p:custDataLst>
              <p:tags r:id="rId3"/>
            </p:custDataLst>
          </p:nvPr>
        </p:nvSpPr>
        <p:spPr>
          <a:xfrm>
            <a:off x="820946" y="2593676"/>
            <a:ext cx="1371599" cy="457200"/>
          </a:xfrm>
          <a:prstGeom prst="rect">
            <a:avLst/>
          </a:prstGeom>
          <a:noFill/>
          <a:ln w="28575">
            <a:solidFill>
              <a:schemeClr val="tx2"/>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000" b="0" i="0" u="none" strike="noStrike" kern="1200" dirty="0">
                <a:ln>
                  <a:noFill/>
                </a:ln>
                <a:solidFill>
                  <a:schemeClr val="tx2"/>
                </a:solidFill>
                <a:latin typeface="Calibri" pitchFamily="34" charset="0"/>
                <a:ea typeface="DejaVu Sans" pitchFamily="2"/>
                <a:cs typeface="DejaVu Sans" pitchFamily="2"/>
              </a:rPr>
              <a:t>Registers</a:t>
            </a:r>
          </a:p>
        </p:txBody>
      </p:sp>
      <p:sp>
        <p:nvSpPr>
          <p:cNvPr id="8" name="Straight Connector 7"/>
          <p:cNvSpPr/>
          <p:nvPr>
            <p:custDataLst>
              <p:tags r:id="rId4"/>
            </p:custDataLst>
          </p:nvPr>
        </p:nvSpPr>
        <p:spPr>
          <a:xfrm>
            <a:off x="3335547" y="3889076"/>
            <a:ext cx="2514600" cy="0"/>
          </a:xfrm>
          <a:prstGeom prst="line">
            <a:avLst/>
          </a:prstGeom>
          <a:noFill/>
          <a:ln w="28575">
            <a:solidFill>
              <a:schemeClr val="tx2"/>
            </a:solidFill>
            <a:prstDash val="solid"/>
            <a:headEnd type="arrow" w="med" len="med"/>
            <a:tailEnd type="arrow"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solidFill>
                <a:schemeClr val="tx2"/>
              </a:solidFill>
              <a:latin typeface="Calibri" pitchFamily="34" charset="0"/>
              <a:ea typeface="DejaVu Sans" pitchFamily="2"/>
              <a:cs typeface="DejaVu Sans" pitchFamily="2"/>
            </a:endParaRPr>
          </a:p>
        </p:txBody>
      </p:sp>
      <p:sp>
        <p:nvSpPr>
          <p:cNvPr id="9" name="Rectangle 8"/>
          <p:cNvSpPr/>
          <p:nvPr>
            <p:custDataLst>
              <p:tags r:id="rId5"/>
            </p:custDataLst>
          </p:nvPr>
        </p:nvSpPr>
        <p:spPr>
          <a:xfrm>
            <a:off x="5850147" y="2441276"/>
            <a:ext cx="2057400" cy="2362200"/>
          </a:xfrm>
          <a:prstGeom prst="rect">
            <a:avLst/>
          </a:prstGeom>
          <a:noFill/>
          <a:ln w="28575">
            <a:solidFill>
              <a:schemeClr val="tx2"/>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chemeClr val="tx2"/>
                </a:solidFill>
                <a:latin typeface="Calibri" pitchFamily="34" charset="0"/>
                <a:ea typeface="DejaVu Sans" pitchFamily="2"/>
                <a:cs typeface="DejaVu Sans" pitchFamily="2"/>
              </a:rPr>
              <a:t>Data</a:t>
            </a:r>
            <a:br>
              <a:rPr lang="en-US" sz="2800" b="0" i="0" u="none" strike="noStrike" kern="1200" dirty="0" smtClean="0">
                <a:ln>
                  <a:noFill/>
                </a:ln>
                <a:solidFill>
                  <a:schemeClr val="tx2"/>
                </a:solidFill>
                <a:latin typeface="Calibri" pitchFamily="34" charset="0"/>
                <a:ea typeface="DejaVu Sans" pitchFamily="2"/>
                <a:cs typeface="DejaVu Sans" pitchFamily="2"/>
              </a:rPr>
            </a:br>
            <a:r>
              <a:rPr lang="en-US" sz="2800" b="0" i="0" u="none" strike="noStrike" kern="1200" dirty="0" smtClean="0">
                <a:ln>
                  <a:noFill/>
                </a:ln>
                <a:solidFill>
                  <a:schemeClr val="tx2"/>
                </a:solidFill>
                <a:latin typeface="Calibri" pitchFamily="34" charset="0"/>
                <a:ea typeface="DejaVu Sans" pitchFamily="2"/>
                <a:cs typeface="DejaVu Sans" pitchFamily="2"/>
              </a:rPr>
              <a:t>Memory</a:t>
            </a:r>
            <a:endParaRPr lang="en-US" sz="2800" b="0" i="0" u="none" strike="noStrike" kern="1200" dirty="0">
              <a:ln>
                <a:noFill/>
              </a:ln>
              <a:solidFill>
                <a:schemeClr val="tx2"/>
              </a:solidFill>
              <a:latin typeface="Calibri" pitchFamily="34" charset="0"/>
              <a:ea typeface="DejaVu Sans" pitchFamily="2"/>
              <a:cs typeface="DejaVu Sans" pitchFamily="2"/>
            </a:endParaRPr>
          </a:p>
        </p:txBody>
      </p:sp>
      <p:sp>
        <p:nvSpPr>
          <p:cNvPr id="10" name="TextBox 9"/>
          <p:cNvSpPr txBox="1"/>
          <p:nvPr>
            <p:custDataLst>
              <p:tags r:id="rId6"/>
            </p:custDataLst>
          </p:nvPr>
        </p:nvSpPr>
        <p:spPr>
          <a:xfrm>
            <a:off x="3640346" y="3050876"/>
            <a:ext cx="1981200" cy="842238"/>
          </a:xfrm>
          <a:prstGeom prst="rect">
            <a:avLst/>
          </a:prstGeom>
          <a:noFill/>
          <a:ln w="28575">
            <a:noFill/>
          </a:ln>
        </p:spPr>
        <p:txBody>
          <a:bodyPr vert="horz"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tx2"/>
                </a:solidFill>
                <a:latin typeface="Calibri" pitchFamily="34" charset="0"/>
                <a:ea typeface="DejaVu Sans" pitchFamily="2"/>
                <a:cs typeface="DejaVu Sans" pitchFamily="2"/>
              </a:rPr>
              <a:t>data, address, </a:t>
            </a:r>
          </a:p>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tx2"/>
                </a:solidFill>
                <a:latin typeface="Calibri" pitchFamily="34" charset="0"/>
                <a:ea typeface="DejaVu Sans" pitchFamily="2"/>
                <a:cs typeface="DejaVu Sans" pitchFamily="2"/>
              </a:rPr>
              <a:t>control</a:t>
            </a:r>
            <a:endParaRPr lang="en-US" sz="2400" b="0" i="0" u="none" strike="noStrike" kern="1200" dirty="0">
              <a:ln>
                <a:noFill/>
              </a:ln>
              <a:solidFill>
                <a:schemeClr val="tx2"/>
              </a:solidFill>
              <a:latin typeface="Calibri" pitchFamily="34" charset="0"/>
              <a:ea typeface="DejaVu Sans" pitchFamily="2"/>
              <a:cs typeface="DejaVu Sans" pitchFamily="2"/>
            </a:endParaRPr>
          </a:p>
        </p:txBody>
      </p:sp>
      <p:sp>
        <p:nvSpPr>
          <p:cNvPr id="11" name="Freeform 9"/>
          <p:cNvSpPr>
            <a:spLocks noChangeArrowheads="1"/>
          </p:cNvSpPr>
          <p:nvPr>
            <p:custDataLst>
              <p:tags r:id="rId7"/>
            </p:custDataLst>
          </p:nvPr>
        </p:nvSpPr>
        <p:spPr bwMode="auto">
          <a:xfrm>
            <a:off x="820946" y="3203276"/>
            <a:ext cx="1361397" cy="457211"/>
          </a:xfrm>
          <a:custGeom>
            <a:avLst/>
            <a:gdLst>
              <a:gd name="connsiteX0" fmla="*/ 0 w 9998"/>
              <a:gd name="connsiteY0" fmla="*/ 0 h 10688"/>
              <a:gd name="connsiteX1" fmla="*/ 4247 w 9998"/>
              <a:gd name="connsiteY1" fmla="*/ 0 h 10688"/>
              <a:gd name="connsiteX2" fmla="*/ 4983 w 9998"/>
              <a:gd name="connsiteY2" fmla="*/ 2082 h 10688"/>
              <a:gd name="connsiteX3" fmla="*/ 5615 w 9998"/>
              <a:gd name="connsiteY3" fmla="*/ 0 h 10688"/>
              <a:gd name="connsiteX4" fmla="*/ 9998 w 9998"/>
              <a:gd name="connsiteY4" fmla="*/ 0 h 10688"/>
              <a:gd name="connsiteX5" fmla="*/ 8394 w 9998"/>
              <a:gd name="connsiteY5" fmla="*/ 10688 h 10688"/>
              <a:gd name="connsiteX6" fmla="*/ 2500 w 9998"/>
              <a:gd name="connsiteY6" fmla="*/ 9996 h 10688"/>
              <a:gd name="connsiteX7" fmla="*/ 0 w 9998"/>
              <a:gd name="connsiteY7" fmla="*/ 0 h 10688"/>
              <a:gd name="connsiteX0" fmla="*/ 0 w 10000"/>
              <a:gd name="connsiteY0" fmla="*/ 0 h 10000"/>
              <a:gd name="connsiteX1" fmla="*/ 4248 w 10000"/>
              <a:gd name="connsiteY1" fmla="*/ 0 h 10000"/>
              <a:gd name="connsiteX2" fmla="*/ 4984 w 10000"/>
              <a:gd name="connsiteY2" fmla="*/ 1948 h 10000"/>
              <a:gd name="connsiteX3" fmla="*/ 5616 w 10000"/>
              <a:gd name="connsiteY3" fmla="*/ 0 h 10000"/>
              <a:gd name="connsiteX4" fmla="*/ 10000 w 10000"/>
              <a:gd name="connsiteY4" fmla="*/ 0 h 10000"/>
              <a:gd name="connsiteX5" fmla="*/ 8396 w 10000"/>
              <a:gd name="connsiteY5" fmla="*/ 10000 h 10000"/>
              <a:gd name="connsiteX6" fmla="*/ 1679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248" y="0"/>
                </a:lnTo>
                <a:lnTo>
                  <a:pt x="4984" y="1948"/>
                </a:lnTo>
                <a:lnTo>
                  <a:pt x="5616" y="0"/>
                </a:lnTo>
                <a:lnTo>
                  <a:pt x="10000" y="0"/>
                </a:lnTo>
                <a:lnTo>
                  <a:pt x="8396" y="10000"/>
                </a:lnTo>
                <a:lnTo>
                  <a:pt x="1679" y="10000"/>
                </a:lnTo>
                <a:lnTo>
                  <a:pt x="0" y="0"/>
                </a:lnTo>
              </a:path>
            </a:pathLst>
          </a:custGeom>
          <a:noFill/>
          <a:ln w="28575">
            <a:solidFill>
              <a:schemeClr val="tx2"/>
            </a:solidFill>
            <a:round/>
            <a:headEnd/>
            <a:tailEnd/>
          </a:ln>
          <a:effectLst/>
        </p:spPr>
        <p:txBody>
          <a:bodyPr wrap="none" anchor="ctr"/>
          <a:lstStyle/>
          <a:p>
            <a:endParaRPr lang="en-US" dirty="0">
              <a:solidFill>
                <a:schemeClr val="tx2"/>
              </a:solidFill>
              <a:latin typeface="Calibri" pitchFamily="34" charset="0"/>
            </a:endParaRPr>
          </a:p>
        </p:txBody>
      </p:sp>
      <p:sp>
        <p:nvSpPr>
          <p:cNvPr id="12" name="Text Box 10"/>
          <p:cNvSpPr txBox="1">
            <a:spLocks noChangeArrowheads="1"/>
          </p:cNvSpPr>
          <p:nvPr>
            <p:custDataLst>
              <p:tags r:id="rId8"/>
            </p:custDataLst>
          </p:nvPr>
        </p:nvSpPr>
        <p:spPr bwMode="auto">
          <a:xfrm>
            <a:off x="820946" y="3203276"/>
            <a:ext cx="1361669" cy="427780"/>
          </a:xfrm>
          <a:prstGeom prst="rect">
            <a:avLst/>
          </a:prstGeom>
          <a:noFill/>
          <a:ln w="28575">
            <a:noFill/>
            <a:miter lim="800000"/>
            <a:headEnd/>
            <a:tailEnd/>
          </a:ln>
        </p:spPr>
        <p:txBody>
          <a:bodyPr lIns="99000" tIns="69876" rIns="99000" bIns="54000" anchor="ctr" anchorCtr="1"/>
          <a:lstStyle/>
          <a:p>
            <a:pPr algn="ctr">
              <a:tabLst>
                <a:tab pos="723900" algn="l"/>
                <a:tab pos="1447800" algn="l"/>
              </a:tabLst>
            </a:pPr>
            <a:r>
              <a:rPr lang="en-US" sz="2000" dirty="0" smtClean="0">
                <a:solidFill>
                  <a:schemeClr val="tx2"/>
                </a:solidFill>
                <a:latin typeface="Calibri" pitchFamily="34" charset="0"/>
              </a:rPr>
              <a:t>ALU</a:t>
            </a:r>
            <a:endParaRPr lang="en-US" sz="2000" dirty="0">
              <a:solidFill>
                <a:schemeClr val="tx2"/>
              </a:solidFill>
              <a:latin typeface="Calibri" pitchFamily="34" charset="0"/>
            </a:endParaRPr>
          </a:p>
        </p:txBody>
      </p:sp>
      <p:sp>
        <p:nvSpPr>
          <p:cNvPr id="13" name="Oval 12"/>
          <p:cNvSpPr/>
          <p:nvPr>
            <p:custDataLst>
              <p:tags r:id="rId9"/>
            </p:custDataLst>
          </p:nvPr>
        </p:nvSpPr>
        <p:spPr>
          <a:xfrm>
            <a:off x="2268746" y="2822276"/>
            <a:ext cx="990600" cy="6096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TextBox 13"/>
          <p:cNvSpPr txBox="1"/>
          <p:nvPr>
            <p:custDataLst>
              <p:tags r:id="rId10"/>
            </p:custDataLst>
          </p:nvPr>
        </p:nvSpPr>
        <p:spPr>
          <a:xfrm>
            <a:off x="2268746" y="2898476"/>
            <a:ext cx="990600" cy="400110"/>
          </a:xfrm>
          <a:prstGeom prst="rect">
            <a:avLst/>
          </a:prstGeom>
          <a:noFill/>
          <a:ln>
            <a:noFill/>
          </a:ln>
        </p:spPr>
        <p:txBody>
          <a:bodyPr wrap="square" rtlCol="0">
            <a:spAutoFit/>
          </a:bodyPr>
          <a:lstStyle/>
          <a:p>
            <a:r>
              <a:rPr lang="en-US" sz="2000" dirty="0" smtClean="0">
                <a:solidFill>
                  <a:schemeClr val="tx2"/>
                </a:solidFill>
              </a:rPr>
              <a:t>Control</a:t>
            </a:r>
          </a:p>
        </p:txBody>
      </p:sp>
      <p:sp>
        <p:nvSpPr>
          <p:cNvPr id="15" name="Rectangle 14"/>
          <p:cNvSpPr/>
          <p:nvPr>
            <p:custDataLst>
              <p:tags r:id="rId11"/>
            </p:custDataLst>
          </p:nvPr>
        </p:nvSpPr>
        <p:spPr>
          <a:xfrm>
            <a:off x="6002546" y="2593676"/>
            <a:ext cx="1600200" cy="1078500"/>
          </a:xfrm>
          <a:prstGeom prst="rect">
            <a:avLst/>
          </a:prstGeom>
          <a:ln>
            <a:noFill/>
          </a:ln>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00100000001</a:t>
            </a:r>
          </a:p>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00100000010</a:t>
            </a:r>
          </a:p>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00010000100</a:t>
            </a:r>
          </a:p>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a:t>
            </a:r>
            <a:endParaRPr lang="en-US" sz="1800" dirty="0">
              <a:solidFill>
                <a:schemeClr val="tx2"/>
              </a:solidFill>
            </a:endParaRPr>
          </a:p>
        </p:txBody>
      </p:sp>
      <p:sp>
        <p:nvSpPr>
          <p:cNvPr id="16" name="Rectangle 15"/>
          <p:cNvSpPr/>
          <p:nvPr>
            <p:custDataLst>
              <p:tags r:id="rId12"/>
            </p:custDataLst>
          </p:nvPr>
        </p:nvSpPr>
        <p:spPr>
          <a:xfrm>
            <a:off x="3564147" y="4422476"/>
            <a:ext cx="2057400" cy="2362200"/>
          </a:xfrm>
          <a:prstGeom prst="rect">
            <a:avLst/>
          </a:prstGeom>
          <a:noFill/>
          <a:ln w="28575">
            <a:solidFill>
              <a:schemeClr val="tx2"/>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chemeClr val="tx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chemeClr val="tx2"/>
                </a:solidFill>
                <a:latin typeface="Calibri" pitchFamily="34" charset="0"/>
                <a:ea typeface="DejaVu Sans" pitchFamily="2"/>
                <a:cs typeface="DejaVu Sans" pitchFamily="2"/>
              </a:rPr>
              <a:t>Program</a:t>
            </a:r>
            <a:br>
              <a:rPr lang="en-US" sz="2800" b="0" i="0" u="none" strike="noStrike" kern="1200" dirty="0" smtClean="0">
                <a:ln>
                  <a:noFill/>
                </a:ln>
                <a:solidFill>
                  <a:schemeClr val="tx2"/>
                </a:solidFill>
                <a:latin typeface="Calibri" pitchFamily="34" charset="0"/>
                <a:ea typeface="DejaVu Sans" pitchFamily="2"/>
                <a:cs typeface="DejaVu Sans" pitchFamily="2"/>
              </a:rPr>
            </a:br>
            <a:r>
              <a:rPr lang="en-US" sz="2800" b="0" i="0" u="none" strike="noStrike" kern="1200" dirty="0" smtClean="0">
                <a:ln>
                  <a:noFill/>
                </a:ln>
                <a:solidFill>
                  <a:schemeClr val="tx2"/>
                </a:solidFill>
                <a:latin typeface="Calibri" pitchFamily="34" charset="0"/>
                <a:ea typeface="DejaVu Sans" pitchFamily="2"/>
                <a:cs typeface="DejaVu Sans" pitchFamily="2"/>
              </a:rPr>
              <a:t>Memory</a:t>
            </a:r>
            <a:endParaRPr lang="en-US" sz="2800" b="0" i="0" u="none" strike="noStrike" kern="1200" dirty="0">
              <a:ln>
                <a:noFill/>
              </a:ln>
              <a:solidFill>
                <a:schemeClr val="tx2"/>
              </a:solidFill>
              <a:latin typeface="Calibri" pitchFamily="34" charset="0"/>
              <a:ea typeface="DejaVu Sans" pitchFamily="2"/>
              <a:cs typeface="DejaVu Sans" pitchFamily="2"/>
            </a:endParaRPr>
          </a:p>
        </p:txBody>
      </p:sp>
      <p:sp>
        <p:nvSpPr>
          <p:cNvPr id="17" name="Rectangle 16"/>
          <p:cNvSpPr/>
          <p:nvPr>
            <p:custDataLst>
              <p:tags r:id="rId13"/>
            </p:custDataLst>
          </p:nvPr>
        </p:nvSpPr>
        <p:spPr>
          <a:xfrm>
            <a:off x="3716547" y="4498676"/>
            <a:ext cx="1600200" cy="1078500"/>
          </a:xfrm>
          <a:prstGeom prst="rect">
            <a:avLst/>
          </a:prstGeom>
          <a:ln>
            <a:noFill/>
          </a:ln>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10100010000</a:t>
            </a:r>
          </a:p>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10110000011</a:t>
            </a:r>
          </a:p>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00100010101</a:t>
            </a:r>
          </a:p>
          <a:p>
            <a:pPr>
              <a:lnSpc>
                <a:spcPct val="89000"/>
              </a:lnSpc>
              <a:tabLst>
                <a:tab pos="723900" algn="l"/>
                <a:tab pos="1447800" algn="l"/>
                <a:tab pos="2171700" algn="l"/>
                <a:tab pos="2895600" algn="l"/>
                <a:tab pos="3619500" algn="l"/>
                <a:tab pos="4343400" algn="l"/>
                <a:tab pos="5067300" algn="l"/>
              </a:tabLst>
            </a:pPr>
            <a:r>
              <a:rPr lang="en-US" sz="1800" dirty="0" smtClean="0">
                <a:solidFill>
                  <a:schemeClr val="tx2"/>
                </a:solidFill>
                <a:latin typeface="Consolas" pitchFamily="49" charset="0"/>
              </a:rPr>
              <a:t>...</a:t>
            </a:r>
            <a:endParaRPr lang="en-US" sz="1800" dirty="0">
              <a:solidFill>
                <a:schemeClr val="tx2"/>
              </a:solidFill>
            </a:endParaRPr>
          </a:p>
        </p:txBody>
      </p:sp>
      <p:sp>
        <p:nvSpPr>
          <p:cNvPr id="18" name="Straight Connector 17"/>
          <p:cNvSpPr/>
          <p:nvPr>
            <p:custDataLst>
              <p:tags r:id="rId14"/>
            </p:custDataLst>
          </p:nvPr>
        </p:nvSpPr>
        <p:spPr>
          <a:xfrm flipH="1">
            <a:off x="2573547" y="5413076"/>
            <a:ext cx="990600" cy="0"/>
          </a:xfrm>
          <a:prstGeom prst="line">
            <a:avLst/>
          </a:prstGeom>
          <a:noFill/>
          <a:ln w="28575">
            <a:solidFill>
              <a:schemeClr val="tx2"/>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solidFill>
                <a:schemeClr val="tx2"/>
              </a:solidFill>
              <a:latin typeface="Calibri" pitchFamily="34" charset="0"/>
              <a:ea typeface="DejaVu Sans" pitchFamily="2"/>
              <a:cs typeface="DejaVu Sans" pitchFamily="2"/>
            </a:endParaRPr>
          </a:p>
        </p:txBody>
      </p:sp>
      <p:sp>
        <p:nvSpPr>
          <p:cNvPr id="19" name="Straight Connector 18"/>
          <p:cNvSpPr/>
          <p:nvPr>
            <p:custDataLst>
              <p:tags r:id="rId15"/>
            </p:custDataLst>
          </p:nvPr>
        </p:nvSpPr>
        <p:spPr>
          <a:xfrm>
            <a:off x="2573547" y="4803476"/>
            <a:ext cx="0" cy="609600"/>
          </a:xfrm>
          <a:prstGeom prst="line">
            <a:avLst/>
          </a:prstGeom>
          <a:noFill/>
          <a:ln w="28575">
            <a:solidFill>
              <a:schemeClr val="tx2"/>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solidFill>
                <a:schemeClr val="tx2"/>
              </a:solidFill>
              <a:latin typeface="Calibri" pitchFamily="34" charset="0"/>
              <a:ea typeface="DejaVu Sans" pitchFamily="2"/>
              <a:cs typeface="DejaVu Sans" pitchFamily="2"/>
            </a:endParaRPr>
          </a:p>
        </p:txBody>
      </p:sp>
      <p:sp>
        <p:nvSpPr>
          <p:cNvPr id="20" name="Rectangle 2"/>
          <p:cNvSpPr>
            <a:spLocks noGrp="1" noChangeArrowheads="1"/>
          </p:cNvSpPr>
          <p:nvPr>
            <p:ph type="title"/>
            <p:custDataLst>
              <p:tags r:id="rId16"/>
            </p:custDataLst>
          </p:nvPr>
        </p:nvSpPr>
        <p:spPr>
          <a:xfrm>
            <a:off x="0" y="0"/>
            <a:ext cx="9144000" cy="533400"/>
          </a:xfrm>
        </p:spPr>
        <p:txBody>
          <a:bodyPr>
            <a:noAutofit/>
          </a:bodyPr>
          <a:lstStyle/>
          <a:p>
            <a:r>
              <a:rPr lang="en-US" sz="4000" dirty="0" smtClean="0">
                <a:solidFill>
                  <a:schemeClr val="tx2"/>
                </a:solidFill>
              </a:rPr>
              <a:t>Putting it all together: Basic Processor</a:t>
            </a:r>
            <a:endParaRPr lang="en-US" sz="4000" dirty="0">
              <a:solidFill>
                <a:schemeClr val="tx2"/>
              </a:solidFill>
            </a:endParaRPr>
          </a:p>
        </p:txBody>
      </p:sp>
    </p:spTree>
    <p:extLst>
      <p:ext uri="{BB962C8B-B14F-4D97-AF65-F5344CB8AC3E}">
        <p14:creationId xmlns:p14="http://schemas.microsoft.com/office/powerpoint/2010/main" val="58657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17</a:t>
            </a:fld>
            <a:endParaRPr lang="en-US" dirty="0"/>
          </a:p>
        </p:txBody>
      </p:sp>
      <p:sp>
        <p:nvSpPr>
          <p:cNvPr id="6" name="Content Placeholder 2"/>
          <p:cNvSpPr>
            <a:spLocks noGrp="1"/>
          </p:cNvSpPr>
          <p:nvPr>
            <p:ph idx="1"/>
          </p:nvPr>
        </p:nvSpPr>
        <p:spPr>
          <a:xfrm>
            <a:off x="0" y="802579"/>
            <a:ext cx="9144000" cy="5638800"/>
          </a:xfrm>
        </p:spPr>
        <p:txBody>
          <a:bodyPr>
            <a:normAutofit/>
          </a:bodyPr>
          <a:lstStyle/>
          <a:p>
            <a:pPr marL="0" indent="0">
              <a:buNone/>
            </a:pPr>
            <a:r>
              <a:rPr lang="en-US" dirty="0">
                <a:solidFill>
                  <a:schemeClr val="tx2"/>
                </a:solidFill>
              </a:rPr>
              <a:t>A processor executes instructions</a:t>
            </a:r>
          </a:p>
          <a:p>
            <a:pPr lvl="1"/>
            <a:r>
              <a:rPr lang="en-US" dirty="0">
                <a:solidFill>
                  <a:schemeClr val="tx2"/>
                </a:solidFill>
              </a:rPr>
              <a:t>Processor has some internal state in storage elements (registers)</a:t>
            </a:r>
          </a:p>
          <a:p>
            <a:pPr marL="0" indent="0">
              <a:buNone/>
            </a:pPr>
            <a:r>
              <a:rPr lang="en-US" dirty="0">
                <a:solidFill>
                  <a:schemeClr val="tx2"/>
                </a:solidFill>
              </a:rPr>
              <a:t>A memory holds instructions and data</a:t>
            </a:r>
          </a:p>
          <a:p>
            <a:pPr lvl="1"/>
            <a:r>
              <a:rPr lang="en-US" dirty="0" smtClean="0">
                <a:solidFill>
                  <a:schemeClr val="tx2"/>
                </a:solidFill>
              </a:rPr>
              <a:t>(modified) Harvard </a:t>
            </a:r>
            <a:r>
              <a:rPr lang="en-US" dirty="0">
                <a:solidFill>
                  <a:schemeClr val="tx2"/>
                </a:solidFill>
              </a:rPr>
              <a:t>architecture: separate </a:t>
            </a:r>
            <a:r>
              <a:rPr lang="en-US" dirty="0" err="1">
                <a:solidFill>
                  <a:schemeClr val="tx2"/>
                </a:solidFill>
              </a:rPr>
              <a:t>insts</a:t>
            </a:r>
            <a:r>
              <a:rPr lang="en-US" dirty="0">
                <a:solidFill>
                  <a:schemeClr val="tx2"/>
                </a:solidFill>
              </a:rPr>
              <a:t> and data</a:t>
            </a:r>
          </a:p>
          <a:p>
            <a:pPr lvl="1"/>
            <a:r>
              <a:rPr lang="en-US" dirty="0">
                <a:solidFill>
                  <a:schemeClr val="tx2"/>
                </a:solidFill>
              </a:rPr>
              <a:t>von Neumann architecture: combined </a:t>
            </a:r>
            <a:r>
              <a:rPr lang="en-US" dirty="0" err="1">
                <a:solidFill>
                  <a:schemeClr val="tx2"/>
                </a:solidFill>
              </a:rPr>
              <a:t>inst</a:t>
            </a:r>
            <a:r>
              <a:rPr lang="en-US" dirty="0">
                <a:solidFill>
                  <a:schemeClr val="tx2"/>
                </a:solidFill>
              </a:rPr>
              <a:t> and data</a:t>
            </a:r>
          </a:p>
          <a:p>
            <a:pPr marL="0" indent="0">
              <a:buNone/>
            </a:pPr>
            <a:r>
              <a:rPr lang="en-US" dirty="0">
                <a:solidFill>
                  <a:schemeClr val="tx2"/>
                </a:solidFill>
              </a:rPr>
              <a:t>A bus connects the </a:t>
            </a:r>
            <a:r>
              <a:rPr lang="en-US" dirty="0" smtClean="0">
                <a:solidFill>
                  <a:schemeClr val="tx2"/>
                </a:solidFill>
              </a:rPr>
              <a:t>two</a:t>
            </a:r>
          </a:p>
          <a:p>
            <a:endParaRPr lang="en-US" dirty="0" smtClean="0">
              <a:solidFill>
                <a:schemeClr val="tx2"/>
              </a:solidFill>
            </a:endParaRPr>
          </a:p>
          <a:p>
            <a:pPr marL="0" lvl="1" indent="0">
              <a:buClrTx/>
              <a:buNone/>
            </a:pPr>
            <a:r>
              <a:rPr lang="en-US" sz="3200" dirty="0" smtClean="0">
                <a:solidFill>
                  <a:schemeClr val="accent1"/>
                </a:solidFill>
              </a:rPr>
              <a:t>We </a:t>
            </a:r>
            <a:r>
              <a:rPr lang="en-US" sz="3200" dirty="0">
                <a:solidFill>
                  <a:schemeClr val="accent1"/>
                </a:solidFill>
              </a:rPr>
              <a:t>now have enough building blocks to build machines that can perform non-trivial computational </a:t>
            </a:r>
            <a:r>
              <a:rPr lang="en-US" sz="3200" dirty="0" smtClean="0">
                <a:solidFill>
                  <a:schemeClr val="accent1"/>
                </a:solidFill>
              </a:rPr>
              <a:t>tasks</a:t>
            </a:r>
            <a:endParaRPr lang="en-US" sz="3200" dirty="0">
              <a:solidFill>
                <a:schemeClr val="accent1"/>
              </a:solidFill>
            </a:endParaRPr>
          </a:p>
        </p:txBody>
      </p:sp>
      <p:sp>
        <p:nvSpPr>
          <p:cNvPr id="7" name="Title 6"/>
          <p:cNvSpPr>
            <a:spLocks noGrp="1"/>
          </p:cNvSpPr>
          <p:nvPr>
            <p:ph type="title"/>
          </p:nvPr>
        </p:nvSpPr>
        <p:spPr/>
        <p:txBody>
          <a:bodyPr/>
          <a:lstStyle/>
          <a:p>
            <a:pPr algn="ctr"/>
            <a:r>
              <a:rPr lang="en-US" dirty="0" smtClean="0">
                <a:solidFill>
                  <a:schemeClr val="accent1"/>
                </a:solidFill>
              </a:rPr>
              <a:t>Takeaway</a:t>
            </a:r>
            <a:endParaRPr lang="en-US" dirty="0">
              <a:solidFill>
                <a:schemeClr val="accent1"/>
              </a:solidFill>
            </a:endParaRPr>
          </a:p>
        </p:txBody>
      </p:sp>
    </p:spTree>
    <p:extLst>
      <p:ext uri="{BB962C8B-B14F-4D97-AF65-F5344CB8AC3E}">
        <p14:creationId xmlns:p14="http://schemas.microsoft.com/office/powerpoint/2010/main" val="3772764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Next Goal</a:t>
            </a:r>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18</a:t>
            </a:fld>
            <a:endParaRPr lang="en-US"/>
          </a:p>
        </p:txBody>
      </p:sp>
      <p:sp>
        <p:nvSpPr>
          <p:cNvPr id="4" name="Content Placeholder 3"/>
          <p:cNvSpPr>
            <a:spLocks noGrp="1"/>
          </p:cNvSpPr>
          <p:nvPr>
            <p:ph idx="1"/>
          </p:nvPr>
        </p:nvSpPr>
        <p:spPr/>
        <p:txBody>
          <a:bodyPr/>
          <a:lstStyle/>
          <a:p>
            <a:r>
              <a:rPr lang="en-US" dirty="0"/>
              <a:t>How to program and execute instructions on a </a:t>
            </a:r>
            <a:r>
              <a:rPr lang="en-US" dirty="0" smtClean="0"/>
              <a:t>RISC-V processor</a:t>
            </a:r>
            <a:r>
              <a:rPr lang="en-US" dirty="0"/>
              <a:t>?</a:t>
            </a:r>
          </a:p>
          <a:p>
            <a:pPr marL="0" indent="0">
              <a:buNone/>
            </a:pPr>
            <a:endParaRPr lang="en-US" dirty="0"/>
          </a:p>
        </p:txBody>
      </p:sp>
    </p:spTree>
    <p:extLst>
      <p:ext uri="{BB962C8B-B14F-4D97-AF65-F5344CB8AC3E}">
        <p14:creationId xmlns:p14="http://schemas.microsoft.com/office/powerpoint/2010/main" val="3235227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latin typeface="Source Sans Pro" panose="020B0503030403020204" pitchFamily="34" charset="0"/>
              </a:rPr>
              <a:pPr>
                <a:defRPr/>
              </a:pPr>
              <a:t>19</a:t>
            </a:fld>
            <a:endParaRPr lang="en-US" dirty="0">
              <a:latin typeface="Source Sans Pro" panose="020B0503030403020204" pitchFamily="34" charset="0"/>
            </a:endParaRPr>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latin typeface="Source Sans Pro" panose="020B0503030403020204" pitchFamily="34" charset="0"/>
              </a:rPr>
              <a:t>Instruction </a:t>
            </a:r>
            <a:r>
              <a:rPr lang="en-US" dirty="0" smtClean="0">
                <a:latin typeface="Source Sans Pro" panose="020B0503030403020204" pitchFamily="34" charset="0"/>
              </a:rPr>
              <a:t>Processing</a:t>
            </a:r>
            <a:endParaRPr lang="en-US" dirty="0">
              <a:latin typeface="Source Sans Pro" panose="020B0503030403020204" pitchFamily="34" charset="0"/>
            </a:endParaRPr>
          </a:p>
        </p:txBody>
      </p:sp>
      <p:sp>
        <p:nvSpPr>
          <p:cNvPr id="6" name="Rectangle 3"/>
          <p:cNvSpPr>
            <a:spLocks noGrp="1" noChangeArrowheads="1"/>
          </p:cNvSpPr>
          <p:nvPr>
            <p:ph idx="1"/>
          </p:nvPr>
        </p:nvSpPr>
        <p:spPr>
          <a:xfrm>
            <a:off x="4953000" y="3689682"/>
            <a:ext cx="4191000" cy="2868476"/>
          </a:xfrm>
        </p:spPr>
        <p:txBody>
          <a:bodyPr>
            <a:normAutofit/>
          </a:bodyPr>
          <a:lstStyle/>
          <a:p>
            <a:pPr marL="0" indent="0">
              <a:buNone/>
            </a:pPr>
            <a:r>
              <a:rPr lang="en-US" sz="3000" dirty="0" smtClean="0">
                <a:latin typeface="Source Sans Pro" panose="020B0503030403020204" pitchFamily="34" charset="0"/>
              </a:rPr>
              <a:t>A </a:t>
            </a:r>
            <a:r>
              <a:rPr lang="en-US" sz="3000" dirty="0">
                <a:latin typeface="Source Sans Pro" panose="020B0503030403020204" pitchFamily="34" charset="0"/>
              </a:rPr>
              <a:t>basic processor </a:t>
            </a:r>
          </a:p>
          <a:p>
            <a:pPr lvl="1"/>
            <a:r>
              <a:rPr lang="en-US" dirty="0">
                <a:latin typeface="Source Sans Pro" panose="020B0503030403020204" pitchFamily="34" charset="0"/>
              </a:rPr>
              <a:t>fetches</a:t>
            </a:r>
          </a:p>
          <a:p>
            <a:pPr lvl="1"/>
            <a:r>
              <a:rPr lang="en-US" dirty="0">
                <a:latin typeface="Source Sans Pro" panose="020B0503030403020204" pitchFamily="34" charset="0"/>
              </a:rPr>
              <a:t>decodes</a:t>
            </a:r>
          </a:p>
          <a:p>
            <a:pPr lvl="1"/>
            <a:r>
              <a:rPr lang="en-US" dirty="0">
                <a:latin typeface="Source Sans Pro" panose="020B0503030403020204" pitchFamily="34" charset="0"/>
              </a:rPr>
              <a:t>executes</a:t>
            </a:r>
          </a:p>
          <a:p>
            <a:pPr>
              <a:buFontTx/>
              <a:buNone/>
            </a:pPr>
            <a:r>
              <a:rPr lang="en-US" sz="3000" dirty="0">
                <a:latin typeface="Source Sans Pro" panose="020B0503030403020204" pitchFamily="34" charset="0"/>
              </a:rPr>
              <a:t> </a:t>
            </a:r>
            <a:r>
              <a:rPr lang="en-US" sz="3000" dirty="0" smtClean="0">
                <a:latin typeface="Source Sans Pro" panose="020B0503030403020204" pitchFamily="34" charset="0"/>
              </a:rPr>
              <a:t>one </a:t>
            </a:r>
            <a:r>
              <a:rPr lang="en-US" sz="3000" dirty="0">
                <a:latin typeface="Source Sans Pro" panose="020B0503030403020204" pitchFamily="34" charset="0"/>
              </a:rPr>
              <a:t>instruction at a time</a:t>
            </a:r>
          </a:p>
        </p:txBody>
      </p:sp>
      <p:sp>
        <p:nvSpPr>
          <p:cNvPr id="7" name="Text Box 6"/>
          <p:cNvSpPr txBox="1">
            <a:spLocks noChangeArrowheads="1"/>
          </p:cNvSpPr>
          <p:nvPr>
            <p:custDataLst>
              <p:tags r:id="rId1"/>
            </p:custDataLst>
          </p:nvPr>
        </p:nvSpPr>
        <p:spPr bwMode="auto">
          <a:xfrm>
            <a:off x="152400" y="4636532"/>
            <a:ext cx="4724400" cy="914400"/>
          </a:xfrm>
          <a:prstGeom prst="rect">
            <a:avLst/>
          </a:prstGeom>
          <a:noFill/>
          <a:ln w="28575" algn="ctr">
            <a:solidFill>
              <a:srgbClr val="FF2F92"/>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chemeClr val="tx2"/>
                </a:solidFill>
                <a:latin typeface="Source Sans Pro" panose="020B0503030403020204" pitchFamily="34"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chemeClr val="tx2"/>
                </a:solidFill>
                <a:latin typeface="Source Sans Pro" panose="020B0503030403020204" pitchFamily="34"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chemeClr val="tx2"/>
                </a:solidFill>
                <a:latin typeface="Source Sans Pro" panose="020B0503030403020204" pitchFamily="34" charset="0"/>
              </a:rPr>
              <a:t>00000000001000100001100000101010</a:t>
            </a:r>
            <a:endParaRPr lang="en-US" sz="2000" b="1" dirty="0">
              <a:solidFill>
                <a:schemeClr val="tx2"/>
              </a:solidFill>
              <a:latin typeface="Source Sans Pro" panose="020B0503030403020204" pitchFamily="34" charset="0"/>
            </a:endParaRPr>
          </a:p>
        </p:txBody>
      </p:sp>
      <p:sp>
        <p:nvSpPr>
          <p:cNvPr id="8" name="Line 25"/>
          <p:cNvSpPr>
            <a:spLocks noChangeShapeType="1"/>
          </p:cNvSpPr>
          <p:nvPr>
            <p:custDataLst>
              <p:tags r:id="rId2"/>
            </p:custDataLst>
          </p:nvPr>
        </p:nvSpPr>
        <p:spPr bwMode="auto">
          <a:xfrm flipV="1">
            <a:off x="2743200" y="2667000"/>
            <a:ext cx="2" cy="70104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9" name="Line 26"/>
          <p:cNvSpPr>
            <a:spLocks noChangeShapeType="1"/>
          </p:cNvSpPr>
          <p:nvPr>
            <p:custDataLst>
              <p:tags r:id="rId3"/>
            </p:custDataLst>
          </p:nvPr>
        </p:nvSpPr>
        <p:spPr bwMode="auto">
          <a:xfrm flipV="1">
            <a:off x="3124199" y="2667000"/>
            <a:ext cx="1" cy="60960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nchorCtr="1">
            <a:noAutofit/>
          </a:bodyPr>
          <a:lstStyle/>
          <a:p>
            <a:endParaRPr lang="en-US">
              <a:solidFill>
                <a:schemeClr val="tx2"/>
              </a:solidFill>
              <a:latin typeface="Source Sans Pro" panose="020B0503030403020204" pitchFamily="34" charset="0"/>
            </a:endParaRPr>
          </a:p>
        </p:txBody>
      </p:sp>
      <p:sp>
        <p:nvSpPr>
          <p:cNvPr id="10" name="Line 27"/>
          <p:cNvSpPr>
            <a:spLocks noChangeShapeType="1"/>
          </p:cNvSpPr>
          <p:nvPr>
            <p:custDataLst>
              <p:tags r:id="rId4"/>
            </p:custDataLst>
          </p:nvPr>
        </p:nvSpPr>
        <p:spPr bwMode="auto">
          <a:xfrm flipV="1">
            <a:off x="3352797" y="2667000"/>
            <a:ext cx="3" cy="60960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nchorCtr="1">
            <a:noAutofit/>
          </a:bodyPr>
          <a:lstStyle/>
          <a:p>
            <a:endParaRPr lang="en-US">
              <a:solidFill>
                <a:schemeClr val="tx2"/>
              </a:solidFill>
              <a:latin typeface="Source Sans Pro" panose="020B0503030403020204" pitchFamily="34" charset="0"/>
            </a:endParaRPr>
          </a:p>
        </p:txBody>
      </p:sp>
      <p:sp>
        <p:nvSpPr>
          <p:cNvPr id="11" name="Line 28"/>
          <p:cNvSpPr>
            <a:spLocks noChangeShapeType="1"/>
          </p:cNvSpPr>
          <p:nvPr>
            <p:custDataLst>
              <p:tags r:id="rId5"/>
            </p:custDataLst>
          </p:nvPr>
        </p:nvSpPr>
        <p:spPr bwMode="auto">
          <a:xfrm flipV="1">
            <a:off x="3581396" y="2667000"/>
            <a:ext cx="4" cy="685798"/>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12" name="Text Box 29"/>
          <p:cNvSpPr txBox="1">
            <a:spLocks noChangeArrowheads="1"/>
          </p:cNvSpPr>
          <p:nvPr>
            <p:custDataLst>
              <p:tags r:id="rId6"/>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3" name="Line 30"/>
          <p:cNvSpPr>
            <a:spLocks noChangeShapeType="1"/>
          </p:cNvSpPr>
          <p:nvPr>
            <p:custDataLst>
              <p:tags r:id="rId7"/>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4" name="Line 34"/>
          <p:cNvSpPr>
            <a:spLocks noChangeShapeType="1"/>
          </p:cNvSpPr>
          <p:nvPr>
            <p:custDataLst>
              <p:tags r:id="rId8"/>
            </p:custDataLst>
          </p:nvPr>
        </p:nvSpPr>
        <p:spPr bwMode="auto">
          <a:xfrm flipV="1">
            <a:off x="1524000" y="3505200"/>
            <a:ext cx="10668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3"/>
          <p:cNvSpPr>
            <a:spLocks noChangeShapeType="1"/>
          </p:cNvSpPr>
          <p:nvPr>
            <p:custDataLst>
              <p:tags r:id="rId9"/>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6" name="Line 44"/>
          <p:cNvSpPr>
            <a:spLocks noChangeShapeType="1"/>
          </p:cNvSpPr>
          <p:nvPr>
            <p:custDataLst>
              <p:tags r:id="rId10"/>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47"/>
          <p:cNvSpPr>
            <a:spLocks noChangeShapeType="1"/>
          </p:cNvSpPr>
          <p:nvPr>
            <p:custDataLst>
              <p:tags r:id="rId11"/>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8" name="Line 48"/>
          <p:cNvSpPr>
            <a:spLocks noChangeShapeType="1"/>
          </p:cNvSpPr>
          <p:nvPr>
            <p:custDataLst>
              <p:tags r:id="rId12"/>
            </p:custDataLst>
          </p:nvPr>
        </p:nvSpPr>
        <p:spPr bwMode="auto">
          <a:xfrm flipH="1">
            <a:off x="8305800" y="1905000"/>
            <a:ext cx="304800" cy="0"/>
          </a:xfrm>
          <a:prstGeom prst="line">
            <a:avLst/>
          </a:prstGeom>
          <a:noFill/>
          <a:ln w="28575" cap="sq">
            <a:solidFill>
              <a:srgbClr val="66FF33"/>
            </a:solidFill>
            <a:round/>
            <a:headEnd/>
            <a:tailEnd/>
          </a:ln>
          <a:effectLst/>
        </p:spPr>
        <p:txBody>
          <a:bodyPr wrap="square" anchor="ctr" anchorCtr="1">
            <a:noAutofit/>
          </a:bodyPr>
          <a:lstStyle/>
          <a:p>
            <a:endParaRPr lang="en-US" dirty="0">
              <a:solidFill>
                <a:schemeClr val="tx2"/>
              </a:solidFill>
              <a:latin typeface="Source Sans Pro" panose="020B0503030403020204" pitchFamily="34" charset="0"/>
            </a:endParaRPr>
          </a:p>
        </p:txBody>
      </p:sp>
      <p:sp>
        <p:nvSpPr>
          <p:cNvPr id="19" name="Line 49"/>
          <p:cNvSpPr>
            <a:spLocks noChangeShapeType="1"/>
          </p:cNvSpPr>
          <p:nvPr>
            <p:custDataLst>
              <p:tags r:id="rId13"/>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51"/>
          <p:cNvSpPr>
            <a:spLocks noChangeShapeType="1"/>
          </p:cNvSpPr>
          <p:nvPr>
            <p:custDataLst>
              <p:tags r:id="rId14"/>
            </p:custDataLst>
          </p:nvPr>
        </p:nvSpPr>
        <p:spPr bwMode="auto">
          <a:xfrm flipV="1">
            <a:off x="1981200" y="2209800"/>
            <a:ext cx="609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anchor="ctr" anchorCtr="1">
            <a:noAutofit/>
          </a:bodyPr>
          <a:lstStyle/>
          <a:p>
            <a:endParaRPr lang="en-US">
              <a:solidFill>
                <a:schemeClr val="tx2"/>
              </a:solidFill>
              <a:latin typeface="Source Sans Pro" panose="020B0503030403020204" pitchFamily="34" charset="0"/>
            </a:endParaRPr>
          </a:p>
        </p:txBody>
      </p:sp>
      <p:sp>
        <p:nvSpPr>
          <p:cNvPr id="21" name="Text Box 52"/>
          <p:cNvSpPr txBox="1">
            <a:spLocks noChangeArrowheads="1"/>
          </p:cNvSpPr>
          <p:nvPr>
            <p:custDataLst>
              <p:tags r:id="rId15"/>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22" name="Line 49"/>
          <p:cNvSpPr>
            <a:spLocks noChangeShapeType="1"/>
          </p:cNvSpPr>
          <p:nvPr>
            <p:custDataLst>
              <p:tags r:id="rId16"/>
            </p:custDataLst>
          </p:nvPr>
        </p:nvSpPr>
        <p:spPr bwMode="auto">
          <a:xfrm flipH="1">
            <a:off x="1981200" y="990600"/>
            <a:ext cx="0" cy="1219200"/>
          </a:xfrm>
          <a:prstGeom prst="line">
            <a:avLst/>
          </a:prstGeom>
          <a:noFill/>
          <a:ln w="28575"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3" name="Line 30"/>
          <p:cNvSpPr>
            <a:spLocks noChangeShapeType="1"/>
          </p:cNvSpPr>
          <p:nvPr>
            <p:custDataLst>
              <p:tags r:id="rId17"/>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4" name="Line 30"/>
          <p:cNvSpPr>
            <a:spLocks noChangeShapeType="1"/>
          </p:cNvSpPr>
          <p:nvPr>
            <p:custDataLst>
              <p:tags r:id="rId18"/>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5" name="Text Box 29"/>
          <p:cNvSpPr txBox="1">
            <a:spLocks noChangeArrowheads="1"/>
          </p:cNvSpPr>
          <p:nvPr>
            <p:custDataLst>
              <p:tags r:id="rId19"/>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6" name="Text Box 29"/>
          <p:cNvSpPr txBox="1">
            <a:spLocks noChangeArrowheads="1"/>
          </p:cNvSpPr>
          <p:nvPr>
            <p:custDataLst>
              <p:tags r:id="rId20"/>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7" name="Oval 24"/>
          <p:cNvSpPr>
            <a:spLocks noChangeArrowheads="1"/>
          </p:cNvSpPr>
          <p:nvPr>
            <p:custDataLst>
              <p:tags r:id="rId21"/>
            </p:custDataLst>
          </p:nvPr>
        </p:nvSpPr>
        <p:spPr bwMode="auto">
          <a:xfrm>
            <a:off x="2590800" y="3276601"/>
            <a:ext cx="1219200" cy="457199"/>
          </a:xfrm>
          <a:prstGeom prst="ellipse">
            <a:avLst/>
          </a:prstGeom>
          <a:ln w="28575">
            <a:headEnd/>
            <a:tailEnd/>
          </a:ln>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8" name="Line 45"/>
          <p:cNvSpPr>
            <a:spLocks noChangeShapeType="1"/>
          </p:cNvSpPr>
          <p:nvPr>
            <p:custDataLst>
              <p:tags r:id="rId22"/>
            </p:custDataLst>
          </p:nvPr>
        </p:nvSpPr>
        <p:spPr bwMode="auto">
          <a:xfrm flipV="1">
            <a:off x="6400800" y="2514600"/>
            <a:ext cx="0" cy="99060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Freeform 28"/>
          <p:cNvSpPr/>
          <p:nvPr>
            <p:custDataLst>
              <p:tags r:id="rId23"/>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30" name="Rectangle 22"/>
          <p:cNvSpPr>
            <a:spLocks noChangeArrowheads="1"/>
          </p:cNvSpPr>
          <p:nvPr>
            <p:custDataLst>
              <p:tags r:id="rId24"/>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31" name="Line 34"/>
          <p:cNvSpPr>
            <a:spLocks noChangeShapeType="1"/>
          </p:cNvSpPr>
          <p:nvPr>
            <p:custDataLst>
              <p:tags r:id="rId25"/>
            </p:custDataLst>
          </p:nvPr>
        </p:nvSpPr>
        <p:spPr bwMode="auto">
          <a:xfrm>
            <a:off x="3810000" y="3505200"/>
            <a:ext cx="2590800" cy="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8"/>
          <p:cNvSpPr>
            <a:spLocks noChangeShapeType="1"/>
          </p:cNvSpPr>
          <p:nvPr>
            <p:custDataLst>
              <p:tags r:id="rId26"/>
            </p:custDataLst>
          </p:nvPr>
        </p:nvSpPr>
        <p:spPr bwMode="auto">
          <a:xfrm>
            <a:off x="761998" y="2286000"/>
            <a:ext cx="2" cy="762000"/>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3" name="Text Box 11"/>
          <p:cNvSpPr txBox="1">
            <a:spLocks noChangeArrowheads="1"/>
          </p:cNvSpPr>
          <p:nvPr>
            <p:custDataLst>
              <p:tags r:id="rId27"/>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4" name="Line 18"/>
          <p:cNvSpPr>
            <a:spLocks noChangeShapeType="1"/>
          </p:cNvSpPr>
          <p:nvPr>
            <p:custDataLst>
              <p:tags r:id="rId28"/>
            </p:custDataLst>
          </p:nvPr>
        </p:nvSpPr>
        <p:spPr bwMode="auto">
          <a:xfrm flipH="1">
            <a:off x="1295400" y="2667000"/>
            <a:ext cx="0" cy="106680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5" name="Line 21"/>
          <p:cNvSpPr>
            <a:spLocks noChangeShapeType="1"/>
          </p:cNvSpPr>
          <p:nvPr>
            <p:custDataLst>
              <p:tags r:id="rId29"/>
            </p:custDataLst>
          </p:nvPr>
        </p:nvSpPr>
        <p:spPr bwMode="auto">
          <a:xfrm>
            <a:off x="761998" y="3352798"/>
            <a:ext cx="0" cy="381000"/>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spAutoFit/>
          </a:bodyPr>
          <a:lstStyle/>
          <a:p>
            <a:endParaRPr lang="en-US">
              <a:solidFill>
                <a:schemeClr val="tx2"/>
              </a:solidFill>
              <a:latin typeface="Source Sans Pro" panose="020B0503030403020204" pitchFamily="34" charset="0"/>
            </a:endParaRPr>
          </a:p>
        </p:txBody>
      </p:sp>
      <p:sp>
        <p:nvSpPr>
          <p:cNvPr id="36" name="Line 49"/>
          <p:cNvSpPr>
            <a:spLocks noChangeShapeType="1"/>
          </p:cNvSpPr>
          <p:nvPr>
            <p:custDataLst>
              <p:tags r:id="rId30"/>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9"/>
          <p:cNvSpPr>
            <a:spLocks noChangeShapeType="1"/>
          </p:cNvSpPr>
          <p:nvPr>
            <p:custDataLst>
              <p:tags r:id="rId31"/>
            </p:custDataLst>
          </p:nvPr>
        </p:nvSpPr>
        <p:spPr bwMode="auto">
          <a:xfrm flipH="1" flipV="1">
            <a:off x="1219200" y="1752600"/>
            <a:ext cx="304800" cy="0"/>
          </a:xfrm>
          <a:prstGeom prst="line">
            <a:avLst/>
          </a:prstGeom>
          <a:noFill/>
          <a:ln w="28575"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Rectangle 4"/>
          <p:cNvSpPr>
            <a:spLocks noChangeArrowheads="1"/>
          </p:cNvSpPr>
          <p:nvPr>
            <p:custDataLst>
              <p:tags r:id="rId32"/>
            </p:custDataLst>
          </p:nvPr>
        </p:nvSpPr>
        <p:spPr bwMode="auto">
          <a:xfrm>
            <a:off x="228600" y="1219200"/>
            <a:ext cx="990600" cy="1066800"/>
          </a:xfrm>
          <a:prstGeom prst="rect">
            <a:avLst/>
          </a:prstGeom>
          <a:noFill/>
          <a:ln w="28575" cap="sq" algn="ctr">
            <a:solidFill>
              <a:schemeClr val="accent1"/>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endParaRPr lang="en-US" sz="2400" dirty="0" smtClean="0">
              <a:solidFill>
                <a:schemeClr val="tx2"/>
              </a:solidFill>
              <a:latin typeface="Source Sans Pro" panose="020B0503030403020204" pitchFamily="34" charset="0"/>
            </a:endParaRPr>
          </a:p>
          <a:p>
            <a:pPr algn="ctr"/>
            <a:r>
              <a:rPr lang="en-US" sz="2400" dirty="0" smtClean="0">
                <a:solidFill>
                  <a:schemeClr val="tx2"/>
                </a:solidFill>
                <a:latin typeface="Source Sans Pro" panose="020B0503030403020204" pitchFamily="34" charset="0"/>
              </a:rPr>
              <a:t>Mem</a:t>
            </a:r>
          </a:p>
          <a:p>
            <a:pPr algn="ctr"/>
            <a:endParaRPr lang="en-US" sz="2400" dirty="0">
              <a:solidFill>
                <a:schemeClr val="tx2"/>
              </a:solidFill>
              <a:latin typeface="Source Sans Pro" panose="020B0503030403020204" pitchFamily="34" charset="0"/>
            </a:endParaRPr>
          </a:p>
        </p:txBody>
      </p:sp>
      <p:sp>
        <p:nvSpPr>
          <p:cNvPr id="39" name="Line 49"/>
          <p:cNvSpPr>
            <a:spLocks noChangeShapeType="1"/>
          </p:cNvSpPr>
          <p:nvPr>
            <p:custDataLst>
              <p:tags r:id="rId33"/>
            </p:custDataLst>
          </p:nvPr>
        </p:nvSpPr>
        <p:spPr bwMode="auto">
          <a:xfrm flipH="1" flipV="1">
            <a:off x="1524000" y="1752600"/>
            <a:ext cx="0" cy="1752600"/>
          </a:xfrm>
          <a:prstGeom prst="line">
            <a:avLst/>
          </a:prstGeom>
          <a:noFill/>
          <a:ln w="28575"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40" name="Line 44"/>
          <p:cNvSpPr>
            <a:spLocks noChangeShapeType="1"/>
          </p:cNvSpPr>
          <p:nvPr>
            <p:custDataLst>
              <p:tags r:id="rId34"/>
            </p:custDataLst>
          </p:nvPr>
        </p:nvSpPr>
        <p:spPr bwMode="auto">
          <a:xfrm>
            <a:off x="762000" y="2667000"/>
            <a:ext cx="152400" cy="0"/>
          </a:xfrm>
          <a:prstGeom prst="line">
            <a:avLst/>
          </a:prstGeom>
          <a:ln w="28575">
            <a:headEnd type="oval"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1" name="Text Box 29"/>
          <p:cNvSpPr txBox="1">
            <a:spLocks noChangeArrowheads="1"/>
          </p:cNvSpPr>
          <p:nvPr>
            <p:custDataLst>
              <p:tags r:id="rId35"/>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42" name="Line 8"/>
          <p:cNvSpPr>
            <a:spLocks noChangeShapeType="1"/>
          </p:cNvSpPr>
          <p:nvPr>
            <p:custDataLst>
              <p:tags r:id="rId36"/>
            </p:custDataLst>
          </p:nvPr>
        </p:nvSpPr>
        <p:spPr bwMode="auto">
          <a:xfrm flipH="1">
            <a:off x="1219200" y="2667000"/>
            <a:ext cx="76200" cy="0"/>
          </a:xfrm>
          <a:prstGeom prst="line">
            <a:avLst/>
          </a:prstGeom>
          <a:noFill/>
          <a:ln w="28575" cap="sq">
            <a:solidFill>
              <a:schemeClr val="accent4">
                <a:lumMod val="75000"/>
              </a:schemeClr>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grpSp>
        <p:nvGrpSpPr>
          <p:cNvPr id="60" name="Group 59"/>
          <p:cNvGrpSpPr/>
          <p:nvPr>
            <p:custDataLst>
              <p:tags r:id="rId37"/>
            </p:custDataLst>
          </p:nvPr>
        </p:nvGrpSpPr>
        <p:grpSpPr>
          <a:xfrm>
            <a:off x="914400" y="2514600"/>
            <a:ext cx="304800" cy="304800"/>
            <a:chOff x="914400" y="2514600"/>
            <a:chExt cx="304800" cy="304800"/>
          </a:xfrm>
        </p:grpSpPr>
        <p:sp>
          <p:nvSpPr>
            <p:cNvPr id="44" name="Freeform 43"/>
            <p:cNvSpPr/>
            <p:nvPr>
              <p:custDataLst>
                <p:tags r:id="rId47"/>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5" name="Text Box 11"/>
            <p:cNvSpPr txBox="1">
              <a:spLocks noChangeArrowheads="1"/>
            </p:cNvSpPr>
            <p:nvPr>
              <p:custDataLst>
                <p:tags r:id="rId48"/>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grpSp>
      <p:sp>
        <p:nvSpPr>
          <p:cNvPr id="46" name="Line 9"/>
          <p:cNvSpPr>
            <a:spLocks noChangeShapeType="1"/>
          </p:cNvSpPr>
          <p:nvPr>
            <p:custDataLst>
              <p:tags r:id="rId38"/>
            </p:custDataLst>
          </p:nvPr>
        </p:nvSpPr>
        <p:spPr bwMode="auto">
          <a:xfrm flipV="1">
            <a:off x="762000" y="3733800"/>
            <a:ext cx="533400" cy="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7" name="Rectangle 22"/>
          <p:cNvSpPr>
            <a:spLocks noChangeArrowheads="1"/>
          </p:cNvSpPr>
          <p:nvPr>
            <p:custDataLst>
              <p:tags r:id="rId39"/>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8" name="Straight Arrow Connector 47"/>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9" name="Straight Connector 48"/>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50" name="Straight Arrow Connector 49"/>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
        <p:nvSpPr>
          <p:cNvPr id="51" name="Line 49"/>
          <p:cNvSpPr>
            <a:spLocks noChangeShapeType="1"/>
          </p:cNvSpPr>
          <p:nvPr>
            <p:custDataLst>
              <p:tags r:id="rId40"/>
            </p:custDataLst>
          </p:nvPr>
        </p:nvSpPr>
        <p:spPr bwMode="auto">
          <a:xfrm flipV="1">
            <a:off x="152398" y="1933692"/>
            <a:ext cx="76198" cy="2701631"/>
          </a:xfrm>
          <a:prstGeom prst="line">
            <a:avLst/>
          </a:prstGeom>
          <a:noFill/>
          <a:ln w="28575" cap="sq">
            <a:solidFill>
              <a:srgbClr val="FF2F9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52" name="Rectangle 4"/>
          <p:cNvSpPr>
            <a:spLocks noChangeArrowheads="1"/>
          </p:cNvSpPr>
          <p:nvPr>
            <p:custDataLst>
              <p:tags r:id="rId41"/>
            </p:custDataLst>
          </p:nvPr>
        </p:nvSpPr>
        <p:spPr bwMode="auto">
          <a:xfrm>
            <a:off x="228600" y="1933693"/>
            <a:ext cx="990600" cy="54160"/>
          </a:xfrm>
          <a:prstGeom prst="rect">
            <a:avLst/>
          </a:prstGeom>
          <a:solidFill>
            <a:schemeClr val="bg1">
              <a:lumMod val="85000"/>
            </a:schemeClr>
          </a:solidFill>
          <a:ln w="28575" cap="sq" algn="ctr">
            <a:solidFill>
              <a:srgbClr val="FF2F92"/>
            </a:solidFill>
            <a:miter lim="800000"/>
            <a:headEnd/>
            <a:tailEnd/>
          </a:ln>
          <a:effectLst/>
        </p:spPr>
        <p:txBody>
          <a:bodyPr wrap="square" anchor="ctr" anchorCtr="1">
            <a:noAutofit/>
          </a:bodyPr>
          <a:lstStyle/>
          <a:p>
            <a:pPr algn="ctr"/>
            <a:endParaRPr lang="en-US" sz="2400" dirty="0">
              <a:solidFill>
                <a:schemeClr val="tx2"/>
              </a:solidFill>
              <a:latin typeface="Source Sans Pro" panose="020B0503030403020204" pitchFamily="34" charset="0"/>
            </a:endParaRPr>
          </a:p>
        </p:txBody>
      </p:sp>
      <p:sp>
        <p:nvSpPr>
          <p:cNvPr id="53" name="Line 49"/>
          <p:cNvSpPr>
            <a:spLocks noChangeShapeType="1"/>
          </p:cNvSpPr>
          <p:nvPr>
            <p:custDataLst>
              <p:tags r:id="rId42"/>
            </p:custDataLst>
          </p:nvPr>
        </p:nvSpPr>
        <p:spPr bwMode="auto">
          <a:xfrm flipH="1" flipV="1">
            <a:off x="1172122" y="1939447"/>
            <a:ext cx="3704677" cy="2697083"/>
          </a:xfrm>
          <a:prstGeom prst="line">
            <a:avLst/>
          </a:prstGeom>
          <a:noFill/>
          <a:ln w="28575" cap="sq">
            <a:solidFill>
              <a:srgbClr val="FF2F9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54" name="Rectangle 4"/>
          <p:cNvSpPr>
            <a:spLocks noChangeArrowheads="1"/>
          </p:cNvSpPr>
          <p:nvPr>
            <p:custDataLst>
              <p:tags r:id="rId43"/>
            </p:custDataLst>
          </p:nvPr>
        </p:nvSpPr>
        <p:spPr bwMode="auto">
          <a:xfrm>
            <a:off x="228600" y="2079440"/>
            <a:ext cx="990600" cy="54160"/>
          </a:xfrm>
          <a:prstGeom prst="rect">
            <a:avLst/>
          </a:prstGeom>
          <a:solidFill>
            <a:schemeClr val="bg1">
              <a:lumMod val="85000"/>
            </a:schemeClr>
          </a:solidFill>
          <a:ln w="28575" cap="sq" algn="ctr">
            <a:solidFill>
              <a:srgbClr val="FF2F92"/>
            </a:solidFill>
            <a:miter lim="800000"/>
            <a:headEnd/>
            <a:tailEnd/>
          </a:ln>
          <a:effectLst/>
        </p:spPr>
        <p:txBody>
          <a:bodyPr wrap="square" anchor="ctr" anchorCtr="1">
            <a:noAutofit/>
          </a:bodyPr>
          <a:lstStyle/>
          <a:p>
            <a:pPr algn="ctr"/>
            <a:endParaRPr lang="en-US" sz="2400" dirty="0">
              <a:solidFill>
                <a:schemeClr val="tx2"/>
              </a:solidFill>
              <a:latin typeface="Source Sans Pro" panose="020B0503030403020204" pitchFamily="34" charset="0"/>
            </a:endParaRPr>
          </a:p>
        </p:txBody>
      </p:sp>
      <p:sp>
        <p:nvSpPr>
          <p:cNvPr id="55" name="Rectangle 4"/>
          <p:cNvSpPr>
            <a:spLocks noChangeArrowheads="1"/>
          </p:cNvSpPr>
          <p:nvPr>
            <p:custDataLst>
              <p:tags r:id="rId44"/>
            </p:custDataLst>
          </p:nvPr>
        </p:nvSpPr>
        <p:spPr bwMode="auto">
          <a:xfrm>
            <a:off x="228600" y="2006567"/>
            <a:ext cx="990600" cy="54160"/>
          </a:xfrm>
          <a:prstGeom prst="rect">
            <a:avLst/>
          </a:prstGeom>
          <a:solidFill>
            <a:schemeClr val="bg1">
              <a:lumMod val="85000"/>
            </a:schemeClr>
          </a:solidFill>
          <a:ln w="28575" cap="sq" algn="ctr">
            <a:solidFill>
              <a:srgbClr val="FF2F92"/>
            </a:solidFill>
            <a:miter lim="800000"/>
            <a:headEnd/>
            <a:tailEnd/>
          </a:ln>
          <a:effectLst/>
        </p:spPr>
        <p:txBody>
          <a:bodyPr wrap="square" anchor="ctr" anchorCtr="1">
            <a:noAutofit/>
          </a:bodyPr>
          <a:lstStyle/>
          <a:p>
            <a:pPr algn="ctr"/>
            <a:endParaRPr lang="en-US" sz="2400" dirty="0">
              <a:solidFill>
                <a:schemeClr val="tx2"/>
              </a:solidFill>
              <a:latin typeface="Source Sans Pro" panose="020B0503030403020204" pitchFamily="34" charset="0"/>
            </a:endParaRPr>
          </a:p>
        </p:txBody>
      </p:sp>
      <p:sp>
        <p:nvSpPr>
          <p:cNvPr id="56" name="Line 49"/>
          <p:cNvSpPr>
            <a:spLocks noChangeShapeType="1"/>
          </p:cNvSpPr>
          <p:nvPr>
            <p:custDataLst>
              <p:tags r:id="rId45"/>
            </p:custDataLst>
          </p:nvPr>
        </p:nvSpPr>
        <p:spPr bwMode="auto">
          <a:xfrm flipH="1" flipV="1">
            <a:off x="152398" y="5212080"/>
            <a:ext cx="4724400" cy="0"/>
          </a:xfrm>
          <a:prstGeom prst="line">
            <a:avLst/>
          </a:prstGeom>
          <a:noFill/>
          <a:ln w="28575" cap="sq">
            <a:solidFill>
              <a:srgbClr val="FF2F9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57" name="Line 49"/>
          <p:cNvSpPr>
            <a:spLocks noChangeShapeType="1"/>
          </p:cNvSpPr>
          <p:nvPr>
            <p:custDataLst>
              <p:tags r:id="rId46"/>
            </p:custDataLst>
          </p:nvPr>
        </p:nvSpPr>
        <p:spPr bwMode="auto">
          <a:xfrm flipH="1" flipV="1">
            <a:off x="152398" y="4946904"/>
            <a:ext cx="4724400" cy="0"/>
          </a:xfrm>
          <a:prstGeom prst="line">
            <a:avLst/>
          </a:prstGeom>
          <a:noFill/>
          <a:ln w="28575" cap="sq">
            <a:solidFill>
              <a:srgbClr val="FF2F9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58" name="Rectangle 3"/>
          <p:cNvSpPr txBox="1">
            <a:spLocks noChangeArrowheads="1"/>
          </p:cNvSpPr>
          <p:nvPr/>
        </p:nvSpPr>
        <p:spPr>
          <a:xfrm>
            <a:off x="152398" y="3838588"/>
            <a:ext cx="4301615" cy="680911"/>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tx2"/>
                </a:solidFill>
                <a:latin typeface="Source Sans Pro" panose="020B0503030403020204" pitchFamily="34" charset="0"/>
              </a:rPr>
              <a:t>Instructions: </a:t>
            </a:r>
          </a:p>
          <a:p>
            <a:r>
              <a:rPr lang="en-US" sz="2000" dirty="0">
                <a:solidFill>
                  <a:schemeClr val="tx2"/>
                </a:solidFill>
                <a:latin typeface="Source Sans Pro" panose="020B0503030403020204" pitchFamily="34" charset="0"/>
              </a:rPr>
              <a:t>s</a:t>
            </a:r>
            <a:r>
              <a:rPr lang="en-US" sz="2000" dirty="0" smtClean="0">
                <a:solidFill>
                  <a:schemeClr val="tx2"/>
                </a:solidFill>
                <a:latin typeface="Source Sans Pro" panose="020B0503030403020204" pitchFamily="34" charset="0"/>
              </a:rPr>
              <a:t>tored in memory, encoded in binary</a:t>
            </a:r>
            <a:endParaRPr lang="en-US" sz="2000" dirty="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2174367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Announcements</a:t>
            </a:r>
            <a:endParaRPr lang="en-US" dirty="0"/>
          </a:p>
        </p:txBody>
      </p:sp>
      <p:sp>
        <p:nvSpPr>
          <p:cNvPr id="4" name="Content Placeholder 3"/>
          <p:cNvSpPr>
            <a:spLocks noGrp="1"/>
          </p:cNvSpPr>
          <p:nvPr>
            <p:ph idx="1"/>
          </p:nvPr>
        </p:nvSpPr>
        <p:spPr/>
        <p:txBody>
          <a:bodyPr>
            <a:normAutofit/>
          </a:bodyPr>
          <a:lstStyle/>
          <a:p>
            <a:pPr marL="0" indent="0"/>
            <a:r>
              <a:rPr lang="en-US" sz="2800" dirty="0" smtClean="0">
                <a:solidFill>
                  <a:schemeClr val="accent5">
                    <a:lumMod val="60000"/>
                    <a:lumOff val="40000"/>
                  </a:schemeClr>
                </a:solidFill>
              </a:rPr>
              <a:t>  </a:t>
            </a:r>
            <a:r>
              <a:rPr lang="en-US" sz="2800" dirty="0" smtClean="0">
                <a:solidFill>
                  <a:schemeClr val="accent1"/>
                </a:solidFill>
              </a:rPr>
              <a:t>Make sure to go to </a:t>
            </a:r>
            <a:r>
              <a:rPr lang="en-US" sz="2800" b="1" i="1" u="sng" dirty="0" smtClean="0">
                <a:solidFill>
                  <a:schemeClr val="accent1"/>
                </a:solidFill>
              </a:rPr>
              <a:t>your</a:t>
            </a:r>
            <a:r>
              <a:rPr lang="en-US" sz="2800" b="1" i="1" dirty="0" smtClean="0">
                <a:solidFill>
                  <a:schemeClr val="accent1"/>
                </a:solidFill>
              </a:rPr>
              <a:t> </a:t>
            </a:r>
            <a:r>
              <a:rPr lang="en-US" sz="2800" dirty="0">
                <a:solidFill>
                  <a:schemeClr val="accent1"/>
                </a:solidFill>
              </a:rPr>
              <a:t>Lab Section </a:t>
            </a:r>
            <a:r>
              <a:rPr lang="en-US" sz="2800" dirty="0" smtClean="0">
                <a:solidFill>
                  <a:schemeClr val="accent1"/>
                </a:solidFill>
              </a:rPr>
              <a:t>this week</a:t>
            </a:r>
          </a:p>
          <a:p>
            <a:r>
              <a:rPr lang="en-US" sz="2800" dirty="0" smtClean="0"/>
              <a:t>Completed </a:t>
            </a:r>
            <a:r>
              <a:rPr lang="en-US" sz="2800" b="1" dirty="0" smtClean="0">
                <a:solidFill>
                  <a:schemeClr val="accent1"/>
                </a:solidFill>
              </a:rPr>
              <a:t>Proj1</a:t>
            </a:r>
            <a:r>
              <a:rPr lang="en-US" sz="2800" dirty="0" smtClean="0"/>
              <a:t> due Friday, Feb 15th</a:t>
            </a:r>
            <a:endParaRPr lang="en-US" sz="2800" dirty="0"/>
          </a:p>
          <a:p>
            <a:r>
              <a:rPr lang="en-US" sz="2800" dirty="0" smtClean="0"/>
              <a:t>Note, a Design Document is due when you submit Proj1 final circuit</a:t>
            </a:r>
          </a:p>
          <a:p>
            <a:r>
              <a:rPr lang="en-US" sz="2800" dirty="0" smtClean="0"/>
              <a:t>Work </a:t>
            </a:r>
            <a:r>
              <a:rPr lang="en-US" sz="2800" b="1" dirty="0">
                <a:solidFill>
                  <a:schemeClr val="accent1"/>
                </a:solidFill>
              </a:rPr>
              <a:t>alone</a:t>
            </a:r>
          </a:p>
          <a:p>
            <a:endParaRPr lang="en-US" sz="2800" dirty="0">
              <a:solidFill>
                <a:srgbClr val="FFFF00"/>
              </a:solidFill>
            </a:endParaRPr>
          </a:p>
          <a:p>
            <a:pPr marL="0" indent="0">
              <a:buNone/>
            </a:pPr>
            <a:r>
              <a:rPr lang="en-US" sz="2800" b="1" dirty="0" smtClean="0">
                <a:solidFill>
                  <a:schemeClr val="accent1"/>
                </a:solidFill>
              </a:rPr>
              <a:t>BUT</a:t>
            </a:r>
            <a:r>
              <a:rPr lang="en-US" sz="2800" dirty="0" smtClean="0"/>
              <a:t> use your resources</a:t>
            </a:r>
          </a:p>
          <a:p>
            <a:pPr lvl="1"/>
            <a:r>
              <a:rPr lang="en-US" sz="2400" dirty="0" smtClean="0"/>
              <a:t>Lab Section, Piazza.com, Office Hours</a:t>
            </a:r>
          </a:p>
          <a:p>
            <a:pPr lvl="1"/>
            <a:r>
              <a:rPr lang="en-US" sz="2400" dirty="0" smtClean="0"/>
              <a:t>Class notes, book, Sections, </a:t>
            </a:r>
            <a:r>
              <a:rPr lang="en-US" sz="2400" dirty="0" err="1" smtClean="0"/>
              <a:t>CSUGLab</a:t>
            </a:r>
            <a:endParaRPr lang="en-US" sz="2400" dirty="0" smtClean="0"/>
          </a:p>
        </p:txBody>
      </p:sp>
      <p:sp>
        <p:nvSpPr>
          <p:cNvPr id="2" name="Slide Number Placeholder 1"/>
          <p:cNvSpPr>
            <a:spLocks noGrp="1"/>
          </p:cNvSpPr>
          <p:nvPr>
            <p:ph type="sldNum" sz="quarter" idx="10"/>
          </p:nvPr>
        </p:nvSpPr>
        <p:spPr/>
        <p:txBody>
          <a:bodyPr/>
          <a:lstStyle/>
          <a:p>
            <a:pPr>
              <a:defRPr/>
            </a:pPr>
            <a:fld id="{EFE0FDE5-1195-4879-940F-31B1BE8EAA1F}" type="slidenum">
              <a:rPr lang="en-US" smtClean="0"/>
              <a:pPr>
                <a:defRPr/>
              </a:pPr>
              <a:t>2</a:t>
            </a:fld>
            <a:endParaRPr lang="en-US"/>
          </a:p>
        </p:txBody>
      </p:sp>
    </p:spTree>
    <p:extLst>
      <p:ext uri="{BB962C8B-B14F-4D97-AF65-F5344CB8AC3E}">
        <p14:creationId xmlns:p14="http://schemas.microsoft.com/office/powerpoint/2010/main" val="579414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 y="16340"/>
            <a:ext cx="8961120" cy="887417"/>
          </a:xfrm>
        </p:spPr>
        <p:txBody>
          <a:bodyPr>
            <a:normAutofit fontScale="90000"/>
          </a:bodyPr>
          <a:lstStyle/>
          <a:p>
            <a:r>
              <a:rPr lang="en-US" dirty="0"/>
              <a:t>Levels of Interpretation: Instructions</a:t>
            </a: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20</a:t>
            </a:fld>
            <a:endParaRPr lang="en-US" dirty="0"/>
          </a:p>
        </p:txBody>
      </p:sp>
      <p:sp>
        <p:nvSpPr>
          <p:cNvPr id="60" name="Rectangle 3"/>
          <p:cNvSpPr>
            <a:spLocks noGrp="1" noChangeArrowheads="1"/>
          </p:cNvSpPr>
          <p:nvPr>
            <p:ph idx="1"/>
            <p:custDataLst>
              <p:tags r:id="rId1"/>
            </p:custDataLst>
          </p:nvPr>
        </p:nvSpPr>
        <p:spPr>
          <a:xfrm>
            <a:off x="5190744" y="724419"/>
            <a:ext cx="4562856" cy="923018"/>
          </a:xfrm>
        </p:spPr>
        <p:txBody>
          <a:bodyPr>
            <a:noAutofit/>
          </a:bodyPr>
          <a:lstStyle/>
          <a:p>
            <a:pPr marL="0" indent="0">
              <a:lnSpc>
                <a:spcPct val="92000"/>
              </a:lnSpc>
              <a:buNone/>
            </a:pPr>
            <a:r>
              <a:rPr lang="en-US" sz="2400" dirty="0" smtClean="0">
                <a:solidFill>
                  <a:schemeClr val="accent1"/>
                </a:solidFill>
                <a:latin typeface="Source Sans Pro" panose="020B0503030403020204" pitchFamily="34" charset="0"/>
              </a:rPr>
              <a:t>High Level Language</a:t>
            </a:r>
          </a:p>
          <a:p>
            <a:pPr lvl="1">
              <a:lnSpc>
                <a:spcPct val="92000"/>
              </a:lnSpc>
            </a:pPr>
            <a:r>
              <a:rPr lang="en-US" sz="2000" dirty="0" smtClean="0">
                <a:solidFill>
                  <a:schemeClr val="tx2"/>
                </a:solidFill>
                <a:latin typeface="Source Sans Pro" panose="020B0503030403020204" pitchFamily="34" charset="0"/>
              </a:rPr>
              <a:t>C</a:t>
            </a:r>
            <a:r>
              <a:rPr lang="en-US" sz="2000" dirty="0">
                <a:solidFill>
                  <a:schemeClr val="tx2"/>
                </a:solidFill>
                <a:latin typeface="Source Sans Pro" panose="020B0503030403020204" pitchFamily="34" charset="0"/>
              </a:rPr>
              <a:t>, Java, Python, </a:t>
            </a:r>
            <a:r>
              <a:rPr lang="en-US" sz="2000" dirty="0" smtClean="0">
                <a:solidFill>
                  <a:schemeClr val="tx2"/>
                </a:solidFill>
                <a:latin typeface="Source Sans Pro" panose="020B0503030403020204" pitchFamily="34" charset="0"/>
              </a:rPr>
              <a:t>ADA, </a:t>
            </a:r>
            <a:r>
              <a:rPr lang="en-US" sz="2000" dirty="0">
                <a:solidFill>
                  <a:schemeClr val="tx2"/>
                </a:solidFill>
                <a:latin typeface="Source Sans Pro" panose="020B0503030403020204" pitchFamily="34" charset="0"/>
              </a:rPr>
              <a:t>…</a:t>
            </a:r>
          </a:p>
          <a:p>
            <a:pPr lvl="1">
              <a:lnSpc>
                <a:spcPct val="92000"/>
              </a:lnSpc>
            </a:pPr>
            <a:r>
              <a:rPr lang="en-US" sz="2000" dirty="0">
                <a:solidFill>
                  <a:schemeClr val="tx2"/>
                </a:solidFill>
                <a:latin typeface="Source Sans Pro" panose="020B0503030403020204" pitchFamily="34" charset="0"/>
              </a:rPr>
              <a:t>Loops, control flow, </a:t>
            </a:r>
            <a:r>
              <a:rPr lang="en-US" sz="2000" dirty="0" smtClean="0">
                <a:solidFill>
                  <a:schemeClr val="tx2"/>
                </a:solidFill>
                <a:latin typeface="Source Sans Pro" panose="020B0503030403020204" pitchFamily="34" charset="0"/>
              </a:rPr>
              <a:t>variables</a:t>
            </a:r>
            <a:endParaRPr lang="en-US" sz="2000" dirty="0">
              <a:solidFill>
                <a:schemeClr val="tx2"/>
              </a:solidFill>
              <a:latin typeface="Source Sans Pro" panose="020B0503030403020204" pitchFamily="34" charset="0"/>
            </a:endParaRPr>
          </a:p>
        </p:txBody>
      </p:sp>
      <p:sp>
        <p:nvSpPr>
          <p:cNvPr id="61" name="Text Box 4"/>
          <p:cNvSpPr txBox="1">
            <a:spLocks noChangeArrowheads="1"/>
          </p:cNvSpPr>
          <p:nvPr>
            <p:custDataLst>
              <p:tags r:id="rId2"/>
            </p:custDataLst>
          </p:nvPr>
        </p:nvSpPr>
        <p:spPr bwMode="auto">
          <a:xfrm>
            <a:off x="304800" y="805379"/>
            <a:ext cx="4724400" cy="806375"/>
          </a:xfrm>
          <a:prstGeom prst="rect">
            <a:avLst/>
          </a:prstGeom>
          <a:noFill/>
          <a:ln w="25400" algn="ctr">
            <a:solidFill>
              <a:schemeClr val="accent5"/>
            </a:solidFill>
            <a:miter lim="800000"/>
            <a:headEnd/>
            <a:tailEnd/>
          </a:ln>
          <a:effectLst/>
        </p:spPr>
        <p:txBody>
          <a:bodyPr wrap="square">
            <a:spAutoFit/>
          </a:bodyPr>
          <a:lstStyle/>
          <a:p>
            <a:pPr algn="ctr" eaLnBrk="1" hangingPunct="1">
              <a:lnSpc>
                <a:spcPct val="116000"/>
              </a:lnSpc>
              <a:spcBef>
                <a:spcPct val="50000"/>
              </a:spcBef>
              <a:buClr>
                <a:srgbClr val="40458C"/>
              </a:buClr>
              <a:buSzPct val="100000"/>
              <a:buFont typeface="Times New Roman" pitchFamily="18" charset="0"/>
              <a:buNone/>
            </a:pPr>
            <a:r>
              <a:rPr lang="en-US" sz="2000" b="1" dirty="0" smtClean="0">
                <a:solidFill>
                  <a:schemeClr val="tx2"/>
                </a:solidFill>
                <a:latin typeface="Source Sans Pro" panose="020B0503030403020204" pitchFamily="34" charset="0"/>
              </a:rPr>
              <a:t>for (</a:t>
            </a:r>
            <a:r>
              <a:rPr lang="en-US" sz="2000" b="1" dirty="0" err="1">
                <a:solidFill>
                  <a:schemeClr val="tx2"/>
                </a:solidFill>
                <a:latin typeface="Source Sans Pro" panose="020B0503030403020204" pitchFamily="34" charset="0"/>
              </a:rPr>
              <a:t>i</a:t>
            </a:r>
            <a:r>
              <a:rPr lang="en-US" sz="2000" b="1" dirty="0">
                <a:solidFill>
                  <a:schemeClr val="tx2"/>
                </a:solidFill>
                <a:latin typeface="Source Sans Pro" panose="020B0503030403020204" pitchFamily="34" charset="0"/>
              </a:rPr>
              <a:t> = 0; </a:t>
            </a:r>
            <a:r>
              <a:rPr lang="en-US" sz="2000" b="1" dirty="0" err="1" smtClean="0">
                <a:solidFill>
                  <a:schemeClr val="tx2"/>
                </a:solidFill>
                <a:latin typeface="Source Sans Pro" panose="020B0503030403020204" pitchFamily="34" charset="0"/>
              </a:rPr>
              <a:t>i</a:t>
            </a:r>
            <a:r>
              <a:rPr lang="en-US" sz="2000" b="1" dirty="0" smtClean="0">
                <a:solidFill>
                  <a:schemeClr val="tx2"/>
                </a:solidFill>
                <a:latin typeface="Source Sans Pro" panose="020B0503030403020204" pitchFamily="34" charset="0"/>
              </a:rPr>
              <a:t> </a:t>
            </a:r>
            <a:r>
              <a:rPr lang="en-US" sz="2000" b="1" dirty="0">
                <a:solidFill>
                  <a:schemeClr val="tx2"/>
                </a:solidFill>
                <a:latin typeface="Source Sans Pro" panose="020B0503030403020204" pitchFamily="34" charset="0"/>
              </a:rPr>
              <a:t>&lt; 10</a:t>
            </a:r>
            <a:r>
              <a:rPr lang="en-US" sz="2000" b="1" dirty="0" smtClean="0">
                <a:solidFill>
                  <a:schemeClr val="tx2"/>
                </a:solidFill>
                <a:latin typeface="Source Sans Pro" panose="020B0503030403020204" pitchFamily="34" charset="0"/>
              </a:rPr>
              <a:t>; </a:t>
            </a:r>
            <a:r>
              <a:rPr lang="en-US" sz="2000" b="1" dirty="0" err="1" smtClean="0">
                <a:solidFill>
                  <a:schemeClr val="tx2"/>
                </a:solidFill>
                <a:latin typeface="Source Sans Pro" panose="020B0503030403020204" pitchFamily="34" charset="0"/>
              </a:rPr>
              <a:t>i</a:t>
            </a:r>
            <a:r>
              <a:rPr lang="en-US" sz="2000" b="1" dirty="0" smtClean="0">
                <a:solidFill>
                  <a:schemeClr val="tx2"/>
                </a:solidFill>
                <a:latin typeface="Source Sans Pro" panose="020B0503030403020204" pitchFamily="34" charset="0"/>
              </a:rPr>
              <a:t>++)</a:t>
            </a:r>
            <a:r>
              <a:rPr lang="en-US" sz="2000" b="1" dirty="0">
                <a:solidFill>
                  <a:schemeClr val="tx2"/>
                </a:solidFill>
                <a:latin typeface="Source Sans Pro" panose="020B0503030403020204" pitchFamily="34" charset="0"/>
              </a:rPr>
              <a:t/>
            </a:r>
            <a:br>
              <a:rPr lang="en-US" sz="2000" b="1" dirty="0">
                <a:solidFill>
                  <a:schemeClr val="tx2"/>
                </a:solidFill>
                <a:latin typeface="Source Sans Pro" panose="020B0503030403020204" pitchFamily="34" charset="0"/>
              </a:rPr>
            </a:br>
            <a:r>
              <a:rPr lang="en-US" sz="2000" b="1" dirty="0" smtClean="0">
                <a:solidFill>
                  <a:schemeClr val="tx2"/>
                </a:solidFill>
                <a:latin typeface="Source Sans Pro" panose="020B0503030403020204" pitchFamily="34" charset="0"/>
              </a:rPr>
              <a:t>	</a:t>
            </a:r>
            <a:r>
              <a:rPr lang="en-US" sz="2000" b="1" dirty="0" err="1" smtClean="0">
                <a:solidFill>
                  <a:schemeClr val="tx2"/>
                </a:solidFill>
                <a:latin typeface="Source Sans Pro" panose="020B0503030403020204" pitchFamily="34" charset="0"/>
              </a:rPr>
              <a:t>printf</a:t>
            </a:r>
            <a:r>
              <a:rPr lang="en-US" sz="2000" b="1" dirty="0">
                <a:solidFill>
                  <a:schemeClr val="tx2"/>
                </a:solidFill>
                <a:latin typeface="Source Sans Pro" panose="020B0503030403020204" pitchFamily="34" charset="0"/>
              </a:rPr>
              <a:t>(“go </a:t>
            </a:r>
            <a:r>
              <a:rPr lang="en-US" sz="2000" b="1" dirty="0" err="1" smtClean="0">
                <a:solidFill>
                  <a:schemeClr val="tx2"/>
                </a:solidFill>
                <a:latin typeface="Source Sans Pro" panose="020B0503030403020204" pitchFamily="34" charset="0"/>
              </a:rPr>
              <a:t>cucs</a:t>
            </a:r>
            <a:r>
              <a:rPr lang="en-US" sz="2000" b="1" dirty="0">
                <a:solidFill>
                  <a:schemeClr val="tx2"/>
                </a:solidFill>
                <a:latin typeface="Source Sans Pro" panose="020B0503030403020204" pitchFamily="34" charset="0"/>
              </a:rPr>
              <a:t>”);</a:t>
            </a:r>
          </a:p>
        </p:txBody>
      </p:sp>
      <p:sp>
        <p:nvSpPr>
          <p:cNvPr id="62" name="Text Box 5"/>
          <p:cNvSpPr txBox="1">
            <a:spLocks noChangeArrowheads="1"/>
          </p:cNvSpPr>
          <p:nvPr>
            <p:custDataLst>
              <p:tags r:id="rId3"/>
            </p:custDataLst>
          </p:nvPr>
        </p:nvSpPr>
        <p:spPr bwMode="auto">
          <a:xfrm>
            <a:off x="304800" y="2133600"/>
            <a:ext cx="4724400" cy="1323438"/>
          </a:xfrm>
          <a:prstGeom prst="rect">
            <a:avLst/>
          </a:prstGeom>
          <a:noFill/>
          <a:ln w="25400" algn="ctr">
            <a:solidFill>
              <a:schemeClr val="accent5">
                <a:lumMod val="60000"/>
                <a:lumOff val="40000"/>
              </a:schemeClr>
            </a:solidFill>
            <a:miter lim="800000"/>
            <a:headEnd/>
            <a:tailEnd/>
          </a:ln>
          <a:effectLst/>
        </p:spPr>
        <p:txBody>
          <a:bodyPr wrap="square">
            <a:spAutoFit/>
          </a:bodyPr>
          <a:lstStyle/>
          <a:p>
            <a:pPr eaLnBrk="1" hangingPunct="1">
              <a:buClr>
                <a:srgbClr val="40458C"/>
              </a:buClr>
              <a:buSzPct val="100000"/>
              <a:buFont typeface="Times New Roman" pitchFamily="18" charset="0"/>
              <a:buNone/>
            </a:pPr>
            <a:r>
              <a:rPr lang="en-US" sz="1400" b="1" dirty="0" smtClean="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main:</a:t>
            </a:r>
            <a:r>
              <a:rPr lang="en-US" sz="2000" b="1" dirty="0">
                <a:solidFill>
                  <a:schemeClr val="tx2"/>
                </a:solidFill>
                <a:latin typeface="Source Sans Pro" panose="020B0503030403020204" pitchFamily="34" charset="0"/>
              </a:rPr>
              <a:t>	</a:t>
            </a:r>
            <a:r>
              <a:rPr lang="en-US" sz="2000" b="1" dirty="0" err="1" smtClean="0">
                <a:solidFill>
                  <a:schemeClr val="tx2"/>
                </a:solidFill>
                <a:latin typeface="Source Sans Pro" panose="020B0503030403020204" pitchFamily="34" charset="0"/>
              </a:rPr>
              <a:t>addi</a:t>
            </a:r>
            <a:r>
              <a:rPr lang="en-US" sz="2000" b="1" dirty="0" smtClean="0">
                <a:solidFill>
                  <a:schemeClr val="tx2"/>
                </a:solidFill>
                <a:latin typeface="Source Sans Pro" panose="020B0503030403020204" pitchFamily="34" charset="0"/>
              </a:rPr>
              <a:t> </a:t>
            </a:r>
            <a:r>
              <a:rPr lang="en-US" sz="2000" b="1" dirty="0">
                <a:solidFill>
                  <a:schemeClr val="tx2"/>
                </a:solidFill>
                <a:latin typeface="Source Sans Pro" panose="020B0503030403020204" pitchFamily="34" charset="0"/>
              </a:rPr>
              <a:t>x</a:t>
            </a:r>
            <a:r>
              <a:rPr lang="en-US" sz="2000" b="1" dirty="0" smtClean="0">
                <a:solidFill>
                  <a:schemeClr val="tx2"/>
                </a:solidFill>
                <a:latin typeface="Source Sans Pro" panose="020B0503030403020204" pitchFamily="34" charset="0"/>
              </a:rPr>
              <a:t>2</a:t>
            </a:r>
            <a:r>
              <a:rPr lang="en-US" sz="2000" b="1" dirty="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x0, 10</a:t>
            </a:r>
            <a:endParaRPr lang="en-US" sz="2000" b="1" dirty="0">
              <a:solidFill>
                <a:schemeClr val="tx2"/>
              </a:solidFill>
              <a:latin typeface="Source Sans Pro" panose="020B0503030403020204" pitchFamily="34" charset="0"/>
            </a:endParaRPr>
          </a:p>
          <a:p>
            <a:pPr eaLnBrk="1" hangingPunct="1">
              <a:buClr>
                <a:srgbClr val="40458C"/>
              </a:buClr>
              <a:buSzPct val="100000"/>
              <a:buFont typeface="Times New Roman" pitchFamily="18" charset="0"/>
              <a:buNone/>
            </a:pPr>
            <a:r>
              <a:rPr lang="en-US" sz="2000" b="1" dirty="0">
                <a:solidFill>
                  <a:schemeClr val="tx2"/>
                </a:solidFill>
                <a:latin typeface="Source Sans Pro" panose="020B0503030403020204" pitchFamily="34" charset="0"/>
              </a:rPr>
              <a:t>	</a:t>
            </a:r>
            <a:r>
              <a:rPr lang="en-US" sz="2000" b="1" dirty="0" err="1" smtClean="0">
                <a:solidFill>
                  <a:schemeClr val="tx2"/>
                </a:solidFill>
                <a:latin typeface="Source Sans Pro" panose="020B0503030403020204" pitchFamily="34" charset="0"/>
              </a:rPr>
              <a:t>addi</a:t>
            </a:r>
            <a:r>
              <a:rPr lang="en-US" sz="2000" b="1" dirty="0" smtClean="0">
                <a:solidFill>
                  <a:schemeClr val="tx2"/>
                </a:solidFill>
                <a:latin typeface="Source Sans Pro" panose="020B0503030403020204" pitchFamily="34" charset="0"/>
              </a:rPr>
              <a:t> </a:t>
            </a:r>
            <a:r>
              <a:rPr lang="en-US" sz="2000" b="1" dirty="0">
                <a:solidFill>
                  <a:schemeClr val="tx2"/>
                </a:solidFill>
                <a:latin typeface="Source Sans Pro" panose="020B0503030403020204" pitchFamily="34" charset="0"/>
              </a:rPr>
              <a:t>x</a:t>
            </a:r>
            <a:r>
              <a:rPr lang="en-US" sz="2000" b="1" dirty="0" smtClean="0">
                <a:solidFill>
                  <a:schemeClr val="tx2"/>
                </a:solidFill>
                <a:latin typeface="Source Sans Pro" panose="020B0503030403020204" pitchFamily="34" charset="0"/>
              </a:rPr>
              <a:t>1</a:t>
            </a:r>
            <a:r>
              <a:rPr lang="en-US" sz="2000" b="1" dirty="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x0, 0</a:t>
            </a:r>
            <a:endParaRPr lang="en-US" sz="2000" b="1" dirty="0">
              <a:solidFill>
                <a:schemeClr val="tx2"/>
              </a:solidFill>
              <a:latin typeface="Source Sans Pro" panose="020B0503030403020204" pitchFamily="34" charset="0"/>
            </a:endParaRPr>
          </a:p>
          <a:p>
            <a:pPr eaLnBrk="1" hangingPunct="1">
              <a:buClr>
                <a:srgbClr val="40458C"/>
              </a:buClr>
              <a:buSzPct val="100000"/>
              <a:buFont typeface="Times New Roman" pitchFamily="18" charset="0"/>
              <a:buNone/>
            </a:pPr>
            <a:r>
              <a:rPr lang="en-US" sz="2000" b="1" dirty="0" smtClean="0">
                <a:solidFill>
                  <a:schemeClr val="tx2"/>
                </a:solidFill>
                <a:latin typeface="Source Sans Pro" panose="020B0503030403020204" pitchFamily="34" charset="0"/>
              </a:rPr>
              <a:t> loop:</a:t>
            </a:r>
            <a:r>
              <a:rPr lang="en-US" sz="2000" b="1" dirty="0">
                <a:solidFill>
                  <a:schemeClr val="tx2"/>
                </a:solidFill>
                <a:latin typeface="Source Sans Pro" panose="020B0503030403020204" pitchFamily="34" charset="0"/>
              </a:rPr>
              <a:t>	</a:t>
            </a:r>
            <a:r>
              <a:rPr lang="en-US" sz="2000" b="1" dirty="0" err="1">
                <a:solidFill>
                  <a:schemeClr val="tx2"/>
                </a:solidFill>
                <a:latin typeface="Source Sans Pro" panose="020B0503030403020204" pitchFamily="34" charset="0"/>
              </a:rPr>
              <a:t>slt</a:t>
            </a:r>
            <a:r>
              <a:rPr lang="en-US" sz="2000" b="1" dirty="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x3</a:t>
            </a:r>
            <a:r>
              <a:rPr lang="en-US" sz="2000" b="1" dirty="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x1</a:t>
            </a:r>
            <a:r>
              <a:rPr lang="en-US" sz="2000" b="1" dirty="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x2</a:t>
            </a:r>
            <a:endParaRPr lang="en-US" sz="2000" b="1" dirty="0">
              <a:solidFill>
                <a:schemeClr val="tx2"/>
              </a:solidFill>
              <a:latin typeface="Source Sans Pro" panose="020B0503030403020204" pitchFamily="34" charset="0"/>
            </a:endParaRPr>
          </a:p>
          <a:p>
            <a:pPr eaLnBrk="1" hangingPunct="1">
              <a:buClr>
                <a:srgbClr val="40458C"/>
              </a:buClr>
              <a:buSzPct val="100000"/>
              <a:buFont typeface="Times New Roman" pitchFamily="18" charset="0"/>
              <a:buNone/>
            </a:pPr>
            <a:r>
              <a:rPr lang="en-US" sz="2000" b="1" dirty="0">
                <a:solidFill>
                  <a:schemeClr val="tx2"/>
                </a:solidFill>
                <a:latin typeface="Source Sans Pro" panose="020B0503030403020204" pitchFamily="34" charset="0"/>
              </a:rPr>
              <a:t>	</a:t>
            </a:r>
            <a:r>
              <a:rPr lang="en-US" sz="2000" b="1" dirty="0" smtClean="0">
                <a:solidFill>
                  <a:schemeClr val="tx2"/>
                </a:solidFill>
                <a:latin typeface="Source Sans Pro" panose="020B0503030403020204" pitchFamily="34" charset="0"/>
              </a:rPr>
              <a:t>...</a:t>
            </a:r>
            <a:endParaRPr lang="en-US" sz="2000" b="1" dirty="0">
              <a:solidFill>
                <a:schemeClr val="tx2"/>
              </a:solidFill>
              <a:latin typeface="Source Sans Pro" panose="020B0503030403020204" pitchFamily="34" charset="0"/>
            </a:endParaRPr>
          </a:p>
        </p:txBody>
      </p:sp>
      <p:sp>
        <p:nvSpPr>
          <p:cNvPr id="63" name="AutoShape 7" descr="Wide downward diagonal"/>
          <p:cNvSpPr>
            <a:spLocks noChangeArrowheads="1"/>
          </p:cNvSpPr>
          <p:nvPr>
            <p:custDataLst>
              <p:tags r:id="rId4"/>
            </p:custDataLst>
          </p:nvPr>
        </p:nvSpPr>
        <p:spPr bwMode="auto">
          <a:xfrm rot="5400000">
            <a:off x="2478257" y="1337464"/>
            <a:ext cx="297131" cy="917079"/>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solidFill>
                <a:schemeClr val="tx2"/>
              </a:solidFill>
              <a:latin typeface="Source Sans Pro" panose="020B0503030403020204" pitchFamily="34" charset="0"/>
            </a:endParaRPr>
          </a:p>
        </p:txBody>
      </p:sp>
      <p:sp>
        <p:nvSpPr>
          <p:cNvPr id="64" name="Rectangle 3"/>
          <p:cNvSpPr txBox="1">
            <a:spLocks noChangeArrowheads="1"/>
          </p:cNvSpPr>
          <p:nvPr>
            <p:custDataLst>
              <p:tags r:id="rId5"/>
            </p:custDataLst>
          </p:nvPr>
        </p:nvSpPr>
        <p:spPr>
          <a:xfrm>
            <a:off x="5181600" y="2057400"/>
            <a:ext cx="3810000" cy="16869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2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1"/>
                </a:solidFill>
                <a:effectLst/>
                <a:uLnTx/>
                <a:uFillTx/>
                <a:latin typeface="Source Sans Pro" panose="020B0503030403020204" pitchFamily="34" charset="0"/>
                <a:cs typeface="Arial" pitchFamily="34" charset="0"/>
              </a:rPr>
              <a:t>Assembly</a:t>
            </a:r>
            <a:r>
              <a:rPr kumimoji="0" lang="en-US" sz="2400" b="0" i="0" u="none" strike="noStrike" kern="1200" cap="none" spc="0" normalizeH="0" noProof="0" dirty="0" smtClean="0">
                <a:ln>
                  <a:noFill/>
                </a:ln>
                <a:solidFill>
                  <a:schemeClr val="accent1"/>
                </a:solidFill>
                <a:effectLst/>
                <a:uLnTx/>
                <a:uFillTx/>
                <a:latin typeface="Source Sans Pro" panose="020B0503030403020204" pitchFamily="34" charset="0"/>
                <a:cs typeface="Arial" pitchFamily="34" charset="0"/>
              </a:rPr>
              <a:t> Language</a:t>
            </a:r>
            <a:endParaRPr kumimoji="0" lang="en-US" sz="2400" b="0" i="0" u="none" strike="noStrike" kern="1200" cap="none" spc="0" normalizeH="0" baseline="0" noProof="0" dirty="0" smtClean="0">
              <a:ln>
                <a:noFill/>
              </a:ln>
              <a:solidFill>
                <a:schemeClr val="accent1"/>
              </a:solidFill>
              <a:effectLst/>
              <a:uLnTx/>
              <a:uFillTx/>
              <a:latin typeface="Source Sans Pro" panose="020B0503030403020204"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lang="en-US" sz="2000" dirty="0" smtClean="0">
                <a:solidFill>
                  <a:schemeClr val="tx2"/>
                </a:solidFill>
                <a:latin typeface="Source Sans Pro" panose="020B0503030403020204" pitchFamily="34" charset="0"/>
                <a:cs typeface="Arial" pitchFamily="34" charset="0"/>
              </a:rPr>
              <a:t>No symbols (except labels)</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Source Sans Pro" panose="020B0503030403020204" pitchFamily="34" charset="0"/>
                <a:cs typeface="Arial" pitchFamily="34" charset="0"/>
              </a:rPr>
              <a:t>One</a:t>
            </a:r>
            <a:r>
              <a:rPr lang="en-US" sz="2000" dirty="0" smtClean="0">
                <a:solidFill>
                  <a:schemeClr val="tx2"/>
                </a:solidFill>
                <a:latin typeface="Source Sans Pro" panose="020B0503030403020204" pitchFamily="34" charset="0"/>
                <a:cs typeface="Arial" pitchFamily="34" charset="0"/>
              </a:rPr>
              <a:t> operation per statement</a:t>
            </a:r>
          </a:p>
          <a:p>
            <a:pPr marL="458788" lvl="1" indent="-285750">
              <a:lnSpc>
                <a:spcPct val="92000"/>
              </a:lnSpc>
              <a:spcBef>
                <a:spcPct val="20000"/>
              </a:spcBef>
              <a:buClr>
                <a:schemeClr val="accent5">
                  <a:lumMod val="60000"/>
                  <a:lumOff val="40000"/>
                </a:schemeClr>
              </a:buClr>
              <a:buFont typeface="Arial" pitchFamily="34" charset="0"/>
              <a:buChar char="•"/>
              <a:defRPr/>
            </a:pPr>
            <a:r>
              <a:rPr lang="en-US" sz="2000" dirty="0" smtClean="0">
                <a:solidFill>
                  <a:schemeClr val="tx2"/>
                </a:solidFill>
                <a:latin typeface="Source Sans Pro" panose="020B0503030403020204" pitchFamily="34" charset="0"/>
                <a:cs typeface="Arial" pitchFamily="34" charset="0"/>
              </a:rPr>
              <a:t>“human readable </a:t>
            </a:r>
            <a:r>
              <a:rPr lang="en-US" sz="2000" dirty="0">
                <a:solidFill>
                  <a:schemeClr val="tx2"/>
                </a:solidFill>
                <a:latin typeface="Source Sans Pro" panose="020B0503030403020204" pitchFamily="34" charset="0"/>
                <a:cs typeface="Arial" pitchFamily="34" charset="0"/>
              </a:rPr>
              <a:t>machine </a:t>
            </a:r>
            <a:r>
              <a:rPr lang="en-US" sz="2000" dirty="0" smtClean="0">
                <a:solidFill>
                  <a:schemeClr val="tx2"/>
                </a:solidFill>
                <a:latin typeface="Source Sans Pro" panose="020B0503030403020204" pitchFamily="34" charset="0"/>
                <a:cs typeface="Arial" pitchFamily="34" charset="0"/>
              </a:rPr>
              <a:t>language”</a:t>
            </a:r>
            <a:endParaRPr lang="en-US" sz="2000" dirty="0">
              <a:solidFill>
                <a:schemeClr val="tx2"/>
              </a:solidFill>
              <a:latin typeface="Source Sans Pro" panose="020B0503030403020204"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endParaRPr lang="en-US" sz="2000" dirty="0" smtClean="0">
              <a:solidFill>
                <a:schemeClr val="tx2"/>
              </a:solidFill>
              <a:latin typeface="Source Sans Pro" panose="020B0503030403020204" pitchFamily="34" charset="0"/>
              <a:cs typeface="Arial" pitchFamily="34" charset="0"/>
            </a:endParaRPr>
          </a:p>
        </p:txBody>
      </p:sp>
      <p:sp>
        <p:nvSpPr>
          <p:cNvPr id="67" name="AutoShape 8" descr="Wide downward diagonal"/>
          <p:cNvSpPr>
            <a:spLocks noChangeArrowheads="1"/>
          </p:cNvSpPr>
          <p:nvPr>
            <p:custDataLst>
              <p:tags r:id="rId6"/>
            </p:custDataLst>
          </p:nvPr>
        </p:nvSpPr>
        <p:spPr bwMode="auto">
          <a:xfrm rot="5400000">
            <a:off x="2478257" y="3271427"/>
            <a:ext cx="297131" cy="917079"/>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solidFill>
                <a:schemeClr val="tx2"/>
              </a:solidFill>
              <a:latin typeface="Source Sans Pro" panose="020B0503030403020204" pitchFamily="34" charset="0"/>
            </a:endParaRPr>
          </a:p>
        </p:txBody>
      </p:sp>
      <p:sp>
        <p:nvSpPr>
          <p:cNvPr id="68" name="Rectangle 3"/>
          <p:cNvSpPr txBox="1">
            <a:spLocks noChangeArrowheads="1"/>
          </p:cNvSpPr>
          <p:nvPr>
            <p:custDataLst>
              <p:tags r:id="rId7"/>
            </p:custDataLst>
          </p:nvPr>
        </p:nvSpPr>
        <p:spPr>
          <a:xfrm>
            <a:off x="5181600" y="4038600"/>
            <a:ext cx="3733800" cy="9144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accent1"/>
                </a:solidFill>
                <a:effectLst/>
                <a:uLnTx/>
                <a:uFillTx/>
                <a:latin typeface="Source Sans Pro" panose="020B0503030403020204" pitchFamily="34" charset="0"/>
                <a:cs typeface="Arial" pitchFamily="34" charset="0"/>
              </a:rPr>
              <a:t>Machine Language</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Source Sans Pro" panose="020B0503030403020204" pitchFamily="34" charset="0"/>
                <a:cs typeface="Arial" pitchFamily="34" charset="0"/>
              </a:rPr>
              <a:t>Binary-encoded assembly</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lang="en-US" sz="2000" dirty="0" smtClean="0">
                <a:solidFill>
                  <a:schemeClr val="tx2"/>
                </a:solidFill>
                <a:latin typeface="Source Sans Pro" panose="020B0503030403020204" pitchFamily="34" charset="0"/>
                <a:cs typeface="Arial" pitchFamily="34" charset="0"/>
              </a:rPr>
              <a:t>Labels become addresses</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1" i="0" u="none" strike="noStrike" kern="1200" cap="none" spc="0" normalizeH="0" baseline="0" noProof="0" dirty="0" smtClean="0">
                <a:ln>
                  <a:noFill/>
                </a:ln>
                <a:solidFill>
                  <a:schemeClr val="tx2"/>
                </a:solidFill>
                <a:effectLst/>
                <a:uLnTx/>
                <a:uFillTx/>
                <a:latin typeface="Source Sans Pro" panose="020B0503030403020204" pitchFamily="34" charset="0"/>
                <a:cs typeface="Arial" pitchFamily="34" charset="0"/>
              </a:rPr>
              <a:t>The language of the CPU</a:t>
            </a: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tx2"/>
              </a:solidFill>
              <a:effectLst/>
              <a:uLnTx/>
              <a:uFillTx/>
              <a:latin typeface="Source Sans Pro" panose="020B0503030403020204" pitchFamily="34" charset="0"/>
              <a:cs typeface="Arial" pitchFamily="34" charset="0"/>
            </a:endParaRPr>
          </a:p>
        </p:txBody>
      </p:sp>
      <p:grpSp>
        <p:nvGrpSpPr>
          <p:cNvPr id="74" name="Group 73"/>
          <p:cNvGrpSpPr/>
          <p:nvPr/>
        </p:nvGrpSpPr>
        <p:grpSpPr>
          <a:xfrm>
            <a:off x="228600" y="5189269"/>
            <a:ext cx="8534400" cy="1592531"/>
            <a:chOff x="228600" y="5189269"/>
            <a:chExt cx="8534400" cy="1592531"/>
          </a:xfrm>
        </p:grpSpPr>
        <p:sp>
          <p:nvSpPr>
            <p:cNvPr id="75" name="AutoShape 8" descr="Wide downward diagonal"/>
            <p:cNvSpPr>
              <a:spLocks noChangeArrowheads="1"/>
            </p:cNvSpPr>
            <p:nvPr>
              <p:custDataLst>
                <p:tags r:id="rId9"/>
              </p:custDataLst>
            </p:nvPr>
          </p:nvSpPr>
          <p:spPr bwMode="auto">
            <a:xfrm rot="5400000">
              <a:off x="2559775" y="4879295"/>
              <a:ext cx="297131" cy="917079"/>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solidFill>
                  <a:schemeClr val="tx2"/>
                </a:solidFill>
                <a:latin typeface="Source Sans Pro" panose="020B0503030403020204" pitchFamily="34" charset="0"/>
              </a:endParaRPr>
            </a:p>
          </p:txBody>
        </p:sp>
        <p:sp>
          <p:nvSpPr>
            <p:cNvPr id="76" name="Rectangle 75"/>
            <p:cNvSpPr/>
            <p:nvPr/>
          </p:nvSpPr>
          <p:spPr>
            <a:xfrm>
              <a:off x="445420" y="5943600"/>
              <a:ext cx="4583780" cy="838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pitchFamily="34" charset="0"/>
                </a:rPr>
                <a:t>ALU, Control, Register File, …</a:t>
              </a:r>
              <a:endParaRPr lang="en-US" dirty="0">
                <a:solidFill>
                  <a:schemeClr val="tx2"/>
                </a:solidFill>
                <a:latin typeface="Source Sans Pro" panose="020B0503030403020204" pitchFamily="34" charset="0"/>
              </a:endParaRPr>
            </a:p>
          </p:txBody>
        </p:sp>
        <p:sp>
          <p:nvSpPr>
            <p:cNvPr id="77" name="Rectangle 3"/>
            <p:cNvSpPr txBox="1">
              <a:spLocks noChangeArrowheads="1"/>
            </p:cNvSpPr>
            <p:nvPr>
              <p:custDataLst>
                <p:tags r:id="rId10"/>
              </p:custDataLst>
            </p:nvPr>
          </p:nvSpPr>
          <p:spPr>
            <a:xfrm>
              <a:off x="5181600" y="5943600"/>
              <a:ext cx="3581400" cy="4572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tx2"/>
                  </a:solidFill>
                  <a:effectLst/>
                  <a:uLnTx/>
                  <a:uFillTx/>
                  <a:latin typeface="Source Sans Pro" panose="020B0503030403020204" pitchFamily="34" charset="0"/>
                  <a:cs typeface="Arial" pitchFamily="34" charset="0"/>
                </a:rPr>
                <a:t>Machine Implementation</a:t>
              </a:r>
            </a:p>
            <a:p>
              <a:pPr marL="1588" indent="-285750">
                <a:lnSpc>
                  <a:spcPct val="92000"/>
                </a:lnSpc>
                <a:spcBef>
                  <a:spcPct val="20000"/>
                </a:spcBef>
                <a:buClr>
                  <a:schemeClr val="accent1"/>
                </a:buClr>
              </a:pPr>
              <a:r>
                <a:rPr lang="en-US" sz="2400" dirty="0">
                  <a:solidFill>
                    <a:schemeClr val="tx2"/>
                  </a:solidFill>
                  <a:latin typeface="Source Sans Pro" panose="020B0503030403020204" pitchFamily="34" charset="0"/>
                  <a:cs typeface="Arial" pitchFamily="34" charset="0"/>
                </a:rPr>
                <a:t> </a:t>
              </a:r>
              <a:r>
                <a:rPr lang="en-US" sz="2400" dirty="0" smtClean="0">
                  <a:solidFill>
                    <a:schemeClr val="tx2"/>
                  </a:solidFill>
                  <a:latin typeface="Source Sans Pro" panose="020B0503030403020204" pitchFamily="34" charset="0"/>
                  <a:cs typeface="Arial" pitchFamily="34" charset="0"/>
                </a:rPr>
                <a:t>   (Microarchitecture)</a:t>
              </a:r>
              <a:endParaRPr kumimoji="0" lang="en-US" sz="2400" b="0" i="0" u="none" strike="noStrike" kern="1200" cap="none" spc="0" normalizeH="0" baseline="0" noProof="0" dirty="0" smtClean="0">
                <a:ln>
                  <a:noFill/>
                </a:ln>
                <a:solidFill>
                  <a:schemeClr val="tx2"/>
                </a:solidFill>
                <a:effectLst/>
                <a:uLnTx/>
                <a:uFillTx/>
                <a:latin typeface="Source Sans Pro" panose="020B0503030403020204" pitchFamily="34" charset="0"/>
                <a:cs typeface="Arial" pitchFamily="34" charset="0"/>
              </a:endParaRP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tx2"/>
                </a:solidFill>
                <a:effectLst/>
                <a:uLnTx/>
                <a:uFillTx/>
                <a:latin typeface="Source Sans Pro" panose="020B0503030403020204" pitchFamily="34" charset="0"/>
                <a:cs typeface="Arial" pitchFamily="34" charset="0"/>
              </a:endParaRPr>
            </a:p>
          </p:txBody>
        </p:sp>
        <p:grpSp>
          <p:nvGrpSpPr>
            <p:cNvPr id="78" name="Group 77"/>
            <p:cNvGrpSpPr/>
            <p:nvPr/>
          </p:nvGrpSpPr>
          <p:grpSpPr>
            <a:xfrm>
              <a:off x="228600" y="5527343"/>
              <a:ext cx="8534400" cy="421495"/>
              <a:chOff x="228600" y="5527343"/>
              <a:chExt cx="8534400" cy="421495"/>
            </a:xfrm>
          </p:grpSpPr>
          <p:sp>
            <p:nvSpPr>
              <p:cNvPr id="79" name="Freeform 78"/>
              <p:cNvSpPr/>
              <p:nvPr/>
            </p:nvSpPr>
            <p:spPr>
              <a:xfrm>
                <a:off x="228600" y="5527343"/>
                <a:ext cx="8534400" cy="341268"/>
              </a:xfrm>
              <a:custGeom>
                <a:avLst/>
                <a:gdLst>
                  <a:gd name="connsiteX0" fmla="*/ 0 w 8447964"/>
                  <a:gd name="connsiteY0" fmla="*/ 245660 h 341268"/>
                  <a:gd name="connsiteX1" fmla="*/ 382137 w 8447964"/>
                  <a:gd name="connsiteY1" fmla="*/ 150126 h 341268"/>
                  <a:gd name="connsiteX2" fmla="*/ 968991 w 8447964"/>
                  <a:gd name="connsiteY2" fmla="*/ 286603 h 341268"/>
                  <a:gd name="connsiteX3" fmla="*/ 1351128 w 8447964"/>
                  <a:gd name="connsiteY3" fmla="*/ 136478 h 341268"/>
                  <a:gd name="connsiteX4" fmla="*/ 1869743 w 8447964"/>
                  <a:gd name="connsiteY4" fmla="*/ 286603 h 341268"/>
                  <a:gd name="connsiteX5" fmla="*/ 2183642 w 8447964"/>
                  <a:gd name="connsiteY5" fmla="*/ 136478 h 341268"/>
                  <a:gd name="connsiteX6" fmla="*/ 2715904 w 8447964"/>
                  <a:gd name="connsiteY6" fmla="*/ 313899 h 341268"/>
                  <a:gd name="connsiteX7" fmla="*/ 3125337 w 8447964"/>
                  <a:gd name="connsiteY7" fmla="*/ 109182 h 341268"/>
                  <a:gd name="connsiteX8" fmla="*/ 3507474 w 8447964"/>
                  <a:gd name="connsiteY8" fmla="*/ 300251 h 341268"/>
                  <a:gd name="connsiteX9" fmla="*/ 3875964 w 8447964"/>
                  <a:gd name="connsiteY9" fmla="*/ 122830 h 341268"/>
                  <a:gd name="connsiteX10" fmla="*/ 4203510 w 8447964"/>
                  <a:gd name="connsiteY10" fmla="*/ 313899 h 341268"/>
                  <a:gd name="connsiteX11" fmla="*/ 4640239 w 8447964"/>
                  <a:gd name="connsiteY11" fmla="*/ 95535 h 341268"/>
                  <a:gd name="connsiteX12" fmla="*/ 5076967 w 8447964"/>
                  <a:gd name="connsiteY12" fmla="*/ 341194 h 341268"/>
                  <a:gd name="connsiteX13" fmla="*/ 5281683 w 8447964"/>
                  <a:gd name="connsiteY13" fmla="*/ 122830 h 341268"/>
                  <a:gd name="connsiteX14" fmla="*/ 5854889 w 8447964"/>
                  <a:gd name="connsiteY14" fmla="*/ 232012 h 341268"/>
                  <a:gd name="connsiteX15" fmla="*/ 6155140 w 8447964"/>
                  <a:gd name="connsiteY15" fmla="*/ 109182 h 341268"/>
                  <a:gd name="connsiteX16" fmla="*/ 6591868 w 8447964"/>
                  <a:gd name="connsiteY16" fmla="*/ 272956 h 341268"/>
                  <a:gd name="connsiteX17" fmla="*/ 6960358 w 8447964"/>
                  <a:gd name="connsiteY17" fmla="*/ 136478 h 341268"/>
                  <a:gd name="connsiteX18" fmla="*/ 7451677 w 8447964"/>
                  <a:gd name="connsiteY18" fmla="*/ 204717 h 341268"/>
                  <a:gd name="connsiteX19" fmla="*/ 7642746 w 8447964"/>
                  <a:gd name="connsiteY19" fmla="*/ 109182 h 341268"/>
                  <a:gd name="connsiteX20" fmla="*/ 8175009 w 8447964"/>
                  <a:gd name="connsiteY20" fmla="*/ 313899 h 341268"/>
                  <a:gd name="connsiteX21" fmla="*/ 8447964 w 8447964"/>
                  <a:gd name="connsiteY21" fmla="*/ 0 h 34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7964" h="341268">
                    <a:moveTo>
                      <a:pt x="0" y="245660"/>
                    </a:moveTo>
                    <a:cubicBezTo>
                      <a:pt x="110319" y="194481"/>
                      <a:pt x="220639" y="143302"/>
                      <a:pt x="382137" y="150126"/>
                    </a:cubicBezTo>
                    <a:cubicBezTo>
                      <a:pt x="543635" y="156950"/>
                      <a:pt x="807493" y="288878"/>
                      <a:pt x="968991" y="286603"/>
                    </a:cubicBezTo>
                    <a:cubicBezTo>
                      <a:pt x="1130489" y="284328"/>
                      <a:pt x="1201003" y="136478"/>
                      <a:pt x="1351128" y="136478"/>
                    </a:cubicBezTo>
                    <a:cubicBezTo>
                      <a:pt x="1501253" y="136478"/>
                      <a:pt x="1730991" y="286603"/>
                      <a:pt x="1869743" y="286603"/>
                    </a:cubicBezTo>
                    <a:cubicBezTo>
                      <a:pt x="2008495" y="286603"/>
                      <a:pt x="2042615" y="131929"/>
                      <a:pt x="2183642" y="136478"/>
                    </a:cubicBezTo>
                    <a:cubicBezTo>
                      <a:pt x="2324669" y="141027"/>
                      <a:pt x="2558955" y="318448"/>
                      <a:pt x="2715904" y="313899"/>
                    </a:cubicBezTo>
                    <a:cubicBezTo>
                      <a:pt x="2872853" y="309350"/>
                      <a:pt x="2993409" y="111457"/>
                      <a:pt x="3125337" y="109182"/>
                    </a:cubicBezTo>
                    <a:cubicBezTo>
                      <a:pt x="3257265" y="106907"/>
                      <a:pt x="3382370" y="297976"/>
                      <a:pt x="3507474" y="300251"/>
                    </a:cubicBezTo>
                    <a:cubicBezTo>
                      <a:pt x="3632578" y="302526"/>
                      <a:pt x="3759958" y="120555"/>
                      <a:pt x="3875964" y="122830"/>
                    </a:cubicBezTo>
                    <a:cubicBezTo>
                      <a:pt x="3991970" y="125105"/>
                      <a:pt x="4076131" y="318448"/>
                      <a:pt x="4203510" y="313899"/>
                    </a:cubicBezTo>
                    <a:cubicBezTo>
                      <a:pt x="4330889" y="309350"/>
                      <a:pt x="4494663" y="90986"/>
                      <a:pt x="4640239" y="95535"/>
                    </a:cubicBezTo>
                    <a:cubicBezTo>
                      <a:pt x="4785815" y="100084"/>
                      <a:pt x="4970060" y="336645"/>
                      <a:pt x="5076967" y="341194"/>
                    </a:cubicBezTo>
                    <a:cubicBezTo>
                      <a:pt x="5183874" y="345743"/>
                      <a:pt x="5152029" y="141027"/>
                      <a:pt x="5281683" y="122830"/>
                    </a:cubicBezTo>
                    <a:cubicBezTo>
                      <a:pt x="5411337" y="104633"/>
                      <a:pt x="5709313" y="234287"/>
                      <a:pt x="5854889" y="232012"/>
                    </a:cubicBezTo>
                    <a:cubicBezTo>
                      <a:pt x="6000465" y="229737"/>
                      <a:pt x="6032310" y="102358"/>
                      <a:pt x="6155140" y="109182"/>
                    </a:cubicBezTo>
                    <a:cubicBezTo>
                      <a:pt x="6277970" y="116006"/>
                      <a:pt x="6457665" y="268407"/>
                      <a:pt x="6591868" y="272956"/>
                    </a:cubicBezTo>
                    <a:cubicBezTo>
                      <a:pt x="6726071" y="277505"/>
                      <a:pt x="6817057" y="147851"/>
                      <a:pt x="6960358" y="136478"/>
                    </a:cubicBezTo>
                    <a:cubicBezTo>
                      <a:pt x="7103659" y="125105"/>
                      <a:pt x="7337946" y="209266"/>
                      <a:pt x="7451677" y="204717"/>
                    </a:cubicBezTo>
                    <a:cubicBezTo>
                      <a:pt x="7565408" y="200168"/>
                      <a:pt x="7522191" y="90985"/>
                      <a:pt x="7642746" y="109182"/>
                    </a:cubicBezTo>
                    <a:cubicBezTo>
                      <a:pt x="7763301" y="127379"/>
                      <a:pt x="8040806" y="332096"/>
                      <a:pt x="8175009" y="313899"/>
                    </a:cubicBezTo>
                    <a:cubicBezTo>
                      <a:pt x="8309212" y="295702"/>
                      <a:pt x="8447964" y="0"/>
                      <a:pt x="8447964" y="0"/>
                    </a:cubicBezTo>
                  </a:path>
                </a:pathLst>
              </a:cu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80" name="Rectangle 3"/>
              <p:cNvSpPr txBox="1">
                <a:spLocks noChangeArrowheads="1"/>
              </p:cNvSpPr>
              <p:nvPr>
                <p:custDataLst>
                  <p:tags r:id="rId11"/>
                </p:custDataLst>
              </p:nvPr>
            </p:nvSpPr>
            <p:spPr>
              <a:xfrm>
                <a:off x="2470245" y="5562600"/>
                <a:ext cx="3854355" cy="386238"/>
              </a:xfrm>
              <a:prstGeom prst="rect">
                <a:avLst/>
              </a:prstGeom>
              <a:solidFill>
                <a:schemeClr val="tx1"/>
              </a:solidFill>
            </p:spPr>
            <p:txBody>
              <a:bodyPr vert="horz" lIns="91440" tIns="45720" rIns="91440" bIns="45720" rtlCol="0">
                <a:noAutofit/>
              </a:bodyPr>
              <a:lstStyle/>
              <a:p>
                <a:pPr marL="1588" indent="-285750" algn="ctr">
                  <a:lnSpc>
                    <a:spcPct val="92000"/>
                  </a:lnSpc>
                  <a:spcBef>
                    <a:spcPct val="20000"/>
                  </a:spcBef>
                  <a:buClr>
                    <a:schemeClr val="accent1"/>
                  </a:buClr>
                </a:pPr>
                <a:r>
                  <a:rPr lang="en-US" sz="2400" dirty="0" smtClean="0">
                    <a:solidFill>
                      <a:srgbClr val="FF6699"/>
                    </a:solidFill>
                    <a:latin typeface="Source Sans Pro" panose="020B0503030403020204" pitchFamily="34" charset="0"/>
                    <a:cs typeface="Arial" pitchFamily="34" charset="0"/>
                  </a:rPr>
                  <a:t>Instruction Set Architecture</a:t>
                </a:r>
                <a:endParaRPr kumimoji="0" lang="en-US" sz="1600" b="0" i="0" u="none" strike="noStrike" kern="1200" cap="none" spc="0" normalizeH="0" baseline="0" noProof="0" dirty="0">
                  <a:ln>
                    <a:noFill/>
                  </a:ln>
                  <a:solidFill>
                    <a:srgbClr val="FF6699"/>
                  </a:solidFill>
                  <a:effectLst/>
                  <a:uLnTx/>
                  <a:uFillTx/>
                  <a:latin typeface="Source Sans Pro" panose="020B0503030403020204" pitchFamily="34" charset="0"/>
                  <a:cs typeface="Arial" pitchFamily="34" charset="0"/>
                </a:endParaRPr>
              </a:p>
            </p:txBody>
          </p:sp>
        </p:grpSp>
      </p:grpSp>
      <p:sp>
        <p:nvSpPr>
          <p:cNvPr id="82" name="Rounded Rectangle 81"/>
          <p:cNvSpPr/>
          <p:nvPr/>
        </p:nvSpPr>
        <p:spPr>
          <a:xfrm>
            <a:off x="2470245" y="5527343"/>
            <a:ext cx="3854355" cy="48312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6" name="Text Box 6"/>
          <p:cNvSpPr txBox="1">
            <a:spLocks noChangeArrowheads="1"/>
          </p:cNvSpPr>
          <p:nvPr>
            <p:custDataLst>
              <p:tags r:id="rId8"/>
            </p:custDataLst>
          </p:nvPr>
        </p:nvSpPr>
        <p:spPr bwMode="auto">
          <a:xfrm>
            <a:off x="304800" y="4206102"/>
            <a:ext cx="4724400" cy="914400"/>
          </a:xfrm>
          <a:prstGeom prst="rect">
            <a:avLst/>
          </a:prstGeom>
          <a:noFill/>
          <a:ln w="25400" algn="ctr">
            <a:solidFill>
              <a:schemeClr val="accent1">
                <a:lumMod val="40000"/>
                <a:lumOff val="60000"/>
              </a:schemeClr>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a:solidFill>
                  <a:schemeClr val="tx2"/>
                </a:solidFill>
                <a:latin typeface="Consolas" pitchFamily="49" charset="0"/>
              </a:rPr>
              <a:t>00000000101000010000000000010011</a:t>
            </a:r>
            <a:endParaRPr lang="en-US" sz="2000" b="1" dirty="0" smtClean="0">
              <a:solidFill>
                <a:schemeClr val="tx2"/>
              </a:solidFill>
              <a:latin typeface="Consolas" pitchFamily="49" charset="0"/>
            </a:endParaRP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chemeClr val="tx2"/>
                </a:solidFill>
                <a:latin typeface="Consolas" pitchFamily="49" charset="0"/>
              </a:rPr>
              <a:t>00100000000000010000000000010000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chemeClr val="tx2"/>
                </a:solidFill>
                <a:latin typeface="Consolas" pitchFamily="49" charset="0"/>
              </a:rPr>
              <a:t>00000000001000100001100000101010</a:t>
            </a:r>
            <a:endParaRPr lang="en-US" sz="2000" b="1" dirty="0">
              <a:solidFill>
                <a:schemeClr val="tx2"/>
              </a:solidFill>
              <a:latin typeface="Calibri"/>
            </a:endParaRPr>
          </a:p>
        </p:txBody>
      </p:sp>
      <p:sp>
        <p:nvSpPr>
          <p:cNvPr id="27" name="Rectangle 26"/>
          <p:cNvSpPr/>
          <p:nvPr/>
        </p:nvSpPr>
        <p:spPr>
          <a:xfrm>
            <a:off x="3918761" y="4291117"/>
            <a:ext cx="994858" cy="22264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209444" y="4291231"/>
            <a:ext cx="709317" cy="22264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769583" y="4291231"/>
            <a:ext cx="439861" cy="22264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91180" y="4291231"/>
            <a:ext cx="683813" cy="22264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401338" y="4278307"/>
            <a:ext cx="683813" cy="2226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01543" y="4287872"/>
            <a:ext cx="999795" cy="2226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04800" y="3799681"/>
            <a:ext cx="4611941" cy="400110"/>
          </a:xfrm>
          <a:prstGeom prst="rect">
            <a:avLst/>
          </a:prstGeom>
          <a:noFill/>
          <a:ln>
            <a:noFill/>
          </a:ln>
        </p:spPr>
        <p:txBody>
          <a:bodyPr wrap="square" rtlCol="0">
            <a:spAutoFit/>
          </a:bodyPr>
          <a:lstStyle/>
          <a:p>
            <a:r>
              <a:rPr lang="en-US" sz="2000" dirty="0">
                <a:solidFill>
                  <a:schemeClr val="accent1"/>
                </a:solidFill>
                <a:latin typeface="Source Sans Pro" panose="020B0503030403020204" pitchFamily="34" charset="0"/>
              </a:rPr>
              <a:t>10 </a:t>
            </a:r>
            <a:r>
              <a:rPr lang="en-US" sz="2000" dirty="0" smtClean="0">
                <a:solidFill>
                  <a:schemeClr val="accent1"/>
                </a:solidFill>
                <a:latin typeface="Source Sans Pro" panose="020B0503030403020204" pitchFamily="34" charset="0"/>
              </a:rPr>
              <a:t>                      x2            x0   op=</a:t>
            </a:r>
            <a:r>
              <a:rPr lang="en-US" sz="2000" dirty="0" err="1" smtClean="0">
                <a:solidFill>
                  <a:schemeClr val="accent1"/>
                </a:solidFill>
                <a:latin typeface="Source Sans Pro" panose="020B0503030403020204" pitchFamily="34" charset="0"/>
              </a:rPr>
              <a:t>addi</a:t>
            </a:r>
            <a:r>
              <a:rPr lang="en-US" sz="2000" dirty="0" smtClean="0">
                <a:solidFill>
                  <a:schemeClr val="accent1"/>
                </a:solidFill>
                <a:latin typeface="Source Sans Pro" panose="020B0503030403020204" pitchFamily="34" charset="0"/>
              </a:rPr>
              <a:t> </a:t>
            </a:r>
            <a:endParaRPr lang="en-US" sz="2000" dirty="0">
              <a:solidFill>
                <a:schemeClr val="accent1"/>
              </a:solidFill>
              <a:latin typeface="Source Sans Pro" panose="020B0503030403020204" pitchFamily="34" charset="0"/>
            </a:endParaRPr>
          </a:p>
        </p:txBody>
      </p:sp>
    </p:spTree>
    <p:extLst>
      <p:ext uri="{BB962C8B-B14F-4D97-AF65-F5344CB8AC3E}">
        <p14:creationId xmlns:p14="http://schemas.microsoft.com/office/powerpoint/2010/main" val="65953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p:bldP spid="67" grpId="0" animBg="1"/>
      <p:bldP spid="68" grpId="0"/>
      <p:bldP spid="82" grpId="0" animBg="1"/>
      <p:bldP spid="26" grpId="0" animBg="1"/>
      <p:bldP spid="27" grpId="0" animBg="1"/>
      <p:bldP spid="29" grpId="0" animBg="1"/>
      <p:bldP spid="32" grpId="0" animBg="1"/>
      <p:bldP spid="35" grpId="0" animBg="1"/>
      <p:bldP spid="38" grpId="0" animBg="1"/>
      <p:bldP spid="40"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9286702" cy="5741984"/>
          </a:xfrm>
        </p:spPr>
        <p:txBody>
          <a:bodyPr/>
          <a:lstStyle/>
          <a:p>
            <a:pPr marL="0" indent="0">
              <a:buNone/>
            </a:pPr>
            <a:r>
              <a:rPr lang="en-US" sz="2800" dirty="0">
                <a:solidFill>
                  <a:schemeClr val="tx2"/>
                </a:solidFill>
              </a:rPr>
              <a:t>Different CPU architectures specify different instructions</a:t>
            </a:r>
          </a:p>
          <a:p>
            <a:pPr marL="0" lvl="1" indent="0">
              <a:buClrTx/>
              <a:buNone/>
            </a:pPr>
            <a:endParaRPr lang="en-US" dirty="0">
              <a:solidFill>
                <a:schemeClr val="tx2"/>
              </a:solidFill>
            </a:endParaRPr>
          </a:p>
          <a:p>
            <a:pPr marL="0" indent="0">
              <a:buNone/>
            </a:pPr>
            <a:r>
              <a:rPr lang="en-US" sz="2800" dirty="0" smtClean="0">
                <a:solidFill>
                  <a:schemeClr val="tx2"/>
                </a:solidFill>
              </a:rPr>
              <a:t>Two </a:t>
            </a:r>
            <a:r>
              <a:rPr lang="en-US" sz="2800" dirty="0">
                <a:solidFill>
                  <a:schemeClr val="tx2"/>
                </a:solidFill>
              </a:rPr>
              <a:t>classes of ISAs</a:t>
            </a:r>
          </a:p>
          <a:p>
            <a:pPr lvl="1"/>
            <a:r>
              <a:rPr lang="en-US" sz="2400" dirty="0">
                <a:solidFill>
                  <a:schemeClr val="accent1"/>
                </a:solidFill>
              </a:rPr>
              <a:t>Reduced Instruction Set Computers (RISC)</a:t>
            </a:r>
          </a:p>
          <a:p>
            <a:pPr marL="457200" lvl="1" indent="0">
              <a:buNone/>
            </a:pPr>
            <a:r>
              <a:rPr lang="en-US" sz="2400" dirty="0">
                <a:solidFill>
                  <a:schemeClr val="accent1"/>
                </a:solidFill>
              </a:rPr>
              <a:t>	IBM Power PC, Sun </a:t>
            </a:r>
            <a:r>
              <a:rPr lang="en-US" sz="2400" dirty="0" err="1">
                <a:solidFill>
                  <a:schemeClr val="accent1"/>
                </a:solidFill>
              </a:rPr>
              <a:t>Sparc</a:t>
            </a:r>
            <a:r>
              <a:rPr lang="en-US" sz="2400" dirty="0">
                <a:solidFill>
                  <a:schemeClr val="accent1"/>
                </a:solidFill>
              </a:rPr>
              <a:t>, MIPS, Alpha</a:t>
            </a:r>
          </a:p>
          <a:p>
            <a:pPr lvl="1"/>
            <a:r>
              <a:rPr lang="en-US" sz="2400" dirty="0">
                <a:solidFill>
                  <a:schemeClr val="tx2"/>
                </a:solidFill>
              </a:rPr>
              <a:t>Complex Instruction Set Computers (CISC)</a:t>
            </a:r>
          </a:p>
          <a:p>
            <a:pPr marL="457200" lvl="1" indent="0">
              <a:buNone/>
            </a:pPr>
            <a:r>
              <a:rPr lang="en-US" sz="2400" dirty="0">
                <a:solidFill>
                  <a:schemeClr val="tx2"/>
                </a:solidFill>
              </a:rPr>
              <a:t>	Intel x86, PDP-11, VAX</a:t>
            </a:r>
          </a:p>
          <a:p>
            <a:pPr lvl="1"/>
            <a:endParaRPr lang="en-US" sz="2400" dirty="0">
              <a:solidFill>
                <a:schemeClr val="tx2"/>
              </a:solidFill>
            </a:endParaRPr>
          </a:p>
          <a:p>
            <a:pPr marL="0"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a:solidFill>
                  <a:schemeClr val="tx2"/>
                </a:solidFill>
              </a:rPr>
              <a:t>Another ISA classification: </a:t>
            </a:r>
            <a:r>
              <a:rPr lang="en-GB" sz="2800" dirty="0">
                <a:solidFill>
                  <a:schemeClr val="accent1"/>
                </a:solidFill>
              </a:rPr>
              <a:t>Load/Store Architecture</a:t>
            </a:r>
            <a:endParaRPr lang="en-GB" sz="24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rPr>
              <a:t>Data must be in registers to be operated on</a:t>
            </a:r>
          </a:p>
          <a:p>
            <a:pPr marL="457200" lvl="1"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rPr>
              <a:t>    For example: array[x] = array[y] + array[z]</a:t>
            </a:r>
          </a:p>
          <a:p>
            <a:pPr marL="457200" lvl="1"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rPr>
              <a:t>    1 add ?     	OR 		2 loads, an add, and a store ?</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rPr>
              <a:t>Keeps HW simple </a:t>
            </a:r>
            <a:r>
              <a:rPr lang="en-GB" sz="2400" dirty="0">
                <a:solidFill>
                  <a:schemeClr val="tx2"/>
                </a:solidFill>
                <a:sym typeface="Wingdings"/>
              </a:rPr>
              <a:t> many RISC ISAs are load/store</a:t>
            </a:r>
            <a:endParaRPr lang="en-GB" sz="2400" dirty="0">
              <a:solidFill>
                <a:schemeClr val="tx2"/>
              </a:solidFill>
            </a:endParaRPr>
          </a:p>
          <a:p>
            <a:endParaRPr lang="en-US" dirty="0">
              <a:solidFill>
                <a:schemeClr val="tx2"/>
              </a:solidFill>
            </a:endParaRPr>
          </a:p>
        </p:txBody>
      </p:sp>
      <p:sp>
        <p:nvSpPr>
          <p:cNvPr id="3" name="Title 2"/>
          <p:cNvSpPr>
            <a:spLocks noGrp="1"/>
          </p:cNvSpPr>
          <p:nvPr>
            <p:ph type="title"/>
          </p:nvPr>
        </p:nvSpPr>
        <p:spPr/>
        <p:txBody>
          <a:bodyPr/>
          <a:lstStyle/>
          <a:p>
            <a:r>
              <a:rPr lang="en-US" dirty="0">
                <a:solidFill>
                  <a:schemeClr val="tx2"/>
                </a:solidFill>
              </a:rPr>
              <a:t>Instruction Set Architecture (ISA)</a:t>
            </a: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21</a:t>
            </a:fld>
            <a:endParaRPr lang="en-US" dirty="0"/>
          </a:p>
        </p:txBody>
      </p:sp>
    </p:spTree>
    <p:extLst>
      <p:ext uri="{BB962C8B-B14F-4D97-AF65-F5344CB8AC3E}">
        <p14:creationId xmlns:p14="http://schemas.microsoft.com/office/powerpoint/2010/main" val="4074482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Takeaway</a:t>
            </a:r>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22</a:t>
            </a:fld>
            <a:endParaRPr lang="en-US"/>
          </a:p>
        </p:txBody>
      </p:sp>
      <p:sp>
        <p:nvSpPr>
          <p:cNvPr id="4" name="Content Placeholder 3"/>
          <p:cNvSpPr>
            <a:spLocks noGrp="1"/>
          </p:cNvSpPr>
          <p:nvPr>
            <p:ph idx="1"/>
          </p:nvPr>
        </p:nvSpPr>
        <p:spPr>
          <a:xfrm>
            <a:off x="228600" y="1001684"/>
            <a:ext cx="8970818" cy="5742048"/>
          </a:xfrm>
        </p:spPr>
        <p:txBody>
          <a:bodyPr/>
          <a:lstStyle/>
          <a:p>
            <a:pPr marL="0" indent="0">
              <a:buNone/>
            </a:pPr>
            <a:r>
              <a:rPr lang="en-US" dirty="0">
                <a:solidFill>
                  <a:schemeClr val="tx2"/>
                </a:solidFill>
              </a:rPr>
              <a:t>A </a:t>
            </a:r>
            <a:r>
              <a:rPr lang="en-US" dirty="0" smtClean="0">
                <a:solidFill>
                  <a:schemeClr val="tx2"/>
                </a:solidFill>
              </a:rPr>
              <a:t>RISC-V </a:t>
            </a:r>
            <a:r>
              <a:rPr lang="en-US" dirty="0">
                <a:solidFill>
                  <a:schemeClr val="tx2"/>
                </a:solidFill>
              </a:rPr>
              <a:t>processor and ISA (instruction set architecture) is an example a Reduced Instruction Set Computers (RISC) where simplicity is key, thus enabling us to build it</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193587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Next Goal</a:t>
            </a:r>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23</a:t>
            </a:fld>
            <a:endParaRPr lang="en-US"/>
          </a:p>
        </p:txBody>
      </p:sp>
      <p:sp>
        <p:nvSpPr>
          <p:cNvPr id="4" name="Content Placeholder 3"/>
          <p:cNvSpPr>
            <a:spLocks noGrp="1"/>
          </p:cNvSpPr>
          <p:nvPr>
            <p:ph idx="1"/>
          </p:nvPr>
        </p:nvSpPr>
        <p:spPr/>
        <p:txBody>
          <a:bodyPr/>
          <a:lstStyle/>
          <a:p>
            <a:pPr marL="0" indent="0">
              <a:buNone/>
            </a:pPr>
            <a:r>
              <a:rPr lang="en-US" dirty="0">
                <a:solidFill>
                  <a:schemeClr val="tx2"/>
                </a:solidFill>
              </a:rPr>
              <a:t>How are instructions executed? </a:t>
            </a:r>
          </a:p>
          <a:p>
            <a:pPr marL="0" indent="0">
              <a:buNone/>
            </a:pPr>
            <a:r>
              <a:rPr lang="en-US" dirty="0">
                <a:solidFill>
                  <a:schemeClr val="tx2"/>
                </a:solidFill>
              </a:rPr>
              <a:t>What is the general </a:t>
            </a:r>
            <a:r>
              <a:rPr lang="en-US" dirty="0" err="1">
                <a:solidFill>
                  <a:schemeClr val="accent1"/>
                </a:solidFill>
              </a:rPr>
              <a:t>datapath</a:t>
            </a:r>
            <a:r>
              <a:rPr lang="en-US" dirty="0">
                <a:solidFill>
                  <a:schemeClr val="tx2"/>
                </a:solidFill>
              </a:rPr>
              <a:t> to execute an instruction</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2095259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latin typeface="Source Sans Pro" panose="020B0503030403020204" pitchFamily="34" charset="0"/>
              </a:rPr>
              <a:t>Five Stages of </a:t>
            </a:r>
            <a:r>
              <a:rPr lang="en-US" dirty="0" smtClean="0">
                <a:solidFill>
                  <a:schemeClr val="tx2"/>
                </a:solidFill>
                <a:latin typeface="Source Sans Pro" panose="020B0503030403020204" pitchFamily="34" charset="0"/>
              </a:rPr>
              <a:t>RISC-V </a:t>
            </a:r>
            <a:r>
              <a:rPr lang="en-US" dirty="0" err="1">
                <a:solidFill>
                  <a:schemeClr val="tx2"/>
                </a:solidFill>
                <a:latin typeface="Source Sans Pro" panose="020B0503030403020204" pitchFamily="34" charset="0"/>
              </a:rPr>
              <a:t>Datapath</a:t>
            </a:r>
            <a:endParaRPr lang="en-US" dirty="0">
              <a:solidFill>
                <a:schemeClr val="tx2"/>
              </a:solidFill>
              <a:latin typeface="Source Sans Pro" panose="020B0503030403020204" pitchFamily="34" charset="0"/>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latin typeface="Source Sans Pro" panose="020B0503030403020204" pitchFamily="34" charset="0"/>
              </a:rPr>
              <a:pPr>
                <a:defRPr/>
              </a:pPr>
              <a:t>24</a:t>
            </a:fld>
            <a:endParaRPr lang="en-US" dirty="0">
              <a:latin typeface="Source Sans Pro" panose="020B0503030403020204" pitchFamily="34" charset="0"/>
            </a:endParaRPr>
          </a:p>
        </p:txBody>
      </p:sp>
      <p:sp>
        <p:nvSpPr>
          <p:cNvPr id="5" name="Line 25"/>
          <p:cNvSpPr>
            <a:spLocks noChangeShapeType="1"/>
          </p:cNvSpPr>
          <p:nvPr>
            <p:custDataLst>
              <p:tags r:id="rId1"/>
            </p:custDataLst>
          </p:nvPr>
        </p:nvSpPr>
        <p:spPr bwMode="auto">
          <a:xfrm flipV="1">
            <a:off x="2743200" y="2667000"/>
            <a:ext cx="2" cy="70104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6" name="Line 26"/>
          <p:cNvSpPr>
            <a:spLocks noChangeShapeType="1"/>
          </p:cNvSpPr>
          <p:nvPr>
            <p:custDataLst>
              <p:tags r:id="rId2"/>
            </p:custDataLst>
          </p:nvPr>
        </p:nvSpPr>
        <p:spPr bwMode="auto">
          <a:xfrm flipV="1">
            <a:off x="3124199" y="2667000"/>
            <a:ext cx="1"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7" name="Line 27"/>
          <p:cNvSpPr>
            <a:spLocks noChangeShapeType="1"/>
          </p:cNvSpPr>
          <p:nvPr>
            <p:custDataLst>
              <p:tags r:id="rId3"/>
            </p:custDataLst>
          </p:nvPr>
        </p:nvSpPr>
        <p:spPr bwMode="auto">
          <a:xfrm flipV="1">
            <a:off x="3352797" y="2667000"/>
            <a:ext cx="3"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8" name="Line 28"/>
          <p:cNvSpPr>
            <a:spLocks noChangeShapeType="1"/>
          </p:cNvSpPr>
          <p:nvPr>
            <p:custDataLst>
              <p:tags r:id="rId4"/>
            </p:custDataLst>
          </p:nvPr>
        </p:nvSpPr>
        <p:spPr bwMode="auto">
          <a:xfrm flipV="1">
            <a:off x="3581396" y="2667000"/>
            <a:ext cx="4" cy="685798"/>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9" name="Text Box 29"/>
          <p:cNvSpPr txBox="1">
            <a:spLocks noChangeArrowheads="1"/>
          </p:cNvSpPr>
          <p:nvPr>
            <p:custDataLst>
              <p:tags r:id="rId5"/>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0" name="Line 30"/>
          <p:cNvSpPr>
            <a:spLocks noChangeShapeType="1"/>
          </p:cNvSpPr>
          <p:nvPr>
            <p:custDataLst>
              <p:tags r:id="rId6"/>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1" name="Line 34"/>
          <p:cNvSpPr>
            <a:spLocks noChangeShapeType="1"/>
          </p:cNvSpPr>
          <p:nvPr>
            <p:custDataLst>
              <p:tags r:id="rId7"/>
            </p:custDataLst>
          </p:nvPr>
        </p:nvSpPr>
        <p:spPr bwMode="auto">
          <a:xfrm flipV="1">
            <a:off x="1524000" y="3505200"/>
            <a:ext cx="1066800" cy="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2" name="Line 43"/>
          <p:cNvSpPr>
            <a:spLocks noChangeShapeType="1"/>
          </p:cNvSpPr>
          <p:nvPr>
            <p:custDataLst>
              <p:tags r:id="rId8"/>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3" name="Line 44"/>
          <p:cNvSpPr>
            <a:spLocks noChangeShapeType="1"/>
          </p:cNvSpPr>
          <p:nvPr>
            <p:custDataLst>
              <p:tags r:id="rId9"/>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4" name="Line 47"/>
          <p:cNvSpPr>
            <a:spLocks noChangeShapeType="1"/>
          </p:cNvSpPr>
          <p:nvPr>
            <p:custDataLst>
              <p:tags r:id="rId10"/>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8"/>
          <p:cNvSpPr>
            <a:spLocks noChangeShapeType="1"/>
          </p:cNvSpPr>
          <p:nvPr>
            <p:custDataLst>
              <p:tags r:id="rId11"/>
            </p:custDataLst>
          </p:nvPr>
        </p:nvSpPr>
        <p:spPr bwMode="auto">
          <a:xfrm flipH="1">
            <a:off x="8305800" y="1905000"/>
            <a:ext cx="3048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dirty="0">
              <a:solidFill>
                <a:schemeClr val="tx2"/>
              </a:solidFill>
              <a:latin typeface="Source Sans Pro" panose="020B0503030403020204" pitchFamily="34" charset="0"/>
            </a:endParaRPr>
          </a:p>
        </p:txBody>
      </p:sp>
      <p:sp>
        <p:nvSpPr>
          <p:cNvPr id="16" name="Line 49"/>
          <p:cNvSpPr>
            <a:spLocks noChangeShapeType="1"/>
          </p:cNvSpPr>
          <p:nvPr>
            <p:custDataLst>
              <p:tags r:id="rId12"/>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51"/>
          <p:cNvSpPr>
            <a:spLocks noChangeShapeType="1"/>
          </p:cNvSpPr>
          <p:nvPr>
            <p:custDataLst>
              <p:tags r:id="rId13"/>
            </p:custDataLst>
          </p:nvPr>
        </p:nvSpPr>
        <p:spPr bwMode="auto">
          <a:xfrm flipV="1">
            <a:off x="1981200" y="2209800"/>
            <a:ext cx="609600" cy="0"/>
          </a:xfrm>
          <a:prstGeom prst="line">
            <a:avLst/>
          </a:prstGeom>
          <a:noFill/>
          <a:ln w="28575" cap="sq">
            <a:solidFill>
              <a:schemeClr val="tx2"/>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pitchFamily="34" charset="0"/>
            </a:endParaRPr>
          </a:p>
        </p:txBody>
      </p:sp>
      <p:sp>
        <p:nvSpPr>
          <p:cNvPr id="18" name="Text Box 52"/>
          <p:cNvSpPr txBox="1">
            <a:spLocks noChangeArrowheads="1"/>
          </p:cNvSpPr>
          <p:nvPr>
            <p:custDataLst>
              <p:tags r:id="rId14"/>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19" name="Line 49"/>
          <p:cNvSpPr>
            <a:spLocks noChangeShapeType="1"/>
          </p:cNvSpPr>
          <p:nvPr>
            <p:custDataLst>
              <p:tags r:id="rId15"/>
            </p:custDataLst>
          </p:nvPr>
        </p:nvSpPr>
        <p:spPr bwMode="auto">
          <a:xfrm flipH="1">
            <a:off x="1981200" y="990600"/>
            <a:ext cx="0" cy="12192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30"/>
          <p:cNvSpPr>
            <a:spLocks noChangeShapeType="1"/>
          </p:cNvSpPr>
          <p:nvPr>
            <p:custDataLst>
              <p:tags r:id="rId16"/>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1" name="Line 30"/>
          <p:cNvSpPr>
            <a:spLocks noChangeShapeType="1"/>
          </p:cNvSpPr>
          <p:nvPr>
            <p:custDataLst>
              <p:tags r:id="rId17"/>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2" name="Text Box 29"/>
          <p:cNvSpPr txBox="1">
            <a:spLocks noChangeArrowheads="1"/>
          </p:cNvSpPr>
          <p:nvPr>
            <p:custDataLst>
              <p:tags r:id="rId18"/>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3" name="Text Box 29"/>
          <p:cNvSpPr txBox="1">
            <a:spLocks noChangeArrowheads="1"/>
          </p:cNvSpPr>
          <p:nvPr>
            <p:custDataLst>
              <p:tags r:id="rId19"/>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4" name="Oval 24"/>
          <p:cNvSpPr>
            <a:spLocks noChangeArrowheads="1"/>
          </p:cNvSpPr>
          <p:nvPr>
            <p:custDataLst>
              <p:tags r:id="rId20"/>
            </p:custDataLst>
          </p:nvPr>
        </p:nvSpPr>
        <p:spPr bwMode="auto">
          <a:xfrm>
            <a:off x="2590800" y="3276601"/>
            <a:ext cx="1219200" cy="457199"/>
          </a:xfrm>
          <a:prstGeom prst="ellipse">
            <a:avLst/>
          </a:prstGeom>
          <a:ln w="28575">
            <a:headEnd/>
            <a:tailEn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5" name="Line 45"/>
          <p:cNvSpPr>
            <a:spLocks noChangeShapeType="1"/>
          </p:cNvSpPr>
          <p:nvPr>
            <p:custDataLst>
              <p:tags r:id="rId21"/>
            </p:custDataLst>
          </p:nvPr>
        </p:nvSpPr>
        <p:spPr bwMode="auto">
          <a:xfrm flipV="1">
            <a:off x="6400800" y="2514600"/>
            <a:ext cx="0" cy="99060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6" name="Freeform 25"/>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7" name="Rectangle 22"/>
          <p:cNvSpPr>
            <a:spLocks noChangeArrowheads="1"/>
          </p:cNvSpPr>
          <p:nvPr>
            <p:custDataLst>
              <p:tags r:id="rId23"/>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28" name="Line 34"/>
          <p:cNvSpPr>
            <a:spLocks noChangeShapeType="1"/>
          </p:cNvSpPr>
          <p:nvPr>
            <p:custDataLst>
              <p:tags r:id="rId24"/>
            </p:custDataLst>
          </p:nvPr>
        </p:nvSpPr>
        <p:spPr bwMode="auto">
          <a:xfrm>
            <a:off x="3810000" y="3505200"/>
            <a:ext cx="2590800" cy="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Line 8"/>
          <p:cNvSpPr>
            <a:spLocks noChangeShapeType="1"/>
          </p:cNvSpPr>
          <p:nvPr>
            <p:custDataLst>
              <p:tags r:id="rId25"/>
            </p:custDataLst>
          </p:nvPr>
        </p:nvSpPr>
        <p:spPr bwMode="auto">
          <a:xfrm>
            <a:off x="761998" y="2286000"/>
            <a:ext cx="2" cy="762000"/>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0" name="Text Box 11"/>
          <p:cNvSpPr txBox="1">
            <a:spLocks noChangeArrowheads="1"/>
          </p:cNvSpPr>
          <p:nvPr>
            <p:custDataLst>
              <p:tags r:id="rId26"/>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1" name="Line 18"/>
          <p:cNvSpPr>
            <a:spLocks noChangeShapeType="1"/>
          </p:cNvSpPr>
          <p:nvPr>
            <p:custDataLst>
              <p:tags r:id="rId27"/>
            </p:custDataLst>
          </p:nvPr>
        </p:nvSpPr>
        <p:spPr bwMode="auto">
          <a:xfrm flipH="1">
            <a:off x="1295400" y="2667000"/>
            <a:ext cx="0" cy="152400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21"/>
          <p:cNvSpPr>
            <a:spLocks noChangeShapeType="1"/>
          </p:cNvSpPr>
          <p:nvPr>
            <p:custDataLst>
              <p:tags r:id="rId28"/>
            </p:custDataLst>
          </p:nvPr>
        </p:nvSpPr>
        <p:spPr bwMode="auto">
          <a:xfrm>
            <a:off x="761998" y="3352798"/>
            <a:ext cx="2" cy="838202"/>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spAutoFit/>
          </a:bodyPr>
          <a:lstStyle/>
          <a:p>
            <a:endParaRPr lang="en-US">
              <a:solidFill>
                <a:schemeClr val="tx2"/>
              </a:solidFill>
              <a:latin typeface="Source Sans Pro" panose="020B0503030403020204" pitchFamily="34" charset="0"/>
            </a:endParaRPr>
          </a:p>
        </p:txBody>
      </p:sp>
      <p:sp>
        <p:nvSpPr>
          <p:cNvPr id="33" name="Line 49"/>
          <p:cNvSpPr>
            <a:spLocks noChangeShapeType="1"/>
          </p:cNvSpPr>
          <p:nvPr>
            <p:custDataLst>
              <p:tags r:id="rId29"/>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4" name="Line 49"/>
          <p:cNvSpPr>
            <a:spLocks noChangeShapeType="1"/>
          </p:cNvSpPr>
          <p:nvPr>
            <p:custDataLst>
              <p:tags r:id="rId30"/>
            </p:custDataLst>
          </p:nvPr>
        </p:nvSpPr>
        <p:spPr bwMode="auto">
          <a:xfrm flipH="1" flipV="1">
            <a:off x="1219200" y="1752600"/>
            <a:ext cx="304800" cy="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5" name="Rectangle 4"/>
          <p:cNvSpPr>
            <a:spLocks noChangeArrowheads="1"/>
          </p:cNvSpPr>
          <p:nvPr>
            <p:custDataLst>
              <p:tags r:id="rId31"/>
            </p:custDataLst>
          </p:nvPr>
        </p:nvSpPr>
        <p:spPr bwMode="auto">
          <a:xfrm>
            <a:off x="228600" y="1219200"/>
            <a:ext cx="9906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r>
              <a:rPr lang="en-US" sz="2400" dirty="0" smtClean="0">
                <a:solidFill>
                  <a:schemeClr val="tx2"/>
                </a:solidFill>
                <a:latin typeface="Source Sans Pro" panose="020B0503030403020204" pitchFamily="34" charset="0"/>
              </a:rPr>
              <a:t>.</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sp>
        <p:nvSpPr>
          <p:cNvPr id="36" name="Line 49"/>
          <p:cNvSpPr>
            <a:spLocks noChangeShapeType="1"/>
          </p:cNvSpPr>
          <p:nvPr>
            <p:custDataLst>
              <p:tags r:id="rId32"/>
            </p:custDataLst>
          </p:nvPr>
        </p:nvSpPr>
        <p:spPr bwMode="auto">
          <a:xfrm flipH="1" flipV="1">
            <a:off x="1524000" y="1752600"/>
            <a:ext cx="0" cy="17526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4"/>
          <p:cNvSpPr>
            <a:spLocks noChangeShapeType="1"/>
          </p:cNvSpPr>
          <p:nvPr>
            <p:custDataLst>
              <p:tags r:id="rId33"/>
            </p:custDataLst>
          </p:nvPr>
        </p:nvSpPr>
        <p:spPr bwMode="auto">
          <a:xfrm>
            <a:off x="762000" y="2667000"/>
            <a:ext cx="152400" cy="0"/>
          </a:xfrm>
          <a:prstGeom prst="line">
            <a:avLst/>
          </a:prstGeom>
          <a:noFill/>
          <a:ln w="28575" cap="sq">
            <a:solidFill>
              <a:schemeClr val="tx2"/>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Text Box 29"/>
          <p:cNvSpPr txBox="1">
            <a:spLocks noChangeArrowheads="1"/>
          </p:cNvSpPr>
          <p:nvPr>
            <p:custDataLst>
              <p:tags r:id="rId34"/>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39" name="Line 8"/>
          <p:cNvSpPr>
            <a:spLocks noChangeShapeType="1"/>
          </p:cNvSpPr>
          <p:nvPr>
            <p:custDataLst>
              <p:tags r:id="rId35"/>
            </p:custDataLst>
          </p:nvPr>
        </p:nvSpPr>
        <p:spPr bwMode="auto">
          <a:xfrm flipH="1">
            <a:off x="1219200" y="2667000"/>
            <a:ext cx="76200" cy="0"/>
          </a:xfrm>
          <a:prstGeom prst="line">
            <a:avLst/>
          </a:prstGeom>
          <a:noFill/>
          <a:ln w="28575"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grpSp>
        <p:nvGrpSpPr>
          <p:cNvPr id="67" name="Group 66"/>
          <p:cNvGrpSpPr/>
          <p:nvPr>
            <p:custDataLst>
              <p:tags r:id="rId36"/>
            </p:custDataLst>
          </p:nvPr>
        </p:nvGrpSpPr>
        <p:grpSpPr>
          <a:xfrm>
            <a:off x="914400" y="2514600"/>
            <a:ext cx="304800" cy="304800"/>
            <a:chOff x="914400" y="2514600"/>
            <a:chExt cx="304800" cy="304800"/>
          </a:xfrm>
        </p:grpSpPr>
        <p:sp>
          <p:nvSpPr>
            <p:cNvPr id="41" name="Freeform 40"/>
            <p:cNvSpPr/>
            <p:nvPr>
              <p:custDataLst>
                <p:tags r:id="rId39"/>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2" name="Text Box 11"/>
            <p:cNvSpPr txBox="1">
              <a:spLocks noChangeArrowheads="1"/>
            </p:cNvSpPr>
            <p:nvPr>
              <p:custDataLst>
                <p:tags r:id="rId40"/>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grpSp>
      <p:sp>
        <p:nvSpPr>
          <p:cNvPr id="43" name="Line 9"/>
          <p:cNvSpPr>
            <a:spLocks noChangeShapeType="1"/>
          </p:cNvSpPr>
          <p:nvPr>
            <p:custDataLst>
              <p:tags r:id="rId37"/>
            </p:custDataLst>
          </p:nvPr>
        </p:nvSpPr>
        <p:spPr bwMode="auto">
          <a:xfrm flipV="1">
            <a:off x="762000" y="4191000"/>
            <a:ext cx="533400" cy="0"/>
          </a:xfrm>
          <a:prstGeom prst="line">
            <a:avLst/>
          </a:prstGeom>
          <a:ln w="28575">
            <a:headEnd/>
            <a:tailEn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4" name="Rectangle 22"/>
          <p:cNvSpPr>
            <a:spLocks noChangeArrowheads="1"/>
          </p:cNvSpPr>
          <p:nvPr>
            <p:custDataLst>
              <p:tags r:id="rId38"/>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5" name="Straight Arrow Connector 44"/>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grpSp>
        <p:nvGrpSpPr>
          <p:cNvPr id="48" name="Group 47"/>
          <p:cNvGrpSpPr/>
          <p:nvPr/>
        </p:nvGrpSpPr>
        <p:grpSpPr>
          <a:xfrm>
            <a:off x="304800" y="5685563"/>
            <a:ext cx="8229600" cy="381000"/>
            <a:chOff x="381000" y="4648200"/>
            <a:chExt cx="8229600" cy="381000"/>
          </a:xfrm>
        </p:grpSpPr>
        <p:cxnSp>
          <p:nvCxnSpPr>
            <p:cNvPr id="49" name="Straight Connector 48"/>
            <p:cNvCxnSpPr/>
            <p:nvPr/>
          </p:nvCxnSpPr>
          <p:spPr>
            <a:xfrm flipV="1">
              <a:off x="381000" y="4648200"/>
              <a:ext cx="0" cy="381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81000" y="4648200"/>
              <a:ext cx="3810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191000" y="4648200"/>
              <a:ext cx="0" cy="381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91000" y="5029200"/>
              <a:ext cx="3810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001000" y="4648200"/>
              <a:ext cx="0" cy="381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57248" y="4919098"/>
            <a:ext cx="7772352" cy="471803"/>
            <a:chOff x="457248" y="4919098"/>
            <a:chExt cx="7772352" cy="471803"/>
          </a:xfrm>
        </p:grpSpPr>
        <p:cxnSp>
          <p:nvCxnSpPr>
            <p:cNvPr id="55" name="Straight Arrow Connector 54"/>
            <p:cNvCxnSpPr/>
            <p:nvPr/>
          </p:nvCxnSpPr>
          <p:spPr>
            <a:xfrm>
              <a:off x="4572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7526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057169" y="5380763"/>
              <a:ext cx="2505479"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565106" y="5380763"/>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992160"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36065" y="4919098"/>
              <a:ext cx="887935"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Fetch</a:t>
              </a:r>
            </a:p>
          </p:txBody>
        </p:sp>
        <p:sp>
          <p:nvSpPr>
            <p:cNvPr id="61" name="TextBox 60"/>
            <p:cNvSpPr txBox="1"/>
            <p:nvPr/>
          </p:nvSpPr>
          <p:spPr>
            <a:xfrm>
              <a:off x="1795761" y="4929236"/>
              <a:ext cx="115121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Decode</a:t>
              </a:r>
            </a:p>
          </p:txBody>
        </p:sp>
        <p:sp>
          <p:nvSpPr>
            <p:cNvPr id="62" name="TextBox 61"/>
            <p:cNvSpPr txBox="1"/>
            <p:nvPr/>
          </p:nvSpPr>
          <p:spPr>
            <a:xfrm>
              <a:off x="3657600" y="4928263"/>
              <a:ext cx="1191032"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Execute</a:t>
              </a:r>
            </a:p>
          </p:txBody>
        </p:sp>
        <p:sp>
          <p:nvSpPr>
            <p:cNvPr id="63" name="TextBox 62"/>
            <p:cNvSpPr txBox="1"/>
            <p:nvPr/>
          </p:nvSpPr>
          <p:spPr>
            <a:xfrm>
              <a:off x="5651849" y="4923563"/>
              <a:ext cx="1244251"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64" name="TextBox 63"/>
            <p:cNvSpPr txBox="1"/>
            <p:nvPr/>
          </p:nvSpPr>
          <p:spPr>
            <a:xfrm>
              <a:off x="7308553" y="4919098"/>
              <a:ext cx="60465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WB</a:t>
              </a:r>
            </a:p>
          </p:txBody>
        </p:sp>
      </p:grpSp>
      <p:sp>
        <p:nvSpPr>
          <p:cNvPr id="65" name="TextBox 64"/>
          <p:cNvSpPr txBox="1"/>
          <p:nvPr/>
        </p:nvSpPr>
        <p:spPr>
          <a:xfrm>
            <a:off x="311012" y="6174880"/>
            <a:ext cx="8375788" cy="461665"/>
          </a:xfrm>
          <a:prstGeom prst="rect">
            <a:avLst/>
          </a:prstGeom>
          <a:noFill/>
          <a:ln>
            <a:noFill/>
          </a:ln>
        </p:spPr>
        <p:txBody>
          <a:bodyPr wrap="square" rtlCol="0">
            <a:spAutoFit/>
          </a:bodyPr>
          <a:lstStyle/>
          <a:p>
            <a:r>
              <a:rPr lang="en-US" dirty="0" smtClean="0">
                <a:solidFill>
                  <a:schemeClr val="tx2"/>
                </a:solidFill>
                <a:latin typeface="Source Sans Pro" panose="020B0503030403020204" pitchFamily="34" charset="0"/>
              </a:rPr>
              <a:t>A single cycle processor – this diagram is not 100% spatial</a:t>
            </a:r>
          </a:p>
        </p:txBody>
      </p:sp>
    </p:spTree>
    <p:extLst>
      <p:ext uri="{BB962C8B-B14F-4D97-AF65-F5344CB8AC3E}">
        <p14:creationId xmlns:p14="http://schemas.microsoft.com/office/powerpoint/2010/main" val="1090307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chemeClr val="tx2"/>
                </a:solidFill>
              </a:rPr>
              <a:t>Basic CPU execution loop</a:t>
            </a:r>
          </a:p>
          <a:p>
            <a:pPr marL="687388" lvl="1" indent="-514350">
              <a:buFont typeface="+mj-lt"/>
              <a:buAutoNum type="arabicPeriod"/>
            </a:pPr>
            <a:r>
              <a:rPr lang="en-US" dirty="0">
                <a:solidFill>
                  <a:schemeClr val="tx2"/>
                </a:solidFill>
              </a:rPr>
              <a:t>Instruction Fetch</a:t>
            </a:r>
          </a:p>
          <a:p>
            <a:pPr marL="687388" lvl="1" indent="-514350">
              <a:buFont typeface="+mj-lt"/>
              <a:buAutoNum type="arabicPeriod"/>
            </a:pPr>
            <a:r>
              <a:rPr lang="en-US" dirty="0">
                <a:solidFill>
                  <a:schemeClr val="tx2"/>
                </a:solidFill>
              </a:rPr>
              <a:t>Instruction Decode</a:t>
            </a:r>
          </a:p>
          <a:p>
            <a:pPr marL="687388" lvl="1" indent="-514350">
              <a:buFont typeface="+mj-lt"/>
              <a:buAutoNum type="arabicPeriod"/>
            </a:pPr>
            <a:r>
              <a:rPr lang="en-US" dirty="0">
                <a:solidFill>
                  <a:schemeClr val="tx2"/>
                </a:solidFill>
              </a:rPr>
              <a:t>Execution (ALU)</a:t>
            </a:r>
          </a:p>
          <a:p>
            <a:pPr marL="687388" lvl="1" indent="-514350">
              <a:buFont typeface="+mj-lt"/>
              <a:buAutoNum type="arabicPeriod"/>
            </a:pPr>
            <a:r>
              <a:rPr lang="en-US" dirty="0">
                <a:solidFill>
                  <a:schemeClr val="tx2"/>
                </a:solidFill>
              </a:rPr>
              <a:t>Memory Access</a:t>
            </a:r>
          </a:p>
          <a:p>
            <a:pPr marL="687388" lvl="1" indent="-514350">
              <a:buFont typeface="+mj-lt"/>
              <a:buAutoNum type="arabicPeriod"/>
            </a:pPr>
            <a:r>
              <a:rPr lang="en-US" dirty="0">
                <a:solidFill>
                  <a:schemeClr val="tx2"/>
                </a:solidFill>
              </a:rPr>
              <a:t>Register </a:t>
            </a:r>
            <a:r>
              <a:rPr lang="en-US" dirty="0" err="1">
                <a:solidFill>
                  <a:schemeClr val="tx2"/>
                </a:solidFill>
              </a:rPr>
              <a:t>Writeback</a:t>
            </a:r>
            <a:endParaRPr lang="en-US" dirty="0">
              <a:solidFill>
                <a:schemeClr val="tx2"/>
              </a:solidFill>
            </a:endParaRPr>
          </a:p>
          <a:p>
            <a:endParaRPr lang="en-US" dirty="0">
              <a:solidFill>
                <a:schemeClr val="tx2"/>
              </a:solidFill>
            </a:endParaRPr>
          </a:p>
        </p:txBody>
      </p:sp>
      <p:sp>
        <p:nvSpPr>
          <p:cNvPr id="3" name="Title 2"/>
          <p:cNvSpPr>
            <a:spLocks noGrp="1"/>
          </p:cNvSpPr>
          <p:nvPr>
            <p:ph type="title"/>
          </p:nvPr>
        </p:nvSpPr>
        <p:spPr/>
        <p:txBody>
          <a:bodyPr/>
          <a:lstStyle/>
          <a:p>
            <a:r>
              <a:rPr lang="en-US" dirty="0" smtClean="0">
                <a:solidFill>
                  <a:schemeClr val="tx2"/>
                </a:solidFill>
              </a:rPr>
              <a:t>Five Stages of RISC-V </a:t>
            </a:r>
            <a:r>
              <a:rPr lang="en-US" dirty="0" err="1" smtClean="0">
                <a:solidFill>
                  <a:schemeClr val="tx2"/>
                </a:solidFill>
              </a:rPr>
              <a:t>Datapath</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25</a:t>
            </a:fld>
            <a:endParaRPr lang="en-US" dirty="0"/>
          </a:p>
        </p:txBody>
      </p:sp>
    </p:spTree>
    <p:extLst>
      <p:ext uri="{BB962C8B-B14F-4D97-AF65-F5344CB8AC3E}">
        <p14:creationId xmlns:p14="http://schemas.microsoft.com/office/powerpoint/2010/main" val="2329546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Stage 1: Instruction Fetch</a:t>
            </a: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26</a:t>
            </a:fld>
            <a:endParaRPr lang="en-US" dirty="0"/>
          </a:p>
        </p:txBody>
      </p:sp>
      <p:sp>
        <p:nvSpPr>
          <p:cNvPr id="5" name="Line 25"/>
          <p:cNvSpPr>
            <a:spLocks noChangeShapeType="1"/>
          </p:cNvSpPr>
          <p:nvPr>
            <p:custDataLst>
              <p:tags r:id="rId1"/>
            </p:custDataLst>
          </p:nvPr>
        </p:nvSpPr>
        <p:spPr bwMode="auto">
          <a:xfrm flipV="1">
            <a:off x="2743200" y="2667000"/>
            <a:ext cx="2" cy="70104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6" name="Line 26"/>
          <p:cNvSpPr>
            <a:spLocks noChangeShapeType="1"/>
          </p:cNvSpPr>
          <p:nvPr>
            <p:custDataLst>
              <p:tags r:id="rId2"/>
            </p:custDataLst>
          </p:nvPr>
        </p:nvSpPr>
        <p:spPr bwMode="auto">
          <a:xfrm flipV="1">
            <a:off x="3124199" y="2667000"/>
            <a:ext cx="1"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7" name="Line 27"/>
          <p:cNvSpPr>
            <a:spLocks noChangeShapeType="1"/>
          </p:cNvSpPr>
          <p:nvPr>
            <p:custDataLst>
              <p:tags r:id="rId3"/>
            </p:custDataLst>
          </p:nvPr>
        </p:nvSpPr>
        <p:spPr bwMode="auto">
          <a:xfrm flipV="1">
            <a:off x="3352797" y="2667000"/>
            <a:ext cx="3"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8" name="Line 28"/>
          <p:cNvSpPr>
            <a:spLocks noChangeShapeType="1"/>
          </p:cNvSpPr>
          <p:nvPr>
            <p:custDataLst>
              <p:tags r:id="rId4"/>
            </p:custDataLst>
          </p:nvPr>
        </p:nvSpPr>
        <p:spPr bwMode="auto">
          <a:xfrm flipV="1">
            <a:off x="3581396" y="2667000"/>
            <a:ext cx="4" cy="685798"/>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9" name="Text Box 29"/>
          <p:cNvSpPr txBox="1">
            <a:spLocks noChangeArrowheads="1"/>
          </p:cNvSpPr>
          <p:nvPr>
            <p:custDataLst>
              <p:tags r:id="rId5"/>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0" name="Line 30"/>
          <p:cNvSpPr>
            <a:spLocks noChangeShapeType="1"/>
          </p:cNvSpPr>
          <p:nvPr>
            <p:custDataLst>
              <p:tags r:id="rId6"/>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1" name="Line 34"/>
          <p:cNvSpPr>
            <a:spLocks noChangeShapeType="1"/>
          </p:cNvSpPr>
          <p:nvPr>
            <p:custDataLst>
              <p:tags r:id="rId7"/>
            </p:custDataLst>
          </p:nvPr>
        </p:nvSpPr>
        <p:spPr bwMode="auto">
          <a:xfrm flipV="1">
            <a:off x="1524000" y="3505200"/>
            <a:ext cx="1066800" cy="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2" name="Line 43"/>
          <p:cNvSpPr>
            <a:spLocks noChangeShapeType="1"/>
          </p:cNvSpPr>
          <p:nvPr>
            <p:custDataLst>
              <p:tags r:id="rId8"/>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3" name="Line 44"/>
          <p:cNvSpPr>
            <a:spLocks noChangeShapeType="1"/>
          </p:cNvSpPr>
          <p:nvPr>
            <p:custDataLst>
              <p:tags r:id="rId9"/>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4" name="Line 47"/>
          <p:cNvSpPr>
            <a:spLocks noChangeShapeType="1"/>
          </p:cNvSpPr>
          <p:nvPr>
            <p:custDataLst>
              <p:tags r:id="rId10"/>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8"/>
          <p:cNvSpPr>
            <a:spLocks noChangeShapeType="1"/>
          </p:cNvSpPr>
          <p:nvPr>
            <p:custDataLst>
              <p:tags r:id="rId11"/>
            </p:custDataLst>
          </p:nvPr>
        </p:nvSpPr>
        <p:spPr bwMode="auto">
          <a:xfrm flipH="1">
            <a:off x="8305800" y="1905000"/>
            <a:ext cx="3048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dirty="0">
              <a:solidFill>
                <a:schemeClr val="tx2"/>
              </a:solidFill>
              <a:latin typeface="Source Sans Pro" panose="020B0503030403020204" pitchFamily="34" charset="0"/>
            </a:endParaRPr>
          </a:p>
        </p:txBody>
      </p:sp>
      <p:sp>
        <p:nvSpPr>
          <p:cNvPr id="16" name="Line 49"/>
          <p:cNvSpPr>
            <a:spLocks noChangeShapeType="1"/>
          </p:cNvSpPr>
          <p:nvPr>
            <p:custDataLst>
              <p:tags r:id="rId12"/>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51"/>
          <p:cNvSpPr>
            <a:spLocks noChangeShapeType="1"/>
          </p:cNvSpPr>
          <p:nvPr>
            <p:custDataLst>
              <p:tags r:id="rId13"/>
            </p:custDataLst>
          </p:nvPr>
        </p:nvSpPr>
        <p:spPr bwMode="auto">
          <a:xfrm flipV="1">
            <a:off x="1981200" y="2209800"/>
            <a:ext cx="609600" cy="0"/>
          </a:xfrm>
          <a:prstGeom prst="line">
            <a:avLst/>
          </a:prstGeom>
          <a:noFill/>
          <a:ln w="28575" cap="sq">
            <a:solidFill>
              <a:schemeClr val="tx2"/>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pitchFamily="34" charset="0"/>
            </a:endParaRPr>
          </a:p>
        </p:txBody>
      </p:sp>
      <p:sp>
        <p:nvSpPr>
          <p:cNvPr id="18" name="Text Box 52"/>
          <p:cNvSpPr txBox="1">
            <a:spLocks noChangeArrowheads="1"/>
          </p:cNvSpPr>
          <p:nvPr>
            <p:custDataLst>
              <p:tags r:id="rId14"/>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19" name="Line 49"/>
          <p:cNvSpPr>
            <a:spLocks noChangeShapeType="1"/>
          </p:cNvSpPr>
          <p:nvPr>
            <p:custDataLst>
              <p:tags r:id="rId15"/>
            </p:custDataLst>
          </p:nvPr>
        </p:nvSpPr>
        <p:spPr bwMode="auto">
          <a:xfrm flipH="1">
            <a:off x="1981200" y="990600"/>
            <a:ext cx="0" cy="12192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30"/>
          <p:cNvSpPr>
            <a:spLocks noChangeShapeType="1"/>
          </p:cNvSpPr>
          <p:nvPr>
            <p:custDataLst>
              <p:tags r:id="rId16"/>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1" name="Line 30"/>
          <p:cNvSpPr>
            <a:spLocks noChangeShapeType="1"/>
          </p:cNvSpPr>
          <p:nvPr>
            <p:custDataLst>
              <p:tags r:id="rId17"/>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2" name="Text Box 29"/>
          <p:cNvSpPr txBox="1">
            <a:spLocks noChangeArrowheads="1"/>
          </p:cNvSpPr>
          <p:nvPr>
            <p:custDataLst>
              <p:tags r:id="rId18"/>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3" name="Text Box 29"/>
          <p:cNvSpPr txBox="1">
            <a:spLocks noChangeArrowheads="1"/>
          </p:cNvSpPr>
          <p:nvPr>
            <p:custDataLst>
              <p:tags r:id="rId19"/>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4" name="Oval 24"/>
          <p:cNvSpPr>
            <a:spLocks noChangeArrowheads="1"/>
          </p:cNvSpPr>
          <p:nvPr>
            <p:custDataLst>
              <p:tags r:id="rId20"/>
            </p:custDataLst>
          </p:nvPr>
        </p:nvSpPr>
        <p:spPr bwMode="auto">
          <a:xfrm>
            <a:off x="2590800" y="3276601"/>
            <a:ext cx="1219200" cy="457199"/>
          </a:xfrm>
          <a:prstGeom prst="ellipse">
            <a:avLst/>
          </a:prstGeom>
          <a:ln w="28575">
            <a:headEnd/>
            <a:tailEn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5" name="Line 45"/>
          <p:cNvSpPr>
            <a:spLocks noChangeShapeType="1"/>
          </p:cNvSpPr>
          <p:nvPr>
            <p:custDataLst>
              <p:tags r:id="rId21"/>
            </p:custDataLst>
          </p:nvPr>
        </p:nvSpPr>
        <p:spPr bwMode="auto">
          <a:xfrm flipV="1">
            <a:off x="6400800" y="2514600"/>
            <a:ext cx="0" cy="99060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6" name="Freeform 25"/>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7" name="Rectangle 22"/>
          <p:cNvSpPr>
            <a:spLocks noChangeArrowheads="1"/>
          </p:cNvSpPr>
          <p:nvPr>
            <p:custDataLst>
              <p:tags r:id="rId23"/>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28" name="Line 34"/>
          <p:cNvSpPr>
            <a:spLocks noChangeShapeType="1"/>
          </p:cNvSpPr>
          <p:nvPr>
            <p:custDataLst>
              <p:tags r:id="rId24"/>
            </p:custDataLst>
          </p:nvPr>
        </p:nvSpPr>
        <p:spPr bwMode="auto">
          <a:xfrm>
            <a:off x="3810000" y="3505200"/>
            <a:ext cx="2590800" cy="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Line 8"/>
          <p:cNvSpPr>
            <a:spLocks noChangeShapeType="1"/>
          </p:cNvSpPr>
          <p:nvPr>
            <p:custDataLst>
              <p:tags r:id="rId25"/>
            </p:custDataLst>
          </p:nvPr>
        </p:nvSpPr>
        <p:spPr bwMode="auto">
          <a:xfrm>
            <a:off x="761998" y="2286000"/>
            <a:ext cx="2" cy="762000"/>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0" name="Text Box 11"/>
          <p:cNvSpPr txBox="1">
            <a:spLocks noChangeArrowheads="1"/>
          </p:cNvSpPr>
          <p:nvPr>
            <p:custDataLst>
              <p:tags r:id="rId26"/>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1" name="Line 18"/>
          <p:cNvSpPr>
            <a:spLocks noChangeShapeType="1"/>
          </p:cNvSpPr>
          <p:nvPr>
            <p:custDataLst>
              <p:tags r:id="rId27"/>
            </p:custDataLst>
          </p:nvPr>
        </p:nvSpPr>
        <p:spPr bwMode="auto">
          <a:xfrm flipH="1">
            <a:off x="1295400" y="2667000"/>
            <a:ext cx="0" cy="152400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21"/>
          <p:cNvSpPr>
            <a:spLocks noChangeShapeType="1"/>
          </p:cNvSpPr>
          <p:nvPr>
            <p:custDataLst>
              <p:tags r:id="rId28"/>
            </p:custDataLst>
          </p:nvPr>
        </p:nvSpPr>
        <p:spPr bwMode="auto">
          <a:xfrm>
            <a:off x="761998" y="3352798"/>
            <a:ext cx="2" cy="838202"/>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spAutoFit/>
          </a:bodyPr>
          <a:lstStyle/>
          <a:p>
            <a:endParaRPr lang="en-US">
              <a:solidFill>
                <a:schemeClr val="tx2"/>
              </a:solidFill>
              <a:latin typeface="Source Sans Pro" panose="020B0503030403020204" pitchFamily="34" charset="0"/>
            </a:endParaRPr>
          </a:p>
        </p:txBody>
      </p:sp>
      <p:sp>
        <p:nvSpPr>
          <p:cNvPr id="33" name="Line 49"/>
          <p:cNvSpPr>
            <a:spLocks noChangeShapeType="1"/>
          </p:cNvSpPr>
          <p:nvPr>
            <p:custDataLst>
              <p:tags r:id="rId29"/>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4" name="Line 49"/>
          <p:cNvSpPr>
            <a:spLocks noChangeShapeType="1"/>
          </p:cNvSpPr>
          <p:nvPr>
            <p:custDataLst>
              <p:tags r:id="rId30"/>
            </p:custDataLst>
          </p:nvPr>
        </p:nvSpPr>
        <p:spPr bwMode="auto">
          <a:xfrm flipH="1" flipV="1">
            <a:off x="1219200" y="1752600"/>
            <a:ext cx="304800" cy="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5" name="Rectangle 4"/>
          <p:cNvSpPr>
            <a:spLocks noChangeArrowheads="1"/>
          </p:cNvSpPr>
          <p:nvPr>
            <p:custDataLst>
              <p:tags r:id="rId31"/>
            </p:custDataLst>
          </p:nvPr>
        </p:nvSpPr>
        <p:spPr bwMode="auto">
          <a:xfrm>
            <a:off x="228600" y="1219200"/>
            <a:ext cx="9906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r>
              <a:rPr lang="en-US" sz="2400" dirty="0" smtClean="0">
                <a:solidFill>
                  <a:schemeClr val="tx2"/>
                </a:solidFill>
                <a:latin typeface="Source Sans Pro" panose="020B0503030403020204" pitchFamily="34" charset="0"/>
              </a:rPr>
              <a:t>.</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sp>
        <p:nvSpPr>
          <p:cNvPr id="36" name="Line 49"/>
          <p:cNvSpPr>
            <a:spLocks noChangeShapeType="1"/>
          </p:cNvSpPr>
          <p:nvPr>
            <p:custDataLst>
              <p:tags r:id="rId32"/>
            </p:custDataLst>
          </p:nvPr>
        </p:nvSpPr>
        <p:spPr bwMode="auto">
          <a:xfrm flipH="1" flipV="1">
            <a:off x="1524000" y="1752600"/>
            <a:ext cx="0" cy="17526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4"/>
          <p:cNvSpPr>
            <a:spLocks noChangeShapeType="1"/>
          </p:cNvSpPr>
          <p:nvPr>
            <p:custDataLst>
              <p:tags r:id="rId33"/>
            </p:custDataLst>
          </p:nvPr>
        </p:nvSpPr>
        <p:spPr bwMode="auto">
          <a:xfrm>
            <a:off x="762000" y="2667000"/>
            <a:ext cx="152400" cy="0"/>
          </a:xfrm>
          <a:prstGeom prst="line">
            <a:avLst/>
          </a:prstGeom>
          <a:noFill/>
          <a:ln w="28575" cap="sq">
            <a:solidFill>
              <a:schemeClr val="tx2"/>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Text Box 29"/>
          <p:cNvSpPr txBox="1">
            <a:spLocks noChangeArrowheads="1"/>
          </p:cNvSpPr>
          <p:nvPr>
            <p:custDataLst>
              <p:tags r:id="rId34"/>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39" name="Line 8"/>
          <p:cNvSpPr>
            <a:spLocks noChangeShapeType="1"/>
          </p:cNvSpPr>
          <p:nvPr>
            <p:custDataLst>
              <p:tags r:id="rId35"/>
            </p:custDataLst>
          </p:nvPr>
        </p:nvSpPr>
        <p:spPr bwMode="auto">
          <a:xfrm flipH="1">
            <a:off x="1219200" y="2667000"/>
            <a:ext cx="76200" cy="0"/>
          </a:xfrm>
          <a:prstGeom prst="line">
            <a:avLst/>
          </a:prstGeom>
          <a:noFill/>
          <a:ln w="28575"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grpSp>
        <p:nvGrpSpPr>
          <p:cNvPr id="40" name="Group 39"/>
          <p:cNvGrpSpPr/>
          <p:nvPr>
            <p:custDataLst>
              <p:tags r:id="rId36"/>
            </p:custDataLst>
          </p:nvPr>
        </p:nvGrpSpPr>
        <p:grpSpPr>
          <a:xfrm>
            <a:off x="914400" y="2514600"/>
            <a:ext cx="304800" cy="304800"/>
            <a:chOff x="914400" y="2514600"/>
            <a:chExt cx="304800" cy="304800"/>
          </a:xfrm>
        </p:grpSpPr>
        <p:sp>
          <p:nvSpPr>
            <p:cNvPr id="41" name="Freeform 40"/>
            <p:cNvSpPr/>
            <p:nvPr>
              <p:custDataLst>
                <p:tags r:id="rId39"/>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2" name="Text Box 11"/>
            <p:cNvSpPr txBox="1">
              <a:spLocks noChangeArrowheads="1"/>
            </p:cNvSpPr>
            <p:nvPr>
              <p:custDataLst>
                <p:tags r:id="rId40"/>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grpSp>
      <p:sp>
        <p:nvSpPr>
          <p:cNvPr id="43" name="Line 9"/>
          <p:cNvSpPr>
            <a:spLocks noChangeShapeType="1"/>
          </p:cNvSpPr>
          <p:nvPr>
            <p:custDataLst>
              <p:tags r:id="rId37"/>
            </p:custDataLst>
          </p:nvPr>
        </p:nvSpPr>
        <p:spPr bwMode="auto">
          <a:xfrm flipV="1">
            <a:off x="762000" y="4191000"/>
            <a:ext cx="533400" cy="0"/>
          </a:xfrm>
          <a:prstGeom prst="line">
            <a:avLst/>
          </a:prstGeom>
          <a:ln w="28575">
            <a:headEnd/>
            <a:tailEn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4" name="Rectangle 22"/>
          <p:cNvSpPr>
            <a:spLocks noChangeArrowheads="1"/>
          </p:cNvSpPr>
          <p:nvPr>
            <p:custDataLst>
              <p:tags r:id="rId38"/>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5" name="Straight Arrow Connector 44"/>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
        <p:nvSpPr>
          <p:cNvPr id="58" name="Oval 57"/>
          <p:cNvSpPr/>
          <p:nvPr/>
        </p:nvSpPr>
        <p:spPr>
          <a:xfrm>
            <a:off x="0" y="990600"/>
            <a:ext cx="1981200" cy="336446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28102" y="5650467"/>
            <a:ext cx="8163612" cy="954107"/>
          </a:xfrm>
          <a:prstGeom prst="rect">
            <a:avLst/>
          </a:prstGeom>
        </p:spPr>
        <p:txBody>
          <a:bodyPr wrap="square">
            <a:spAutoFit/>
          </a:bodyPr>
          <a:lstStyle/>
          <a:p>
            <a:pPr marL="115888" lvl="1" indent="0"/>
            <a:r>
              <a:rPr lang="en-US" sz="2800" dirty="0" smtClean="0">
                <a:solidFill>
                  <a:schemeClr val="tx2"/>
                </a:solidFill>
                <a:latin typeface="Source Sans Pro" panose="020B0503030403020204" pitchFamily="34" charset="0"/>
              </a:rPr>
              <a:t>Fetch </a:t>
            </a:r>
            <a:r>
              <a:rPr lang="en-US" sz="2800" dirty="0">
                <a:solidFill>
                  <a:schemeClr val="tx2"/>
                </a:solidFill>
                <a:latin typeface="Source Sans Pro" panose="020B0503030403020204" pitchFamily="34" charset="0"/>
              </a:rPr>
              <a:t>32-bit instruction from </a:t>
            </a:r>
            <a:r>
              <a:rPr lang="en-US" sz="2800" dirty="0" smtClean="0">
                <a:solidFill>
                  <a:schemeClr val="tx2"/>
                </a:solidFill>
                <a:latin typeface="Source Sans Pro" panose="020B0503030403020204" pitchFamily="34" charset="0"/>
              </a:rPr>
              <a:t>memory</a:t>
            </a:r>
            <a:endParaRPr lang="en-US" sz="2800" dirty="0">
              <a:solidFill>
                <a:schemeClr val="tx2"/>
              </a:solidFill>
              <a:latin typeface="Source Sans Pro" panose="020B0503030403020204" pitchFamily="34" charset="0"/>
            </a:endParaRPr>
          </a:p>
          <a:p>
            <a:pPr marL="115888" lvl="1" indent="0"/>
            <a:r>
              <a:rPr lang="en-US" sz="2800" dirty="0">
                <a:solidFill>
                  <a:schemeClr val="tx2"/>
                </a:solidFill>
                <a:latin typeface="Source Sans Pro" panose="020B0503030403020204" pitchFamily="34" charset="0"/>
              </a:rPr>
              <a:t>Increment PC </a:t>
            </a:r>
            <a:r>
              <a:rPr lang="en-US" sz="2800" dirty="0" smtClean="0">
                <a:solidFill>
                  <a:schemeClr val="tx2"/>
                </a:solidFill>
                <a:latin typeface="Source Sans Pro" panose="020B0503030403020204" pitchFamily="34" charset="0"/>
              </a:rPr>
              <a:t>= PC + 4</a:t>
            </a:r>
            <a:endParaRPr lang="en-US" sz="2800" dirty="0">
              <a:solidFill>
                <a:schemeClr val="tx2"/>
              </a:solidFill>
              <a:latin typeface="Source Sans Pro" panose="020B0503030403020204" pitchFamily="34" charset="0"/>
            </a:endParaRPr>
          </a:p>
        </p:txBody>
      </p:sp>
      <p:grpSp>
        <p:nvGrpSpPr>
          <p:cNvPr id="60" name="Group 59"/>
          <p:cNvGrpSpPr/>
          <p:nvPr/>
        </p:nvGrpSpPr>
        <p:grpSpPr>
          <a:xfrm>
            <a:off x="457248" y="4919098"/>
            <a:ext cx="7772352" cy="471803"/>
            <a:chOff x="457248" y="4919098"/>
            <a:chExt cx="7772352" cy="471803"/>
          </a:xfrm>
        </p:grpSpPr>
        <p:cxnSp>
          <p:nvCxnSpPr>
            <p:cNvPr id="61" name="Straight Arrow Connector 60"/>
            <p:cNvCxnSpPr/>
            <p:nvPr/>
          </p:nvCxnSpPr>
          <p:spPr>
            <a:xfrm>
              <a:off x="457248"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7526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057169" y="5380763"/>
              <a:ext cx="2505479"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565106" y="5380763"/>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992160"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36065" y="4919098"/>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sp>
          <p:nvSpPr>
            <p:cNvPr id="67" name="TextBox 66"/>
            <p:cNvSpPr txBox="1"/>
            <p:nvPr/>
          </p:nvSpPr>
          <p:spPr>
            <a:xfrm>
              <a:off x="1795761" y="4929236"/>
              <a:ext cx="115121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Decode</a:t>
              </a:r>
            </a:p>
          </p:txBody>
        </p:sp>
        <p:sp>
          <p:nvSpPr>
            <p:cNvPr id="68" name="TextBox 67"/>
            <p:cNvSpPr txBox="1"/>
            <p:nvPr/>
          </p:nvSpPr>
          <p:spPr>
            <a:xfrm>
              <a:off x="3657600" y="4928263"/>
              <a:ext cx="1191032"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Execute</a:t>
              </a:r>
            </a:p>
          </p:txBody>
        </p:sp>
        <p:sp>
          <p:nvSpPr>
            <p:cNvPr id="69" name="TextBox 68"/>
            <p:cNvSpPr txBox="1"/>
            <p:nvPr/>
          </p:nvSpPr>
          <p:spPr>
            <a:xfrm>
              <a:off x="5651849" y="4923563"/>
              <a:ext cx="1244251"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70" name="TextBox 69"/>
            <p:cNvSpPr txBox="1"/>
            <p:nvPr/>
          </p:nvSpPr>
          <p:spPr>
            <a:xfrm>
              <a:off x="7308553" y="4919098"/>
              <a:ext cx="60465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WB</a:t>
              </a:r>
            </a:p>
          </p:txBody>
        </p:sp>
      </p:grpSp>
    </p:spTree>
    <p:extLst>
      <p:ext uri="{BB962C8B-B14F-4D97-AF65-F5344CB8AC3E}">
        <p14:creationId xmlns:p14="http://schemas.microsoft.com/office/powerpoint/2010/main" val="364482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Stage </a:t>
            </a:r>
            <a:r>
              <a:rPr lang="en-US" dirty="0" smtClean="0">
                <a:solidFill>
                  <a:schemeClr val="tx2"/>
                </a:solidFill>
              </a:rPr>
              <a:t>2: </a:t>
            </a:r>
            <a:r>
              <a:rPr lang="en-US" dirty="0">
                <a:solidFill>
                  <a:schemeClr val="tx2"/>
                </a:solidFill>
              </a:rPr>
              <a:t>Instruction </a:t>
            </a:r>
            <a:r>
              <a:rPr lang="en-US" dirty="0" smtClean="0">
                <a:solidFill>
                  <a:schemeClr val="tx2"/>
                </a:solidFill>
              </a:rPr>
              <a:t>Decode</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27</a:t>
            </a:fld>
            <a:endParaRPr lang="en-US" dirty="0"/>
          </a:p>
        </p:txBody>
      </p:sp>
      <p:sp>
        <p:nvSpPr>
          <p:cNvPr id="5" name="Line 25"/>
          <p:cNvSpPr>
            <a:spLocks noChangeShapeType="1"/>
          </p:cNvSpPr>
          <p:nvPr>
            <p:custDataLst>
              <p:tags r:id="rId1"/>
            </p:custDataLst>
          </p:nvPr>
        </p:nvSpPr>
        <p:spPr bwMode="auto">
          <a:xfrm flipV="1">
            <a:off x="2743200" y="2667000"/>
            <a:ext cx="2" cy="70104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6" name="Line 26"/>
          <p:cNvSpPr>
            <a:spLocks noChangeShapeType="1"/>
          </p:cNvSpPr>
          <p:nvPr>
            <p:custDataLst>
              <p:tags r:id="rId2"/>
            </p:custDataLst>
          </p:nvPr>
        </p:nvSpPr>
        <p:spPr bwMode="auto">
          <a:xfrm flipV="1">
            <a:off x="3124199" y="2667000"/>
            <a:ext cx="1"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7" name="Line 27"/>
          <p:cNvSpPr>
            <a:spLocks noChangeShapeType="1"/>
          </p:cNvSpPr>
          <p:nvPr>
            <p:custDataLst>
              <p:tags r:id="rId3"/>
            </p:custDataLst>
          </p:nvPr>
        </p:nvSpPr>
        <p:spPr bwMode="auto">
          <a:xfrm flipV="1">
            <a:off x="3352797" y="2667000"/>
            <a:ext cx="3"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8" name="Line 28"/>
          <p:cNvSpPr>
            <a:spLocks noChangeShapeType="1"/>
          </p:cNvSpPr>
          <p:nvPr>
            <p:custDataLst>
              <p:tags r:id="rId4"/>
            </p:custDataLst>
          </p:nvPr>
        </p:nvSpPr>
        <p:spPr bwMode="auto">
          <a:xfrm flipV="1">
            <a:off x="3581396" y="2667000"/>
            <a:ext cx="4" cy="685798"/>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9" name="Text Box 29"/>
          <p:cNvSpPr txBox="1">
            <a:spLocks noChangeArrowheads="1"/>
          </p:cNvSpPr>
          <p:nvPr>
            <p:custDataLst>
              <p:tags r:id="rId5"/>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0" name="Line 30"/>
          <p:cNvSpPr>
            <a:spLocks noChangeShapeType="1"/>
          </p:cNvSpPr>
          <p:nvPr>
            <p:custDataLst>
              <p:tags r:id="rId6"/>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1" name="Line 34"/>
          <p:cNvSpPr>
            <a:spLocks noChangeShapeType="1"/>
          </p:cNvSpPr>
          <p:nvPr>
            <p:custDataLst>
              <p:tags r:id="rId7"/>
            </p:custDataLst>
          </p:nvPr>
        </p:nvSpPr>
        <p:spPr bwMode="auto">
          <a:xfrm flipV="1">
            <a:off x="1524000" y="3505200"/>
            <a:ext cx="1066800" cy="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2" name="Line 43"/>
          <p:cNvSpPr>
            <a:spLocks noChangeShapeType="1"/>
          </p:cNvSpPr>
          <p:nvPr>
            <p:custDataLst>
              <p:tags r:id="rId8"/>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3" name="Line 44"/>
          <p:cNvSpPr>
            <a:spLocks noChangeShapeType="1"/>
          </p:cNvSpPr>
          <p:nvPr>
            <p:custDataLst>
              <p:tags r:id="rId9"/>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4" name="Line 47"/>
          <p:cNvSpPr>
            <a:spLocks noChangeShapeType="1"/>
          </p:cNvSpPr>
          <p:nvPr>
            <p:custDataLst>
              <p:tags r:id="rId10"/>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8"/>
          <p:cNvSpPr>
            <a:spLocks noChangeShapeType="1"/>
          </p:cNvSpPr>
          <p:nvPr>
            <p:custDataLst>
              <p:tags r:id="rId11"/>
            </p:custDataLst>
          </p:nvPr>
        </p:nvSpPr>
        <p:spPr bwMode="auto">
          <a:xfrm flipH="1">
            <a:off x="8305800" y="1905000"/>
            <a:ext cx="3048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dirty="0">
              <a:solidFill>
                <a:schemeClr val="tx2"/>
              </a:solidFill>
              <a:latin typeface="Source Sans Pro" panose="020B0503030403020204" pitchFamily="34" charset="0"/>
            </a:endParaRPr>
          </a:p>
        </p:txBody>
      </p:sp>
      <p:sp>
        <p:nvSpPr>
          <p:cNvPr id="16" name="Line 49"/>
          <p:cNvSpPr>
            <a:spLocks noChangeShapeType="1"/>
          </p:cNvSpPr>
          <p:nvPr>
            <p:custDataLst>
              <p:tags r:id="rId12"/>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51"/>
          <p:cNvSpPr>
            <a:spLocks noChangeShapeType="1"/>
          </p:cNvSpPr>
          <p:nvPr>
            <p:custDataLst>
              <p:tags r:id="rId13"/>
            </p:custDataLst>
          </p:nvPr>
        </p:nvSpPr>
        <p:spPr bwMode="auto">
          <a:xfrm flipV="1">
            <a:off x="1981200" y="2209800"/>
            <a:ext cx="609600" cy="0"/>
          </a:xfrm>
          <a:prstGeom prst="line">
            <a:avLst/>
          </a:prstGeom>
          <a:noFill/>
          <a:ln w="28575" cap="sq">
            <a:solidFill>
              <a:schemeClr val="tx2"/>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pitchFamily="34" charset="0"/>
            </a:endParaRPr>
          </a:p>
        </p:txBody>
      </p:sp>
      <p:sp>
        <p:nvSpPr>
          <p:cNvPr id="18" name="Text Box 52"/>
          <p:cNvSpPr txBox="1">
            <a:spLocks noChangeArrowheads="1"/>
          </p:cNvSpPr>
          <p:nvPr>
            <p:custDataLst>
              <p:tags r:id="rId14"/>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19" name="Line 49"/>
          <p:cNvSpPr>
            <a:spLocks noChangeShapeType="1"/>
          </p:cNvSpPr>
          <p:nvPr>
            <p:custDataLst>
              <p:tags r:id="rId15"/>
            </p:custDataLst>
          </p:nvPr>
        </p:nvSpPr>
        <p:spPr bwMode="auto">
          <a:xfrm flipH="1">
            <a:off x="1981200" y="990600"/>
            <a:ext cx="0" cy="12192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30"/>
          <p:cNvSpPr>
            <a:spLocks noChangeShapeType="1"/>
          </p:cNvSpPr>
          <p:nvPr>
            <p:custDataLst>
              <p:tags r:id="rId16"/>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1" name="Line 30"/>
          <p:cNvSpPr>
            <a:spLocks noChangeShapeType="1"/>
          </p:cNvSpPr>
          <p:nvPr>
            <p:custDataLst>
              <p:tags r:id="rId17"/>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2" name="Text Box 29"/>
          <p:cNvSpPr txBox="1">
            <a:spLocks noChangeArrowheads="1"/>
          </p:cNvSpPr>
          <p:nvPr>
            <p:custDataLst>
              <p:tags r:id="rId18"/>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3" name="Text Box 29"/>
          <p:cNvSpPr txBox="1">
            <a:spLocks noChangeArrowheads="1"/>
          </p:cNvSpPr>
          <p:nvPr>
            <p:custDataLst>
              <p:tags r:id="rId19"/>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4" name="Oval 24"/>
          <p:cNvSpPr>
            <a:spLocks noChangeArrowheads="1"/>
          </p:cNvSpPr>
          <p:nvPr>
            <p:custDataLst>
              <p:tags r:id="rId20"/>
            </p:custDataLst>
          </p:nvPr>
        </p:nvSpPr>
        <p:spPr bwMode="auto">
          <a:xfrm>
            <a:off x="2590800" y="3276601"/>
            <a:ext cx="1219200" cy="457199"/>
          </a:xfrm>
          <a:prstGeom prst="ellipse">
            <a:avLst/>
          </a:prstGeom>
          <a:ln w="28575">
            <a:headEnd/>
            <a:tailEn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5" name="Line 45"/>
          <p:cNvSpPr>
            <a:spLocks noChangeShapeType="1"/>
          </p:cNvSpPr>
          <p:nvPr>
            <p:custDataLst>
              <p:tags r:id="rId21"/>
            </p:custDataLst>
          </p:nvPr>
        </p:nvSpPr>
        <p:spPr bwMode="auto">
          <a:xfrm flipV="1">
            <a:off x="6400800" y="2514600"/>
            <a:ext cx="0" cy="99060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6" name="Freeform 25"/>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7" name="Rectangle 22"/>
          <p:cNvSpPr>
            <a:spLocks noChangeArrowheads="1"/>
          </p:cNvSpPr>
          <p:nvPr>
            <p:custDataLst>
              <p:tags r:id="rId23"/>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28" name="Line 34"/>
          <p:cNvSpPr>
            <a:spLocks noChangeShapeType="1"/>
          </p:cNvSpPr>
          <p:nvPr>
            <p:custDataLst>
              <p:tags r:id="rId24"/>
            </p:custDataLst>
          </p:nvPr>
        </p:nvSpPr>
        <p:spPr bwMode="auto">
          <a:xfrm>
            <a:off x="3810000" y="3505200"/>
            <a:ext cx="2590800" cy="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Line 8"/>
          <p:cNvSpPr>
            <a:spLocks noChangeShapeType="1"/>
          </p:cNvSpPr>
          <p:nvPr>
            <p:custDataLst>
              <p:tags r:id="rId25"/>
            </p:custDataLst>
          </p:nvPr>
        </p:nvSpPr>
        <p:spPr bwMode="auto">
          <a:xfrm>
            <a:off x="761998" y="2286000"/>
            <a:ext cx="2" cy="762000"/>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0" name="Text Box 11"/>
          <p:cNvSpPr txBox="1">
            <a:spLocks noChangeArrowheads="1"/>
          </p:cNvSpPr>
          <p:nvPr>
            <p:custDataLst>
              <p:tags r:id="rId26"/>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1" name="Line 18"/>
          <p:cNvSpPr>
            <a:spLocks noChangeShapeType="1"/>
          </p:cNvSpPr>
          <p:nvPr>
            <p:custDataLst>
              <p:tags r:id="rId27"/>
            </p:custDataLst>
          </p:nvPr>
        </p:nvSpPr>
        <p:spPr bwMode="auto">
          <a:xfrm flipH="1">
            <a:off x="1295400" y="2667000"/>
            <a:ext cx="0" cy="152400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21"/>
          <p:cNvSpPr>
            <a:spLocks noChangeShapeType="1"/>
          </p:cNvSpPr>
          <p:nvPr>
            <p:custDataLst>
              <p:tags r:id="rId28"/>
            </p:custDataLst>
          </p:nvPr>
        </p:nvSpPr>
        <p:spPr bwMode="auto">
          <a:xfrm>
            <a:off x="761998" y="3352798"/>
            <a:ext cx="2" cy="838202"/>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spAutoFit/>
          </a:bodyPr>
          <a:lstStyle/>
          <a:p>
            <a:endParaRPr lang="en-US">
              <a:solidFill>
                <a:schemeClr val="tx2"/>
              </a:solidFill>
              <a:latin typeface="Source Sans Pro" panose="020B0503030403020204" pitchFamily="34" charset="0"/>
            </a:endParaRPr>
          </a:p>
        </p:txBody>
      </p:sp>
      <p:sp>
        <p:nvSpPr>
          <p:cNvPr id="33" name="Line 49"/>
          <p:cNvSpPr>
            <a:spLocks noChangeShapeType="1"/>
          </p:cNvSpPr>
          <p:nvPr>
            <p:custDataLst>
              <p:tags r:id="rId29"/>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4" name="Line 49"/>
          <p:cNvSpPr>
            <a:spLocks noChangeShapeType="1"/>
          </p:cNvSpPr>
          <p:nvPr>
            <p:custDataLst>
              <p:tags r:id="rId30"/>
            </p:custDataLst>
          </p:nvPr>
        </p:nvSpPr>
        <p:spPr bwMode="auto">
          <a:xfrm flipH="1" flipV="1">
            <a:off x="1219200" y="1752600"/>
            <a:ext cx="304800" cy="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5" name="Rectangle 4"/>
          <p:cNvSpPr>
            <a:spLocks noChangeArrowheads="1"/>
          </p:cNvSpPr>
          <p:nvPr>
            <p:custDataLst>
              <p:tags r:id="rId31"/>
            </p:custDataLst>
          </p:nvPr>
        </p:nvSpPr>
        <p:spPr bwMode="auto">
          <a:xfrm>
            <a:off x="228600" y="1219200"/>
            <a:ext cx="9906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r>
              <a:rPr lang="en-US" sz="2400" dirty="0" smtClean="0">
                <a:solidFill>
                  <a:schemeClr val="tx2"/>
                </a:solidFill>
                <a:latin typeface="Source Sans Pro" panose="020B0503030403020204" pitchFamily="34" charset="0"/>
              </a:rPr>
              <a:t>.</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sp>
        <p:nvSpPr>
          <p:cNvPr id="36" name="Line 49"/>
          <p:cNvSpPr>
            <a:spLocks noChangeShapeType="1"/>
          </p:cNvSpPr>
          <p:nvPr>
            <p:custDataLst>
              <p:tags r:id="rId32"/>
            </p:custDataLst>
          </p:nvPr>
        </p:nvSpPr>
        <p:spPr bwMode="auto">
          <a:xfrm flipH="1" flipV="1">
            <a:off x="1524000" y="1752600"/>
            <a:ext cx="0" cy="17526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4"/>
          <p:cNvSpPr>
            <a:spLocks noChangeShapeType="1"/>
          </p:cNvSpPr>
          <p:nvPr>
            <p:custDataLst>
              <p:tags r:id="rId33"/>
            </p:custDataLst>
          </p:nvPr>
        </p:nvSpPr>
        <p:spPr bwMode="auto">
          <a:xfrm>
            <a:off x="762000" y="2667000"/>
            <a:ext cx="152400" cy="0"/>
          </a:xfrm>
          <a:prstGeom prst="line">
            <a:avLst/>
          </a:prstGeom>
          <a:noFill/>
          <a:ln w="28575" cap="sq">
            <a:solidFill>
              <a:schemeClr val="tx2"/>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Text Box 29"/>
          <p:cNvSpPr txBox="1">
            <a:spLocks noChangeArrowheads="1"/>
          </p:cNvSpPr>
          <p:nvPr>
            <p:custDataLst>
              <p:tags r:id="rId34"/>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39" name="Line 8"/>
          <p:cNvSpPr>
            <a:spLocks noChangeShapeType="1"/>
          </p:cNvSpPr>
          <p:nvPr>
            <p:custDataLst>
              <p:tags r:id="rId35"/>
            </p:custDataLst>
          </p:nvPr>
        </p:nvSpPr>
        <p:spPr bwMode="auto">
          <a:xfrm flipH="1">
            <a:off x="1219200" y="2667000"/>
            <a:ext cx="76200" cy="0"/>
          </a:xfrm>
          <a:prstGeom prst="line">
            <a:avLst/>
          </a:prstGeom>
          <a:noFill/>
          <a:ln w="28575"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grpSp>
        <p:nvGrpSpPr>
          <p:cNvPr id="40" name="Group 39"/>
          <p:cNvGrpSpPr/>
          <p:nvPr>
            <p:custDataLst>
              <p:tags r:id="rId36"/>
            </p:custDataLst>
          </p:nvPr>
        </p:nvGrpSpPr>
        <p:grpSpPr>
          <a:xfrm>
            <a:off x="914400" y="2514600"/>
            <a:ext cx="304800" cy="304800"/>
            <a:chOff x="914400" y="2514600"/>
            <a:chExt cx="304800" cy="304800"/>
          </a:xfrm>
        </p:grpSpPr>
        <p:sp>
          <p:nvSpPr>
            <p:cNvPr id="41" name="Freeform 40"/>
            <p:cNvSpPr/>
            <p:nvPr>
              <p:custDataLst>
                <p:tags r:id="rId39"/>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2" name="Text Box 11"/>
            <p:cNvSpPr txBox="1">
              <a:spLocks noChangeArrowheads="1"/>
            </p:cNvSpPr>
            <p:nvPr>
              <p:custDataLst>
                <p:tags r:id="rId40"/>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grpSp>
      <p:sp>
        <p:nvSpPr>
          <p:cNvPr id="43" name="Line 9"/>
          <p:cNvSpPr>
            <a:spLocks noChangeShapeType="1"/>
          </p:cNvSpPr>
          <p:nvPr>
            <p:custDataLst>
              <p:tags r:id="rId37"/>
            </p:custDataLst>
          </p:nvPr>
        </p:nvSpPr>
        <p:spPr bwMode="auto">
          <a:xfrm flipV="1">
            <a:off x="762000" y="4191000"/>
            <a:ext cx="533400" cy="0"/>
          </a:xfrm>
          <a:prstGeom prst="line">
            <a:avLst/>
          </a:prstGeom>
          <a:ln w="28575">
            <a:headEnd/>
            <a:tailEn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4" name="Rectangle 22"/>
          <p:cNvSpPr>
            <a:spLocks noChangeArrowheads="1"/>
          </p:cNvSpPr>
          <p:nvPr>
            <p:custDataLst>
              <p:tags r:id="rId38"/>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5" name="Straight Arrow Connector 44"/>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
        <p:nvSpPr>
          <p:cNvPr id="59" name="Rectangle 58"/>
          <p:cNvSpPr/>
          <p:nvPr/>
        </p:nvSpPr>
        <p:spPr>
          <a:xfrm>
            <a:off x="209550" y="5105397"/>
            <a:ext cx="8163612" cy="1569660"/>
          </a:xfrm>
          <a:prstGeom prst="rect">
            <a:avLst/>
          </a:prstGeom>
        </p:spPr>
        <p:txBody>
          <a:bodyPr wrap="square">
            <a:spAutoFit/>
          </a:bodyPr>
          <a:lstStyle/>
          <a:p>
            <a:pPr marL="573088" lvl="1" indent="-457200"/>
            <a:r>
              <a:rPr lang="en-US" dirty="0">
                <a:solidFill>
                  <a:schemeClr val="tx2"/>
                </a:solidFill>
                <a:latin typeface="Source Sans Pro" panose="020B0503030403020204" pitchFamily="34" charset="0"/>
              </a:rPr>
              <a:t>Gather data from the instruction</a:t>
            </a:r>
          </a:p>
          <a:p>
            <a:pPr marL="573088" lvl="1" indent="-457200"/>
            <a:r>
              <a:rPr lang="en-US" dirty="0">
                <a:solidFill>
                  <a:schemeClr val="tx2"/>
                </a:solidFill>
                <a:latin typeface="Source Sans Pro" panose="020B0503030403020204" pitchFamily="34" charset="0"/>
              </a:rPr>
              <a:t>Read opcode; determine instruction type, field lengths</a:t>
            </a:r>
          </a:p>
          <a:p>
            <a:pPr marL="573088" lvl="1" indent="-457200"/>
            <a:r>
              <a:rPr lang="en-US" dirty="0">
                <a:solidFill>
                  <a:schemeClr val="tx2"/>
                </a:solidFill>
                <a:latin typeface="Source Sans Pro" panose="020B0503030403020204" pitchFamily="34" charset="0"/>
              </a:rPr>
              <a:t>Read in data from register file </a:t>
            </a:r>
          </a:p>
          <a:p>
            <a:pPr marL="115888" lvl="1" indent="0">
              <a:buNone/>
            </a:pPr>
            <a:r>
              <a:rPr lang="en-US" dirty="0">
                <a:solidFill>
                  <a:schemeClr val="tx2"/>
                </a:solidFill>
                <a:latin typeface="Source Sans Pro" panose="020B0503030403020204" pitchFamily="34" charset="0"/>
              </a:rPr>
              <a:t>	(0, 1, or 2 reads for </a:t>
            </a:r>
            <a:r>
              <a:rPr lang="en-US" dirty="0">
                <a:solidFill>
                  <a:schemeClr val="tx2"/>
                </a:solidFill>
                <a:latin typeface="Courier New" panose="02070309020205020404" pitchFamily="49" charset="0"/>
                <a:ea typeface="Courier New" charset="0"/>
                <a:cs typeface="Courier New" panose="02070309020205020404" pitchFamily="49" charset="0"/>
              </a:rPr>
              <a:t>jump</a:t>
            </a:r>
            <a:r>
              <a:rPr lang="en-US" dirty="0">
                <a:solidFill>
                  <a:schemeClr val="tx2"/>
                </a:solidFill>
                <a:latin typeface="Source Sans Pro" panose="020B0503030403020204" pitchFamily="34" charset="0"/>
              </a:rPr>
              <a:t>, </a:t>
            </a:r>
            <a:r>
              <a:rPr lang="en-US" dirty="0" err="1">
                <a:solidFill>
                  <a:schemeClr val="tx2"/>
                </a:solidFill>
                <a:latin typeface="Courier New" panose="02070309020205020404" pitchFamily="49" charset="0"/>
                <a:ea typeface="Courier New" charset="0"/>
                <a:cs typeface="Courier New" panose="02070309020205020404" pitchFamily="49" charset="0"/>
              </a:rPr>
              <a:t>addi</a:t>
            </a:r>
            <a:r>
              <a:rPr lang="en-US" dirty="0">
                <a:solidFill>
                  <a:schemeClr val="tx2"/>
                </a:solidFill>
                <a:latin typeface="Source Sans Pro" panose="020B0503030403020204" pitchFamily="34" charset="0"/>
              </a:rPr>
              <a:t>, or </a:t>
            </a:r>
            <a:r>
              <a:rPr lang="en-US" dirty="0">
                <a:solidFill>
                  <a:schemeClr val="tx2"/>
                </a:solidFill>
                <a:latin typeface="Courier New" panose="02070309020205020404" pitchFamily="49" charset="0"/>
                <a:ea typeface="Courier New" charset="0"/>
                <a:cs typeface="Courier New" panose="02070309020205020404" pitchFamily="49" charset="0"/>
              </a:rPr>
              <a:t>add</a:t>
            </a:r>
            <a:r>
              <a:rPr lang="en-US" dirty="0">
                <a:solidFill>
                  <a:schemeClr val="tx2"/>
                </a:solidFill>
                <a:latin typeface="Source Sans Pro" panose="020B0503030403020204" pitchFamily="34" charset="0"/>
              </a:rPr>
              <a:t>, respectively</a:t>
            </a:r>
            <a:r>
              <a:rPr lang="en-US" dirty="0" smtClean="0">
                <a:solidFill>
                  <a:schemeClr val="tx2"/>
                </a:solidFill>
                <a:latin typeface="Source Sans Pro" panose="020B0503030403020204" pitchFamily="34" charset="0"/>
              </a:rPr>
              <a:t>)</a:t>
            </a:r>
            <a:endParaRPr lang="en-US" dirty="0">
              <a:solidFill>
                <a:schemeClr val="tx2"/>
              </a:solidFill>
              <a:latin typeface="Source Sans Pro" panose="020B0503030403020204" pitchFamily="34" charset="0"/>
            </a:endParaRPr>
          </a:p>
        </p:txBody>
      </p:sp>
      <p:sp>
        <p:nvSpPr>
          <p:cNvPr id="60" name="Oval 59"/>
          <p:cNvSpPr/>
          <p:nvPr/>
        </p:nvSpPr>
        <p:spPr>
          <a:xfrm>
            <a:off x="1905048" y="990600"/>
            <a:ext cx="2557260" cy="3048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1000" y="4385151"/>
            <a:ext cx="7772352" cy="470830"/>
            <a:chOff x="381000" y="4385151"/>
            <a:chExt cx="7772352" cy="470830"/>
          </a:xfrm>
        </p:grpSpPr>
        <p:cxnSp>
          <p:nvCxnSpPr>
            <p:cNvPr id="62" name="Straight Arrow Connector 61"/>
            <p:cNvCxnSpPr/>
            <p:nvPr/>
          </p:nvCxnSpPr>
          <p:spPr>
            <a:xfrm>
              <a:off x="381000" y="4846816"/>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676400" y="4846816"/>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980921" y="4846816"/>
              <a:ext cx="2505479"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488858" y="4846816"/>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915912" y="4846816"/>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59817" y="4385151"/>
              <a:ext cx="887935"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Fetch</a:t>
              </a:r>
            </a:p>
          </p:txBody>
        </p:sp>
        <p:sp>
          <p:nvSpPr>
            <p:cNvPr id="68" name="TextBox 67"/>
            <p:cNvSpPr txBox="1"/>
            <p:nvPr/>
          </p:nvSpPr>
          <p:spPr>
            <a:xfrm>
              <a:off x="1654617" y="4394316"/>
              <a:ext cx="1252470" cy="461665"/>
            </a:xfrm>
            <a:prstGeom prst="rect">
              <a:avLst/>
            </a:prstGeom>
            <a:noFill/>
            <a:ln>
              <a:noFill/>
            </a:ln>
          </p:spPr>
          <p:txBody>
            <a:bodyPr wrap="square" rtlCol="0">
              <a:spAutoFit/>
            </a:bodyPr>
            <a:lstStyle/>
            <a:p>
              <a:r>
                <a:rPr lang="en-US" dirty="0" smtClean="0">
                  <a:solidFill>
                    <a:schemeClr val="accent1"/>
                  </a:solidFill>
                  <a:latin typeface="Source Sans Pro" panose="020B0503030403020204" pitchFamily="34" charset="0"/>
                </a:rPr>
                <a:t>Decode</a:t>
              </a:r>
            </a:p>
          </p:txBody>
        </p:sp>
        <p:sp>
          <p:nvSpPr>
            <p:cNvPr id="69" name="TextBox 68"/>
            <p:cNvSpPr txBox="1"/>
            <p:nvPr/>
          </p:nvSpPr>
          <p:spPr>
            <a:xfrm>
              <a:off x="3581352" y="4394316"/>
              <a:ext cx="1191032"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Execute</a:t>
              </a:r>
            </a:p>
          </p:txBody>
        </p:sp>
        <p:sp>
          <p:nvSpPr>
            <p:cNvPr id="70" name="TextBox 69"/>
            <p:cNvSpPr txBox="1"/>
            <p:nvPr/>
          </p:nvSpPr>
          <p:spPr>
            <a:xfrm>
              <a:off x="5575601" y="4389616"/>
              <a:ext cx="1244251"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71" name="TextBox 70"/>
            <p:cNvSpPr txBox="1"/>
            <p:nvPr/>
          </p:nvSpPr>
          <p:spPr>
            <a:xfrm>
              <a:off x="7232305" y="4385151"/>
              <a:ext cx="60465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WB</a:t>
              </a:r>
            </a:p>
          </p:txBody>
        </p:sp>
      </p:grpSp>
    </p:spTree>
    <p:extLst>
      <p:ext uri="{BB962C8B-B14F-4D97-AF65-F5344CB8AC3E}">
        <p14:creationId xmlns:p14="http://schemas.microsoft.com/office/powerpoint/2010/main" val="2269628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Stage </a:t>
            </a:r>
            <a:r>
              <a:rPr lang="en-US" dirty="0" smtClean="0">
                <a:solidFill>
                  <a:schemeClr val="tx2"/>
                </a:solidFill>
              </a:rPr>
              <a:t>3: Execution (ALU)</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28</a:t>
            </a:fld>
            <a:endParaRPr lang="en-US" dirty="0"/>
          </a:p>
        </p:txBody>
      </p:sp>
      <p:sp>
        <p:nvSpPr>
          <p:cNvPr id="5" name="Line 25"/>
          <p:cNvSpPr>
            <a:spLocks noChangeShapeType="1"/>
          </p:cNvSpPr>
          <p:nvPr>
            <p:custDataLst>
              <p:tags r:id="rId1"/>
            </p:custDataLst>
          </p:nvPr>
        </p:nvSpPr>
        <p:spPr bwMode="auto">
          <a:xfrm flipV="1">
            <a:off x="2743200" y="2667000"/>
            <a:ext cx="2" cy="70104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6" name="Line 26"/>
          <p:cNvSpPr>
            <a:spLocks noChangeShapeType="1"/>
          </p:cNvSpPr>
          <p:nvPr>
            <p:custDataLst>
              <p:tags r:id="rId2"/>
            </p:custDataLst>
          </p:nvPr>
        </p:nvSpPr>
        <p:spPr bwMode="auto">
          <a:xfrm flipV="1">
            <a:off x="3124199" y="2667000"/>
            <a:ext cx="1"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7" name="Line 27"/>
          <p:cNvSpPr>
            <a:spLocks noChangeShapeType="1"/>
          </p:cNvSpPr>
          <p:nvPr>
            <p:custDataLst>
              <p:tags r:id="rId3"/>
            </p:custDataLst>
          </p:nvPr>
        </p:nvSpPr>
        <p:spPr bwMode="auto">
          <a:xfrm flipV="1">
            <a:off x="3352797" y="2667000"/>
            <a:ext cx="3"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8" name="Line 28"/>
          <p:cNvSpPr>
            <a:spLocks noChangeShapeType="1"/>
          </p:cNvSpPr>
          <p:nvPr>
            <p:custDataLst>
              <p:tags r:id="rId4"/>
            </p:custDataLst>
          </p:nvPr>
        </p:nvSpPr>
        <p:spPr bwMode="auto">
          <a:xfrm flipV="1">
            <a:off x="3581396" y="2667000"/>
            <a:ext cx="4" cy="685798"/>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9" name="Text Box 29"/>
          <p:cNvSpPr txBox="1">
            <a:spLocks noChangeArrowheads="1"/>
          </p:cNvSpPr>
          <p:nvPr>
            <p:custDataLst>
              <p:tags r:id="rId5"/>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0" name="Line 30"/>
          <p:cNvSpPr>
            <a:spLocks noChangeShapeType="1"/>
          </p:cNvSpPr>
          <p:nvPr>
            <p:custDataLst>
              <p:tags r:id="rId6"/>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1" name="Line 34"/>
          <p:cNvSpPr>
            <a:spLocks noChangeShapeType="1"/>
          </p:cNvSpPr>
          <p:nvPr>
            <p:custDataLst>
              <p:tags r:id="rId7"/>
            </p:custDataLst>
          </p:nvPr>
        </p:nvSpPr>
        <p:spPr bwMode="auto">
          <a:xfrm flipV="1">
            <a:off x="1524000" y="3505200"/>
            <a:ext cx="1066800" cy="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2" name="Line 43"/>
          <p:cNvSpPr>
            <a:spLocks noChangeShapeType="1"/>
          </p:cNvSpPr>
          <p:nvPr>
            <p:custDataLst>
              <p:tags r:id="rId8"/>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3" name="Line 44"/>
          <p:cNvSpPr>
            <a:spLocks noChangeShapeType="1"/>
          </p:cNvSpPr>
          <p:nvPr>
            <p:custDataLst>
              <p:tags r:id="rId9"/>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4" name="Line 47"/>
          <p:cNvSpPr>
            <a:spLocks noChangeShapeType="1"/>
          </p:cNvSpPr>
          <p:nvPr>
            <p:custDataLst>
              <p:tags r:id="rId10"/>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8"/>
          <p:cNvSpPr>
            <a:spLocks noChangeShapeType="1"/>
          </p:cNvSpPr>
          <p:nvPr>
            <p:custDataLst>
              <p:tags r:id="rId11"/>
            </p:custDataLst>
          </p:nvPr>
        </p:nvSpPr>
        <p:spPr bwMode="auto">
          <a:xfrm flipH="1">
            <a:off x="8305800" y="1905000"/>
            <a:ext cx="3048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dirty="0">
              <a:solidFill>
                <a:schemeClr val="tx2"/>
              </a:solidFill>
              <a:latin typeface="Source Sans Pro" panose="020B0503030403020204" pitchFamily="34" charset="0"/>
            </a:endParaRPr>
          </a:p>
        </p:txBody>
      </p:sp>
      <p:sp>
        <p:nvSpPr>
          <p:cNvPr id="16" name="Line 49"/>
          <p:cNvSpPr>
            <a:spLocks noChangeShapeType="1"/>
          </p:cNvSpPr>
          <p:nvPr>
            <p:custDataLst>
              <p:tags r:id="rId12"/>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51"/>
          <p:cNvSpPr>
            <a:spLocks noChangeShapeType="1"/>
          </p:cNvSpPr>
          <p:nvPr>
            <p:custDataLst>
              <p:tags r:id="rId13"/>
            </p:custDataLst>
          </p:nvPr>
        </p:nvSpPr>
        <p:spPr bwMode="auto">
          <a:xfrm flipV="1">
            <a:off x="1981200" y="2209800"/>
            <a:ext cx="609600" cy="0"/>
          </a:xfrm>
          <a:prstGeom prst="line">
            <a:avLst/>
          </a:prstGeom>
          <a:noFill/>
          <a:ln w="28575" cap="sq">
            <a:solidFill>
              <a:schemeClr val="tx2"/>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pitchFamily="34" charset="0"/>
            </a:endParaRPr>
          </a:p>
        </p:txBody>
      </p:sp>
      <p:sp>
        <p:nvSpPr>
          <p:cNvPr id="18" name="Text Box 52"/>
          <p:cNvSpPr txBox="1">
            <a:spLocks noChangeArrowheads="1"/>
          </p:cNvSpPr>
          <p:nvPr>
            <p:custDataLst>
              <p:tags r:id="rId14"/>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19" name="Line 49"/>
          <p:cNvSpPr>
            <a:spLocks noChangeShapeType="1"/>
          </p:cNvSpPr>
          <p:nvPr>
            <p:custDataLst>
              <p:tags r:id="rId15"/>
            </p:custDataLst>
          </p:nvPr>
        </p:nvSpPr>
        <p:spPr bwMode="auto">
          <a:xfrm flipH="1">
            <a:off x="1981200" y="990600"/>
            <a:ext cx="0" cy="12192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30"/>
          <p:cNvSpPr>
            <a:spLocks noChangeShapeType="1"/>
          </p:cNvSpPr>
          <p:nvPr>
            <p:custDataLst>
              <p:tags r:id="rId16"/>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1" name="Line 30"/>
          <p:cNvSpPr>
            <a:spLocks noChangeShapeType="1"/>
          </p:cNvSpPr>
          <p:nvPr>
            <p:custDataLst>
              <p:tags r:id="rId17"/>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2" name="Text Box 29"/>
          <p:cNvSpPr txBox="1">
            <a:spLocks noChangeArrowheads="1"/>
          </p:cNvSpPr>
          <p:nvPr>
            <p:custDataLst>
              <p:tags r:id="rId18"/>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3" name="Text Box 29"/>
          <p:cNvSpPr txBox="1">
            <a:spLocks noChangeArrowheads="1"/>
          </p:cNvSpPr>
          <p:nvPr>
            <p:custDataLst>
              <p:tags r:id="rId19"/>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4" name="Oval 24"/>
          <p:cNvSpPr>
            <a:spLocks noChangeArrowheads="1"/>
          </p:cNvSpPr>
          <p:nvPr>
            <p:custDataLst>
              <p:tags r:id="rId20"/>
            </p:custDataLst>
          </p:nvPr>
        </p:nvSpPr>
        <p:spPr bwMode="auto">
          <a:xfrm>
            <a:off x="2590800" y="3276601"/>
            <a:ext cx="1219200" cy="457199"/>
          </a:xfrm>
          <a:prstGeom prst="ellipse">
            <a:avLst/>
          </a:prstGeom>
          <a:ln w="28575">
            <a:headEnd/>
            <a:tailEn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5" name="Line 45"/>
          <p:cNvSpPr>
            <a:spLocks noChangeShapeType="1"/>
          </p:cNvSpPr>
          <p:nvPr>
            <p:custDataLst>
              <p:tags r:id="rId21"/>
            </p:custDataLst>
          </p:nvPr>
        </p:nvSpPr>
        <p:spPr bwMode="auto">
          <a:xfrm flipV="1">
            <a:off x="6400800" y="2514600"/>
            <a:ext cx="0" cy="99060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6" name="Freeform 25"/>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7" name="Rectangle 22"/>
          <p:cNvSpPr>
            <a:spLocks noChangeArrowheads="1"/>
          </p:cNvSpPr>
          <p:nvPr>
            <p:custDataLst>
              <p:tags r:id="rId23"/>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28" name="Line 34"/>
          <p:cNvSpPr>
            <a:spLocks noChangeShapeType="1"/>
          </p:cNvSpPr>
          <p:nvPr>
            <p:custDataLst>
              <p:tags r:id="rId24"/>
            </p:custDataLst>
          </p:nvPr>
        </p:nvSpPr>
        <p:spPr bwMode="auto">
          <a:xfrm>
            <a:off x="3810000" y="3505200"/>
            <a:ext cx="2590800" cy="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Line 8"/>
          <p:cNvSpPr>
            <a:spLocks noChangeShapeType="1"/>
          </p:cNvSpPr>
          <p:nvPr>
            <p:custDataLst>
              <p:tags r:id="rId25"/>
            </p:custDataLst>
          </p:nvPr>
        </p:nvSpPr>
        <p:spPr bwMode="auto">
          <a:xfrm>
            <a:off x="761998" y="2286000"/>
            <a:ext cx="2" cy="762000"/>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0" name="Text Box 11"/>
          <p:cNvSpPr txBox="1">
            <a:spLocks noChangeArrowheads="1"/>
          </p:cNvSpPr>
          <p:nvPr>
            <p:custDataLst>
              <p:tags r:id="rId26"/>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1" name="Line 18"/>
          <p:cNvSpPr>
            <a:spLocks noChangeShapeType="1"/>
          </p:cNvSpPr>
          <p:nvPr>
            <p:custDataLst>
              <p:tags r:id="rId27"/>
            </p:custDataLst>
          </p:nvPr>
        </p:nvSpPr>
        <p:spPr bwMode="auto">
          <a:xfrm flipH="1">
            <a:off x="1295400" y="2667000"/>
            <a:ext cx="0" cy="152400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21"/>
          <p:cNvSpPr>
            <a:spLocks noChangeShapeType="1"/>
          </p:cNvSpPr>
          <p:nvPr>
            <p:custDataLst>
              <p:tags r:id="rId28"/>
            </p:custDataLst>
          </p:nvPr>
        </p:nvSpPr>
        <p:spPr bwMode="auto">
          <a:xfrm>
            <a:off x="761998" y="3352798"/>
            <a:ext cx="2" cy="838202"/>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spAutoFit/>
          </a:bodyPr>
          <a:lstStyle/>
          <a:p>
            <a:endParaRPr lang="en-US">
              <a:solidFill>
                <a:schemeClr val="tx2"/>
              </a:solidFill>
              <a:latin typeface="Source Sans Pro" panose="020B0503030403020204" pitchFamily="34" charset="0"/>
            </a:endParaRPr>
          </a:p>
        </p:txBody>
      </p:sp>
      <p:sp>
        <p:nvSpPr>
          <p:cNvPr id="33" name="Line 49"/>
          <p:cNvSpPr>
            <a:spLocks noChangeShapeType="1"/>
          </p:cNvSpPr>
          <p:nvPr>
            <p:custDataLst>
              <p:tags r:id="rId29"/>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4" name="Line 49"/>
          <p:cNvSpPr>
            <a:spLocks noChangeShapeType="1"/>
          </p:cNvSpPr>
          <p:nvPr>
            <p:custDataLst>
              <p:tags r:id="rId30"/>
            </p:custDataLst>
          </p:nvPr>
        </p:nvSpPr>
        <p:spPr bwMode="auto">
          <a:xfrm flipH="1" flipV="1">
            <a:off x="1219200" y="1752600"/>
            <a:ext cx="304800" cy="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5" name="Rectangle 4"/>
          <p:cNvSpPr>
            <a:spLocks noChangeArrowheads="1"/>
          </p:cNvSpPr>
          <p:nvPr>
            <p:custDataLst>
              <p:tags r:id="rId31"/>
            </p:custDataLst>
          </p:nvPr>
        </p:nvSpPr>
        <p:spPr bwMode="auto">
          <a:xfrm>
            <a:off x="228600" y="1219200"/>
            <a:ext cx="9906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r>
              <a:rPr lang="en-US" sz="2400" dirty="0" smtClean="0">
                <a:solidFill>
                  <a:schemeClr val="tx2"/>
                </a:solidFill>
                <a:latin typeface="Source Sans Pro" panose="020B0503030403020204" pitchFamily="34" charset="0"/>
              </a:rPr>
              <a:t>.</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sp>
        <p:nvSpPr>
          <p:cNvPr id="36" name="Line 49"/>
          <p:cNvSpPr>
            <a:spLocks noChangeShapeType="1"/>
          </p:cNvSpPr>
          <p:nvPr>
            <p:custDataLst>
              <p:tags r:id="rId32"/>
            </p:custDataLst>
          </p:nvPr>
        </p:nvSpPr>
        <p:spPr bwMode="auto">
          <a:xfrm flipH="1" flipV="1">
            <a:off x="1524000" y="1752600"/>
            <a:ext cx="0" cy="17526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4"/>
          <p:cNvSpPr>
            <a:spLocks noChangeShapeType="1"/>
          </p:cNvSpPr>
          <p:nvPr>
            <p:custDataLst>
              <p:tags r:id="rId33"/>
            </p:custDataLst>
          </p:nvPr>
        </p:nvSpPr>
        <p:spPr bwMode="auto">
          <a:xfrm>
            <a:off x="762000" y="2667000"/>
            <a:ext cx="152400" cy="0"/>
          </a:xfrm>
          <a:prstGeom prst="line">
            <a:avLst/>
          </a:prstGeom>
          <a:noFill/>
          <a:ln w="28575" cap="sq">
            <a:solidFill>
              <a:schemeClr val="tx2"/>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Text Box 29"/>
          <p:cNvSpPr txBox="1">
            <a:spLocks noChangeArrowheads="1"/>
          </p:cNvSpPr>
          <p:nvPr>
            <p:custDataLst>
              <p:tags r:id="rId34"/>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39" name="Line 8"/>
          <p:cNvSpPr>
            <a:spLocks noChangeShapeType="1"/>
          </p:cNvSpPr>
          <p:nvPr>
            <p:custDataLst>
              <p:tags r:id="rId35"/>
            </p:custDataLst>
          </p:nvPr>
        </p:nvSpPr>
        <p:spPr bwMode="auto">
          <a:xfrm flipH="1">
            <a:off x="1219200" y="2667000"/>
            <a:ext cx="76200" cy="0"/>
          </a:xfrm>
          <a:prstGeom prst="line">
            <a:avLst/>
          </a:prstGeom>
          <a:noFill/>
          <a:ln w="28575"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41" name="Freeform 40"/>
          <p:cNvSpPr/>
          <p:nvPr>
            <p:custDataLst>
              <p:tags r:id="rId36"/>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2" name="Text Box 11"/>
          <p:cNvSpPr txBox="1">
            <a:spLocks noChangeArrowheads="1"/>
          </p:cNvSpPr>
          <p:nvPr>
            <p:custDataLst>
              <p:tags r:id="rId37"/>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sp>
        <p:nvSpPr>
          <p:cNvPr id="43" name="Line 9"/>
          <p:cNvSpPr>
            <a:spLocks noChangeShapeType="1"/>
          </p:cNvSpPr>
          <p:nvPr>
            <p:custDataLst>
              <p:tags r:id="rId38"/>
            </p:custDataLst>
          </p:nvPr>
        </p:nvSpPr>
        <p:spPr bwMode="auto">
          <a:xfrm flipV="1">
            <a:off x="762000" y="4191000"/>
            <a:ext cx="533400" cy="0"/>
          </a:xfrm>
          <a:prstGeom prst="line">
            <a:avLst/>
          </a:prstGeom>
          <a:ln w="28575">
            <a:headEnd/>
            <a:tailEn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4" name="Rectangle 22"/>
          <p:cNvSpPr>
            <a:spLocks noChangeArrowheads="1"/>
          </p:cNvSpPr>
          <p:nvPr>
            <p:custDataLst>
              <p:tags r:id="rId39"/>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5" name="Straight Arrow Connector 44"/>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
        <p:nvSpPr>
          <p:cNvPr id="59" name="Rectangle 58"/>
          <p:cNvSpPr/>
          <p:nvPr/>
        </p:nvSpPr>
        <p:spPr>
          <a:xfrm>
            <a:off x="228600" y="5257799"/>
            <a:ext cx="8163612" cy="1292662"/>
          </a:xfrm>
          <a:prstGeom prst="rect">
            <a:avLst/>
          </a:prstGeom>
        </p:spPr>
        <p:txBody>
          <a:bodyPr wrap="square">
            <a:spAutoFit/>
          </a:bodyPr>
          <a:lstStyle/>
          <a:p>
            <a:pPr marL="573088" lvl="1" indent="-457200"/>
            <a:r>
              <a:rPr lang="en-US" sz="2600" dirty="0">
                <a:solidFill>
                  <a:schemeClr val="tx2"/>
                </a:solidFill>
                <a:latin typeface="Source Sans Pro" panose="020B0503030403020204" pitchFamily="34" charset="0"/>
              </a:rPr>
              <a:t>Useful work done here (+, -, *, /), shift, </a:t>
            </a:r>
            <a:r>
              <a:rPr lang="en-US" sz="2600" dirty="0" smtClean="0">
                <a:solidFill>
                  <a:schemeClr val="tx2"/>
                </a:solidFill>
                <a:latin typeface="Source Sans Pro" panose="020B0503030403020204" pitchFamily="34" charset="0"/>
              </a:rPr>
              <a:t>logic operation</a:t>
            </a:r>
            <a:r>
              <a:rPr lang="en-US" sz="2600" dirty="0">
                <a:solidFill>
                  <a:schemeClr val="tx2"/>
                </a:solidFill>
                <a:latin typeface="Source Sans Pro" panose="020B0503030403020204" pitchFamily="34" charset="0"/>
              </a:rPr>
              <a:t>, comparison (</a:t>
            </a:r>
            <a:r>
              <a:rPr lang="en-US" sz="2600" dirty="0" err="1">
                <a:solidFill>
                  <a:schemeClr val="tx2"/>
                </a:solidFill>
                <a:latin typeface="Source Sans Pro" panose="020B0503030403020204" pitchFamily="34" charset="0"/>
              </a:rPr>
              <a:t>slt</a:t>
            </a:r>
            <a:r>
              <a:rPr lang="en-US" sz="2600" dirty="0">
                <a:solidFill>
                  <a:schemeClr val="tx2"/>
                </a:solidFill>
                <a:latin typeface="Source Sans Pro" panose="020B0503030403020204" pitchFamily="34" charset="0"/>
              </a:rPr>
              <a:t>)</a:t>
            </a:r>
          </a:p>
          <a:p>
            <a:pPr marL="573088" lvl="1" indent="-457200"/>
            <a:r>
              <a:rPr lang="en-US" sz="2600" dirty="0">
                <a:solidFill>
                  <a:schemeClr val="tx2"/>
                </a:solidFill>
                <a:latin typeface="Source Sans Pro" panose="020B0503030403020204" pitchFamily="34" charset="0"/>
              </a:rPr>
              <a:t>Load/Store? </a:t>
            </a:r>
            <a:r>
              <a:rPr lang="en-US" sz="2600" dirty="0" err="1">
                <a:solidFill>
                  <a:schemeClr val="tx2"/>
                </a:solidFill>
                <a:latin typeface="Source Sans Pro" panose="020B0503030403020204" pitchFamily="34" charset="0"/>
              </a:rPr>
              <a:t>lw</a:t>
            </a:r>
            <a:r>
              <a:rPr lang="en-US" sz="2600" dirty="0">
                <a:solidFill>
                  <a:schemeClr val="tx2"/>
                </a:solidFill>
                <a:latin typeface="Source Sans Pro" panose="020B0503030403020204" pitchFamily="34" charset="0"/>
              </a:rPr>
              <a:t> x</a:t>
            </a:r>
            <a:r>
              <a:rPr lang="en-US" sz="2600" dirty="0" smtClean="0">
                <a:solidFill>
                  <a:schemeClr val="tx2"/>
                </a:solidFill>
                <a:latin typeface="Source Sans Pro" panose="020B0503030403020204" pitchFamily="34" charset="0"/>
              </a:rPr>
              <a:t>2</a:t>
            </a:r>
            <a:r>
              <a:rPr lang="en-US" sz="2600" dirty="0">
                <a:solidFill>
                  <a:schemeClr val="tx2"/>
                </a:solidFill>
                <a:latin typeface="Source Sans Pro" panose="020B0503030403020204" pitchFamily="34" charset="0"/>
              </a:rPr>
              <a:t>, </a:t>
            </a:r>
            <a:r>
              <a:rPr lang="en-US" sz="2600" dirty="0" smtClean="0">
                <a:solidFill>
                  <a:schemeClr val="tx2"/>
                </a:solidFill>
                <a:latin typeface="Source Sans Pro" panose="020B0503030403020204" pitchFamily="34" charset="0"/>
              </a:rPr>
              <a:t>x3, 32  </a:t>
            </a:r>
            <a:r>
              <a:rPr lang="en-US" sz="2600" dirty="0">
                <a:solidFill>
                  <a:schemeClr val="tx2"/>
                </a:solidFill>
                <a:latin typeface="Source Sans Pro" panose="020B0503030403020204" pitchFamily="34" charset="0"/>
                <a:sym typeface="Wingdings"/>
              </a:rPr>
              <a:t> </a:t>
            </a:r>
            <a:r>
              <a:rPr lang="en-US" sz="2600" dirty="0">
                <a:solidFill>
                  <a:schemeClr val="tx2"/>
                </a:solidFill>
                <a:latin typeface="Source Sans Pro" panose="020B0503030403020204" pitchFamily="34" charset="0"/>
              </a:rPr>
              <a:t>Compute </a:t>
            </a:r>
            <a:r>
              <a:rPr lang="en-US" sz="2600" dirty="0" smtClean="0">
                <a:solidFill>
                  <a:schemeClr val="tx2"/>
                </a:solidFill>
                <a:latin typeface="Source Sans Pro" panose="020B0503030403020204" pitchFamily="34" charset="0"/>
              </a:rPr>
              <a:t>address</a:t>
            </a:r>
            <a:endParaRPr lang="en-US" sz="2600" dirty="0">
              <a:solidFill>
                <a:schemeClr val="tx2"/>
              </a:solidFill>
              <a:latin typeface="Source Sans Pro" panose="020B0503030403020204" pitchFamily="34" charset="0"/>
            </a:endParaRPr>
          </a:p>
        </p:txBody>
      </p:sp>
      <p:sp>
        <p:nvSpPr>
          <p:cNvPr id="61" name="Oval 60"/>
          <p:cNvSpPr/>
          <p:nvPr/>
        </p:nvSpPr>
        <p:spPr>
          <a:xfrm>
            <a:off x="5715048" y="990600"/>
            <a:ext cx="1181052" cy="20574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424230" y="4432874"/>
            <a:ext cx="7772352" cy="471803"/>
            <a:chOff x="457248" y="4919098"/>
            <a:chExt cx="7772352" cy="471803"/>
          </a:xfrm>
        </p:grpSpPr>
        <p:cxnSp>
          <p:nvCxnSpPr>
            <p:cNvPr id="62" name="Straight Arrow Connector 61"/>
            <p:cNvCxnSpPr/>
            <p:nvPr/>
          </p:nvCxnSpPr>
          <p:spPr>
            <a:xfrm>
              <a:off x="4572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7526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057169" y="5380763"/>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565106" y="5380763"/>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992160"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6065" y="4919098"/>
              <a:ext cx="887935"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Fetch</a:t>
              </a:r>
            </a:p>
          </p:txBody>
        </p:sp>
        <p:sp>
          <p:nvSpPr>
            <p:cNvPr id="68" name="TextBox 67"/>
            <p:cNvSpPr txBox="1"/>
            <p:nvPr/>
          </p:nvSpPr>
          <p:spPr>
            <a:xfrm>
              <a:off x="1795761" y="4929236"/>
              <a:ext cx="115121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Decode</a:t>
              </a:r>
            </a:p>
          </p:txBody>
        </p:sp>
        <p:sp>
          <p:nvSpPr>
            <p:cNvPr id="69" name="TextBox 68"/>
            <p:cNvSpPr txBox="1"/>
            <p:nvPr/>
          </p:nvSpPr>
          <p:spPr>
            <a:xfrm>
              <a:off x="3657600" y="4928263"/>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sp>
          <p:nvSpPr>
            <p:cNvPr id="70" name="TextBox 69"/>
            <p:cNvSpPr txBox="1"/>
            <p:nvPr/>
          </p:nvSpPr>
          <p:spPr>
            <a:xfrm>
              <a:off x="5651849" y="4923563"/>
              <a:ext cx="1244251"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71" name="TextBox 70"/>
            <p:cNvSpPr txBox="1"/>
            <p:nvPr/>
          </p:nvSpPr>
          <p:spPr>
            <a:xfrm>
              <a:off x="7308553" y="4919098"/>
              <a:ext cx="60465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WB</a:t>
              </a:r>
            </a:p>
          </p:txBody>
        </p:sp>
      </p:grpSp>
    </p:spTree>
    <p:extLst>
      <p:ext uri="{BB962C8B-B14F-4D97-AF65-F5344CB8AC3E}">
        <p14:creationId xmlns:p14="http://schemas.microsoft.com/office/powerpoint/2010/main" val="2435752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Stage </a:t>
            </a:r>
            <a:r>
              <a:rPr lang="en-US" dirty="0" smtClean="0">
                <a:solidFill>
                  <a:schemeClr val="tx2"/>
                </a:solidFill>
              </a:rPr>
              <a:t>4: Memory Access</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29</a:t>
            </a:fld>
            <a:endParaRPr lang="en-US" dirty="0"/>
          </a:p>
        </p:txBody>
      </p:sp>
      <p:sp>
        <p:nvSpPr>
          <p:cNvPr id="5" name="Line 25"/>
          <p:cNvSpPr>
            <a:spLocks noChangeShapeType="1"/>
          </p:cNvSpPr>
          <p:nvPr>
            <p:custDataLst>
              <p:tags r:id="rId1"/>
            </p:custDataLst>
          </p:nvPr>
        </p:nvSpPr>
        <p:spPr bwMode="auto">
          <a:xfrm flipV="1">
            <a:off x="2743200" y="2667000"/>
            <a:ext cx="2" cy="70104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6" name="Line 26"/>
          <p:cNvSpPr>
            <a:spLocks noChangeShapeType="1"/>
          </p:cNvSpPr>
          <p:nvPr>
            <p:custDataLst>
              <p:tags r:id="rId2"/>
            </p:custDataLst>
          </p:nvPr>
        </p:nvSpPr>
        <p:spPr bwMode="auto">
          <a:xfrm flipV="1">
            <a:off x="3124199" y="2667000"/>
            <a:ext cx="1"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7" name="Line 27"/>
          <p:cNvSpPr>
            <a:spLocks noChangeShapeType="1"/>
          </p:cNvSpPr>
          <p:nvPr>
            <p:custDataLst>
              <p:tags r:id="rId3"/>
            </p:custDataLst>
          </p:nvPr>
        </p:nvSpPr>
        <p:spPr bwMode="auto">
          <a:xfrm flipV="1">
            <a:off x="3352797" y="2667000"/>
            <a:ext cx="3"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8" name="Line 28"/>
          <p:cNvSpPr>
            <a:spLocks noChangeShapeType="1"/>
          </p:cNvSpPr>
          <p:nvPr>
            <p:custDataLst>
              <p:tags r:id="rId4"/>
            </p:custDataLst>
          </p:nvPr>
        </p:nvSpPr>
        <p:spPr bwMode="auto">
          <a:xfrm flipV="1">
            <a:off x="3581396" y="2667000"/>
            <a:ext cx="4" cy="685798"/>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9" name="Text Box 29"/>
          <p:cNvSpPr txBox="1">
            <a:spLocks noChangeArrowheads="1"/>
          </p:cNvSpPr>
          <p:nvPr>
            <p:custDataLst>
              <p:tags r:id="rId5"/>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0" name="Line 30"/>
          <p:cNvSpPr>
            <a:spLocks noChangeShapeType="1"/>
          </p:cNvSpPr>
          <p:nvPr>
            <p:custDataLst>
              <p:tags r:id="rId6"/>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1" name="Line 34"/>
          <p:cNvSpPr>
            <a:spLocks noChangeShapeType="1"/>
          </p:cNvSpPr>
          <p:nvPr>
            <p:custDataLst>
              <p:tags r:id="rId7"/>
            </p:custDataLst>
          </p:nvPr>
        </p:nvSpPr>
        <p:spPr bwMode="auto">
          <a:xfrm flipV="1">
            <a:off x="1524000" y="3505200"/>
            <a:ext cx="1066800" cy="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2" name="Line 43"/>
          <p:cNvSpPr>
            <a:spLocks noChangeShapeType="1"/>
          </p:cNvSpPr>
          <p:nvPr>
            <p:custDataLst>
              <p:tags r:id="rId8"/>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3" name="Line 44"/>
          <p:cNvSpPr>
            <a:spLocks noChangeShapeType="1"/>
          </p:cNvSpPr>
          <p:nvPr>
            <p:custDataLst>
              <p:tags r:id="rId9"/>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4" name="Line 47"/>
          <p:cNvSpPr>
            <a:spLocks noChangeShapeType="1"/>
          </p:cNvSpPr>
          <p:nvPr>
            <p:custDataLst>
              <p:tags r:id="rId10"/>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8"/>
          <p:cNvSpPr>
            <a:spLocks noChangeShapeType="1"/>
          </p:cNvSpPr>
          <p:nvPr>
            <p:custDataLst>
              <p:tags r:id="rId11"/>
            </p:custDataLst>
          </p:nvPr>
        </p:nvSpPr>
        <p:spPr bwMode="auto">
          <a:xfrm flipH="1">
            <a:off x="8305800" y="1905000"/>
            <a:ext cx="3048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dirty="0">
              <a:solidFill>
                <a:schemeClr val="tx2"/>
              </a:solidFill>
              <a:latin typeface="Source Sans Pro" panose="020B0503030403020204" pitchFamily="34" charset="0"/>
            </a:endParaRPr>
          </a:p>
        </p:txBody>
      </p:sp>
      <p:sp>
        <p:nvSpPr>
          <p:cNvPr id="16" name="Line 49"/>
          <p:cNvSpPr>
            <a:spLocks noChangeShapeType="1"/>
          </p:cNvSpPr>
          <p:nvPr>
            <p:custDataLst>
              <p:tags r:id="rId12"/>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51"/>
          <p:cNvSpPr>
            <a:spLocks noChangeShapeType="1"/>
          </p:cNvSpPr>
          <p:nvPr>
            <p:custDataLst>
              <p:tags r:id="rId13"/>
            </p:custDataLst>
          </p:nvPr>
        </p:nvSpPr>
        <p:spPr bwMode="auto">
          <a:xfrm flipV="1">
            <a:off x="1981200" y="2209800"/>
            <a:ext cx="609600" cy="0"/>
          </a:xfrm>
          <a:prstGeom prst="line">
            <a:avLst/>
          </a:prstGeom>
          <a:noFill/>
          <a:ln w="28575" cap="sq">
            <a:solidFill>
              <a:schemeClr val="tx2"/>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pitchFamily="34" charset="0"/>
            </a:endParaRPr>
          </a:p>
        </p:txBody>
      </p:sp>
      <p:sp>
        <p:nvSpPr>
          <p:cNvPr id="18" name="Text Box 52"/>
          <p:cNvSpPr txBox="1">
            <a:spLocks noChangeArrowheads="1"/>
          </p:cNvSpPr>
          <p:nvPr>
            <p:custDataLst>
              <p:tags r:id="rId14"/>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19" name="Line 49"/>
          <p:cNvSpPr>
            <a:spLocks noChangeShapeType="1"/>
          </p:cNvSpPr>
          <p:nvPr>
            <p:custDataLst>
              <p:tags r:id="rId15"/>
            </p:custDataLst>
          </p:nvPr>
        </p:nvSpPr>
        <p:spPr bwMode="auto">
          <a:xfrm flipH="1">
            <a:off x="1981200" y="990600"/>
            <a:ext cx="0" cy="12192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30"/>
          <p:cNvSpPr>
            <a:spLocks noChangeShapeType="1"/>
          </p:cNvSpPr>
          <p:nvPr>
            <p:custDataLst>
              <p:tags r:id="rId16"/>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1" name="Line 30"/>
          <p:cNvSpPr>
            <a:spLocks noChangeShapeType="1"/>
          </p:cNvSpPr>
          <p:nvPr>
            <p:custDataLst>
              <p:tags r:id="rId17"/>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2" name="Text Box 29"/>
          <p:cNvSpPr txBox="1">
            <a:spLocks noChangeArrowheads="1"/>
          </p:cNvSpPr>
          <p:nvPr>
            <p:custDataLst>
              <p:tags r:id="rId18"/>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3" name="Text Box 29"/>
          <p:cNvSpPr txBox="1">
            <a:spLocks noChangeArrowheads="1"/>
          </p:cNvSpPr>
          <p:nvPr>
            <p:custDataLst>
              <p:tags r:id="rId19"/>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4" name="Oval 24"/>
          <p:cNvSpPr>
            <a:spLocks noChangeArrowheads="1"/>
          </p:cNvSpPr>
          <p:nvPr>
            <p:custDataLst>
              <p:tags r:id="rId20"/>
            </p:custDataLst>
          </p:nvPr>
        </p:nvSpPr>
        <p:spPr bwMode="auto">
          <a:xfrm>
            <a:off x="2590800" y="3276601"/>
            <a:ext cx="1219200" cy="457199"/>
          </a:xfrm>
          <a:prstGeom prst="ellipse">
            <a:avLst/>
          </a:prstGeom>
          <a:ln w="28575">
            <a:headEnd/>
            <a:tailEn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5" name="Line 45"/>
          <p:cNvSpPr>
            <a:spLocks noChangeShapeType="1"/>
          </p:cNvSpPr>
          <p:nvPr>
            <p:custDataLst>
              <p:tags r:id="rId21"/>
            </p:custDataLst>
          </p:nvPr>
        </p:nvSpPr>
        <p:spPr bwMode="auto">
          <a:xfrm flipV="1">
            <a:off x="6400800" y="2514600"/>
            <a:ext cx="0" cy="99060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6" name="Freeform 25"/>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7" name="Rectangle 22"/>
          <p:cNvSpPr>
            <a:spLocks noChangeArrowheads="1"/>
          </p:cNvSpPr>
          <p:nvPr>
            <p:custDataLst>
              <p:tags r:id="rId23"/>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28" name="Line 34"/>
          <p:cNvSpPr>
            <a:spLocks noChangeShapeType="1"/>
          </p:cNvSpPr>
          <p:nvPr>
            <p:custDataLst>
              <p:tags r:id="rId24"/>
            </p:custDataLst>
          </p:nvPr>
        </p:nvSpPr>
        <p:spPr bwMode="auto">
          <a:xfrm>
            <a:off x="3810000" y="3505200"/>
            <a:ext cx="3733800" cy="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Line 8"/>
          <p:cNvSpPr>
            <a:spLocks noChangeShapeType="1"/>
          </p:cNvSpPr>
          <p:nvPr>
            <p:custDataLst>
              <p:tags r:id="rId25"/>
            </p:custDataLst>
          </p:nvPr>
        </p:nvSpPr>
        <p:spPr bwMode="auto">
          <a:xfrm>
            <a:off x="761998" y="2286000"/>
            <a:ext cx="2" cy="762000"/>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0" name="Text Box 11"/>
          <p:cNvSpPr txBox="1">
            <a:spLocks noChangeArrowheads="1"/>
          </p:cNvSpPr>
          <p:nvPr>
            <p:custDataLst>
              <p:tags r:id="rId26"/>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1" name="Line 18"/>
          <p:cNvSpPr>
            <a:spLocks noChangeShapeType="1"/>
          </p:cNvSpPr>
          <p:nvPr>
            <p:custDataLst>
              <p:tags r:id="rId27"/>
            </p:custDataLst>
          </p:nvPr>
        </p:nvSpPr>
        <p:spPr bwMode="auto">
          <a:xfrm flipH="1">
            <a:off x="1295400" y="2667000"/>
            <a:ext cx="0" cy="152400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21"/>
          <p:cNvSpPr>
            <a:spLocks noChangeShapeType="1"/>
          </p:cNvSpPr>
          <p:nvPr>
            <p:custDataLst>
              <p:tags r:id="rId28"/>
            </p:custDataLst>
          </p:nvPr>
        </p:nvSpPr>
        <p:spPr bwMode="auto">
          <a:xfrm>
            <a:off x="761998" y="3352798"/>
            <a:ext cx="2" cy="838202"/>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spAutoFit/>
          </a:bodyPr>
          <a:lstStyle/>
          <a:p>
            <a:endParaRPr lang="en-US">
              <a:solidFill>
                <a:schemeClr val="tx2"/>
              </a:solidFill>
              <a:latin typeface="Source Sans Pro" panose="020B0503030403020204" pitchFamily="34" charset="0"/>
            </a:endParaRPr>
          </a:p>
        </p:txBody>
      </p:sp>
      <p:sp>
        <p:nvSpPr>
          <p:cNvPr id="33" name="Line 49"/>
          <p:cNvSpPr>
            <a:spLocks noChangeShapeType="1"/>
          </p:cNvSpPr>
          <p:nvPr>
            <p:custDataLst>
              <p:tags r:id="rId29"/>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4" name="Line 49"/>
          <p:cNvSpPr>
            <a:spLocks noChangeShapeType="1"/>
          </p:cNvSpPr>
          <p:nvPr>
            <p:custDataLst>
              <p:tags r:id="rId30"/>
            </p:custDataLst>
          </p:nvPr>
        </p:nvSpPr>
        <p:spPr bwMode="auto">
          <a:xfrm flipH="1" flipV="1">
            <a:off x="1219200" y="1752600"/>
            <a:ext cx="304800" cy="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5" name="Rectangle 4"/>
          <p:cNvSpPr>
            <a:spLocks noChangeArrowheads="1"/>
          </p:cNvSpPr>
          <p:nvPr>
            <p:custDataLst>
              <p:tags r:id="rId31"/>
            </p:custDataLst>
          </p:nvPr>
        </p:nvSpPr>
        <p:spPr bwMode="auto">
          <a:xfrm>
            <a:off x="228600" y="1219200"/>
            <a:ext cx="9906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r>
              <a:rPr lang="en-US" sz="2400" dirty="0" smtClean="0">
                <a:solidFill>
                  <a:schemeClr val="tx2"/>
                </a:solidFill>
                <a:latin typeface="Source Sans Pro" panose="020B0503030403020204" pitchFamily="34" charset="0"/>
              </a:rPr>
              <a:t>.</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sp>
        <p:nvSpPr>
          <p:cNvPr id="36" name="Line 49"/>
          <p:cNvSpPr>
            <a:spLocks noChangeShapeType="1"/>
          </p:cNvSpPr>
          <p:nvPr>
            <p:custDataLst>
              <p:tags r:id="rId32"/>
            </p:custDataLst>
          </p:nvPr>
        </p:nvSpPr>
        <p:spPr bwMode="auto">
          <a:xfrm flipH="1" flipV="1">
            <a:off x="1524000" y="1752600"/>
            <a:ext cx="0" cy="17526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4"/>
          <p:cNvSpPr>
            <a:spLocks noChangeShapeType="1"/>
          </p:cNvSpPr>
          <p:nvPr>
            <p:custDataLst>
              <p:tags r:id="rId33"/>
            </p:custDataLst>
          </p:nvPr>
        </p:nvSpPr>
        <p:spPr bwMode="auto">
          <a:xfrm>
            <a:off x="762000" y="2667000"/>
            <a:ext cx="152400" cy="0"/>
          </a:xfrm>
          <a:prstGeom prst="line">
            <a:avLst/>
          </a:prstGeom>
          <a:noFill/>
          <a:ln w="28575" cap="sq">
            <a:solidFill>
              <a:schemeClr val="tx2"/>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Text Box 29"/>
          <p:cNvSpPr txBox="1">
            <a:spLocks noChangeArrowheads="1"/>
          </p:cNvSpPr>
          <p:nvPr>
            <p:custDataLst>
              <p:tags r:id="rId34"/>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39" name="Line 8"/>
          <p:cNvSpPr>
            <a:spLocks noChangeShapeType="1"/>
          </p:cNvSpPr>
          <p:nvPr>
            <p:custDataLst>
              <p:tags r:id="rId35"/>
            </p:custDataLst>
          </p:nvPr>
        </p:nvSpPr>
        <p:spPr bwMode="auto">
          <a:xfrm flipH="1">
            <a:off x="1219200" y="2667000"/>
            <a:ext cx="76200" cy="0"/>
          </a:xfrm>
          <a:prstGeom prst="line">
            <a:avLst/>
          </a:prstGeom>
          <a:noFill/>
          <a:ln w="28575"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41" name="Freeform 40"/>
          <p:cNvSpPr/>
          <p:nvPr>
            <p:custDataLst>
              <p:tags r:id="rId36"/>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2" name="Text Box 11"/>
          <p:cNvSpPr txBox="1">
            <a:spLocks noChangeArrowheads="1"/>
          </p:cNvSpPr>
          <p:nvPr>
            <p:custDataLst>
              <p:tags r:id="rId37"/>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sp>
        <p:nvSpPr>
          <p:cNvPr id="43" name="Line 9"/>
          <p:cNvSpPr>
            <a:spLocks noChangeShapeType="1"/>
          </p:cNvSpPr>
          <p:nvPr>
            <p:custDataLst>
              <p:tags r:id="rId38"/>
            </p:custDataLst>
          </p:nvPr>
        </p:nvSpPr>
        <p:spPr bwMode="auto">
          <a:xfrm flipV="1">
            <a:off x="762000" y="4191000"/>
            <a:ext cx="533400" cy="0"/>
          </a:xfrm>
          <a:prstGeom prst="line">
            <a:avLst/>
          </a:prstGeom>
          <a:ln w="28575">
            <a:headEnd/>
            <a:tailEn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4" name="Rectangle 22"/>
          <p:cNvSpPr>
            <a:spLocks noChangeArrowheads="1"/>
          </p:cNvSpPr>
          <p:nvPr>
            <p:custDataLst>
              <p:tags r:id="rId39"/>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5" name="Straight Arrow Connector 44"/>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
        <p:nvSpPr>
          <p:cNvPr id="59" name="Rectangle 58"/>
          <p:cNvSpPr/>
          <p:nvPr/>
        </p:nvSpPr>
        <p:spPr>
          <a:xfrm>
            <a:off x="228600" y="5487495"/>
            <a:ext cx="8163612" cy="892552"/>
          </a:xfrm>
          <a:prstGeom prst="rect">
            <a:avLst/>
          </a:prstGeom>
        </p:spPr>
        <p:txBody>
          <a:bodyPr wrap="square">
            <a:spAutoFit/>
          </a:bodyPr>
          <a:lstStyle/>
          <a:p>
            <a:pPr marL="573088" lvl="1" indent="-457200"/>
            <a:r>
              <a:rPr lang="en-US" sz="2600" dirty="0">
                <a:solidFill>
                  <a:schemeClr val="tx2"/>
                </a:solidFill>
                <a:latin typeface="Source Sans Pro" panose="020B0503030403020204" pitchFamily="34" charset="0"/>
              </a:rPr>
              <a:t>Used by load and store instructions only</a:t>
            </a:r>
          </a:p>
          <a:p>
            <a:pPr marL="573088" lvl="1" indent="-457200"/>
            <a:r>
              <a:rPr lang="en-US" sz="2600" dirty="0">
                <a:solidFill>
                  <a:schemeClr val="tx2"/>
                </a:solidFill>
                <a:latin typeface="Source Sans Pro" panose="020B0503030403020204" pitchFamily="34" charset="0"/>
              </a:rPr>
              <a:t>Other instructions will skip this </a:t>
            </a:r>
            <a:r>
              <a:rPr lang="en-US" sz="2600" dirty="0" smtClean="0">
                <a:solidFill>
                  <a:schemeClr val="tx2"/>
                </a:solidFill>
                <a:latin typeface="Source Sans Pro" panose="020B0503030403020204" pitchFamily="34" charset="0"/>
              </a:rPr>
              <a:t>stage</a:t>
            </a:r>
            <a:endParaRPr lang="en-US" sz="2600" dirty="0">
              <a:solidFill>
                <a:schemeClr val="tx2"/>
              </a:solidFill>
              <a:latin typeface="Source Sans Pro" panose="020B0503030403020204" pitchFamily="34" charset="0"/>
            </a:endParaRPr>
          </a:p>
        </p:txBody>
      </p:sp>
      <p:sp>
        <p:nvSpPr>
          <p:cNvPr id="60" name="Oval 59"/>
          <p:cNvSpPr/>
          <p:nvPr/>
        </p:nvSpPr>
        <p:spPr>
          <a:xfrm>
            <a:off x="6629400" y="838200"/>
            <a:ext cx="2286000" cy="293369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ine 45"/>
          <p:cNvSpPr>
            <a:spLocks noChangeShapeType="1"/>
          </p:cNvSpPr>
          <p:nvPr>
            <p:custDataLst>
              <p:tags r:id="rId40"/>
            </p:custDataLst>
          </p:nvPr>
        </p:nvSpPr>
        <p:spPr bwMode="auto">
          <a:xfrm flipV="1">
            <a:off x="7543800" y="3200399"/>
            <a:ext cx="0" cy="304801"/>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p>
        </p:txBody>
      </p:sp>
      <p:sp>
        <p:nvSpPr>
          <p:cNvPr id="2" name="Rectangle 1"/>
          <p:cNvSpPr/>
          <p:nvPr/>
        </p:nvSpPr>
        <p:spPr>
          <a:xfrm>
            <a:off x="7546504" y="3160142"/>
            <a:ext cx="622286" cy="400110"/>
          </a:xfrm>
          <a:prstGeom prst="rect">
            <a:avLst/>
          </a:prstGeom>
          <a:ln w="28575">
            <a:noFill/>
          </a:ln>
        </p:spPr>
        <p:txBody>
          <a:bodyPr wrap="none">
            <a:spAutoFit/>
          </a:bodyPr>
          <a:lstStyle/>
          <a:p>
            <a:r>
              <a:rPr lang="en-US" sz="2000" dirty="0">
                <a:solidFill>
                  <a:schemeClr val="accent6"/>
                </a:solidFill>
                <a:latin typeface="Source Sans Pro" panose="020B0503030403020204" pitchFamily="34" charset="0"/>
              </a:rPr>
              <a:t>R/W</a:t>
            </a:r>
          </a:p>
        </p:txBody>
      </p:sp>
      <p:sp>
        <p:nvSpPr>
          <p:cNvPr id="63" name="Rectangle 62"/>
          <p:cNvSpPr/>
          <p:nvPr/>
        </p:nvSpPr>
        <p:spPr>
          <a:xfrm>
            <a:off x="7116462" y="1477907"/>
            <a:ext cx="742511" cy="400110"/>
          </a:xfrm>
          <a:prstGeom prst="rect">
            <a:avLst/>
          </a:prstGeom>
          <a:ln w="28575">
            <a:noFill/>
          </a:ln>
        </p:spPr>
        <p:txBody>
          <a:bodyPr wrap="none">
            <a:spAutoFit/>
          </a:bodyPr>
          <a:lstStyle/>
          <a:p>
            <a:r>
              <a:rPr lang="en-US" sz="2000" dirty="0" err="1">
                <a:solidFill>
                  <a:schemeClr val="accent2"/>
                </a:solidFill>
                <a:latin typeface="Source Sans Pro" panose="020B0503030403020204" pitchFamily="34" charset="0"/>
              </a:rPr>
              <a:t>addr</a:t>
            </a:r>
            <a:r>
              <a:rPr lang="en-US" sz="2000" dirty="0">
                <a:solidFill>
                  <a:schemeClr val="accent2"/>
                </a:solidFill>
                <a:latin typeface="Source Sans Pro" panose="020B0503030403020204" pitchFamily="34" charset="0"/>
              </a:rPr>
              <a:t> </a:t>
            </a:r>
            <a:endParaRPr lang="en-US" sz="2000" dirty="0">
              <a:latin typeface="Source Sans Pro" panose="020B0503030403020204" pitchFamily="34" charset="0"/>
            </a:endParaRPr>
          </a:p>
        </p:txBody>
      </p:sp>
      <p:sp>
        <p:nvSpPr>
          <p:cNvPr id="64" name="Rectangle 63"/>
          <p:cNvSpPr/>
          <p:nvPr/>
        </p:nvSpPr>
        <p:spPr>
          <a:xfrm>
            <a:off x="7116462" y="2604471"/>
            <a:ext cx="737894" cy="400110"/>
          </a:xfrm>
          <a:prstGeom prst="rect">
            <a:avLst/>
          </a:prstGeom>
          <a:ln w="28575">
            <a:noFill/>
          </a:ln>
        </p:spPr>
        <p:txBody>
          <a:bodyPr wrap="none">
            <a:spAutoFit/>
          </a:bodyPr>
          <a:lstStyle/>
          <a:p>
            <a:r>
              <a:rPr lang="en-US" sz="2000">
                <a:solidFill>
                  <a:schemeClr val="accent2"/>
                </a:solidFill>
                <a:latin typeface="Source Sans Pro" panose="020B0503030403020204" pitchFamily="34" charset="0"/>
              </a:rPr>
              <a:t>Data</a:t>
            </a:r>
            <a:r>
              <a:rPr lang="en-US" sz="2000">
                <a:latin typeface="Source Sans Pro" panose="020B0503030403020204" pitchFamily="34" charset="0"/>
              </a:rPr>
              <a:t> </a:t>
            </a:r>
          </a:p>
        </p:txBody>
      </p:sp>
      <p:sp>
        <p:nvSpPr>
          <p:cNvPr id="65" name="Rectangle 64"/>
          <p:cNvSpPr/>
          <p:nvPr/>
        </p:nvSpPr>
        <p:spPr>
          <a:xfrm>
            <a:off x="8254035" y="1855907"/>
            <a:ext cx="737894" cy="400110"/>
          </a:xfrm>
          <a:prstGeom prst="rect">
            <a:avLst/>
          </a:prstGeom>
          <a:ln w="28575">
            <a:noFill/>
          </a:ln>
        </p:spPr>
        <p:txBody>
          <a:bodyPr wrap="none">
            <a:spAutoFit/>
          </a:bodyPr>
          <a:lstStyle/>
          <a:p>
            <a:r>
              <a:rPr lang="en-US" sz="2000" dirty="0">
                <a:solidFill>
                  <a:schemeClr val="accent2"/>
                </a:solidFill>
                <a:latin typeface="Source Sans Pro" panose="020B0503030403020204" pitchFamily="34" charset="0"/>
              </a:rPr>
              <a:t>Data</a:t>
            </a:r>
            <a:r>
              <a:rPr lang="en-US" sz="2000" dirty="0">
                <a:latin typeface="Source Sans Pro" panose="020B0503030403020204" pitchFamily="34" charset="0"/>
              </a:rPr>
              <a:t> </a:t>
            </a:r>
          </a:p>
        </p:txBody>
      </p:sp>
      <p:grpSp>
        <p:nvGrpSpPr>
          <p:cNvPr id="66" name="Group 65"/>
          <p:cNvGrpSpPr/>
          <p:nvPr/>
        </p:nvGrpSpPr>
        <p:grpSpPr>
          <a:xfrm>
            <a:off x="457248" y="4919098"/>
            <a:ext cx="7772352" cy="471803"/>
            <a:chOff x="457248" y="4919098"/>
            <a:chExt cx="7772352" cy="471803"/>
          </a:xfrm>
        </p:grpSpPr>
        <p:cxnSp>
          <p:nvCxnSpPr>
            <p:cNvPr id="67" name="Straight Arrow Connector 66"/>
            <p:cNvCxnSpPr/>
            <p:nvPr/>
          </p:nvCxnSpPr>
          <p:spPr>
            <a:xfrm>
              <a:off x="4572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7526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057169" y="5380763"/>
              <a:ext cx="2505479"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565106" y="5380763"/>
              <a:ext cx="1427054"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992160"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36065" y="4919098"/>
              <a:ext cx="887935"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Fetch</a:t>
              </a:r>
            </a:p>
          </p:txBody>
        </p:sp>
        <p:sp>
          <p:nvSpPr>
            <p:cNvPr id="73" name="TextBox 72"/>
            <p:cNvSpPr txBox="1"/>
            <p:nvPr/>
          </p:nvSpPr>
          <p:spPr>
            <a:xfrm>
              <a:off x="1795761" y="4929236"/>
              <a:ext cx="115121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Decode</a:t>
              </a:r>
            </a:p>
          </p:txBody>
        </p:sp>
        <p:sp>
          <p:nvSpPr>
            <p:cNvPr id="74" name="TextBox 73"/>
            <p:cNvSpPr txBox="1"/>
            <p:nvPr/>
          </p:nvSpPr>
          <p:spPr>
            <a:xfrm>
              <a:off x="3657600" y="4928263"/>
              <a:ext cx="1191032"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Execute</a:t>
              </a:r>
            </a:p>
          </p:txBody>
        </p:sp>
        <p:sp>
          <p:nvSpPr>
            <p:cNvPr id="75" name="TextBox 74"/>
            <p:cNvSpPr txBox="1"/>
            <p:nvPr/>
          </p:nvSpPr>
          <p:spPr>
            <a:xfrm>
              <a:off x="5651849" y="4923563"/>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Memory</a:t>
              </a:r>
            </a:p>
          </p:txBody>
        </p:sp>
        <p:sp>
          <p:nvSpPr>
            <p:cNvPr id="76" name="TextBox 75"/>
            <p:cNvSpPr txBox="1"/>
            <p:nvPr/>
          </p:nvSpPr>
          <p:spPr>
            <a:xfrm>
              <a:off x="7308553" y="4919098"/>
              <a:ext cx="60465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WB</a:t>
              </a:r>
            </a:p>
          </p:txBody>
        </p:sp>
      </p:grpSp>
    </p:spTree>
    <p:extLst>
      <p:ext uri="{BB962C8B-B14F-4D97-AF65-F5344CB8AC3E}">
        <p14:creationId xmlns:p14="http://schemas.microsoft.com/office/powerpoint/2010/main" val="4117697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solidFill>
                  <a:schemeClr val="tx2"/>
                </a:solidFill>
              </a:rPr>
              <a:pPr>
                <a:defRPr/>
              </a:pPr>
              <a:t>3</a:t>
            </a:fld>
            <a:endParaRPr lang="en-US">
              <a:solidFill>
                <a:schemeClr val="tx2"/>
              </a:solidFill>
            </a:endParaRPr>
          </a:p>
        </p:txBody>
      </p:sp>
      <p:sp>
        <p:nvSpPr>
          <p:cNvPr id="5" name="Title 1"/>
          <p:cNvSpPr>
            <a:spLocks noGrp="1"/>
          </p:cNvSpPr>
          <p:nvPr>
            <p:ph type="title"/>
          </p:nvPr>
        </p:nvSpPr>
        <p:spPr>
          <a:xfrm>
            <a:off x="228600" y="152400"/>
            <a:ext cx="8686800" cy="533400"/>
          </a:xfrm>
        </p:spPr>
        <p:txBody>
          <a:bodyPr>
            <a:noAutofit/>
          </a:bodyPr>
          <a:lstStyle/>
          <a:p>
            <a:r>
              <a:rPr lang="en-US" dirty="0" smtClean="0">
                <a:solidFill>
                  <a:schemeClr val="tx2"/>
                </a:solidFill>
              </a:rPr>
              <a:t>Announcements</a:t>
            </a:r>
            <a:endParaRPr lang="en-US" dirty="0">
              <a:solidFill>
                <a:schemeClr val="tx2"/>
              </a:solidFill>
            </a:endParaRPr>
          </a:p>
        </p:txBody>
      </p:sp>
      <p:sp>
        <p:nvSpPr>
          <p:cNvPr id="6" name="Content Placeholder 2"/>
          <p:cNvSpPr>
            <a:spLocks noGrp="1"/>
          </p:cNvSpPr>
          <p:nvPr>
            <p:ph idx="1"/>
          </p:nvPr>
        </p:nvSpPr>
        <p:spPr>
          <a:xfrm>
            <a:off x="228600" y="838200"/>
            <a:ext cx="8686800" cy="5638800"/>
          </a:xfrm>
        </p:spPr>
        <p:txBody>
          <a:bodyPr>
            <a:normAutofit/>
          </a:bodyPr>
          <a:lstStyle/>
          <a:p>
            <a:pPr marL="0" indent="0">
              <a:buNone/>
            </a:pPr>
            <a:r>
              <a:rPr lang="en-US" dirty="0">
                <a:solidFill>
                  <a:schemeClr val="tx2"/>
                </a:solidFill>
              </a:rPr>
              <a:t>Check online syllabus/schedule </a:t>
            </a:r>
            <a:endParaRPr lang="en-US" dirty="0" smtClean="0">
              <a:solidFill>
                <a:schemeClr val="tx2"/>
              </a:solidFill>
            </a:endParaRPr>
          </a:p>
          <a:p>
            <a:r>
              <a:rPr lang="en-US" sz="2400" dirty="0" smtClean="0">
                <a:solidFill>
                  <a:schemeClr val="accent1"/>
                </a:solidFill>
              </a:rPr>
              <a:t>http</a:t>
            </a:r>
            <a:r>
              <a:rPr lang="en-US" sz="2400" dirty="0">
                <a:solidFill>
                  <a:schemeClr val="accent1"/>
                </a:solidFill>
              </a:rPr>
              <a:t>://</a:t>
            </a:r>
            <a:r>
              <a:rPr lang="en-US" sz="2400" dirty="0" smtClean="0">
                <a:solidFill>
                  <a:schemeClr val="accent1"/>
                </a:solidFill>
              </a:rPr>
              <a:t>www.cs.cornell.edu/Courses/CS3410/2019sp/schedule</a:t>
            </a:r>
            <a:endParaRPr lang="en-US" sz="2400" dirty="0">
              <a:solidFill>
                <a:schemeClr val="accent1"/>
              </a:solidFill>
            </a:endParaRPr>
          </a:p>
          <a:p>
            <a:pPr marL="342900" indent="-342900">
              <a:buClr>
                <a:schemeClr val="tx2"/>
              </a:buClr>
              <a:buFont typeface="Arial" pitchFamily="34" charset="0"/>
              <a:buChar char="•"/>
            </a:pPr>
            <a:r>
              <a:rPr lang="en-US" sz="2800" dirty="0">
                <a:solidFill>
                  <a:schemeClr val="tx2"/>
                </a:solidFill>
              </a:rPr>
              <a:t>Slides and Reading for lectures</a:t>
            </a:r>
          </a:p>
          <a:p>
            <a:pPr marL="342900" indent="-342900">
              <a:buClr>
                <a:schemeClr val="tx2"/>
              </a:buClr>
              <a:buFont typeface="Arial" pitchFamily="34" charset="0"/>
              <a:buChar char="•"/>
            </a:pPr>
            <a:r>
              <a:rPr lang="en-US" sz="2800" dirty="0">
                <a:solidFill>
                  <a:schemeClr val="tx2"/>
                </a:solidFill>
              </a:rPr>
              <a:t>Office Hours</a:t>
            </a:r>
          </a:p>
          <a:p>
            <a:pPr marL="342900" indent="-342900">
              <a:buClr>
                <a:schemeClr val="tx2"/>
              </a:buClr>
              <a:buFont typeface="Arial" pitchFamily="34" charset="0"/>
              <a:buChar char="•"/>
            </a:pPr>
            <a:r>
              <a:rPr lang="en-US" sz="2800" b="1" i="1" dirty="0">
                <a:solidFill>
                  <a:schemeClr val="accent1"/>
                </a:solidFill>
              </a:rPr>
              <a:t>Pictures of all </a:t>
            </a:r>
            <a:r>
              <a:rPr lang="en-US" sz="2800" b="1" i="1" dirty="0" smtClean="0">
                <a:solidFill>
                  <a:schemeClr val="accent1"/>
                </a:solidFill>
              </a:rPr>
              <a:t>TAs</a:t>
            </a:r>
            <a:endParaRPr lang="en-US" sz="2800" b="1" i="1" dirty="0">
              <a:solidFill>
                <a:schemeClr val="accent1"/>
              </a:solidFill>
            </a:endParaRPr>
          </a:p>
          <a:p>
            <a:pPr marL="342900" indent="-342900">
              <a:buClr>
                <a:schemeClr val="tx2"/>
              </a:buClr>
              <a:buFont typeface="Arial" pitchFamily="34" charset="0"/>
              <a:buChar char="•"/>
            </a:pPr>
            <a:r>
              <a:rPr lang="en-US" sz="2800" dirty="0"/>
              <a:t>Project and Reading Assignments</a:t>
            </a:r>
          </a:p>
          <a:p>
            <a:pPr marL="342900" indent="-342900">
              <a:buClr>
                <a:schemeClr val="tx2"/>
              </a:buClr>
              <a:buFont typeface="Arial" pitchFamily="34" charset="0"/>
              <a:buChar char="•"/>
            </a:pPr>
            <a:r>
              <a:rPr lang="en-US" sz="2800" b="1" dirty="0" smtClean="0">
                <a:solidFill>
                  <a:schemeClr val="accent1"/>
                </a:solidFill>
              </a:rPr>
              <a:t>Dates </a:t>
            </a:r>
            <a:r>
              <a:rPr lang="en-US" sz="2800" b="1" dirty="0">
                <a:solidFill>
                  <a:schemeClr val="accent1"/>
                </a:solidFill>
              </a:rPr>
              <a:t>to keep in Mind</a:t>
            </a:r>
          </a:p>
          <a:p>
            <a:pPr marL="1085850" lvl="1" indent="-342900"/>
            <a:r>
              <a:rPr lang="en-US" sz="2400" b="1" dirty="0">
                <a:solidFill>
                  <a:schemeClr val="tx2"/>
                </a:solidFill>
              </a:rPr>
              <a:t>Prelims: </a:t>
            </a:r>
            <a:r>
              <a:rPr lang="en-US" sz="2400" b="1" dirty="0" smtClean="0">
                <a:solidFill>
                  <a:schemeClr val="tx2"/>
                </a:solidFill>
              </a:rPr>
              <a:t>Tue </a:t>
            </a:r>
            <a:r>
              <a:rPr lang="en-US" sz="2400" b="1" dirty="0">
                <a:solidFill>
                  <a:schemeClr val="tx2"/>
                </a:solidFill>
              </a:rPr>
              <a:t>Mar </a:t>
            </a:r>
            <a:r>
              <a:rPr lang="en-US" sz="2400" b="1" dirty="0" smtClean="0">
                <a:solidFill>
                  <a:schemeClr val="tx2"/>
                </a:solidFill>
              </a:rPr>
              <a:t>5th </a:t>
            </a:r>
            <a:r>
              <a:rPr lang="en-US" sz="2400" b="1" dirty="0">
                <a:solidFill>
                  <a:schemeClr val="tx2"/>
                </a:solidFill>
              </a:rPr>
              <a:t>and </a:t>
            </a:r>
            <a:r>
              <a:rPr lang="en-US" sz="2400" b="1" dirty="0" err="1">
                <a:solidFill>
                  <a:schemeClr val="tx2"/>
                </a:solidFill>
              </a:rPr>
              <a:t>Thur</a:t>
            </a:r>
            <a:r>
              <a:rPr lang="en-US" sz="2400" b="1" dirty="0">
                <a:solidFill>
                  <a:schemeClr val="tx2"/>
                </a:solidFill>
              </a:rPr>
              <a:t> May </a:t>
            </a:r>
            <a:r>
              <a:rPr lang="en-US" sz="2400" b="1" dirty="0" smtClean="0">
                <a:solidFill>
                  <a:schemeClr val="tx2"/>
                </a:solidFill>
              </a:rPr>
              <a:t>2nd</a:t>
            </a:r>
            <a:r>
              <a:rPr lang="en-US" sz="2400" dirty="0" smtClean="0">
                <a:solidFill>
                  <a:schemeClr val="tx2"/>
                </a:solidFill>
              </a:rPr>
              <a:t> </a:t>
            </a:r>
            <a:endParaRPr lang="en-US" sz="2400" dirty="0">
              <a:solidFill>
                <a:schemeClr val="tx2"/>
              </a:solidFill>
            </a:endParaRPr>
          </a:p>
          <a:p>
            <a:pPr marL="1085850" lvl="1" indent="-342900"/>
            <a:r>
              <a:rPr lang="en-US" sz="2400" b="1" i="1" dirty="0" err="1">
                <a:solidFill>
                  <a:schemeClr val="tx2"/>
                </a:solidFill>
              </a:rPr>
              <a:t>Proj</a:t>
            </a:r>
            <a:r>
              <a:rPr lang="en-US" sz="2400" b="1" i="1" dirty="0">
                <a:solidFill>
                  <a:schemeClr val="tx2"/>
                </a:solidFill>
              </a:rPr>
              <a:t> 1: Due </a:t>
            </a:r>
            <a:r>
              <a:rPr lang="en-US" sz="2400" b="1" i="1" dirty="0" smtClean="0">
                <a:solidFill>
                  <a:schemeClr val="tx2"/>
                </a:solidFill>
              </a:rPr>
              <a:t>next </a:t>
            </a:r>
            <a:r>
              <a:rPr lang="en-US" sz="2400" b="1" i="1" dirty="0">
                <a:solidFill>
                  <a:schemeClr val="tx2"/>
                </a:solidFill>
              </a:rPr>
              <a:t>Friday, Feb </a:t>
            </a:r>
            <a:r>
              <a:rPr lang="en-US" sz="2400" b="1" i="1" dirty="0" smtClean="0">
                <a:solidFill>
                  <a:schemeClr val="tx2"/>
                </a:solidFill>
              </a:rPr>
              <a:t>15th</a:t>
            </a:r>
            <a:endParaRPr lang="en-US" sz="2400" b="1" i="1" dirty="0">
              <a:solidFill>
                <a:schemeClr val="tx2"/>
              </a:solidFill>
            </a:endParaRPr>
          </a:p>
          <a:p>
            <a:pPr marL="1085850" lvl="1" indent="-342900"/>
            <a:r>
              <a:rPr lang="en-US" sz="2400" dirty="0">
                <a:solidFill>
                  <a:schemeClr val="tx2"/>
                </a:solidFill>
              </a:rPr>
              <a:t>Proj3: Due </a:t>
            </a:r>
            <a:r>
              <a:rPr lang="en-US" sz="2400" dirty="0" smtClean="0">
                <a:solidFill>
                  <a:schemeClr val="tx2"/>
                </a:solidFill>
              </a:rPr>
              <a:t>before </a:t>
            </a:r>
            <a:r>
              <a:rPr lang="en-US" sz="2400" dirty="0">
                <a:solidFill>
                  <a:schemeClr val="tx2"/>
                </a:solidFill>
              </a:rPr>
              <a:t>Spring break</a:t>
            </a:r>
          </a:p>
          <a:p>
            <a:pPr marL="1085850" lvl="1" indent="-342900"/>
            <a:r>
              <a:rPr lang="en-US" sz="2400" dirty="0">
                <a:solidFill>
                  <a:schemeClr val="tx2"/>
                </a:solidFill>
              </a:rPr>
              <a:t>Final Project: Due when final </a:t>
            </a:r>
            <a:r>
              <a:rPr lang="en-US" sz="2400" dirty="0" smtClean="0">
                <a:solidFill>
                  <a:schemeClr val="tx2"/>
                </a:solidFill>
              </a:rPr>
              <a:t>will </a:t>
            </a:r>
            <a:r>
              <a:rPr lang="en-US" sz="2400" dirty="0">
                <a:solidFill>
                  <a:schemeClr val="tx2"/>
                </a:solidFill>
              </a:rPr>
              <a:t>be Feb </a:t>
            </a:r>
            <a:r>
              <a:rPr lang="en-US" sz="2400" dirty="0" smtClean="0">
                <a:solidFill>
                  <a:schemeClr val="tx2"/>
                </a:solidFill>
              </a:rPr>
              <a:t>16th</a:t>
            </a:r>
            <a:endParaRPr lang="en-US" sz="2400" dirty="0">
              <a:solidFill>
                <a:schemeClr val="tx2"/>
              </a:solidFill>
            </a:endParaRPr>
          </a:p>
          <a:p>
            <a:pPr marL="0" indent="0">
              <a:buNone/>
            </a:pPr>
            <a:r>
              <a:rPr lang="en-US" dirty="0">
                <a:solidFill>
                  <a:schemeClr val="tx2"/>
                </a:solidFill>
              </a:rPr>
              <a:t>Schedule is subject to change</a:t>
            </a:r>
          </a:p>
          <a:p>
            <a:endParaRPr lang="en-US" dirty="0">
              <a:solidFill>
                <a:schemeClr val="tx2"/>
              </a:solidFill>
            </a:endParaRPr>
          </a:p>
        </p:txBody>
      </p:sp>
    </p:spTree>
    <p:extLst>
      <p:ext uri="{BB962C8B-B14F-4D97-AF65-F5344CB8AC3E}">
        <p14:creationId xmlns:p14="http://schemas.microsoft.com/office/powerpoint/2010/main" val="4240015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Stage </a:t>
            </a:r>
            <a:r>
              <a:rPr lang="en-US" dirty="0" smtClean="0">
                <a:solidFill>
                  <a:schemeClr val="tx2"/>
                </a:solidFill>
              </a:rPr>
              <a:t>5: </a:t>
            </a:r>
            <a:r>
              <a:rPr lang="en-US" dirty="0" err="1" smtClean="0">
                <a:solidFill>
                  <a:schemeClr val="tx2"/>
                </a:solidFill>
              </a:rPr>
              <a:t>Writeback</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30</a:t>
            </a:fld>
            <a:endParaRPr lang="en-US" dirty="0"/>
          </a:p>
        </p:txBody>
      </p:sp>
      <p:sp>
        <p:nvSpPr>
          <p:cNvPr id="5" name="Line 25"/>
          <p:cNvSpPr>
            <a:spLocks noChangeShapeType="1"/>
          </p:cNvSpPr>
          <p:nvPr>
            <p:custDataLst>
              <p:tags r:id="rId1"/>
            </p:custDataLst>
          </p:nvPr>
        </p:nvSpPr>
        <p:spPr bwMode="auto">
          <a:xfrm flipV="1">
            <a:off x="2743200" y="2667000"/>
            <a:ext cx="2" cy="70104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dirty="0">
              <a:solidFill>
                <a:schemeClr val="tx2"/>
              </a:solidFill>
              <a:latin typeface="Source Sans Pro" panose="020B0503030403020204" pitchFamily="34" charset="0"/>
            </a:endParaRPr>
          </a:p>
        </p:txBody>
      </p:sp>
      <p:sp>
        <p:nvSpPr>
          <p:cNvPr id="6" name="Line 26"/>
          <p:cNvSpPr>
            <a:spLocks noChangeShapeType="1"/>
          </p:cNvSpPr>
          <p:nvPr>
            <p:custDataLst>
              <p:tags r:id="rId2"/>
            </p:custDataLst>
          </p:nvPr>
        </p:nvSpPr>
        <p:spPr bwMode="auto">
          <a:xfrm flipV="1">
            <a:off x="3124199" y="2667000"/>
            <a:ext cx="1"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7" name="Line 27"/>
          <p:cNvSpPr>
            <a:spLocks noChangeShapeType="1"/>
          </p:cNvSpPr>
          <p:nvPr>
            <p:custDataLst>
              <p:tags r:id="rId3"/>
            </p:custDataLst>
          </p:nvPr>
        </p:nvSpPr>
        <p:spPr bwMode="auto">
          <a:xfrm flipV="1">
            <a:off x="3352797" y="2667000"/>
            <a:ext cx="3" cy="609601"/>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anchor="ctr" anchorCtr="1">
            <a:noAutofit/>
          </a:bodyPr>
          <a:lstStyle/>
          <a:p>
            <a:endParaRPr lang="en-US">
              <a:solidFill>
                <a:schemeClr val="tx2"/>
              </a:solidFill>
              <a:latin typeface="Source Sans Pro" panose="020B0503030403020204" pitchFamily="34" charset="0"/>
            </a:endParaRPr>
          </a:p>
        </p:txBody>
      </p:sp>
      <p:sp>
        <p:nvSpPr>
          <p:cNvPr id="8" name="Line 28"/>
          <p:cNvSpPr>
            <a:spLocks noChangeShapeType="1"/>
          </p:cNvSpPr>
          <p:nvPr>
            <p:custDataLst>
              <p:tags r:id="rId4"/>
            </p:custDataLst>
          </p:nvPr>
        </p:nvSpPr>
        <p:spPr bwMode="auto">
          <a:xfrm flipV="1">
            <a:off x="3581396" y="2667000"/>
            <a:ext cx="4" cy="685798"/>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endParaRPr lang="en-US">
              <a:solidFill>
                <a:schemeClr val="tx2"/>
              </a:solidFill>
              <a:latin typeface="Source Sans Pro" panose="020B0503030403020204" pitchFamily="34" charset="0"/>
            </a:endParaRPr>
          </a:p>
        </p:txBody>
      </p:sp>
      <p:sp>
        <p:nvSpPr>
          <p:cNvPr id="9" name="Text Box 29"/>
          <p:cNvSpPr txBox="1">
            <a:spLocks noChangeArrowheads="1"/>
          </p:cNvSpPr>
          <p:nvPr>
            <p:custDataLst>
              <p:tags r:id="rId5"/>
            </p:custDataLst>
          </p:nvPr>
        </p:nvSpPr>
        <p:spPr bwMode="auto">
          <a:xfrm>
            <a:off x="2971800"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10" name="Line 30"/>
          <p:cNvSpPr>
            <a:spLocks noChangeShapeType="1"/>
          </p:cNvSpPr>
          <p:nvPr>
            <p:custDataLst>
              <p:tags r:id="rId6"/>
            </p:custDataLst>
          </p:nvPr>
        </p:nvSpPr>
        <p:spPr bwMode="auto">
          <a:xfrm>
            <a:off x="3048001"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11" name="Line 34"/>
          <p:cNvSpPr>
            <a:spLocks noChangeShapeType="1"/>
          </p:cNvSpPr>
          <p:nvPr>
            <p:custDataLst>
              <p:tags r:id="rId7"/>
            </p:custDataLst>
          </p:nvPr>
        </p:nvSpPr>
        <p:spPr bwMode="auto">
          <a:xfrm flipV="1">
            <a:off x="1524000" y="3505200"/>
            <a:ext cx="1066800" cy="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2" name="Line 43"/>
          <p:cNvSpPr>
            <a:spLocks noChangeShapeType="1"/>
          </p:cNvSpPr>
          <p:nvPr>
            <p:custDataLst>
              <p:tags r:id="rId8"/>
            </p:custDataLst>
          </p:nvPr>
        </p:nvSpPr>
        <p:spPr bwMode="auto">
          <a:xfrm>
            <a:off x="3733800" y="15240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3" name="Line 44"/>
          <p:cNvSpPr>
            <a:spLocks noChangeShapeType="1"/>
          </p:cNvSpPr>
          <p:nvPr>
            <p:custDataLst>
              <p:tags r:id="rId9"/>
            </p:custDataLst>
          </p:nvPr>
        </p:nvSpPr>
        <p:spPr bwMode="auto">
          <a:xfrm>
            <a:off x="3733800" y="23622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4" name="Line 47"/>
          <p:cNvSpPr>
            <a:spLocks noChangeShapeType="1"/>
          </p:cNvSpPr>
          <p:nvPr>
            <p:custDataLst>
              <p:tags r:id="rId10"/>
            </p:custDataLst>
          </p:nvPr>
        </p:nvSpPr>
        <p:spPr bwMode="auto">
          <a:xfrm flipV="1">
            <a:off x="8610600" y="9906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5" name="Line 48"/>
          <p:cNvSpPr>
            <a:spLocks noChangeShapeType="1"/>
          </p:cNvSpPr>
          <p:nvPr>
            <p:custDataLst>
              <p:tags r:id="rId11"/>
            </p:custDataLst>
          </p:nvPr>
        </p:nvSpPr>
        <p:spPr bwMode="auto">
          <a:xfrm flipH="1">
            <a:off x="8305800" y="1905000"/>
            <a:ext cx="3048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dirty="0">
              <a:solidFill>
                <a:schemeClr val="tx2"/>
              </a:solidFill>
              <a:latin typeface="Source Sans Pro" panose="020B0503030403020204" pitchFamily="34" charset="0"/>
            </a:endParaRPr>
          </a:p>
        </p:txBody>
      </p:sp>
      <p:sp>
        <p:nvSpPr>
          <p:cNvPr id="16" name="Line 49"/>
          <p:cNvSpPr>
            <a:spLocks noChangeShapeType="1"/>
          </p:cNvSpPr>
          <p:nvPr>
            <p:custDataLst>
              <p:tags r:id="rId12"/>
            </p:custDataLst>
          </p:nvPr>
        </p:nvSpPr>
        <p:spPr bwMode="auto">
          <a:xfrm flipV="1">
            <a:off x="1981200" y="990600"/>
            <a:ext cx="6629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17" name="Line 51"/>
          <p:cNvSpPr>
            <a:spLocks noChangeShapeType="1"/>
          </p:cNvSpPr>
          <p:nvPr>
            <p:custDataLst>
              <p:tags r:id="rId13"/>
            </p:custDataLst>
          </p:nvPr>
        </p:nvSpPr>
        <p:spPr bwMode="auto">
          <a:xfrm flipV="1">
            <a:off x="1981200" y="2209800"/>
            <a:ext cx="609600" cy="0"/>
          </a:xfrm>
          <a:prstGeom prst="line">
            <a:avLst/>
          </a:prstGeom>
          <a:noFill/>
          <a:ln w="28575" cap="sq">
            <a:solidFill>
              <a:schemeClr val="tx2"/>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pitchFamily="34" charset="0"/>
            </a:endParaRPr>
          </a:p>
        </p:txBody>
      </p:sp>
      <p:sp>
        <p:nvSpPr>
          <p:cNvPr id="18" name="Text Box 52"/>
          <p:cNvSpPr txBox="1">
            <a:spLocks noChangeArrowheads="1"/>
          </p:cNvSpPr>
          <p:nvPr>
            <p:custDataLst>
              <p:tags r:id="rId14"/>
            </p:custDataLst>
          </p:nvPr>
        </p:nvSpPr>
        <p:spPr bwMode="auto">
          <a:xfrm>
            <a:off x="6096000" y="1524000"/>
            <a:ext cx="470000" cy="394275"/>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ALU</a:t>
            </a:r>
            <a:endParaRPr lang="en-US" sz="2400" dirty="0">
              <a:solidFill>
                <a:schemeClr val="tx2"/>
              </a:solidFill>
              <a:latin typeface="Source Sans Pro" panose="020B0503030403020204" pitchFamily="34" charset="0"/>
            </a:endParaRPr>
          </a:p>
        </p:txBody>
      </p:sp>
      <p:sp>
        <p:nvSpPr>
          <p:cNvPr id="19" name="Line 49"/>
          <p:cNvSpPr>
            <a:spLocks noChangeShapeType="1"/>
          </p:cNvSpPr>
          <p:nvPr>
            <p:custDataLst>
              <p:tags r:id="rId15"/>
            </p:custDataLst>
          </p:nvPr>
        </p:nvSpPr>
        <p:spPr bwMode="auto">
          <a:xfrm flipH="1">
            <a:off x="1981200" y="990600"/>
            <a:ext cx="0" cy="12192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20" name="Line 30"/>
          <p:cNvSpPr>
            <a:spLocks noChangeShapeType="1"/>
          </p:cNvSpPr>
          <p:nvPr>
            <p:custDataLst>
              <p:tags r:id="rId16"/>
            </p:custDataLst>
          </p:nvPr>
        </p:nvSpPr>
        <p:spPr bwMode="auto">
          <a:xfrm>
            <a:off x="32766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1" name="Line 30"/>
          <p:cNvSpPr>
            <a:spLocks noChangeShapeType="1"/>
          </p:cNvSpPr>
          <p:nvPr>
            <p:custDataLst>
              <p:tags r:id="rId17"/>
            </p:custDataLst>
          </p:nvPr>
        </p:nvSpPr>
        <p:spPr bwMode="auto">
          <a:xfrm>
            <a:off x="3505200" y="2819400"/>
            <a:ext cx="152400" cy="762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2400">
              <a:solidFill>
                <a:schemeClr val="tx2"/>
              </a:solidFill>
              <a:latin typeface="Source Sans Pro" panose="020B0503030403020204" pitchFamily="34" charset="0"/>
            </a:endParaRPr>
          </a:p>
        </p:txBody>
      </p:sp>
      <p:sp>
        <p:nvSpPr>
          <p:cNvPr id="22" name="Text Box 29"/>
          <p:cNvSpPr txBox="1">
            <a:spLocks noChangeArrowheads="1"/>
          </p:cNvSpPr>
          <p:nvPr>
            <p:custDataLst>
              <p:tags r:id="rId18"/>
            </p:custDataLst>
          </p:nvPr>
        </p:nvSpPr>
        <p:spPr bwMode="auto">
          <a:xfrm>
            <a:off x="32004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3" name="Text Box 29"/>
          <p:cNvSpPr txBox="1">
            <a:spLocks noChangeArrowheads="1"/>
          </p:cNvSpPr>
          <p:nvPr>
            <p:custDataLst>
              <p:tags r:id="rId19"/>
            </p:custDataLst>
          </p:nvPr>
        </p:nvSpPr>
        <p:spPr bwMode="auto">
          <a:xfrm>
            <a:off x="3429001" y="2819400"/>
            <a:ext cx="152399" cy="228600"/>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pitchFamily="34" charset="0"/>
              </a:rPr>
              <a:t>5</a:t>
            </a:r>
            <a:endParaRPr lang="en-US" sz="2000" dirty="0">
              <a:solidFill>
                <a:schemeClr val="tx2"/>
              </a:solidFill>
              <a:latin typeface="Source Sans Pro" panose="020B0503030403020204" pitchFamily="34" charset="0"/>
            </a:endParaRPr>
          </a:p>
        </p:txBody>
      </p:sp>
      <p:sp>
        <p:nvSpPr>
          <p:cNvPr id="24" name="Oval 24"/>
          <p:cNvSpPr>
            <a:spLocks noChangeArrowheads="1"/>
          </p:cNvSpPr>
          <p:nvPr>
            <p:custDataLst>
              <p:tags r:id="rId20"/>
            </p:custDataLst>
          </p:nvPr>
        </p:nvSpPr>
        <p:spPr bwMode="auto">
          <a:xfrm>
            <a:off x="2590800" y="3276601"/>
            <a:ext cx="1219200" cy="457199"/>
          </a:xfrm>
          <a:prstGeom prst="ellipse">
            <a:avLst/>
          </a:prstGeom>
          <a:ln w="28575">
            <a:headEnd/>
            <a:tailEnd/>
          </a:ln>
          <a:effectLst/>
        </p:spPr>
        <p:style>
          <a:lnRef idx="2">
            <a:schemeClr val="accent1"/>
          </a:lnRef>
          <a:fillRef idx="1">
            <a:schemeClr val="lt1"/>
          </a:fillRef>
          <a:effectRef idx="0">
            <a:schemeClr val="accent1"/>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pitchFamily="34" charset="0"/>
              </a:rPr>
              <a:t>control</a:t>
            </a:r>
          </a:p>
        </p:txBody>
      </p:sp>
      <p:sp>
        <p:nvSpPr>
          <p:cNvPr id="25" name="Line 45"/>
          <p:cNvSpPr>
            <a:spLocks noChangeShapeType="1"/>
          </p:cNvSpPr>
          <p:nvPr>
            <p:custDataLst>
              <p:tags r:id="rId21"/>
            </p:custDataLst>
          </p:nvPr>
        </p:nvSpPr>
        <p:spPr bwMode="auto">
          <a:xfrm flipV="1">
            <a:off x="6400800" y="2514600"/>
            <a:ext cx="0" cy="990600"/>
          </a:xfrm>
          <a:prstGeom prst="line">
            <a:avLst/>
          </a:prstGeom>
          <a:ln w="28575">
            <a:headEnd type="none" w="med" len="med"/>
            <a:tailEnd type="arrow"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6" name="Freeform 25"/>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27" name="Rectangle 22"/>
          <p:cNvSpPr>
            <a:spLocks noChangeArrowheads="1"/>
          </p:cNvSpPr>
          <p:nvPr>
            <p:custDataLst>
              <p:tags r:id="rId23"/>
            </p:custDataLst>
          </p:nvPr>
        </p:nvSpPr>
        <p:spPr bwMode="auto">
          <a:xfrm>
            <a:off x="2590800" y="12954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Reg.</a:t>
            </a:r>
            <a:br>
              <a:rPr lang="en-US" sz="2400" dirty="0" smtClean="0">
                <a:solidFill>
                  <a:schemeClr val="tx2"/>
                </a:solidFill>
                <a:latin typeface="Source Sans Pro" panose="020B0503030403020204" pitchFamily="34" charset="0"/>
              </a:rPr>
            </a:br>
            <a:r>
              <a:rPr lang="en-US" sz="2400" dirty="0" smtClean="0">
                <a:solidFill>
                  <a:schemeClr val="tx2"/>
                </a:solidFill>
                <a:latin typeface="Source Sans Pro" panose="020B0503030403020204" pitchFamily="34" charset="0"/>
              </a:rPr>
              <a:t>File</a:t>
            </a:r>
            <a:endParaRPr lang="en-US" sz="2400" dirty="0">
              <a:solidFill>
                <a:schemeClr val="tx2"/>
              </a:solidFill>
              <a:latin typeface="Source Sans Pro" panose="020B0503030403020204" pitchFamily="34" charset="0"/>
            </a:endParaRPr>
          </a:p>
        </p:txBody>
      </p:sp>
      <p:sp>
        <p:nvSpPr>
          <p:cNvPr id="28" name="Line 34"/>
          <p:cNvSpPr>
            <a:spLocks noChangeShapeType="1"/>
          </p:cNvSpPr>
          <p:nvPr>
            <p:custDataLst>
              <p:tags r:id="rId24"/>
            </p:custDataLst>
          </p:nvPr>
        </p:nvSpPr>
        <p:spPr bwMode="auto">
          <a:xfrm>
            <a:off x="3810000" y="3505200"/>
            <a:ext cx="2590800" cy="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29" name="Line 8"/>
          <p:cNvSpPr>
            <a:spLocks noChangeShapeType="1"/>
          </p:cNvSpPr>
          <p:nvPr>
            <p:custDataLst>
              <p:tags r:id="rId25"/>
            </p:custDataLst>
          </p:nvPr>
        </p:nvSpPr>
        <p:spPr bwMode="auto">
          <a:xfrm>
            <a:off x="761998" y="2286000"/>
            <a:ext cx="2" cy="762000"/>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0" name="Text Box 11"/>
          <p:cNvSpPr txBox="1">
            <a:spLocks noChangeArrowheads="1"/>
          </p:cNvSpPr>
          <p:nvPr>
            <p:custDataLst>
              <p:tags r:id="rId26"/>
            </p:custDataLst>
          </p:nvPr>
        </p:nvSpPr>
        <p:spPr bwMode="auto">
          <a:xfrm>
            <a:off x="381000" y="30480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PC</a:t>
            </a:r>
            <a:endParaRPr lang="en-US" sz="2400" dirty="0">
              <a:solidFill>
                <a:schemeClr val="tx2"/>
              </a:solidFill>
              <a:latin typeface="Source Sans Pro" panose="020B0503030403020204" pitchFamily="34" charset="0"/>
            </a:endParaRPr>
          </a:p>
        </p:txBody>
      </p:sp>
      <p:sp>
        <p:nvSpPr>
          <p:cNvPr id="31" name="Line 18"/>
          <p:cNvSpPr>
            <a:spLocks noChangeShapeType="1"/>
          </p:cNvSpPr>
          <p:nvPr>
            <p:custDataLst>
              <p:tags r:id="rId27"/>
            </p:custDataLst>
          </p:nvPr>
        </p:nvSpPr>
        <p:spPr bwMode="auto">
          <a:xfrm flipH="1">
            <a:off x="1295400" y="2667000"/>
            <a:ext cx="0" cy="1524000"/>
          </a:xfrm>
          <a:prstGeom prst="line">
            <a:avLst/>
          </a:prstGeom>
          <a:ln w="28575">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2" name="Line 21"/>
          <p:cNvSpPr>
            <a:spLocks noChangeShapeType="1"/>
          </p:cNvSpPr>
          <p:nvPr>
            <p:custDataLst>
              <p:tags r:id="rId28"/>
            </p:custDataLst>
          </p:nvPr>
        </p:nvSpPr>
        <p:spPr bwMode="auto">
          <a:xfrm>
            <a:off x="761998" y="3352798"/>
            <a:ext cx="2" cy="838202"/>
          </a:xfrm>
          <a:prstGeom prst="line">
            <a:avLst/>
          </a:prstGeom>
          <a:ln w="28575">
            <a:headEnd type="arrow" w="med" len="med"/>
            <a:tailEnd type="none" w="med" len="med"/>
          </a:ln>
          <a:effectLst/>
        </p:spPr>
        <p:style>
          <a:lnRef idx="2">
            <a:schemeClr val="accent1"/>
          </a:lnRef>
          <a:fillRef idx="1">
            <a:schemeClr val="lt1"/>
          </a:fillRef>
          <a:effectRef idx="0">
            <a:schemeClr val="accent1"/>
          </a:effectRef>
          <a:fontRef idx="minor">
            <a:schemeClr val="dk1"/>
          </a:fontRef>
        </p:style>
        <p:txBody>
          <a:bodyPr wrap="square" anchor="ctr">
            <a:spAutoFit/>
          </a:bodyPr>
          <a:lstStyle/>
          <a:p>
            <a:endParaRPr lang="en-US">
              <a:solidFill>
                <a:schemeClr val="tx2"/>
              </a:solidFill>
              <a:latin typeface="Source Sans Pro" panose="020B0503030403020204" pitchFamily="34" charset="0"/>
            </a:endParaRPr>
          </a:p>
        </p:txBody>
      </p:sp>
      <p:sp>
        <p:nvSpPr>
          <p:cNvPr id="33" name="Line 49"/>
          <p:cNvSpPr>
            <a:spLocks noChangeShapeType="1"/>
          </p:cNvSpPr>
          <p:nvPr>
            <p:custDataLst>
              <p:tags r:id="rId29"/>
            </p:custDataLst>
          </p:nvPr>
        </p:nvSpPr>
        <p:spPr bwMode="auto">
          <a:xfrm flipH="1">
            <a:off x="1981200" y="990600"/>
            <a:ext cx="0" cy="12192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34" name="Line 49"/>
          <p:cNvSpPr>
            <a:spLocks noChangeShapeType="1"/>
          </p:cNvSpPr>
          <p:nvPr>
            <p:custDataLst>
              <p:tags r:id="rId30"/>
            </p:custDataLst>
          </p:nvPr>
        </p:nvSpPr>
        <p:spPr bwMode="auto">
          <a:xfrm flipH="1" flipV="1">
            <a:off x="1219200" y="1752600"/>
            <a:ext cx="304800" cy="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5" name="Rectangle 4"/>
          <p:cNvSpPr>
            <a:spLocks noChangeArrowheads="1"/>
          </p:cNvSpPr>
          <p:nvPr>
            <p:custDataLst>
              <p:tags r:id="rId31"/>
            </p:custDataLst>
          </p:nvPr>
        </p:nvSpPr>
        <p:spPr bwMode="auto">
          <a:xfrm>
            <a:off x="228600" y="1219200"/>
            <a:ext cx="9906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pitchFamily="34" charset="0"/>
              </a:rPr>
              <a:t>Prog</a:t>
            </a:r>
            <a:r>
              <a:rPr lang="en-US" sz="2400" dirty="0" smtClean="0">
                <a:solidFill>
                  <a:schemeClr val="tx2"/>
                </a:solidFill>
                <a:latin typeface="Source Sans Pro" panose="020B0503030403020204" pitchFamily="34" charset="0"/>
              </a:rPr>
              <a:t>.</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sp>
        <p:nvSpPr>
          <p:cNvPr id="36" name="Line 49"/>
          <p:cNvSpPr>
            <a:spLocks noChangeShapeType="1"/>
          </p:cNvSpPr>
          <p:nvPr>
            <p:custDataLst>
              <p:tags r:id="rId32"/>
            </p:custDataLst>
          </p:nvPr>
        </p:nvSpPr>
        <p:spPr bwMode="auto">
          <a:xfrm flipH="1" flipV="1">
            <a:off x="1524000" y="1752600"/>
            <a:ext cx="0" cy="1752600"/>
          </a:xfrm>
          <a:prstGeom prst="line">
            <a:avLst/>
          </a:prstGeom>
          <a:noFill/>
          <a:ln w="28575"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7" name="Line 44"/>
          <p:cNvSpPr>
            <a:spLocks noChangeShapeType="1"/>
          </p:cNvSpPr>
          <p:nvPr>
            <p:custDataLst>
              <p:tags r:id="rId33"/>
            </p:custDataLst>
          </p:nvPr>
        </p:nvSpPr>
        <p:spPr bwMode="auto">
          <a:xfrm>
            <a:off x="762000" y="2667000"/>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38" name="Text Box 29"/>
          <p:cNvSpPr txBox="1">
            <a:spLocks noChangeArrowheads="1"/>
          </p:cNvSpPr>
          <p:nvPr>
            <p:custDataLst>
              <p:tags r:id="rId34"/>
            </p:custDataLst>
          </p:nvPr>
        </p:nvSpPr>
        <p:spPr bwMode="auto">
          <a:xfrm>
            <a:off x="1295400" y="1450876"/>
            <a:ext cx="39924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pitchFamily="34" charset="0"/>
              </a:rPr>
              <a:t>inst</a:t>
            </a:r>
            <a:endParaRPr lang="en-US" sz="2400" dirty="0">
              <a:solidFill>
                <a:schemeClr val="tx2"/>
              </a:solidFill>
              <a:latin typeface="Source Sans Pro" panose="020B0503030403020204" pitchFamily="34" charset="0"/>
            </a:endParaRPr>
          </a:p>
        </p:txBody>
      </p:sp>
      <p:sp>
        <p:nvSpPr>
          <p:cNvPr id="39" name="Line 8"/>
          <p:cNvSpPr>
            <a:spLocks noChangeShapeType="1"/>
          </p:cNvSpPr>
          <p:nvPr>
            <p:custDataLst>
              <p:tags r:id="rId35"/>
            </p:custDataLst>
          </p:nvPr>
        </p:nvSpPr>
        <p:spPr bwMode="auto">
          <a:xfrm flipH="1">
            <a:off x="1219200" y="2667000"/>
            <a:ext cx="76200" cy="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pitchFamily="34" charset="0"/>
            </a:endParaRPr>
          </a:p>
        </p:txBody>
      </p:sp>
      <p:sp>
        <p:nvSpPr>
          <p:cNvPr id="41" name="Freeform 40"/>
          <p:cNvSpPr/>
          <p:nvPr>
            <p:custDataLst>
              <p:tags r:id="rId36"/>
            </p:custDataLst>
          </p:nvPr>
        </p:nvSpPr>
        <p:spPr>
          <a:xfrm>
            <a:off x="914400" y="25146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pitchFamily="34" charset="0"/>
            </a:endParaRPr>
          </a:p>
        </p:txBody>
      </p:sp>
      <p:sp>
        <p:nvSpPr>
          <p:cNvPr id="42" name="Text Box 11"/>
          <p:cNvSpPr txBox="1">
            <a:spLocks noChangeArrowheads="1"/>
          </p:cNvSpPr>
          <p:nvPr>
            <p:custDataLst>
              <p:tags r:id="rId37"/>
            </p:custDataLst>
          </p:nvPr>
        </p:nvSpPr>
        <p:spPr bwMode="auto">
          <a:xfrm>
            <a:off x="1004886" y="25455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pitchFamily="34" charset="0"/>
              </a:rPr>
              <a:t>+4</a:t>
            </a:r>
            <a:endParaRPr lang="en-US" sz="1600" dirty="0">
              <a:solidFill>
                <a:schemeClr val="tx2"/>
              </a:solidFill>
              <a:latin typeface="Source Sans Pro" panose="020B0503030403020204" pitchFamily="34" charset="0"/>
            </a:endParaRPr>
          </a:p>
        </p:txBody>
      </p:sp>
      <p:sp>
        <p:nvSpPr>
          <p:cNvPr id="43" name="Line 9"/>
          <p:cNvSpPr>
            <a:spLocks noChangeShapeType="1"/>
          </p:cNvSpPr>
          <p:nvPr>
            <p:custDataLst>
              <p:tags r:id="rId38"/>
            </p:custDataLst>
          </p:nvPr>
        </p:nvSpPr>
        <p:spPr bwMode="auto">
          <a:xfrm flipV="1">
            <a:off x="762000" y="4191000"/>
            <a:ext cx="533400" cy="0"/>
          </a:xfrm>
          <a:prstGeom prst="line">
            <a:avLst/>
          </a:prstGeom>
          <a:ln w="28575">
            <a:headEnd/>
            <a:tailEnd/>
          </a:ln>
          <a:effectLst/>
        </p:spPr>
        <p:style>
          <a:lnRef idx="2">
            <a:schemeClr val="accent1"/>
          </a:lnRef>
          <a:fillRef idx="1">
            <a:schemeClr val="lt1"/>
          </a:fillRef>
          <a:effectRef idx="0">
            <a:schemeClr val="accent1"/>
          </a:effectRef>
          <a:fontRef idx="minor">
            <a:schemeClr val="dk1"/>
          </a:fontRef>
        </p:style>
        <p:txBody>
          <a:bodyPr wrap="square" anchor="ctr" anchorCtr="1">
            <a:noAutofit/>
          </a:bodyPr>
          <a:lstStyle/>
          <a:p>
            <a:endParaRPr lang="en-US">
              <a:solidFill>
                <a:schemeClr val="tx2"/>
              </a:solidFill>
              <a:latin typeface="Source Sans Pro" panose="020B0503030403020204" pitchFamily="34" charset="0"/>
            </a:endParaRPr>
          </a:p>
        </p:txBody>
      </p:sp>
      <p:sp>
        <p:nvSpPr>
          <p:cNvPr id="44" name="Rectangle 22"/>
          <p:cNvSpPr>
            <a:spLocks noChangeArrowheads="1"/>
          </p:cNvSpPr>
          <p:nvPr>
            <p:custDataLst>
              <p:tags r:id="rId39"/>
            </p:custDataLst>
          </p:nvPr>
        </p:nvSpPr>
        <p:spPr bwMode="auto">
          <a:xfrm>
            <a:off x="7162800" y="1257617"/>
            <a:ext cx="1143001" cy="1942782"/>
          </a:xfrm>
          <a:prstGeom prst="rect">
            <a:avLst/>
          </a:prstGeom>
          <a:noFill/>
          <a:ln w="28575"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pitchFamily="34" charset="0"/>
              </a:rPr>
              <a:t>Data</a:t>
            </a:r>
          </a:p>
          <a:p>
            <a:pPr algn="ctr"/>
            <a:r>
              <a:rPr lang="en-US" sz="2400" dirty="0" err="1" smtClean="0">
                <a:solidFill>
                  <a:schemeClr val="tx2"/>
                </a:solidFill>
                <a:latin typeface="Source Sans Pro" panose="020B0503030403020204" pitchFamily="34" charset="0"/>
              </a:rPr>
              <a:t>Mem</a:t>
            </a:r>
            <a:endParaRPr lang="en-US" sz="2400" dirty="0">
              <a:solidFill>
                <a:schemeClr val="tx2"/>
              </a:solidFill>
              <a:latin typeface="Source Sans Pro" panose="020B0503030403020204" pitchFamily="34" charset="0"/>
            </a:endParaRPr>
          </a:p>
        </p:txBody>
      </p:sp>
      <p:cxnSp>
        <p:nvCxnSpPr>
          <p:cNvPr id="45" name="Straight Arrow Connector 44"/>
          <p:cNvCxnSpPr/>
          <p:nvPr/>
        </p:nvCxnSpPr>
        <p:spPr>
          <a:xfrm>
            <a:off x="6629400" y="1939448"/>
            <a:ext cx="5334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a:off x="4876800" y="2362200"/>
            <a:ext cx="0" cy="45720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p:nvPr/>
        </p:nvCxnSpPr>
        <p:spPr>
          <a:xfrm>
            <a:off x="4876800" y="2819400"/>
            <a:ext cx="2286000"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
        <p:nvSpPr>
          <p:cNvPr id="59" name="Rectangle 58"/>
          <p:cNvSpPr/>
          <p:nvPr/>
        </p:nvSpPr>
        <p:spPr>
          <a:xfrm>
            <a:off x="228600" y="5181598"/>
            <a:ext cx="8823960" cy="1908215"/>
          </a:xfrm>
          <a:prstGeom prst="rect">
            <a:avLst/>
          </a:prstGeom>
        </p:spPr>
        <p:txBody>
          <a:bodyPr wrap="square">
            <a:spAutoFit/>
          </a:bodyPr>
          <a:lstStyle/>
          <a:p>
            <a:pPr marL="573088" lvl="1" indent="-457200"/>
            <a:r>
              <a:rPr lang="en-US" dirty="0">
                <a:solidFill>
                  <a:schemeClr val="tx2"/>
                </a:solidFill>
                <a:latin typeface="Source Sans Pro" panose="020B0503030403020204" pitchFamily="34" charset="0"/>
              </a:rPr>
              <a:t>Write to register </a:t>
            </a:r>
            <a:r>
              <a:rPr lang="en-US" dirty="0" smtClean="0">
                <a:solidFill>
                  <a:schemeClr val="tx2"/>
                </a:solidFill>
                <a:latin typeface="Source Sans Pro" panose="020B0503030403020204" pitchFamily="34" charset="0"/>
              </a:rPr>
              <a:t>file</a:t>
            </a:r>
          </a:p>
          <a:p>
            <a:pPr marL="573088" lvl="1" indent="-457200">
              <a:buFont typeface="Arial" panose="020B0604020202020204" pitchFamily="34" charset="0"/>
              <a:buChar char="•"/>
            </a:pPr>
            <a:r>
              <a:rPr lang="en-US" sz="2200" dirty="0" smtClean="0">
                <a:solidFill>
                  <a:schemeClr val="tx2"/>
                </a:solidFill>
                <a:latin typeface="Source Sans Pro" panose="020B0503030403020204" pitchFamily="34" charset="0"/>
              </a:rPr>
              <a:t>For </a:t>
            </a:r>
            <a:r>
              <a:rPr lang="en-US" sz="2200" dirty="0">
                <a:solidFill>
                  <a:schemeClr val="tx2"/>
                </a:solidFill>
                <a:latin typeface="Source Sans Pro" panose="020B0503030403020204" pitchFamily="34" charset="0"/>
              </a:rPr>
              <a:t>arithmetic ops, logic, shift, </a:t>
            </a:r>
            <a:r>
              <a:rPr lang="en-US" sz="2200" dirty="0" err="1">
                <a:solidFill>
                  <a:schemeClr val="tx2"/>
                </a:solidFill>
                <a:latin typeface="Source Sans Pro" panose="020B0503030403020204" pitchFamily="34" charset="0"/>
              </a:rPr>
              <a:t>etc</a:t>
            </a:r>
            <a:r>
              <a:rPr lang="en-US" sz="2200" dirty="0">
                <a:solidFill>
                  <a:schemeClr val="tx2"/>
                </a:solidFill>
                <a:latin typeface="Source Sans Pro" panose="020B0503030403020204" pitchFamily="34" charset="0"/>
              </a:rPr>
              <a:t>, load.  What about stores?</a:t>
            </a:r>
          </a:p>
          <a:p>
            <a:pPr marL="573088" lvl="1" indent="-457200"/>
            <a:r>
              <a:rPr lang="en-US" dirty="0" smtClean="0">
                <a:solidFill>
                  <a:schemeClr val="tx2"/>
                </a:solidFill>
                <a:latin typeface="Source Sans Pro" panose="020B0503030403020204" pitchFamily="34" charset="0"/>
              </a:rPr>
              <a:t>Update PC</a:t>
            </a:r>
          </a:p>
          <a:p>
            <a:pPr marL="573088" lvl="1" indent="-457200">
              <a:buFont typeface="Arial" panose="020B0604020202020204" pitchFamily="34" charset="0"/>
              <a:buChar char="•"/>
            </a:pPr>
            <a:r>
              <a:rPr lang="en-US" sz="2200" dirty="0" smtClean="0">
                <a:solidFill>
                  <a:schemeClr val="tx2"/>
                </a:solidFill>
                <a:latin typeface="Source Sans Pro" panose="020B0503030403020204" pitchFamily="34" charset="0"/>
              </a:rPr>
              <a:t>For branches, jumps</a:t>
            </a:r>
          </a:p>
          <a:p>
            <a:pPr marL="573088" lvl="1" indent="-457200"/>
            <a:endParaRPr lang="en-US" sz="2600" dirty="0">
              <a:solidFill>
                <a:schemeClr val="tx2"/>
              </a:solidFill>
              <a:latin typeface="Source Sans Pro" panose="020B0503030403020204" pitchFamily="34" charset="0"/>
            </a:endParaRPr>
          </a:p>
        </p:txBody>
      </p:sp>
      <p:sp>
        <p:nvSpPr>
          <p:cNvPr id="60" name="Oval 59"/>
          <p:cNvSpPr/>
          <p:nvPr/>
        </p:nvSpPr>
        <p:spPr>
          <a:xfrm>
            <a:off x="1752600" y="1828800"/>
            <a:ext cx="1371600" cy="8763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0" y="2857500"/>
            <a:ext cx="1371600" cy="8763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381000" y="4533900"/>
            <a:ext cx="7772352" cy="471803"/>
            <a:chOff x="457248" y="4919098"/>
            <a:chExt cx="7772352" cy="471803"/>
          </a:xfrm>
        </p:grpSpPr>
        <p:cxnSp>
          <p:nvCxnSpPr>
            <p:cNvPr id="63" name="Straight Arrow Connector 62"/>
            <p:cNvCxnSpPr/>
            <p:nvPr/>
          </p:nvCxnSpPr>
          <p:spPr>
            <a:xfrm>
              <a:off x="4572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752648" y="5380763"/>
              <a:ext cx="1237440"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057169" y="5380763"/>
              <a:ext cx="2505479"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565106" y="5380763"/>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992160"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36065" y="4919098"/>
              <a:ext cx="887935"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Fetch</a:t>
              </a:r>
            </a:p>
          </p:txBody>
        </p:sp>
        <p:sp>
          <p:nvSpPr>
            <p:cNvPr id="69" name="TextBox 68"/>
            <p:cNvSpPr txBox="1"/>
            <p:nvPr/>
          </p:nvSpPr>
          <p:spPr>
            <a:xfrm>
              <a:off x="1795761" y="4929236"/>
              <a:ext cx="115121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Decode</a:t>
              </a:r>
            </a:p>
          </p:txBody>
        </p:sp>
        <p:sp>
          <p:nvSpPr>
            <p:cNvPr id="70" name="TextBox 69"/>
            <p:cNvSpPr txBox="1"/>
            <p:nvPr/>
          </p:nvSpPr>
          <p:spPr>
            <a:xfrm>
              <a:off x="3657600" y="4928263"/>
              <a:ext cx="1191032"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Execute</a:t>
              </a:r>
            </a:p>
          </p:txBody>
        </p:sp>
        <p:sp>
          <p:nvSpPr>
            <p:cNvPr id="71" name="TextBox 70"/>
            <p:cNvSpPr txBox="1"/>
            <p:nvPr/>
          </p:nvSpPr>
          <p:spPr>
            <a:xfrm>
              <a:off x="5651849" y="4923563"/>
              <a:ext cx="1244251"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72" name="TextBox 71"/>
            <p:cNvSpPr txBox="1"/>
            <p:nvPr/>
          </p:nvSpPr>
          <p:spPr>
            <a:xfrm>
              <a:off x="7308553" y="4919098"/>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grpSp>
    </p:spTree>
    <p:extLst>
      <p:ext uri="{BB962C8B-B14F-4D97-AF65-F5344CB8AC3E}">
        <p14:creationId xmlns:p14="http://schemas.microsoft.com/office/powerpoint/2010/main" val="3088757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Takeaway</a:t>
            </a:r>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31</a:t>
            </a:fld>
            <a:endParaRPr lang="en-US"/>
          </a:p>
        </p:txBody>
      </p:sp>
      <p:sp>
        <p:nvSpPr>
          <p:cNvPr id="4" name="Content Placeholder 3"/>
          <p:cNvSpPr>
            <a:spLocks noGrp="1"/>
          </p:cNvSpPr>
          <p:nvPr>
            <p:ph idx="1"/>
          </p:nvPr>
        </p:nvSpPr>
        <p:spPr/>
        <p:txBody>
          <a:bodyPr/>
          <a:lstStyle/>
          <a:p>
            <a:r>
              <a:rPr lang="en-US" dirty="0">
                <a:solidFill>
                  <a:schemeClr val="tx2"/>
                </a:solidFill>
              </a:rPr>
              <a:t>The </a:t>
            </a:r>
            <a:r>
              <a:rPr lang="en-US" dirty="0" err="1">
                <a:solidFill>
                  <a:schemeClr val="tx2"/>
                </a:solidFill>
              </a:rPr>
              <a:t>datapath</a:t>
            </a:r>
            <a:r>
              <a:rPr lang="en-US" dirty="0">
                <a:solidFill>
                  <a:schemeClr val="tx2"/>
                </a:solidFill>
              </a:rPr>
              <a:t> for a </a:t>
            </a:r>
            <a:r>
              <a:rPr lang="en-US" dirty="0" smtClean="0">
                <a:solidFill>
                  <a:schemeClr val="tx2"/>
                </a:solidFill>
              </a:rPr>
              <a:t>RISC-V </a:t>
            </a:r>
            <a:r>
              <a:rPr lang="en-US" dirty="0">
                <a:solidFill>
                  <a:schemeClr val="tx2"/>
                </a:solidFill>
              </a:rPr>
              <a:t>processor has five stages:</a:t>
            </a:r>
          </a:p>
          <a:p>
            <a:pPr marL="687388" lvl="1" indent="-514350">
              <a:buFont typeface="+mj-lt"/>
              <a:buAutoNum type="arabicPeriod"/>
            </a:pPr>
            <a:r>
              <a:rPr lang="en-US" dirty="0">
                <a:solidFill>
                  <a:schemeClr val="tx2"/>
                </a:solidFill>
              </a:rPr>
              <a:t>Instruction Fetch</a:t>
            </a:r>
          </a:p>
          <a:p>
            <a:pPr marL="687388" lvl="1" indent="-514350">
              <a:buFont typeface="+mj-lt"/>
              <a:buAutoNum type="arabicPeriod"/>
            </a:pPr>
            <a:r>
              <a:rPr lang="en-US" dirty="0">
                <a:solidFill>
                  <a:schemeClr val="tx2"/>
                </a:solidFill>
              </a:rPr>
              <a:t>Instruction Decode</a:t>
            </a:r>
          </a:p>
          <a:p>
            <a:pPr marL="687388" lvl="1" indent="-514350">
              <a:buFont typeface="+mj-lt"/>
              <a:buAutoNum type="arabicPeriod"/>
            </a:pPr>
            <a:r>
              <a:rPr lang="en-US" dirty="0">
                <a:solidFill>
                  <a:schemeClr val="tx2"/>
                </a:solidFill>
              </a:rPr>
              <a:t>Execution (ALU)</a:t>
            </a:r>
          </a:p>
          <a:p>
            <a:pPr marL="687388" lvl="1" indent="-514350">
              <a:buFont typeface="+mj-lt"/>
              <a:buAutoNum type="arabicPeriod"/>
            </a:pPr>
            <a:r>
              <a:rPr lang="en-US" dirty="0">
                <a:solidFill>
                  <a:schemeClr val="tx2"/>
                </a:solidFill>
              </a:rPr>
              <a:t>Memory Access</a:t>
            </a:r>
          </a:p>
          <a:p>
            <a:pPr marL="687388" lvl="1" indent="-514350">
              <a:buFont typeface="+mj-lt"/>
              <a:buAutoNum type="arabicPeriod"/>
            </a:pPr>
            <a:r>
              <a:rPr lang="en-US" dirty="0">
                <a:solidFill>
                  <a:schemeClr val="tx2"/>
                </a:solidFill>
              </a:rPr>
              <a:t>Register </a:t>
            </a:r>
            <a:r>
              <a:rPr lang="en-US" dirty="0" err="1">
                <a:solidFill>
                  <a:schemeClr val="tx2"/>
                </a:solidFill>
              </a:rPr>
              <a:t>Writeback</a:t>
            </a:r>
            <a:endParaRPr lang="en-US" dirty="0">
              <a:solidFill>
                <a:schemeClr val="tx2"/>
              </a:solidFill>
            </a:endParaRPr>
          </a:p>
          <a:p>
            <a:pPr marL="687388" lvl="1" indent="-514350">
              <a:buFont typeface="+mj-lt"/>
              <a:buAutoNum type="arabicPeriod"/>
            </a:pPr>
            <a:endParaRPr lang="en-US" dirty="0">
              <a:solidFill>
                <a:schemeClr val="tx2"/>
              </a:solidFill>
            </a:endParaRPr>
          </a:p>
          <a:p>
            <a:r>
              <a:rPr lang="en-US" dirty="0">
                <a:solidFill>
                  <a:schemeClr val="tx2"/>
                </a:solidFill>
              </a:rPr>
              <a:t>This five stage </a:t>
            </a:r>
            <a:r>
              <a:rPr lang="en-US" dirty="0" err="1">
                <a:solidFill>
                  <a:schemeClr val="tx2"/>
                </a:solidFill>
              </a:rPr>
              <a:t>datapath</a:t>
            </a:r>
            <a:r>
              <a:rPr lang="en-US" dirty="0">
                <a:solidFill>
                  <a:schemeClr val="tx2"/>
                </a:solidFill>
              </a:rPr>
              <a:t> is used to execute all </a:t>
            </a:r>
            <a:r>
              <a:rPr lang="en-US" dirty="0" smtClean="0">
                <a:solidFill>
                  <a:schemeClr val="tx2"/>
                </a:solidFill>
              </a:rPr>
              <a:t>RISC-V instructions</a:t>
            </a:r>
            <a:endParaRPr lang="en-US" dirty="0">
              <a:solidFill>
                <a:schemeClr val="tx2"/>
              </a:solidFill>
            </a:endParaRPr>
          </a:p>
        </p:txBody>
      </p:sp>
    </p:spTree>
    <p:extLst>
      <p:ext uri="{BB962C8B-B14F-4D97-AF65-F5344CB8AC3E}">
        <p14:creationId xmlns:p14="http://schemas.microsoft.com/office/powerpoint/2010/main" val="1089318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Next Goal</a:t>
            </a:r>
            <a:endParaRPr lang="en-US" dirty="0">
              <a:solidFill>
                <a:schemeClr val="tx2"/>
              </a:solidFill>
            </a:endParaRPr>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solidFill>
                  <a:schemeClr val="tx2"/>
                </a:solidFill>
              </a:rPr>
              <a:pPr>
                <a:defRPr/>
              </a:pPr>
              <a:t>32</a:t>
            </a:fld>
            <a:endParaRPr lang="en-US">
              <a:solidFill>
                <a:schemeClr val="tx2"/>
              </a:solidFill>
            </a:endParaRPr>
          </a:p>
        </p:txBody>
      </p:sp>
      <p:sp>
        <p:nvSpPr>
          <p:cNvPr id="4" name="Content Placeholder 3"/>
          <p:cNvSpPr>
            <a:spLocks noGrp="1"/>
          </p:cNvSpPr>
          <p:nvPr>
            <p:ph idx="1"/>
          </p:nvPr>
        </p:nvSpPr>
        <p:spPr/>
        <p:txBody>
          <a:bodyPr/>
          <a:lstStyle/>
          <a:p>
            <a:r>
              <a:rPr lang="en-US" dirty="0">
                <a:solidFill>
                  <a:schemeClr val="tx2"/>
                </a:solidFill>
              </a:rPr>
              <a:t>Specific </a:t>
            </a:r>
            <a:r>
              <a:rPr lang="en-US" dirty="0" err="1" smtClean="0">
                <a:solidFill>
                  <a:schemeClr val="tx2"/>
                </a:solidFill>
              </a:rPr>
              <a:t>datapaths</a:t>
            </a:r>
            <a:r>
              <a:rPr lang="en-US" dirty="0" smtClean="0">
                <a:solidFill>
                  <a:schemeClr val="tx2"/>
                </a:solidFill>
              </a:rPr>
              <a:t> RISC-V </a:t>
            </a:r>
            <a:r>
              <a:rPr lang="en-US" dirty="0">
                <a:solidFill>
                  <a:schemeClr val="tx2"/>
                </a:solidFill>
              </a:rPr>
              <a:t>Instructions</a:t>
            </a:r>
          </a:p>
          <a:p>
            <a:endParaRPr lang="en-US" dirty="0">
              <a:solidFill>
                <a:schemeClr val="tx2"/>
              </a:solidFill>
            </a:endParaRPr>
          </a:p>
        </p:txBody>
      </p:sp>
    </p:spTree>
    <p:extLst>
      <p:ext uri="{BB962C8B-B14F-4D97-AF65-F5344CB8AC3E}">
        <p14:creationId xmlns:p14="http://schemas.microsoft.com/office/powerpoint/2010/main" val="1332474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solidFill>
                  <a:schemeClr val="tx2"/>
                </a:solidFill>
              </a:rPr>
              <a:pPr>
                <a:defRPr/>
              </a:pPr>
              <a:t>33</a:t>
            </a:fld>
            <a:endParaRPr lang="en-US" dirty="0">
              <a:solidFill>
                <a:schemeClr val="tx2"/>
              </a:solidFill>
            </a:endParaRPr>
          </a:p>
        </p:txBody>
      </p:sp>
      <p:sp>
        <p:nvSpPr>
          <p:cNvPr id="7" name="Rectangle 2"/>
          <p:cNvSpPr>
            <a:spLocks noGrp="1" noChangeArrowheads="1"/>
          </p:cNvSpPr>
          <p:nvPr>
            <p:ph type="title"/>
          </p:nvPr>
        </p:nvSpPr>
        <p:spPr>
          <a:xfrm>
            <a:off x="228600" y="152400"/>
            <a:ext cx="8686800" cy="533400"/>
          </a:xfrm>
        </p:spPr>
        <p:txBody>
          <a:bodyPr>
            <a:normAutofit fontScale="90000"/>
          </a:bodyPr>
          <a:lstStyle/>
          <a:p>
            <a:r>
              <a:rPr lang="en-US" sz="3600" dirty="0" smtClean="0">
                <a:solidFill>
                  <a:schemeClr val="tx2"/>
                </a:solidFill>
              </a:rPr>
              <a:t>RISC-V </a:t>
            </a:r>
            <a:r>
              <a:rPr lang="en-US" sz="3600" dirty="0">
                <a:solidFill>
                  <a:schemeClr val="tx2"/>
                </a:solidFill>
              </a:rPr>
              <a:t>Design Principles</a:t>
            </a:r>
          </a:p>
        </p:txBody>
      </p:sp>
      <p:sp>
        <p:nvSpPr>
          <p:cNvPr id="8" name="Rectangle 3"/>
          <p:cNvSpPr txBox="1">
            <a:spLocks noChangeArrowheads="1"/>
          </p:cNvSpPr>
          <p:nvPr/>
        </p:nvSpPr>
        <p:spPr>
          <a:xfrm>
            <a:off x="228600" y="838200"/>
            <a:ext cx="8686800" cy="56388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28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90000"/>
              </a:lnSpc>
              <a:buNone/>
            </a:pPr>
            <a:r>
              <a:rPr lang="en-US" sz="2800" dirty="0" smtClean="0">
                <a:solidFill>
                  <a:schemeClr val="tx2"/>
                </a:solidFill>
              </a:rPr>
              <a:t>Simplicity favors regularity</a:t>
            </a:r>
          </a:p>
          <a:p>
            <a:pPr lvl="1" fontAlgn="auto">
              <a:lnSpc>
                <a:spcPct val="90000"/>
              </a:lnSpc>
              <a:spcAft>
                <a:spcPts val="0"/>
              </a:spcAft>
            </a:pPr>
            <a:r>
              <a:rPr lang="en-US" sz="2400" dirty="0" smtClean="0">
                <a:solidFill>
                  <a:schemeClr val="tx2"/>
                </a:solidFill>
              </a:rPr>
              <a:t>32 bit instructions</a:t>
            </a:r>
          </a:p>
          <a:p>
            <a:pPr lvl="1" fontAlgn="auto">
              <a:lnSpc>
                <a:spcPct val="90000"/>
              </a:lnSpc>
              <a:spcAft>
                <a:spcPts val="0"/>
              </a:spcAft>
            </a:pPr>
            <a:endParaRPr lang="en-US" sz="2400" dirty="0" smtClean="0">
              <a:solidFill>
                <a:schemeClr val="tx2"/>
              </a:solidFill>
            </a:endParaRPr>
          </a:p>
          <a:p>
            <a:pPr marL="0" indent="0" fontAlgn="auto">
              <a:lnSpc>
                <a:spcPct val="90000"/>
              </a:lnSpc>
              <a:buNone/>
            </a:pPr>
            <a:r>
              <a:rPr lang="en-US" sz="2800" dirty="0" smtClean="0">
                <a:solidFill>
                  <a:schemeClr val="tx2"/>
                </a:solidFill>
              </a:rPr>
              <a:t>Smaller is faster</a:t>
            </a:r>
          </a:p>
          <a:p>
            <a:pPr lvl="1" fontAlgn="auto">
              <a:lnSpc>
                <a:spcPct val="90000"/>
              </a:lnSpc>
              <a:spcAft>
                <a:spcPts val="0"/>
              </a:spcAft>
            </a:pPr>
            <a:r>
              <a:rPr lang="en-US" sz="2400" dirty="0" smtClean="0">
                <a:solidFill>
                  <a:schemeClr val="tx2"/>
                </a:solidFill>
              </a:rPr>
              <a:t>Small register file</a:t>
            </a:r>
          </a:p>
          <a:p>
            <a:pPr lvl="1" fontAlgn="auto">
              <a:lnSpc>
                <a:spcPct val="90000"/>
              </a:lnSpc>
              <a:spcAft>
                <a:spcPts val="0"/>
              </a:spcAft>
            </a:pPr>
            <a:endParaRPr lang="en-US" sz="2400" dirty="0" smtClean="0">
              <a:solidFill>
                <a:schemeClr val="tx2"/>
              </a:solidFill>
            </a:endParaRPr>
          </a:p>
          <a:p>
            <a:pPr marL="0" indent="0" fontAlgn="auto">
              <a:lnSpc>
                <a:spcPct val="90000"/>
              </a:lnSpc>
              <a:buNone/>
            </a:pPr>
            <a:r>
              <a:rPr lang="en-US" sz="2800" dirty="0" smtClean="0">
                <a:solidFill>
                  <a:schemeClr val="tx2"/>
                </a:solidFill>
              </a:rPr>
              <a:t>Make the common case fast</a:t>
            </a:r>
          </a:p>
          <a:p>
            <a:pPr lvl="1" fontAlgn="auto">
              <a:lnSpc>
                <a:spcPct val="90000"/>
              </a:lnSpc>
              <a:spcAft>
                <a:spcPts val="0"/>
              </a:spcAft>
            </a:pPr>
            <a:r>
              <a:rPr lang="en-US" sz="2400" dirty="0" smtClean="0">
                <a:solidFill>
                  <a:schemeClr val="tx2"/>
                </a:solidFill>
              </a:rPr>
              <a:t>Include support for constants</a:t>
            </a:r>
          </a:p>
          <a:p>
            <a:pPr fontAlgn="auto">
              <a:lnSpc>
                <a:spcPct val="90000"/>
              </a:lnSpc>
            </a:pPr>
            <a:endParaRPr lang="en-US" sz="2800" dirty="0" smtClean="0">
              <a:solidFill>
                <a:schemeClr val="tx2"/>
              </a:solidFill>
            </a:endParaRPr>
          </a:p>
          <a:p>
            <a:pPr marL="0" indent="0" fontAlgn="auto">
              <a:lnSpc>
                <a:spcPct val="90000"/>
              </a:lnSpc>
              <a:buNone/>
            </a:pPr>
            <a:r>
              <a:rPr lang="en-US" sz="2800" dirty="0" smtClean="0">
                <a:solidFill>
                  <a:schemeClr val="tx2"/>
                </a:solidFill>
              </a:rPr>
              <a:t>Good design demands good compromises</a:t>
            </a:r>
          </a:p>
          <a:p>
            <a:pPr lvl="1" fontAlgn="auto">
              <a:lnSpc>
                <a:spcPct val="90000"/>
              </a:lnSpc>
              <a:spcAft>
                <a:spcPts val="0"/>
              </a:spcAft>
            </a:pPr>
            <a:r>
              <a:rPr lang="en-US" sz="2400" dirty="0" smtClean="0">
                <a:solidFill>
                  <a:schemeClr val="tx2"/>
                </a:solidFill>
              </a:rPr>
              <a:t>Support for different type of interpretations/classes</a:t>
            </a:r>
            <a:endParaRPr lang="en-US" sz="2400" dirty="0">
              <a:solidFill>
                <a:schemeClr val="tx2"/>
              </a:solidFill>
            </a:endParaRPr>
          </a:p>
        </p:txBody>
      </p:sp>
    </p:spTree>
    <p:extLst>
      <p:ext uri="{BB962C8B-B14F-4D97-AF65-F5344CB8AC3E}">
        <p14:creationId xmlns:p14="http://schemas.microsoft.com/office/powerpoint/2010/main" val="1308674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34</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a:solidFill>
                  <a:schemeClr val="tx2"/>
                </a:solidFill>
              </a:rPr>
              <a:t>Instruction Types</a:t>
            </a:r>
          </a:p>
        </p:txBody>
      </p:sp>
      <p:sp>
        <p:nvSpPr>
          <p:cNvPr id="6" name="Rectangle 3"/>
          <p:cNvSpPr>
            <a:spLocks noGrp="1" noChangeArrowheads="1"/>
          </p:cNvSpPr>
          <p:nvPr>
            <p:ph idx="1"/>
            <p:custDataLst>
              <p:tags r:id="rId2"/>
            </p:custDataLst>
          </p:nvPr>
        </p:nvSpPr>
        <p:spPr>
          <a:xfrm>
            <a:off x="228600" y="838200"/>
            <a:ext cx="8686800" cy="5638800"/>
          </a:xfrm>
        </p:spPr>
        <p:txBody>
          <a:bodyPr>
            <a:noAutofit/>
          </a:bodyPr>
          <a:lstStyle/>
          <a:p>
            <a:pPr>
              <a:lnSpc>
                <a:spcPct val="82000"/>
              </a:lnSpc>
            </a:pPr>
            <a:r>
              <a:rPr lang="en-US" sz="2800" dirty="0">
                <a:solidFill>
                  <a:schemeClr val="accent1"/>
                </a:solidFill>
              </a:rPr>
              <a:t>Arithmetic</a:t>
            </a:r>
          </a:p>
          <a:p>
            <a:pPr lvl="1">
              <a:lnSpc>
                <a:spcPct val="82000"/>
              </a:lnSpc>
            </a:pPr>
            <a:r>
              <a:rPr lang="en-US" sz="2400" dirty="0">
                <a:solidFill>
                  <a:schemeClr val="tx2"/>
                </a:solidFill>
              </a:rPr>
              <a:t>add, subtract, shift left, shift right, multiply, </a:t>
            </a:r>
            <a:r>
              <a:rPr lang="en-US" sz="2400" dirty="0" smtClean="0">
                <a:solidFill>
                  <a:schemeClr val="tx2"/>
                </a:solidFill>
              </a:rPr>
              <a:t>divide</a:t>
            </a:r>
          </a:p>
          <a:p>
            <a:pPr>
              <a:lnSpc>
                <a:spcPct val="82000"/>
              </a:lnSpc>
            </a:pPr>
            <a:r>
              <a:rPr lang="en-US" sz="2800" dirty="0" smtClean="0">
                <a:solidFill>
                  <a:schemeClr val="accent1"/>
                </a:solidFill>
              </a:rPr>
              <a:t>Memory</a:t>
            </a:r>
          </a:p>
          <a:p>
            <a:pPr lvl="1">
              <a:lnSpc>
                <a:spcPct val="82000"/>
              </a:lnSpc>
            </a:pPr>
            <a:r>
              <a:rPr lang="en-US" sz="2400" dirty="0" smtClean="0">
                <a:solidFill>
                  <a:schemeClr val="tx2"/>
                </a:solidFill>
              </a:rPr>
              <a:t>load value from memory to a register</a:t>
            </a:r>
          </a:p>
          <a:p>
            <a:pPr lvl="1">
              <a:lnSpc>
                <a:spcPct val="82000"/>
              </a:lnSpc>
            </a:pPr>
            <a:r>
              <a:rPr lang="en-US" sz="2400" dirty="0" smtClean="0">
                <a:solidFill>
                  <a:schemeClr val="tx2"/>
                </a:solidFill>
              </a:rPr>
              <a:t>store value to memory from a register</a:t>
            </a:r>
            <a:endParaRPr lang="en-US" sz="2400" dirty="0">
              <a:solidFill>
                <a:schemeClr val="tx2"/>
              </a:solidFill>
            </a:endParaRPr>
          </a:p>
          <a:p>
            <a:pPr>
              <a:lnSpc>
                <a:spcPct val="82000"/>
              </a:lnSpc>
            </a:pPr>
            <a:r>
              <a:rPr lang="en-US" sz="2800" dirty="0">
                <a:solidFill>
                  <a:schemeClr val="accent1"/>
                </a:solidFill>
              </a:rPr>
              <a:t>Control flow</a:t>
            </a:r>
          </a:p>
          <a:p>
            <a:pPr lvl="1">
              <a:lnSpc>
                <a:spcPct val="82000"/>
              </a:lnSpc>
            </a:pPr>
            <a:r>
              <a:rPr lang="en-US" sz="2400" dirty="0" smtClean="0">
                <a:solidFill>
                  <a:schemeClr val="tx2"/>
                </a:solidFill>
              </a:rPr>
              <a:t>conditional </a:t>
            </a:r>
            <a:r>
              <a:rPr lang="en-US" sz="2400" dirty="0">
                <a:solidFill>
                  <a:schemeClr val="tx2"/>
                </a:solidFill>
              </a:rPr>
              <a:t>jumps (branches)</a:t>
            </a:r>
          </a:p>
          <a:p>
            <a:pPr lvl="1">
              <a:lnSpc>
                <a:spcPct val="82000"/>
              </a:lnSpc>
            </a:pPr>
            <a:r>
              <a:rPr lang="en-US" sz="2400" dirty="0" smtClean="0">
                <a:solidFill>
                  <a:schemeClr val="tx2"/>
                </a:solidFill>
              </a:rPr>
              <a:t>jump and link (subroutine call)</a:t>
            </a:r>
          </a:p>
          <a:p>
            <a:pPr lvl="1">
              <a:lnSpc>
                <a:spcPct val="82000"/>
              </a:lnSpc>
            </a:pPr>
            <a:endParaRPr lang="en-US" sz="2400" dirty="0" smtClean="0">
              <a:solidFill>
                <a:schemeClr val="tx2"/>
              </a:solidFill>
            </a:endParaRPr>
          </a:p>
          <a:p>
            <a:pPr>
              <a:lnSpc>
                <a:spcPct val="82000"/>
              </a:lnSpc>
            </a:pPr>
            <a:r>
              <a:rPr lang="en-US" sz="2800" dirty="0" smtClean="0">
                <a:solidFill>
                  <a:schemeClr val="tx2"/>
                </a:solidFill>
              </a:rPr>
              <a:t>Many other instructions are possible</a:t>
            </a:r>
          </a:p>
          <a:p>
            <a:pPr lvl="1">
              <a:lnSpc>
                <a:spcPct val="82000"/>
              </a:lnSpc>
            </a:pPr>
            <a:r>
              <a:rPr lang="en-US" sz="2400" dirty="0" smtClean="0">
                <a:solidFill>
                  <a:schemeClr val="tx2"/>
                </a:solidFill>
              </a:rPr>
              <a:t>vector </a:t>
            </a:r>
            <a:r>
              <a:rPr lang="en-US" sz="2400" dirty="0">
                <a:solidFill>
                  <a:schemeClr val="tx2"/>
                </a:solidFill>
              </a:rPr>
              <a:t>add/sub/</a:t>
            </a:r>
            <a:r>
              <a:rPr lang="en-US" sz="2400" dirty="0" err="1">
                <a:solidFill>
                  <a:schemeClr val="tx2"/>
                </a:solidFill>
              </a:rPr>
              <a:t>mul</a:t>
            </a:r>
            <a:r>
              <a:rPr lang="en-US" sz="2400" dirty="0">
                <a:solidFill>
                  <a:schemeClr val="tx2"/>
                </a:solidFill>
              </a:rPr>
              <a:t>/div, string </a:t>
            </a:r>
            <a:r>
              <a:rPr lang="en-US" sz="2400" dirty="0" smtClean="0">
                <a:solidFill>
                  <a:schemeClr val="tx2"/>
                </a:solidFill>
              </a:rPr>
              <a:t>operations </a:t>
            </a:r>
          </a:p>
          <a:p>
            <a:pPr lvl="1">
              <a:lnSpc>
                <a:spcPct val="82000"/>
              </a:lnSpc>
            </a:pPr>
            <a:r>
              <a:rPr lang="en-US" sz="2400" dirty="0" smtClean="0">
                <a:solidFill>
                  <a:schemeClr val="tx2"/>
                </a:solidFill>
              </a:rPr>
              <a:t>manipulate coprocessor</a:t>
            </a:r>
          </a:p>
          <a:p>
            <a:pPr lvl="1">
              <a:lnSpc>
                <a:spcPct val="82000"/>
              </a:lnSpc>
            </a:pPr>
            <a:r>
              <a:rPr lang="en-US" sz="2400" dirty="0" smtClean="0">
                <a:solidFill>
                  <a:schemeClr val="tx2"/>
                </a:solidFill>
              </a:rPr>
              <a:t>I/O</a:t>
            </a:r>
            <a:endParaRPr lang="en-US" sz="2400" dirty="0">
              <a:solidFill>
                <a:schemeClr val="tx2"/>
              </a:solidFill>
            </a:endParaRPr>
          </a:p>
        </p:txBody>
      </p:sp>
    </p:spTree>
    <p:extLst>
      <p:ext uri="{BB962C8B-B14F-4D97-AF65-F5344CB8AC3E}">
        <p14:creationId xmlns:p14="http://schemas.microsoft.com/office/powerpoint/2010/main" val="73811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35</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Autofit/>
          </a:bodyPr>
          <a:lstStyle/>
          <a:p>
            <a:r>
              <a:rPr lang="en-GB" dirty="0" smtClean="0">
                <a:solidFill>
                  <a:schemeClr val="tx2"/>
                </a:solidFill>
              </a:rPr>
              <a:t>RISC-V Instruction Types</a:t>
            </a:r>
            <a:endParaRPr lang="en-US" dirty="0">
              <a:solidFill>
                <a:schemeClr val="tx2"/>
              </a:solidFill>
            </a:endParaRPr>
          </a:p>
        </p:txBody>
      </p:sp>
      <p:sp>
        <p:nvSpPr>
          <p:cNvPr id="6" name="Rectangle 3"/>
          <p:cNvSpPr>
            <a:spLocks noGrp="1" noChangeArrowheads="1"/>
          </p:cNvSpPr>
          <p:nvPr>
            <p:ph idx="1"/>
            <p:custDataLst>
              <p:tags r:id="rId2"/>
            </p:custDataLst>
          </p:nvPr>
        </p:nvSpPr>
        <p:spPr>
          <a:xfrm>
            <a:off x="0" y="838200"/>
            <a:ext cx="9315796" cy="5638800"/>
          </a:xfrm>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R-type:</a:t>
            </a:r>
            <a:r>
              <a:rPr lang="en-GB" sz="2400" dirty="0" smtClean="0">
                <a:solidFill>
                  <a:schemeClr val="tx2"/>
                </a:solidFill>
              </a:rPr>
              <a:t> result and </a:t>
            </a:r>
            <a:r>
              <a:rPr lang="en-GB" sz="2400" dirty="0">
                <a:solidFill>
                  <a:schemeClr val="tx2"/>
                </a:solidFill>
              </a:rPr>
              <a:t>two </a:t>
            </a:r>
            <a:r>
              <a:rPr lang="en-GB" sz="2400" dirty="0" smtClean="0">
                <a:solidFill>
                  <a:schemeClr val="tx2"/>
                </a:solidFill>
              </a:rPr>
              <a:t>source registers, shift amount</a:t>
            </a:r>
            <a:endParaRPr lang="en-GB" sz="2400" dirty="0">
              <a:solidFill>
                <a:schemeClr val="tx2"/>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a:t>
            </a:r>
            <a:r>
              <a:rPr lang="en-GB" sz="2400" dirty="0" smtClean="0">
                <a:solidFill>
                  <a:schemeClr val="tx2"/>
                </a:solidFill>
              </a:rPr>
              <a:t> </a:t>
            </a:r>
            <a:r>
              <a:rPr lang="en-GB" sz="2400" dirty="0">
                <a:solidFill>
                  <a:schemeClr val="tx2"/>
                </a:solidFill>
              </a:rPr>
              <a:t>result </a:t>
            </a:r>
            <a:r>
              <a:rPr lang="en-GB" sz="2400" dirty="0" smtClean="0">
                <a:solidFill>
                  <a:schemeClr val="tx2"/>
                </a:solidFill>
              </a:rPr>
              <a:t>and source register, </a:t>
            </a:r>
            <a:r>
              <a:rPr lang="en-GB" sz="2400" dirty="0">
                <a:solidFill>
                  <a:schemeClr val="tx2"/>
                </a:solidFill>
              </a:rPr>
              <a:t>shift </a:t>
            </a:r>
            <a:r>
              <a:rPr lang="en-GB" sz="2400" dirty="0" smtClean="0">
                <a:solidFill>
                  <a:schemeClr val="tx2"/>
                </a:solidFill>
              </a:rPr>
              <a:t>amount in 16-bit immediate with sign/zero extension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U-type:</a:t>
            </a:r>
            <a:r>
              <a:rPr lang="en-GB" sz="2400" dirty="0" smtClean="0">
                <a:solidFill>
                  <a:schemeClr val="tx2"/>
                </a:solidFill>
              </a:rPr>
              <a:t> result register, </a:t>
            </a:r>
            <a:r>
              <a:rPr lang="en-GB" sz="2400" dirty="0">
                <a:solidFill>
                  <a:schemeClr val="tx2"/>
                </a:solidFill>
              </a:rPr>
              <a:t>16-bit immediate with sign/zero </a:t>
            </a:r>
            <a:r>
              <a:rPr lang="en-GB" sz="2400" dirty="0" smtClean="0">
                <a:solidFill>
                  <a:schemeClr val="tx2"/>
                </a:solidFill>
              </a:rPr>
              <a:t>extension</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 </a:t>
            </a:r>
            <a:r>
              <a:rPr lang="en-GB" sz="2400" dirty="0" smtClean="0">
                <a:solidFill>
                  <a:schemeClr val="tx2"/>
                </a:solidFill>
              </a:rPr>
              <a:t>for loads and </a:t>
            </a:r>
            <a:r>
              <a:rPr lang="en-GB" sz="2400" dirty="0" smtClean="0">
                <a:solidFill>
                  <a:schemeClr val="accent6"/>
                </a:solidFill>
              </a:rPr>
              <a:t>S-type</a:t>
            </a:r>
            <a:r>
              <a:rPr lang="en-GB" sz="2400" dirty="0" smtClean="0">
                <a:solidFill>
                  <a:schemeClr val="tx2"/>
                </a:solidFill>
              </a:rPr>
              <a:t> for stores</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load/store </a:t>
            </a:r>
            <a:r>
              <a:rPr lang="en-GB" sz="2400" dirty="0">
                <a:solidFill>
                  <a:schemeClr val="tx2"/>
                </a:solidFill>
              </a:rPr>
              <a:t>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word, half-word </a:t>
            </a:r>
            <a:r>
              <a:rPr lang="en-GB" sz="2400" dirty="0">
                <a:solidFill>
                  <a:schemeClr val="tx2"/>
                </a:solidFill>
              </a:rPr>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a:t>
            </a:r>
            <a:r>
              <a:rPr lang="en-GB" sz="2800" dirty="0" smtClean="0">
                <a:solidFill>
                  <a:schemeClr val="accent1"/>
                </a:solidFill>
              </a:rPr>
              <a:t>flow</a:t>
            </a:r>
            <a:endParaRPr lang="en-GB" sz="28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rPr>
              <a:t>U-type: </a:t>
            </a:r>
            <a:r>
              <a:rPr lang="en-GB" sz="2400" dirty="0" smtClean="0">
                <a:solidFill>
                  <a:schemeClr val="tx2"/>
                </a:solidFill>
              </a:rPr>
              <a:t>jump-and-link</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 </a:t>
            </a:r>
            <a:r>
              <a:rPr lang="en-GB" sz="2400" dirty="0">
                <a:solidFill>
                  <a:schemeClr val="tx2"/>
                </a:solidFill>
              </a:rPr>
              <a:t>jump-and-link </a:t>
            </a:r>
            <a:r>
              <a:rPr lang="en-GB" sz="2400" dirty="0" smtClean="0">
                <a:solidFill>
                  <a:schemeClr val="tx2"/>
                </a:solidFill>
              </a:rPr>
              <a:t>register</a:t>
            </a:r>
            <a:endParaRPr lang="en-GB" sz="2400" dirty="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rPr>
              <a:t>S-type:</a:t>
            </a:r>
            <a:r>
              <a:rPr lang="en-GB" sz="2400" dirty="0">
                <a:solidFill>
                  <a:schemeClr val="tx2"/>
                </a:solidFill>
              </a:rPr>
              <a:t> conditional branches: pc-relative addresses</a:t>
            </a:r>
          </a:p>
        </p:txBody>
      </p:sp>
      <p:sp>
        <p:nvSpPr>
          <p:cNvPr id="7" name="Rounded Rectangle 6"/>
          <p:cNvSpPr/>
          <p:nvPr/>
        </p:nvSpPr>
        <p:spPr>
          <a:xfrm>
            <a:off x="0" y="685799"/>
            <a:ext cx="9060873" cy="232722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991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36</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solidFill>
                  <a:schemeClr val="tx2"/>
                </a:solidFill>
              </a:rPr>
              <a:t>RISC-V instruction formats</a:t>
            </a:r>
            <a:endParaRPr lang="en-US" dirty="0">
              <a:solidFill>
                <a:schemeClr val="tx2"/>
              </a:solidFill>
            </a:endParaRPr>
          </a:p>
        </p:txBody>
      </p:sp>
      <p:sp>
        <p:nvSpPr>
          <p:cNvPr id="6" name="Content Placeholder 2"/>
          <p:cNvSpPr>
            <a:spLocks noGrp="1"/>
          </p:cNvSpPr>
          <p:nvPr>
            <p:ph idx="1"/>
          </p:nvPr>
        </p:nvSpPr>
        <p:spPr>
          <a:xfrm>
            <a:off x="228600" y="838200"/>
            <a:ext cx="8686800" cy="5638800"/>
          </a:xfrm>
        </p:spPr>
        <p:txBody>
          <a:bodyPr>
            <a:normAutofit/>
          </a:bodyPr>
          <a:lstStyle/>
          <a:p>
            <a:pPr marL="0" indent="0">
              <a:buNone/>
            </a:pPr>
            <a:r>
              <a:rPr lang="en-US" dirty="0" smtClean="0"/>
              <a:t>All RISC-V instructions are 32 bits long, have 4 formats</a:t>
            </a:r>
          </a:p>
          <a:p>
            <a:pPr>
              <a:lnSpc>
                <a:spcPct val="120000"/>
              </a:lnSpc>
            </a:pPr>
            <a:r>
              <a:rPr lang="en-US" dirty="0" smtClean="0">
                <a:solidFill>
                  <a:schemeClr val="accent6"/>
                </a:solidFill>
              </a:rPr>
              <a:t>R-type</a:t>
            </a:r>
          </a:p>
          <a:p>
            <a:pPr>
              <a:lnSpc>
                <a:spcPct val="120000"/>
              </a:lnSpc>
            </a:pPr>
            <a:endParaRPr lang="en-US" dirty="0" smtClean="0"/>
          </a:p>
          <a:p>
            <a:pPr>
              <a:lnSpc>
                <a:spcPct val="120000"/>
              </a:lnSpc>
            </a:pPr>
            <a:r>
              <a:rPr lang="en-US" dirty="0" smtClean="0">
                <a:solidFill>
                  <a:schemeClr val="accent6"/>
                </a:solidFill>
              </a:rPr>
              <a:t>I-type</a:t>
            </a:r>
          </a:p>
          <a:p>
            <a:pPr>
              <a:lnSpc>
                <a:spcPct val="120000"/>
              </a:lnSpc>
            </a:pPr>
            <a:endParaRPr lang="en-US" dirty="0" smtClean="0"/>
          </a:p>
          <a:p>
            <a:pPr>
              <a:lnSpc>
                <a:spcPct val="120000"/>
              </a:lnSpc>
            </a:pPr>
            <a:r>
              <a:rPr lang="en-US" dirty="0" smtClean="0">
                <a:solidFill>
                  <a:schemeClr val="accent6"/>
                </a:solidFill>
              </a:rPr>
              <a:t>S-type</a:t>
            </a:r>
          </a:p>
          <a:p>
            <a:pPr>
              <a:lnSpc>
                <a:spcPct val="120000"/>
              </a:lnSpc>
            </a:pPr>
            <a:endParaRPr lang="en-US" dirty="0" smtClean="0">
              <a:solidFill>
                <a:schemeClr val="accent6"/>
              </a:solidFill>
            </a:endParaRPr>
          </a:p>
          <a:p>
            <a:pPr>
              <a:lnSpc>
                <a:spcPct val="120000"/>
              </a:lnSpc>
            </a:pPr>
            <a:r>
              <a:rPr lang="en-US" dirty="0" smtClean="0">
                <a:solidFill>
                  <a:schemeClr val="accent6"/>
                </a:solidFill>
              </a:rPr>
              <a:t>U-type </a:t>
            </a:r>
            <a:endParaRPr lang="en-US" dirty="0">
              <a:solidFill>
                <a:schemeClr val="accent6"/>
              </a:solidFill>
            </a:endParaRPr>
          </a:p>
        </p:txBody>
      </p:sp>
      <p:graphicFrame>
        <p:nvGraphicFramePr>
          <p:cNvPr id="10" name="Group 4"/>
          <p:cNvGraphicFramePr>
            <a:graphicFrameLocks noGrp="1"/>
          </p:cNvGraphicFramePr>
          <p:nvPr>
            <p:custDataLst>
              <p:tags r:id="rId1"/>
            </p:custDataLst>
            <p:extLst>
              <p:ext uri="{D42A27DB-BD31-4B8C-83A1-F6EECF244321}">
                <p14:modId xmlns:p14="http://schemas.microsoft.com/office/powerpoint/2010/main" val="4115855460"/>
              </p:ext>
            </p:extLst>
          </p:nvPr>
        </p:nvGraphicFramePr>
        <p:xfrm>
          <a:off x="2252272" y="182174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793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3"/>
                          </a:solidFill>
                          <a:effectLst/>
                          <a:latin typeface="Consolas" panose="020B0609020204030204" pitchFamily="49" charset="0"/>
                        </a:rPr>
                        <a:t>funct7</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7592">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11" name="Group 4"/>
          <p:cNvGraphicFramePr>
            <a:graphicFrameLocks noGrp="1"/>
          </p:cNvGraphicFramePr>
          <p:nvPr>
            <p:custDataLst>
              <p:tags r:id="rId2"/>
            </p:custDataLst>
            <p:extLst>
              <p:ext uri="{D42A27DB-BD31-4B8C-83A1-F6EECF244321}">
                <p14:modId xmlns:p14="http://schemas.microsoft.com/office/powerpoint/2010/main" val="110123527"/>
              </p:ext>
            </p:extLst>
          </p:nvPr>
        </p:nvGraphicFramePr>
        <p:xfrm>
          <a:off x="2252272" y="307142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12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Group 4"/>
          <p:cNvGraphicFramePr>
            <a:graphicFrameLocks noGrp="1"/>
          </p:cNvGraphicFramePr>
          <p:nvPr>
            <p:custDataLst>
              <p:tags r:id="rId3"/>
            </p:custDataLst>
            <p:extLst>
              <p:ext uri="{D42A27DB-BD31-4B8C-83A1-F6EECF244321}">
                <p14:modId xmlns:p14="http://schemas.microsoft.com/office/powerpoint/2010/main" val="4143593971"/>
              </p:ext>
            </p:extLst>
          </p:nvPr>
        </p:nvGraphicFramePr>
        <p:xfrm>
          <a:off x="2252272" y="432110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85714">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28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imm</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142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 name="Group 4"/>
          <p:cNvGraphicFramePr>
            <a:graphicFrameLocks noGrp="1"/>
          </p:cNvGraphicFramePr>
          <p:nvPr>
            <p:custDataLst>
              <p:tags r:id="rId4"/>
            </p:custDataLst>
            <p:extLst>
              <p:ext uri="{D42A27DB-BD31-4B8C-83A1-F6EECF244321}">
                <p14:modId xmlns:p14="http://schemas.microsoft.com/office/powerpoint/2010/main" val="2470308258"/>
              </p:ext>
            </p:extLst>
          </p:nvPr>
        </p:nvGraphicFramePr>
        <p:xfrm>
          <a:off x="2252272" y="557078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6"/>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4"/>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20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6"/>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4"/>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9205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R-Type (1): Arithmetic and Logic</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37</a:t>
            </a:fld>
            <a:endParaRPr lang="en-US" dirty="0"/>
          </a:p>
        </p:txBody>
      </p:sp>
      <p:graphicFrame>
        <p:nvGraphicFramePr>
          <p:cNvPr id="5" name="Group 4"/>
          <p:cNvGraphicFramePr>
            <a:graphicFrameLocks noGrp="1"/>
          </p:cNvGraphicFramePr>
          <p:nvPr>
            <p:custDataLst>
              <p:tags r:id="rId1"/>
            </p:custDataLst>
            <p:extLst>
              <p:ext uri="{D42A27DB-BD31-4B8C-83A1-F6EECF244321}">
                <p14:modId xmlns:p14="http://schemas.microsoft.com/office/powerpoint/2010/main" val="3052500193"/>
              </p:ext>
            </p:extLst>
          </p:nvPr>
        </p:nvGraphicFramePr>
        <p:xfrm>
          <a:off x="1313736" y="1356575"/>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830948">
                  <a:extLst>
                    <a:ext uri="{9D8B030D-6E8A-4147-A177-3AD203B41FA5}">
                      <a16:colId xmlns:a16="http://schemas.microsoft.com/office/drawing/2014/main" val="20002"/>
                    </a:ext>
                  </a:extLst>
                </a:gridCol>
                <a:gridCol w="1374371">
                  <a:extLst>
                    <a:ext uri="{9D8B030D-6E8A-4147-A177-3AD203B41FA5}">
                      <a16:colId xmlns:a16="http://schemas.microsoft.com/office/drawing/2014/main" val="20003"/>
                    </a:ext>
                  </a:extLst>
                </a:gridCol>
                <a:gridCol w="948862">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793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3"/>
                          </a:solidFill>
                          <a:effectLst/>
                          <a:latin typeface="Consolas" panose="020B0609020204030204" pitchFamily="49" charset="0"/>
                        </a:rPr>
                        <a:t>funct7</a:t>
                      </a:r>
                    </a:p>
                  </a:txBody>
                  <a:tcPr marL="0" marR="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7592">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custDataLst>
              <p:tags r:id="rId2"/>
            </p:custDataLst>
            <p:extLst>
              <p:ext uri="{D42A27DB-BD31-4B8C-83A1-F6EECF244321}">
                <p14:modId xmlns:p14="http://schemas.microsoft.com/office/powerpoint/2010/main" val="2373883926"/>
              </p:ext>
            </p:extLst>
          </p:nvPr>
        </p:nvGraphicFramePr>
        <p:xfrm>
          <a:off x="457200" y="2975297"/>
          <a:ext cx="8595360" cy="22860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214846">
                  <a:extLst>
                    <a:ext uri="{9D8B030D-6E8A-4147-A177-3AD203B41FA5}">
                      <a16:colId xmlns:a16="http://schemas.microsoft.com/office/drawing/2014/main" val="20001"/>
                    </a:ext>
                  </a:extLst>
                </a:gridCol>
                <a:gridCol w="2404408">
                  <a:extLst>
                    <a:ext uri="{9D8B030D-6E8A-4147-A177-3AD203B41FA5}">
                      <a16:colId xmlns:a16="http://schemas.microsoft.com/office/drawing/2014/main" val="20002"/>
                    </a:ext>
                  </a:extLst>
                </a:gridCol>
                <a:gridCol w="3604506">
                  <a:extLst>
                    <a:ext uri="{9D8B030D-6E8A-4147-A177-3AD203B41FA5}">
                      <a16:colId xmlns:a16="http://schemas.microsoft.com/office/drawing/2014/main" val="20003"/>
                    </a:ext>
                  </a:extLst>
                </a:gridCol>
              </a:tblGrid>
              <a:tr h="370840">
                <a:tc>
                  <a:txBody>
                    <a:bodyPr/>
                    <a:lstStyle/>
                    <a:p>
                      <a:r>
                        <a:rPr lang="en-US" sz="2400" dirty="0" smtClean="0">
                          <a:solidFill>
                            <a:schemeClr val="accent1"/>
                          </a:solidFill>
                          <a:latin typeface="Consolas" panose="020B0609020204030204" pitchFamily="49" charset="0"/>
                        </a:rPr>
                        <a:t>op</a:t>
                      </a:r>
                      <a:endParaRPr lang="en-US" sz="2400" dirty="0">
                        <a:solidFill>
                          <a:schemeClr val="accent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accent1"/>
                          </a:solidFill>
                          <a:latin typeface="Consolas" panose="020B0609020204030204" pitchFamily="49" charset="0"/>
                        </a:rPr>
                        <a:t>funct3</a:t>
                      </a:r>
                      <a:endParaRPr lang="en-US" sz="2400" dirty="0">
                        <a:solidFill>
                          <a:schemeClr val="accent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anose="020B0609020204030204" pitchFamily="49" charset="0"/>
                        </a:rPr>
                        <a:t>mnemonic</a:t>
                      </a:r>
                      <a:endParaRPr lang="en-US" sz="2400" dirty="0">
                        <a:solidFill>
                          <a:schemeClr val="tx2"/>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anose="020B0609020204030204" pitchFamily="49" charset="0"/>
                        </a:rPr>
                        <a:t>description</a:t>
                      </a:r>
                      <a:endParaRPr lang="en-US" sz="2400" dirty="0">
                        <a:solidFill>
                          <a:schemeClr val="tx2"/>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tx2"/>
                          </a:solidFill>
                          <a:latin typeface="Source Sans Pro" panose="020B0503030403020204"/>
                        </a:rPr>
                        <a:t>0110011</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000</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ADD rd, rs1, 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R[rd] = R[rs1] + R[rs2]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tx2"/>
                          </a:solidFill>
                          <a:latin typeface="Source Sans Pro" panose="020B0503030403020204"/>
                        </a:rPr>
                        <a:t>0110011</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000</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SUB rd, rs1, 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R[rd] = R[rs1] – R[rs2]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tx2"/>
                          </a:solidFill>
                          <a:latin typeface="Source Sans Pro" panose="020B0503030403020204"/>
                        </a:rPr>
                        <a:t>0110011</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110</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OR rd, rs1, 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R[rd] = R[rs1] </a:t>
                      </a:r>
                      <a:r>
                        <a:rPr lang="en-US" sz="2400" baseline="0" dirty="0" smtClean="0">
                          <a:solidFill>
                            <a:schemeClr val="tx2"/>
                          </a:solidFill>
                          <a:latin typeface="Source Sans Pro" panose="020B0503030403020204"/>
                        </a:rPr>
                        <a:t>|</a:t>
                      </a:r>
                      <a:r>
                        <a:rPr lang="en-US" sz="2400" dirty="0" smtClean="0">
                          <a:solidFill>
                            <a:schemeClr val="tx2"/>
                          </a:solidFill>
                          <a:latin typeface="Source Sans Pro" panose="020B0503030403020204"/>
                        </a:rPr>
                        <a:t> R[rs2]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smtClean="0">
                          <a:solidFill>
                            <a:schemeClr val="tx2"/>
                          </a:solidFill>
                          <a:latin typeface="Source Sans Pro" panose="020B0503030403020204"/>
                        </a:rPr>
                        <a:t>0110011</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100</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XOR rd, rs1, rs2</a:t>
                      </a:r>
                      <a:endParaRPr lang="en-US" sz="2400" dirty="0">
                        <a:solidFill>
                          <a:schemeClr val="tx2"/>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R[rd] = R[rs1] </a:t>
                      </a:r>
                      <a:r>
                        <a:rPr lang="en-US" sz="2400" dirty="0" smtClean="0">
                          <a:solidFill>
                            <a:schemeClr val="tx2"/>
                          </a:solidFill>
                          <a:latin typeface="Source Sans Pro" panose="020B0503030403020204"/>
                          <a:sym typeface="Symbol"/>
                        </a:rPr>
                        <a:t></a:t>
                      </a:r>
                      <a:r>
                        <a:rPr lang="en-US" sz="2400" dirty="0" smtClean="0">
                          <a:solidFill>
                            <a:schemeClr val="tx2"/>
                          </a:solidFill>
                          <a:latin typeface="Source Sans Pro" panose="020B0503030403020204"/>
                        </a:rPr>
                        <a:t> R[rs2]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Rectangle 9"/>
          <p:cNvSpPr/>
          <p:nvPr>
            <p:custDataLst>
              <p:tags r:id="rId3"/>
            </p:custDataLst>
          </p:nvPr>
        </p:nvSpPr>
        <p:spPr>
          <a:xfrm>
            <a:off x="1174130" y="1012281"/>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a:t>
            </a:r>
            <a:r>
              <a:rPr lang="en-US" sz="2800" dirty="0" smtClean="0">
                <a:solidFill>
                  <a:schemeClr val="accent1"/>
                </a:solidFill>
                <a:latin typeface="Consolas" panose="020B0609020204030204" pitchFamily="49" charset="0"/>
              </a:rPr>
              <a:t>00110</a:t>
            </a:r>
            <a:r>
              <a:rPr lang="en-US" sz="2800" dirty="0" smtClean="0">
                <a:solidFill>
                  <a:schemeClr val="accent6"/>
                </a:solidFill>
                <a:latin typeface="Consolas" panose="020B0609020204030204" pitchFamily="49" charset="0"/>
              </a:rPr>
              <a:t>01000</a:t>
            </a:r>
            <a:r>
              <a:rPr lang="en-US" sz="2800" dirty="0" smtClean="0">
                <a:solidFill>
                  <a:schemeClr val="accent4"/>
                </a:solidFill>
                <a:latin typeface="Consolas" panose="020B0609020204030204" pitchFamily="49" charset="0"/>
              </a:rPr>
              <a:t>100</a:t>
            </a:r>
            <a:r>
              <a:rPr lang="en-US" sz="2800" dirty="0" smtClean="0">
                <a:solidFill>
                  <a:schemeClr val="accent2"/>
                </a:solidFill>
                <a:latin typeface="Consolas" pitchFamily="49" charset="0"/>
              </a:rPr>
              <a:t>00100</a:t>
            </a:r>
            <a:r>
              <a:rPr lang="en-US" sz="2800" dirty="0" smtClean="0">
                <a:solidFill>
                  <a:schemeClr val="accent1"/>
                </a:solidFill>
                <a:latin typeface="Consolas" panose="020B0609020204030204" pitchFamily="49" charset="0"/>
              </a:rPr>
              <a:t>0110011</a:t>
            </a:r>
            <a:endParaRPr lang="en-US" sz="2800" dirty="0">
              <a:solidFill>
                <a:schemeClr val="accent5">
                  <a:lumMod val="60000"/>
                  <a:lumOff val="40000"/>
                </a:schemeClr>
              </a:solidFill>
              <a:latin typeface="Consolas" panose="020B0609020204030204" pitchFamily="49" charset="0"/>
            </a:endParaRPr>
          </a:p>
        </p:txBody>
      </p:sp>
    </p:spTree>
    <p:extLst>
      <p:ext uri="{BB962C8B-B14F-4D97-AF65-F5344CB8AC3E}">
        <p14:creationId xmlns:p14="http://schemas.microsoft.com/office/powerpoint/2010/main" val="37949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38</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Arithmetic and Logic</a:t>
            </a:r>
            <a:endParaRPr lang="en-US" dirty="0"/>
          </a:p>
        </p:txBody>
      </p:sp>
      <p:cxnSp>
        <p:nvCxnSpPr>
          <p:cNvPr id="89" name="Straight Arrow Connector 88"/>
          <p:cNvCxnSpPr/>
          <p:nvPr/>
        </p:nvCxnSpPr>
        <p:spPr>
          <a:xfrm>
            <a:off x="685824" y="4965585"/>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981224" y="4965585"/>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3285745" y="4965585"/>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793682" y="4965585"/>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7220736" y="4965585"/>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64641" y="4503920"/>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sp>
        <p:nvSpPr>
          <p:cNvPr id="95" name="TextBox 94"/>
          <p:cNvSpPr txBox="1"/>
          <p:nvPr/>
        </p:nvSpPr>
        <p:spPr>
          <a:xfrm>
            <a:off x="2024337" y="4514058"/>
            <a:ext cx="124745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Decode</a:t>
            </a:r>
          </a:p>
        </p:txBody>
      </p:sp>
      <p:sp>
        <p:nvSpPr>
          <p:cNvPr id="96" name="TextBox 95"/>
          <p:cNvSpPr txBox="1"/>
          <p:nvPr/>
        </p:nvSpPr>
        <p:spPr>
          <a:xfrm>
            <a:off x="3886176" y="4513085"/>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sp>
        <p:nvSpPr>
          <p:cNvPr id="97" name="TextBox 96"/>
          <p:cNvSpPr txBox="1"/>
          <p:nvPr/>
        </p:nvSpPr>
        <p:spPr>
          <a:xfrm>
            <a:off x="5880425" y="4508385"/>
            <a:ext cx="1297150"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98" name="TextBox 97"/>
          <p:cNvSpPr txBox="1"/>
          <p:nvPr/>
        </p:nvSpPr>
        <p:spPr>
          <a:xfrm>
            <a:off x="7537129" y="4503920"/>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sp>
        <p:nvSpPr>
          <p:cNvPr id="99" name="TextBox 98"/>
          <p:cNvSpPr txBox="1"/>
          <p:nvPr/>
        </p:nvSpPr>
        <p:spPr>
          <a:xfrm>
            <a:off x="6121876" y="4965585"/>
            <a:ext cx="732893" cy="461665"/>
          </a:xfrm>
          <a:prstGeom prst="rect">
            <a:avLst/>
          </a:prstGeom>
          <a:noFill/>
        </p:spPr>
        <p:txBody>
          <a:bodyPr wrap="none" rtlCol="0">
            <a:spAutoFit/>
          </a:bodyPr>
          <a:lstStyle/>
          <a:p>
            <a:r>
              <a:rPr lang="en-US" dirty="0" smtClean="0">
                <a:solidFill>
                  <a:schemeClr val="tx2"/>
                </a:solidFill>
                <a:latin typeface="Source Sans Pro" panose="020B0503030403020204"/>
              </a:rPr>
              <a:t>skip</a:t>
            </a:r>
            <a:endParaRPr lang="en-US" dirty="0">
              <a:solidFill>
                <a:schemeClr val="tx2"/>
              </a:solidFill>
              <a:latin typeface="Source Sans Pro" panose="020B0503030403020204"/>
            </a:endParaRPr>
          </a:p>
        </p:txBody>
      </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4" name="Line 44"/>
          <p:cNvSpPr>
            <a:spLocks noChangeShapeType="1"/>
          </p:cNvSpPr>
          <p:nvPr>
            <p:custDataLst>
              <p:tags r:id="rId4"/>
            </p:custDataLst>
          </p:nvPr>
        </p:nvSpPr>
        <p:spPr bwMode="auto">
          <a:xfrm>
            <a:off x="3768061" y="25529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5" name="Line 45"/>
          <p:cNvSpPr>
            <a:spLocks noChangeShapeType="1"/>
          </p:cNvSpPr>
          <p:nvPr>
            <p:custDataLst>
              <p:tags r:id="rId5"/>
            </p:custDataLst>
          </p:nvPr>
        </p:nvSpPr>
        <p:spPr bwMode="auto">
          <a:xfrm flipV="1">
            <a:off x="6435061" y="2705333"/>
            <a:ext cx="0" cy="99060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6"/>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7" name="Line 34"/>
          <p:cNvSpPr>
            <a:spLocks noChangeShapeType="1"/>
          </p:cNvSpPr>
          <p:nvPr>
            <p:custDataLst>
              <p:tags r:id="rId7"/>
            </p:custDataLst>
          </p:nvPr>
        </p:nvSpPr>
        <p:spPr bwMode="auto">
          <a:xfrm>
            <a:off x="3844261" y="3695933"/>
            <a:ext cx="2590800" cy="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8" name="Line 8"/>
          <p:cNvSpPr>
            <a:spLocks noChangeShapeType="1"/>
          </p:cNvSpPr>
          <p:nvPr>
            <p:custDataLst>
              <p:tags r:id="rId8"/>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9"/>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10"/>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11"/>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12"/>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5" name="Line 47"/>
          <p:cNvSpPr>
            <a:spLocks noChangeShapeType="1"/>
          </p:cNvSpPr>
          <p:nvPr>
            <p:custDataLst>
              <p:tags r:id="rId13"/>
            </p:custDataLst>
          </p:nvPr>
        </p:nvSpPr>
        <p:spPr bwMode="auto">
          <a:xfrm flipV="1">
            <a:off x="7120861" y="1181333"/>
            <a:ext cx="0" cy="9144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14"/>
            </p:custDataLst>
          </p:nvPr>
        </p:nvSpPr>
        <p:spPr bwMode="auto">
          <a:xfrm flipH="1">
            <a:off x="6663661" y="2095733"/>
            <a:ext cx="457200" cy="0"/>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5"/>
            </p:custDataLst>
          </p:nvPr>
        </p:nvSpPr>
        <p:spPr bwMode="auto">
          <a:xfrm flipV="1">
            <a:off x="2015461" y="1181333"/>
            <a:ext cx="5105400"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6"/>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7"/>
            </p:custDataLst>
          </p:nvPr>
        </p:nvSpPr>
        <p:spPr bwMode="auto">
          <a:xfrm flipH="1" flipV="1">
            <a:off x="1253461" y="1943333"/>
            <a:ext cx="3048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8"/>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9"/>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20"/>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21"/>
            </p:custDataLst>
          </p:nvPr>
        </p:nvGrpSpPr>
        <p:grpSpPr>
          <a:xfrm>
            <a:off x="948661" y="2705333"/>
            <a:ext cx="304800" cy="304800"/>
            <a:chOff x="990600" y="2971800"/>
            <a:chExt cx="304800" cy="304800"/>
          </a:xfrm>
        </p:grpSpPr>
        <p:sp>
          <p:nvSpPr>
            <p:cNvPr id="124" name="Freeform 123"/>
            <p:cNvSpPr/>
            <p:nvPr>
              <p:custDataLst>
                <p:tags r:id="rId3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39"/>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6" name="Line 9"/>
          <p:cNvSpPr>
            <a:spLocks noChangeShapeType="1"/>
          </p:cNvSpPr>
          <p:nvPr>
            <p:custDataLst>
              <p:tags r:id="rId22"/>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8" name="Line 25"/>
          <p:cNvSpPr>
            <a:spLocks noChangeShapeType="1"/>
          </p:cNvSpPr>
          <p:nvPr>
            <p:custDataLst>
              <p:tags r:id="rId23"/>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24"/>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25"/>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6"/>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7"/>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8"/>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9"/>
            </p:custDataLst>
          </p:nvPr>
        </p:nvSpPr>
        <p:spPr bwMode="auto">
          <a:xfrm flipV="1">
            <a:off x="1558261" y="3695933"/>
            <a:ext cx="1066800"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30"/>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31"/>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32"/>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33"/>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34"/>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35"/>
            </p:custDataLst>
          </p:nvPr>
        </p:nvSpPr>
        <p:spPr bwMode="auto">
          <a:xfrm flipH="1" flipV="1">
            <a:off x="1558261" y="1943333"/>
            <a:ext cx="0" cy="175260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6"/>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142" name="Line 9"/>
          <p:cNvSpPr>
            <a:spLocks noChangeShapeType="1"/>
          </p:cNvSpPr>
          <p:nvPr>
            <p:custDataLst>
              <p:tags r:id="rId37"/>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Tree>
    <p:extLst>
      <p:ext uri="{BB962C8B-B14F-4D97-AF65-F5344CB8AC3E}">
        <p14:creationId xmlns:p14="http://schemas.microsoft.com/office/powerpoint/2010/main" val="323464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p:bldP spid="9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39</a:t>
            </a:fld>
            <a:endParaRPr lang="en-US" dirty="0"/>
          </a:p>
        </p:txBody>
      </p:sp>
      <p:sp>
        <p:nvSpPr>
          <p:cNvPr id="5" name="Rectangle 2"/>
          <p:cNvSpPr>
            <a:spLocks noGrp="1" noChangeArrowheads="1"/>
          </p:cNvSpPr>
          <p:nvPr>
            <p:ph type="title"/>
            <p:custDataLst>
              <p:tags r:id="rId1"/>
            </p:custDataLst>
          </p:nvPr>
        </p:nvSpPr>
        <p:spPr/>
        <p:txBody>
          <a:bodyPr>
            <a:noAutofit/>
          </a:bodyPr>
          <a:lstStyle/>
          <a:p>
            <a:r>
              <a:rPr lang="en-US" dirty="0"/>
              <a:t>R-Type </a:t>
            </a:r>
            <a:r>
              <a:rPr lang="en-US" dirty="0" smtClean="0"/>
              <a:t>(2): Shift Instructions</a:t>
            </a:r>
            <a:endParaRPr lang="en-US" dirty="0"/>
          </a:p>
        </p:txBody>
      </p:sp>
      <p:graphicFrame>
        <p:nvGraphicFramePr>
          <p:cNvPr id="6" name="Group 4"/>
          <p:cNvGraphicFramePr>
            <a:graphicFrameLocks noGrp="1"/>
          </p:cNvGraphicFramePr>
          <p:nvPr>
            <p:custDataLst>
              <p:tags r:id="rId2"/>
            </p:custDataLst>
            <p:extLst>
              <p:ext uri="{D42A27DB-BD31-4B8C-83A1-F6EECF244321}">
                <p14:modId xmlns:p14="http://schemas.microsoft.com/office/powerpoint/2010/main" val="3348958902"/>
              </p:ext>
            </p:extLst>
          </p:nvPr>
        </p:nvGraphicFramePr>
        <p:xfrm>
          <a:off x="1248971" y="1326855"/>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862462">
                  <a:extLst>
                    <a:ext uri="{9D8B030D-6E8A-4147-A177-3AD203B41FA5}">
                      <a16:colId xmlns:a16="http://schemas.microsoft.com/office/drawing/2014/main" val="20002"/>
                    </a:ext>
                  </a:extLst>
                </a:gridCol>
                <a:gridCol w="1402080">
                  <a:extLst>
                    <a:ext uri="{9D8B030D-6E8A-4147-A177-3AD203B41FA5}">
                      <a16:colId xmlns:a16="http://schemas.microsoft.com/office/drawing/2014/main" val="20003"/>
                    </a:ext>
                  </a:extLst>
                </a:gridCol>
                <a:gridCol w="88963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793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3"/>
                          </a:solidFill>
                          <a:effectLst/>
                          <a:latin typeface="Consolas" panose="020B0609020204030204" pitchFamily="49" charset="0"/>
                        </a:rPr>
                        <a:t>funct7</a:t>
                      </a:r>
                    </a:p>
                  </a:txBody>
                  <a:tcPr marL="0" marR="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7592">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3457350606"/>
              </p:ext>
            </p:extLst>
          </p:nvPr>
        </p:nvGraphicFramePr>
        <p:xfrm>
          <a:off x="349134" y="2920774"/>
          <a:ext cx="9144000" cy="1584960"/>
        </p:xfrm>
        <a:graphic>
          <a:graphicData uri="http://schemas.openxmlformats.org/drawingml/2006/table">
            <a:tbl>
              <a:tblPr firstRow="1" bandRow="1">
                <a:tableStyleId>{5C22544A-7EE6-4342-B048-85BDC9FD1C3A}</a:tableStyleId>
              </a:tblPr>
              <a:tblGrid>
                <a:gridCol w="1285963">
                  <a:extLst>
                    <a:ext uri="{9D8B030D-6E8A-4147-A177-3AD203B41FA5}">
                      <a16:colId xmlns:a16="http://schemas.microsoft.com/office/drawing/2014/main" val="20000"/>
                    </a:ext>
                  </a:extLst>
                </a:gridCol>
                <a:gridCol w="1176604">
                  <a:extLst>
                    <a:ext uri="{9D8B030D-6E8A-4147-A177-3AD203B41FA5}">
                      <a16:colId xmlns:a16="http://schemas.microsoft.com/office/drawing/2014/main" val="20001"/>
                    </a:ext>
                  </a:extLst>
                </a:gridCol>
                <a:gridCol w="2083307">
                  <a:extLst>
                    <a:ext uri="{9D8B030D-6E8A-4147-A177-3AD203B41FA5}">
                      <a16:colId xmlns:a16="http://schemas.microsoft.com/office/drawing/2014/main" val="20002"/>
                    </a:ext>
                  </a:extLst>
                </a:gridCol>
                <a:gridCol w="4598126">
                  <a:extLst>
                    <a:ext uri="{9D8B030D-6E8A-4147-A177-3AD203B41FA5}">
                      <a16:colId xmlns:a16="http://schemas.microsoft.com/office/drawing/2014/main" val="20003"/>
                    </a:ext>
                  </a:extLst>
                </a:gridCol>
              </a:tblGrid>
              <a:tr h="370840">
                <a:tc>
                  <a:txBody>
                    <a:bodyPr/>
                    <a:lstStyle/>
                    <a:p>
                      <a:r>
                        <a:rPr lang="en-US" sz="2000" dirty="0" smtClean="0">
                          <a:solidFill>
                            <a:schemeClr val="accent1"/>
                          </a:solidFill>
                          <a:latin typeface="Consolas" pitchFamily="49" charset="0"/>
                        </a:rPr>
                        <a:t>op</a:t>
                      </a:r>
                      <a:endParaRPr lang="en-US" sz="2000" dirty="0">
                        <a:solidFill>
                          <a:schemeClr val="accent1"/>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accent1"/>
                          </a:solidFill>
                          <a:latin typeface="Consolas" pitchFamily="49" charset="0"/>
                        </a:rPr>
                        <a:t>funct3</a:t>
                      </a:r>
                      <a:endParaRPr lang="en-US" sz="2000" dirty="0">
                        <a:solidFill>
                          <a:schemeClr val="accent1"/>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mnemonic</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Consolas" pitchFamily="49" charset="0"/>
                        </a:rPr>
                        <a:t>description</a:t>
                      </a:r>
                      <a:endParaRPr lang="en-US" sz="20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smtClean="0">
                          <a:solidFill>
                            <a:schemeClr val="tx2"/>
                          </a:solidFill>
                          <a:latin typeface="Source Sans Pro" panose="020B0503030403020204"/>
                        </a:rPr>
                        <a:t>0110011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001</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SLL rd, rs1, rs2</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 = R[rs1] &lt;&lt; R[rs2]</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000" dirty="0" smtClean="0">
                          <a:solidFill>
                            <a:schemeClr val="tx2"/>
                          </a:solidFill>
                          <a:latin typeface="Source Sans Pro" panose="020B0503030403020204"/>
                        </a:rPr>
                        <a:t>0110011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101</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latin typeface="Source Sans Pro" panose="020B0503030403020204"/>
                        </a:rPr>
                        <a:t>SRL rd, rs1, rs2</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 = R[rs1] &gt;&gt;&gt; R[rs2] (zero</a:t>
                      </a:r>
                      <a:r>
                        <a:rPr lang="en-US" sz="2000" baseline="0" dirty="0" smtClean="0">
                          <a:solidFill>
                            <a:schemeClr val="tx2"/>
                          </a:solidFill>
                          <a:latin typeface="Source Sans Pro" panose="020B0503030403020204"/>
                        </a:rPr>
                        <a:t> ext.)</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000" dirty="0" smtClean="0">
                          <a:solidFill>
                            <a:schemeClr val="tx2"/>
                          </a:solidFill>
                          <a:latin typeface="Source Sans Pro" panose="020B0503030403020204"/>
                        </a:rPr>
                        <a:t>0110011</a:t>
                      </a:r>
                      <a:endParaRPr lang="en-US" sz="20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101</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latin typeface="Source Sans Pro" panose="020B0503030403020204"/>
                        </a:rPr>
                        <a:t>SRA rd, rs1, rs2</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solidFill>
                            <a:schemeClr val="tx2"/>
                          </a:solidFill>
                          <a:latin typeface="Source Sans Pro" panose="020B0503030403020204"/>
                        </a:rPr>
                        <a:t>R[rd] = R[</a:t>
                      </a:r>
                      <a:r>
                        <a:rPr lang="en-US" sz="2000" dirty="0" err="1" smtClean="0">
                          <a:solidFill>
                            <a:schemeClr val="tx2"/>
                          </a:solidFill>
                          <a:latin typeface="Source Sans Pro" panose="020B0503030403020204"/>
                        </a:rPr>
                        <a:t>rt</a:t>
                      </a:r>
                      <a:r>
                        <a:rPr lang="en-US" sz="2000" dirty="0" smtClean="0">
                          <a:solidFill>
                            <a:schemeClr val="tx2"/>
                          </a:solidFill>
                          <a:latin typeface="Source Sans Pro" panose="020B0503030403020204"/>
                        </a:rPr>
                        <a:t>] </a:t>
                      </a:r>
                      <a:r>
                        <a:rPr lang="en-US" sz="2000" baseline="0" dirty="0" smtClean="0">
                          <a:solidFill>
                            <a:schemeClr val="tx2"/>
                          </a:solidFill>
                          <a:latin typeface="Source Sans Pro" panose="020B0503030403020204"/>
                        </a:rPr>
                        <a:t>&gt;&gt;&gt;</a:t>
                      </a:r>
                      <a:r>
                        <a:rPr lang="en-US" sz="2000" dirty="0" smtClean="0">
                          <a:solidFill>
                            <a:schemeClr val="tx2"/>
                          </a:solidFill>
                          <a:latin typeface="Source Sans Pro" panose="020B0503030403020204"/>
                        </a:rPr>
                        <a:t> R[rs2] (sign ext.)</a:t>
                      </a:r>
                      <a:endParaRPr lang="en-US" sz="20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 name="Rectangle 8"/>
          <p:cNvSpPr/>
          <p:nvPr>
            <p:custDataLst>
              <p:tags r:id="rId4"/>
            </p:custDataLst>
          </p:nvPr>
        </p:nvSpPr>
        <p:spPr>
          <a:xfrm>
            <a:off x="1174130" y="1012281"/>
            <a:ext cx="6296917"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a:t>
            </a:r>
            <a:r>
              <a:rPr lang="en-US" sz="2800" dirty="0" smtClean="0">
                <a:solidFill>
                  <a:schemeClr val="accent1"/>
                </a:solidFill>
                <a:latin typeface="Consolas" panose="020B0609020204030204" pitchFamily="49" charset="0"/>
              </a:rPr>
              <a:t>00110</a:t>
            </a:r>
            <a:r>
              <a:rPr lang="en-US" sz="2800" dirty="0" smtClean="0">
                <a:solidFill>
                  <a:schemeClr val="accent6"/>
                </a:solidFill>
                <a:latin typeface="Consolas" panose="020B0609020204030204" pitchFamily="49" charset="0"/>
              </a:rPr>
              <a:t>00100</a:t>
            </a:r>
            <a:r>
              <a:rPr lang="en-US" sz="2800" dirty="0" smtClean="0">
                <a:solidFill>
                  <a:schemeClr val="accent4"/>
                </a:solidFill>
                <a:latin typeface="Consolas" panose="020B0609020204030204" pitchFamily="49" charset="0"/>
              </a:rPr>
              <a:t>001</a:t>
            </a:r>
            <a:r>
              <a:rPr lang="en-US" sz="2800" dirty="0" smtClean="0">
                <a:solidFill>
                  <a:schemeClr val="accent2"/>
                </a:solidFill>
                <a:latin typeface="Consolas" pitchFamily="49" charset="0"/>
              </a:rPr>
              <a:t>01000</a:t>
            </a:r>
            <a:r>
              <a:rPr lang="en-US" sz="2800" dirty="0" smtClean="0">
                <a:solidFill>
                  <a:schemeClr val="accent1"/>
                </a:solidFill>
                <a:latin typeface="Consolas" panose="020B0609020204030204" pitchFamily="49" charset="0"/>
              </a:rPr>
              <a:t>011011</a:t>
            </a:r>
            <a:endParaRPr lang="en-US" sz="2800" dirty="0">
              <a:solidFill>
                <a:schemeClr val="accent5">
                  <a:lumMod val="60000"/>
                  <a:lumOff val="40000"/>
                </a:schemeClr>
              </a:solidFill>
              <a:latin typeface="Consolas" panose="020B0609020204030204" pitchFamily="49" charset="0"/>
            </a:endParaRPr>
          </a:p>
        </p:txBody>
      </p:sp>
    </p:spTree>
    <p:extLst>
      <p:ext uri="{BB962C8B-B14F-4D97-AF65-F5344CB8AC3E}">
        <p14:creationId xmlns:p14="http://schemas.microsoft.com/office/powerpoint/2010/main" val="236481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4</a:t>
            </a:fld>
            <a:endParaRPr lang="en-US"/>
          </a:p>
        </p:txBody>
      </p:sp>
      <p:sp>
        <p:nvSpPr>
          <p:cNvPr id="5" name="Title 1"/>
          <p:cNvSpPr>
            <a:spLocks noGrp="1"/>
          </p:cNvSpPr>
          <p:nvPr>
            <p:ph type="title"/>
          </p:nvPr>
        </p:nvSpPr>
        <p:spPr>
          <a:xfrm>
            <a:off x="228600" y="152400"/>
            <a:ext cx="8686800" cy="533400"/>
          </a:xfrm>
        </p:spPr>
        <p:txBody>
          <a:bodyPr>
            <a:noAutofit/>
          </a:bodyPr>
          <a:lstStyle/>
          <a:p>
            <a:r>
              <a:rPr lang="en-US" sz="3800" dirty="0" smtClean="0">
                <a:solidFill>
                  <a:schemeClr val="tx2"/>
                </a:solidFill>
              </a:rPr>
              <a:t>Collaboration, Late, Re-grading Policies</a:t>
            </a:r>
            <a:endParaRPr lang="en-US" sz="3800" dirty="0">
              <a:solidFill>
                <a:schemeClr val="tx2"/>
              </a:solidFill>
            </a:endParaRPr>
          </a:p>
        </p:txBody>
      </p:sp>
      <p:sp>
        <p:nvSpPr>
          <p:cNvPr id="6" name="Content Placeholder 2"/>
          <p:cNvSpPr>
            <a:spLocks noGrp="1"/>
          </p:cNvSpPr>
          <p:nvPr>
            <p:ph idx="1"/>
          </p:nvPr>
        </p:nvSpPr>
        <p:spPr>
          <a:xfrm>
            <a:off x="228600" y="762000"/>
            <a:ext cx="9067800" cy="6096000"/>
          </a:xfrm>
        </p:spPr>
        <p:txBody>
          <a:bodyPr>
            <a:normAutofit lnSpcReduction="10000"/>
          </a:bodyPr>
          <a:lstStyle/>
          <a:p>
            <a:pPr marL="0" indent="0"/>
            <a:r>
              <a:rPr lang="en-US" sz="2800" dirty="0" smtClean="0">
                <a:solidFill>
                  <a:schemeClr val="tx2"/>
                </a:solidFill>
              </a:rPr>
              <a:t>“White Board” Collaboration Policy</a:t>
            </a:r>
            <a:endParaRPr lang="en-US" sz="2800" dirty="0">
              <a:solidFill>
                <a:schemeClr val="tx2"/>
              </a:solidFill>
            </a:endParaRPr>
          </a:p>
          <a:p>
            <a:pPr marL="91440" lvl="1" indent="-274320">
              <a:buSzPct val="85000"/>
              <a:buFont typeface="Arial"/>
              <a:buChar char="•"/>
            </a:pPr>
            <a:r>
              <a:rPr lang="en-US" sz="2400" dirty="0" smtClean="0">
                <a:solidFill>
                  <a:schemeClr val="tx2"/>
                </a:solidFill>
              </a:rPr>
              <a:t>Can discuss approach together on a “white board”</a:t>
            </a:r>
          </a:p>
          <a:p>
            <a:pPr marL="91440" lvl="1" indent="-274320">
              <a:buSzPct val="85000"/>
              <a:buFont typeface="Arial"/>
              <a:buChar char="•"/>
            </a:pPr>
            <a:r>
              <a:rPr lang="en-US" sz="2400" dirty="0" smtClean="0">
                <a:solidFill>
                  <a:schemeClr val="accent1"/>
                </a:solidFill>
              </a:rPr>
              <a:t>Leave, watch a movie such as Black Lightening, then write up solution independently</a:t>
            </a:r>
          </a:p>
          <a:p>
            <a:pPr marL="91440" lvl="1" indent="-274320">
              <a:buSzPct val="85000"/>
              <a:buFont typeface="Arial"/>
              <a:buChar char="•"/>
            </a:pPr>
            <a:r>
              <a:rPr lang="en-US" sz="2400" dirty="0" smtClean="0">
                <a:solidFill>
                  <a:schemeClr val="tx2"/>
                </a:solidFill>
              </a:rPr>
              <a:t>Do not copy solutions</a:t>
            </a:r>
          </a:p>
          <a:p>
            <a:pPr marL="91440" lvl="1" indent="-274320">
              <a:buSzPct val="85000"/>
              <a:buFont typeface="Arial"/>
              <a:buChar char="•"/>
            </a:pPr>
            <a:endParaRPr lang="en-US" sz="2400" dirty="0" smtClean="0">
              <a:solidFill>
                <a:schemeClr val="tx2"/>
              </a:solidFill>
            </a:endParaRPr>
          </a:p>
          <a:p>
            <a:pPr marL="0" lvl="1" indent="0">
              <a:buSzPct val="85000"/>
              <a:buNone/>
            </a:pPr>
            <a:r>
              <a:rPr lang="en-US" dirty="0">
                <a:solidFill>
                  <a:schemeClr val="tx2"/>
                </a:solidFill>
              </a:rPr>
              <a:t>Late Policy</a:t>
            </a:r>
          </a:p>
          <a:p>
            <a:pPr marL="91440" lvl="1" indent="-274320">
              <a:buSzPct val="85000"/>
              <a:buFont typeface="Arial"/>
              <a:buChar char="•"/>
            </a:pPr>
            <a:r>
              <a:rPr lang="en-US" sz="2400" dirty="0">
                <a:solidFill>
                  <a:schemeClr val="tx2"/>
                </a:solidFill>
              </a:rPr>
              <a:t>Each person has a </a:t>
            </a:r>
            <a:r>
              <a:rPr lang="en-US" sz="2400" dirty="0">
                <a:solidFill>
                  <a:schemeClr val="accent1"/>
                </a:solidFill>
              </a:rPr>
              <a:t>total of </a:t>
            </a:r>
            <a:r>
              <a:rPr lang="en-US" sz="2400" b="1" i="1" dirty="0" smtClean="0">
                <a:solidFill>
                  <a:schemeClr val="accent1"/>
                </a:solidFill>
              </a:rPr>
              <a:t>five</a:t>
            </a:r>
            <a:r>
              <a:rPr lang="en-US" sz="2400" dirty="0" smtClean="0">
                <a:solidFill>
                  <a:schemeClr val="accent1"/>
                </a:solidFill>
              </a:rPr>
              <a:t> </a:t>
            </a:r>
            <a:r>
              <a:rPr lang="en-US" sz="2400" dirty="0">
                <a:solidFill>
                  <a:schemeClr val="accent1"/>
                </a:solidFill>
              </a:rPr>
              <a:t>“slip days”</a:t>
            </a:r>
          </a:p>
          <a:p>
            <a:pPr marL="91440" lvl="1" indent="-274320">
              <a:buSzPct val="85000"/>
              <a:buFont typeface="Arial"/>
              <a:buChar char="•"/>
            </a:pPr>
            <a:r>
              <a:rPr lang="en-US" sz="2400" dirty="0">
                <a:solidFill>
                  <a:schemeClr val="accent1"/>
                </a:solidFill>
              </a:rPr>
              <a:t>Max of </a:t>
            </a:r>
            <a:r>
              <a:rPr lang="en-US" sz="2400" b="1" i="1" dirty="0">
                <a:solidFill>
                  <a:schemeClr val="accent1"/>
                </a:solidFill>
              </a:rPr>
              <a:t>two</a:t>
            </a:r>
            <a:r>
              <a:rPr lang="en-US" sz="2400" dirty="0">
                <a:solidFill>
                  <a:schemeClr val="accent1"/>
                </a:solidFill>
              </a:rPr>
              <a:t> slip days </a:t>
            </a:r>
            <a:r>
              <a:rPr lang="en-US" sz="2400" dirty="0">
                <a:solidFill>
                  <a:schemeClr val="tx2"/>
                </a:solidFill>
              </a:rPr>
              <a:t>for any individual </a:t>
            </a:r>
            <a:r>
              <a:rPr lang="en-US" sz="2400" dirty="0" smtClean="0">
                <a:solidFill>
                  <a:schemeClr val="tx2"/>
                </a:solidFill>
              </a:rPr>
              <a:t>assignment</a:t>
            </a:r>
          </a:p>
          <a:p>
            <a:pPr marL="91440" lvl="1" indent="-274320">
              <a:buSzPct val="85000"/>
              <a:buFont typeface="Arial"/>
              <a:buChar char="•"/>
            </a:pPr>
            <a:r>
              <a:rPr lang="en-US" sz="2400" dirty="0" smtClean="0">
                <a:solidFill>
                  <a:schemeClr val="accent1"/>
                </a:solidFill>
              </a:rPr>
              <a:t>Slip days deducted first </a:t>
            </a:r>
            <a:r>
              <a:rPr lang="en-US" sz="2400" dirty="0" smtClean="0">
                <a:solidFill>
                  <a:schemeClr val="tx2"/>
                </a:solidFill>
              </a:rPr>
              <a:t>for </a:t>
            </a:r>
            <a:r>
              <a:rPr lang="en-US" sz="2400" i="1" dirty="0" smtClean="0">
                <a:solidFill>
                  <a:schemeClr val="tx2"/>
                </a:solidFill>
              </a:rPr>
              <a:t>any</a:t>
            </a:r>
            <a:r>
              <a:rPr lang="en-US" sz="2400" dirty="0" smtClean="0">
                <a:solidFill>
                  <a:schemeClr val="tx2"/>
                </a:solidFill>
              </a:rPr>
              <a:t> late assignment, </a:t>
            </a:r>
          </a:p>
          <a:p>
            <a:pPr marL="0" lvl="1" indent="0">
              <a:buSzPct val="85000"/>
              <a:buNone/>
            </a:pPr>
            <a:r>
              <a:rPr lang="en-US" sz="2400" dirty="0">
                <a:solidFill>
                  <a:schemeClr val="tx2"/>
                </a:solidFill>
              </a:rPr>
              <a:t> </a:t>
            </a:r>
            <a:r>
              <a:rPr lang="en-US" sz="2400" dirty="0" smtClean="0">
                <a:solidFill>
                  <a:schemeClr val="tx2"/>
                </a:solidFill>
              </a:rPr>
              <a:t>   cannot selectively apply slip days</a:t>
            </a:r>
            <a:endParaRPr lang="en-US" sz="2400" dirty="0">
              <a:solidFill>
                <a:schemeClr val="tx2"/>
              </a:solidFill>
            </a:endParaRPr>
          </a:p>
          <a:p>
            <a:pPr marL="91440" lvl="1" indent="-274320">
              <a:buSzPct val="85000"/>
              <a:buFont typeface="Arial"/>
              <a:buChar char="•"/>
            </a:pPr>
            <a:r>
              <a:rPr lang="en-US" sz="2400" dirty="0">
                <a:solidFill>
                  <a:schemeClr val="tx2"/>
                </a:solidFill>
              </a:rPr>
              <a:t>For projects, slip days are deducted from all partners </a:t>
            </a:r>
          </a:p>
          <a:p>
            <a:pPr marL="91440" lvl="1" indent="-274320">
              <a:buSzPct val="85000"/>
              <a:buFont typeface="Arial"/>
              <a:buChar char="•"/>
            </a:pPr>
            <a:r>
              <a:rPr lang="en-US" sz="2400" b="1" i="1" u="sng" dirty="0" smtClean="0">
                <a:solidFill>
                  <a:schemeClr val="accent1"/>
                </a:solidFill>
              </a:rPr>
              <a:t>25%</a:t>
            </a:r>
            <a:r>
              <a:rPr lang="en-US" sz="2400" dirty="0" smtClean="0">
                <a:solidFill>
                  <a:schemeClr val="tx2"/>
                </a:solidFill>
              </a:rPr>
              <a:t> </a:t>
            </a:r>
            <a:r>
              <a:rPr lang="en-US" sz="2400" dirty="0">
                <a:solidFill>
                  <a:schemeClr val="tx2"/>
                </a:solidFill>
              </a:rPr>
              <a:t>deducted per day late after slip days are </a:t>
            </a:r>
            <a:r>
              <a:rPr lang="en-US" sz="2400" dirty="0" smtClean="0">
                <a:solidFill>
                  <a:schemeClr val="tx2"/>
                </a:solidFill>
              </a:rPr>
              <a:t>exhausted</a:t>
            </a:r>
          </a:p>
          <a:p>
            <a:pPr marL="91440" lvl="1" indent="-274320">
              <a:buSzPct val="85000"/>
              <a:buFont typeface="Arial"/>
              <a:buChar char="•"/>
            </a:pPr>
            <a:endParaRPr lang="en-US" sz="2400" dirty="0">
              <a:solidFill>
                <a:schemeClr val="tx2"/>
              </a:solidFill>
            </a:endParaRPr>
          </a:p>
          <a:p>
            <a:pPr marL="0" lvl="1" indent="0">
              <a:buSzPct val="85000"/>
              <a:buNone/>
            </a:pPr>
            <a:r>
              <a:rPr lang="en-US" dirty="0" err="1">
                <a:solidFill>
                  <a:schemeClr val="tx2"/>
                </a:solidFill>
              </a:rPr>
              <a:t>Regrade</a:t>
            </a:r>
            <a:r>
              <a:rPr lang="en-US" dirty="0">
                <a:solidFill>
                  <a:schemeClr val="tx2"/>
                </a:solidFill>
              </a:rPr>
              <a:t> policy</a:t>
            </a:r>
          </a:p>
          <a:p>
            <a:pPr marL="91440" lvl="1" indent="-274320">
              <a:buSzPct val="85000"/>
              <a:buFont typeface="Arial"/>
              <a:buChar char="•"/>
            </a:pPr>
            <a:r>
              <a:rPr lang="en-US" sz="2400" dirty="0">
                <a:solidFill>
                  <a:schemeClr val="tx2"/>
                </a:solidFill>
              </a:rPr>
              <a:t>Submit written request </a:t>
            </a:r>
            <a:r>
              <a:rPr lang="en-US" sz="2400" dirty="0" smtClean="0">
                <a:solidFill>
                  <a:schemeClr val="tx2"/>
                </a:solidFill>
              </a:rPr>
              <a:t>within a week of receiving score</a:t>
            </a:r>
            <a:endParaRPr lang="en-US" dirty="0">
              <a:solidFill>
                <a:schemeClr val="tx2"/>
              </a:solidFill>
            </a:endParaRPr>
          </a:p>
        </p:txBody>
      </p:sp>
    </p:spTree>
    <p:extLst>
      <p:ext uri="{BB962C8B-B14F-4D97-AF65-F5344CB8AC3E}">
        <p14:creationId xmlns:p14="http://schemas.microsoft.com/office/powerpoint/2010/main" val="2219096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40</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Shift</a:t>
            </a:r>
            <a:endParaRPr lang="en-US" dirty="0"/>
          </a:p>
        </p:txBody>
      </p:sp>
      <p:grpSp>
        <p:nvGrpSpPr>
          <p:cNvPr id="3" name="Group 2"/>
          <p:cNvGrpSpPr/>
          <p:nvPr/>
        </p:nvGrpSpPr>
        <p:grpSpPr>
          <a:xfrm>
            <a:off x="1981224" y="4514058"/>
            <a:ext cx="1290570" cy="461665"/>
            <a:chOff x="1981224" y="4514058"/>
            <a:chExt cx="1290570" cy="461665"/>
          </a:xfrm>
        </p:grpSpPr>
        <p:cxnSp>
          <p:nvCxnSpPr>
            <p:cNvPr id="90" name="Straight Arrow Connector 89"/>
            <p:cNvCxnSpPr/>
            <p:nvPr/>
          </p:nvCxnSpPr>
          <p:spPr>
            <a:xfrm>
              <a:off x="1981224" y="4965585"/>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024337" y="4514058"/>
              <a:ext cx="124745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Decode</a:t>
              </a:r>
            </a:p>
          </p:txBody>
        </p:sp>
      </p:grpSp>
      <p:grpSp>
        <p:nvGrpSpPr>
          <p:cNvPr id="5" name="Group 4"/>
          <p:cNvGrpSpPr/>
          <p:nvPr/>
        </p:nvGrpSpPr>
        <p:grpSpPr>
          <a:xfrm>
            <a:off x="3285745" y="4513085"/>
            <a:ext cx="2505479" cy="461665"/>
            <a:chOff x="3285745" y="4513085"/>
            <a:chExt cx="2505479" cy="461665"/>
          </a:xfrm>
        </p:grpSpPr>
        <p:cxnSp>
          <p:nvCxnSpPr>
            <p:cNvPr id="91" name="Straight Arrow Connector 90"/>
            <p:cNvCxnSpPr/>
            <p:nvPr/>
          </p:nvCxnSpPr>
          <p:spPr>
            <a:xfrm>
              <a:off x="3285745" y="4965585"/>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886176" y="4513085"/>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grpSp>
      <p:grpSp>
        <p:nvGrpSpPr>
          <p:cNvPr id="7" name="Group 6"/>
          <p:cNvGrpSpPr/>
          <p:nvPr/>
        </p:nvGrpSpPr>
        <p:grpSpPr>
          <a:xfrm>
            <a:off x="7220736" y="4503920"/>
            <a:ext cx="1237440" cy="461665"/>
            <a:chOff x="7220736" y="4503920"/>
            <a:chExt cx="1237440" cy="461665"/>
          </a:xfrm>
        </p:grpSpPr>
        <p:cxnSp>
          <p:nvCxnSpPr>
            <p:cNvPr id="93" name="Straight Arrow Connector 92"/>
            <p:cNvCxnSpPr/>
            <p:nvPr/>
          </p:nvCxnSpPr>
          <p:spPr>
            <a:xfrm>
              <a:off x="7220736" y="4965585"/>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537129" y="4503920"/>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grpSp>
      <p:grpSp>
        <p:nvGrpSpPr>
          <p:cNvPr id="6" name="Group 5"/>
          <p:cNvGrpSpPr/>
          <p:nvPr/>
        </p:nvGrpSpPr>
        <p:grpSpPr>
          <a:xfrm>
            <a:off x="5793682" y="4508385"/>
            <a:ext cx="1427054" cy="918865"/>
            <a:chOff x="5793682" y="4508385"/>
            <a:chExt cx="1427054" cy="918865"/>
          </a:xfrm>
        </p:grpSpPr>
        <p:cxnSp>
          <p:nvCxnSpPr>
            <p:cNvPr id="92" name="Straight Arrow Connector 91"/>
            <p:cNvCxnSpPr/>
            <p:nvPr/>
          </p:nvCxnSpPr>
          <p:spPr>
            <a:xfrm>
              <a:off x="5793682" y="4965585"/>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880425" y="4508385"/>
              <a:ext cx="1297150"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99" name="TextBox 98"/>
            <p:cNvSpPr txBox="1"/>
            <p:nvPr/>
          </p:nvSpPr>
          <p:spPr>
            <a:xfrm>
              <a:off x="6121876" y="4965585"/>
              <a:ext cx="732893" cy="461665"/>
            </a:xfrm>
            <a:prstGeom prst="rect">
              <a:avLst/>
            </a:prstGeom>
            <a:noFill/>
          </p:spPr>
          <p:txBody>
            <a:bodyPr wrap="none" rtlCol="0">
              <a:spAutoFit/>
            </a:bodyPr>
            <a:lstStyle/>
            <a:p>
              <a:r>
                <a:rPr lang="en-US" dirty="0" smtClean="0">
                  <a:solidFill>
                    <a:schemeClr val="tx2"/>
                  </a:solidFill>
                  <a:latin typeface="Source Sans Pro" panose="020B0503030403020204"/>
                </a:rPr>
                <a:t>skip</a:t>
              </a:r>
              <a:endParaRPr lang="en-US" dirty="0">
                <a:solidFill>
                  <a:schemeClr val="tx2"/>
                </a:solidFill>
                <a:latin typeface="Source Sans Pro" panose="020B0503030403020204"/>
              </a:endParaRPr>
            </a:p>
          </p:txBody>
        </p:sp>
      </p:gr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4" name="Line 44"/>
          <p:cNvSpPr>
            <a:spLocks noChangeShapeType="1"/>
          </p:cNvSpPr>
          <p:nvPr>
            <p:custDataLst>
              <p:tags r:id="rId4"/>
            </p:custDataLst>
          </p:nvPr>
        </p:nvSpPr>
        <p:spPr bwMode="auto">
          <a:xfrm>
            <a:off x="3768061" y="25529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5" name="Line 45"/>
          <p:cNvSpPr>
            <a:spLocks noChangeShapeType="1"/>
          </p:cNvSpPr>
          <p:nvPr>
            <p:custDataLst>
              <p:tags r:id="rId5"/>
            </p:custDataLst>
          </p:nvPr>
        </p:nvSpPr>
        <p:spPr bwMode="auto">
          <a:xfrm flipV="1">
            <a:off x="6435061" y="2705333"/>
            <a:ext cx="0" cy="99060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6"/>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7" name="Line 34"/>
          <p:cNvSpPr>
            <a:spLocks noChangeShapeType="1"/>
          </p:cNvSpPr>
          <p:nvPr>
            <p:custDataLst>
              <p:tags r:id="rId7"/>
            </p:custDataLst>
          </p:nvPr>
        </p:nvSpPr>
        <p:spPr bwMode="auto">
          <a:xfrm>
            <a:off x="3844261" y="3695933"/>
            <a:ext cx="2590800" cy="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8" name="Line 8"/>
          <p:cNvSpPr>
            <a:spLocks noChangeShapeType="1"/>
          </p:cNvSpPr>
          <p:nvPr>
            <p:custDataLst>
              <p:tags r:id="rId8"/>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9"/>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10"/>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11"/>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12"/>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5" name="Line 47"/>
          <p:cNvSpPr>
            <a:spLocks noChangeShapeType="1"/>
          </p:cNvSpPr>
          <p:nvPr>
            <p:custDataLst>
              <p:tags r:id="rId13"/>
            </p:custDataLst>
          </p:nvPr>
        </p:nvSpPr>
        <p:spPr bwMode="auto">
          <a:xfrm flipV="1">
            <a:off x="7120861" y="1181333"/>
            <a:ext cx="0" cy="9144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14"/>
            </p:custDataLst>
          </p:nvPr>
        </p:nvSpPr>
        <p:spPr bwMode="auto">
          <a:xfrm flipH="1">
            <a:off x="6663661" y="2095733"/>
            <a:ext cx="457200" cy="0"/>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5"/>
            </p:custDataLst>
          </p:nvPr>
        </p:nvSpPr>
        <p:spPr bwMode="auto">
          <a:xfrm flipV="1">
            <a:off x="2015461" y="1181333"/>
            <a:ext cx="5105400"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6"/>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7"/>
            </p:custDataLst>
          </p:nvPr>
        </p:nvSpPr>
        <p:spPr bwMode="auto">
          <a:xfrm flipH="1" flipV="1">
            <a:off x="1253461" y="1943333"/>
            <a:ext cx="3048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8"/>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9"/>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20"/>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21"/>
            </p:custDataLst>
          </p:nvPr>
        </p:nvGrpSpPr>
        <p:grpSpPr>
          <a:xfrm>
            <a:off x="948661" y="2705333"/>
            <a:ext cx="304800" cy="304800"/>
            <a:chOff x="990600" y="2971800"/>
            <a:chExt cx="304800" cy="304800"/>
          </a:xfrm>
        </p:grpSpPr>
        <p:sp>
          <p:nvSpPr>
            <p:cNvPr id="124" name="Freeform 123"/>
            <p:cNvSpPr/>
            <p:nvPr>
              <p:custDataLst>
                <p:tags r:id="rId4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43"/>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8" name="Line 25"/>
          <p:cNvSpPr>
            <a:spLocks noChangeShapeType="1"/>
          </p:cNvSpPr>
          <p:nvPr>
            <p:custDataLst>
              <p:tags r:id="rId22"/>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23"/>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24"/>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5"/>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6"/>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7"/>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8"/>
            </p:custDataLst>
          </p:nvPr>
        </p:nvSpPr>
        <p:spPr bwMode="auto">
          <a:xfrm flipV="1">
            <a:off x="1558261" y="3695933"/>
            <a:ext cx="1066800"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9"/>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30"/>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31"/>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32"/>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33"/>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34"/>
            </p:custDataLst>
          </p:nvPr>
        </p:nvSpPr>
        <p:spPr bwMode="auto">
          <a:xfrm flipH="1" flipV="1">
            <a:off x="1558261" y="1943333"/>
            <a:ext cx="0" cy="175260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5"/>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grpSp>
        <p:nvGrpSpPr>
          <p:cNvPr id="8" name="Group 7"/>
          <p:cNvGrpSpPr/>
          <p:nvPr/>
        </p:nvGrpSpPr>
        <p:grpSpPr>
          <a:xfrm>
            <a:off x="685824" y="4503920"/>
            <a:ext cx="1237440" cy="461665"/>
            <a:chOff x="685824" y="4503920"/>
            <a:chExt cx="1237440" cy="461665"/>
          </a:xfrm>
        </p:grpSpPr>
        <p:cxnSp>
          <p:nvCxnSpPr>
            <p:cNvPr id="89" name="Straight Arrow Connector 88"/>
            <p:cNvCxnSpPr/>
            <p:nvPr/>
          </p:nvCxnSpPr>
          <p:spPr>
            <a:xfrm>
              <a:off x="685824" y="4965585"/>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64641" y="4503920"/>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grpSp>
      <p:sp>
        <p:nvSpPr>
          <p:cNvPr id="126" name="Line 9"/>
          <p:cNvSpPr>
            <a:spLocks noChangeShapeType="1"/>
          </p:cNvSpPr>
          <p:nvPr>
            <p:custDataLst>
              <p:tags r:id="rId36"/>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2" name="Line 9"/>
          <p:cNvSpPr>
            <a:spLocks noChangeShapeType="1"/>
          </p:cNvSpPr>
          <p:nvPr>
            <p:custDataLst>
              <p:tags r:id="rId37"/>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67" name="Line 49"/>
          <p:cNvSpPr>
            <a:spLocks noChangeShapeType="1"/>
          </p:cNvSpPr>
          <p:nvPr>
            <p:custDataLst>
              <p:tags r:id="rId38"/>
            </p:custDataLst>
          </p:nvPr>
        </p:nvSpPr>
        <p:spPr bwMode="auto">
          <a:xfrm flipH="1" flipV="1">
            <a:off x="1558261" y="1955692"/>
            <a:ext cx="0" cy="2057400"/>
          </a:xfrm>
          <a:prstGeom prst="line">
            <a:avLst/>
          </a:prstGeom>
          <a:noFill/>
          <a:ln w="25400" cap="sq">
            <a:solidFill>
              <a:schemeClr val="tx2"/>
            </a:solidFill>
            <a:round/>
            <a:headEnd/>
            <a:tailEnd/>
          </a:ln>
          <a:effectLst/>
        </p:spPr>
        <p:txBody>
          <a:bodyPr wrap="square" anchor="ctr" anchorCtr="1">
            <a:noAutofit/>
          </a:bodyPr>
          <a:lstStyle/>
          <a:p>
            <a:endParaRPr lang="en-US"/>
          </a:p>
        </p:txBody>
      </p:sp>
      <p:sp>
        <p:nvSpPr>
          <p:cNvPr id="68" name="Line 44"/>
          <p:cNvSpPr>
            <a:spLocks noChangeShapeType="1"/>
          </p:cNvSpPr>
          <p:nvPr>
            <p:custDataLst>
              <p:tags r:id="rId39"/>
            </p:custDataLst>
          </p:nvPr>
        </p:nvSpPr>
        <p:spPr bwMode="auto">
          <a:xfrm flipV="1">
            <a:off x="6587461" y="2641492"/>
            <a:ext cx="0" cy="147274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9" name="Line 48"/>
          <p:cNvSpPr>
            <a:spLocks noChangeShapeType="1"/>
          </p:cNvSpPr>
          <p:nvPr>
            <p:custDataLst>
              <p:tags r:id="rId40"/>
            </p:custDataLst>
          </p:nvPr>
        </p:nvSpPr>
        <p:spPr bwMode="auto">
          <a:xfrm flipH="1" flipV="1">
            <a:off x="1768621" y="4114235"/>
            <a:ext cx="481884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0" name="Line 49"/>
          <p:cNvSpPr>
            <a:spLocks noChangeShapeType="1"/>
          </p:cNvSpPr>
          <p:nvPr>
            <p:custDataLst>
              <p:tags r:id="rId41"/>
            </p:custDataLst>
          </p:nvPr>
        </p:nvSpPr>
        <p:spPr bwMode="auto">
          <a:xfrm>
            <a:off x="1558261" y="4013092"/>
            <a:ext cx="210359" cy="101143"/>
          </a:xfrm>
          <a:prstGeom prst="line">
            <a:avLst/>
          </a:prstGeom>
          <a:noFill/>
          <a:ln w="25400" cap="sq">
            <a:solidFill>
              <a:srgbClr val="66FF33"/>
            </a:solidFill>
            <a:round/>
            <a:headEnd/>
            <a:tailEnd/>
          </a:ln>
          <a:effectLst/>
        </p:spPr>
        <p:txBody>
          <a:bodyPr wrap="square" anchor="ctr" anchorCtr="1">
            <a:noAutofit/>
          </a:bodyPr>
          <a:lstStyle/>
          <a:p>
            <a:endParaRPr lang="en-US"/>
          </a:p>
        </p:txBody>
      </p:sp>
    </p:spTree>
    <p:extLst>
      <p:ext uri="{BB962C8B-B14F-4D97-AF65-F5344CB8AC3E}">
        <p14:creationId xmlns:p14="http://schemas.microsoft.com/office/powerpoint/2010/main" val="96265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41</a:t>
            </a:fld>
            <a:endParaRPr lang="en-US" dirty="0"/>
          </a:p>
        </p:txBody>
      </p:sp>
      <p:sp>
        <p:nvSpPr>
          <p:cNvPr id="5"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smtClean="0"/>
              <a:t>I-Type (1): Arithmetic w/ </a:t>
            </a:r>
            <a:r>
              <a:rPr lang="en-US" dirty="0" err="1" smtClean="0"/>
              <a:t>immediates</a:t>
            </a:r>
            <a:endParaRPr lang="en-US" dirty="0"/>
          </a:p>
        </p:txBody>
      </p:sp>
      <p:graphicFrame>
        <p:nvGraphicFramePr>
          <p:cNvPr id="6" name="Group 4"/>
          <p:cNvGraphicFramePr>
            <a:graphicFrameLocks noGrp="1"/>
          </p:cNvGraphicFramePr>
          <p:nvPr>
            <p:custDataLst>
              <p:tags r:id="rId2"/>
            </p:custDataLst>
            <p:extLst>
              <p:ext uri="{D42A27DB-BD31-4B8C-83A1-F6EECF244321}">
                <p14:modId xmlns:p14="http://schemas.microsoft.com/office/powerpoint/2010/main" val="3854087076"/>
              </p:ext>
            </p:extLst>
          </p:nvPr>
        </p:nvGraphicFramePr>
        <p:xfrm>
          <a:off x="1145035" y="1284914"/>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12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1189774886"/>
              </p:ext>
            </p:extLst>
          </p:nvPr>
        </p:nvGraphicFramePr>
        <p:xfrm>
          <a:off x="548640" y="2711723"/>
          <a:ext cx="9143999" cy="2560320"/>
        </p:xfrm>
        <a:graphic>
          <a:graphicData uri="http://schemas.openxmlformats.org/drawingml/2006/table">
            <a:tbl>
              <a:tblPr firstRow="1" bandRow="1">
                <a:tableStyleId>{5C22544A-7EE6-4342-B048-85BDC9FD1C3A}</a:tableStyleId>
              </a:tblPr>
              <a:tblGrid>
                <a:gridCol w="1410789">
                  <a:extLst>
                    <a:ext uri="{9D8B030D-6E8A-4147-A177-3AD203B41FA5}">
                      <a16:colId xmlns:a16="http://schemas.microsoft.com/office/drawing/2014/main" val="20000"/>
                    </a:ext>
                  </a:extLst>
                </a:gridCol>
                <a:gridCol w="1214845">
                  <a:extLst>
                    <a:ext uri="{9D8B030D-6E8A-4147-A177-3AD203B41FA5}">
                      <a16:colId xmlns:a16="http://schemas.microsoft.com/office/drawing/2014/main" val="1546854131"/>
                    </a:ext>
                  </a:extLst>
                </a:gridCol>
                <a:gridCol w="2625635">
                  <a:extLst>
                    <a:ext uri="{9D8B030D-6E8A-4147-A177-3AD203B41FA5}">
                      <a16:colId xmlns:a16="http://schemas.microsoft.com/office/drawing/2014/main" val="20001"/>
                    </a:ext>
                  </a:extLst>
                </a:gridCol>
                <a:gridCol w="3892730">
                  <a:extLst>
                    <a:ext uri="{9D8B030D-6E8A-4147-A177-3AD203B41FA5}">
                      <a16:colId xmlns:a16="http://schemas.microsoft.com/office/drawing/2014/main" val="20002"/>
                    </a:ext>
                  </a:extLst>
                </a:gridCol>
              </a:tblGrid>
              <a:tr h="370840">
                <a:tc>
                  <a:txBody>
                    <a:bodyPr/>
                    <a:lstStyle/>
                    <a:p>
                      <a:r>
                        <a:rPr lang="en-US" sz="2400" dirty="0" smtClean="0">
                          <a:solidFill>
                            <a:schemeClr val="accent1"/>
                          </a:solidFill>
                          <a:latin typeface="Consolas" pitchFamily="49" charset="0"/>
                        </a:rPr>
                        <a:t>op</a:t>
                      </a:r>
                      <a:endParaRPr lang="en-US" sz="2400" dirty="0">
                        <a:solidFill>
                          <a:schemeClr val="accent1"/>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accent1"/>
                          </a:solidFill>
                          <a:latin typeface="Consolas" pitchFamily="49" charset="0"/>
                        </a:rPr>
                        <a:t>funct3</a:t>
                      </a:r>
                      <a:endParaRPr lang="en-US" sz="2400" dirty="0">
                        <a:solidFill>
                          <a:schemeClr val="accent1"/>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itchFamily="49" charset="0"/>
                        </a:rPr>
                        <a:t>mnemonic</a:t>
                      </a:r>
                      <a:endParaRPr lang="en-US" sz="24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itchFamily="49" charset="0"/>
                        </a:rPr>
                        <a:t>description</a:t>
                      </a:r>
                      <a:endParaRPr lang="en-US" sz="24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tx2"/>
                          </a:solidFill>
                        </a:rPr>
                        <a:t>0010011</a:t>
                      </a:r>
                      <a:endParaRPr lang="en-US" sz="2400" dirty="0">
                        <a:solidFill>
                          <a:schemeClr val="tx2"/>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rPr>
                        <a:t>000</a:t>
                      </a:r>
                      <a:endParaRPr lang="en-US" sz="24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rPr>
                        <a:t>ADDI rd, rs1, </a:t>
                      </a:r>
                      <a:r>
                        <a:rPr lang="en-US" sz="2400" dirty="0" err="1" smtClean="0">
                          <a:solidFill>
                            <a:schemeClr val="tx2"/>
                          </a:solidFill>
                        </a:rPr>
                        <a:t>imm</a:t>
                      </a:r>
                      <a:endParaRPr lang="en-US" sz="24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rPr>
                        <a:t>R[rd] = R[rs1] +</a:t>
                      </a:r>
                      <a:r>
                        <a:rPr lang="en-US" sz="2400" baseline="0" dirty="0" smtClean="0">
                          <a:solidFill>
                            <a:schemeClr val="tx2"/>
                          </a:solidFill>
                        </a:rPr>
                        <a:t> </a:t>
                      </a:r>
                      <a:r>
                        <a:rPr lang="en-US" sz="2400" dirty="0" err="1" smtClean="0">
                          <a:solidFill>
                            <a:schemeClr val="tx2"/>
                          </a:solidFill>
                        </a:rPr>
                        <a:t>imm</a:t>
                      </a:r>
                      <a:endParaRPr lang="en-US" sz="2400" dirty="0">
                        <a:solidFill>
                          <a:schemeClr val="tx2"/>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tx2"/>
                          </a:solidFill>
                        </a:rPr>
                        <a:t>0010011</a:t>
                      </a:r>
                      <a:endParaRPr lang="en-US" sz="2400" dirty="0">
                        <a:solidFill>
                          <a:schemeClr val="tx2"/>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rPr>
                        <a:t>111</a:t>
                      </a:r>
                      <a:endParaRPr lang="en-US" sz="24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rPr>
                        <a:t>ANDI rd, rs1, </a:t>
                      </a:r>
                      <a:r>
                        <a:rPr lang="en-US" sz="2400" dirty="0" err="1" smtClean="0">
                          <a:solidFill>
                            <a:schemeClr val="tx2"/>
                          </a:solidFill>
                        </a:rPr>
                        <a:t>imm</a:t>
                      </a:r>
                      <a:endParaRPr lang="en-US" sz="24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rPr>
                        <a:t>R[rd] = R[rs1] </a:t>
                      </a:r>
                      <a:r>
                        <a:rPr lang="en-US" sz="2400" baseline="0" dirty="0" smtClean="0">
                          <a:solidFill>
                            <a:schemeClr val="tx2"/>
                          </a:solidFill>
                        </a:rPr>
                        <a:t>&amp;</a:t>
                      </a:r>
                      <a:r>
                        <a:rPr lang="en-US" sz="2400" dirty="0" smtClean="0">
                          <a:solidFill>
                            <a:schemeClr val="tx2"/>
                          </a:solidFill>
                        </a:rPr>
                        <a:t> </a:t>
                      </a:r>
                      <a:r>
                        <a:rPr lang="en-US" sz="2400" dirty="0" err="1" smtClean="0">
                          <a:solidFill>
                            <a:schemeClr val="tx2"/>
                          </a:solidFill>
                        </a:rPr>
                        <a:t>zero_extend</a:t>
                      </a:r>
                      <a:r>
                        <a:rPr lang="en-US" sz="2400" dirty="0" smtClean="0">
                          <a:solidFill>
                            <a:schemeClr val="tx2"/>
                          </a:solidFill>
                        </a:rPr>
                        <a:t>(</a:t>
                      </a:r>
                      <a:r>
                        <a:rPr lang="en-US" sz="2400" dirty="0" err="1" smtClean="0">
                          <a:solidFill>
                            <a:schemeClr val="tx2"/>
                          </a:solidFill>
                        </a:rPr>
                        <a:t>imm</a:t>
                      </a:r>
                      <a:r>
                        <a:rPr lang="en-US" sz="2400" dirty="0" smtClean="0">
                          <a:solidFill>
                            <a:schemeClr val="tx2"/>
                          </a:solidFill>
                        </a:rPr>
                        <a:t>)</a:t>
                      </a:r>
                      <a:endParaRPr lang="en-US" sz="2400" dirty="0">
                        <a:solidFill>
                          <a:schemeClr val="tx2"/>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tx2"/>
                          </a:solidFill>
                        </a:rPr>
                        <a:t>0010011</a:t>
                      </a:r>
                      <a:endParaRPr lang="en-US" sz="2400" dirty="0">
                        <a:solidFill>
                          <a:schemeClr val="tx2"/>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rPr>
                        <a:t>110</a:t>
                      </a:r>
                      <a:endParaRPr lang="en-US" sz="24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rPr>
                        <a:t>ORI rd, rs1, </a:t>
                      </a:r>
                      <a:r>
                        <a:rPr lang="en-US" sz="2400" dirty="0" err="1" smtClean="0">
                          <a:solidFill>
                            <a:schemeClr val="tx2"/>
                          </a:solidFill>
                        </a:rPr>
                        <a:t>imm</a:t>
                      </a:r>
                      <a:endParaRPr lang="en-US" sz="2400" dirty="0">
                        <a:solidFill>
                          <a:schemeClr val="tx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rPr>
                        <a:t>R[rd]</a:t>
                      </a:r>
                      <a:r>
                        <a:rPr lang="en-US" sz="2400" baseline="0" dirty="0" smtClean="0">
                          <a:solidFill>
                            <a:schemeClr val="tx2"/>
                          </a:solidFill>
                        </a:rPr>
                        <a:t> = R[rs1] | </a:t>
                      </a:r>
                      <a:r>
                        <a:rPr lang="en-US" sz="2400" baseline="0" dirty="0" err="1" smtClean="0">
                          <a:solidFill>
                            <a:schemeClr val="tx2"/>
                          </a:solidFill>
                        </a:rPr>
                        <a:t>zero_extend</a:t>
                      </a:r>
                      <a:r>
                        <a:rPr lang="en-US" sz="2400" baseline="0" dirty="0" smtClean="0">
                          <a:solidFill>
                            <a:schemeClr val="tx2"/>
                          </a:solidFill>
                        </a:rPr>
                        <a:t>(</a:t>
                      </a:r>
                      <a:r>
                        <a:rPr lang="en-US" sz="2400" baseline="0" dirty="0" err="1" smtClean="0">
                          <a:solidFill>
                            <a:schemeClr val="tx2"/>
                          </a:solidFill>
                        </a:rPr>
                        <a:t>imm</a:t>
                      </a:r>
                      <a:r>
                        <a:rPr lang="en-US" sz="2400" baseline="0" dirty="0" smtClean="0">
                          <a:solidFill>
                            <a:schemeClr val="tx2"/>
                          </a:solidFill>
                        </a:rPr>
                        <a:t>)</a:t>
                      </a:r>
                      <a:endParaRPr lang="en-US" sz="2400" dirty="0" smtClean="0">
                        <a:solidFill>
                          <a:schemeClr val="tx2"/>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Rectangle 7"/>
          <p:cNvSpPr/>
          <p:nvPr>
            <p:custDataLst>
              <p:tags r:id="rId4"/>
            </p:custDataLst>
          </p:nvPr>
        </p:nvSpPr>
        <p:spPr>
          <a:xfrm>
            <a:off x="1174130" y="1012281"/>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000000000101</a:t>
            </a:r>
            <a:r>
              <a:rPr lang="en-US" sz="2800" dirty="0" smtClean="0">
                <a:solidFill>
                  <a:schemeClr val="accent6"/>
                </a:solidFill>
                <a:latin typeface="Consolas" panose="020B0609020204030204" pitchFamily="49" charset="0"/>
              </a:rPr>
              <a:t>00101</a:t>
            </a:r>
            <a:r>
              <a:rPr lang="en-US" sz="2800" dirty="0" smtClean="0">
                <a:solidFill>
                  <a:schemeClr val="accent4"/>
                </a:solidFill>
                <a:latin typeface="Consolas" panose="020B0609020204030204" pitchFamily="49" charset="0"/>
              </a:rPr>
              <a:t>000</a:t>
            </a:r>
            <a:r>
              <a:rPr lang="en-US" sz="2800" dirty="0" smtClean="0">
                <a:solidFill>
                  <a:schemeClr val="accent2"/>
                </a:solidFill>
                <a:latin typeface="Consolas" pitchFamily="49" charset="0"/>
              </a:rPr>
              <a:t>00101</a:t>
            </a:r>
            <a:r>
              <a:rPr lang="en-US" sz="2800" dirty="0" smtClean="0">
                <a:solidFill>
                  <a:schemeClr val="accent1"/>
                </a:solidFill>
                <a:latin typeface="Consolas" panose="020B0609020204030204" pitchFamily="49" charset="0"/>
              </a:rPr>
              <a:t>0010011</a:t>
            </a:r>
            <a:endParaRPr lang="en-US" sz="2800" dirty="0">
              <a:solidFill>
                <a:schemeClr val="accent5">
                  <a:lumMod val="60000"/>
                  <a:lumOff val="40000"/>
                </a:schemeClr>
              </a:solidFill>
              <a:latin typeface="Consolas" panose="020B0609020204030204" pitchFamily="49" charset="0"/>
            </a:endParaRPr>
          </a:p>
        </p:txBody>
      </p:sp>
    </p:spTree>
    <p:extLst>
      <p:ext uri="{BB962C8B-B14F-4D97-AF65-F5344CB8AC3E}">
        <p14:creationId xmlns:p14="http://schemas.microsoft.com/office/powerpoint/2010/main" val="8626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42</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Arithmetic w/ </a:t>
            </a:r>
            <a:r>
              <a:rPr lang="en-US" dirty="0" err="1" smtClean="0"/>
              <a:t>immediates</a:t>
            </a:r>
            <a:endParaRPr lang="en-US" dirty="0"/>
          </a:p>
        </p:txBody>
      </p:sp>
      <p:grpSp>
        <p:nvGrpSpPr>
          <p:cNvPr id="88" name="Group 87"/>
          <p:cNvGrpSpPr/>
          <p:nvPr/>
        </p:nvGrpSpPr>
        <p:grpSpPr>
          <a:xfrm>
            <a:off x="685824" y="5437156"/>
            <a:ext cx="7772352" cy="471803"/>
            <a:chOff x="457248" y="4919098"/>
            <a:chExt cx="7772352" cy="471803"/>
          </a:xfrm>
        </p:grpSpPr>
        <p:cxnSp>
          <p:nvCxnSpPr>
            <p:cNvPr id="89" name="Straight Arrow Connector 88"/>
            <p:cNvCxnSpPr/>
            <p:nvPr/>
          </p:nvCxnSpPr>
          <p:spPr>
            <a:xfrm>
              <a:off x="457248"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752648"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3057169" y="5380763"/>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565106" y="5380763"/>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992160"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36065" y="4919098"/>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sp>
          <p:nvSpPr>
            <p:cNvPr id="95" name="TextBox 94"/>
            <p:cNvSpPr txBox="1"/>
            <p:nvPr/>
          </p:nvSpPr>
          <p:spPr>
            <a:xfrm>
              <a:off x="1795761" y="4929236"/>
              <a:ext cx="124745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Decode</a:t>
              </a:r>
            </a:p>
          </p:txBody>
        </p:sp>
        <p:sp>
          <p:nvSpPr>
            <p:cNvPr id="96" name="TextBox 95"/>
            <p:cNvSpPr txBox="1"/>
            <p:nvPr/>
          </p:nvSpPr>
          <p:spPr>
            <a:xfrm>
              <a:off x="3657600" y="4928263"/>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sp>
          <p:nvSpPr>
            <p:cNvPr id="97" name="TextBox 96"/>
            <p:cNvSpPr txBox="1"/>
            <p:nvPr/>
          </p:nvSpPr>
          <p:spPr>
            <a:xfrm>
              <a:off x="5651849" y="4923563"/>
              <a:ext cx="1297150"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98" name="TextBox 97"/>
            <p:cNvSpPr txBox="1"/>
            <p:nvPr/>
          </p:nvSpPr>
          <p:spPr>
            <a:xfrm>
              <a:off x="7308553" y="4919098"/>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grpSp>
      <p:sp>
        <p:nvSpPr>
          <p:cNvPr id="99" name="TextBox 98"/>
          <p:cNvSpPr txBox="1"/>
          <p:nvPr/>
        </p:nvSpPr>
        <p:spPr>
          <a:xfrm>
            <a:off x="6121876" y="5837374"/>
            <a:ext cx="732893" cy="461665"/>
          </a:xfrm>
          <a:prstGeom prst="rect">
            <a:avLst/>
          </a:prstGeom>
          <a:noFill/>
        </p:spPr>
        <p:txBody>
          <a:bodyPr wrap="none" rtlCol="0">
            <a:spAutoFit/>
          </a:bodyPr>
          <a:lstStyle/>
          <a:p>
            <a:r>
              <a:rPr lang="en-US" dirty="0" smtClean="0">
                <a:solidFill>
                  <a:schemeClr val="tx2"/>
                </a:solidFill>
                <a:latin typeface="Source Sans Pro" panose="020B0503030403020204"/>
              </a:rPr>
              <a:t>skip</a:t>
            </a:r>
            <a:endParaRPr lang="en-US" dirty="0">
              <a:solidFill>
                <a:schemeClr val="tx2"/>
              </a:solidFill>
              <a:latin typeface="Source Sans Pro" panose="020B0503030403020204"/>
            </a:endParaRPr>
          </a:p>
        </p:txBody>
      </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5" name="Line 45"/>
          <p:cNvSpPr>
            <a:spLocks noChangeShapeType="1"/>
          </p:cNvSpPr>
          <p:nvPr>
            <p:custDataLst>
              <p:tags r:id="rId4"/>
            </p:custDataLst>
          </p:nvPr>
        </p:nvSpPr>
        <p:spPr bwMode="auto">
          <a:xfrm flipV="1">
            <a:off x="6429912" y="2705333"/>
            <a:ext cx="5149" cy="361165"/>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5"/>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6"/>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7"/>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8"/>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9"/>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10"/>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5" name="Line 47"/>
          <p:cNvSpPr>
            <a:spLocks noChangeShapeType="1"/>
          </p:cNvSpPr>
          <p:nvPr>
            <p:custDataLst>
              <p:tags r:id="rId11"/>
            </p:custDataLst>
          </p:nvPr>
        </p:nvSpPr>
        <p:spPr bwMode="auto">
          <a:xfrm flipV="1">
            <a:off x="7120861" y="1181333"/>
            <a:ext cx="0" cy="9144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12"/>
            </p:custDataLst>
          </p:nvPr>
        </p:nvSpPr>
        <p:spPr bwMode="auto">
          <a:xfrm flipH="1">
            <a:off x="6663661" y="2095733"/>
            <a:ext cx="457200" cy="0"/>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3"/>
            </p:custDataLst>
          </p:nvPr>
        </p:nvSpPr>
        <p:spPr bwMode="auto">
          <a:xfrm flipV="1">
            <a:off x="2015461" y="1181333"/>
            <a:ext cx="5105400"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4"/>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5"/>
            </p:custDataLst>
          </p:nvPr>
        </p:nvSpPr>
        <p:spPr bwMode="auto">
          <a:xfrm flipH="1" flipV="1">
            <a:off x="1253461" y="1943333"/>
            <a:ext cx="3048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6"/>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7"/>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8"/>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9"/>
            </p:custDataLst>
          </p:nvPr>
        </p:nvGrpSpPr>
        <p:grpSpPr>
          <a:xfrm>
            <a:off x="948661" y="2705333"/>
            <a:ext cx="304800" cy="304800"/>
            <a:chOff x="990600" y="2971800"/>
            <a:chExt cx="304800" cy="304800"/>
          </a:xfrm>
        </p:grpSpPr>
        <p:sp>
          <p:nvSpPr>
            <p:cNvPr id="124" name="Freeform 123"/>
            <p:cNvSpPr/>
            <p:nvPr>
              <p:custDataLst>
                <p:tags r:id="rId54"/>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55"/>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6" name="Line 9"/>
          <p:cNvSpPr>
            <a:spLocks noChangeShapeType="1"/>
          </p:cNvSpPr>
          <p:nvPr>
            <p:custDataLst>
              <p:tags r:id="rId20"/>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8" name="Line 25"/>
          <p:cNvSpPr>
            <a:spLocks noChangeShapeType="1"/>
          </p:cNvSpPr>
          <p:nvPr>
            <p:custDataLst>
              <p:tags r:id="rId21"/>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22"/>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23"/>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4"/>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5"/>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6"/>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7"/>
            </p:custDataLst>
          </p:nvPr>
        </p:nvSpPr>
        <p:spPr bwMode="auto">
          <a:xfrm flipV="1">
            <a:off x="1558261" y="3695933"/>
            <a:ext cx="1066800"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8"/>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9"/>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30"/>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31"/>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32"/>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33"/>
            </p:custDataLst>
          </p:nvPr>
        </p:nvSpPr>
        <p:spPr bwMode="auto">
          <a:xfrm flipV="1">
            <a:off x="1558259" y="1943332"/>
            <a:ext cx="2" cy="3181175"/>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4"/>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142" name="Line 9"/>
          <p:cNvSpPr>
            <a:spLocks noChangeShapeType="1"/>
          </p:cNvSpPr>
          <p:nvPr>
            <p:custDataLst>
              <p:tags r:id="rId35"/>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9" name="Line 49"/>
          <p:cNvSpPr>
            <a:spLocks noChangeShapeType="1"/>
          </p:cNvSpPr>
          <p:nvPr>
            <p:custDataLst>
              <p:tags r:id="rId36"/>
            </p:custDataLst>
          </p:nvPr>
        </p:nvSpPr>
        <p:spPr bwMode="auto">
          <a:xfrm>
            <a:off x="1553113" y="4400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37"/>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8"/>
            </p:custDataLst>
          </p:nvPr>
        </p:nvSpPr>
        <p:spPr bwMode="auto">
          <a:xfrm>
            <a:off x="1687273" y="4247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39"/>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40"/>
            </p:custDataLst>
          </p:nvPr>
        </p:nvSpPr>
        <p:spPr bwMode="auto">
          <a:xfrm>
            <a:off x="1705513" y="4552631"/>
            <a:ext cx="18288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41"/>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6" name="Line 44"/>
          <p:cNvSpPr>
            <a:spLocks noChangeShapeType="1"/>
          </p:cNvSpPr>
          <p:nvPr>
            <p:custDataLst>
              <p:tags r:id="rId42"/>
            </p:custDataLst>
          </p:nvPr>
        </p:nvSpPr>
        <p:spPr bwMode="auto">
          <a:xfrm flipV="1">
            <a:off x="6582313" y="2647631"/>
            <a:ext cx="0" cy="266700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7" name="Line 48"/>
          <p:cNvSpPr>
            <a:spLocks noChangeShapeType="1"/>
          </p:cNvSpPr>
          <p:nvPr>
            <p:custDataLst>
              <p:tags r:id="rId43"/>
            </p:custDataLst>
          </p:nvPr>
        </p:nvSpPr>
        <p:spPr bwMode="auto">
          <a:xfrm flipH="1" flipV="1">
            <a:off x="1705513" y="5314631"/>
            <a:ext cx="48768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8" name="Line 49"/>
          <p:cNvSpPr>
            <a:spLocks noChangeShapeType="1"/>
          </p:cNvSpPr>
          <p:nvPr>
            <p:custDataLst>
              <p:tags r:id="rId44"/>
            </p:custDataLst>
          </p:nvPr>
        </p:nvSpPr>
        <p:spPr bwMode="auto">
          <a:xfrm>
            <a:off x="1553113" y="5162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9" name="Text Box 29"/>
          <p:cNvSpPr txBox="1">
            <a:spLocks noChangeArrowheads="1"/>
          </p:cNvSpPr>
          <p:nvPr>
            <p:custDataLst>
              <p:tags r:id="rId45"/>
            </p:custDataLst>
          </p:nvPr>
        </p:nvSpPr>
        <p:spPr bwMode="auto">
          <a:xfrm>
            <a:off x="1763473" y="5009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shamt</a:t>
            </a:r>
            <a:endParaRPr lang="en-US" sz="1600" dirty="0">
              <a:solidFill>
                <a:schemeClr val="tx2"/>
              </a:solidFill>
              <a:latin typeface="Source Sans Pro" panose="020B0503030403020204"/>
            </a:endParaRPr>
          </a:p>
        </p:txBody>
      </p:sp>
      <p:sp>
        <p:nvSpPr>
          <p:cNvPr id="70" name="Rectangle 69"/>
          <p:cNvSpPr/>
          <p:nvPr/>
        </p:nvSpPr>
        <p:spPr>
          <a:xfrm>
            <a:off x="2182357" y="4564299"/>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16</a:t>
            </a:r>
            <a:endParaRPr lang="en-US" sz="1200" dirty="0">
              <a:solidFill>
                <a:srgbClr val="92D050"/>
              </a:solidFill>
              <a:latin typeface="Source Sans Pro" panose="020B0503030403020204"/>
            </a:endParaRPr>
          </a:p>
        </p:txBody>
      </p:sp>
      <p:sp>
        <p:nvSpPr>
          <p:cNvPr id="72" name="Rectangle 71"/>
          <p:cNvSpPr/>
          <p:nvPr/>
        </p:nvSpPr>
        <p:spPr>
          <a:xfrm>
            <a:off x="4662471" y="4564299"/>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12</a:t>
            </a:r>
            <a:endParaRPr lang="en-US" sz="1200" dirty="0">
              <a:solidFill>
                <a:srgbClr val="92D050"/>
              </a:solidFill>
              <a:latin typeface="Source Sans Pro" panose="020B0503030403020204"/>
            </a:endParaRPr>
          </a:p>
        </p:txBody>
      </p:sp>
      <p:sp>
        <p:nvSpPr>
          <p:cNvPr id="73" name="Line 49"/>
          <p:cNvSpPr>
            <a:spLocks noChangeShapeType="1"/>
          </p:cNvSpPr>
          <p:nvPr>
            <p:custDataLst>
              <p:tags r:id="rId46"/>
            </p:custDataLst>
          </p:nvPr>
        </p:nvSpPr>
        <p:spPr bwMode="auto">
          <a:xfrm>
            <a:off x="230368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4" name="Line 49"/>
          <p:cNvSpPr>
            <a:spLocks noChangeShapeType="1"/>
          </p:cNvSpPr>
          <p:nvPr>
            <p:custDataLst>
              <p:tags r:id="rId47"/>
            </p:custDataLst>
          </p:nvPr>
        </p:nvSpPr>
        <p:spPr bwMode="auto">
          <a:xfrm>
            <a:off x="475351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5" name="Line 44"/>
          <p:cNvSpPr>
            <a:spLocks noChangeShapeType="1"/>
          </p:cNvSpPr>
          <p:nvPr>
            <p:custDataLst>
              <p:tags r:id="rId48"/>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49"/>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50"/>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51"/>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52"/>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53"/>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Tree>
    <p:extLst>
      <p:ext uri="{BB962C8B-B14F-4D97-AF65-F5344CB8AC3E}">
        <p14:creationId xmlns:p14="http://schemas.microsoft.com/office/powerpoint/2010/main" val="3289456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43</a:t>
            </a:fld>
            <a:endParaRPr lang="en-US" dirty="0"/>
          </a:p>
        </p:txBody>
      </p:sp>
      <p:sp>
        <p:nvSpPr>
          <p:cNvPr id="5"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U</a:t>
            </a:r>
            <a:r>
              <a:rPr lang="en-US" dirty="0" smtClean="0"/>
              <a:t>-Type (1): Load Upper Immediate</a:t>
            </a:r>
            <a:endParaRPr lang="en-US" dirty="0"/>
          </a:p>
        </p:txBody>
      </p:sp>
      <p:sp>
        <p:nvSpPr>
          <p:cNvPr id="6" name="Rectangle 5"/>
          <p:cNvSpPr/>
          <p:nvPr/>
        </p:nvSpPr>
        <p:spPr>
          <a:xfrm>
            <a:off x="4270314" y="0"/>
            <a:ext cx="301686" cy="369332"/>
          </a:xfrm>
          <a:prstGeom prst="rect">
            <a:avLst/>
          </a:prstGeom>
        </p:spPr>
        <p:txBody>
          <a:bodyPr wrap="none">
            <a:spAutoFit/>
          </a:bodyPr>
          <a:lstStyle/>
          <a:p>
            <a:r>
              <a:rPr lang="en-US" dirty="0" smtClean="0">
                <a:solidFill>
                  <a:srgbClr val="FF2F92"/>
                </a:solidFill>
                <a:latin typeface="Chalkduster" charset="0"/>
                <a:ea typeface="Chalkduster" charset="0"/>
                <a:cs typeface="Chalkduster" charset="0"/>
              </a:rPr>
              <a:t>”</a:t>
            </a:r>
            <a:endParaRPr lang="en-US" dirty="0"/>
          </a:p>
        </p:txBody>
      </p:sp>
      <p:sp>
        <p:nvSpPr>
          <p:cNvPr id="7" name="Rectangle 6"/>
          <p:cNvSpPr/>
          <p:nvPr/>
        </p:nvSpPr>
        <p:spPr>
          <a:xfrm>
            <a:off x="2835639" y="0"/>
            <a:ext cx="301686" cy="369332"/>
          </a:xfrm>
          <a:prstGeom prst="rect">
            <a:avLst/>
          </a:prstGeom>
        </p:spPr>
        <p:txBody>
          <a:bodyPr wrap="none">
            <a:spAutoFit/>
          </a:bodyPr>
          <a:lstStyle/>
          <a:p>
            <a:r>
              <a:rPr lang="en-US" dirty="0" smtClean="0">
                <a:solidFill>
                  <a:srgbClr val="FF2F92"/>
                </a:solidFill>
                <a:latin typeface="Chalkduster" charset="0"/>
                <a:ea typeface="Chalkduster" charset="0"/>
                <a:cs typeface="Chalkduster" charset="0"/>
              </a:rPr>
              <a:t>“</a:t>
            </a:r>
            <a:endParaRPr lang="en-US" dirty="0"/>
          </a:p>
        </p:txBody>
      </p:sp>
      <p:graphicFrame>
        <p:nvGraphicFramePr>
          <p:cNvPr id="9" name="Group 4"/>
          <p:cNvGraphicFramePr>
            <a:graphicFrameLocks noGrp="1"/>
          </p:cNvGraphicFramePr>
          <p:nvPr>
            <p:custDataLst>
              <p:tags r:id="rId2"/>
            </p:custDataLst>
            <p:extLst>
              <p:ext uri="{D42A27DB-BD31-4B8C-83A1-F6EECF244321}">
                <p14:modId xmlns:p14="http://schemas.microsoft.com/office/powerpoint/2010/main" val="1941059653"/>
              </p:ext>
            </p:extLst>
          </p:nvPr>
        </p:nvGraphicFramePr>
        <p:xfrm>
          <a:off x="723207" y="1336013"/>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6"/>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4"/>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20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6"/>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4"/>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custDataLst>
              <p:tags r:id="rId3"/>
            </p:custDataLst>
            <p:extLst>
              <p:ext uri="{D42A27DB-BD31-4B8C-83A1-F6EECF244321}">
                <p14:modId xmlns:p14="http://schemas.microsoft.com/office/powerpoint/2010/main" val="1481312070"/>
              </p:ext>
            </p:extLst>
          </p:nvPr>
        </p:nvGraphicFramePr>
        <p:xfrm>
          <a:off x="448102" y="2749761"/>
          <a:ext cx="6705100" cy="914400"/>
        </p:xfrm>
        <a:graphic>
          <a:graphicData uri="http://schemas.openxmlformats.org/drawingml/2006/table">
            <a:tbl>
              <a:tblPr firstRow="1" bandRow="1">
                <a:tableStyleId>{5C22544A-7EE6-4342-B048-85BDC9FD1C3A}</a:tableStyleId>
              </a:tblPr>
              <a:tblGrid>
                <a:gridCol w="1352985">
                  <a:extLst>
                    <a:ext uri="{9D8B030D-6E8A-4147-A177-3AD203B41FA5}">
                      <a16:colId xmlns:a16="http://schemas.microsoft.com/office/drawing/2014/main" val="20000"/>
                    </a:ext>
                  </a:extLst>
                </a:gridCol>
                <a:gridCol w="1947064">
                  <a:extLst>
                    <a:ext uri="{9D8B030D-6E8A-4147-A177-3AD203B41FA5}">
                      <a16:colId xmlns:a16="http://schemas.microsoft.com/office/drawing/2014/main" val="20001"/>
                    </a:ext>
                  </a:extLst>
                </a:gridCol>
                <a:gridCol w="3405051">
                  <a:extLst>
                    <a:ext uri="{9D8B030D-6E8A-4147-A177-3AD203B41FA5}">
                      <a16:colId xmlns:a16="http://schemas.microsoft.com/office/drawing/2014/main" val="20002"/>
                    </a:ext>
                  </a:extLst>
                </a:gridCol>
              </a:tblGrid>
              <a:tr h="370840">
                <a:tc>
                  <a:txBody>
                    <a:bodyPr/>
                    <a:lstStyle/>
                    <a:p>
                      <a:r>
                        <a:rPr lang="en-US" sz="2400" dirty="0" smtClean="0">
                          <a:solidFill>
                            <a:schemeClr val="accent1"/>
                          </a:solidFill>
                          <a:latin typeface="Consolas" pitchFamily="49" charset="0"/>
                        </a:rPr>
                        <a:t>op</a:t>
                      </a:r>
                      <a:endParaRPr lang="en-US" sz="2400" dirty="0">
                        <a:solidFill>
                          <a:schemeClr val="accent1"/>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itchFamily="49" charset="0"/>
                        </a:rPr>
                        <a:t>mnemonic</a:t>
                      </a:r>
                      <a:endParaRPr lang="en-US" sz="24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Consolas" pitchFamily="49" charset="0"/>
                        </a:rPr>
                        <a:t>description</a:t>
                      </a:r>
                      <a:endParaRPr lang="en-US" sz="2400" dirty="0">
                        <a:solidFill>
                          <a:schemeClr val="tx2"/>
                        </a:solidFill>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tx2"/>
                          </a:solidFill>
                          <a:latin typeface="Source Sans Pro" panose="020B0503030403020204"/>
                        </a:rPr>
                        <a:t>0110111</a:t>
                      </a:r>
                      <a:endParaRPr lang="en-US" sz="2400" dirty="0">
                        <a:solidFill>
                          <a:schemeClr val="tx2"/>
                        </a:solidFill>
                        <a:latin typeface="Source Sans Pro" panose="020B0503030403020204"/>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LUI </a:t>
                      </a:r>
                      <a:r>
                        <a:rPr lang="en-US" sz="2400" dirty="0" smtClean="0">
                          <a:solidFill>
                            <a:schemeClr val="accent2"/>
                          </a:solidFill>
                          <a:latin typeface="Source Sans Pro" panose="020B0503030403020204"/>
                        </a:rPr>
                        <a:t>rd</a:t>
                      </a:r>
                      <a:r>
                        <a:rPr lang="en-US" sz="2400" dirty="0" smtClean="0">
                          <a:solidFill>
                            <a:schemeClr val="tx2"/>
                          </a:solidFill>
                          <a:latin typeface="Source Sans Pro" panose="020B0503030403020204"/>
                        </a:rPr>
                        <a:t>, </a:t>
                      </a:r>
                      <a:r>
                        <a:rPr lang="en-US" sz="2400" dirty="0" err="1" smtClean="0">
                          <a:solidFill>
                            <a:schemeClr val="accent3"/>
                          </a:solidFill>
                          <a:latin typeface="Source Sans Pro" panose="020B0503030403020204"/>
                        </a:rPr>
                        <a:t>imm</a:t>
                      </a:r>
                      <a:endParaRPr lang="en-US" sz="2400" dirty="0">
                        <a:solidFill>
                          <a:schemeClr val="accent3"/>
                        </a:solidFill>
                        <a:latin typeface="Source Sans Pro" panose="020B0503030403020204"/>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solidFill>
                          <a:latin typeface="Source Sans Pro" panose="020B0503030403020204"/>
                        </a:rPr>
                        <a:t>R[</a:t>
                      </a:r>
                      <a:r>
                        <a:rPr lang="en-US" sz="2400" dirty="0" smtClean="0">
                          <a:solidFill>
                            <a:schemeClr val="accent2"/>
                          </a:solidFill>
                          <a:latin typeface="Source Sans Pro" panose="020B0503030403020204"/>
                        </a:rPr>
                        <a:t>rd</a:t>
                      </a:r>
                      <a:r>
                        <a:rPr lang="en-US" sz="2400" dirty="0" smtClean="0">
                          <a:solidFill>
                            <a:schemeClr val="tx2"/>
                          </a:solidFill>
                          <a:latin typeface="Source Sans Pro" panose="020B0503030403020204"/>
                        </a:rPr>
                        <a:t>] = </a:t>
                      </a:r>
                      <a:r>
                        <a:rPr lang="en-US" sz="2400" dirty="0" err="1" smtClean="0">
                          <a:solidFill>
                            <a:schemeClr val="accent3"/>
                          </a:solidFill>
                          <a:latin typeface="Source Sans Pro" panose="020B0503030403020204"/>
                        </a:rPr>
                        <a:t>imm</a:t>
                      </a:r>
                      <a:r>
                        <a:rPr lang="en-US" sz="2400" dirty="0" smtClean="0">
                          <a:solidFill>
                            <a:schemeClr val="tx2"/>
                          </a:solidFill>
                          <a:latin typeface="Source Sans Pro" panose="020B0503030403020204"/>
                        </a:rPr>
                        <a:t> &lt;&lt; 16</a:t>
                      </a:r>
                      <a:endParaRPr lang="en-US" sz="2400" dirty="0">
                        <a:solidFill>
                          <a:schemeClr val="tx2"/>
                        </a:solidFill>
                        <a:latin typeface="Source Sans Pro" panose="020B0503030403020204"/>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Rectangle 13"/>
          <p:cNvSpPr/>
          <p:nvPr>
            <p:custDataLst>
              <p:tags r:id="rId4"/>
            </p:custDataLst>
          </p:nvPr>
        </p:nvSpPr>
        <p:spPr>
          <a:xfrm>
            <a:off x="1174130" y="1012281"/>
            <a:ext cx="6494085" cy="523220"/>
          </a:xfrm>
          <a:prstGeom prst="rect">
            <a:avLst/>
          </a:prstGeom>
        </p:spPr>
        <p:txBody>
          <a:bodyPr wrap="none">
            <a:spAutoFit/>
          </a:bodyPr>
          <a:lstStyle/>
          <a:p>
            <a:r>
              <a:rPr lang="en-US" sz="2800" dirty="0" smtClean="0">
                <a:solidFill>
                  <a:schemeClr val="accent3"/>
                </a:solidFill>
                <a:latin typeface="Consolas" panose="020B0609020204030204" pitchFamily="49" charset="0"/>
              </a:rPr>
              <a:t>00000000000000000101</a:t>
            </a:r>
            <a:r>
              <a:rPr lang="en-US" sz="2800" dirty="0" smtClean="0">
                <a:solidFill>
                  <a:schemeClr val="accent2"/>
                </a:solidFill>
                <a:latin typeface="Consolas" pitchFamily="49" charset="0"/>
              </a:rPr>
              <a:t>00101</a:t>
            </a:r>
            <a:r>
              <a:rPr lang="en-US" sz="2800" dirty="0" smtClean="0">
                <a:solidFill>
                  <a:schemeClr val="accent1"/>
                </a:solidFill>
                <a:latin typeface="Consolas" panose="020B0609020204030204" pitchFamily="49" charset="0"/>
              </a:rPr>
              <a:t>0110111</a:t>
            </a:r>
            <a:endParaRPr lang="en-US" sz="2800" dirty="0">
              <a:solidFill>
                <a:schemeClr val="accent5">
                  <a:lumMod val="60000"/>
                  <a:lumOff val="40000"/>
                </a:schemeClr>
              </a:solidFill>
              <a:latin typeface="Consolas" panose="020B0609020204030204" pitchFamily="49" charset="0"/>
            </a:endParaRPr>
          </a:p>
        </p:txBody>
      </p:sp>
    </p:spTree>
    <p:extLst>
      <p:ext uri="{BB962C8B-B14F-4D97-AF65-F5344CB8AC3E}">
        <p14:creationId xmlns:p14="http://schemas.microsoft.com/office/powerpoint/2010/main" val="136674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44</a:t>
            </a:fld>
            <a:endParaRPr lang="en-US" dirty="0"/>
          </a:p>
        </p:txBody>
      </p:sp>
      <p:sp>
        <p:nvSpPr>
          <p:cNvPr id="71"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Load Upper Immediate</a:t>
            </a:r>
            <a:endParaRPr lang="en-US" dirty="0"/>
          </a:p>
        </p:txBody>
      </p:sp>
      <p:grpSp>
        <p:nvGrpSpPr>
          <p:cNvPr id="88" name="Group 87"/>
          <p:cNvGrpSpPr/>
          <p:nvPr/>
        </p:nvGrpSpPr>
        <p:grpSpPr>
          <a:xfrm>
            <a:off x="685824" y="5437156"/>
            <a:ext cx="7772352" cy="471803"/>
            <a:chOff x="457248" y="4919098"/>
            <a:chExt cx="7772352" cy="471803"/>
          </a:xfrm>
        </p:grpSpPr>
        <p:cxnSp>
          <p:nvCxnSpPr>
            <p:cNvPr id="89" name="Straight Arrow Connector 88"/>
            <p:cNvCxnSpPr/>
            <p:nvPr/>
          </p:nvCxnSpPr>
          <p:spPr>
            <a:xfrm>
              <a:off x="457248"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752648"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3057169" y="5380763"/>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565106" y="5380763"/>
              <a:ext cx="1427054"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992160" y="5380763"/>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36065" y="4919098"/>
              <a:ext cx="95410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Fetch</a:t>
              </a:r>
            </a:p>
          </p:txBody>
        </p:sp>
        <p:sp>
          <p:nvSpPr>
            <p:cNvPr id="95" name="TextBox 94"/>
            <p:cNvSpPr txBox="1"/>
            <p:nvPr/>
          </p:nvSpPr>
          <p:spPr>
            <a:xfrm>
              <a:off x="1795761" y="4929236"/>
              <a:ext cx="1247457"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Decode</a:t>
              </a:r>
            </a:p>
          </p:txBody>
        </p:sp>
        <p:sp>
          <p:nvSpPr>
            <p:cNvPr id="96" name="TextBox 95"/>
            <p:cNvSpPr txBox="1"/>
            <p:nvPr/>
          </p:nvSpPr>
          <p:spPr>
            <a:xfrm>
              <a:off x="3657600" y="4928263"/>
              <a:ext cx="1297150"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Execute</a:t>
              </a:r>
            </a:p>
          </p:txBody>
        </p:sp>
        <p:sp>
          <p:nvSpPr>
            <p:cNvPr id="97" name="TextBox 96"/>
            <p:cNvSpPr txBox="1"/>
            <p:nvPr/>
          </p:nvSpPr>
          <p:spPr>
            <a:xfrm>
              <a:off x="5651849" y="4923563"/>
              <a:ext cx="1297150" cy="461665"/>
            </a:xfrm>
            <a:prstGeom prst="rect">
              <a:avLst/>
            </a:prstGeom>
            <a:noFill/>
            <a:ln>
              <a:noFill/>
            </a:ln>
          </p:spPr>
          <p:txBody>
            <a:bodyPr wrap="none" rtlCol="0">
              <a:spAutoFit/>
            </a:bodyPr>
            <a:lstStyle/>
            <a:p>
              <a:r>
                <a:rPr lang="en-US" dirty="0" smtClean="0">
                  <a:solidFill>
                    <a:schemeClr val="tx2"/>
                  </a:solidFill>
                  <a:latin typeface="Source Sans Pro" panose="020B0503030403020204" pitchFamily="34" charset="0"/>
                </a:rPr>
                <a:t>Memory</a:t>
              </a:r>
            </a:p>
          </p:txBody>
        </p:sp>
        <p:sp>
          <p:nvSpPr>
            <p:cNvPr id="98" name="TextBox 97"/>
            <p:cNvSpPr txBox="1"/>
            <p:nvPr/>
          </p:nvSpPr>
          <p:spPr>
            <a:xfrm>
              <a:off x="7308553" y="4919098"/>
              <a:ext cx="679994" cy="461665"/>
            </a:xfrm>
            <a:prstGeom prst="rect">
              <a:avLst/>
            </a:prstGeom>
            <a:noFill/>
            <a:ln>
              <a:noFill/>
            </a:ln>
          </p:spPr>
          <p:txBody>
            <a:bodyPr wrap="none" rtlCol="0">
              <a:spAutoFit/>
            </a:bodyPr>
            <a:lstStyle/>
            <a:p>
              <a:r>
                <a:rPr lang="en-US" dirty="0" smtClean="0">
                  <a:solidFill>
                    <a:schemeClr val="accent1"/>
                  </a:solidFill>
                  <a:latin typeface="Source Sans Pro" panose="020B0503030403020204" pitchFamily="34" charset="0"/>
                </a:rPr>
                <a:t>WB</a:t>
              </a:r>
            </a:p>
          </p:txBody>
        </p:sp>
      </p:grpSp>
      <p:sp>
        <p:nvSpPr>
          <p:cNvPr id="99" name="TextBox 98"/>
          <p:cNvSpPr txBox="1"/>
          <p:nvPr/>
        </p:nvSpPr>
        <p:spPr>
          <a:xfrm>
            <a:off x="6121876" y="5837374"/>
            <a:ext cx="732893" cy="461665"/>
          </a:xfrm>
          <a:prstGeom prst="rect">
            <a:avLst/>
          </a:prstGeom>
          <a:noFill/>
        </p:spPr>
        <p:txBody>
          <a:bodyPr wrap="none" rtlCol="0">
            <a:spAutoFit/>
          </a:bodyPr>
          <a:lstStyle/>
          <a:p>
            <a:r>
              <a:rPr lang="en-US" dirty="0" smtClean="0">
                <a:solidFill>
                  <a:schemeClr val="tx2"/>
                </a:solidFill>
                <a:latin typeface="Source Sans Pro" panose="020B0503030403020204"/>
              </a:rPr>
              <a:t>skip</a:t>
            </a:r>
            <a:endParaRPr lang="en-US" dirty="0">
              <a:solidFill>
                <a:schemeClr val="tx2"/>
              </a:solidFill>
              <a:latin typeface="Source Sans Pro" panose="020B0503030403020204"/>
            </a:endParaRPr>
          </a:p>
        </p:txBody>
      </p:sp>
      <p:sp>
        <p:nvSpPr>
          <p:cNvPr id="101" name="Text Box 52"/>
          <p:cNvSpPr txBox="1">
            <a:spLocks noChangeArrowheads="1"/>
          </p:cNvSpPr>
          <p:nvPr>
            <p:custDataLst>
              <p:tags r:id="rId2"/>
            </p:custDataLst>
          </p:nvPr>
        </p:nvSpPr>
        <p:spPr bwMode="auto">
          <a:xfrm>
            <a:off x="6130261" y="1714733"/>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ALU</a:t>
            </a:r>
            <a:endParaRPr lang="en-US" sz="2400" dirty="0">
              <a:solidFill>
                <a:schemeClr val="tx2"/>
              </a:solidFill>
              <a:latin typeface="Source Sans Pro" panose="020B0503030403020204"/>
            </a:endParaRPr>
          </a:p>
        </p:txBody>
      </p:sp>
      <p:sp>
        <p:nvSpPr>
          <p:cNvPr id="103" name="Line 43"/>
          <p:cNvSpPr>
            <a:spLocks noChangeShapeType="1"/>
          </p:cNvSpPr>
          <p:nvPr>
            <p:custDataLst>
              <p:tags r:id="rId3"/>
            </p:custDataLst>
          </p:nvPr>
        </p:nvSpPr>
        <p:spPr bwMode="auto">
          <a:xfrm>
            <a:off x="3768061" y="1714733"/>
            <a:ext cx="2286000" cy="0"/>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6" name="Freeform 105"/>
          <p:cNvSpPr/>
          <p:nvPr>
            <p:custDataLst>
              <p:tags r:id="rId4"/>
            </p:custDataLst>
          </p:nvPr>
        </p:nvSpPr>
        <p:spPr>
          <a:xfrm>
            <a:off x="6054061" y="1409933"/>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8" name="Line 8"/>
          <p:cNvSpPr>
            <a:spLocks noChangeShapeType="1"/>
          </p:cNvSpPr>
          <p:nvPr>
            <p:custDataLst>
              <p:tags r:id="rId5"/>
            </p:custDataLst>
          </p:nvPr>
        </p:nvSpPr>
        <p:spPr bwMode="auto">
          <a:xfrm>
            <a:off x="796259" y="2476733"/>
            <a:ext cx="2" cy="762000"/>
          </a:xfrm>
          <a:prstGeom prst="line">
            <a:avLst/>
          </a:prstGeom>
          <a:noFill/>
          <a:ln w="28575" cap="sq">
            <a:solidFill>
              <a:schemeClr val="accent1"/>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 Box 11"/>
          <p:cNvSpPr txBox="1">
            <a:spLocks noChangeArrowheads="1"/>
          </p:cNvSpPr>
          <p:nvPr>
            <p:custDataLst>
              <p:tags r:id="rId6"/>
            </p:custDataLst>
          </p:nvPr>
        </p:nvSpPr>
        <p:spPr bwMode="auto">
          <a:xfrm>
            <a:off x="415261" y="3238733"/>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PC</a:t>
            </a:r>
            <a:endParaRPr lang="en-US" sz="2400" dirty="0">
              <a:solidFill>
                <a:schemeClr val="tx2"/>
              </a:solidFill>
              <a:latin typeface="Source Sans Pro" panose="020B0503030403020204"/>
            </a:endParaRPr>
          </a:p>
        </p:txBody>
      </p:sp>
      <p:sp>
        <p:nvSpPr>
          <p:cNvPr id="110" name="Line 18"/>
          <p:cNvSpPr>
            <a:spLocks noChangeShapeType="1"/>
          </p:cNvSpPr>
          <p:nvPr>
            <p:custDataLst>
              <p:tags r:id="rId7"/>
            </p:custDataLst>
          </p:nvPr>
        </p:nvSpPr>
        <p:spPr bwMode="auto">
          <a:xfrm flipH="1">
            <a:off x="1329661" y="2857733"/>
            <a:ext cx="0" cy="1524000"/>
          </a:xfrm>
          <a:prstGeom prst="line">
            <a:avLst/>
          </a:prstGeom>
          <a:noFill/>
          <a:ln w="28575" cap="sq">
            <a:solidFill>
              <a:schemeClr val="accent1"/>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11" name="Line 21"/>
          <p:cNvSpPr>
            <a:spLocks noChangeShapeType="1"/>
          </p:cNvSpPr>
          <p:nvPr>
            <p:custDataLst>
              <p:tags r:id="rId8"/>
            </p:custDataLst>
          </p:nvPr>
        </p:nvSpPr>
        <p:spPr bwMode="auto">
          <a:xfrm>
            <a:off x="796259" y="3543531"/>
            <a:ext cx="2" cy="838202"/>
          </a:xfrm>
          <a:prstGeom prst="line">
            <a:avLst/>
          </a:prstGeom>
          <a:noFill/>
          <a:ln w="28575" cap="sq">
            <a:solidFill>
              <a:schemeClr val="accent1"/>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113" name="Line 49"/>
          <p:cNvSpPr>
            <a:spLocks noChangeShapeType="1"/>
          </p:cNvSpPr>
          <p:nvPr>
            <p:custDataLst>
              <p:tags r:id="rId9"/>
            </p:custDataLst>
          </p:nvPr>
        </p:nvSpPr>
        <p:spPr bwMode="auto">
          <a:xfrm flipH="1">
            <a:off x="2015461" y="1181333"/>
            <a:ext cx="0" cy="12192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5" name="Line 47"/>
          <p:cNvSpPr>
            <a:spLocks noChangeShapeType="1"/>
          </p:cNvSpPr>
          <p:nvPr>
            <p:custDataLst>
              <p:tags r:id="rId10"/>
            </p:custDataLst>
          </p:nvPr>
        </p:nvSpPr>
        <p:spPr bwMode="auto">
          <a:xfrm flipV="1">
            <a:off x="7120861" y="1181333"/>
            <a:ext cx="0" cy="91440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6" name="Line 48"/>
          <p:cNvSpPr>
            <a:spLocks noChangeShapeType="1"/>
          </p:cNvSpPr>
          <p:nvPr>
            <p:custDataLst>
              <p:tags r:id="rId11"/>
            </p:custDataLst>
          </p:nvPr>
        </p:nvSpPr>
        <p:spPr bwMode="auto">
          <a:xfrm flipH="1">
            <a:off x="6663661" y="2095733"/>
            <a:ext cx="457200" cy="0"/>
          </a:xfrm>
          <a:prstGeom prst="line">
            <a:avLst/>
          </a:prstGeom>
          <a:noFill/>
          <a:ln w="28575" cap="sq">
            <a:solidFill>
              <a:schemeClr val="accent4"/>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117" name="Line 49"/>
          <p:cNvSpPr>
            <a:spLocks noChangeShapeType="1"/>
          </p:cNvSpPr>
          <p:nvPr>
            <p:custDataLst>
              <p:tags r:id="rId12"/>
            </p:custDataLst>
          </p:nvPr>
        </p:nvSpPr>
        <p:spPr bwMode="auto">
          <a:xfrm flipV="1">
            <a:off x="2015461" y="1181333"/>
            <a:ext cx="5105400" cy="0"/>
          </a:xfrm>
          <a:prstGeom prst="line">
            <a:avLst/>
          </a:prstGeom>
          <a:noFill/>
          <a:ln w="28575" cap="sq">
            <a:solidFill>
              <a:schemeClr val="accent4"/>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8" name="Line 51"/>
          <p:cNvSpPr>
            <a:spLocks noChangeShapeType="1"/>
          </p:cNvSpPr>
          <p:nvPr>
            <p:custDataLst>
              <p:tags r:id="rId13"/>
            </p:custDataLst>
          </p:nvPr>
        </p:nvSpPr>
        <p:spPr bwMode="auto">
          <a:xfrm flipV="1">
            <a:off x="2015461" y="2400533"/>
            <a:ext cx="609600" cy="0"/>
          </a:xfrm>
          <a:prstGeom prst="line">
            <a:avLst/>
          </a:prstGeom>
          <a:noFill/>
          <a:ln w="28575" cap="sq">
            <a:solidFill>
              <a:schemeClr val="accent4"/>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19" name="Line 49"/>
          <p:cNvSpPr>
            <a:spLocks noChangeShapeType="1"/>
          </p:cNvSpPr>
          <p:nvPr>
            <p:custDataLst>
              <p:tags r:id="rId14"/>
            </p:custDataLst>
          </p:nvPr>
        </p:nvSpPr>
        <p:spPr bwMode="auto">
          <a:xfrm flipH="1" flipV="1">
            <a:off x="1253461" y="1943333"/>
            <a:ext cx="3048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0" name="Rectangle 4"/>
          <p:cNvSpPr>
            <a:spLocks noChangeArrowheads="1"/>
          </p:cNvSpPr>
          <p:nvPr>
            <p:custDataLst>
              <p:tags r:id="rId15"/>
            </p:custDataLst>
          </p:nvPr>
        </p:nvSpPr>
        <p:spPr bwMode="auto">
          <a:xfrm>
            <a:off x="262861" y="1409933"/>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2400" dirty="0" err="1" smtClean="0">
                <a:solidFill>
                  <a:schemeClr val="tx2"/>
                </a:solidFill>
                <a:latin typeface="Source Sans Pro" panose="020B0503030403020204"/>
              </a:rPr>
              <a:t>Prog</a:t>
            </a:r>
            <a:r>
              <a:rPr lang="en-US" sz="2400" dirty="0" smtClean="0">
                <a:solidFill>
                  <a:schemeClr val="tx2"/>
                </a:solidFill>
                <a:latin typeface="Source Sans Pro" panose="020B0503030403020204"/>
              </a:rPr>
              <a:t>.</a:t>
            </a:r>
          </a:p>
          <a:p>
            <a:pPr algn="ctr"/>
            <a:r>
              <a:rPr lang="en-US" sz="2400" dirty="0" err="1" smtClean="0">
                <a:solidFill>
                  <a:schemeClr val="tx2"/>
                </a:solidFill>
                <a:latin typeface="Source Sans Pro" panose="020B0503030403020204"/>
              </a:rPr>
              <a:t>Mem</a:t>
            </a:r>
            <a:endParaRPr lang="en-US" sz="2400" dirty="0">
              <a:solidFill>
                <a:schemeClr val="tx2"/>
              </a:solidFill>
              <a:latin typeface="Source Sans Pro" panose="020B0503030403020204"/>
            </a:endParaRPr>
          </a:p>
        </p:txBody>
      </p:sp>
      <p:sp>
        <p:nvSpPr>
          <p:cNvPr id="121" name="Line 44"/>
          <p:cNvSpPr>
            <a:spLocks noChangeShapeType="1"/>
          </p:cNvSpPr>
          <p:nvPr>
            <p:custDataLst>
              <p:tags r:id="rId16"/>
            </p:custDataLst>
          </p:nvPr>
        </p:nvSpPr>
        <p:spPr bwMode="auto">
          <a:xfrm>
            <a:off x="796261" y="2857733"/>
            <a:ext cx="152400" cy="0"/>
          </a:xfrm>
          <a:prstGeom prst="line">
            <a:avLst/>
          </a:prstGeom>
          <a:noFill/>
          <a:ln w="28575" cap="sq">
            <a:solidFill>
              <a:schemeClr val="accent1"/>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22" name="Line 8"/>
          <p:cNvSpPr>
            <a:spLocks noChangeShapeType="1"/>
          </p:cNvSpPr>
          <p:nvPr>
            <p:custDataLst>
              <p:tags r:id="rId17"/>
            </p:custDataLst>
          </p:nvPr>
        </p:nvSpPr>
        <p:spPr bwMode="auto">
          <a:xfrm flipH="1">
            <a:off x="1253461" y="2857733"/>
            <a:ext cx="76200" cy="0"/>
          </a:xfrm>
          <a:prstGeom prst="line">
            <a:avLst/>
          </a:prstGeom>
          <a:noFill/>
          <a:ln w="25400" cap="sq">
            <a:solidFill>
              <a:schemeClr val="tx2"/>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grpSp>
        <p:nvGrpSpPr>
          <p:cNvPr id="123" name="Group 59"/>
          <p:cNvGrpSpPr/>
          <p:nvPr>
            <p:custDataLst>
              <p:tags r:id="rId18"/>
            </p:custDataLst>
          </p:nvPr>
        </p:nvGrpSpPr>
        <p:grpSpPr>
          <a:xfrm>
            <a:off x="948661" y="2705333"/>
            <a:ext cx="304800" cy="304800"/>
            <a:chOff x="990600" y="2971800"/>
            <a:chExt cx="304800" cy="304800"/>
          </a:xfrm>
        </p:grpSpPr>
        <p:sp>
          <p:nvSpPr>
            <p:cNvPr id="124" name="Freeform 123"/>
            <p:cNvSpPr/>
            <p:nvPr>
              <p:custDataLst>
                <p:tags r:id="rId5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25" name="Text Box 11"/>
            <p:cNvSpPr txBox="1">
              <a:spLocks noChangeArrowheads="1"/>
            </p:cNvSpPr>
            <p:nvPr>
              <p:custDataLst>
                <p:tags r:id="rId6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26" name="Line 9"/>
          <p:cNvSpPr>
            <a:spLocks noChangeShapeType="1"/>
          </p:cNvSpPr>
          <p:nvPr>
            <p:custDataLst>
              <p:tags r:id="rId19"/>
            </p:custDataLst>
          </p:nvPr>
        </p:nvSpPr>
        <p:spPr bwMode="auto">
          <a:xfrm flipV="1">
            <a:off x="796261" y="4381733"/>
            <a:ext cx="533400" cy="0"/>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28" name="Line 25"/>
          <p:cNvSpPr>
            <a:spLocks noChangeShapeType="1"/>
          </p:cNvSpPr>
          <p:nvPr>
            <p:custDataLst>
              <p:tags r:id="rId20"/>
            </p:custDataLst>
          </p:nvPr>
        </p:nvSpPr>
        <p:spPr bwMode="auto">
          <a:xfrm flipV="1">
            <a:off x="2777461" y="2857733"/>
            <a:ext cx="1" cy="7620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6"/>
          <p:cNvSpPr>
            <a:spLocks noChangeShapeType="1"/>
          </p:cNvSpPr>
          <p:nvPr>
            <p:custDataLst>
              <p:tags r:id="rId21"/>
            </p:custDataLst>
          </p:nvPr>
        </p:nvSpPr>
        <p:spPr bwMode="auto">
          <a:xfrm flipH="1" flipV="1">
            <a:off x="31584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0" name="Line 27"/>
          <p:cNvSpPr>
            <a:spLocks noChangeShapeType="1"/>
          </p:cNvSpPr>
          <p:nvPr>
            <p:custDataLst>
              <p:tags r:id="rId22"/>
            </p:custDataLst>
          </p:nvPr>
        </p:nvSpPr>
        <p:spPr bwMode="auto">
          <a:xfrm flipH="1" flipV="1">
            <a:off x="3387061" y="2857733"/>
            <a:ext cx="0" cy="685800"/>
          </a:xfrm>
          <a:prstGeom prst="line">
            <a:avLst/>
          </a:prstGeom>
          <a:noFill/>
          <a:ln w="28575" cap="sq">
            <a:solidFill>
              <a:schemeClr val="accent1"/>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131" name="Line 28"/>
          <p:cNvSpPr>
            <a:spLocks noChangeShapeType="1"/>
          </p:cNvSpPr>
          <p:nvPr>
            <p:custDataLst>
              <p:tags r:id="rId23"/>
            </p:custDataLst>
          </p:nvPr>
        </p:nvSpPr>
        <p:spPr bwMode="auto">
          <a:xfrm flipH="1" flipV="1">
            <a:off x="3615661" y="2857733"/>
            <a:ext cx="0" cy="762000"/>
          </a:xfrm>
          <a:prstGeom prst="line">
            <a:avLst/>
          </a:prstGeom>
          <a:noFill/>
          <a:ln w="28575" cap="sq">
            <a:solidFill>
              <a:schemeClr val="accent1"/>
            </a:solidFill>
            <a:round/>
            <a:headEnd type="none" w="med" len="med"/>
            <a:tailEnd type="arrow" w="med" len="med"/>
          </a:ln>
          <a:effectLst/>
        </p:spPr>
        <p:txBody>
          <a:bodyPr wrap="none" anchor="ctr" anchorCtr="1">
            <a:noAutofit/>
          </a:bodyPr>
          <a:lstStyle/>
          <a:p>
            <a:endParaRPr lang="en-US">
              <a:solidFill>
                <a:schemeClr val="tx2"/>
              </a:solidFill>
              <a:latin typeface="Source Sans Pro" panose="020B0503030403020204"/>
            </a:endParaRPr>
          </a:p>
        </p:txBody>
      </p:sp>
      <p:sp>
        <p:nvSpPr>
          <p:cNvPr id="132" name="Text Box 29"/>
          <p:cNvSpPr txBox="1">
            <a:spLocks noChangeArrowheads="1"/>
          </p:cNvSpPr>
          <p:nvPr>
            <p:custDataLst>
              <p:tags r:id="rId24"/>
            </p:custDataLst>
          </p:nvPr>
        </p:nvSpPr>
        <p:spPr bwMode="auto">
          <a:xfrm>
            <a:off x="3006061"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3" name="Line 30"/>
          <p:cNvSpPr>
            <a:spLocks noChangeShapeType="1"/>
          </p:cNvSpPr>
          <p:nvPr>
            <p:custDataLst>
              <p:tags r:id="rId25"/>
            </p:custDataLst>
          </p:nvPr>
        </p:nvSpPr>
        <p:spPr bwMode="auto">
          <a:xfrm>
            <a:off x="3082262"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4" name="Line 34"/>
          <p:cNvSpPr>
            <a:spLocks noChangeShapeType="1"/>
          </p:cNvSpPr>
          <p:nvPr>
            <p:custDataLst>
              <p:tags r:id="rId26"/>
            </p:custDataLst>
          </p:nvPr>
        </p:nvSpPr>
        <p:spPr bwMode="auto">
          <a:xfrm flipV="1">
            <a:off x="1558261" y="3695933"/>
            <a:ext cx="1066800" cy="0"/>
          </a:xfrm>
          <a:prstGeom prst="line">
            <a:avLst/>
          </a:prstGeom>
          <a:noFill/>
          <a:ln w="28575" cap="sq">
            <a:solidFill>
              <a:schemeClr val="accent1"/>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5" name="Line 30"/>
          <p:cNvSpPr>
            <a:spLocks noChangeShapeType="1"/>
          </p:cNvSpPr>
          <p:nvPr>
            <p:custDataLst>
              <p:tags r:id="rId27"/>
            </p:custDataLst>
          </p:nvPr>
        </p:nvSpPr>
        <p:spPr bwMode="auto">
          <a:xfrm>
            <a:off x="33108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6" name="Line 30"/>
          <p:cNvSpPr>
            <a:spLocks noChangeShapeType="1"/>
          </p:cNvSpPr>
          <p:nvPr>
            <p:custDataLst>
              <p:tags r:id="rId28"/>
            </p:custDataLst>
          </p:nvPr>
        </p:nvSpPr>
        <p:spPr bwMode="auto">
          <a:xfrm>
            <a:off x="3539461" y="3010133"/>
            <a:ext cx="152400" cy="76200"/>
          </a:xfrm>
          <a:prstGeom prst="line">
            <a:avLst/>
          </a:prstGeom>
          <a:noFill/>
          <a:ln w="28575" cap="sq">
            <a:solidFill>
              <a:schemeClr val="accent1"/>
            </a:solidFill>
            <a:round/>
            <a:headEnd/>
            <a:tailEnd/>
          </a:ln>
          <a:effectLst/>
        </p:spPr>
        <p:txBody>
          <a:bodyPr wrap="square" anchor="ctr" anchorCtr="1">
            <a:noAutofit/>
          </a:bodyPr>
          <a:lstStyle/>
          <a:p>
            <a:endParaRPr lang="en-US" sz="2400">
              <a:solidFill>
                <a:schemeClr val="tx2"/>
              </a:solidFill>
              <a:latin typeface="Source Sans Pro" panose="020B0503030403020204"/>
            </a:endParaRPr>
          </a:p>
        </p:txBody>
      </p:sp>
      <p:sp>
        <p:nvSpPr>
          <p:cNvPr id="137" name="Text Box 29"/>
          <p:cNvSpPr txBox="1">
            <a:spLocks noChangeArrowheads="1"/>
          </p:cNvSpPr>
          <p:nvPr>
            <p:custDataLst>
              <p:tags r:id="rId29"/>
            </p:custDataLst>
          </p:nvPr>
        </p:nvSpPr>
        <p:spPr bwMode="auto">
          <a:xfrm>
            <a:off x="32346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8" name="Text Box 29"/>
          <p:cNvSpPr txBox="1">
            <a:spLocks noChangeArrowheads="1"/>
          </p:cNvSpPr>
          <p:nvPr>
            <p:custDataLst>
              <p:tags r:id="rId30"/>
            </p:custDataLst>
          </p:nvPr>
        </p:nvSpPr>
        <p:spPr bwMode="auto">
          <a:xfrm>
            <a:off x="3463262" y="3010133"/>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139" name="Rectangle 22"/>
          <p:cNvSpPr>
            <a:spLocks noChangeArrowheads="1"/>
          </p:cNvSpPr>
          <p:nvPr>
            <p:custDataLst>
              <p:tags r:id="rId31"/>
            </p:custDataLst>
          </p:nvPr>
        </p:nvSpPr>
        <p:spPr bwMode="auto">
          <a:xfrm>
            <a:off x="2625060" y="1486133"/>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400" dirty="0" smtClean="0">
                <a:solidFill>
                  <a:schemeClr val="tx2"/>
                </a:solidFill>
                <a:latin typeface="Source Sans Pro" panose="020B0503030403020204"/>
              </a:rPr>
              <a:t>Reg.</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File</a:t>
            </a:r>
            <a:endParaRPr lang="en-US" sz="2400" dirty="0">
              <a:solidFill>
                <a:schemeClr val="tx2"/>
              </a:solidFill>
              <a:latin typeface="Source Sans Pro" panose="020B0503030403020204"/>
            </a:endParaRPr>
          </a:p>
        </p:txBody>
      </p:sp>
      <p:sp>
        <p:nvSpPr>
          <p:cNvPr id="140" name="Line 49"/>
          <p:cNvSpPr>
            <a:spLocks noChangeShapeType="1"/>
          </p:cNvSpPr>
          <p:nvPr>
            <p:custDataLst>
              <p:tags r:id="rId32"/>
            </p:custDataLst>
          </p:nvPr>
        </p:nvSpPr>
        <p:spPr bwMode="auto">
          <a:xfrm flipV="1">
            <a:off x="1558259" y="1943332"/>
            <a:ext cx="2" cy="3181175"/>
          </a:xfrm>
          <a:prstGeom prst="line">
            <a:avLst/>
          </a:prstGeom>
          <a:noFill/>
          <a:ln w="25400" cap="sq">
            <a:solidFill>
              <a:schemeClr val="tx2"/>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41" name="Oval 24"/>
          <p:cNvSpPr>
            <a:spLocks noChangeArrowheads="1"/>
          </p:cNvSpPr>
          <p:nvPr>
            <p:custDataLst>
              <p:tags r:id="rId33"/>
            </p:custDataLst>
          </p:nvPr>
        </p:nvSpPr>
        <p:spPr bwMode="auto">
          <a:xfrm>
            <a:off x="2625061" y="3467334"/>
            <a:ext cx="1219200" cy="457199"/>
          </a:xfrm>
          <a:prstGeom prst="ellipse">
            <a:avLst/>
          </a:prstGeom>
          <a:noFill/>
          <a:ln w="28575"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panose="020B0503030403020204"/>
              </a:rPr>
              <a:t>control</a:t>
            </a:r>
          </a:p>
        </p:txBody>
      </p:sp>
      <p:sp>
        <p:nvSpPr>
          <p:cNvPr id="142" name="Line 9"/>
          <p:cNvSpPr>
            <a:spLocks noChangeShapeType="1"/>
          </p:cNvSpPr>
          <p:nvPr>
            <p:custDataLst>
              <p:tags r:id="rId34"/>
            </p:custDataLst>
          </p:nvPr>
        </p:nvSpPr>
        <p:spPr bwMode="auto">
          <a:xfrm flipV="1">
            <a:off x="796261" y="4381733"/>
            <a:ext cx="533400" cy="0"/>
          </a:xfrm>
          <a:prstGeom prst="line">
            <a:avLst/>
          </a:prstGeom>
          <a:noFill/>
          <a:ln w="28575" cap="sq">
            <a:solidFill>
              <a:schemeClr val="accent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9" name="Line 49"/>
          <p:cNvSpPr>
            <a:spLocks noChangeShapeType="1"/>
          </p:cNvSpPr>
          <p:nvPr>
            <p:custDataLst>
              <p:tags r:id="rId35"/>
            </p:custDataLst>
          </p:nvPr>
        </p:nvSpPr>
        <p:spPr bwMode="auto">
          <a:xfrm>
            <a:off x="1553113" y="4400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0" name="Line 49"/>
          <p:cNvSpPr>
            <a:spLocks noChangeShapeType="1"/>
          </p:cNvSpPr>
          <p:nvPr>
            <p:custDataLst>
              <p:tags r:id="rId36"/>
            </p:custDataLst>
          </p:nvPr>
        </p:nvSpPr>
        <p:spPr bwMode="auto">
          <a:xfrm>
            <a:off x="4524913" y="4552631"/>
            <a:ext cx="880139"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37"/>
            </p:custDataLst>
          </p:nvPr>
        </p:nvSpPr>
        <p:spPr bwMode="auto">
          <a:xfrm>
            <a:off x="1687273" y="4247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63" name="Text Box 11"/>
          <p:cNvSpPr txBox="1">
            <a:spLocks noChangeArrowheads="1"/>
          </p:cNvSpPr>
          <p:nvPr>
            <p:custDataLst>
              <p:tags r:id="rId38"/>
            </p:custDataLst>
          </p:nvPr>
        </p:nvSpPr>
        <p:spPr bwMode="auto">
          <a:xfrm>
            <a:off x="3534313" y="4400231"/>
            <a:ext cx="9906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64" name="Line 44"/>
          <p:cNvSpPr>
            <a:spLocks noChangeShapeType="1"/>
          </p:cNvSpPr>
          <p:nvPr>
            <p:custDataLst>
              <p:tags r:id="rId39"/>
            </p:custDataLst>
          </p:nvPr>
        </p:nvSpPr>
        <p:spPr bwMode="auto">
          <a:xfrm>
            <a:off x="1705513" y="4552631"/>
            <a:ext cx="18288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5" name="Line 45"/>
          <p:cNvSpPr>
            <a:spLocks noChangeShapeType="1"/>
          </p:cNvSpPr>
          <p:nvPr>
            <p:custDataLst>
              <p:tags r:id="rId40"/>
            </p:custDataLst>
          </p:nvPr>
        </p:nvSpPr>
        <p:spPr bwMode="auto">
          <a:xfrm flipV="1">
            <a:off x="4067713" y="4705031"/>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6" name="Line 44"/>
          <p:cNvSpPr>
            <a:spLocks noChangeShapeType="1"/>
          </p:cNvSpPr>
          <p:nvPr>
            <p:custDataLst>
              <p:tags r:id="rId41"/>
            </p:custDataLst>
          </p:nvPr>
        </p:nvSpPr>
        <p:spPr bwMode="auto">
          <a:xfrm flipH="1" flipV="1">
            <a:off x="6577166" y="3391132"/>
            <a:ext cx="5146" cy="1923498"/>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67" name="Line 48"/>
          <p:cNvSpPr>
            <a:spLocks noChangeShapeType="1"/>
          </p:cNvSpPr>
          <p:nvPr>
            <p:custDataLst>
              <p:tags r:id="rId42"/>
            </p:custDataLst>
          </p:nvPr>
        </p:nvSpPr>
        <p:spPr bwMode="auto">
          <a:xfrm flipH="1" flipV="1">
            <a:off x="1705513" y="5314631"/>
            <a:ext cx="4876800" cy="0"/>
          </a:xfrm>
          <a:prstGeom prst="line">
            <a:avLst/>
          </a:prstGeom>
          <a:noFill/>
          <a:ln w="25400" cap="sq">
            <a:solidFill>
              <a:schemeClr val="accent4"/>
            </a:solidFill>
            <a:round/>
            <a:headEnd/>
            <a:tailEnd/>
          </a:ln>
          <a:effectLst/>
        </p:spPr>
        <p:txBody>
          <a:bodyPr wrap="square" anchor="ctr" anchorCtr="1">
            <a:noAutofit/>
          </a:bodyPr>
          <a:lstStyle/>
          <a:p>
            <a:endParaRPr lang="en-US" dirty="0"/>
          </a:p>
        </p:txBody>
      </p:sp>
      <p:sp>
        <p:nvSpPr>
          <p:cNvPr id="68" name="Line 49"/>
          <p:cNvSpPr>
            <a:spLocks noChangeShapeType="1"/>
          </p:cNvSpPr>
          <p:nvPr>
            <p:custDataLst>
              <p:tags r:id="rId43"/>
            </p:custDataLst>
          </p:nvPr>
        </p:nvSpPr>
        <p:spPr bwMode="auto">
          <a:xfrm>
            <a:off x="1553113" y="5162231"/>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69" name="Text Box 29"/>
          <p:cNvSpPr txBox="1">
            <a:spLocks noChangeArrowheads="1"/>
          </p:cNvSpPr>
          <p:nvPr>
            <p:custDataLst>
              <p:tags r:id="rId44"/>
            </p:custDataLst>
          </p:nvPr>
        </p:nvSpPr>
        <p:spPr bwMode="auto">
          <a:xfrm>
            <a:off x="1763473" y="500983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shamt</a:t>
            </a:r>
            <a:endParaRPr lang="en-US" sz="1600" dirty="0">
              <a:solidFill>
                <a:schemeClr val="tx2"/>
              </a:solidFill>
              <a:latin typeface="Source Sans Pro" panose="020B0503030403020204"/>
            </a:endParaRPr>
          </a:p>
        </p:txBody>
      </p:sp>
      <p:sp>
        <p:nvSpPr>
          <p:cNvPr id="70" name="Rectangle 69"/>
          <p:cNvSpPr/>
          <p:nvPr/>
        </p:nvSpPr>
        <p:spPr>
          <a:xfrm>
            <a:off x="2182357" y="4564299"/>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16</a:t>
            </a:r>
            <a:endParaRPr lang="en-US" sz="1200" dirty="0">
              <a:solidFill>
                <a:srgbClr val="92D050"/>
              </a:solidFill>
              <a:latin typeface="Source Sans Pro" panose="020B0503030403020204"/>
            </a:endParaRPr>
          </a:p>
        </p:txBody>
      </p:sp>
      <p:sp>
        <p:nvSpPr>
          <p:cNvPr id="72" name="Rectangle 71"/>
          <p:cNvSpPr/>
          <p:nvPr/>
        </p:nvSpPr>
        <p:spPr>
          <a:xfrm>
            <a:off x="4707724" y="4564206"/>
            <a:ext cx="354584" cy="276999"/>
          </a:xfrm>
          <a:prstGeom prst="rect">
            <a:avLst/>
          </a:prstGeom>
          <a:ln>
            <a:noFill/>
          </a:ln>
        </p:spPr>
        <p:txBody>
          <a:bodyPr wrap="none">
            <a:spAutoFit/>
          </a:bodyPr>
          <a:lstStyle/>
          <a:p>
            <a:r>
              <a:rPr lang="en-US" sz="1200" dirty="0" smtClean="0">
                <a:solidFill>
                  <a:srgbClr val="92D050"/>
                </a:solidFill>
                <a:latin typeface="Source Sans Pro" panose="020B0503030403020204"/>
              </a:rPr>
              <a:t>12</a:t>
            </a:r>
            <a:endParaRPr lang="en-US" sz="1200" dirty="0">
              <a:solidFill>
                <a:srgbClr val="92D050"/>
              </a:solidFill>
              <a:latin typeface="Source Sans Pro" panose="020B0503030403020204"/>
            </a:endParaRPr>
          </a:p>
        </p:txBody>
      </p:sp>
      <p:sp>
        <p:nvSpPr>
          <p:cNvPr id="73" name="Line 49"/>
          <p:cNvSpPr>
            <a:spLocks noChangeShapeType="1"/>
          </p:cNvSpPr>
          <p:nvPr>
            <p:custDataLst>
              <p:tags r:id="rId45"/>
            </p:custDataLst>
          </p:nvPr>
        </p:nvSpPr>
        <p:spPr bwMode="auto">
          <a:xfrm>
            <a:off x="230368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4" name="Line 49"/>
          <p:cNvSpPr>
            <a:spLocks noChangeShapeType="1"/>
          </p:cNvSpPr>
          <p:nvPr>
            <p:custDataLst>
              <p:tags r:id="rId46"/>
            </p:custDataLst>
          </p:nvPr>
        </p:nvSpPr>
        <p:spPr bwMode="auto">
          <a:xfrm>
            <a:off x="4753512" y="4470598"/>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75" name="Line 44"/>
          <p:cNvSpPr>
            <a:spLocks noChangeShapeType="1"/>
          </p:cNvSpPr>
          <p:nvPr>
            <p:custDataLst>
              <p:tags r:id="rId47"/>
            </p:custDataLst>
          </p:nvPr>
        </p:nvSpPr>
        <p:spPr bwMode="auto">
          <a:xfrm>
            <a:off x="5791200" y="2286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6" name="Line 44"/>
          <p:cNvSpPr>
            <a:spLocks noChangeShapeType="1"/>
          </p:cNvSpPr>
          <p:nvPr>
            <p:custDataLst>
              <p:tags r:id="rId48"/>
            </p:custDataLst>
          </p:nvPr>
        </p:nvSpPr>
        <p:spPr bwMode="auto">
          <a:xfrm>
            <a:off x="5410200" y="25908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77" name="Line 45"/>
          <p:cNvSpPr>
            <a:spLocks noChangeShapeType="1"/>
          </p:cNvSpPr>
          <p:nvPr>
            <p:custDataLst>
              <p:tags r:id="rId49"/>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78" name="Rectangle 19"/>
          <p:cNvSpPr>
            <a:spLocks noChangeArrowheads="1"/>
          </p:cNvSpPr>
          <p:nvPr>
            <p:custDataLst>
              <p:tags r:id="rId50"/>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79" name="Line 49"/>
          <p:cNvSpPr>
            <a:spLocks noChangeShapeType="1"/>
          </p:cNvSpPr>
          <p:nvPr>
            <p:custDataLst>
              <p:tags r:id="rId51"/>
            </p:custDataLst>
          </p:nvPr>
        </p:nvSpPr>
        <p:spPr bwMode="auto">
          <a:xfrm flipH="1">
            <a:off x="5405052" y="2622670"/>
            <a:ext cx="5148" cy="1941629"/>
          </a:xfrm>
          <a:prstGeom prst="line">
            <a:avLst/>
          </a:prstGeom>
          <a:noFill/>
          <a:ln w="25400" cap="sq">
            <a:solidFill>
              <a:schemeClr val="accent4"/>
            </a:solidFill>
            <a:round/>
            <a:headEnd/>
            <a:tailEnd/>
          </a:ln>
          <a:effectLst/>
        </p:spPr>
        <p:txBody>
          <a:bodyPr wrap="square" anchor="ctr" anchorCtr="1">
            <a:noAutofit/>
          </a:bodyPr>
          <a:lstStyle/>
          <a:p>
            <a:endParaRPr lang="en-US"/>
          </a:p>
        </p:txBody>
      </p:sp>
      <p:sp>
        <p:nvSpPr>
          <p:cNvPr id="80" name="Line 44"/>
          <p:cNvSpPr>
            <a:spLocks noChangeShapeType="1"/>
          </p:cNvSpPr>
          <p:nvPr>
            <p:custDataLst>
              <p:tags r:id="rId52"/>
            </p:custDataLst>
          </p:nvPr>
        </p:nvSpPr>
        <p:spPr bwMode="auto">
          <a:xfrm>
            <a:off x="3768061" y="2113612"/>
            <a:ext cx="1870739" cy="1489"/>
          </a:xfrm>
          <a:prstGeom prst="line">
            <a:avLst/>
          </a:prstGeom>
          <a:noFill/>
          <a:ln w="28575" cap="sq">
            <a:solidFill>
              <a:schemeClr val="accent4"/>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3" name="Line 45"/>
          <p:cNvSpPr>
            <a:spLocks noChangeShapeType="1"/>
          </p:cNvSpPr>
          <p:nvPr>
            <p:custDataLst>
              <p:tags r:id="rId53"/>
            </p:custDataLst>
          </p:nvPr>
        </p:nvSpPr>
        <p:spPr bwMode="auto">
          <a:xfrm flipV="1">
            <a:off x="6358861" y="2763794"/>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4" name="Rectangle 19"/>
          <p:cNvSpPr>
            <a:spLocks noChangeArrowheads="1"/>
          </p:cNvSpPr>
          <p:nvPr>
            <p:custDataLst>
              <p:tags r:id="rId54"/>
            </p:custDataLst>
          </p:nvPr>
        </p:nvSpPr>
        <p:spPr bwMode="auto">
          <a:xfrm rot="16200000">
            <a:off x="6435061" y="2916194"/>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p>
        </p:txBody>
      </p:sp>
      <p:sp>
        <p:nvSpPr>
          <p:cNvPr id="85" name="Line 44"/>
          <p:cNvSpPr>
            <a:spLocks noChangeShapeType="1"/>
          </p:cNvSpPr>
          <p:nvPr>
            <p:custDataLst>
              <p:tags r:id="rId55"/>
            </p:custDataLst>
          </p:nvPr>
        </p:nvSpPr>
        <p:spPr bwMode="auto">
          <a:xfrm flipV="1">
            <a:off x="6282661" y="3373394"/>
            <a:ext cx="0" cy="30480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86" name="Line 45"/>
          <p:cNvSpPr>
            <a:spLocks noChangeShapeType="1"/>
          </p:cNvSpPr>
          <p:nvPr>
            <p:custDataLst>
              <p:tags r:id="rId56"/>
            </p:custDataLst>
          </p:nvPr>
        </p:nvSpPr>
        <p:spPr bwMode="auto">
          <a:xfrm flipV="1">
            <a:off x="5930236" y="3297194"/>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7" name="Line 44"/>
          <p:cNvSpPr>
            <a:spLocks noChangeShapeType="1"/>
          </p:cNvSpPr>
          <p:nvPr>
            <p:custDataLst>
              <p:tags r:id="rId57"/>
            </p:custDataLst>
          </p:nvPr>
        </p:nvSpPr>
        <p:spPr bwMode="auto">
          <a:xfrm flipV="1">
            <a:off x="6511261" y="2687594"/>
            <a:ext cx="0" cy="53340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p>
        </p:txBody>
      </p:sp>
      <p:sp>
        <p:nvSpPr>
          <p:cNvPr id="100" name="Text Box 52"/>
          <p:cNvSpPr txBox="1">
            <a:spLocks noChangeArrowheads="1"/>
          </p:cNvSpPr>
          <p:nvPr>
            <p:custDataLst>
              <p:tags r:id="rId58"/>
            </p:custDataLst>
          </p:nvPr>
        </p:nvSpPr>
        <p:spPr bwMode="auto">
          <a:xfrm>
            <a:off x="5959914" y="3664527"/>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16</a:t>
            </a:r>
            <a:endParaRPr lang="en-US" sz="1600" dirty="0">
              <a:solidFill>
                <a:schemeClr val="tx2"/>
              </a:solidFill>
              <a:latin typeface="Source Sans Pro" panose="020B0503030403020204"/>
            </a:endParaRPr>
          </a:p>
        </p:txBody>
      </p:sp>
      <p:sp>
        <p:nvSpPr>
          <p:cNvPr id="3" name="TextBox 2"/>
          <p:cNvSpPr txBox="1"/>
          <p:nvPr/>
        </p:nvSpPr>
        <p:spPr>
          <a:xfrm>
            <a:off x="6663660" y="2359967"/>
            <a:ext cx="1367682" cy="461665"/>
          </a:xfrm>
          <a:prstGeom prst="rect">
            <a:avLst/>
          </a:prstGeom>
          <a:noFill/>
        </p:spPr>
        <p:txBody>
          <a:bodyPr wrap="none" rtlCol="0">
            <a:spAutoFit/>
          </a:bodyPr>
          <a:lstStyle/>
          <a:p>
            <a:r>
              <a:rPr lang="en-US" dirty="0">
                <a:solidFill>
                  <a:schemeClr val="tx2"/>
                </a:solidFill>
                <a:latin typeface="Source Sans Pro" panose="020B0503030403020204"/>
              </a:rPr>
              <a:t>0x50000</a:t>
            </a:r>
            <a:endParaRPr lang="en-US" dirty="0"/>
          </a:p>
        </p:txBody>
      </p:sp>
    </p:spTree>
    <p:extLst>
      <p:ext uri="{BB962C8B-B14F-4D97-AF65-F5344CB8AC3E}">
        <p14:creationId xmlns:p14="http://schemas.microsoft.com/office/powerpoint/2010/main" val="2497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2.96296E-6 C 0.00035 -0.03472 0.00035 -0.06921 0.00122 -0.1037 C 0.00122 -0.10671 0.00122 -0.11018 0.0026 -0.1125 C 0.00625 -0.11898 0.01059 -0.11944 0.01563 -0.12129 C 0.02951 -0.11967 0.04097 -0.11736 0.05521 -0.12129 C 0.0566 -0.12176 0.05764 -0.1243 0.05781 -0.12639 C 0.05851 -0.13356 0.05781 -0.14051 0.05781 -0.14745 " pathEditMode="relative" rAng="0" ptsTypes="AAAAAAA">
                                      <p:cBhvr>
                                        <p:cTn id="6" dur="2000" fill="hold"/>
                                        <p:tgtEl>
                                          <p:spTgt spid="100"/>
                                        </p:tgtEl>
                                        <p:attrNameLst>
                                          <p:attrName>ppt_x</p:attrName>
                                          <p:attrName>ppt_y</p:attrName>
                                        </p:attrNameLst>
                                      </p:cBhvr>
                                      <p:rCtr x="2899" y="-7384"/>
                                    </p:animMotion>
                                  </p:childTnLst>
                                </p:cTn>
                              </p:par>
                              <p:par>
                                <p:cTn id="7" presetID="9" presetClass="exit" presetSubtype="0" fill="hold" grpId="1" nodeType="withEffect">
                                  <p:stCondLst>
                                    <p:cond delay="0"/>
                                  </p:stCondLst>
                                  <p:childTnLst>
                                    <p:animEffect transition="out" filter="dissolve">
                                      <p:cBhvr>
                                        <p:cTn id="8" dur="500"/>
                                        <p:tgtEl>
                                          <p:spTgt spid="100"/>
                                        </p:tgtEl>
                                      </p:cBhvr>
                                    </p:animEffect>
                                    <p:set>
                                      <p:cBhvr>
                                        <p:cTn id="9" dur="1" fill="hold">
                                          <p:stCondLst>
                                            <p:cond delay="499"/>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45</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Autofit/>
          </a:bodyPr>
          <a:lstStyle/>
          <a:p>
            <a:r>
              <a:rPr lang="en-GB" dirty="0" smtClean="0">
                <a:solidFill>
                  <a:schemeClr val="tx2"/>
                </a:solidFill>
              </a:rPr>
              <a:t>RISC-V Instruction Types</a:t>
            </a:r>
            <a:endParaRPr lang="en-US" dirty="0">
              <a:solidFill>
                <a:schemeClr val="tx2"/>
              </a:solidFill>
            </a:endParaRPr>
          </a:p>
        </p:txBody>
      </p:sp>
      <p:sp>
        <p:nvSpPr>
          <p:cNvPr id="6" name="Rectangle 3"/>
          <p:cNvSpPr>
            <a:spLocks noGrp="1" noChangeArrowheads="1"/>
          </p:cNvSpPr>
          <p:nvPr>
            <p:ph idx="1"/>
            <p:custDataLst>
              <p:tags r:id="rId2"/>
            </p:custDataLst>
          </p:nvPr>
        </p:nvSpPr>
        <p:spPr>
          <a:xfrm>
            <a:off x="228600" y="838200"/>
            <a:ext cx="8686800" cy="5638800"/>
          </a:xfrm>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R-type:</a:t>
            </a:r>
            <a:r>
              <a:rPr lang="en-GB" sz="2400" dirty="0" smtClean="0">
                <a:solidFill>
                  <a:schemeClr val="tx2"/>
                </a:solidFill>
              </a:rPr>
              <a:t> result and </a:t>
            </a:r>
            <a:r>
              <a:rPr lang="en-GB" sz="2400" dirty="0">
                <a:solidFill>
                  <a:schemeClr val="tx2"/>
                </a:solidFill>
              </a:rPr>
              <a:t>two </a:t>
            </a:r>
            <a:r>
              <a:rPr lang="en-GB" sz="2400" dirty="0" smtClean="0">
                <a:solidFill>
                  <a:schemeClr val="tx2"/>
                </a:solidFill>
              </a:rPr>
              <a:t>source registers, shift amount</a:t>
            </a:r>
            <a:endParaRPr lang="en-GB" sz="2400" dirty="0">
              <a:solidFill>
                <a:schemeClr val="tx2"/>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a:t>
            </a:r>
            <a:r>
              <a:rPr lang="en-GB" sz="2400" dirty="0" smtClean="0">
                <a:solidFill>
                  <a:schemeClr val="tx2"/>
                </a:solidFill>
              </a:rPr>
              <a:t> </a:t>
            </a:r>
            <a:r>
              <a:rPr lang="en-GB" sz="2400" dirty="0">
                <a:solidFill>
                  <a:schemeClr val="tx2"/>
                </a:solidFill>
              </a:rPr>
              <a:t>result </a:t>
            </a:r>
            <a:r>
              <a:rPr lang="en-GB" sz="2400" dirty="0" smtClean="0">
                <a:solidFill>
                  <a:schemeClr val="tx2"/>
                </a:solidFill>
              </a:rPr>
              <a:t>and source register, </a:t>
            </a:r>
            <a:r>
              <a:rPr lang="en-GB" sz="2400" dirty="0">
                <a:solidFill>
                  <a:schemeClr val="tx2"/>
                </a:solidFill>
              </a:rPr>
              <a:t>shift </a:t>
            </a:r>
            <a:r>
              <a:rPr lang="en-GB" sz="2400" dirty="0" smtClean="0">
                <a:solidFill>
                  <a:schemeClr val="tx2"/>
                </a:solidFill>
              </a:rPr>
              <a:t>amount in 16-bit immediate with sign/zero extension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U-type:</a:t>
            </a:r>
            <a:r>
              <a:rPr lang="en-GB" sz="2400" dirty="0" smtClean="0">
                <a:solidFill>
                  <a:schemeClr val="tx2"/>
                </a:solidFill>
              </a:rPr>
              <a:t> result register, </a:t>
            </a:r>
            <a:r>
              <a:rPr lang="en-GB" sz="2400" dirty="0">
                <a:solidFill>
                  <a:schemeClr val="tx2"/>
                </a:solidFill>
              </a:rPr>
              <a:t>16-bit immediate with sign/zero </a:t>
            </a:r>
            <a:r>
              <a:rPr lang="en-GB" sz="2400" dirty="0" smtClean="0">
                <a:solidFill>
                  <a:schemeClr val="tx2"/>
                </a:solidFill>
              </a:rPr>
              <a:t>extension</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 </a:t>
            </a:r>
            <a:r>
              <a:rPr lang="en-GB" sz="2400" dirty="0" smtClean="0">
                <a:solidFill>
                  <a:schemeClr val="tx2"/>
                </a:solidFill>
              </a:rPr>
              <a:t>for loads and </a:t>
            </a:r>
            <a:r>
              <a:rPr lang="en-GB" sz="2400" dirty="0" smtClean="0">
                <a:solidFill>
                  <a:schemeClr val="accent6"/>
                </a:solidFill>
              </a:rPr>
              <a:t>S-type</a:t>
            </a:r>
            <a:r>
              <a:rPr lang="en-GB" sz="2400" dirty="0" smtClean="0">
                <a:solidFill>
                  <a:schemeClr val="tx2"/>
                </a:solidFill>
              </a:rPr>
              <a:t> for stores</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load/store </a:t>
            </a:r>
            <a:r>
              <a:rPr lang="en-GB" sz="2400" dirty="0">
                <a:solidFill>
                  <a:schemeClr val="tx2"/>
                </a:solidFill>
              </a:rPr>
              <a:t>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word, half-word </a:t>
            </a:r>
            <a:r>
              <a:rPr lang="en-GB" sz="2400" dirty="0">
                <a:solidFill>
                  <a:schemeClr val="tx2"/>
                </a:solidFill>
              </a:rPr>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a:t>
            </a:r>
            <a:r>
              <a:rPr lang="en-GB" sz="2800" dirty="0" smtClean="0">
                <a:solidFill>
                  <a:schemeClr val="accent1"/>
                </a:solidFill>
              </a:rPr>
              <a:t>flow</a:t>
            </a:r>
            <a:endParaRPr lang="en-GB" sz="28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rPr>
              <a:t>U-type: </a:t>
            </a:r>
            <a:r>
              <a:rPr lang="en-GB" sz="2400" dirty="0">
                <a:solidFill>
                  <a:schemeClr val="tx2"/>
                </a:solidFill>
              </a:rPr>
              <a:t>jump-and-link</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rPr>
              <a:t>I-type: </a:t>
            </a:r>
            <a:r>
              <a:rPr lang="en-GB" sz="2400" dirty="0">
                <a:solidFill>
                  <a:schemeClr val="tx2"/>
                </a:solidFill>
              </a:rPr>
              <a:t>jump-and-link register</a:t>
            </a:r>
            <a:endParaRPr lang="en-GB" sz="2400" dirty="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S-type</a:t>
            </a:r>
            <a:r>
              <a:rPr lang="en-GB" sz="2400" dirty="0">
                <a:solidFill>
                  <a:schemeClr val="accent6"/>
                </a:solidFill>
              </a:rPr>
              <a:t>:</a:t>
            </a:r>
            <a:r>
              <a:rPr lang="en-GB" sz="2400" dirty="0">
                <a:solidFill>
                  <a:schemeClr val="tx2"/>
                </a:solidFill>
              </a:rPr>
              <a:t> conditional branches: pc-relative addresses</a:t>
            </a:r>
          </a:p>
        </p:txBody>
      </p:sp>
      <p:sp>
        <p:nvSpPr>
          <p:cNvPr id="8" name="Rectangle 7"/>
          <p:cNvSpPr/>
          <p:nvPr/>
        </p:nvSpPr>
        <p:spPr>
          <a:xfrm>
            <a:off x="-453638" y="1308382"/>
            <a:ext cx="1221809" cy="885179"/>
          </a:xfrm>
          <a:prstGeom prst="rect">
            <a:avLst/>
          </a:prstGeom>
        </p:spPr>
        <p:txBody>
          <a:bodyPr wrap="none">
            <a:spAutoFit/>
          </a:bodyPr>
          <a:lstStyle/>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5600" dirty="0">
                <a:solidFill>
                  <a:schemeClr val="accent6"/>
                </a:solidFill>
              </a:rPr>
              <a:t>✔</a:t>
            </a:r>
          </a:p>
        </p:txBody>
      </p:sp>
    </p:spTree>
    <p:extLst>
      <p:ext uri="{BB962C8B-B14F-4D97-AF65-F5344CB8AC3E}">
        <p14:creationId xmlns:p14="http://schemas.microsoft.com/office/powerpoint/2010/main" val="392581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46</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Autofit/>
          </a:bodyPr>
          <a:lstStyle/>
          <a:p>
            <a:r>
              <a:rPr lang="en-GB" dirty="0" smtClean="0">
                <a:solidFill>
                  <a:schemeClr val="tx2"/>
                </a:solidFill>
              </a:rPr>
              <a:t>RISC-V Instruction Types</a:t>
            </a:r>
            <a:endParaRPr lang="en-US" dirty="0">
              <a:solidFill>
                <a:schemeClr val="tx2"/>
              </a:solidFill>
            </a:endParaRPr>
          </a:p>
        </p:txBody>
      </p:sp>
      <p:sp>
        <p:nvSpPr>
          <p:cNvPr id="6" name="Rectangle 3"/>
          <p:cNvSpPr>
            <a:spLocks noGrp="1" noChangeArrowheads="1"/>
          </p:cNvSpPr>
          <p:nvPr>
            <p:ph idx="1"/>
            <p:custDataLst>
              <p:tags r:id="rId2"/>
            </p:custDataLst>
          </p:nvPr>
        </p:nvSpPr>
        <p:spPr>
          <a:xfrm>
            <a:off x="228600" y="838200"/>
            <a:ext cx="8686800" cy="5638800"/>
          </a:xfrm>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R-type:</a:t>
            </a:r>
            <a:r>
              <a:rPr lang="en-GB" sz="2400" dirty="0" smtClean="0">
                <a:solidFill>
                  <a:schemeClr val="tx2"/>
                </a:solidFill>
              </a:rPr>
              <a:t> result and </a:t>
            </a:r>
            <a:r>
              <a:rPr lang="en-GB" sz="2400" dirty="0">
                <a:solidFill>
                  <a:schemeClr val="tx2"/>
                </a:solidFill>
              </a:rPr>
              <a:t>two </a:t>
            </a:r>
            <a:r>
              <a:rPr lang="en-GB" sz="2400" dirty="0" smtClean="0">
                <a:solidFill>
                  <a:schemeClr val="tx2"/>
                </a:solidFill>
              </a:rPr>
              <a:t>source registers, shift amount</a:t>
            </a:r>
            <a:endParaRPr lang="en-GB" sz="2400" dirty="0">
              <a:solidFill>
                <a:schemeClr val="tx2"/>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a:t>
            </a:r>
            <a:r>
              <a:rPr lang="en-GB" sz="2400" dirty="0" smtClean="0">
                <a:solidFill>
                  <a:schemeClr val="tx2"/>
                </a:solidFill>
              </a:rPr>
              <a:t> </a:t>
            </a:r>
            <a:r>
              <a:rPr lang="en-GB" sz="2400" dirty="0">
                <a:solidFill>
                  <a:schemeClr val="tx2"/>
                </a:solidFill>
              </a:rPr>
              <a:t>result </a:t>
            </a:r>
            <a:r>
              <a:rPr lang="en-GB" sz="2400" dirty="0" smtClean="0">
                <a:solidFill>
                  <a:schemeClr val="tx2"/>
                </a:solidFill>
              </a:rPr>
              <a:t>and source register, </a:t>
            </a:r>
            <a:r>
              <a:rPr lang="en-GB" sz="2400" dirty="0">
                <a:solidFill>
                  <a:schemeClr val="tx2"/>
                </a:solidFill>
              </a:rPr>
              <a:t>shift </a:t>
            </a:r>
            <a:r>
              <a:rPr lang="en-GB" sz="2400" dirty="0" smtClean="0">
                <a:solidFill>
                  <a:schemeClr val="tx2"/>
                </a:solidFill>
              </a:rPr>
              <a:t>amount in 16-bit immediate with sign/zero extension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U-type:</a:t>
            </a:r>
            <a:r>
              <a:rPr lang="en-GB" sz="2400" dirty="0" smtClean="0">
                <a:solidFill>
                  <a:schemeClr val="tx2"/>
                </a:solidFill>
              </a:rPr>
              <a:t> result register, </a:t>
            </a:r>
            <a:r>
              <a:rPr lang="en-GB" sz="2400" dirty="0">
                <a:solidFill>
                  <a:schemeClr val="tx2"/>
                </a:solidFill>
              </a:rPr>
              <a:t>16-bit immediate with sign/zero </a:t>
            </a:r>
            <a:r>
              <a:rPr lang="en-GB" sz="2400" dirty="0" smtClean="0">
                <a:solidFill>
                  <a:schemeClr val="tx2"/>
                </a:solidFill>
              </a:rPr>
              <a:t>extension</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I-type </a:t>
            </a:r>
            <a:r>
              <a:rPr lang="en-GB" sz="2400" dirty="0" smtClean="0">
                <a:solidFill>
                  <a:schemeClr val="tx2"/>
                </a:solidFill>
              </a:rPr>
              <a:t>for loads and </a:t>
            </a:r>
            <a:r>
              <a:rPr lang="en-GB" sz="2400" dirty="0" smtClean="0">
                <a:solidFill>
                  <a:schemeClr val="accent6"/>
                </a:solidFill>
              </a:rPr>
              <a:t>S-type</a:t>
            </a:r>
            <a:r>
              <a:rPr lang="en-GB" sz="2400" dirty="0" smtClean="0">
                <a:solidFill>
                  <a:schemeClr val="tx2"/>
                </a:solidFill>
              </a:rPr>
              <a:t> for stores</a:t>
            </a:r>
            <a:endParaRPr lang="en-GB" sz="2400" dirty="0" smtClean="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load/store </a:t>
            </a:r>
            <a:r>
              <a:rPr lang="en-GB" sz="2400" dirty="0">
                <a:solidFill>
                  <a:schemeClr val="tx2"/>
                </a:solidFill>
              </a:rPr>
              <a:t>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rPr>
              <a:t>word, half-word </a:t>
            </a:r>
            <a:r>
              <a:rPr lang="en-GB" sz="2400" dirty="0">
                <a:solidFill>
                  <a:schemeClr val="tx2"/>
                </a:solidFill>
              </a:rPr>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solidFill>
                <a:schemeClr val="tx2"/>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a:t>
            </a:r>
            <a:r>
              <a:rPr lang="en-GB" sz="2800" dirty="0" smtClean="0">
                <a:solidFill>
                  <a:schemeClr val="accent1"/>
                </a:solidFill>
              </a:rPr>
              <a:t>flow</a:t>
            </a:r>
            <a:endParaRPr lang="en-GB" sz="28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rPr>
              <a:t>U-type: </a:t>
            </a:r>
            <a:r>
              <a:rPr lang="en-GB" sz="2400" dirty="0">
                <a:solidFill>
                  <a:schemeClr val="tx2"/>
                </a:solidFill>
              </a:rPr>
              <a:t>jump-and-link</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rPr>
              <a:t>I-type: </a:t>
            </a:r>
            <a:r>
              <a:rPr lang="en-GB" sz="2400" dirty="0">
                <a:solidFill>
                  <a:schemeClr val="tx2"/>
                </a:solidFill>
              </a:rPr>
              <a:t>jump-and-link register</a:t>
            </a:r>
            <a:endParaRPr lang="en-GB" sz="2400" dirty="0">
              <a:solidFill>
                <a:schemeClr val="accent6"/>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6"/>
                </a:solidFill>
              </a:rPr>
              <a:t>S-type</a:t>
            </a:r>
            <a:r>
              <a:rPr lang="en-GB" sz="2400" dirty="0">
                <a:solidFill>
                  <a:schemeClr val="accent6"/>
                </a:solidFill>
              </a:rPr>
              <a:t>:</a:t>
            </a:r>
            <a:r>
              <a:rPr lang="en-GB" sz="2400" dirty="0">
                <a:solidFill>
                  <a:schemeClr val="tx2"/>
                </a:solidFill>
              </a:rPr>
              <a:t> conditional branches: pc-relative addresses</a:t>
            </a:r>
          </a:p>
        </p:txBody>
      </p:sp>
      <p:sp>
        <p:nvSpPr>
          <p:cNvPr id="7" name="Rounded Rectangle 6"/>
          <p:cNvSpPr/>
          <p:nvPr/>
        </p:nvSpPr>
        <p:spPr>
          <a:xfrm>
            <a:off x="228600" y="3054245"/>
            <a:ext cx="8229600" cy="174260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3638" y="1308382"/>
            <a:ext cx="1221809" cy="885179"/>
          </a:xfrm>
          <a:prstGeom prst="rect">
            <a:avLst/>
          </a:prstGeom>
        </p:spPr>
        <p:txBody>
          <a:bodyPr wrap="none">
            <a:spAutoFit/>
          </a:bodyPr>
          <a:lstStyle/>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5600" dirty="0">
                <a:solidFill>
                  <a:schemeClr val="accent6"/>
                </a:solidFill>
              </a:rPr>
              <a:t>✔</a:t>
            </a:r>
          </a:p>
        </p:txBody>
      </p:sp>
    </p:spTree>
    <p:extLst>
      <p:ext uri="{BB962C8B-B14F-4D97-AF65-F5344CB8AC3E}">
        <p14:creationId xmlns:p14="http://schemas.microsoft.com/office/powerpoint/2010/main" val="25254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Summary</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47</a:t>
            </a:fld>
            <a:endParaRPr lang="en-US" dirty="0"/>
          </a:p>
        </p:txBody>
      </p:sp>
      <p:sp>
        <p:nvSpPr>
          <p:cNvPr id="6" name="Content Placeholder 2"/>
          <p:cNvSpPr>
            <a:spLocks noGrp="1"/>
          </p:cNvSpPr>
          <p:nvPr>
            <p:ph idx="1"/>
          </p:nvPr>
        </p:nvSpPr>
        <p:spPr/>
        <p:txBody>
          <a:bodyPr>
            <a:normAutofit/>
          </a:bodyPr>
          <a:lstStyle/>
          <a:p>
            <a:pPr marL="0" indent="0">
              <a:buNone/>
            </a:pPr>
            <a:r>
              <a:rPr lang="en-US" dirty="0" smtClean="0"/>
              <a:t>We have all that it takes to build a processor!</a:t>
            </a:r>
          </a:p>
          <a:p>
            <a:pPr lvl="1"/>
            <a:r>
              <a:rPr lang="en-US" dirty="0"/>
              <a:t>Arithmetic Logic Unit (ALU</a:t>
            </a:r>
            <a:r>
              <a:rPr lang="en-US" dirty="0" smtClean="0"/>
              <a:t>)</a:t>
            </a:r>
            <a:endParaRPr lang="en-US" dirty="0"/>
          </a:p>
          <a:p>
            <a:pPr lvl="1"/>
            <a:r>
              <a:rPr lang="en-US" dirty="0"/>
              <a:t>Register </a:t>
            </a:r>
            <a:r>
              <a:rPr lang="en-US" dirty="0" smtClean="0"/>
              <a:t>File</a:t>
            </a:r>
            <a:endParaRPr lang="en-US" dirty="0"/>
          </a:p>
          <a:p>
            <a:pPr lvl="1"/>
            <a:r>
              <a:rPr lang="en-US" dirty="0" smtClean="0"/>
              <a:t>Memory</a:t>
            </a:r>
            <a:endParaRPr lang="en-US" dirty="0"/>
          </a:p>
          <a:p>
            <a:endParaRPr lang="en-US" dirty="0"/>
          </a:p>
          <a:p>
            <a:pPr marL="0" indent="0">
              <a:buNone/>
            </a:pPr>
            <a:r>
              <a:rPr lang="en-US" dirty="0" smtClean="0"/>
              <a:t>RISC-V </a:t>
            </a:r>
            <a:r>
              <a:rPr lang="en-US" dirty="0"/>
              <a:t>processor and ISA </a:t>
            </a:r>
            <a:r>
              <a:rPr lang="en-US" dirty="0" smtClean="0"/>
              <a:t>is </a:t>
            </a:r>
            <a:r>
              <a:rPr lang="en-US" dirty="0"/>
              <a:t>an example </a:t>
            </a:r>
            <a:r>
              <a:rPr lang="en-US" dirty="0" smtClean="0"/>
              <a:t>of a </a:t>
            </a:r>
            <a:r>
              <a:rPr lang="en-US" dirty="0"/>
              <a:t>Reduced Instruction Set Computers (</a:t>
            </a:r>
            <a:r>
              <a:rPr lang="en-US" dirty="0" smtClean="0"/>
              <a:t>RISC)</a:t>
            </a:r>
            <a:endParaRPr lang="en-US" dirty="0"/>
          </a:p>
          <a:p>
            <a:pPr lvl="1"/>
            <a:r>
              <a:rPr lang="en-US" dirty="0" smtClean="0"/>
              <a:t>Simplicity </a:t>
            </a:r>
            <a:r>
              <a:rPr lang="en-US" dirty="0"/>
              <a:t>is key, thus enabling us to build it</a:t>
            </a:r>
            <a:r>
              <a:rPr lang="en-US" dirty="0" smtClean="0"/>
              <a:t>!</a:t>
            </a:r>
            <a:endParaRPr lang="en-US" dirty="0"/>
          </a:p>
          <a:p>
            <a:endParaRPr lang="en-US" dirty="0" smtClean="0"/>
          </a:p>
          <a:p>
            <a:pPr marL="0" indent="0">
              <a:buNone/>
            </a:pPr>
            <a:r>
              <a:rPr lang="en-US" dirty="0" smtClean="0"/>
              <a:t>We now know the data path for the MIPS ISA:</a:t>
            </a:r>
          </a:p>
          <a:p>
            <a:pPr marL="457200" indent="-457200">
              <a:buFont typeface="Arial" charset="0"/>
              <a:buChar char="•"/>
            </a:pPr>
            <a:r>
              <a:rPr lang="en-US" dirty="0" smtClean="0"/>
              <a:t>register, memory and control instructions</a:t>
            </a:r>
          </a:p>
        </p:txBody>
      </p:sp>
    </p:spTree>
    <p:extLst>
      <p:ext uri="{BB962C8B-B14F-4D97-AF65-F5344CB8AC3E}">
        <p14:creationId xmlns:p14="http://schemas.microsoft.com/office/powerpoint/2010/main" val="2407222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Announcements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a:t>
            </a:fld>
            <a:endParaRPr lang="en-US" dirty="0"/>
          </a:p>
        </p:txBody>
      </p:sp>
      <p:sp>
        <p:nvSpPr>
          <p:cNvPr id="6" name="Content Placeholder 5"/>
          <p:cNvSpPr>
            <a:spLocks noGrp="1"/>
          </p:cNvSpPr>
          <p:nvPr>
            <p:ph idx="1"/>
          </p:nvPr>
        </p:nvSpPr>
        <p:spPr/>
        <p:txBody>
          <a:bodyPr/>
          <a:lstStyle/>
          <a:p>
            <a:r>
              <a:rPr lang="en-US" dirty="0" smtClean="0"/>
              <a:t>Level Up (optional enrichment)</a:t>
            </a:r>
          </a:p>
          <a:p>
            <a:pPr lvl="1"/>
            <a:r>
              <a:rPr lang="en-US" dirty="0"/>
              <a:t>T</a:t>
            </a:r>
            <a:r>
              <a:rPr lang="en-US" dirty="0" smtClean="0"/>
              <a:t>eaches </a:t>
            </a:r>
            <a:r>
              <a:rPr lang="en-US" dirty="0"/>
              <a:t>CS students tools and skills needed in their coursework as well as their career, such as </a:t>
            </a:r>
            <a:r>
              <a:rPr lang="en-US" dirty="0" err="1"/>
              <a:t>Git</a:t>
            </a:r>
            <a:r>
              <a:rPr lang="en-US" dirty="0"/>
              <a:t>, Bash Programming, study strategies, ethics in CS, and even applying to graduate school</a:t>
            </a:r>
            <a:r>
              <a:rPr lang="en-US" dirty="0" smtClean="0"/>
              <a:t>.</a:t>
            </a:r>
          </a:p>
          <a:p>
            <a:pPr lvl="1"/>
            <a:r>
              <a:rPr lang="en-US" dirty="0" smtClean="0"/>
              <a:t>Thursdays at 7-8pm </a:t>
            </a:r>
            <a:r>
              <a:rPr lang="en-US" dirty="0"/>
              <a:t>in </a:t>
            </a:r>
            <a:r>
              <a:rPr lang="en-US" dirty="0" smtClean="0"/>
              <a:t>310 Gates </a:t>
            </a:r>
            <a:r>
              <a:rPr lang="en-US" dirty="0"/>
              <a:t>Hall, </a:t>
            </a:r>
            <a:r>
              <a:rPr lang="en-US" dirty="0" smtClean="0"/>
              <a:t>        starting this week</a:t>
            </a:r>
          </a:p>
          <a:p>
            <a:pPr lvl="1"/>
            <a:r>
              <a:rPr lang="en-US" sz="2400" dirty="0">
                <a:hlinkClick r:id="rId2"/>
              </a:rPr>
              <a:t>http://www.cs.cornell.edu/courses/cs3110/2019sp/levelup</a:t>
            </a:r>
            <a:r>
              <a:rPr lang="en-US" sz="2400" dirty="0" smtClean="0">
                <a:hlinkClick r:id="rId2"/>
              </a:rPr>
              <a:t>/</a:t>
            </a:r>
            <a:r>
              <a:rPr lang="en-US" sz="2400" dirty="0" smtClean="0"/>
              <a:t> </a:t>
            </a:r>
            <a:endParaRPr lang="en-US" sz="2400" dirty="0"/>
          </a:p>
        </p:txBody>
      </p:sp>
    </p:spTree>
    <p:extLst>
      <p:ext uri="{BB962C8B-B14F-4D97-AF65-F5344CB8AC3E}">
        <p14:creationId xmlns:p14="http://schemas.microsoft.com/office/powerpoint/2010/main" val="674585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ine 44"/>
          <p:cNvSpPr>
            <a:spLocks noChangeShapeType="1"/>
          </p:cNvSpPr>
          <p:nvPr>
            <p:custDataLst>
              <p:tags r:id="rId1"/>
            </p:custDataLst>
          </p:nvPr>
        </p:nvSpPr>
        <p:spPr bwMode="auto">
          <a:xfrm>
            <a:off x="762000" y="3302836"/>
            <a:ext cx="1447800" cy="0"/>
          </a:xfrm>
          <a:prstGeom prst="line">
            <a:avLst/>
          </a:prstGeom>
          <a:ln w="28575">
            <a:headEnd type="oval" w="med" len="med"/>
            <a:tailEnd type="arrow" w="med" len="me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4" name="Slide Number Placeholder 3"/>
          <p:cNvSpPr>
            <a:spLocks noGrp="1"/>
          </p:cNvSpPr>
          <p:nvPr>
            <p:ph type="sldNum" sz="quarter" idx="10"/>
          </p:nvPr>
        </p:nvSpPr>
        <p:spPr>
          <a:ln w="28575">
            <a:noFill/>
          </a:ln>
        </p:spPr>
        <p:txBody>
          <a:bodyPr/>
          <a:lstStyle/>
          <a:p>
            <a:pPr>
              <a:defRPr/>
            </a:pPr>
            <a:fld id="{EFE0FDE5-1195-4879-940F-31B1BE8EAA1F}" type="slidenum">
              <a:rPr lang="en-US" smtClean="0"/>
              <a:pPr>
                <a:defRPr/>
              </a:pPr>
              <a:t>6</a:t>
            </a:fld>
            <a:endParaRPr lang="en-US" dirty="0"/>
          </a:p>
        </p:txBody>
      </p:sp>
      <p:sp>
        <p:nvSpPr>
          <p:cNvPr id="5" name="Rectangle 2"/>
          <p:cNvSpPr>
            <a:spLocks noGrp="1" noChangeArrowheads="1"/>
          </p:cNvSpPr>
          <p:nvPr>
            <p:ph type="title"/>
            <p:custDataLst>
              <p:tags r:id="rId2"/>
            </p:custDataLst>
          </p:nvPr>
        </p:nvSpPr>
        <p:spPr>
          <a:xfrm>
            <a:off x="228600" y="152400"/>
            <a:ext cx="8686800" cy="533400"/>
          </a:xfrm>
          <a:ln w="28575">
            <a:solidFill>
              <a:schemeClr val="tx1"/>
            </a:solidFill>
          </a:ln>
        </p:spPr>
        <p:txBody>
          <a:bodyPr>
            <a:noAutofit/>
          </a:bodyPr>
          <a:lstStyle/>
          <a:p>
            <a:r>
              <a:rPr lang="en-US" dirty="0" smtClean="0">
                <a:solidFill>
                  <a:schemeClr val="tx2"/>
                </a:solidFill>
              </a:rPr>
              <a:t>Big Picture: Building a Processor</a:t>
            </a:r>
            <a:endParaRPr lang="en-US" dirty="0">
              <a:solidFill>
                <a:schemeClr val="tx2"/>
              </a:solidFill>
            </a:endParaRPr>
          </a:p>
        </p:txBody>
      </p:sp>
      <p:sp>
        <p:nvSpPr>
          <p:cNvPr id="6" name="Line 34"/>
          <p:cNvSpPr>
            <a:spLocks noChangeShapeType="1"/>
          </p:cNvSpPr>
          <p:nvPr>
            <p:custDataLst>
              <p:tags r:id="rId3"/>
            </p:custDataLst>
          </p:nvPr>
        </p:nvSpPr>
        <p:spPr bwMode="auto">
          <a:xfrm flipV="1">
            <a:off x="2286000" y="4152900"/>
            <a:ext cx="3048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7" name="Line 43"/>
          <p:cNvSpPr>
            <a:spLocks noChangeShapeType="1"/>
          </p:cNvSpPr>
          <p:nvPr>
            <p:custDataLst>
              <p:tags r:id="rId4"/>
            </p:custDataLst>
          </p:nvPr>
        </p:nvSpPr>
        <p:spPr bwMode="auto">
          <a:xfrm>
            <a:off x="3733800" y="2171700"/>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8" name="Line 44"/>
          <p:cNvSpPr>
            <a:spLocks noChangeShapeType="1"/>
          </p:cNvSpPr>
          <p:nvPr>
            <p:custDataLst>
              <p:tags r:id="rId5"/>
            </p:custDataLst>
          </p:nvPr>
        </p:nvSpPr>
        <p:spPr bwMode="auto">
          <a:xfrm>
            <a:off x="3733800" y="3009900"/>
            <a:ext cx="1905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9" name="Line 47"/>
          <p:cNvSpPr>
            <a:spLocks noChangeShapeType="1"/>
          </p:cNvSpPr>
          <p:nvPr>
            <p:custDataLst>
              <p:tags r:id="rId6"/>
            </p:custDataLst>
          </p:nvPr>
        </p:nvSpPr>
        <p:spPr bwMode="auto">
          <a:xfrm flipV="1">
            <a:off x="8686800" y="1104900"/>
            <a:ext cx="0" cy="1676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10" name="Line 48"/>
          <p:cNvSpPr>
            <a:spLocks noChangeShapeType="1"/>
          </p:cNvSpPr>
          <p:nvPr>
            <p:custDataLst>
              <p:tags r:id="rId7"/>
            </p:custDataLst>
          </p:nvPr>
        </p:nvSpPr>
        <p:spPr bwMode="auto">
          <a:xfrm flipH="1">
            <a:off x="6629400" y="2552700"/>
            <a:ext cx="1676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a:endParaRPr>
          </a:p>
        </p:txBody>
      </p:sp>
      <p:sp>
        <p:nvSpPr>
          <p:cNvPr id="11" name="Line 49"/>
          <p:cNvSpPr>
            <a:spLocks noChangeShapeType="1"/>
          </p:cNvSpPr>
          <p:nvPr>
            <p:custDataLst>
              <p:tags r:id="rId8"/>
            </p:custDataLst>
          </p:nvPr>
        </p:nvSpPr>
        <p:spPr bwMode="auto">
          <a:xfrm flipV="1">
            <a:off x="1981200" y="1104900"/>
            <a:ext cx="6705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12" name="Line 51"/>
          <p:cNvSpPr>
            <a:spLocks noChangeShapeType="1"/>
          </p:cNvSpPr>
          <p:nvPr>
            <p:custDataLst>
              <p:tags r:id="rId9"/>
            </p:custDataLst>
          </p:nvPr>
        </p:nvSpPr>
        <p:spPr bwMode="auto">
          <a:xfrm flipV="1">
            <a:off x="1981200" y="2857500"/>
            <a:ext cx="228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anchor="ctr" anchorCtr="1">
            <a:noAutofit/>
          </a:bodyPr>
          <a:lstStyle/>
          <a:p>
            <a:endParaRPr lang="en-US" sz="1600">
              <a:solidFill>
                <a:schemeClr val="tx2"/>
              </a:solidFill>
              <a:latin typeface="Source Sans Pro"/>
            </a:endParaRPr>
          </a:p>
        </p:txBody>
      </p:sp>
      <p:sp>
        <p:nvSpPr>
          <p:cNvPr id="13" name="Line 8"/>
          <p:cNvSpPr>
            <a:spLocks noChangeShapeType="1"/>
          </p:cNvSpPr>
          <p:nvPr>
            <p:custDataLst>
              <p:tags r:id="rId10"/>
            </p:custDataLst>
          </p:nvPr>
        </p:nvSpPr>
        <p:spPr bwMode="auto">
          <a:xfrm>
            <a:off x="761998" y="2933700"/>
            <a:ext cx="2" cy="762000"/>
          </a:xfrm>
          <a:prstGeom prst="line">
            <a:avLst/>
          </a:prstGeom>
          <a:ln w="28575">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14" name="Text Box 11"/>
          <p:cNvSpPr txBox="1">
            <a:spLocks noChangeArrowheads="1"/>
          </p:cNvSpPr>
          <p:nvPr>
            <p:custDataLst>
              <p:tags r:id="rId11"/>
            </p:custDataLst>
          </p:nvPr>
        </p:nvSpPr>
        <p:spPr bwMode="auto">
          <a:xfrm>
            <a:off x="381000" y="3695700"/>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PC</a:t>
            </a:r>
            <a:endParaRPr lang="en-US" sz="1600" dirty="0">
              <a:solidFill>
                <a:schemeClr val="tx2"/>
              </a:solidFill>
              <a:latin typeface="Source Sans Pro"/>
            </a:endParaRPr>
          </a:p>
        </p:txBody>
      </p:sp>
      <p:sp>
        <p:nvSpPr>
          <p:cNvPr id="15" name="Line 18"/>
          <p:cNvSpPr>
            <a:spLocks noChangeShapeType="1"/>
          </p:cNvSpPr>
          <p:nvPr>
            <p:custDataLst>
              <p:tags r:id="rId12"/>
            </p:custDataLst>
          </p:nvPr>
        </p:nvSpPr>
        <p:spPr bwMode="auto">
          <a:xfrm flipH="1">
            <a:off x="1295400" y="3314700"/>
            <a:ext cx="0" cy="1143000"/>
          </a:xfrm>
          <a:prstGeom prst="line">
            <a:avLst/>
          </a:prstGeom>
          <a:ln w="28575">
            <a:headEnd type="oval" w="med" len="med"/>
            <a:tailEnd type="arrow" w="med" len="me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16" name="Line 21"/>
          <p:cNvSpPr>
            <a:spLocks noChangeShapeType="1"/>
          </p:cNvSpPr>
          <p:nvPr>
            <p:custDataLst>
              <p:tags r:id="rId13"/>
            </p:custDataLst>
          </p:nvPr>
        </p:nvSpPr>
        <p:spPr bwMode="auto">
          <a:xfrm>
            <a:off x="761998" y="4000498"/>
            <a:ext cx="2" cy="457201"/>
          </a:xfrm>
          <a:prstGeom prst="line">
            <a:avLst/>
          </a:prstGeom>
          <a:ln w="28575">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wrap="square" anchor="ctr">
            <a:spAutoFit/>
          </a:bodyPr>
          <a:lstStyle/>
          <a:p>
            <a:endParaRPr lang="en-US" sz="1600">
              <a:solidFill>
                <a:schemeClr val="tx2"/>
              </a:solidFill>
              <a:latin typeface="Source Sans Pro"/>
            </a:endParaRPr>
          </a:p>
        </p:txBody>
      </p:sp>
      <p:sp>
        <p:nvSpPr>
          <p:cNvPr id="17" name="Line 49"/>
          <p:cNvSpPr>
            <a:spLocks noChangeShapeType="1"/>
          </p:cNvSpPr>
          <p:nvPr>
            <p:custDataLst>
              <p:tags r:id="rId14"/>
            </p:custDataLst>
          </p:nvPr>
        </p:nvSpPr>
        <p:spPr bwMode="auto">
          <a:xfrm flipH="1">
            <a:off x="1981200" y="1104900"/>
            <a:ext cx="0" cy="17526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18" name="Line 49"/>
          <p:cNvSpPr>
            <a:spLocks noChangeShapeType="1"/>
          </p:cNvSpPr>
          <p:nvPr>
            <p:custDataLst>
              <p:tags r:id="rId15"/>
            </p:custDataLst>
          </p:nvPr>
        </p:nvSpPr>
        <p:spPr bwMode="auto">
          <a:xfrm flipH="1" flipV="1">
            <a:off x="1295400" y="2400300"/>
            <a:ext cx="2286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a:endParaRPr>
          </a:p>
        </p:txBody>
      </p:sp>
      <p:sp>
        <p:nvSpPr>
          <p:cNvPr id="19" name="Line 44"/>
          <p:cNvSpPr>
            <a:spLocks noChangeShapeType="1"/>
          </p:cNvSpPr>
          <p:nvPr>
            <p:custDataLst>
              <p:tags r:id="rId16"/>
            </p:custDataLst>
          </p:nvPr>
        </p:nvSpPr>
        <p:spPr bwMode="auto">
          <a:xfrm>
            <a:off x="5257800" y="3467100"/>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20" name="Line 49"/>
          <p:cNvSpPr>
            <a:spLocks noChangeShapeType="1"/>
          </p:cNvSpPr>
          <p:nvPr>
            <p:custDataLst>
              <p:tags r:id="rId17"/>
            </p:custDataLst>
          </p:nvPr>
        </p:nvSpPr>
        <p:spPr bwMode="auto">
          <a:xfrm>
            <a:off x="2286000" y="4838700"/>
            <a:ext cx="152400" cy="152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21" name="Text Box 29"/>
          <p:cNvSpPr txBox="1">
            <a:spLocks noChangeArrowheads="1"/>
          </p:cNvSpPr>
          <p:nvPr>
            <p:custDataLst>
              <p:tags r:id="rId18"/>
            </p:custDataLst>
          </p:nvPr>
        </p:nvSpPr>
        <p:spPr bwMode="auto">
          <a:xfrm>
            <a:off x="2343960" y="4686300"/>
            <a:ext cx="5516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a:rPr>
              <a:t>imm</a:t>
            </a:r>
            <a:endParaRPr lang="en-US" sz="1600" dirty="0">
              <a:solidFill>
                <a:schemeClr val="tx2"/>
              </a:solidFill>
              <a:latin typeface="Source Sans Pro"/>
            </a:endParaRPr>
          </a:p>
        </p:txBody>
      </p:sp>
      <p:sp>
        <p:nvSpPr>
          <p:cNvPr id="22" name="Rectangle 4"/>
          <p:cNvSpPr>
            <a:spLocks noChangeArrowheads="1"/>
          </p:cNvSpPr>
          <p:nvPr>
            <p:custDataLst>
              <p:tags r:id="rId19"/>
            </p:custDataLst>
          </p:nvPr>
        </p:nvSpPr>
        <p:spPr bwMode="auto">
          <a:xfrm>
            <a:off x="228600" y="1866900"/>
            <a:ext cx="10668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1600" dirty="0" smtClean="0">
                <a:solidFill>
                  <a:schemeClr val="tx2"/>
                </a:solidFill>
                <a:latin typeface="Source Sans Pro"/>
              </a:rPr>
              <a:t>memory</a:t>
            </a:r>
            <a:endParaRPr lang="en-US" sz="1600" dirty="0">
              <a:solidFill>
                <a:schemeClr val="tx2"/>
              </a:solidFill>
              <a:latin typeface="Source Sans Pro"/>
            </a:endParaRPr>
          </a:p>
        </p:txBody>
      </p:sp>
      <p:sp>
        <p:nvSpPr>
          <p:cNvPr id="23" name="Line 49"/>
          <p:cNvSpPr>
            <a:spLocks noChangeShapeType="1"/>
          </p:cNvSpPr>
          <p:nvPr>
            <p:custDataLst>
              <p:tags r:id="rId20"/>
            </p:custDataLst>
          </p:nvPr>
        </p:nvSpPr>
        <p:spPr bwMode="auto">
          <a:xfrm flipV="1">
            <a:off x="5029200" y="3009900"/>
            <a:ext cx="0" cy="914400"/>
          </a:xfrm>
          <a:prstGeom prst="line">
            <a:avLst/>
          </a:prstGeom>
          <a:ln w="28575">
            <a:headEnd/>
            <a:tailEnd type="oval"/>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24" name="Line 44"/>
          <p:cNvSpPr>
            <a:spLocks noChangeShapeType="1"/>
          </p:cNvSpPr>
          <p:nvPr>
            <p:custDataLst>
              <p:tags r:id="rId21"/>
            </p:custDataLst>
          </p:nvPr>
        </p:nvSpPr>
        <p:spPr bwMode="auto">
          <a:xfrm>
            <a:off x="5029200" y="3924300"/>
            <a:ext cx="1752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26" name="Line 44"/>
          <p:cNvSpPr>
            <a:spLocks noChangeShapeType="1"/>
          </p:cNvSpPr>
          <p:nvPr>
            <p:custDataLst>
              <p:tags r:id="rId22"/>
            </p:custDataLst>
          </p:nvPr>
        </p:nvSpPr>
        <p:spPr bwMode="auto">
          <a:xfrm>
            <a:off x="7239000" y="2552700"/>
            <a:ext cx="0" cy="83820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27" name="Line 48"/>
          <p:cNvSpPr>
            <a:spLocks noChangeShapeType="1"/>
          </p:cNvSpPr>
          <p:nvPr>
            <p:custDataLst>
              <p:tags r:id="rId23"/>
            </p:custDataLst>
          </p:nvPr>
        </p:nvSpPr>
        <p:spPr bwMode="auto">
          <a:xfrm flipH="1">
            <a:off x="8458200" y="2781300"/>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a:endParaRPr>
          </a:p>
        </p:txBody>
      </p:sp>
      <p:sp>
        <p:nvSpPr>
          <p:cNvPr id="28" name="Line 44"/>
          <p:cNvSpPr>
            <a:spLocks noChangeShapeType="1"/>
          </p:cNvSpPr>
          <p:nvPr>
            <p:custDataLst>
              <p:tags r:id="rId24"/>
            </p:custDataLst>
          </p:nvPr>
        </p:nvSpPr>
        <p:spPr bwMode="auto">
          <a:xfrm>
            <a:off x="8077200" y="3009900"/>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29" name="Line 49"/>
          <p:cNvSpPr>
            <a:spLocks noChangeShapeType="1"/>
          </p:cNvSpPr>
          <p:nvPr>
            <p:custDataLst>
              <p:tags r:id="rId25"/>
            </p:custDataLst>
          </p:nvPr>
        </p:nvSpPr>
        <p:spPr bwMode="auto">
          <a:xfrm>
            <a:off x="8077200" y="3009900"/>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1" name="Line 49"/>
          <p:cNvSpPr>
            <a:spLocks noChangeShapeType="1"/>
          </p:cNvSpPr>
          <p:nvPr>
            <p:custDataLst>
              <p:tags r:id="rId26"/>
            </p:custDataLst>
          </p:nvPr>
        </p:nvSpPr>
        <p:spPr bwMode="auto">
          <a:xfrm flipV="1">
            <a:off x="2123844" y="4610100"/>
            <a:ext cx="152400" cy="152400"/>
          </a:xfrm>
          <a:prstGeom prst="line">
            <a:avLst/>
          </a:prstGeom>
          <a:ln w="28575">
            <a:headEnd/>
            <a:tailEn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2" name="Text Box 29"/>
          <p:cNvSpPr txBox="1">
            <a:spLocks noChangeArrowheads="1"/>
          </p:cNvSpPr>
          <p:nvPr>
            <p:custDataLst>
              <p:tags r:id="rId27"/>
            </p:custDataLst>
          </p:nvPr>
        </p:nvSpPr>
        <p:spPr bwMode="auto">
          <a:xfrm>
            <a:off x="1676400" y="4457700"/>
            <a:ext cx="45720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target</a:t>
            </a:r>
            <a:endParaRPr lang="en-US" sz="1600" dirty="0">
              <a:solidFill>
                <a:schemeClr val="tx2"/>
              </a:solidFill>
              <a:latin typeface="Source Sans Pro"/>
            </a:endParaRPr>
          </a:p>
        </p:txBody>
      </p:sp>
      <p:sp>
        <p:nvSpPr>
          <p:cNvPr id="33" name="Line 34"/>
          <p:cNvSpPr>
            <a:spLocks noChangeShapeType="1"/>
          </p:cNvSpPr>
          <p:nvPr>
            <p:custDataLst>
              <p:tags r:id="rId28"/>
            </p:custDataLst>
          </p:nvPr>
        </p:nvSpPr>
        <p:spPr bwMode="auto">
          <a:xfrm flipH="1" flipV="1">
            <a:off x="1742844" y="4762500"/>
            <a:ext cx="381000" cy="0"/>
          </a:xfrm>
          <a:prstGeom prst="line">
            <a:avLst/>
          </a:prstGeom>
          <a:ln w="28575">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4" name="Line 45"/>
          <p:cNvSpPr>
            <a:spLocks noChangeShapeType="1"/>
          </p:cNvSpPr>
          <p:nvPr>
            <p:custDataLst>
              <p:tags r:id="rId29"/>
            </p:custDataLst>
          </p:nvPr>
        </p:nvSpPr>
        <p:spPr bwMode="auto">
          <a:xfrm flipH="1" flipV="1">
            <a:off x="1752600" y="5143500"/>
            <a:ext cx="457200" cy="457200"/>
          </a:xfrm>
          <a:prstGeom prst="line">
            <a:avLst/>
          </a:prstGeom>
          <a:ln w="28575">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5" name="Line 49"/>
          <p:cNvSpPr>
            <a:spLocks noChangeShapeType="1"/>
          </p:cNvSpPr>
          <p:nvPr>
            <p:custDataLst>
              <p:tags r:id="rId30"/>
            </p:custDataLst>
          </p:nvPr>
        </p:nvSpPr>
        <p:spPr bwMode="auto">
          <a:xfrm flipV="1">
            <a:off x="4800600" y="4152900"/>
            <a:ext cx="0" cy="1447800"/>
          </a:xfrm>
          <a:prstGeom prst="line">
            <a:avLst/>
          </a:prstGeom>
          <a:ln w="28575">
            <a:headEnd/>
            <a:tailEn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6" name="Line 49"/>
          <p:cNvSpPr>
            <a:spLocks noChangeShapeType="1"/>
          </p:cNvSpPr>
          <p:nvPr>
            <p:custDataLst>
              <p:tags r:id="rId31"/>
            </p:custDataLst>
          </p:nvPr>
        </p:nvSpPr>
        <p:spPr bwMode="auto">
          <a:xfrm flipV="1">
            <a:off x="2123844" y="4229100"/>
            <a:ext cx="152400" cy="152400"/>
          </a:xfrm>
          <a:prstGeom prst="line">
            <a:avLst/>
          </a:prstGeom>
          <a:ln w="28575">
            <a:headEnd/>
            <a:tailEn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7" name="Line 34"/>
          <p:cNvSpPr>
            <a:spLocks noChangeShapeType="1"/>
          </p:cNvSpPr>
          <p:nvPr>
            <p:custDataLst>
              <p:tags r:id="rId32"/>
            </p:custDataLst>
          </p:nvPr>
        </p:nvSpPr>
        <p:spPr bwMode="auto">
          <a:xfrm flipH="1" flipV="1">
            <a:off x="1742844" y="4381500"/>
            <a:ext cx="381000" cy="0"/>
          </a:xfrm>
          <a:prstGeom prst="line">
            <a:avLst/>
          </a:prstGeom>
          <a:ln w="28575">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8" name="Text Box 29"/>
          <p:cNvSpPr txBox="1">
            <a:spLocks noChangeArrowheads="1"/>
          </p:cNvSpPr>
          <p:nvPr>
            <p:custDataLst>
              <p:tags r:id="rId33"/>
            </p:custDataLst>
          </p:nvPr>
        </p:nvSpPr>
        <p:spPr bwMode="auto">
          <a:xfrm>
            <a:off x="1676400" y="4076700"/>
            <a:ext cx="53340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offset</a:t>
            </a:r>
            <a:endParaRPr lang="en-US" sz="1600" dirty="0">
              <a:solidFill>
                <a:schemeClr val="tx2"/>
              </a:solidFill>
              <a:latin typeface="Source Sans Pro"/>
            </a:endParaRPr>
          </a:p>
        </p:txBody>
      </p:sp>
      <p:sp>
        <p:nvSpPr>
          <p:cNvPr id="39" name="Line 44"/>
          <p:cNvSpPr>
            <a:spLocks noChangeShapeType="1"/>
          </p:cNvSpPr>
          <p:nvPr>
            <p:custDataLst>
              <p:tags r:id="rId34"/>
            </p:custDataLst>
          </p:nvPr>
        </p:nvSpPr>
        <p:spPr bwMode="auto">
          <a:xfrm flipH="1">
            <a:off x="4419600" y="3619500"/>
            <a:ext cx="6096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40" name="Line 45"/>
          <p:cNvSpPr>
            <a:spLocks noChangeShapeType="1"/>
          </p:cNvSpPr>
          <p:nvPr>
            <p:custDataLst>
              <p:tags r:id="rId35"/>
            </p:custDataLst>
          </p:nvPr>
        </p:nvSpPr>
        <p:spPr bwMode="auto">
          <a:xfrm flipH="1">
            <a:off x="3810000" y="4152900"/>
            <a:ext cx="2286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41" name="Line 45"/>
          <p:cNvSpPr>
            <a:spLocks noChangeShapeType="1"/>
          </p:cNvSpPr>
          <p:nvPr>
            <p:custDataLst>
              <p:tags r:id="rId36"/>
            </p:custDataLst>
          </p:nvPr>
        </p:nvSpPr>
        <p:spPr bwMode="auto">
          <a:xfrm flipH="1">
            <a:off x="3733800" y="3695700"/>
            <a:ext cx="76200" cy="3048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42" name="Line 49"/>
          <p:cNvSpPr>
            <a:spLocks noChangeShapeType="1"/>
          </p:cNvSpPr>
          <p:nvPr>
            <p:custDataLst>
              <p:tags r:id="rId37"/>
            </p:custDataLst>
          </p:nvPr>
        </p:nvSpPr>
        <p:spPr bwMode="auto">
          <a:xfrm flipV="1">
            <a:off x="3810000" y="3695700"/>
            <a:ext cx="228600" cy="0"/>
          </a:xfrm>
          <a:prstGeom prst="line">
            <a:avLst/>
          </a:prstGeom>
          <a:ln w="28575">
            <a:headEnd/>
            <a:tailEn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dirty="0">
              <a:solidFill>
                <a:schemeClr val="tx2"/>
              </a:solidFill>
              <a:latin typeface="Source Sans Pro"/>
            </a:endParaRPr>
          </a:p>
        </p:txBody>
      </p:sp>
      <p:sp>
        <p:nvSpPr>
          <p:cNvPr id="43" name="Text Box 11"/>
          <p:cNvSpPr txBox="1">
            <a:spLocks noChangeArrowheads="1"/>
          </p:cNvSpPr>
          <p:nvPr>
            <p:custDataLst>
              <p:tags r:id="rId38"/>
            </p:custDataLst>
          </p:nvPr>
        </p:nvSpPr>
        <p:spPr bwMode="auto">
          <a:xfrm>
            <a:off x="4038599" y="4000500"/>
            <a:ext cx="447443" cy="301724"/>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a:rPr>
              <a:t>cmp</a:t>
            </a:r>
            <a:endParaRPr lang="en-US" sz="1600" dirty="0">
              <a:solidFill>
                <a:schemeClr val="tx2"/>
              </a:solidFill>
              <a:latin typeface="Source Sans Pro"/>
            </a:endParaRPr>
          </a:p>
        </p:txBody>
      </p:sp>
      <p:sp>
        <p:nvSpPr>
          <p:cNvPr id="44" name="Line 45"/>
          <p:cNvSpPr>
            <a:spLocks noChangeShapeType="1"/>
          </p:cNvSpPr>
          <p:nvPr>
            <p:custDataLst>
              <p:tags r:id="rId39"/>
            </p:custDataLst>
          </p:nvPr>
        </p:nvSpPr>
        <p:spPr bwMode="auto">
          <a:xfrm flipV="1">
            <a:off x="4191000" y="4305300"/>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45" name="Line 49"/>
          <p:cNvSpPr>
            <a:spLocks noChangeShapeType="1"/>
          </p:cNvSpPr>
          <p:nvPr>
            <p:custDataLst>
              <p:tags r:id="rId40"/>
            </p:custDataLst>
          </p:nvPr>
        </p:nvSpPr>
        <p:spPr bwMode="auto">
          <a:xfrm>
            <a:off x="2286000" y="3924300"/>
            <a:ext cx="0" cy="1143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a:endParaRPr>
          </a:p>
        </p:txBody>
      </p:sp>
      <p:sp>
        <p:nvSpPr>
          <p:cNvPr id="46" name="Oval 24"/>
          <p:cNvSpPr>
            <a:spLocks noChangeArrowheads="1"/>
          </p:cNvSpPr>
          <p:nvPr>
            <p:custDataLst>
              <p:tags r:id="rId41"/>
            </p:custDataLst>
          </p:nvPr>
        </p:nvSpPr>
        <p:spPr bwMode="auto">
          <a:xfrm>
            <a:off x="2590800" y="3924301"/>
            <a:ext cx="1219200" cy="457199"/>
          </a:xfrm>
          <a:prstGeom prst="ellipse">
            <a:avLst/>
          </a:prstGeom>
          <a:ln w="28575">
            <a:headEnd/>
            <a:tailEnd/>
          </a:ln>
        </p:spPr>
        <p:style>
          <a:lnRef idx="2">
            <a:schemeClr val="accent2"/>
          </a:lnRef>
          <a:fillRef idx="1">
            <a:schemeClr val="lt1"/>
          </a:fillRef>
          <a:effectRef idx="0">
            <a:schemeClr val="accent2"/>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a:rPr>
              <a:t>control</a:t>
            </a:r>
          </a:p>
        </p:txBody>
      </p:sp>
      <p:sp>
        <p:nvSpPr>
          <p:cNvPr id="47" name="Text Box 11"/>
          <p:cNvSpPr txBox="1">
            <a:spLocks noChangeArrowheads="1"/>
          </p:cNvSpPr>
          <p:nvPr>
            <p:custDataLst>
              <p:tags r:id="rId42"/>
            </p:custDataLst>
          </p:nvPr>
        </p:nvSpPr>
        <p:spPr bwMode="auto">
          <a:xfrm>
            <a:off x="4038600" y="3543300"/>
            <a:ext cx="3810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a:t>
            </a:r>
            <a:endParaRPr lang="en-US" sz="1600" dirty="0">
              <a:solidFill>
                <a:schemeClr val="tx2"/>
              </a:solidFill>
              <a:latin typeface="Source Sans Pro"/>
            </a:endParaRPr>
          </a:p>
        </p:txBody>
      </p:sp>
      <p:sp>
        <p:nvSpPr>
          <p:cNvPr id="48" name="Line 44"/>
          <p:cNvSpPr>
            <a:spLocks noChangeShapeType="1"/>
          </p:cNvSpPr>
          <p:nvPr>
            <p:custDataLst>
              <p:tags r:id="rId43"/>
            </p:custDataLst>
          </p:nvPr>
        </p:nvSpPr>
        <p:spPr bwMode="auto">
          <a:xfrm flipH="1">
            <a:off x="4419600" y="3771900"/>
            <a:ext cx="3810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49" name="Line 44"/>
          <p:cNvSpPr>
            <a:spLocks noChangeShapeType="1"/>
          </p:cNvSpPr>
          <p:nvPr>
            <p:custDataLst>
              <p:tags r:id="rId44"/>
            </p:custDataLst>
          </p:nvPr>
        </p:nvSpPr>
        <p:spPr bwMode="auto">
          <a:xfrm flipH="1">
            <a:off x="4419600" y="4152900"/>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50" name="Line 44"/>
          <p:cNvSpPr>
            <a:spLocks noChangeShapeType="1"/>
          </p:cNvSpPr>
          <p:nvPr>
            <p:custDataLst>
              <p:tags r:id="rId45"/>
            </p:custDataLst>
          </p:nvPr>
        </p:nvSpPr>
        <p:spPr bwMode="auto">
          <a:xfrm>
            <a:off x="2438400" y="4991100"/>
            <a:ext cx="5334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51" name="Line 45"/>
          <p:cNvSpPr>
            <a:spLocks noChangeShapeType="1"/>
          </p:cNvSpPr>
          <p:nvPr>
            <p:custDataLst>
              <p:tags r:id="rId46"/>
            </p:custDataLst>
          </p:nvPr>
        </p:nvSpPr>
        <p:spPr bwMode="auto">
          <a:xfrm flipV="1">
            <a:off x="8382000" y="3162300"/>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52" name="Line 45"/>
          <p:cNvSpPr>
            <a:spLocks noChangeShapeType="1"/>
          </p:cNvSpPr>
          <p:nvPr>
            <p:custDataLst>
              <p:tags r:id="rId47"/>
            </p:custDataLst>
          </p:nvPr>
        </p:nvSpPr>
        <p:spPr bwMode="auto">
          <a:xfrm flipV="1">
            <a:off x="6400800" y="3162300"/>
            <a:ext cx="0" cy="228600"/>
          </a:xfrm>
          <a:prstGeom prst="line">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53" name="Line 45"/>
          <p:cNvSpPr>
            <a:spLocks noChangeShapeType="1"/>
          </p:cNvSpPr>
          <p:nvPr>
            <p:custDataLst>
              <p:tags r:id="rId48"/>
            </p:custDataLst>
          </p:nvPr>
        </p:nvSpPr>
        <p:spPr bwMode="auto">
          <a:xfrm flipV="1">
            <a:off x="5715000" y="3619500"/>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54" name="Line 45"/>
          <p:cNvSpPr>
            <a:spLocks noChangeShapeType="1"/>
          </p:cNvSpPr>
          <p:nvPr>
            <p:custDataLst>
              <p:tags r:id="rId49"/>
            </p:custDataLst>
          </p:nvPr>
        </p:nvSpPr>
        <p:spPr bwMode="auto">
          <a:xfrm flipV="1">
            <a:off x="3200400" y="5143500"/>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55" name="Line 45"/>
          <p:cNvSpPr>
            <a:spLocks noChangeShapeType="1"/>
          </p:cNvSpPr>
          <p:nvPr>
            <p:custDataLst>
              <p:tags r:id="rId50"/>
            </p:custDataLst>
          </p:nvPr>
        </p:nvSpPr>
        <p:spPr bwMode="auto">
          <a:xfrm flipV="1">
            <a:off x="1066800" y="5143500"/>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56" name="Oval 17"/>
          <p:cNvSpPr>
            <a:spLocks noChangeArrowheads="1"/>
          </p:cNvSpPr>
          <p:nvPr>
            <p:custDataLst>
              <p:tags r:id="rId51"/>
            </p:custDataLst>
          </p:nvPr>
        </p:nvSpPr>
        <p:spPr bwMode="auto">
          <a:xfrm>
            <a:off x="457200" y="4457700"/>
            <a:ext cx="1143000" cy="685800"/>
          </a:xfrm>
          <a:prstGeom prst="ellipse">
            <a:avLst/>
          </a:prstGeom>
          <a:noFill/>
          <a:ln w="25400" algn="ctr">
            <a:solidFill>
              <a:schemeClr val="tx2"/>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a:rPr>
              <a:t>new </a:t>
            </a:r>
            <a:r>
              <a:rPr lang="en-US" sz="1600" dirty="0" smtClean="0">
                <a:solidFill>
                  <a:schemeClr val="tx2"/>
                </a:solidFill>
                <a:latin typeface="Source Sans Pro"/>
              </a:rPr>
              <a:t/>
            </a:r>
            <a:br>
              <a:rPr lang="en-US" sz="1600" dirty="0" smtClean="0">
                <a:solidFill>
                  <a:schemeClr val="tx2"/>
                </a:solidFill>
                <a:latin typeface="Source Sans Pro"/>
              </a:rPr>
            </a:br>
            <a:r>
              <a:rPr lang="en-US" sz="1600" dirty="0" smtClean="0">
                <a:solidFill>
                  <a:schemeClr val="tx2"/>
                </a:solidFill>
                <a:latin typeface="Source Sans Pro"/>
              </a:rPr>
              <a:t>pc</a:t>
            </a:r>
            <a:endParaRPr lang="en-US" sz="1600" dirty="0">
              <a:solidFill>
                <a:schemeClr val="tx2"/>
              </a:solidFill>
              <a:latin typeface="Source Sans Pro"/>
            </a:endParaRPr>
          </a:p>
        </p:txBody>
      </p:sp>
      <p:sp>
        <p:nvSpPr>
          <p:cNvPr id="57" name="Line 49"/>
          <p:cNvSpPr>
            <a:spLocks noChangeShapeType="1"/>
          </p:cNvSpPr>
          <p:nvPr>
            <p:custDataLst>
              <p:tags r:id="rId52"/>
            </p:custDataLst>
          </p:nvPr>
        </p:nvSpPr>
        <p:spPr bwMode="auto">
          <a:xfrm flipH="1" flipV="1">
            <a:off x="2209800" y="5600700"/>
            <a:ext cx="2590800" cy="0"/>
          </a:xfrm>
          <a:prstGeom prst="line">
            <a:avLst/>
          </a:prstGeom>
          <a:ln w="28575">
            <a:headEnd/>
            <a:tailEnd/>
          </a:ln>
          <a:effectLst/>
        </p:spPr>
        <p:style>
          <a:lnRef idx="2">
            <a:schemeClr val="accent1"/>
          </a:lnRef>
          <a:fillRef idx="0">
            <a:schemeClr val="accent1"/>
          </a:fillRef>
          <a:effectRef idx="1">
            <a:schemeClr val="accent1"/>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58" name="Rectangle 19"/>
          <p:cNvSpPr>
            <a:spLocks noChangeArrowheads="1"/>
          </p:cNvSpPr>
          <p:nvPr>
            <p:custDataLst>
              <p:tags r:id="rId53"/>
            </p:custDataLst>
          </p:nvPr>
        </p:nvSpPr>
        <p:spPr bwMode="auto">
          <a:xfrm>
            <a:off x="8305800" y="24003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a:endParaRPr>
          </a:p>
        </p:txBody>
      </p:sp>
      <p:sp>
        <p:nvSpPr>
          <p:cNvPr id="59" name="Line 49"/>
          <p:cNvSpPr>
            <a:spLocks noChangeShapeType="1"/>
          </p:cNvSpPr>
          <p:nvPr>
            <p:custDataLst>
              <p:tags r:id="rId54"/>
            </p:custDataLst>
          </p:nvPr>
        </p:nvSpPr>
        <p:spPr bwMode="auto">
          <a:xfrm flipH="1" flipV="1">
            <a:off x="1524000" y="2400300"/>
            <a:ext cx="0" cy="1524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a:endParaRPr>
          </a:p>
        </p:txBody>
      </p:sp>
      <p:sp>
        <p:nvSpPr>
          <p:cNvPr id="60" name="Line 49"/>
          <p:cNvSpPr>
            <a:spLocks noChangeShapeType="1"/>
          </p:cNvSpPr>
          <p:nvPr>
            <p:custDataLst>
              <p:tags r:id="rId55"/>
            </p:custDataLst>
          </p:nvPr>
        </p:nvSpPr>
        <p:spPr bwMode="auto">
          <a:xfrm flipV="1">
            <a:off x="1524000" y="3924300"/>
            <a:ext cx="7620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a:endParaRPr>
          </a:p>
        </p:txBody>
      </p:sp>
      <p:sp>
        <p:nvSpPr>
          <p:cNvPr id="61" name="Rectangle 19"/>
          <p:cNvSpPr>
            <a:spLocks noChangeArrowheads="1"/>
          </p:cNvSpPr>
          <p:nvPr>
            <p:custDataLst>
              <p:tags r:id="rId56"/>
            </p:custDataLst>
          </p:nvPr>
        </p:nvSpPr>
        <p:spPr bwMode="auto">
          <a:xfrm>
            <a:off x="5638800" y="28575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a:endParaRPr>
          </a:p>
        </p:txBody>
      </p:sp>
      <p:grpSp>
        <p:nvGrpSpPr>
          <p:cNvPr id="104" name="Group 103"/>
          <p:cNvGrpSpPr/>
          <p:nvPr/>
        </p:nvGrpSpPr>
        <p:grpSpPr>
          <a:xfrm>
            <a:off x="6705600" y="3314700"/>
            <a:ext cx="1371600" cy="1371600"/>
            <a:chOff x="6705600" y="3124200"/>
            <a:chExt cx="1371600" cy="1371600"/>
          </a:xfrm>
        </p:grpSpPr>
        <p:sp>
          <p:nvSpPr>
            <p:cNvPr id="25" name="Line 45"/>
            <p:cNvSpPr>
              <a:spLocks noChangeShapeType="1"/>
            </p:cNvSpPr>
            <p:nvPr>
              <p:custDataLst>
                <p:tags r:id="rId81"/>
              </p:custDataLst>
            </p:nvPr>
          </p:nvSpPr>
          <p:spPr bwMode="auto">
            <a:xfrm flipV="1">
              <a:off x="7239000" y="4267200"/>
              <a:ext cx="0" cy="228600"/>
            </a:xfrm>
            <a:prstGeom prst="line">
              <a:avLst/>
            </a:prstGeom>
            <a:ln w="28575">
              <a:headEnd type="none" w="med" len="med"/>
              <a:tailEnd type="arrow" w="med" len="med"/>
            </a:ln>
            <a:effectLst/>
          </p:spPr>
          <p:style>
            <a:lnRef idx="2">
              <a:schemeClr val="accent2"/>
            </a:lnRef>
            <a:fillRef idx="0">
              <a:schemeClr val="accent2"/>
            </a:fillRef>
            <a:effectRef idx="1">
              <a:schemeClr val="accent2"/>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30" name="Line 49"/>
            <p:cNvSpPr>
              <a:spLocks noChangeShapeType="1"/>
            </p:cNvSpPr>
            <p:nvPr>
              <p:custDataLst>
                <p:tags r:id="rId82"/>
              </p:custDataLst>
            </p:nvPr>
          </p:nvSpPr>
          <p:spPr bwMode="auto">
            <a:xfrm flipV="1">
              <a:off x="7924800" y="3733800"/>
              <a:ext cx="1524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a:endParaRPr>
            </a:p>
          </p:txBody>
        </p:sp>
        <p:sp>
          <p:nvSpPr>
            <p:cNvPr id="63" name="Text Box 5"/>
            <p:cNvSpPr txBox="1">
              <a:spLocks noChangeArrowheads="1"/>
            </p:cNvSpPr>
            <p:nvPr>
              <p:custDataLst>
                <p:tags r:id="rId83"/>
              </p:custDataLst>
            </p:nvPr>
          </p:nvSpPr>
          <p:spPr bwMode="auto">
            <a:xfrm>
              <a:off x="6858000" y="3886201"/>
              <a:ext cx="1143000" cy="394274"/>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a:rPr>
                <a:t>memory</a:t>
              </a:r>
            </a:p>
          </p:txBody>
        </p:sp>
        <p:sp>
          <p:nvSpPr>
            <p:cNvPr id="64" name="Text Box 5"/>
            <p:cNvSpPr txBox="1">
              <a:spLocks noChangeArrowheads="1"/>
            </p:cNvSpPr>
            <p:nvPr>
              <p:custDataLst>
                <p:tags r:id="rId84"/>
              </p:custDataLst>
            </p:nvPr>
          </p:nvSpPr>
          <p:spPr bwMode="auto">
            <a:xfrm>
              <a:off x="6705600" y="3505200"/>
              <a:ext cx="5189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d</a:t>
              </a:r>
              <a:r>
                <a:rPr lang="en-US" sz="1600" baseline="-25000" dirty="0" smtClean="0">
                  <a:solidFill>
                    <a:schemeClr val="tx2"/>
                  </a:solidFill>
                  <a:latin typeface="Source Sans Pro"/>
                </a:rPr>
                <a:t>in</a:t>
              </a:r>
              <a:endParaRPr lang="en-US" sz="1600" baseline="-25000" dirty="0">
                <a:solidFill>
                  <a:schemeClr val="tx2"/>
                </a:solidFill>
                <a:latin typeface="Source Sans Pro"/>
              </a:endParaRPr>
            </a:p>
          </p:txBody>
        </p:sp>
        <p:sp>
          <p:nvSpPr>
            <p:cNvPr id="65" name="Text Box 5"/>
            <p:cNvSpPr txBox="1">
              <a:spLocks noChangeArrowheads="1"/>
            </p:cNvSpPr>
            <p:nvPr>
              <p:custDataLst>
                <p:tags r:id="rId85"/>
              </p:custDataLst>
            </p:nvPr>
          </p:nvSpPr>
          <p:spPr bwMode="auto">
            <a:xfrm>
              <a:off x="7391400" y="3505200"/>
              <a:ext cx="518900" cy="394275"/>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a:rPr>
                <a:t>d</a:t>
              </a:r>
              <a:r>
                <a:rPr lang="en-US" sz="1600" baseline="-25000" dirty="0" err="1" smtClean="0">
                  <a:solidFill>
                    <a:schemeClr val="tx2"/>
                  </a:solidFill>
                  <a:latin typeface="Source Sans Pro"/>
                </a:rPr>
                <a:t>out</a:t>
              </a:r>
              <a:endParaRPr lang="en-US" sz="1600" baseline="-25000" dirty="0">
                <a:solidFill>
                  <a:schemeClr val="tx2"/>
                </a:solidFill>
                <a:latin typeface="Source Sans Pro"/>
              </a:endParaRPr>
            </a:p>
          </p:txBody>
        </p:sp>
        <p:sp>
          <p:nvSpPr>
            <p:cNvPr id="66" name="Text Box 5"/>
            <p:cNvSpPr txBox="1">
              <a:spLocks noChangeArrowheads="1"/>
            </p:cNvSpPr>
            <p:nvPr>
              <p:custDataLst>
                <p:tags r:id="rId86"/>
              </p:custDataLst>
            </p:nvPr>
          </p:nvSpPr>
          <p:spPr bwMode="auto">
            <a:xfrm>
              <a:off x="6781800" y="3124200"/>
              <a:ext cx="976100" cy="394275"/>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a:rPr>
                <a:t>addr</a:t>
              </a:r>
              <a:endParaRPr lang="en-US" sz="1600" dirty="0">
                <a:solidFill>
                  <a:schemeClr val="tx2"/>
                </a:solidFill>
                <a:latin typeface="Source Sans Pro"/>
              </a:endParaRPr>
            </a:p>
          </p:txBody>
        </p:sp>
        <p:sp>
          <p:nvSpPr>
            <p:cNvPr id="67" name="Rectangle 4"/>
            <p:cNvSpPr>
              <a:spLocks noChangeArrowheads="1"/>
            </p:cNvSpPr>
            <p:nvPr>
              <p:custDataLst>
                <p:tags r:id="rId87"/>
              </p:custDataLst>
            </p:nvPr>
          </p:nvSpPr>
          <p:spPr bwMode="auto">
            <a:xfrm>
              <a:off x="6781800" y="3200400"/>
              <a:ext cx="1143000" cy="1066800"/>
            </a:xfrm>
            <a:prstGeom prst="rect">
              <a:avLst/>
            </a:pr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a:endParaRPr>
            </a:p>
          </p:txBody>
        </p:sp>
      </p:grpSp>
      <p:sp>
        <p:nvSpPr>
          <p:cNvPr id="68" name="Line 48"/>
          <p:cNvSpPr>
            <a:spLocks noChangeShapeType="1"/>
          </p:cNvSpPr>
          <p:nvPr>
            <p:custDataLst>
              <p:tags r:id="rId57"/>
            </p:custDataLst>
          </p:nvPr>
        </p:nvSpPr>
        <p:spPr bwMode="auto">
          <a:xfrm flipH="1">
            <a:off x="2362200" y="3086100"/>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a:endParaRPr>
          </a:p>
        </p:txBody>
      </p:sp>
      <p:sp>
        <p:nvSpPr>
          <p:cNvPr id="69" name="Line 45"/>
          <p:cNvSpPr>
            <a:spLocks noChangeShapeType="1"/>
          </p:cNvSpPr>
          <p:nvPr>
            <p:custDataLst>
              <p:tags r:id="rId58"/>
            </p:custDataLst>
          </p:nvPr>
        </p:nvSpPr>
        <p:spPr bwMode="auto">
          <a:xfrm flipV="1">
            <a:off x="2286000" y="3467100"/>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a:endParaRPr>
          </a:p>
        </p:txBody>
      </p:sp>
      <p:sp>
        <p:nvSpPr>
          <p:cNvPr id="70" name="Rectangle 19"/>
          <p:cNvSpPr>
            <a:spLocks noChangeArrowheads="1"/>
          </p:cNvSpPr>
          <p:nvPr>
            <p:custDataLst>
              <p:tags r:id="rId59"/>
            </p:custDataLst>
          </p:nvPr>
        </p:nvSpPr>
        <p:spPr bwMode="auto">
          <a:xfrm>
            <a:off x="2209800" y="27051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a:endParaRPr>
          </a:p>
        </p:txBody>
      </p:sp>
      <p:sp>
        <p:nvSpPr>
          <p:cNvPr id="71" name="Rectangle 22"/>
          <p:cNvSpPr>
            <a:spLocks noChangeArrowheads="1"/>
          </p:cNvSpPr>
          <p:nvPr>
            <p:custDataLst>
              <p:tags r:id="rId60"/>
            </p:custDataLst>
          </p:nvPr>
        </p:nvSpPr>
        <p:spPr bwMode="auto">
          <a:xfrm>
            <a:off x="2590799" y="1943100"/>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1600" dirty="0" smtClean="0">
                <a:solidFill>
                  <a:schemeClr val="tx2"/>
                </a:solidFill>
                <a:latin typeface="Source Sans Pro"/>
              </a:rPr>
              <a:t>register</a:t>
            </a:r>
            <a:br>
              <a:rPr lang="en-US" sz="1600" dirty="0" smtClean="0">
                <a:solidFill>
                  <a:schemeClr val="tx2"/>
                </a:solidFill>
                <a:latin typeface="Source Sans Pro"/>
              </a:rPr>
            </a:br>
            <a:r>
              <a:rPr lang="en-US" sz="1600" dirty="0" smtClean="0">
                <a:solidFill>
                  <a:schemeClr val="tx2"/>
                </a:solidFill>
                <a:latin typeface="Source Sans Pro"/>
              </a:rPr>
              <a:t>file</a:t>
            </a:r>
            <a:endParaRPr lang="en-US" sz="1600" dirty="0">
              <a:solidFill>
                <a:schemeClr val="tx2"/>
              </a:solidFill>
              <a:latin typeface="Source Sans Pro"/>
            </a:endParaRPr>
          </a:p>
        </p:txBody>
      </p:sp>
      <p:sp>
        <p:nvSpPr>
          <p:cNvPr id="72" name="Text Box 29"/>
          <p:cNvSpPr txBox="1">
            <a:spLocks noChangeArrowheads="1"/>
          </p:cNvSpPr>
          <p:nvPr>
            <p:custDataLst>
              <p:tags r:id="rId61"/>
            </p:custDataLst>
          </p:nvPr>
        </p:nvSpPr>
        <p:spPr bwMode="auto">
          <a:xfrm>
            <a:off x="1295400" y="2174776"/>
            <a:ext cx="3992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inst</a:t>
            </a:r>
            <a:endParaRPr lang="en-US" sz="1600" dirty="0">
              <a:solidFill>
                <a:schemeClr val="tx2"/>
              </a:solidFill>
              <a:latin typeface="Source Sans Pro"/>
            </a:endParaRPr>
          </a:p>
        </p:txBody>
      </p:sp>
      <p:sp>
        <p:nvSpPr>
          <p:cNvPr id="73" name="Line 25"/>
          <p:cNvSpPr>
            <a:spLocks noChangeShapeType="1"/>
          </p:cNvSpPr>
          <p:nvPr>
            <p:custDataLst>
              <p:tags r:id="rId62"/>
            </p:custDataLst>
          </p:nvPr>
        </p:nvSpPr>
        <p:spPr bwMode="auto">
          <a:xfrm flipV="1">
            <a:off x="2743200" y="3314700"/>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a:endParaRPr>
          </a:p>
        </p:txBody>
      </p:sp>
      <p:sp>
        <p:nvSpPr>
          <p:cNvPr id="74" name="Line 25"/>
          <p:cNvSpPr>
            <a:spLocks noChangeShapeType="1"/>
          </p:cNvSpPr>
          <p:nvPr>
            <p:custDataLst>
              <p:tags r:id="rId63"/>
            </p:custDataLst>
          </p:nvPr>
        </p:nvSpPr>
        <p:spPr bwMode="auto">
          <a:xfrm flipV="1">
            <a:off x="3124199" y="3314700"/>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a:endParaRPr>
          </a:p>
        </p:txBody>
      </p:sp>
      <p:sp>
        <p:nvSpPr>
          <p:cNvPr id="75" name="Line 25"/>
          <p:cNvSpPr>
            <a:spLocks noChangeShapeType="1"/>
          </p:cNvSpPr>
          <p:nvPr>
            <p:custDataLst>
              <p:tags r:id="rId64"/>
            </p:custDataLst>
          </p:nvPr>
        </p:nvSpPr>
        <p:spPr bwMode="auto">
          <a:xfrm flipV="1">
            <a:off x="3352799" y="3314700"/>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a:endParaRPr>
          </a:p>
        </p:txBody>
      </p:sp>
      <p:sp>
        <p:nvSpPr>
          <p:cNvPr id="76" name="Line 25"/>
          <p:cNvSpPr>
            <a:spLocks noChangeShapeType="1"/>
          </p:cNvSpPr>
          <p:nvPr>
            <p:custDataLst>
              <p:tags r:id="rId65"/>
            </p:custDataLst>
          </p:nvPr>
        </p:nvSpPr>
        <p:spPr bwMode="auto">
          <a:xfrm flipV="1">
            <a:off x="3581399" y="3314700"/>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a:endParaRPr>
          </a:p>
        </p:txBody>
      </p:sp>
      <p:sp>
        <p:nvSpPr>
          <p:cNvPr id="80" name="Line 49"/>
          <p:cNvSpPr>
            <a:spLocks noChangeShapeType="1"/>
          </p:cNvSpPr>
          <p:nvPr>
            <p:custDataLst>
              <p:tags r:id="rId66"/>
            </p:custDataLst>
          </p:nvPr>
        </p:nvSpPr>
        <p:spPr bwMode="auto">
          <a:xfrm flipV="1">
            <a:off x="3657600" y="4991100"/>
            <a:ext cx="16002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a:endParaRPr>
          </a:p>
        </p:txBody>
      </p:sp>
      <p:sp>
        <p:nvSpPr>
          <p:cNvPr id="81" name="Text Box 11"/>
          <p:cNvSpPr txBox="1">
            <a:spLocks noChangeArrowheads="1"/>
          </p:cNvSpPr>
          <p:nvPr>
            <p:custDataLst>
              <p:tags r:id="rId67"/>
            </p:custDataLst>
          </p:nvPr>
        </p:nvSpPr>
        <p:spPr bwMode="auto">
          <a:xfrm>
            <a:off x="2971800" y="4838700"/>
            <a:ext cx="6858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extend</a:t>
            </a:r>
            <a:endParaRPr lang="en-US" sz="1600" dirty="0">
              <a:solidFill>
                <a:schemeClr val="tx2"/>
              </a:solidFill>
              <a:latin typeface="Source Sans Pro"/>
            </a:endParaRPr>
          </a:p>
        </p:txBody>
      </p:sp>
      <p:sp>
        <p:nvSpPr>
          <p:cNvPr id="84" name="Line 49"/>
          <p:cNvSpPr>
            <a:spLocks noChangeShapeType="1"/>
          </p:cNvSpPr>
          <p:nvPr>
            <p:custDataLst>
              <p:tags r:id="rId68"/>
            </p:custDataLst>
          </p:nvPr>
        </p:nvSpPr>
        <p:spPr bwMode="auto">
          <a:xfrm flipV="1">
            <a:off x="4800600" y="2167513"/>
            <a:ext cx="0" cy="1981200"/>
          </a:xfrm>
          <a:prstGeom prst="line">
            <a:avLst/>
          </a:prstGeom>
          <a:ln w="28575">
            <a:headEnd type="oval" w="med" len="med"/>
            <a:tailEnd type="oval"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86" name="Line 49"/>
          <p:cNvSpPr>
            <a:spLocks noChangeShapeType="1"/>
          </p:cNvSpPr>
          <p:nvPr>
            <p:custDataLst>
              <p:tags r:id="rId69"/>
            </p:custDataLst>
          </p:nvPr>
        </p:nvSpPr>
        <p:spPr bwMode="auto">
          <a:xfrm>
            <a:off x="5260313" y="3467100"/>
            <a:ext cx="0" cy="1523999"/>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93" name="TextBox 92"/>
          <p:cNvSpPr txBox="1"/>
          <p:nvPr/>
        </p:nvSpPr>
        <p:spPr>
          <a:xfrm>
            <a:off x="1843086" y="5943600"/>
            <a:ext cx="4042517" cy="523220"/>
          </a:xfrm>
          <a:prstGeom prst="rect">
            <a:avLst/>
          </a:prstGeom>
          <a:noFill/>
          <a:ln>
            <a:noFill/>
          </a:ln>
        </p:spPr>
        <p:txBody>
          <a:bodyPr wrap="none" rtlCol="0">
            <a:spAutoFit/>
          </a:bodyPr>
          <a:lstStyle/>
          <a:p>
            <a:r>
              <a:rPr lang="en-US" sz="2800" dirty="0" smtClean="0">
                <a:solidFill>
                  <a:schemeClr val="tx2"/>
                </a:solidFill>
                <a:latin typeface="Source Sans Pro"/>
              </a:rPr>
              <a:t>A single cycle processor</a:t>
            </a:r>
          </a:p>
        </p:txBody>
      </p:sp>
      <p:grpSp>
        <p:nvGrpSpPr>
          <p:cNvPr id="103" name="Group 102"/>
          <p:cNvGrpSpPr/>
          <p:nvPr/>
        </p:nvGrpSpPr>
        <p:grpSpPr>
          <a:xfrm>
            <a:off x="5715000" y="1866900"/>
            <a:ext cx="1143000" cy="1524000"/>
            <a:chOff x="5715000" y="1676400"/>
            <a:chExt cx="1143000" cy="1524000"/>
          </a:xfrm>
        </p:grpSpPr>
        <p:sp>
          <p:nvSpPr>
            <p:cNvPr id="95" name="Text Box 52"/>
            <p:cNvSpPr txBox="1">
              <a:spLocks noChangeArrowheads="1"/>
            </p:cNvSpPr>
            <p:nvPr>
              <p:custDataLst>
                <p:tags r:id="rId75"/>
              </p:custDataLst>
            </p:nvPr>
          </p:nvSpPr>
          <p:spPr bwMode="auto">
            <a:xfrm>
              <a:off x="6172200" y="2209800"/>
              <a:ext cx="470000" cy="394275"/>
            </a:xfrm>
            <a:prstGeom prst="rect">
              <a:avLst/>
            </a:prstGeom>
            <a:noFill/>
            <a:ln w="28575" cap="sq" algn="ctr">
              <a:solidFill>
                <a:schemeClr val="bg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a:solidFill>
                    <a:schemeClr val="tx2"/>
                  </a:solidFill>
                  <a:latin typeface="Source Sans Pro"/>
                </a:rPr>
                <a:t>alu</a:t>
              </a:r>
              <a:endParaRPr lang="en-US" sz="1600" dirty="0">
                <a:solidFill>
                  <a:schemeClr val="tx2"/>
                </a:solidFill>
                <a:latin typeface="Source Sans Pro"/>
              </a:endParaRPr>
            </a:p>
          </p:txBody>
        </p:sp>
        <p:sp>
          <p:nvSpPr>
            <p:cNvPr id="96" name="Line 44"/>
            <p:cNvSpPr>
              <a:spLocks noChangeShapeType="1"/>
            </p:cNvSpPr>
            <p:nvPr>
              <p:custDataLst>
                <p:tags r:id="rId76"/>
              </p:custDataLst>
            </p:nvPr>
          </p:nvSpPr>
          <p:spPr bwMode="auto">
            <a:xfrm>
              <a:off x="5791200" y="2971800"/>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97" name="Freeform 96"/>
            <p:cNvSpPr/>
            <p:nvPr>
              <p:custDataLst>
                <p:tags r:id="rId77"/>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a:endParaRPr>
            </a:p>
          </p:txBody>
        </p:sp>
        <p:sp>
          <p:nvSpPr>
            <p:cNvPr id="98" name="Line 45"/>
            <p:cNvSpPr>
              <a:spLocks noChangeShapeType="1"/>
            </p:cNvSpPr>
            <p:nvPr>
              <p:custDataLst>
                <p:tags r:id="rId78"/>
              </p:custDataLst>
            </p:nvPr>
          </p:nvSpPr>
          <p:spPr bwMode="auto">
            <a:xfrm flipV="1">
              <a:off x="6553200" y="2895600"/>
              <a:ext cx="0" cy="22860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99" name="Line 43"/>
            <p:cNvSpPr>
              <a:spLocks noChangeShapeType="1"/>
            </p:cNvSpPr>
            <p:nvPr>
              <p:custDataLst>
                <p:tags r:id="rId79"/>
              </p:custDataLst>
            </p:nvPr>
          </p:nvSpPr>
          <p:spPr bwMode="auto">
            <a:xfrm flipV="1">
              <a:off x="5715000" y="1981200"/>
              <a:ext cx="304800" cy="3076"/>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a:endParaRPr>
            </a:p>
          </p:txBody>
        </p:sp>
        <p:sp>
          <p:nvSpPr>
            <p:cNvPr id="100" name="Line 48"/>
            <p:cNvSpPr>
              <a:spLocks noChangeShapeType="1"/>
            </p:cNvSpPr>
            <p:nvPr>
              <p:custDataLst>
                <p:tags r:id="rId80"/>
              </p:custDataLst>
            </p:nvPr>
          </p:nvSpPr>
          <p:spPr bwMode="auto">
            <a:xfrm flipH="1">
              <a:off x="6629400" y="2362200"/>
              <a:ext cx="228600" cy="0"/>
            </a:xfrm>
            <a:prstGeom prst="line">
              <a:avLst/>
            </a:prstGeom>
            <a:ln w="28575">
              <a:headEnd/>
              <a:tailEn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dirty="0">
                <a:solidFill>
                  <a:schemeClr val="tx2"/>
                </a:solidFill>
                <a:latin typeface="Source Sans Pro"/>
              </a:endParaRPr>
            </a:p>
          </p:txBody>
        </p:sp>
      </p:grpSp>
      <p:grpSp>
        <p:nvGrpSpPr>
          <p:cNvPr id="87" name="Group 86"/>
          <p:cNvGrpSpPr/>
          <p:nvPr>
            <p:custDataLst>
              <p:tags r:id="rId70"/>
            </p:custDataLst>
          </p:nvPr>
        </p:nvGrpSpPr>
        <p:grpSpPr>
          <a:xfrm>
            <a:off x="914400" y="3162300"/>
            <a:ext cx="304800" cy="304800"/>
            <a:chOff x="990600" y="2971800"/>
            <a:chExt cx="304800" cy="304800"/>
          </a:xfrm>
          <a:noFill/>
        </p:grpSpPr>
        <p:sp>
          <p:nvSpPr>
            <p:cNvPr id="88" name="Freeform 87"/>
            <p:cNvSpPr/>
            <p:nvPr>
              <p:custDataLst>
                <p:tags r:id="rId7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a:endParaRPr>
            </a:p>
          </p:txBody>
        </p:sp>
        <p:sp>
          <p:nvSpPr>
            <p:cNvPr id="89" name="Text Box 11"/>
            <p:cNvSpPr txBox="1">
              <a:spLocks noChangeArrowheads="1"/>
            </p:cNvSpPr>
            <p:nvPr>
              <p:custDataLst>
                <p:tags r:id="rId74"/>
              </p:custDataLst>
            </p:nvPr>
          </p:nvSpPr>
          <p:spPr bwMode="auto">
            <a:xfrm>
              <a:off x="1081086" y="3002753"/>
              <a:ext cx="152400" cy="228600"/>
            </a:xfrm>
            <a:prstGeom prst="rect">
              <a:avLst/>
            </a:prstGeom>
            <a:grp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+4</a:t>
              </a:r>
              <a:endParaRPr lang="en-US" sz="1600" dirty="0">
                <a:solidFill>
                  <a:schemeClr val="tx2"/>
                </a:solidFill>
                <a:latin typeface="Source Sans Pro"/>
              </a:endParaRPr>
            </a:p>
          </p:txBody>
        </p:sp>
      </p:grpSp>
      <p:sp>
        <p:nvSpPr>
          <p:cNvPr id="91" name="Freeform 90"/>
          <p:cNvSpPr/>
          <p:nvPr>
            <p:custDataLst>
              <p:tags r:id="rId71"/>
            </p:custDataLst>
          </p:nvPr>
        </p:nvSpPr>
        <p:spPr>
          <a:xfrm>
            <a:off x="1676400" y="31623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a:endParaRPr>
          </a:p>
        </p:txBody>
      </p:sp>
      <p:sp>
        <p:nvSpPr>
          <p:cNvPr id="92" name="Text Box 11"/>
          <p:cNvSpPr txBox="1">
            <a:spLocks noChangeArrowheads="1"/>
          </p:cNvSpPr>
          <p:nvPr>
            <p:custDataLst>
              <p:tags r:id="rId72"/>
            </p:custDataLst>
          </p:nvPr>
        </p:nvSpPr>
        <p:spPr bwMode="auto">
          <a:xfrm>
            <a:off x="1766886" y="3193253"/>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+4</a:t>
            </a:r>
            <a:endParaRPr lang="en-US" sz="1600" dirty="0">
              <a:solidFill>
                <a:schemeClr val="tx2"/>
              </a:solidFill>
              <a:latin typeface="Source Sans Pro"/>
            </a:endParaRPr>
          </a:p>
        </p:txBody>
      </p:sp>
    </p:spTree>
    <p:extLst>
      <p:ext uri="{BB962C8B-B14F-4D97-AF65-F5344CB8AC3E}">
        <p14:creationId xmlns:p14="http://schemas.microsoft.com/office/powerpoint/2010/main" val="363536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8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8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86"/>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7"/>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3"/>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91"/>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animBg="1"/>
      <p:bldP spid="23" grpId="0" animBg="1"/>
      <p:bldP spid="24" grpId="0" animBg="1"/>
      <p:bldP spid="26" grpId="0" animBg="1"/>
      <p:bldP spid="27" grpId="0" animBg="1"/>
      <p:bldP spid="28" grpId="0" animBg="1"/>
      <p:bldP spid="29" grpId="0" animBg="1"/>
      <p:bldP spid="31" grpId="0" animBg="1"/>
      <p:bldP spid="32" grpId="0"/>
      <p:bldP spid="33" grpId="0" animBg="1"/>
      <p:bldP spid="34" grpId="0" animBg="1"/>
      <p:bldP spid="35" grpId="0" animBg="1"/>
      <p:bldP spid="36" grpId="0" animBg="1"/>
      <p:bldP spid="37" grpId="0" animBg="1"/>
      <p:bldP spid="38"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8" grpId="0" animBg="1"/>
      <p:bldP spid="69" grpId="0" animBg="1"/>
      <p:bldP spid="70" grpId="0" animBg="1"/>
      <p:bldP spid="71" grpId="0" animBg="1"/>
      <p:bldP spid="72" grpId="0"/>
      <p:bldP spid="73" grpId="0" animBg="1"/>
      <p:bldP spid="74" grpId="0" animBg="1"/>
      <p:bldP spid="75" grpId="0" animBg="1"/>
      <p:bldP spid="76" grpId="0" animBg="1"/>
      <p:bldP spid="80" grpId="0" animBg="1"/>
      <p:bldP spid="81" grpId="0" animBg="1"/>
      <p:bldP spid="84" grpId="0" animBg="1"/>
      <p:bldP spid="86" grpId="0" animBg="1"/>
      <p:bldP spid="93" grpId="0"/>
      <p:bldP spid="91" grpId="0" animBg="1"/>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solidFill>
                  <a:schemeClr val="tx2"/>
                </a:solidFill>
              </a:rPr>
              <a:t>Goal for the next few lectures</a:t>
            </a:r>
            <a:endParaRPr lang="en-US" dirty="0">
              <a:solidFill>
                <a:schemeClr val="tx2"/>
              </a:solidFill>
            </a:endParaRPr>
          </a:p>
        </p:txBody>
      </p:sp>
      <p:sp>
        <p:nvSpPr>
          <p:cNvPr id="6" name="Content Placeholder 2"/>
          <p:cNvSpPr>
            <a:spLocks noGrp="1"/>
          </p:cNvSpPr>
          <p:nvPr>
            <p:ph idx="1"/>
          </p:nvPr>
        </p:nvSpPr>
        <p:spPr>
          <a:xfrm>
            <a:off x="228600" y="685800"/>
            <a:ext cx="8686800" cy="5791200"/>
          </a:xfrm>
        </p:spPr>
        <p:txBody>
          <a:bodyPr>
            <a:normAutofit/>
          </a:bodyPr>
          <a:lstStyle/>
          <a:p>
            <a:r>
              <a:rPr lang="en-US" sz="3600" dirty="0" smtClean="0">
                <a:solidFill>
                  <a:schemeClr val="tx2"/>
                </a:solidFill>
              </a:rPr>
              <a:t>Understanding the basics of a processor</a:t>
            </a:r>
          </a:p>
          <a:p>
            <a:pPr lvl="1"/>
            <a:r>
              <a:rPr lang="en-US" dirty="0" smtClean="0">
                <a:solidFill>
                  <a:schemeClr val="tx2"/>
                </a:solidFill>
              </a:rPr>
              <a:t>We </a:t>
            </a:r>
            <a:r>
              <a:rPr lang="en-US" dirty="0">
                <a:solidFill>
                  <a:schemeClr val="tx2"/>
                </a:solidFill>
              </a:rPr>
              <a:t>now have </a:t>
            </a:r>
            <a:r>
              <a:rPr lang="en-US" dirty="0" smtClean="0">
                <a:solidFill>
                  <a:schemeClr val="tx2"/>
                </a:solidFill>
              </a:rPr>
              <a:t>the technology to build a CPU!</a:t>
            </a:r>
          </a:p>
          <a:p>
            <a:pPr lvl="1"/>
            <a:endParaRPr lang="en-US" dirty="0" smtClean="0">
              <a:solidFill>
                <a:schemeClr val="tx2"/>
              </a:solidFill>
            </a:endParaRPr>
          </a:p>
          <a:p>
            <a:pPr indent="-285750"/>
            <a:r>
              <a:rPr lang="en-US" sz="3600" dirty="0" smtClean="0">
                <a:solidFill>
                  <a:schemeClr val="tx2"/>
                </a:solidFill>
              </a:rPr>
              <a:t>Putting it all together:</a:t>
            </a:r>
            <a:endParaRPr lang="en-US" sz="3600" dirty="0">
              <a:solidFill>
                <a:schemeClr val="tx2"/>
              </a:solidFill>
            </a:endParaRPr>
          </a:p>
          <a:p>
            <a:pPr lvl="1"/>
            <a:r>
              <a:rPr lang="en-US" dirty="0" smtClean="0">
                <a:solidFill>
                  <a:schemeClr val="tx2"/>
                </a:solidFill>
              </a:rPr>
              <a:t>Arithmetic Logic Unit (ALU)</a:t>
            </a:r>
          </a:p>
          <a:p>
            <a:pPr lvl="1"/>
            <a:r>
              <a:rPr lang="en-US" dirty="0" smtClean="0">
                <a:solidFill>
                  <a:schemeClr val="tx2"/>
                </a:solidFill>
              </a:rPr>
              <a:t>Register File</a:t>
            </a:r>
          </a:p>
          <a:p>
            <a:pPr lvl="1"/>
            <a:r>
              <a:rPr lang="en-US" dirty="0" smtClean="0">
                <a:solidFill>
                  <a:schemeClr val="tx2"/>
                </a:solidFill>
              </a:rPr>
              <a:t>Memory</a:t>
            </a:r>
          </a:p>
          <a:p>
            <a:pPr lvl="2"/>
            <a:r>
              <a:rPr lang="en-US" dirty="0" smtClean="0">
                <a:solidFill>
                  <a:schemeClr val="tx2"/>
                </a:solidFill>
              </a:rPr>
              <a:t>SRAM: cache</a:t>
            </a:r>
          </a:p>
          <a:p>
            <a:pPr lvl="2"/>
            <a:r>
              <a:rPr lang="en-US" dirty="0" smtClean="0">
                <a:solidFill>
                  <a:schemeClr val="tx2"/>
                </a:solidFill>
              </a:rPr>
              <a:t>DRAM: main memory</a:t>
            </a:r>
          </a:p>
          <a:p>
            <a:pPr lvl="1"/>
            <a:r>
              <a:rPr lang="en-US" dirty="0" smtClean="0">
                <a:solidFill>
                  <a:schemeClr val="accent1"/>
                </a:solidFill>
              </a:rPr>
              <a:t>RISC-V Instructions &amp; how they are executed</a:t>
            </a:r>
            <a:endParaRPr lang="en-US" dirty="0">
              <a:solidFill>
                <a:schemeClr val="accent1"/>
              </a:solidFill>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GB"/>
            </a:defPPr>
            <a:lvl1pPr algn="l" defTabSz="457200" rtl="0" fontAlgn="base">
              <a:spcBef>
                <a:spcPct val="0"/>
              </a:spcBef>
              <a:spcAft>
                <a:spcPct val="0"/>
              </a:spcAft>
              <a:defRPr sz="2400" kern="1200">
                <a:solidFill>
                  <a:schemeClr val="bg1"/>
                </a:solidFill>
                <a:latin typeface="Times New Roman" pitchFamily="18" charset="0"/>
                <a:ea typeface="Osaka"/>
                <a:cs typeface="Osaka"/>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a:lstStyle>
          <a:p>
            <a:fld id="{DAD0A56F-BD0F-4BDF-9912-D1E89E9626C0}" type="slidenum">
              <a:rPr lang="en-US" smtClean="0"/>
              <a:pPr/>
              <a:t>7</a:t>
            </a:fld>
            <a:endParaRPr lang="en-US"/>
          </a:p>
        </p:txBody>
      </p:sp>
    </p:spTree>
    <p:extLst>
      <p:ext uri="{BB962C8B-B14F-4D97-AF65-F5344CB8AC3E}">
        <p14:creationId xmlns:p14="http://schemas.microsoft.com/office/powerpoint/2010/main" val="3592242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a:t>
            </a:fld>
            <a:endParaRPr lang="en-US" dirty="0"/>
          </a:p>
        </p:txBody>
      </p:sp>
      <p:sp>
        <p:nvSpPr>
          <p:cNvPr id="5" name="Line 34"/>
          <p:cNvSpPr>
            <a:spLocks noChangeShapeType="1"/>
          </p:cNvSpPr>
          <p:nvPr>
            <p:custDataLst>
              <p:tags r:id="rId1"/>
            </p:custDataLst>
          </p:nvPr>
        </p:nvSpPr>
        <p:spPr bwMode="auto">
          <a:xfrm flipV="1">
            <a:off x="2286000" y="4231578"/>
            <a:ext cx="3048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6" name="Line 43"/>
          <p:cNvSpPr>
            <a:spLocks noChangeShapeType="1"/>
          </p:cNvSpPr>
          <p:nvPr>
            <p:custDataLst>
              <p:tags r:id="rId2"/>
            </p:custDataLst>
          </p:nvPr>
        </p:nvSpPr>
        <p:spPr bwMode="auto">
          <a:xfrm>
            <a:off x="3733800" y="2250378"/>
            <a:ext cx="2286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7" name="Line 44"/>
          <p:cNvSpPr>
            <a:spLocks noChangeShapeType="1"/>
          </p:cNvSpPr>
          <p:nvPr>
            <p:custDataLst>
              <p:tags r:id="rId3"/>
            </p:custDataLst>
          </p:nvPr>
        </p:nvSpPr>
        <p:spPr bwMode="auto">
          <a:xfrm>
            <a:off x="3733800" y="3088578"/>
            <a:ext cx="1905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 name="Line 47"/>
          <p:cNvSpPr>
            <a:spLocks noChangeShapeType="1"/>
          </p:cNvSpPr>
          <p:nvPr>
            <p:custDataLst>
              <p:tags r:id="rId4"/>
            </p:custDataLst>
          </p:nvPr>
        </p:nvSpPr>
        <p:spPr bwMode="auto">
          <a:xfrm flipV="1">
            <a:off x="8686800" y="1183578"/>
            <a:ext cx="0" cy="1676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 name="Line 48"/>
          <p:cNvSpPr>
            <a:spLocks noChangeShapeType="1"/>
          </p:cNvSpPr>
          <p:nvPr>
            <p:custDataLst>
              <p:tags r:id="rId5"/>
            </p:custDataLst>
          </p:nvPr>
        </p:nvSpPr>
        <p:spPr bwMode="auto">
          <a:xfrm flipH="1">
            <a:off x="6629400" y="2631378"/>
            <a:ext cx="16764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10" name="Line 49"/>
          <p:cNvSpPr>
            <a:spLocks noChangeShapeType="1"/>
          </p:cNvSpPr>
          <p:nvPr>
            <p:custDataLst>
              <p:tags r:id="rId6"/>
            </p:custDataLst>
          </p:nvPr>
        </p:nvSpPr>
        <p:spPr bwMode="auto">
          <a:xfrm flipV="1">
            <a:off x="1981200" y="1183578"/>
            <a:ext cx="6705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1" name="Line 51"/>
          <p:cNvSpPr>
            <a:spLocks noChangeShapeType="1"/>
          </p:cNvSpPr>
          <p:nvPr>
            <p:custDataLst>
              <p:tags r:id="rId7"/>
            </p:custDataLst>
          </p:nvPr>
        </p:nvSpPr>
        <p:spPr bwMode="auto">
          <a:xfrm flipV="1">
            <a:off x="1981200" y="2936178"/>
            <a:ext cx="228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anchor="ctr" anchorCtr="1">
            <a:noAutofit/>
          </a:bodyPr>
          <a:lstStyle/>
          <a:p>
            <a:endParaRPr lang="en-US" sz="1600">
              <a:solidFill>
                <a:schemeClr val="tx2"/>
              </a:solidFill>
              <a:latin typeface="Source Sans Pro" panose="020B0503030403020204"/>
            </a:endParaRPr>
          </a:p>
        </p:txBody>
      </p:sp>
      <p:sp>
        <p:nvSpPr>
          <p:cNvPr id="12" name="Line 8"/>
          <p:cNvSpPr>
            <a:spLocks noChangeShapeType="1"/>
          </p:cNvSpPr>
          <p:nvPr>
            <p:custDataLst>
              <p:tags r:id="rId8"/>
            </p:custDataLst>
          </p:nvPr>
        </p:nvSpPr>
        <p:spPr bwMode="auto">
          <a:xfrm>
            <a:off x="761998" y="3012378"/>
            <a:ext cx="2" cy="762000"/>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3" name="Text Box 11"/>
          <p:cNvSpPr txBox="1">
            <a:spLocks noChangeArrowheads="1"/>
          </p:cNvSpPr>
          <p:nvPr>
            <p:custDataLst>
              <p:tags r:id="rId9"/>
            </p:custDataLst>
          </p:nvPr>
        </p:nvSpPr>
        <p:spPr bwMode="auto">
          <a:xfrm>
            <a:off x="381000" y="3774378"/>
            <a:ext cx="762000" cy="304799"/>
          </a:xfrm>
          <a:prstGeom prst="rect">
            <a:avLst/>
          </a:prstGeom>
          <a:noFill/>
          <a:ln w="28575"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14" name="Line 18"/>
          <p:cNvSpPr>
            <a:spLocks noChangeShapeType="1"/>
          </p:cNvSpPr>
          <p:nvPr>
            <p:custDataLst>
              <p:tags r:id="rId10"/>
            </p:custDataLst>
          </p:nvPr>
        </p:nvSpPr>
        <p:spPr bwMode="auto">
          <a:xfrm flipH="1">
            <a:off x="1295400" y="3393378"/>
            <a:ext cx="0" cy="1143000"/>
          </a:xfrm>
          <a:prstGeom prst="line">
            <a:avLst/>
          </a:prstGeom>
          <a:ln w="28575">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5" name="Line 21"/>
          <p:cNvSpPr>
            <a:spLocks noChangeShapeType="1"/>
          </p:cNvSpPr>
          <p:nvPr>
            <p:custDataLst>
              <p:tags r:id="rId11"/>
            </p:custDataLst>
          </p:nvPr>
        </p:nvSpPr>
        <p:spPr bwMode="auto">
          <a:xfrm>
            <a:off x="761998" y="4079176"/>
            <a:ext cx="2" cy="457201"/>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wrap="square" anchor="ctr">
            <a:spAutoFit/>
          </a:bodyPr>
          <a:lstStyle/>
          <a:p>
            <a:endParaRPr lang="en-US" sz="1600">
              <a:solidFill>
                <a:schemeClr val="tx2"/>
              </a:solidFill>
              <a:latin typeface="Source Sans Pro" panose="020B0503030403020204"/>
            </a:endParaRPr>
          </a:p>
        </p:txBody>
      </p:sp>
      <p:sp>
        <p:nvSpPr>
          <p:cNvPr id="16" name="Line 49"/>
          <p:cNvSpPr>
            <a:spLocks noChangeShapeType="1"/>
          </p:cNvSpPr>
          <p:nvPr>
            <p:custDataLst>
              <p:tags r:id="rId12"/>
            </p:custDataLst>
          </p:nvPr>
        </p:nvSpPr>
        <p:spPr bwMode="auto">
          <a:xfrm flipH="1">
            <a:off x="1981200" y="1183578"/>
            <a:ext cx="0" cy="17526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7" name="Line 49"/>
          <p:cNvSpPr>
            <a:spLocks noChangeShapeType="1"/>
          </p:cNvSpPr>
          <p:nvPr>
            <p:custDataLst>
              <p:tags r:id="rId13"/>
            </p:custDataLst>
          </p:nvPr>
        </p:nvSpPr>
        <p:spPr bwMode="auto">
          <a:xfrm flipH="1" flipV="1">
            <a:off x="1295400" y="2478978"/>
            <a:ext cx="2286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18" name="Line 44"/>
          <p:cNvSpPr>
            <a:spLocks noChangeShapeType="1"/>
          </p:cNvSpPr>
          <p:nvPr>
            <p:custDataLst>
              <p:tags r:id="rId14"/>
            </p:custDataLst>
          </p:nvPr>
        </p:nvSpPr>
        <p:spPr bwMode="auto">
          <a:xfrm>
            <a:off x="5257800" y="3545778"/>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19" name="Line 49"/>
          <p:cNvSpPr>
            <a:spLocks noChangeShapeType="1"/>
          </p:cNvSpPr>
          <p:nvPr>
            <p:custDataLst>
              <p:tags r:id="rId15"/>
            </p:custDataLst>
          </p:nvPr>
        </p:nvSpPr>
        <p:spPr bwMode="auto">
          <a:xfrm>
            <a:off x="2286000" y="4917378"/>
            <a:ext cx="152400" cy="152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0" name="Text Box 29"/>
          <p:cNvSpPr txBox="1">
            <a:spLocks noChangeArrowheads="1"/>
          </p:cNvSpPr>
          <p:nvPr>
            <p:custDataLst>
              <p:tags r:id="rId16"/>
            </p:custDataLst>
          </p:nvPr>
        </p:nvSpPr>
        <p:spPr bwMode="auto">
          <a:xfrm>
            <a:off x="2343960" y="4764978"/>
            <a:ext cx="5516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21" name="Rectangle 4"/>
          <p:cNvSpPr>
            <a:spLocks noChangeArrowheads="1"/>
          </p:cNvSpPr>
          <p:nvPr>
            <p:custDataLst>
              <p:tags r:id="rId17"/>
            </p:custDataLst>
          </p:nvPr>
        </p:nvSpPr>
        <p:spPr bwMode="auto">
          <a:xfrm>
            <a:off x="228600" y="1945578"/>
            <a:ext cx="1066800" cy="1066800"/>
          </a:xfrm>
          <a:prstGeom prst="rect">
            <a:avLst/>
          </a:prstGeom>
          <a:noFill/>
          <a:ln w="28575" cap="sq" algn="ctr">
            <a:solidFill>
              <a:schemeClr val="tx2"/>
            </a:solidFill>
            <a:miter lim="800000"/>
            <a:headEnd/>
            <a:tailEnd/>
          </a:ln>
          <a:effectLst/>
        </p:spPr>
        <p:txBody>
          <a:bodyPr wrap="square" anchor="ctr" anchorCtr="1">
            <a:noAutofit/>
          </a:bodyPr>
          <a:lstStyle/>
          <a:p>
            <a:pPr algn="ctr"/>
            <a:r>
              <a:rPr lang="en-US" sz="1600" dirty="0" smtClean="0">
                <a:solidFill>
                  <a:schemeClr val="tx2"/>
                </a:solidFill>
                <a:latin typeface="Source Sans Pro" panose="020B0503030403020204"/>
              </a:rPr>
              <a:t>memory</a:t>
            </a:r>
            <a:endParaRPr lang="en-US" sz="1600" dirty="0">
              <a:solidFill>
                <a:schemeClr val="tx2"/>
              </a:solidFill>
              <a:latin typeface="Source Sans Pro" panose="020B0503030403020204"/>
            </a:endParaRPr>
          </a:p>
        </p:txBody>
      </p:sp>
      <p:sp>
        <p:nvSpPr>
          <p:cNvPr id="22" name="Line 49"/>
          <p:cNvSpPr>
            <a:spLocks noChangeShapeType="1"/>
          </p:cNvSpPr>
          <p:nvPr>
            <p:custDataLst>
              <p:tags r:id="rId18"/>
            </p:custDataLst>
          </p:nvPr>
        </p:nvSpPr>
        <p:spPr bwMode="auto">
          <a:xfrm flipV="1">
            <a:off x="5029200" y="3088578"/>
            <a:ext cx="0" cy="914400"/>
          </a:xfrm>
          <a:prstGeom prst="line">
            <a:avLst/>
          </a:prstGeom>
          <a:ln w="28575">
            <a:headEnd/>
            <a:tailEnd type="oval"/>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3" name="Line 44"/>
          <p:cNvSpPr>
            <a:spLocks noChangeShapeType="1"/>
          </p:cNvSpPr>
          <p:nvPr>
            <p:custDataLst>
              <p:tags r:id="rId19"/>
            </p:custDataLst>
          </p:nvPr>
        </p:nvSpPr>
        <p:spPr bwMode="auto">
          <a:xfrm>
            <a:off x="5029200" y="4002978"/>
            <a:ext cx="17526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4" name="Line 44"/>
          <p:cNvSpPr>
            <a:spLocks noChangeShapeType="1"/>
          </p:cNvSpPr>
          <p:nvPr>
            <p:custDataLst>
              <p:tags r:id="rId20"/>
            </p:custDataLst>
          </p:nvPr>
        </p:nvSpPr>
        <p:spPr bwMode="auto">
          <a:xfrm>
            <a:off x="7239000" y="2631378"/>
            <a:ext cx="0" cy="83820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5" name="Line 48"/>
          <p:cNvSpPr>
            <a:spLocks noChangeShapeType="1"/>
          </p:cNvSpPr>
          <p:nvPr>
            <p:custDataLst>
              <p:tags r:id="rId21"/>
            </p:custDataLst>
          </p:nvPr>
        </p:nvSpPr>
        <p:spPr bwMode="auto">
          <a:xfrm flipH="1">
            <a:off x="8458200" y="2859978"/>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26" name="Line 44"/>
          <p:cNvSpPr>
            <a:spLocks noChangeShapeType="1"/>
          </p:cNvSpPr>
          <p:nvPr>
            <p:custDataLst>
              <p:tags r:id="rId22"/>
            </p:custDataLst>
          </p:nvPr>
        </p:nvSpPr>
        <p:spPr bwMode="auto">
          <a:xfrm>
            <a:off x="8077200" y="3088578"/>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7" name="Line 49"/>
          <p:cNvSpPr>
            <a:spLocks noChangeShapeType="1"/>
          </p:cNvSpPr>
          <p:nvPr>
            <p:custDataLst>
              <p:tags r:id="rId23"/>
            </p:custDataLst>
          </p:nvPr>
        </p:nvSpPr>
        <p:spPr bwMode="auto">
          <a:xfrm>
            <a:off x="8077200" y="3088578"/>
            <a:ext cx="0" cy="91440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8" name="Line 49"/>
          <p:cNvSpPr>
            <a:spLocks noChangeShapeType="1"/>
          </p:cNvSpPr>
          <p:nvPr>
            <p:custDataLst>
              <p:tags r:id="rId24"/>
            </p:custDataLst>
          </p:nvPr>
        </p:nvSpPr>
        <p:spPr bwMode="auto">
          <a:xfrm flipV="1">
            <a:off x="2123844" y="4688778"/>
            <a:ext cx="152400" cy="1524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29" name="Text Box 29"/>
          <p:cNvSpPr txBox="1">
            <a:spLocks noChangeArrowheads="1"/>
          </p:cNvSpPr>
          <p:nvPr>
            <p:custDataLst>
              <p:tags r:id="rId25"/>
            </p:custDataLst>
          </p:nvPr>
        </p:nvSpPr>
        <p:spPr bwMode="auto">
          <a:xfrm>
            <a:off x="1676400" y="4536378"/>
            <a:ext cx="457200" cy="225524"/>
          </a:xfrm>
          <a:prstGeom prst="rect">
            <a:avLst/>
          </a:prstGeom>
          <a:noFill/>
          <a:ln w="28575" cap="sq" algn="ctr">
            <a:solidFill>
              <a:schemeClr val="tx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target</a:t>
            </a:r>
            <a:endParaRPr lang="en-US" sz="1600" dirty="0">
              <a:solidFill>
                <a:schemeClr val="tx2"/>
              </a:solidFill>
              <a:latin typeface="Source Sans Pro" panose="020B0503030403020204"/>
            </a:endParaRPr>
          </a:p>
        </p:txBody>
      </p:sp>
      <p:sp>
        <p:nvSpPr>
          <p:cNvPr id="30" name="Line 34"/>
          <p:cNvSpPr>
            <a:spLocks noChangeShapeType="1"/>
          </p:cNvSpPr>
          <p:nvPr>
            <p:custDataLst>
              <p:tags r:id="rId26"/>
            </p:custDataLst>
          </p:nvPr>
        </p:nvSpPr>
        <p:spPr bwMode="auto">
          <a:xfrm flipH="1" flipV="1">
            <a:off x="1742844" y="4841178"/>
            <a:ext cx="3810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1" name="Line 45"/>
          <p:cNvSpPr>
            <a:spLocks noChangeShapeType="1"/>
          </p:cNvSpPr>
          <p:nvPr>
            <p:custDataLst>
              <p:tags r:id="rId27"/>
            </p:custDataLst>
          </p:nvPr>
        </p:nvSpPr>
        <p:spPr bwMode="auto">
          <a:xfrm flipH="1" flipV="1">
            <a:off x="1752600" y="5222178"/>
            <a:ext cx="457200" cy="45720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2" name="Line 49"/>
          <p:cNvSpPr>
            <a:spLocks noChangeShapeType="1"/>
          </p:cNvSpPr>
          <p:nvPr>
            <p:custDataLst>
              <p:tags r:id="rId28"/>
            </p:custDataLst>
          </p:nvPr>
        </p:nvSpPr>
        <p:spPr bwMode="auto">
          <a:xfrm flipV="1">
            <a:off x="4800600" y="4231578"/>
            <a:ext cx="0" cy="14478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3" name="Line 49"/>
          <p:cNvSpPr>
            <a:spLocks noChangeShapeType="1"/>
          </p:cNvSpPr>
          <p:nvPr>
            <p:custDataLst>
              <p:tags r:id="rId29"/>
            </p:custDataLst>
          </p:nvPr>
        </p:nvSpPr>
        <p:spPr bwMode="auto">
          <a:xfrm flipV="1">
            <a:off x="2123844" y="4307778"/>
            <a:ext cx="152400" cy="15240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4" name="Line 34"/>
          <p:cNvSpPr>
            <a:spLocks noChangeShapeType="1"/>
          </p:cNvSpPr>
          <p:nvPr>
            <p:custDataLst>
              <p:tags r:id="rId30"/>
            </p:custDataLst>
          </p:nvPr>
        </p:nvSpPr>
        <p:spPr bwMode="auto">
          <a:xfrm flipH="1" flipV="1">
            <a:off x="1742844" y="4460178"/>
            <a:ext cx="381000"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5" name="Text Box 29"/>
          <p:cNvSpPr txBox="1">
            <a:spLocks noChangeArrowheads="1"/>
          </p:cNvSpPr>
          <p:nvPr>
            <p:custDataLst>
              <p:tags r:id="rId31"/>
            </p:custDataLst>
          </p:nvPr>
        </p:nvSpPr>
        <p:spPr bwMode="auto">
          <a:xfrm>
            <a:off x="1676400" y="4155378"/>
            <a:ext cx="53340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offset</a:t>
            </a:r>
            <a:endParaRPr lang="en-US" sz="1600" dirty="0">
              <a:solidFill>
                <a:schemeClr val="tx2"/>
              </a:solidFill>
              <a:latin typeface="Source Sans Pro" panose="020B0503030403020204"/>
            </a:endParaRPr>
          </a:p>
        </p:txBody>
      </p:sp>
      <p:sp>
        <p:nvSpPr>
          <p:cNvPr id="36" name="Line 44"/>
          <p:cNvSpPr>
            <a:spLocks noChangeShapeType="1"/>
          </p:cNvSpPr>
          <p:nvPr>
            <p:custDataLst>
              <p:tags r:id="rId32"/>
            </p:custDataLst>
          </p:nvPr>
        </p:nvSpPr>
        <p:spPr bwMode="auto">
          <a:xfrm flipH="1">
            <a:off x="4419600" y="3698178"/>
            <a:ext cx="6096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37" name="Line 45"/>
          <p:cNvSpPr>
            <a:spLocks noChangeShapeType="1"/>
          </p:cNvSpPr>
          <p:nvPr>
            <p:custDataLst>
              <p:tags r:id="rId33"/>
            </p:custDataLst>
          </p:nvPr>
        </p:nvSpPr>
        <p:spPr bwMode="auto">
          <a:xfrm flipH="1">
            <a:off x="3810000" y="4231578"/>
            <a:ext cx="228600" cy="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38" name="Line 45"/>
          <p:cNvSpPr>
            <a:spLocks noChangeShapeType="1"/>
          </p:cNvSpPr>
          <p:nvPr>
            <p:custDataLst>
              <p:tags r:id="rId34"/>
            </p:custDataLst>
          </p:nvPr>
        </p:nvSpPr>
        <p:spPr bwMode="auto">
          <a:xfrm flipH="1">
            <a:off x="3733800" y="3774378"/>
            <a:ext cx="76200" cy="3048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39" name="Line 49"/>
          <p:cNvSpPr>
            <a:spLocks noChangeShapeType="1"/>
          </p:cNvSpPr>
          <p:nvPr>
            <p:custDataLst>
              <p:tags r:id="rId35"/>
            </p:custDataLst>
          </p:nvPr>
        </p:nvSpPr>
        <p:spPr bwMode="auto">
          <a:xfrm flipV="1">
            <a:off x="3810000" y="3774378"/>
            <a:ext cx="228600" cy="0"/>
          </a:xfrm>
          <a:prstGeom prst="line">
            <a:avLst/>
          </a:prstGeom>
          <a:ln w="28575">
            <a:headEnd/>
            <a:tailEn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dirty="0">
              <a:solidFill>
                <a:schemeClr val="tx2"/>
              </a:solidFill>
              <a:latin typeface="Source Sans Pro" panose="020B0503030403020204"/>
            </a:endParaRPr>
          </a:p>
        </p:txBody>
      </p:sp>
      <p:sp>
        <p:nvSpPr>
          <p:cNvPr id="40" name="Text Box 11"/>
          <p:cNvSpPr txBox="1">
            <a:spLocks noChangeArrowheads="1"/>
          </p:cNvSpPr>
          <p:nvPr>
            <p:custDataLst>
              <p:tags r:id="rId36"/>
            </p:custDataLst>
          </p:nvPr>
        </p:nvSpPr>
        <p:spPr bwMode="auto">
          <a:xfrm>
            <a:off x="4038600" y="4079177"/>
            <a:ext cx="399240" cy="321119"/>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cmp</a:t>
            </a:r>
            <a:endParaRPr lang="en-US" sz="1600" dirty="0">
              <a:solidFill>
                <a:schemeClr val="tx2"/>
              </a:solidFill>
              <a:latin typeface="Source Sans Pro" panose="020B0503030403020204"/>
            </a:endParaRPr>
          </a:p>
        </p:txBody>
      </p:sp>
      <p:sp>
        <p:nvSpPr>
          <p:cNvPr id="41" name="Line 45"/>
          <p:cNvSpPr>
            <a:spLocks noChangeShapeType="1"/>
          </p:cNvSpPr>
          <p:nvPr>
            <p:custDataLst>
              <p:tags r:id="rId37"/>
            </p:custDataLst>
          </p:nvPr>
        </p:nvSpPr>
        <p:spPr bwMode="auto">
          <a:xfrm flipV="1">
            <a:off x="4191000" y="43839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42" name="Line 49"/>
          <p:cNvSpPr>
            <a:spLocks noChangeShapeType="1"/>
          </p:cNvSpPr>
          <p:nvPr>
            <p:custDataLst>
              <p:tags r:id="rId38"/>
            </p:custDataLst>
          </p:nvPr>
        </p:nvSpPr>
        <p:spPr bwMode="auto">
          <a:xfrm>
            <a:off x="2286000" y="4002978"/>
            <a:ext cx="0" cy="1143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43" name="Oval 24"/>
          <p:cNvSpPr>
            <a:spLocks noChangeArrowheads="1"/>
          </p:cNvSpPr>
          <p:nvPr>
            <p:custDataLst>
              <p:tags r:id="rId39"/>
            </p:custDataLst>
          </p:nvPr>
        </p:nvSpPr>
        <p:spPr bwMode="auto">
          <a:xfrm>
            <a:off x="2590800" y="4002979"/>
            <a:ext cx="1219200" cy="457199"/>
          </a:xfrm>
          <a:prstGeom prst="ellipse">
            <a:avLst/>
          </a:prstGeom>
          <a:ln w="28575">
            <a:headEnd/>
            <a:tailEnd/>
          </a:ln>
        </p:spPr>
        <p:style>
          <a:lnRef idx="2">
            <a:schemeClr val="accent2"/>
          </a:lnRef>
          <a:fillRef idx="1">
            <a:schemeClr val="lt1"/>
          </a:fillRef>
          <a:effectRef idx="0">
            <a:schemeClr val="accent2"/>
          </a:effectRef>
          <a:fontRef idx="minor">
            <a:schemeClr val="dk1"/>
          </a:fontRef>
        </p:style>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control</a:t>
            </a:r>
          </a:p>
        </p:txBody>
      </p:sp>
      <p:sp>
        <p:nvSpPr>
          <p:cNvPr id="44" name="Text Box 11"/>
          <p:cNvSpPr txBox="1">
            <a:spLocks noChangeArrowheads="1"/>
          </p:cNvSpPr>
          <p:nvPr>
            <p:custDataLst>
              <p:tags r:id="rId40"/>
            </p:custDataLst>
          </p:nvPr>
        </p:nvSpPr>
        <p:spPr bwMode="auto">
          <a:xfrm>
            <a:off x="4038600" y="3621978"/>
            <a:ext cx="3810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a:t>
            </a:r>
            <a:endParaRPr lang="en-US" sz="1600" dirty="0">
              <a:solidFill>
                <a:schemeClr val="tx2"/>
              </a:solidFill>
              <a:latin typeface="Source Sans Pro" panose="020B0503030403020204"/>
            </a:endParaRPr>
          </a:p>
        </p:txBody>
      </p:sp>
      <p:sp>
        <p:nvSpPr>
          <p:cNvPr id="45" name="Line 44"/>
          <p:cNvSpPr>
            <a:spLocks noChangeShapeType="1"/>
          </p:cNvSpPr>
          <p:nvPr>
            <p:custDataLst>
              <p:tags r:id="rId41"/>
            </p:custDataLst>
          </p:nvPr>
        </p:nvSpPr>
        <p:spPr bwMode="auto">
          <a:xfrm flipH="1">
            <a:off x="4419600" y="3850578"/>
            <a:ext cx="381000" cy="0"/>
          </a:xfrm>
          <a:prstGeom prst="line">
            <a:avLst/>
          </a:prstGeom>
          <a:ln w="28575">
            <a:headEnd type="oval"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6" name="Line 44"/>
          <p:cNvSpPr>
            <a:spLocks noChangeShapeType="1"/>
          </p:cNvSpPr>
          <p:nvPr>
            <p:custDataLst>
              <p:tags r:id="rId42"/>
            </p:custDataLst>
          </p:nvPr>
        </p:nvSpPr>
        <p:spPr bwMode="auto">
          <a:xfrm flipH="1">
            <a:off x="4419600" y="4231578"/>
            <a:ext cx="3810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7" name="Line 44"/>
          <p:cNvSpPr>
            <a:spLocks noChangeShapeType="1"/>
          </p:cNvSpPr>
          <p:nvPr>
            <p:custDataLst>
              <p:tags r:id="rId43"/>
            </p:custDataLst>
          </p:nvPr>
        </p:nvSpPr>
        <p:spPr bwMode="auto">
          <a:xfrm>
            <a:off x="2438400" y="5069778"/>
            <a:ext cx="533400" cy="0"/>
          </a:xfrm>
          <a:prstGeom prst="line">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48" name="Line 45"/>
          <p:cNvSpPr>
            <a:spLocks noChangeShapeType="1"/>
          </p:cNvSpPr>
          <p:nvPr>
            <p:custDataLst>
              <p:tags r:id="rId44"/>
            </p:custDataLst>
          </p:nvPr>
        </p:nvSpPr>
        <p:spPr bwMode="auto">
          <a:xfrm flipV="1">
            <a:off x="8382000" y="32409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49" name="Line 45"/>
          <p:cNvSpPr>
            <a:spLocks noChangeShapeType="1"/>
          </p:cNvSpPr>
          <p:nvPr>
            <p:custDataLst>
              <p:tags r:id="rId45"/>
            </p:custDataLst>
          </p:nvPr>
        </p:nvSpPr>
        <p:spPr bwMode="auto">
          <a:xfrm flipV="1">
            <a:off x="6400800" y="3240978"/>
            <a:ext cx="0" cy="228600"/>
          </a:xfrm>
          <a:prstGeom prst="line">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50" name="Line 45"/>
          <p:cNvSpPr>
            <a:spLocks noChangeShapeType="1"/>
          </p:cNvSpPr>
          <p:nvPr>
            <p:custDataLst>
              <p:tags r:id="rId46"/>
            </p:custDataLst>
          </p:nvPr>
        </p:nvSpPr>
        <p:spPr bwMode="auto">
          <a:xfrm flipV="1">
            <a:off x="5715000" y="3698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1" name="Line 45"/>
          <p:cNvSpPr>
            <a:spLocks noChangeShapeType="1"/>
          </p:cNvSpPr>
          <p:nvPr>
            <p:custDataLst>
              <p:tags r:id="rId47"/>
            </p:custDataLst>
          </p:nvPr>
        </p:nvSpPr>
        <p:spPr bwMode="auto">
          <a:xfrm flipV="1">
            <a:off x="3200400" y="5222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2" name="Line 45"/>
          <p:cNvSpPr>
            <a:spLocks noChangeShapeType="1"/>
          </p:cNvSpPr>
          <p:nvPr>
            <p:custDataLst>
              <p:tags r:id="rId48"/>
            </p:custDataLst>
          </p:nvPr>
        </p:nvSpPr>
        <p:spPr bwMode="auto">
          <a:xfrm flipV="1">
            <a:off x="1066800" y="52221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53" name="Oval 17"/>
          <p:cNvSpPr>
            <a:spLocks noChangeArrowheads="1"/>
          </p:cNvSpPr>
          <p:nvPr>
            <p:custDataLst>
              <p:tags r:id="rId49"/>
            </p:custDataLst>
          </p:nvPr>
        </p:nvSpPr>
        <p:spPr bwMode="auto">
          <a:xfrm>
            <a:off x="457200" y="4536378"/>
            <a:ext cx="1143000" cy="685800"/>
          </a:xfrm>
          <a:prstGeom prst="ellipse">
            <a:avLst/>
          </a:prstGeom>
          <a:noFill/>
          <a:ln w="28575" algn="ctr">
            <a:solidFill>
              <a:schemeClr val="tx2"/>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new </a:t>
            </a:r>
            <a:r>
              <a:rPr lang="en-US" sz="1600" dirty="0" smtClean="0">
                <a:solidFill>
                  <a:schemeClr val="tx2"/>
                </a:solidFill>
                <a:latin typeface="Source Sans Pro" panose="020B0503030403020204"/>
              </a:rPr>
              <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54" name="Line 49"/>
          <p:cNvSpPr>
            <a:spLocks noChangeShapeType="1"/>
          </p:cNvSpPr>
          <p:nvPr>
            <p:custDataLst>
              <p:tags r:id="rId50"/>
            </p:custDataLst>
          </p:nvPr>
        </p:nvSpPr>
        <p:spPr bwMode="auto">
          <a:xfrm flipH="1" flipV="1">
            <a:off x="2209800" y="5679378"/>
            <a:ext cx="2590800" cy="0"/>
          </a:xfrm>
          <a:prstGeom prst="line">
            <a:avLst/>
          </a:prstGeom>
          <a:ln w="28575">
            <a:headEnd/>
            <a:tailEn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55" name="Rectangle 19"/>
          <p:cNvSpPr>
            <a:spLocks noChangeArrowheads="1"/>
          </p:cNvSpPr>
          <p:nvPr>
            <p:custDataLst>
              <p:tags r:id="rId51"/>
            </p:custDataLst>
          </p:nvPr>
        </p:nvSpPr>
        <p:spPr bwMode="auto">
          <a:xfrm>
            <a:off x="8305800" y="24789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6" name="Line 49"/>
          <p:cNvSpPr>
            <a:spLocks noChangeShapeType="1"/>
          </p:cNvSpPr>
          <p:nvPr>
            <p:custDataLst>
              <p:tags r:id="rId52"/>
            </p:custDataLst>
          </p:nvPr>
        </p:nvSpPr>
        <p:spPr bwMode="auto">
          <a:xfrm flipH="1" flipV="1">
            <a:off x="1524000" y="2478978"/>
            <a:ext cx="0" cy="152400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7" name="Line 49"/>
          <p:cNvSpPr>
            <a:spLocks noChangeShapeType="1"/>
          </p:cNvSpPr>
          <p:nvPr>
            <p:custDataLst>
              <p:tags r:id="rId53"/>
            </p:custDataLst>
          </p:nvPr>
        </p:nvSpPr>
        <p:spPr bwMode="auto">
          <a:xfrm flipV="1">
            <a:off x="1524000" y="4002978"/>
            <a:ext cx="7620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58" name="Rectangle 19"/>
          <p:cNvSpPr>
            <a:spLocks noChangeArrowheads="1"/>
          </p:cNvSpPr>
          <p:nvPr>
            <p:custDataLst>
              <p:tags r:id="rId54"/>
            </p:custDataLst>
          </p:nvPr>
        </p:nvSpPr>
        <p:spPr bwMode="auto">
          <a:xfrm>
            <a:off x="5638800" y="29361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grpSp>
        <p:nvGrpSpPr>
          <p:cNvPr id="59" name="Group 58"/>
          <p:cNvGrpSpPr/>
          <p:nvPr/>
        </p:nvGrpSpPr>
        <p:grpSpPr>
          <a:xfrm>
            <a:off x="6705600" y="3393378"/>
            <a:ext cx="1371600" cy="1371600"/>
            <a:chOff x="6705600" y="3124200"/>
            <a:chExt cx="1371600" cy="1371600"/>
          </a:xfrm>
        </p:grpSpPr>
        <p:sp>
          <p:nvSpPr>
            <p:cNvPr id="60" name="Line 45"/>
            <p:cNvSpPr>
              <a:spLocks noChangeShapeType="1"/>
            </p:cNvSpPr>
            <p:nvPr>
              <p:custDataLst>
                <p:tags r:id="rId80"/>
              </p:custDataLst>
            </p:nvPr>
          </p:nvSpPr>
          <p:spPr bwMode="auto">
            <a:xfrm flipV="1">
              <a:off x="7239000" y="4267200"/>
              <a:ext cx="0" cy="228600"/>
            </a:xfrm>
            <a:prstGeom prst="line">
              <a:avLst/>
            </a:prstGeom>
            <a:ln w="28575">
              <a:headEnd type="none" w="med" len="med"/>
              <a:tailEnd type="arrow" w="med" len="med"/>
            </a:ln>
            <a:effectLst/>
          </p:spPr>
          <p:style>
            <a:lnRef idx="2">
              <a:schemeClr val="accent2"/>
            </a:lnRef>
            <a:fillRef idx="0">
              <a:schemeClr val="accent2"/>
            </a:fillRef>
            <a:effectRef idx="1">
              <a:schemeClr val="accent2"/>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61" name="Line 49"/>
            <p:cNvSpPr>
              <a:spLocks noChangeShapeType="1"/>
            </p:cNvSpPr>
            <p:nvPr>
              <p:custDataLst>
                <p:tags r:id="rId81"/>
              </p:custDataLst>
            </p:nvPr>
          </p:nvSpPr>
          <p:spPr bwMode="auto">
            <a:xfrm flipV="1">
              <a:off x="7924800" y="3733800"/>
              <a:ext cx="152400" cy="0"/>
            </a:xfrm>
            <a:prstGeom prst="line">
              <a:avLst/>
            </a:prstGeom>
            <a:noFill/>
            <a:ln w="28575" cap="sq">
              <a:solidFill>
                <a:schemeClr val="tx2"/>
              </a:solidFill>
              <a:round/>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62" name="Text Box 5"/>
            <p:cNvSpPr txBox="1">
              <a:spLocks noChangeArrowheads="1"/>
            </p:cNvSpPr>
            <p:nvPr>
              <p:custDataLst>
                <p:tags r:id="rId82"/>
              </p:custDataLst>
            </p:nvPr>
          </p:nvSpPr>
          <p:spPr bwMode="auto">
            <a:xfrm>
              <a:off x="6858000" y="3886201"/>
              <a:ext cx="1143000" cy="394274"/>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memory</a:t>
              </a:r>
            </a:p>
          </p:txBody>
        </p:sp>
        <p:sp>
          <p:nvSpPr>
            <p:cNvPr id="63" name="Text Box 5"/>
            <p:cNvSpPr txBox="1">
              <a:spLocks noChangeArrowheads="1"/>
            </p:cNvSpPr>
            <p:nvPr>
              <p:custDataLst>
                <p:tags r:id="rId83"/>
              </p:custDataLst>
            </p:nvPr>
          </p:nvSpPr>
          <p:spPr bwMode="auto">
            <a:xfrm>
              <a:off x="6705600" y="3505200"/>
              <a:ext cx="5189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d</a:t>
              </a:r>
              <a:r>
                <a:rPr lang="en-US" sz="1600" baseline="-25000" dirty="0" smtClean="0">
                  <a:solidFill>
                    <a:schemeClr val="tx2"/>
                  </a:solidFill>
                  <a:latin typeface="Source Sans Pro" panose="020B0503030403020204"/>
                </a:rPr>
                <a:t>in</a:t>
              </a:r>
              <a:endParaRPr lang="en-US" sz="1600" baseline="-25000" dirty="0">
                <a:solidFill>
                  <a:schemeClr val="tx2"/>
                </a:solidFill>
                <a:latin typeface="Source Sans Pro" panose="020B0503030403020204"/>
              </a:endParaRPr>
            </a:p>
          </p:txBody>
        </p:sp>
        <p:sp>
          <p:nvSpPr>
            <p:cNvPr id="64" name="Text Box 5"/>
            <p:cNvSpPr txBox="1">
              <a:spLocks noChangeArrowheads="1"/>
            </p:cNvSpPr>
            <p:nvPr>
              <p:custDataLst>
                <p:tags r:id="rId84"/>
              </p:custDataLst>
            </p:nvPr>
          </p:nvSpPr>
          <p:spPr bwMode="auto">
            <a:xfrm>
              <a:off x="7391400" y="3505200"/>
              <a:ext cx="518900" cy="394275"/>
            </a:xfrm>
            <a:prstGeom prst="rect">
              <a:avLst/>
            </a:prstGeom>
            <a:noFill/>
            <a:ln w="28575"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d</a:t>
              </a:r>
              <a:r>
                <a:rPr lang="en-US" sz="1600" baseline="-25000" dirty="0" err="1" smtClean="0">
                  <a:solidFill>
                    <a:schemeClr val="tx2"/>
                  </a:solidFill>
                  <a:latin typeface="Source Sans Pro" panose="020B0503030403020204"/>
                </a:rPr>
                <a:t>out</a:t>
              </a:r>
              <a:endParaRPr lang="en-US" sz="1600" baseline="-25000" dirty="0">
                <a:solidFill>
                  <a:schemeClr val="tx2"/>
                </a:solidFill>
                <a:latin typeface="Source Sans Pro" panose="020B0503030403020204"/>
              </a:endParaRPr>
            </a:p>
          </p:txBody>
        </p:sp>
        <p:sp>
          <p:nvSpPr>
            <p:cNvPr id="65" name="Text Box 5"/>
            <p:cNvSpPr txBox="1">
              <a:spLocks noChangeArrowheads="1"/>
            </p:cNvSpPr>
            <p:nvPr>
              <p:custDataLst>
                <p:tags r:id="rId85"/>
              </p:custDataLst>
            </p:nvPr>
          </p:nvSpPr>
          <p:spPr bwMode="auto">
            <a:xfrm>
              <a:off x="6781800" y="3124200"/>
              <a:ext cx="976100" cy="394275"/>
            </a:xfrm>
            <a:prstGeom prst="rect">
              <a:avLst/>
            </a:prstGeom>
            <a:noFill/>
            <a:ln w="28575"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addr</a:t>
              </a:r>
              <a:endParaRPr lang="en-US" sz="1600" dirty="0">
                <a:solidFill>
                  <a:schemeClr val="tx2"/>
                </a:solidFill>
                <a:latin typeface="Source Sans Pro" panose="020B0503030403020204"/>
              </a:endParaRPr>
            </a:p>
          </p:txBody>
        </p:sp>
        <p:sp>
          <p:nvSpPr>
            <p:cNvPr id="66" name="Rectangle 4"/>
            <p:cNvSpPr>
              <a:spLocks noChangeArrowheads="1"/>
            </p:cNvSpPr>
            <p:nvPr>
              <p:custDataLst>
                <p:tags r:id="rId86"/>
              </p:custDataLst>
            </p:nvPr>
          </p:nvSpPr>
          <p:spPr bwMode="auto">
            <a:xfrm>
              <a:off x="6781800" y="3200400"/>
              <a:ext cx="1143000" cy="1066800"/>
            </a:xfrm>
            <a:prstGeom prst="rect">
              <a:avLst/>
            </a:pr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grpSp>
      <p:sp>
        <p:nvSpPr>
          <p:cNvPr id="67" name="Line 48"/>
          <p:cNvSpPr>
            <a:spLocks noChangeShapeType="1"/>
          </p:cNvSpPr>
          <p:nvPr>
            <p:custDataLst>
              <p:tags r:id="rId55"/>
            </p:custDataLst>
          </p:nvPr>
        </p:nvSpPr>
        <p:spPr bwMode="auto">
          <a:xfrm flipH="1">
            <a:off x="2362200" y="3164778"/>
            <a:ext cx="2286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68" name="Line 45"/>
          <p:cNvSpPr>
            <a:spLocks noChangeShapeType="1"/>
          </p:cNvSpPr>
          <p:nvPr>
            <p:custDataLst>
              <p:tags r:id="rId56"/>
            </p:custDataLst>
          </p:nvPr>
        </p:nvSpPr>
        <p:spPr bwMode="auto">
          <a:xfrm flipV="1">
            <a:off x="2286000" y="3545778"/>
            <a:ext cx="0"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wrap="square" anchor="ctr" anchorCtr="1">
            <a:noAutofit/>
          </a:bodyPr>
          <a:lstStyle/>
          <a:p>
            <a:endParaRPr lang="en-US" sz="1600">
              <a:solidFill>
                <a:schemeClr val="tx2"/>
              </a:solidFill>
              <a:latin typeface="Source Sans Pro" panose="020B0503030403020204"/>
            </a:endParaRPr>
          </a:p>
        </p:txBody>
      </p:sp>
      <p:sp>
        <p:nvSpPr>
          <p:cNvPr id="69" name="Rectangle 19"/>
          <p:cNvSpPr>
            <a:spLocks noChangeArrowheads="1"/>
          </p:cNvSpPr>
          <p:nvPr>
            <p:custDataLst>
              <p:tags r:id="rId57"/>
            </p:custDataLst>
          </p:nvPr>
        </p:nvSpPr>
        <p:spPr bwMode="auto">
          <a:xfrm>
            <a:off x="2209800" y="2783778"/>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8575" cap="sq" algn="ctr">
            <a:solidFill>
              <a:schemeClr val="tx2"/>
            </a:solidFill>
            <a:miter lim="800000"/>
            <a:headEnd/>
            <a:tailEnd/>
          </a:ln>
          <a:effectLst/>
        </p:spPr>
        <p:txBody>
          <a:bodyPr wrap="square" anchor="ctr" anchorCtr="1">
            <a:noAutofit/>
          </a:bodyPr>
          <a:lstStyle/>
          <a:p>
            <a:endParaRPr lang="en-US" sz="1600">
              <a:solidFill>
                <a:schemeClr val="tx2"/>
              </a:solidFill>
              <a:latin typeface="Source Sans Pro" panose="020B0503030403020204"/>
            </a:endParaRPr>
          </a:p>
        </p:txBody>
      </p:sp>
      <p:sp>
        <p:nvSpPr>
          <p:cNvPr id="70" name="Rectangle 22"/>
          <p:cNvSpPr>
            <a:spLocks noChangeArrowheads="1"/>
          </p:cNvSpPr>
          <p:nvPr>
            <p:custDataLst>
              <p:tags r:id="rId58"/>
            </p:custDataLst>
          </p:nvPr>
        </p:nvSpPr>
        <p:spPr bwMode="auto">
          <a:xfrm>
            <a:off x="2590799" y="2021778"/>
            <a:ext cx="1143001" cy="1363663"/>
          </a:xfrm>
          <a:prstGeom prst="rect">
            <a:avLst/>
          </a:prstGeom>
          <a:noFill/>
          <a:ln w="28575" cap="sq" algn="ctr">
            <a:solidFill>
              <a:schemeClr val="tx2"/>
            </a:solidFill>
            <a:miter lim="800000"/>
            <a:headEnd/>
            <a:tailEnd/>
          </a:ln>
          <a:effectLst/>
        </p:spPr>
        <p:txBody>
          <a:bodyPr anchor="ctr" anchorCtr="1">
            <a:noAutofit/>
          </a:bodyPr>
          <a:lstStyle/>
          <a:p>
            <a:pPr algn="ctr"/>
            <a:r>
              <a:rPr lang="en-US" sz="1600" dirty="0" smtClean="0">
                <a:solidFill>
                  <a:schemeClr val="tx2"/>
                </a:solidFill>
                <a:latin typeface="Source Sans Pro" panose="020B0503030403020204"/>
              </a:rPr>
              <a:t>register</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file</a:t>
            </a:r>
            <a:endParaRPr lang="en-US" sz="1600" dirty="0">
              <a:solidFill>
                <a:schemeClr val="tx2"/>
              </a:solidFill>
              <a:latin typeface="Source Sans Pro" panose="020B0503030403020204"/>
            </a:endParaRPr>
          </a:p>
        </p:txBody>
      </p:sp>
      <p:sp>
        <p:nvSpPr>
          <p:cNvPr id="71" name="Text Box 29"/>
          <p:cNvSpPr txBox="1">
            <a:spLocks noChangeArrowheads="1"/>
          </p:cNvSpPr>
          <p:nvPr>
            <p:custDataLst>
              <p:tags r:id="rId59"/>
            </p:custDataLst>
          </p:nvPr>
        </p:nvSpPr>
        <p:spPr bwMode="auto">
          <a:xfrm>
            <a:off x="1295400" y="2253454"/>
            <a:ext cx="399240" cy="225524"/>
          </a:xfrm>
          <a:prstGeom prst="rect">
            <a:avLst/>
          </a:prstGeom>
          <a:noFill/>
          <a:ln w="28575"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inst</a:t>
            </a:r>
            <a:endParaRPr lang="en-US" sz="1600" dirty="0">
              <a:solidFill>
                <a:schemeClr val="tx2"/>
              </a:solidFill>
              <a:latin typeface="Source Sans Pro" panose="020B0503030403020204"/>
            </a:endParaRPr>
          </a:p>
        </p:txBody>
      </p:sp>
      <p:sp>
        <p:nvSpPr>
          <p:cNvPr id="72" name="Line 25"/>
          <p:cNvSpPr>
            <a:spLocks noChangeShapeType="1"/>
          </p:cNvSpPr>
          <p:nvPr>
            <p:custDataLst>
              <p:tags r:id="rId60"/>
            </p:custDataLst>
          </p:nvPr>
        </p:nvSpPr>
        <p:spPr bwMode="auto">
          <a:xfrm flipV="1">
            <a:off x="2743200"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3" name="Line 25"/>
          <p:cNvSpPr>
            <a:spLocks noChangeShapeType="1"/>
          </p:cNvSpPr>
          <p:nvPr>
            <p:custDataLst>
              <p:tags r:id="rId61"/>
            </p:custDataLst>
          </p:nvPr>
        </p:nvSpPr>
        <p:spPr bwMode="auto">
          <a:xfrm flipV="1">
            <a:off x="31241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4" name="Line 25"/>
          <p:cNvSpPr>
            <a:spLocks noChangeShapeType="1"/>
          </p:cNvSpPr>
          <p:nvPr>
            <p:custDataLst>
              <p:tags r:id="rId62"/>
            </p:custDataLst>
          </p:nvPr>
        </p:nvSpPr>
        <p:spPr bwMode="auto">
          <a:xfrm flipV="1">
            <a:off x="33527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5" name="Line 25"/>
          <p:cNvSpPr>
            <a:spLocks noChangeShapeType="1"/>
          </p:cNvSpPr>
          <p:nvPr>
            <p:custDataLst>
              <p:tags r:id="rId63"/>
            </p:custDataLst>
          </p:nvPr>
        </p:nvSpPr>
        <p:spPr bwMode="auto">
          <a:xfrm flipV="1">
            <a:off x="3581399" y="3393378"/>
            <a:ext cx="1" cy="228600"/>
          </a:xfrm>
          <a:prstGeom prst="line">
            <a:avLst/>
          </a:prstGeom>
          <a:ln w="28575">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nchorCtr="1">
            <a:noAutofit/>
          </a:bodyPr>
          <a:lstStyle/>
          <a:p>
            <a:endParaRPr lang="en-US" sz="1600" dirty="0">
              <a:solidFill>
                <a:schemeClr val="tx2"/>
              </a:solidFill>
              <a:latin typeface="Source Sans Pro" panose="020B0503030403020204"/>
            </a:endParaRPr>
          </a:p>
        </p:txBody>
      </p:sp>
      <p:sp>
        <p:nvSpPr>
          <p:cNvPr id="76" name="Line 44"/>
          <p:cNvSpPr>
            <a:spLocks noChangeShapeType="1"/>
          </p:cNvSpPr>
          <p:nvPr>
            <p:custDataLst>
              <p:tags r:id="rId64"/>
            </p:custDataLst>
          </p:nvPr>
        </p:nvSpPr>
        <p:spPr bwMode="auto">
          <a:xfrm>
            <a:off x="762000" y="3381514"/>
            <a:ext cx="1447800" cy="0"/>
          </a:xfrm>
          <a:prstGeom prst="line">
            <a:avLst/>
          </a:prstGeom>
          <a:ln w="28575">
            <a:headEnd type="oval" w="med" len="med"/>
            <a:tailEnd type="arrow" w="med" len="med"/>
          </a:ln>
        </p:spPr>
        <p:style>
          <a:lnRef idx="1">
            <a:schemeClr val="accent1"/>
          </a:lnRef>
          <a:fillRef idx="0">
            <a:schemeClr val="accent1"/>
          </a:fillRef>
          <a:effectRef idx="0">
            <a:schemeClr val="accent1"/>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77" name="Line 49"/>
          <p:cNvSpPr>
            <a:spLocks noChangeShapeType="1"/>
          </p:cNvSpPr>
          <p:nvPr>
            <p:custDataLst>
              <p:tags r:id="rId65"/>
            </p:custDataLst>
          </p:nvPr>
        </p:nvSpPr>
        <p:spPr bwMode="auto">
          <a:xfrm flipV="1">
            <a:off x="3657600" y="5069778"/>
            <a:ext cx="1600200" cy="0"/>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sp>
        <p:nvSpPr>
          <p:cNvPr id="78" name="Text Box 11"/>
          <p:cNvSpPr txBox="1">
            <a:spLocks noChangeArrowheads="1"/>
          </p:cNvSpPr>
          <p:nvPr>
            <p:custDataLst>
              <p:tags r:id="rId66"/>
            </p:custDataLst>
          </p:nvPr>
        </p:nvSpPr>
        <p:spPr bwMode="auto">
          <a:xfrm>
            <a:off x="2971800" y="4917378"/>
            <a:ext cx="685800" cy="304800"/>
          </a:xfrm>
          <a:prstGeom prst="rect">
            <a:avLst/>
          </a:prstGeom>
          <a:noFill/>
          <a:ln w="28575"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79" name="Line 49"/>
          <p:cNvSpPr>
            <a:spLocks noChangeShapeType="1"/>
          </p:cNvSpPr>
          <p:nvPr>
            <p:custDataLst>
              <p:tags r:id="rId67"/>
            </p:custDataLst>
          </p:nvPr>
        </p:nvSpPr>
        <p:spPr bwMode="auto">
          <a:xfrm flipV="1">
            <a:off x="4800600" y="2246191"/>
            <a:ext cx="0" cy="1981200"/>
          </a:xfrm>
          <a:prstGeom prst="line">
            <a:avLst/>
          </a:prstGeom>
          <a:ln w="28575">
            <a:headEnd type="oval" w="med" len="med"/>
            <a:tailEnd type="oval" w="med" len="me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0" name="Line 49"/>
          <p:cNvSpPr>
            <a:spLocks noChangeShapeType="1"/>
          </p:cNvSpPr>
          <p:nvPr>
            <p:custDataLst>
              <p:tags r:id="rId68"/>
            </p:custDataLst>
          </p:nvPr>
        </p:nvSpPr>
        <p:spPr bwMode="auto">
          <a:xfrm>
            <a:off x="5260313" y="3545778"/>
            <a:ext cx="0" cy="1523999"/>
          </a:xfrm>
          <a:prstGeom prst="line">
            <a:avLst/>
          </a:prstGeom>
          <a:ln w="28575">
            <a:headEnd/>
            <a:tailEnd/>
          </a:ln>
        </p:spPr>
        <p:style>
          <a:lnRef idx="1">
            <a:schemeClr val="accent4"/>
          </a:lnRef>
          <a:fillRef idx="0">
            <a:schemeClr val="accent4"/>
          </a:fillRef>
          <a:effectRef idx="0">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82" name="Freeform 81"/>
          <p:cNvSpPr/>
          <p:nvPr>
            <p:custDataLst>
              <p:tags r:id="rId69"/>
            </p:custDataLst>
          </p:nvPr>
        </p:nvSpPr>
        <p:spPr>
          <a:xfrm>
            <a:off x="914400" y="3240978"/>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sp>
        <p:nvSpPr>
          <p:cNvPr id="85" name="Freeform 84"/>
          <p:cNvSpPr/>
          <p:nvPr>
            <p:custDataLst>
              <p:tags r:id="rId70"/>
            </p:custDataLst>
          </p:nvPr>
        </p:nvSpPr>
        <p:spPr>
          <a:xfrm>
            <a:off x="1676400" y="3240978"/>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grpSp>
        <p:nvGrpSpPr>
          <p:cNvPr id="87" name="Group 86"/>
          <p:cNvGrpSpPr/>
          <p:nvPr/>
        </p:nvGrpSpPr>
        <p:grpSpPr>
          <a:xfrm>
            <a:off x="5715000" y="1945578"/>
            <a:ext cx="1143000" cy="1524000"/>
            <a:chOff x="5715000" y="1676400"/>
            <a:chExt cx="1143000" cy="1524000"/>
          </a:xfrm>
        </p:grpSpPr>
        <p:sp>
          <p:nvSpPr>
            <p:cNvPr id="88" name="Text Box 52"/>
            <p:cNvSpPr txBox="1">
              <a:spLocks noChangeArrowheads="1"/>
            </p:cNvSpPr>
            <p:nvPr>
              <p:custDataLst>
                <p:tags r:id="rId74"/>
              </p:custDataLst>
            </p:nvPr>
          </p:nvSpPr>
          <p:spPr bwMode="auto">
            <a:xfrm>
              <a:off x="6172200" y="2209800"/>
              <a:ext cx="470000" cy="394275"/>
            </a:xfrm>
            <a:prstGeom prst="rect">
              <a:avLst/>
            </a:prstGeom>
            <a:noFill/>
            <a:ln w="28575" cap="sq" algn="ctr">
              <a:solidFill>
                <a:schemeClr val="bg1"/>
              </a:solid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a:solidFill>
                    <a:schemeClr val="tx2"/>
                  </a:solidFill>
                  <a:latin typeface="Source Sans Pro" panose="020B0503030403020204"/>
                </a:rPr>
                <a:t>alu</a:t>
              </a:r>
              <a:endParaRPr lang="en-US" sz="1600" dirty="0">
                <a:solidFill>
                  <a:schemeClr val="tx2"/>
                </a:solidFill>
                <a:latin typeface="Source Sans Pro" panose="020B0503030403020204"/>
              </a:endParaRPr>
            </a:p>
          </p:txBody>
        </p:sp>
        <p:sp>
          <p:nvSpPr>
            <p:cNvPr id="89" name="Line 44"/>
            <p:cNvSpPr>
              <a:spLocks noChangeShapeType="1"/>
            </p:cNvSpPr>
            <p:nvPr>
              <p:custDataLst>
                <p:tags r:id="rId75"/>
              </p:custDataLst>
            </p:nvPr>
          </p:nvSpPr>
          <p:spPr bwMode="auto">
            <a:xfrm>
              <a:off x="5791200" y="2971800"/>
              <a:ext cx="228600" cy="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0" name="Freeform 89"/>
            <p:cNvSpPr/>
            <p:nvPr>
              <p:custDataLst>
                <p:tags r:id="rId76"/>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latin typeface="Source Sans Pro" panose="020B0503030403020204"/>
              </a:endParaRPr>
            </a:p>
          </p:txBody>
        </p:sp>
        <p:sp>
          <p:nvSpPr>
            <p:cNvPr id="91" name="Line 45"/>
            <p:cNvSpPr>
              <a:spLocks noChangeShapeType="1"/>
            </p:cNvSpPr>
            <p:nvPr>
              <p:custDataLst>
                <p:tags r:id="rId77"/>
              </p:custDataLst>
            </p:nvPr>
          </p:nvSpPr>
          <p:spPr bwMode="auto">
            <a:xfrm flipV="1">
              <a:off x="6553200" y="2895600"/>
              <a:ext cx="0" cy="228600"/>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2" name="Line 43"/>
            <p:cNvSpPr>
              <a:spLocks noChangeShapeType="1"/>
            </p:cNvSpPr>
            <p:nvPr>
              <p:custDataLst>
                <p:tags r:id="rId78"/>
              </p:custDataLst>
            </p:nvPr>
          </p:nvSpPr>
          <p:spPr bwMode="auto">
            <a:xfrm flipV="1">
              <a:off x="5715000" y="1981200"/>
              <a:ext cx="304800" cy="3076"/>
            </a:xfrm>
            <a:prstGeom prst="line">
              <a:avLst/>
            </a:prstGeom>
            <a:ln w="28575">
              <a:headEnd type="none" w="med" len="med"/>
              <a:tailEnd type="arrow" w="med" len="me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a:solidFill>
                  <a:schemeClr val="tx2"/>
                </a:solidFill>
                <a:latin typeface="Source Sans Pro" panose="020B0503030403020204"/>
              </a:endParaRPr>
            </a:p>
          </p:txBody>
        </p:sp>
        <p:sp>
          <p:nvSpPr>
            <p:cNvPr id="93" name="Line 48"/>
            <p:cNvSpPr>
              <a:spLocks noChangeShapeType="1"/>
            </p:cNvSpPr>
            <p:nvPr>
              <p:custDataLst>
                <p:tags r:id="rId79"/>
              </p:custDataLst>
            </p:nvPr>
          </p:nvSpPr>
          <p:spPr bwMode="auto">
            <a:xfrm flipH="1">
              <a:off x="6629400" y="2362200"/>
              <a:ext cx="228600" cy="0"/>
            </a:xfrm>
            <a:prstGeom prst="line">
              <a:avLst/>
            </a:prstGeom>
            <a:ln w="28575">
              <a:headEnd/>
              <a:tailEnd/>
            </a:ln>
            <a:effectLst/>
          </p:spPr>
          <p:style>
            <a:lnRef idx="2">
              <a:schemeClr val="accent4"/>
            </a:lnRef>
            <a:fillRef idx="0">
              <a:schemeClr val="accent4"/>
            </a:fillRef>
            <a:effectRef idx="1">
              <a:schemeClr val="accent4"/>
            </a:effectRef>
            <a:fontRef idx="minor">
              <a:schemeClr val="tx1"/>
            </a:fontRef>
          </p:style>
          <p:txBody>
            <a:bodyPr wrap="square" anchor="ctr" anchorCtr="1">
              <a:noAutofit/>
            </a:bodyPr>
            <a:lstStyle/>
            <a:p>
              <a:endParaRPr lang="en-US" sz="1600" dirty="0">
                <a:solidFill>
                  <a:schemeClr val="tx2"/>
                </a:solidFill>
                <a:latin typeface="Source Sans Pro" panose="020B0503030403020204"/>
              </a:endParaRPr>
            </a:p>
          </p:txBody>
        </p:sp>
      </p:grpSp>
      <p:sp>
        <p:nvSpPr>
          <p:cNvPr id="94" name="Oval 93"/>
          <p:cNvSpPr/>
          <p:nvPr/>
        </p:nvSpPr>
        <p:spPr>
          <a:xfrm>
            <a:off x="2057400" y="1564578"/>
            <a:ext cx="2380440" cy="225453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ource Sans Pro" panose="020B0503030403020204"/>
            </a:endParaRPr>
          </a:p>
        </p:txBody>
      </p:sp>
      <p:sp>
        <p:nvSpPr>
          <p:cNvPr id="95" name="Oval 94"/>
          <p:cNvSpPr/>
          <p:nvPr/>
        </p:nvSpPr>
        <p:spPr>
          <a:xfrm>
            <a:off x="152400" y="3507678"/>
            <a:ext cx="1190220" cy="89261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ource Sans Pro" panose="020B0503030403020204"/>
            </a:endParaRPr>
          </a:p>
        </p:txBody>
      </p:sp>
      <p:sp>
        <p:nvSpPr>
          <p:cNvPr id="97" name="Rectangle 2"/>
          <p:cNvSpPr>
            <a:spLocks noGrp="1" noChangeArrowheads="1"/>
          </p:cNvSpPr>
          <p:nvPr>
            <p:ph type="title"/>
            <p:custDataLst>
              <p:tags r:id="rId71"/>
            </p:custDataLst>
          </p:nvPr>
        </p:nvSpPr>
        <p:spPr>
          <a:xfrm>
            <a:off x="228600" y="152400"/>
            <a:ext cx="8686800" cy="533400"/>
          </a:xfrm>
        </p:spPr>
        <p:txBody>
          <a:bodyPr>
            <a:noAutofit/>
          </a:bodyPr>
          <a:lstStyle/>
          <a:p>
            <a:r>
              <a:rPr lang="en-US" b="1" dirty="0" smtClean="0">
                <a:solidFill>
                  <a:schemeClr val="accent6"/>
                </a:solidFill>
              </a:rPr>
              <a:t>RISC-V</a:t>
            </a:r>
            <a:r>
              <a:rPr lang="en-US" dirty="0" smtClean="0">
                <a:solidFill>
                  <a:schemeClr val="tx2"/>
                </a:solidFill>
              </a:rPr>
              <a:t> Register File</a:t>
            </a:r>
            <a:endParaRPr lang="en-US" dirty="0">
              <a:solidFill>
                <a:schemeClr val="tx2"/>
              </a:solidFill>
            </a:endParaRPr>
          </a:p>
        </p:txBody>
      </p:sp>
      <p:sp>
        <p:nvSpPr>
          <p:cNvPr id="83" name="Text Box 11"/>
          <p:cNvSpPr txBox="1">
            <a:spLocks noChangeArrowheads="1"/>
          </p:cNvSpPr>
          <p:nvPr>
            <p:custDataLst>
              <p:tags r:id="rId72"/>
            </p:custDataLst>
          </p:nvPr>
        </p:nvSpPr>
        <p:spPr bwMode="auto">
          <a:xfrm>
            <a:off x="1004886" y="3271931"/>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sp>
        <p:nvSpPr>
          <p:cNvPr id="86" name="Text Box 11"/>
          <p:cNvSpPr txBox="1">
            <a:spLocks noChangeArrowheads="1"/>
          </p:cNvSpPr>
          <p:nvPr>
            <p:custDataLst>
              <p:tags r:id="rId73"/>
            </p:custDataLst>
          </p:nvPr>
        </p:nvSpPr>
        <p:spPr bwMode="auto">
          <a:xfrm>
            <a:off x="1766886" y="3271931"/>
            <a:ext cx="152400" cy="228600"/>
          </a:xfrm>
          <a:prstGeom prst="rect">
            <a:avLst/>
          </a:prstGeom>
          <a:noFill/>
          <a:ln w="28575"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sp>
        <p:nvSpPr>
          <p:cNvPr id="96" name="TextBox 95"/>
          <p:cNvSpPr txBox="1"/>
          <p:nvPr/>
        </p:nvSpPr>
        <p:spPr>
          <a:xfrm>
            <a:off x="1843086" y="5943600"/>
            <a:ext cx="4042517" cy="523220"/>
          </a:xfrm>
          <a:prstGeom prst="rect">
            <a:avLst/>
          </a:prstGeom>
          <a:noFill/>
        </p:spPr>
        <p:txBody>
          <a:bodyPr wrap="none" rtlCol="0">
            <a:spAutoFit/>
          </a:bodyPr>
          <a:lstStyle/>
          <a:p>
            <a:r>
              <a:rPr lang="en-US" sz="2800" dirty="0" smtClean="0">
                <a:solidFill>
                  <a:schemeClr val="tx2"/>
                </a:solidFill>
                <a:latin typeface="Source Sans Pro" panose="020B0503030403020204"/>
              </a:rPr>
              <a:t>A single cycle processor</a:t>
            </a:r>
          </a:p>
        </p:txBody>
      </p:sp>
    </p:spTree>
    <p:extLst>
      <p:ext uri="{BB962C8B-B14F-4D97-AF65-F5344CB8AC3E}">
        <p14:creationId xmlns:p14="http://schemas.microsoft.com/office/powerpoint/2010/main" val="19342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680996" y="6253353"/>
            <a:ext cx="457200" cy="604647"/>
          </a:xfrm>
          <a:ln>
            <a:noFill/>
          </a:ln>
        </p:spPr>
        <p:txBody>
          <a:bodyPr/>
          <a:lstStyle/>
          <a:p>
            <a:pPr>
              <a:defRPr/>
            </a:pPr>
            <a:fld id="{EFE0FDE5-1195-4879-940F-31B1BE8EAA1F}" type="slidenum">
              <a:rPr lang="en-US" smtClean="0">
                <a:solidFill>
                  <a:schemeClr val="tx2"/>
                </a:solidFill>
              </a:rPr>
              <a:pPr>
                <a:defRPr/>
              </a:pPr>
              <a:t>9</a:t>
            </a:fld>
            <a:endParaRPr lang="en-US" dirty="0">
              <a:solidFill>
                <a:schemeClr val="tx2"/>
              </a:solidFill>
            </a:endParaRPr>
          </a:p>
        </p:txBody>
      </p:sp>
      <p:sp>
        <p:nvSpPr>
          <p:cNvPr id="5" name="Rectangle 2"/>
          <p:cNvSpPr>
            <a:spLocks noGrp="1" noChangeArrowheads="1"/>
          </p:cNvSpPr>
          <p:nvPr>
            <p:ph type="title"/>
            <p:custDataLst>
              <p:tags r:id="rId1"/>
            </p:custDataLst>
          </p:nvPr>
        </p:nvSpPr>
        <p:spPr>
          <a:xfrm>
            <a:off x="3413" y="136595"/>
            <a:ext cx="8686800" cy="533400"/>
          </a:xfrm>
        </p:spPr>
        <p:txBody>
          <a:bodyPr>
            <a:noAutofit/>
          </a:bodyPr>
          <a:lstStyle/>
          <a:p>
            <a:r>
              <a:rPr lang="en-US" b="1" dirty="0" smtClean="0">
                <a:solidFill>
                  <a:schemeClr val="accent6"/>
                </a:solidFill>
              </a:rPr>
              <a:t>RISC-V</a:t>
            </a:r>
            <a:r>
              <a:rPr lang="en-US" dirty="0" smtClean="0">
                <a:solidFill>
                  <a:schemeClr val="tx2"/>
                </a:solidFill>
              </a:rPr>
              <a:t> Register </a:t>
            </a:r>
            <a:r>
              <a:rPr lang="en-US" dirty="0">
                <a:solidFill>
                  <a:schemeClr val="tx2"/>
                </a:solidFill>
              </a:rPr>
              <a:t>F</a:t>
            </a:r>
            <a:r>
              <a:rPr lang="en-US" dirty="0" smtClean="0">
                <a:solidFill>
                  <a:schemeClr val="tx2"/>
                </a:solidFill>
              </a:rPr>
              <a:t>ile</a:t>
            </a:r>
            <a:endParaRPr lang="en-US" dirty="0">
              <a:solidFill>
                <a:schemeClr val="tx2"/>
              </a:solidFill>
            </a:endParaRPr>
          </a:p>
        </p:txBody>
      </p:sp>
      <p:sp>
        <p:nvSpPr>
          <p:cNvPr id="6" name="Rectangle 3"/>
          <p:cNvSpPr>
            <a:spLocks noGrp="1" noChangeArrowheads="1"/>
          </p:cNvSpPr>
          <p:nvPr>
            <p:ph idx="1"/>
            <p:custDataLst>
              <p:tags r:id="rId2"/>
            </p:custDataLst>
          </p:nvPr>
        </p:nvSpPr>
        <p:spPr>
          <a:xfrm>
            <a:off x="3413" y="810014"/>
            <a:ext cx="5993763" cy="5562600"/>
          </a:xfrm>
        </p:spPr>
        <p:txBody>
          <a:bodyPr>
            <a:noAutofit/>
          </a:bodyPr>
          <a:lstStyle/>
          <a:p>
            <a:r>
              <a:rPr lang="en-US" sz="3000" dirty="0" smtClean="0">
                <a:solidFill>
                  <a:schemeClr val="accent1"/>
                </a:solidFill>
              </a:rPr>
              <a:t>RISC-V </a:t>
            </a:r>
            <a:r>
              <a:rPr lang="en-US" sz="3000" dirty="0">
                <a:solidFill>
                  <a:schemeClr val="accent1"/>
                </a:solidFill>
              </a:rPr>
              <a:t>register file</a:t>
            </a:r>
          </a:p>
          <a:p>
            <a:pPr lvl="1"/>
            <a:r>
              <a:rPr lang="en-US" sz="2400" dirty="0">
                <a:solidFill>
                  <a:schemeClr val="tx2"/>
                </a:solidFill>
              </a:rPr>
              <a:t>32 </a:t>
            </a:r>
            <a:r>
              <a:rPr lang="en-US" sz="2400" dirty="0" smtClean="0">
                <a:solidFill>
                  <a:schemeClr val="tx2"/>
                </a:solidFill>
              </a:rPr>
              <a:t>registers, 32-bits each </a:t>
            </a:r>
            <a:endParaRPr lang="en-US" sz="2400" dirty="0">
              <a:solidFill>
                <a:schemeClr val="tx2"/>
              </a:solidFill>
            </a:endParaRPr>
          </a:p>
          <a:p>
            <a:pPr lvl="1"/>
            <a:r>
              <a:rPr lang="en-US" sz="2400" dirty="0">
                <a:solidFill>
                  <a:schemeClr val="tx2"/>
                </a:solidFill>
              </a:rPr>
              <a:t>x</a:t>
            </a:r>
            <a:r>
              <a:rPr lang="en-US" sz="2400" dirty="0" smtClean="0">
                <a:solidFill>
                  <a:schemeClr val="tx2"/>
                </a:solidFill>
              </a:rPr>
              <a:t>0 wired to zero</a:t>
            </a:r>
            <a:endParaRPr lang="en-US" sz="2400" dirty="0">
              <a:solidFill>
                <a:schemeClr val="tx2"/>
              </a:solidFill>
            </a:endParaRPr>
          </a:p>
          <a:p>
            <a:pPr lvl="1"/>
            <a:r>
              <a:rPr lang="en-US" sz="2400" dirty="0" smtClean="0">
                <a:solidFill>
                  <a:schemeClr val="tx2"/>
                </a:solidFill>
              </a:rPr>
              <a:t>Write port indexed via R</a:t>
            </a:r>
            <a:r>
              <a:rPr lang="en-US" sz="2400" baseline="-25000" dirty="0" smtClean="0">
                <a:solidFill>
                  <a:schemeClr val="tx2"/>
                </a:solidFill>
              </a:rPr>
              <a:t>W</a:t>
            </a:r>
            <a:endParaRPr lang="en-US" sz="2400" baseline="-25000" dirty="0">
              <a:solidFill>
                <a:schemeClr val="tx2"/>
              </a:solidFill>
            </a:endParaRPr>
          </a:p>
          <a:p>
            <a:pPr lvl="2"/>
            <a:r>
              <a:rPr lang="en-US" sz="2000" dirty="0" smtClean="0">
                <a:solidFill>
                  <a:schemeClr val="tx2"/>
                </a:solidFill>
              </a:rPr>
              <a:t>on falling edge</a:t>
            </a:r>
            <a:r>
              <a:rPr lang="en-US" sz="2000" dirty="0">
                <a:solidFill>
                  <a:schemeClr val="tx2"/>
                </a:solidFill>
              </a:rPr>
              <a:t> </a:t>
            </a:r>
            <a:r>
              <a:rPr lang="en-US" sz="2000" dirty="0" smtClean="0">
                <a:solidFill>
                  <a:schemeClr val="tx2"/>
                </a:solidFill>
              </a:rPr>
              <a:t>when WE=1</a:t>
            </a:r>
          </a:p>
          <a:p>
            <a:pPr lvl="1"/>
            <a:r>
              <a:rPr lang="en-US" sz="2400" dirty="0" smtClean="0">
                <a:solidFill>
                  <a:schemeClr val="tx2"/>
                </a:solidFill>
              </a:rPr>
              <a:t>Read ports indexed via R</a:t>
            </a:r>
            <a:r>
              <a:rPr lang="en-US" sz="2400" baseline="-25000" dirty="0" smtClean="0">
                <a:solidFill>
                  <a:schemeClr val="tx2"/>
                </a:solidFill>
              </a:rPr>
              <a:t>A</a:t>
            </a:r>
            <a:r>
              <a:rPr lang="en-US" sz="2400" dirty="0" smtClean="0">
                <a:solidFill>
                  <a:schemeClr val="tx2"/>
                </a:solidFill>
              </a:rPr>
              <a:t>, R</a:t>
            </a:r>
            <a:r>
              <a:rPr lang="en-US" sz="2400" baseline="-25000" dirty="0" smtClean="0">
                <a:solidFill>
                  <a:schemeClr val="tx2"/>
                </a:solidFill>
              </a:rPr>
              <a:t>B</a:t>
            </a:r>
            <a:endParaRPr lang="en-US" sz="2400" baseline="-25000" dirty="0">
              <a:solidFill>
                <a:schemeClr val="tx2"/>
              </a:solidFill>
            </a:endParaRPr>
          </a:p>
        </p:txBody>
      </p:sp>
      <p:sp>
        <p:nvSpPr>
          <p:cNvPr id="7" name="Rectangle 6"/>
          <p:cNvSpPr/>
          <p:nvPr>
            <p:custDataLst>
              <p:tags r:id="rId3"/>
            </p:custDataLst>
          </p:nvPr>
        </p:nvSpPr>
        <p:spPr>
          <a:xfrm>
            <a:off x="5238749" y="810014"/>
            <a:ext cx="3436485" cy="2895601"/>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a:rPr>
              <a:t>Dual-Read-Port</a:t>
            </a:r>
            <a:br>
              <a:rPr lang="en-US" dirty="0" smtClean="0">
                <a:solidFill>
                  <a:schemeClr val="tx2"/>
                </a:solidFill>
                <a:latin typeface="Source Sans Pro" panose="020B0503030403020204"/>
              </a:rPr>
            </a:br>
            <a:r>
              <a:rPr lang="en-US" dirty="0" smtClean="0">
                <a:solidFill>
                  <a:schemeClr val="tx2"/>
                </a:solidFill>
                <a:latin typeface="Source Sans Pro" panose="020B0503030403020204"/>
              </a:rPr>
              <a:t>Single-Write-Port</a:t>
            </a:r>
          </a:p>
          <a:p>
            <a:pPr algn="ctr"/>
            <a:r>
              <a:rPr lang="en-US" dirty="0" smtClean="0">
                <a:solidFill>
                  <a:schemeClr val="tx2"/>
                </a:solidFill>
                <a:latin typeface="Source Sans Pro" panose="020B0503030403020204"/>
              </a:rPr>
              <a:t>32 x 32 </a:t>
            </a:r>
            <a:br>
              <a:rPr lang="en-US" dirty="0" smtClean="0">
                <a:solidFill>
                  <a:schemeClr val="tx2"/>
                </a:solidFill>
                <a:latin typeface="Source Sans Pro" panose="020B0503030403020204"/>
              </a:rPr>
            </a:br>
            <a:r>
              <a:rPr lang="en-US" b="1" i="1" dirty="0" smtClean="0">
                <a:solidFill>
                  <a:schemeClr val="tx2"/>
                </a:solidFill>
                <a:latin typeface="Source Sans Pro" panose="020B0503030403020204"/>
              </a:rPr>
              <a:t>Register File</a:t>
            </a:r>
            <a:endParaRPr lang="en-US" b="1" i="1" dirty="0">
              <a:solidFill>
                <a:schemeClr val="tx2"/>
              </a:solidFill>
              <a:latin typeface="Source Sans Pro" panose="020B0503030403020204"/>
            </a:endParaRPr>
          </a:p>
        </p:txBody>
      </p:sp>
      <p:sp>
        <p:nvSpPr>
          <p:cNvPr id="8" name="TextBox 7"/>
          <p:cNvSpPr txBox="1"/>
          <p:nvPr>
            <p:custDataLst>
              <p:tags r:id="rId4"/>
            </p:custDataLst>
          </p:nvPr>
        </p:nvSpPr>
        <p:spPr>
          <a:xfrm>
            <a:off x="8119158" y="1038614"/>
            <a:ext cx="720041"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Q</a:t>
            </a:r>
            <a:r>
              <a:rPr lang="en-US" sz="2800" baseline="-25000" dirty="0" smtClean="0">
                <a:solidFill>
                  <a:schemeClr val="tx2"/>
                </a:solidFill>
                <a:latin typeface="Source Sans Pro" panose="020B0503030403020204"/>
              </a:rPr>
              <a:t>A</a:t>
            </a:r>
          </a:p>
        </p:txBody>
      </p:sp>
      <p:sp>
        <p:nvSpPr>
          <p:cNvPr id="9" name="TextBox 8"/>
          <p:cNvSpPr txBox="1"/>
          <p:nvPr>
            <p:custDataLst>
              <p:tags r:id="rId5"/>
            </p:custDataLst>
          </p:nvPr>
        </p:nvSpPr>
        <p:spPr>
          <a:xfrm>
            <a:off x="8074701" y="2030782"/>
            <a:ext cx="720766"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Q</a:t>
            </a:r>
            <a:r>
              <a:rPr lang="en-US" sz="2800" baseline="-25000" dirty="0" smtClean="0">
                <a:solidFill>
                  <a:schemeClr val="tx2"/>
                </a:solidFill>
                <a:latin typeface="Source Sans Pro" panose="020B0503030403020204"/>
              </a:rPr>
              <a:t>B</a:t>
            </a:r>
          </a:p>
        </p:txBody>
      </p:sp>
      <p:sp>
        <p:nvSpPr>
          <p:cNvPr id="10" name="TextBox 9"/>
          <p:cNvSpPr txBox="1"/>
          <p:nvPr>
            <p:custDataLst>
              <p:tags r:id="rId6"/>
            </p:custDataLst>
          </p:nvPr>
        </p:nvSpPr>
        <p:spPr>
          <a:xfrm>
            <a:off x="5221468" y="1124728"/>
            <a:ext cx="732843"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D</a:t>
            </a:r>
            <a:r>
              <a:rPr lang="en-US" sz="2800" baseline="-25000" dirty="0" smtClean="0">
                <a:solidFill>
                  <a:schemeClr val="tx2"/>
                </a:solidFill>
                <a:latin typeface="Source Sans Pro" panose="020B0503030403020204"/>
              </a:rPr>
              <a:t>W</a:t>
            </a:r>
          </a:p>
        </p:txBody>
      </p:sp>
      <p:sp>
        <p:nvSpPr>
          <p:cNvPr id="11" name="TextBox 10"/>
          <p:cNvSpPr txBox="1"/>
          <p:nvPr>
            <p:custDataLst>
              <p:tags r:id="rId7"/>
            </p:custDataLst>
          </p:nvPr>
        </p:nvSpPr>
        <p:spPr>
          <a:xfrm>
            <a:off x="6412988" y="3198304"/>
            <a:ext cx="726394"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W</a:t>
            </a:r>
          </a:p>
        </p:txBody>
      </p:sp>
      <p:sp>
        <p:nvSpPr>
          <p:cNvPr id="12" name="TextBox 11"/>
          <p:cNvSpPr txBox="1"/>
          <p:nvPr>
            <p:custDataLst>
              <p:tags r:id="rId8"/>
            </p:custDataLst>
          </p:nvPr>
        </p:nvSpPr>
        <p:spPr>
          <a:xfrm>
            <a:off x="7020717" y="3198304"/>
            <a:ext cx="631203"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A</a:t>
            </a:r>
          </a:p>
        </p:txBody>
      </p:sp>
      <p:sp>
        <p:nvSpPr>
          <p:cNvPr id="13" name="TextBox 12"/>
          <p:cNvSpPr txBox="1"/>
          <p:nvPr>
            <p:custDataLst>
              <p:tags r:id="rId9"/>
            </p:custDataLst>
          </p:nvPr>
        </p:nvSpPr>
        <p:spPr>
          <a:xfrm>
            <a:off x="7629592" y="3198304"/>
            <a:ext cx="630057" cy="52322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R</a:t>
            </a:r>
            <a:r>
              <a:rPr lang="en-US" sz="2800" baseline="-25000" dirty="0" smtClean="0">
                <a:solidFill>
                  <a:schemeClr val="tx2"/>
                </a:solidFill>
                <a:latin typeface="Source Sans Pro" panose="020B0503030403020204"/>
              </a:rPr>
              <a:t>B</a:t>
            </a:r>
          </a:p>
        </p:txBody>
      </p:sp>
      <p:sp>
        <p:nvSpPr>
          <p:cNvPr id="14" name="TextBox 13"/>
          <p:cNvSpPr txBox="1"/>
          <p:nvPr>
            <p:custDataLst>
              <p:tags r:id="rId10"/>
            </p:custDataLst>
          </p:nvPr>
        </p:nvSpPr>
        <p:spPr>
          <a:xfrm>
            <a:off x="5297924" y="3210181"/>
            <a:ext cx="813742" cy="533400"/>
          </a:xfrm>
          <a:prstGeom prst="rect">
            <a:avLst/>
          </a:prstGeom>
          <a:noFill/>
          <a:ln>
            <a:noFill/>
          </a:ln>
        </p:spPr>
        <p:txBody>
          <a:bodyPr wrap="square" rtlCol="0">
            <a:spAutoFit/>
          </a:bodyPr>
          <a:lstStyle/>
          <a:p>
            <a:r>
              <a:rPr lang="en-US" sz="2800" dirty="0" smtClean="0">
                <a:solidFill>
                  <a:schemeClr val="tx2"/>
                </a:solidFill>
                <a:latin typeface="Source Sans Pro" panose="020B0503030403020204"/>
              </a:rPr>
              <a:t>WE</a:t>
            </a:r>
            <a:endParaRPr lang="en-US" sz="2800" baseline="-25000" dirty="0" smtClean="0">
              <a:solidFill>
                <a:schemeClr val="tx2"/>
              </a:solidFill>
              <a:latin typeface="Source Sans Pro" panose="020B0503030403020204"/>
            </a:endParaRPr>
          </a:p>
        </p:txBody>
      </p:sp>
      <p:cxnSp>
        <p:nvCxnSpPr>
          <p:cNvPr id="15" name="Straight Arrow Connector 14"/>
          <p:cNvCxnSpPr/>
          <p:nvPr>
            <p:custDataLst>
              <p:tags r:id="rId11"/>
            </p:custDataLst>
          </p:nvPr>
        </p:nvCxnSpPr>
        <p:spPr>
          <a:xfrm>
            <a:off x="4731364" y="13449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2"/>
            </p:custDataLst>
          </p:nvPr>
        </p:nvCxnSpPr>
        <p:spPr>
          <a:xfrm>
            <a:off x="8640760" y="13449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3"/>
            </p:custDataLst>
          </p:nvPr>
        </p:nvCxnSpPr>
        <p:spPr>
          <a:xfrm>
            <a:off x="8640760" y="2259349"/>
            <a:ext cx="503240" cy="5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4"/>
            </p:custDataLst>
          </p:nvPr>
        </p:nvCxnSpPr>
        <p:spPr>
          <a:xfrm flipV="1">
            <a:off x="5767033"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5"/>
            </p:custDataLst>
          </p:nvPr>
        </p:nvCxnSpPr>
        <p:spPr>
          <a:xfrm flipV="1">
            <a:off x="6606027"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custDataLst>
              <p:tags r:id="rId16"/>
            </p:custDataLst>
          </p:nvPr>
        </p:nvCxnSpPr>
        <p:spPr>
          <a:xfrm flipV="1">
            <a:off x="7215627"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17"/>
            </p:custDataLst>
          </p:nvPr>
        </p:nvCxnSpPr>
        <p:spPr>
          <a:xfrm flipV="1">
            <a:off x="7801109" y="3731704"/>
            <a:ext cx="749" cy="51467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8"/>
            </p:custDataLst>
          </p:nvPr>
        </p:nvCxnSpPr>
        <p:spPr>
          <a:xfrm>
            <a:off x="8763000" y="12672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19"/>
            </p:custDataLst>
          </p:nvPr>
        </p:nvSpPr>
        <p:spPr>
          <a:xfrm>
            <a:off x="8635724" y="1343414"/>
            <a:ext cx="50827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24" name="Straight Connector 23"/>
          <p:cNvCxnSpPr/>
          <p:nvPr>
            <p:custDataLst>
              <p:tags r:id="rId20"/>
            </p:custDataLst>
          </p:nvPr>
        </p:nvCxnSpPr>
        <p:spPr>
          <a:xfrm>
            <a:off x="8763000" y="21816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1"/>
            </p:custDataLst>
          </p:nvPr>
        </p:nvSpPr>
        <p:spPr>
          <a:xfrm>
            <a:off x="8718967" y="2257814"/>
            <a:ext cx="468687"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26" name="Straight Connector 25"/>
          <p:cNvCxnSpPr/>
          <p:nvPr>
            <p:custDataLst>
              <p:tags r:id="rId22"/>
            </p:custDataLst>
          </p:nvPr>
        </p:nvCxnSpPr>
        <p:spPr>
          <a:xfrm>
            <a:off x="4853604" y="1267214"/>
            <a:ext cx="762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3"/>
            </p:custDataLst>
          </p:nvPr>
        </p:nvSpPr>
        <p:spPr>
          <a:xfrm>
            <a:off x="4726328" y="1343414"/>
            <a:ext cx="57159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32</a:t>
            </a:r>
          </a:p>
        </p:txBody>
      </p:sp>
      <p:cxnSp>
        <p:nvCxnSpPr>
          <p:cNvPr id="28" name="Straight Connector 27"/>
          <p:cNvCxnSpPr/>
          <p:nvPr>
            <p:custDataLst>
              <p:tags r:id="rId24"/>
            </p:custDataLst>
          </p:nvPr>
        </p:nvCxnSpPr>
        <p:spPr>
          <a:xfrm>
            <a:off x="56915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5"/>
            </p:custDataLst>
          </p:nvPr>
        </p:nvSpPr>
        <p:spPr>
          <a:xfrm>
            <a:off x="57855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1</a:t>
            </a:r>
          </a:p>
        </p:txBody>
      </p:sp>
      <p:cxnSp>
        <p:nvCxnSpPr>
          <p:cNvPr id="30" name="Straight Connector 29"/>
          <p:cNvCxnSpPr/>
          <p:nvPr>
            <p:custDataLst>
              <p:tags r:id="rId26"/>
            </p:custDataLst>
          </p:nvPr>
        </p:nvCxnSpPr>
        <p:spPr>
          <a:xfrm>
            <a:off x="65297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7"/>
            </p:custDataLst>
          </p:nvPr>
        </p:nvSpPr>
        <p:spPr>
          <a:xfrm>
            <a:off x="66237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cxnSp>
        <p:nvCxnSpPr>
          <p:cNvPr id="32" name="Straight Connector 31"/>
          <p:cNvCxnSpPr/>
          <p:nvPr>
            <p:custDataLst>
              <p:tags r:id="rId28"/>
            </p:custDataLst>
          </p:nvPr>
        </p:nvCxnSpPr>
        <p:spPr>
          <a:xfrm>
            <a:off x="7139382"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29"/>
            </p:custDataLst>
          </p:nvPr>
        </p:nvSpPr>
        <p:spPr>
          <a:xfrm>
            <a:off x="7233366"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cxnSp>
        <p:nvCxnSpPr>
          <p:cNvPr id="34" name="Straight Connector 33"/>
          <p:cNvCxnSpPr/>
          <p:nvPr>
            <p:custDataLst>
              <p:tags r:id="rId30"/>
            </p:custDataLst>
          </p:nvPr>
        </p:nvCxnSpPr>
        <p:spPr>
          <a:xfrm>
            <a:off x="7725658" y="396030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custDataLst>
              <p:tags r:id="rId31"/>
            </p:custDataLst>
          </p:nvPr>
        </p:nvSpPr>
        <p:spPr>
          <a:xfrm>
            <a:off x="7809932" y="3807904"/>
            <a:ext cx="296726" cy="400110"/>
          </a:xfrm>
          <a:prstGeom prst="rect">
            <a:avLst/>
          </a:prstGeom>
          <a:noFill/>
          <a:ln>
            <a:noFill/>
          </a:ln>
        </p:spPr>
        <p:txBody>
          <a:bodyPr wrap="square" rtlCol="0">
            <a:spAutoFit/>
          </a:bodyPr>
          <a:lstStyle/>
          <a:p>
            <a:r>
              <a:rPr lang="en-US" sz="2000" dirty="0" smtClean="0">
                <a:solidFill>
                  <a:schemeClr val="tx2"/>
                </a:solidFill>
                <a:latin typeface="Source Sans Pro" panose="020B0503030403020204"/>
              </a:rPr>
              <a:t>5</a:t>
            </a:r>
          </a:p>
        </p:txBody>
      </p:sp>
    </p:spTree>
    <p:extLst>
      <p:ext uri="{BB962C8B-B14F-4D97-AF65-F5344CB8AC3E}">
        <p14:creationId xmlns:p14="http://schemas.microsoft.com/office/powerpoint/2010/main" val="1403750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racy_theme">
  <a:themeElements>
    <a:clrScheme name="Custom 6">
      <a:dk1>
        <a:srgbClr val="FFFFFF"/>
      </a:dk1>
      <a:lt1>
        <a:srgbClr val="FFFFFF"/>
      </a:lt1>
      <a:dk2>
        <a:srgbClr val="424242"/>
      </a:dk2>
      <a:lt2>
        <a:srgbClr val="D8D8D8"/>
      </a:lt2>
      <a:accent1>
        <a:srgbClr val="0070C0"/>
      </a:accent1>
      <a:accent2>
        <a:srgbClr val="FF0000"/>
      </a:accent2>
      <a:accent3>
        <a:srgbClr val="7030A0"/>
      </a:accent3>
      <a:accent4>
        <a:srgbClr val="53A016"/>
      </a:accent4>
      <a:accent5>
        <a:srgbClr val="00B0F0"/>
      </a:accent5>
      <a:accent6>
        <a:srgbClr val="FFC000"/>
      </a:accent6>
      <a:hlink>
        <a:srgbClr val="6565FF"/>
      </a:hlink>
      <a:folHlink>
        <a:srgbClr val="A2A2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cy_theme" id="{87D39A7C-5058-483C-A408-E26106E53CCF}" vid="{8AF49146-2743-4A8D-8229-299168E9D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Bracy_theme</Template>
  <TotalTime>813</TotalTime>
  <Words>2792</Words>
  <Application>Microsoft Office PowerPoint</Application>
  <PresentationFormat>On-screen Show (4:3)</PresentationFormat>
  <Paragraphs>900</Paragraphs>
  <Slides>47</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47</vt:i4>
      </vt:variant>
    </vt:vector>
  </HeadingPairs>
  <TitlesOfParts>
    <vt:vector size="63" baseType="lpstr">
      <vt:lpstr>Arial</vt:lpstr>
      <vt:lpstr>Calibri</vt:lpstr>
      <vt:lpstr>Chalkduster</vt:lpstr>
      <vt:lpstr>Consolas</vt:lpstr>
      <vt:lpstr>Courier New</vt:lpstr>
      <vt:lpstr>DejaVu Sans</vt:lpstr>
      <vt:lpstr>Lucida Grande</vt:lpstr>
      <vt:lpstr>Osaka</vt:lpstr>
      <vt:lpstr>Source Sans Pro</vt:lpstr>
      <vt:lpstr>Source Sans Pro Light</vt:lpstr>
      <vt:lpstr>StarSymbol</vt:lpstr>
      <vt:lpstr>Symbol</vt:lpstr>
      <vt:lpstr>Tahoma</vt:lpstr>
      <vt:lpstr>Times New Roman</vt:lpstr>
      <vt:lpstr>Wingdings</vt:lpstr>
      <vt:lpstr>Bracy_theme</vt:lpstr>
      <vt:lpstr>PowerPoint Presentation</vt:lpstr>
      <vt:lpstr>Announcements</vt:lpstr>
      <vt:lpstr>Announcements</vt:lpstr>
      <vt:lpstr>Collaboration, Late, Re-grading Policies</vt:lpstr>
      <vt:lpstr>Announcements</vt:lpstr>
      <vt:lpstr>Big Picture: Building a Processor</vt:lpstr>
      <vt:lpstr>Goal for the next few lectures</vt:lpstr>
      <vt:lpstr>RISC-V Register File</vt:lpstr>
      <vt:lpstr>RISC-V Register File</vt:lpstr>
      <vt:lpstr>RISC-V Register File</vt:lpstr>
      <vt:lpstr>RISC-V Memory</vt:lpstr>
      <vt:lpstr>RISC-V Memory</vt:lpstr>
      <vt:lpstr>Putting it all together: Basic Processor</vt:lpstr>
      <vt:lpstr>To make a computer</vt:lpstr>
      <vt:lpstr>To make a computer</vt:lpstr>
      <vt:lpstr>Putting it all together: Basic Processor</vt:lpstr>
      <vt:lpstr>Takeaway</vt:lpstr>
      <vt:lpstr>Next Goal</vt:lpstr>
      <vt:lpstr>Instruction Processing</vt:lpstr>
      <vt:lpstr>Levels of Interpretation: Instructions</vt:lpstr>
      <vt:lpstr>Instruction Set Architecture (ISA)</vt:lpstr>
      <vt:lpstr>Takeaway</vt:lpstr>
      <vt:lpstr>Next Goal</vt:lpstr>
      <vt:lpstr>Five Stages of RISC-V Datapath</vt:lpstr>
      <vt:lpstr>Five Stages of RISC-V Datapath</vt:lpstr>
      <vt:lpstr>Stage 1: Instruction Fetch</vt:lpstr>
      <vt:lpstr>Stage 2: Instruction Decode</vt:lpstr>
      <vt:lpstr>Stage 3: Execution (ALU)</vt:lpstr>
      <vt:lpstr>Stage 4: Memory Access</vt:lpstr>
      <vt:lpstr>Stage 5: Writeback</vt:lpstr>
      <vt:lpstr>Takeaway</vt:lpstr>
      <vt:lpstr>Next Goal</vt:lpstr>
      <vt:lpstr>RISC-V Design Principles</vt:lpstr>
      <vt:lpstr>Instruction Types</vt:lpstr>
      <vt:lpstr>RISC-V Instruction Types</vt:lpstr>
      <vt:lpstr>RISC-V instruction formats</vt:lpstr>
      <vt:lpstr>R-Type (1): Arithmetic and Logic</vt:lpstr>
      <vt:lpstr>Arithmetic and Logic</vt:lpstr>
      <vt:lpstr>R-Type (2): Shift Instructions</vt:lpstr>
      <vt:lpstr>Shift</vt:lpstr>
      <vt:lpstr>I-Type (1): Arithmetic w/ immediates</vt:lpstr>
      <vt:lpstr>Arithmetic w/ immediates</vt:lpstr>
      <vt:lpstr>U-Type (1): Load Upper Immediate</vt:lpstr>
      <vt:lpstr>Load Upper Immediate</vt:lpstr>
      <vt:lpstr>RISC-V Instruction Types</vt:lpstr>
      <vt:lpstr>RISC-V Instruction Types</vt:lpstr>
      <vt:lpstr>Summary</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loaner</dc:creator>
  <cp:lastModifiedBy>Hakim Weatherspoon</cp:lastModifiedBy>
  <cp:revision>86</cp:revision>
  <cp:lastPrinted>2019-02-07T14:48:08Z</cp:lastPrinted>
  <dcterms:created xsi:type="dcterms:W3CDTF">2018-11-12T06:28:28Z</dcterms:created>
  <dcterms:modified xsi:type="dcterms:W3CDTF">2019-02-07T15:10:46Z</dcterms:modified>
</cp:coreProperties>
</file>