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1.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notesSlides/notesSlide2.xml" ContentType="application/vnd.openxmlformats-officedocument.presentationml.notesSlide+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notesSlides/notesSlide3.xml" ContentType="application/vnd.openxmlformats-officedocument.presentationml.notesSlide+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notesSlides/notesSlide4.xml" ContentType="application/vnd.openxmlformats-officedocument.presentationml.notesSlide+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notesSlides/notesSlide5.xml" ContentType="application/vnd.openxmlformats-officedocument.presentationml.notesSlide+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notesSlides/notesSlide6.xml" ContentType="application/vnd.openxmlformats-officedocument.presentationml.notesSlide+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notesSlides/notesSlide7.xml" ContentType="application/vnd.openxmlformats-officedocument.presentationml.notesSlide+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notesSlides/notesSlide10.xml" ContentType="application/vnd.openxmlformats-officedocument.presentationml.notesSlide+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notesSlides/notesSlide11.xml" ContentType="application/vnd.openxmlformats-officedocument.presentationml.notesSlide+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notesSlides/notesSlide12.xml" ContentType="application/vnd.openxmlformats-officedocument.presentationml.notesSlide+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notesSlides/notesSlide13.xml" ContentType="application/vnd.openxmlformats-officedocument.presentationml.notesSlide+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notesSlides/notesSlide14.xml" ContentType="application/vnd.openxmlformats-officedocument.presentationml.notesSlide+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notesSlides/notesSlide15.xml" ContentType="application/vnd.openxmlformats-officedocument.presentationml.notesSlide+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notesSlides/notesSlide16.xml" ContentType="application/vnd.openxmlformats-officedocument.presentationml.notesSlide+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notesSlides/notesSlide17.xml" ContentType="application/vnd.openxmlformats-officedocument.presentationml.notesSlide+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notesSlides/notesSlide18.xml" ContentType="application/vnd.openxmlformats-officedocument.presentationml.notesSlide+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notesSlides/notesSlide19.xml" ContentType="application/vnd.openxmlformats-officedocument.presentationml.notesSlide+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notesSlides/notesSlide20.xml" ContentType="application/vnd.openxmlformats-officedocument.presentationml.notesSlide+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notesSlides/notesSlide21.xml" ContentType="application/vnd.openxmlformats-officedocument.presentationml.notesSlide+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notesSlides/notesSlide22.xml" ContentType="application/vnd.openxmlformats-officedocument.presentationml.notesSlide+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97"/>
  </p:notesMasterIdLst>
  <p:sldIdLst>
    <p:sldId id="256" r:id="rId2"/>
    <p:sldId id="257" r:id="rId3"/>
    <p:sldId id="258" r:id="rId4"/>
    <p:sldId id="259" r:id="rId5"/>
    <p:sldId id="260" r:id="rId6"/>
    <p:sldId id="261" r:id="rId7"/>
    <p:sldId id="262" r:id="rId8"/>
    <p:sldId id="263" r:id="rId9"/>
    <p:sldId id="264" r:id="rId10"/>
    <p:sldId id="294" r:id="rId11"/>
    <p:sldId id="295" r:id="rId12"/>
    <p:sldId id="267" r:id="rId13"/>
    <p:sldId id="29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7" r:id="rId40"/>
    <p:sldId id="298" r:id="rId41"/>
    <p:sldId id="299" r:id="rId42"/>
    <p:sldId id="300" r:id="rId43"/>
    <p:sldId id="337" r:id="rId44"/>
    <p:sldId id="301" r:id="rId45"/>
    <p:sldId id="302" r:id="rId46"/>
    <p:sldId id="338" r:id="rId47"/>
    <p:sldId id="303" r:id="rId48"/>
    <p:sldId id="340" r:id="rId49"/>
    <p:sldId id="304" r:id="rId50"/>
    <p:sldId id="305" r:id="rId51"/>
    <p:sldId id="306" r:id="rId52"/>
    <p:sldId id="341" r:id="rId53"/>
    <p:sldId id="342" r:id="rId54"/>
    <p:sldId id="355" r:id="rId55"/>
    <p:sldId id="356" r:id="rId56"/>
    <p:sldId id="307" r:id="rId57"/>
    <p:sldId id="339" r:id="rId58"/>
    <p:sldId id="343" r:id="rId59"/>
    <p:sldId id="308" r:id="rId60"/>
    <p:sldId id="309" r:id="rId61"/>
    <p:sldId id="316" r:id="rId62"/>
    <p:sldId id="344" r:id="rId63"/>
    <p:sldId id="346" r:id="rId64"/>
    <p:sldId id="318" r:id="rId65"/>
    <p:sldId id="345" r:id="rId66"/>
    <p:sldId id="347" r:id="rId67"/>
    <p:sldId id="319" r:id="rId68"/>
    <p:sldId id="348" r:id="rId69"/>
    <p:sldId id="310" r:id="rId70"/>
    <p:sldId id="311" r:id="rId71"/>
    <p:sldId id="312" r:id="rId72"/>
    <p:sldId id="313" r:id="rId73"/>
    <p:sldId id="314" r:id="rId74"/>
    <p:sldId id="349" r:id="rId75"/>
    <p:sldId id="351" r:id="rId76"/>
    <p:sldId id="350" r:id="rId77"/>
    <p:sldId id="352" r:id="rId78"/>
    <p:sldId id="315" r:id="rId79"/>
    <p:sldId id="322" r:id="rId80"/>
    <p:sldId id="323" r:id="rId81"/>
    <p:sldId id="353" r:id="rId82"/>
    <p:sldId id="331" r:id="rId83"/>
    <p:sldId id="336" r:id="rId84"/>
    <p:sldId id="357" r:id="rId85"/>
    <p:sldId id="358" r:id="rId86"/>
    <p:sldId id="325" r:id="rId87"/>
    <p:sldId id="326" r:id="rId88"/>
    <p:sldId id="354" r:id="rId89"/>
    <p:sldId id="327" r:id="rId90"/>
    <p:sldId id="329" r:id="rId91"/>
    <p:sldId id="330" r:id="rId92"/>
    <p:sldId id="332" r:id="rId93"/>
    <p:sldId id="333" r:id="rId94"/>
    <p:sldId id="334" r:id="rId95"/>
    <p:sldId id="335" r:id="rId96"/>
  </p:sldIdLst>
  <p:sldSz cx="9144000" cy="6858000" type="screen4x3"/>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311" autoAdjust="0"/>
  </p:normalViewPr>
  <p:slideViewPr>
    <p:cSldViewPr snapToGrid="0">
      <p:cViewPr varScale="1">
        <p:scale>
          <a:sx n="72" d="100"/>
          <a:sy n="72" d="100"/>
        </p:scale>
        <p:origin x="675" y="33"/>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DFDA8A1-A2E3-44F3-8279-E16E65B22B35}" type="datetimeFigureOut">
              <a:rPr lang="en-US" smtClean="0"/>
              <a:t>3/21/2019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B755F5F-4C23-47BA-9B18-ACE1722194CE}" type="slidenum">
              <a:rPr lang="en-US" smtClean="0"/>
              <a:t>‹#›</a:t>
            </a:fld>
            <a:endParaRPr lang="en-US"/>
          </a:p>
        </p:txBody>
      </p:sp>
    </p:spTree>
    <p:extLst>
      <p:ext uri="{BB962C8B-B14F-4D97-AF65-F5344CB8AC3E}">
        <p14:creationId xmlns:p14="http://schemas.microsoft.com/office/powerpoint/2010/main" val="231655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p>
          <a:p>
            <a:endParaRPr lang="en-US" dirty="0" smtClean="0"/>
          </a:p>
          <a:p>
            <a:r>
              <a:rPr lang="en-US" dirty="0" smtClean="0"/>
              <a:t>http://en.wikipedia.org/wiki/Universal_Turing_machine#Stored-program_computer</a:t>
            </a:r>
          </a:p>
          <a:p>
            <a:r>
              <a:rPr lang="en-US" dirty="0" smtClean="0"/>
              <a:t>Davis makes a persuasive argument that Turing's conception of what is now known as "the stored-program computer", of placing the "action table"—the instructions for the machine—in the same "memory" as the input data, strongly influenced John von Neumann's conception of the first American discrete-symbol (as opposed to analog) computer—the EDVAC</a:t>
            </a:r>
            <a:r>
              <a:rPr lang="en-US" baseline="0" dirty="0" smtClean="0"/>
              <a:t> (Electronic Discrete Variable Automatic Computer) [previous machine, ENIAC (Electronic Numerical Integrator And Computer), was not a stored-program computer, and was not even in binary, it was in decimal].</a:t>
            </a:r>
            <a:endParaRPr lang="en-US" dirty="0" smtClean="0"/>
          </a:p>
          <a:p>
            <a:endParaRPr lang="en-US" dirty="0" smtClean="0"/>
          </a:p>
          <a:p>
            <a:r>
              <a:rPr lang="en-US" dirty="0" smtClean="0"/>
              <a:t>See video on von Neumann describe the stored-program computer,</a:t>
            </a:r>
            <a:r>
              <a:rPr lang="en-US" baseline="0" dirty="0" smtClean="0"/>
              <a:t> 34 minutes into video, https://www.youtube.com/watch?v=VTS9O0CoVng</a:t>
            </a:r>
          </a:p>
          <a:p>
            <a:endParaRPr lang="en-US" baseline="0" dirty="0" smtClean="0"/>
          </a:p>
          <a:p>
            <a:r>
              <a:rPr lang="en-US" baseline="0" dirty="0" smtClean="0"/>
              <a:t>Also, see clip on Turing in the movie The Imitation Game where Turing states that the Bombe will work in breaking the Enigma machine: </a:t>
            </a:r>
            <a:r>
              <a:rPr lang="en-US" dirty="0" smtClean="0"/>
              <a:t>https://www.youtube.com/watch?v=MM47hsaYWZE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15</a:t>
            </a:fld>
            <a:endParaRPr lang="en-US"/>
          </a:p>
        </p:txBody>
      </p:sp>
    </p:spTree>
    <p:extLst>
      <p:ext uri="{BB962C8B-B14F-4D97-AF65-F5344CB8AC3E}">
        <p14:creationId xmlns:p14="http://schemas.microsoft.com/office/powerpoint/2010/main" val="226694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immediate field is </a:t>
            </a:r>
            <a:r>
              <a:rPr lang="en-US" dirty="0" err="1" smtClean="0"/>
              <a:t>sign_extended</a:t>
            </a:r>
            <a:r>
              <a:rPr lang="en-US" dirty="0" smtClean="0"/>
              <a:t> in RISC-V</a:t>
            </a:r>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57</a:t>
            </a:fld>
            <a:endParaRPr lang="en-US"/>
          </a:p>
        </p:txBody>
      </p:sp>
    </p:spTree>
    <p:extLst>
      <p:ext uri="{BB962C8B-B14F-4D97-AF65-F5344CB8AC3E}">
        <p14:creationId xmlns:p14="http://schemas.microsoft.com/office/powerpoint/2010/main" val="278116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12-bit immediate in the S-type format is split into two fields,</a:t>
            </a:r>
          </a:p>
          <a:p>
            <a:r>
              <a:rPr lang="en-US" dirty="0" smtClean="0"/>
              <a:t>which supply the lower 5 bits and upper 7 bits. The RISC-V</a:t>
            </a:r>
          </a:p>
          <a:p>
            <a:r>
              <a:rPr lang="en-US" dirty="0" smtClean="0"/>
              <a:t>architects chose this design because it keeps the rs1 and rs2 fields in</a:t>
            </a:r>
          </a:p>
          <a:p>
            <a:r>
              <a:rPr lang="en-US" dirty="0" smtClean="0"/>
              <a:t>the same place in all instruction formats. Keeping the instruction</a:t>
            </a:r>
          </a:p>
          <a:p>
            <a:r>
              <a:rPr lang="en-US" dirty="0" smtClean="0"/>
              <a:t>formats as similar as possible reduces hardware complexity.</a:t>
            </a:r>
          </a:p>
          <a:p>
            <a:endParaRPr lang="en-US" dirty="0" smtClean="0"/>
          </a:p>
          <a:p>
            <a:r>
              <a:rPr lang="en-US" dirty="0" smtClean="0"/>
              <a:t>Similarly, the opcode and funct3 fields are the same size in all</a:t>
            </a:r>
          </a:p>
          <a:p>
            <a:r>
              <a:rPr lang="en-US" dirty="0" smtClean="0"/>
              <a:t>locations, and they are always in the same place.</a:t>
            </a:r>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66</a:t>
            </a:fld>
            <a:endParaRPr lang="en-US"/>
          </a:p>
        </p:txBody>
      </p:sp>
    </p:spTree>
    <p:extLst>
      <p:ext uri="{BB962C8B-B14F-4D97-AF65-F5344CB8AC3E}">
        <p14:creationId xmlns:p14="http://schemas.microsoft.com/office/powerpoint/2010/main" val="184924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12-bit immediate in the S-type format is split into two fields,</a:t>
            </a:r>
          </a:p>
          <a:p>
            <a:r>
              <a:rPr lang="en-US" dirty="0" smtClean="0"/>
              <a:t>which supply the lower 5 bits and upper 7 bits. The RISC-V</a:t>
            </a:r>
          </a:p>
          <a:p>
            <a:r>
              <a:rPr lang="en-US" dirty="0" smtClean="0"/>
              <a:t>architects chose this design because it keeps the rs1 and rs2 fields in</a:t>
            </a:r>
          </a:p>
          <a:p>
            <a:r>
              <a:rPr lang="en-US" dirty="0" smtClean="0"/>
              <a:t>the same place in all instruction formats. Keeping the instruction</a:t>
            </a:r>
          </a:p>
          <a:p>
            <a:r>
              <a:rPr lang="en-US" dirty="0" smtClean="0"/>
              <a:t>formats as similar as possible reduces hardware complexity.</a:t>
            </a:r>
          </a:p>
          <a:p>
            <a:endParaRPr lang="en-US" dirty="0" smtClean="0"/>
          </a:p>
          <a:p>
            <a:r>
              <a:rPr lang="en-US" dirty="0" smtClean="0"/>
              <a:t>Similarly, the opcode and funct3 fields are the same size in all</a:t>
            </a:r>
          </a:p>
          <a:p>
            <a:r>
              <a:rPr lang="en-US" dirty="0" smtClean="0"/>
              <a:t>locations, and they are always in the same place.</a:t>
            </a:r>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67</a:t>
            </a:fld>
            <a:endParaRPr lang="en-US"/>
          </a:p>
        </p:txBody>
      </p:sp>
    </p:spTree>
    <p:extLst>
      <p:ext uri="{BB962C8B-B14F-4D97-AF65-F5344CB8AC3E}">
        <p14:creationId xmlns:p14="http://schemas.microsoft.com/office/powerpoint/2010/main" val="103025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69</a:t>
            </a:fld>
            <a:endParaRPr lang="en-US"/>
          </a:p>
        </p:txBody>
      </p:sp>
    </p:spTree>
    <p:extLst>
      <p:ext uri="{BB962C8B-B14F-4D97-AF65-F5344CB8AC3E}">
        <p14:creationId xmlns:p14="http://schemas.microsoft.com/office/powerpoint/2010/main" val="40020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Endian means</a:t>
            </a:r>
            <a:r>
              <a:rPr lang="en-US" baseline="0" dirty="0" smtClean="0"/>
              <a:t> store LSB (least significant byte) first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74</a:t>
            </a:fld>
            <a:endParaRPr lang="en-US"/>
          </a:p>
        </p:txBody>
      </p:sp>
    </p:spTree>
    <p:extLst>
      <p:ext uri="{BB962C8B-B14F-4D97-AF65-F5344CB8AC3E}">
        <p14:creationId xmlns:p14="http://schemas.microsoft.com/office/powerpoint/2010/main" val="379037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Endian means</a:t>
            </a:r>
            <a:r>
              <a:rPr lang="en-US" baseline="0" dirty="0" smtClean="0"/>
              <a:t> store LSB (least significant byte) first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75</a:t>
            </a:fld>
            <a:endParaRPr lang="en-US"/>
          </a:p>
        </p:txBody>
      </p:sp>
    </p:spTree>
    <p:extLst>
      <p:ext uri="{BB962C8B-B14F-4D97-AF65-F5344CB8AC3E}">
        <p14:creationId xmlns:p14="http://schemas.microsoft.com/office/powerpoint/2010/main" val="93688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76</a:t>
            </a:fld>
            <a:endParaRPr lang="en-US"/>
          </a:p>
        </p:txBody>
      </p:sp>
    </p:spTree>
    <p:extLst>
      <p:ext uri="{BB962C8B-B14F-4D97-AF65-F5344CB8AC3E}">
        <p14:creationId xmlns:p14="http://schemas.microsoft.com/office/powerpoint/2010/main" val="270718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77</a:t>
            </a:fld>
            <a:endParaRPr lang="en-US"/>
          </a:p>
        </p:txBody>
      </p:sp>
    </p:spTree>
    <p:extLst>
      <p:ext uri="{BB962C8B-B14F-4D97-AF65-F5344CB8AC3E}">
        <p14:creationId xmlns:p14="http://schemas.microsoft.com/office/powerpoint/2010/main" val="41387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JAL instruction has now moved to the U-Type format with an explicit destination</a:t>
            </a:r>
          </a:p>
          <a:p>
            <a:r>
              <a:rPr lang="en-US" dirty="0" smtClean="0"/>
              <a:t>register, and the J instruction has been dropped being replaced by JAL with </a:t>
            </a:r>
            <a:r>
              <a:rPr lang="en-US" dirty="0" err="1" smtClean="0"/>
              <a:t>rd</a:t>
            </a:r>
            <a:r>
              <a:rPr lang="en-US" dirty="0" smtClean="0"/>
              <a:t>=x0. This</a:t>
            </a:r>
          </a:p>
          <a:p>
            <a:r>
              <a:rPr lang="en-US" dirty="0" smtClean="0"/>
              <a:t>removes the only instruction with an implicit destination register and removes the J-Type</a:t>
            </a:r>
          </a:p>
          <a:p>
            <a:r>
              <a:rPr lang="en-US" dirty="0" smtClean="0"/>
              <a:t>instruction format from the base ISA. There is an accompanying reduction in JAL reach, but</a:t>
            </a:r>
          </a:p>
          <a:p>
            <a:r>
              <a:rPr lang="en-US" dirty="0" smtClean="0"/>
              <a:t>a </a:t>
            </a:r>
            <a:r>
              <a:rPr lang="en-US" dirty="0" err="1" smtClean="0"/>
              <a:t>signicant</a:t>
            </a:r>
            <a:r>
              <a:rPr lang="en-US" dirty="0" smtClean="0"/>
              <a:t> reduction in base ISA complexity.</a:t>
            </a:r>
          </a:p>
          <a:p>
            <a:endParaRPr lang="en-US" dirty="0" smtClean="0"/>
          </a:p>
          <a:p>
            <a:r>
              <a:rPr lang="en-US" dirty="0" smtClean="0"/>
              <a:t>RISC-V has an asymmetric immediate encoding which means that the </a:t>
            </a:r>
            <a:r>
              <a:rPr lang="en-US" dirty="0" err="1" smtClean="0"/>
              <a:t>immediates</a:t>
            </a:r>
            <a:r>
              <a:rPr lang="en-US" dirty="0" smtClean="0"/>
              <a:t> are formed by concatenating different bits in an asymmetric order based on the specific immediate formats. Note that in RISC-V all </a:t>
            </a:r>
            <a:r>
              <a:rPr lang="en-US" dirty="0" err="1" smtClean="0"/>
              <a:t>immediates</a:t>
            </a:r>
            <a:r>
              <a:rPr lang="en-US" dirty="0" smtClean="0"/>
              <a:t> are always sign extended, and the sign-bit for the immediate is always in bit 31 of the instruction. The following diagrams illustrate how to create a 32-bit immediate from each of the five immediate formats. The fields are labeled with the instruction bits used to construct their value. &lt;-- n is used to indicate repeating bit n of the instruction to fill that field and z is used to indicate a bit which is always set to zero.</a:t>
            </a:r>
          </a:p>
          <a:p>
            <a:endParaRPr lang="en-US" dirty="0" smtClean="0"/>
          </a:p>
          <a:p>
            <a:r>
              <a:rPr lang="en-US" dirty="0" smtClean="0"/>
              <a:t>* J-immediate 31 20 19 12 11 10 5 4 1 0 </a:t>
            </a:r>
          </a:p>
          <a:p>
            <a:r>
              <a:rPr lang="en-US" dirty="0" smtClean="0"/>
              <a:t>+----------------------+---------------+--+-----------+-------+--+ </a:t>
            </a:r>
          </a:p>
          <a:p>
            <a:r>
              <a:rPr lang="en-US" dirty="0" smtClean="0"/>
              <a:t>| &lt;-- 31 | 19:12 |20| 30:25 | 24:21 |z | </a:t>
            </a:r>
          </a:p>
          <a:p>
            <a:r>
              <a:rPr lang="en-US" dirty="0" smtClean="0"/>
              <a:t>+----------------------+---------------+--+-----------+-------+--+</a:t>
            </a:r>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80</a:t>
            </a:fld>
            <a:endParaRPr lang="en-US"/>
          </a:p>
        </p:txBody>
      </p:sp>
    </p:spTree>
    <p:extLst>
      <p:ext uri="{BB962C8B-B14F-4D97-AF65-F5344CB8AC3E}">
        <p14:creationId xmlns:p14="http://schemas.microsoft.com/office/powerpoint/2010/main" val="333731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85</a:t>
            </a:fld>
            <a:endParaRPr lang="en-US"/>
          </a:p>
        </p:txBody>
      </p:sp>
    </p:spTree>
    <p:extLst>
      <p:ext uri="{BB962C8B-B14F-4D97-AF65-F5344CB8AC3E}">
        <p14:creationId xmlns:p14="http://schemas.microsoft.com/office/powerpoint/2010/main" val="11552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Harvard architecture is a computer architecture with physically separate storage and signal pathways for instructions and data. --- http://en.wikipedia.org/wiki/Harvard_architecture</a:t>
            </a:r>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16</a:t>
            </a:fld>
            <a:endParaRPr lang="en-US"/>
          </a:p>
        </p:txBody>
      </p:sp>
    </p:spTree>
    <p:extLst>
      <p:ext uri="{BB962C8B-B14F-4D97-AF65-F5344CB8AC3E}">
        <p14:creationId xmlns:p14="http://schemas.microsoft.com/office/powerpoint/2010/main" val="28895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87</a:t>
            </a:fld>
            <a:endParaRPr lang="en-US"/>
          </a:p>
        </p:txBody>
      </p:sp>
    </p:spTree>
    <p:extLst>
      <p:ext uri="{BB962C8B-B14F-4D97-AF65-F5344CB8AC3E}">
        <p14:creationId xmlns:p14="http://schemas.microsoft.com/office/powerpoint/2010/main" val="2598536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89</a:t>
            </a:fld>
            <a:endParaRPr lang="en-US"/>
          </a:p>
        </p:txBody>
      </p:sp>
    </p:spTree>
    <p:extLst>
      <p:ext uri="{BB962C8B-B14F-4D97-AF65-F5344CB8AC3E}">
        <p14:creationId xmlns:p14="http://schemas.microsoft.com/office/powerpoint/2010/main" val="1543010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RISC-V has an asymmetric immediate encoding which means that the</a:t>
            </a:r>
          </a:p>
          <a:p>
            <a:r>
              <a:rPr lang="en-US" dirty="0" err="1" smtClean="0"/>
              <a:t>immediates</a:t>
            </a:r>
            <a:r>
              <a:rPr lang="en-US" dirty="0" smtClean="0"/>
              <a:t> are formed by concatenating different bits in an asymmetric</a:t>
            </a:r>
          </a:p>
          <a:p>
            <a:r>
              <a:rPr lang="en-US" dirty="0" smtClean="0"/>
              <a:t>order based on the specific immediate formats. Note that in RISC-V all</a:t>
            </a:r>
          </a:p>
          <a:p>
            <a:r>
              <a:rPr lang="en-US" dirty="0" err="1" smtClean="0"/>
              <a:t>immediates</a:t>
            </a:r>
            <a:r>
              <a:rPr lang="en-US" dirty="0" smtClean="0"/>
              <a:t> are always sign extended, and the sign-bit for the immediate</a:t>
            </a:r>
          </a:p>
          <a:p>
            <a:r>
              <a:rPr lang="en-US" dirty="0" smtClean="0"/>
              <a:t>is always in bit 31 of the instruction.</a:t>
            </a:r>
          </a:p>
          <a:p>
            <a:endParaRPr lang="en-US" dirty="0" smtClean="0"/>
          </a:p>
          <a:p>
            <a:r>
              <a:rPr lang="en-US" dirty="0" smtClean="0"/>
              <a:t>The following diagrams illustrate how to create a 32-bit immediate from</a:t>
            </a:r>
          </a:p>
          <a:p>
            <a:r>
              <a:rPr lang="en-US" dirty="0" smtClean="0"/>
              <a:t>each of the five immediate formats. The fields are labeled with the</a:t>
            </a:r>
          </a:p>
          <a:p>
            <a:r>
              <a:rPr lang="en-US" dirty="0" smtClean="0"/>
              <a:t>instruction bits used to construct their value. &lt;-- n is used to indicate</a:t>
            </a:r>
          </a:p>
          <a:p>
            <a:r>
              <a:rPr lang="en-US" dirty="0" smtClean="0"/>
              <a:t>repeating bit n of the instruction to fill that field and z is used to</a:t>
            </a:r>
          </a:p>
          <a:p>
            <a:r>
              <a:rPr lang="en-US" dirty="0" smtClean="0"/>
              <a:t>indicate a bit which is always set to zero.</a:t>
            </a:r>
          </a:p>
          <a:p>
            <a:endParaRPr lang="en-US" dirty="0" smtClean="0"/>
          </a:p>
          <a:p>
            <a:r>
              <a:rPr lang="en-US" dirty="0" smtClean="0"/>
              <a:t>* B-immediate 31 12 11 10 5 4 1 0 </a:t>
            </a:r>
          </a:p>
          <a:p>
            <a:r>
              <a:rPr lang="en-US" dirty="0" smtClean="0"/>
              <a:t>+--------------------------------------+--+-----------+-------+--+ </a:t>
            </a:r>
          </a:p>
          <a:p>
            <a:r>
              <a:rPr lang="en-US" dirty="0" smtClean="0"/>
              <a:t>| &lt;-- 31 |7 | 30:25 | 11:8 |z | </a:t>
            </a:r>
          </a:p>
          <a:p>
            <a:r>
              <a:rPr lang="en-US" dirty="0" smtClean="0"/>
              <a:t>+--------------------------------------+--+-----------+-------+--+</a:t>
            </a:r>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90</a:t>
            </a:fld>
            <a:endParaRPr lang="en-US"/>
          </a:p>
        </p:txBody>
      </p:sp>
    </p:spTree>
    <p:extLst>
      <p:ext uri="{BB962C8B-B14F-4D97-AF65-F5344CB8AC3E}">
        <p14:creationId xmlns:p14="http://schemas.microsoft.com/office/powerpoint/2010/main" val="101754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Figure 2.18 in the book for RISC-V instruction encoding.  Also, see the one page RISC-V Reference Data sheet and reference from 4750: https://www.csl.cornell.edu/courses/ece4750/handouts/ece4750-tinyrv-isa.txt</a:t>
            </a:r>
          </a:p>
          <a:p>
            <a:endParaRPr lang="en-US" dirty="0" smtClean="0"/>
          </a:p>
          <a:p>
            <a:r>
              <a:rPr lang="en-US" dirty="0" smtClean="0"/>
              <a:t>R-type</a:t>
            </a:r>
            <a:r>
              <a:rPr lang="en-US" baseline="0" dirty="0" smtClean="0"/>
              <a:t> – ADD, SUB, SLL, XOR, SRL, OR, AND, </a:t>
            </a:r>
          </a:p>
          <a:p>
            <a:r>
              <a:rPr lang="en-US" baseline="0" dirty="0" smtClean="0"/>
              <a:t>           – LR.W, SC.W, LR.D, SC.D</a:t>
            </a:r>
            <a:endParaRPr lang="en-US" dirty="0" smtClean="0"/>
          </a:p>
          <a:p>
            <a:r>
              <a:rPr lang="en-US" dirty="0" smtClean="0"/>
              <a:t>I-type</a:t>
            </a:r>
            <a:r>
              <a:rPr lang="en-US" baseline="0" dirty="0" smtClean="0"/>
              <a:t> – ADDI, SLLI, XORI, SRLI, SRAI, ORI, ANDI</a:t>
            </a:r>
            <a:endParaRPr lang="en-US" dirty="0" smtClean="0"/>
          </a:p>
          <a:p>
            <a:r>
              <a:rPr lang="en-US" baseline="0" dirty="0" smtClean="0"/>
              <a:t>         </a:t>
            </a:r>
            <a:r>
              <a:rPr lang="en-US" dirty="0" smtClean="0"/>
              <a:t> – LB, LH, LW, LD, LBU, LHU, LWU</a:t>
            </a:r>
          </a:p>
          <a:p>
            <a:r>
              <a:rPr lang="en-US" dirty="0" smtClean="0"/>
              <a:t>        </a:t>
            </a:r>
            <a:r>
              <a:rPr lang="en-US" baseline="0" dirty="0" smtClean="0"/>
              <a:t>  – JALR </a:t>
            </a:r>
            <a:endParaRPr lang="en-US" dirty="0" smtClean="0"/>
          </a:p>
          <a:p>
            <a:r>
              <a:rPr lang="en-US" dirty="0" smtClean="0"/>
              <a:t>S-type</a:t>
            </a:r>
            <a:r>
              <a:rPr lang="en-US" baseline="0" dirty="0" smtClean="0"/>
              <a:t> – SB, SH, SW, SD</a:t>
            </a:r>
            <a:endParaRPr lang="en-US" dirty="0" smtClean="0"/>
          </a:p>
          <a:p>
            <a:r>
              <a:rPr lang="en-US" dirty="0" smtClean="0"/>
              <a:t>SB-type – BEQ, BNE, BLT,</a:t>
            </a:r>
            <a:r>
              <a:rPr lang="en-US" baseline="0" dirty="0" smtClean="0"/>
              <a:t> BGE, BLTU, BGEU</a:t>
            </a:r>
            <a:endParaRPr lang="en-US" dirty="0" smtClean="0"/>
          </a:p>
          <a:p>
            <a:r>
              <a:rPr lang="en-US" dirty="0" smtClean="0"/>
              <a:t>U-type – LUI </a:t>
            </a:r>
          </a:p>
          <a:p>
            <a:r>
              <a:rPr lang="en-US" dirty="0" smtClean="0"/>
              <a:t>UJ-type</a:t>
            </a:r>
            <a:r>
              <a:rPr lang="en-US" baseline="0" dirty="0" smtClean="0"/>
              <a:t> - JAL</a:t>
            </a:r>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41</a:t>
            </a:fld>
            <a:endParaRPr lang="en-US"/>
          </a:p>
        </p:txBody>
      </p:sp>
    </p:spTree>
    <p:extLst>
      <p:ext uri="{BB962C8B-B14F-4D97-AF65-F5344CB8AC3E}">
        <p14:creationId xmlns:p14="http://schemas.microsoft.com/office/powerpoint/2010/main" val="427126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 and SUB</a:t>
            </a:r>
            <a:r>
              <a:rPr lang="en-US" baseline="0" dirty="0" smtClean="0"/>
              <a:t> have the same funct3, 000, but f</a:t>
            </a:r>
            <a:r>
              <a:rPr lang="en-US" dirty="0" smtClean="0"/>
              <a:t>unct7 differs between the two, 0000000 vs 0100000, respectively</a:t>
            </a:r>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42</a:t>
            </a:fld>
            <a:endParaRPr lang="en-US"/>
          </a:p>
        </p:txBody>
      </p:sp>
    </p:spTree>
    <p:extLst>
      <p:ext uri="{BB962C8B-B14F-4D97-AF65-F5344CB8AC3E}">
        <p14:creationId xmlns:p14="http://schemas.microsoft.com/office/powerpoint/2010/main" val="342717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43</a:t>
            </a:fld>
            <a:endParaRPr lang="en-US"/>
          </a:p>
        </p:txBody>
      </p:sp>
    </p:spTree>
    <p:extLst>
      <p:ext uri="{BB962C8B-B14F-4D97-AF65-F5344CB8AC3E}">
        <p14:creationId xmlns:p14="http://schemas.microsoft.com/office/powerpoint/2010/main" val="217488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SRL and SRA</a:t>
            </a:r>
            <a:r>
              <a:rPr lang="en-US" baseline="0" dirty="0" smtClean="0"/>
              <a:t> have the same funct3, 101, but f</a:t>
            </a:r>
            <a:r>
              <a:rPr lang="en-US" dirty="0" smtClean="0"/>
              <a:t>unct7 differs between the two, 0000000 vs 0100000, respectively</a:t>
            </a:r>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45</a:t>
            </a:fld>
            <a:endParaRPr lang="en-US"/>
          </a:p>
        </p:txBody>
      </p:sp>
    </p:spTree>
    <p:extLst>
      <p:ext uri="{BB962C8B-B14F-4D97-AF65-F5344CB8AC3E}">
        <p14:creationId xmlns:p14="http://schemas.microsoft.com/office/powerpoint/2010/main" val="420425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SRL and SRA</a:t>
            </a:r>
            <a:r>
              <a:rPr lang="en-US" baseline="0" dirty="0" smtClean="0"/>
              <a:t> have the same funct3, 101, but f</a:t>
            </a:r>
            <a:r>
              <a:rPr lang="en-US" dirty="0" smtClean="0"/>
              <a:t>unct7 differs between the two, 0000000 vs 0100000, respectively</a:t>
            </a:r>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46</a:t>
            </a:fld>
            <a:endParaRPr lang="en-US"/>
          </a:p>
        </p:txBody>
      </p:sp>
    </p:spTree>
    <p:extLst>
      <p:ext uri="{BB962C8B-B14F-4D97-AF65-F5344CB8AC3E}">
        <p14:creationId xmlns:p14="http://schemas.microsoft.com/office/powerpoint/2010/main" val="156991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“leave the if clause” option next time.</a:t>
            </a:r>
          </a:p>
        </p:txBody>
      </p:sp>
      <p:sp>
        <p:nvSpPr>
          <p:cNvPr id="4" name="Slide Number Placeholder 3"/>
          <p:cNvSpPr>
            <a:spLocks noGrp="1"/>
          </p:cNvSpPr>
          <p:nvPr>
            <p:ph type="sldNum" sz="quarter" idx="10"/>
          </p:nvPr>
        </p:nvSpPr>
        <p:spPr/>
        <p:txBody>
          <a:bodyPr/>
          <a:lstStyle/>
          <a:p>
            <a:fld id="{7B35C3C1-9691-443C-BBCF-BED84F38E74F}" type="slidenum">
              <a:rPr lang="en-US" smtClean="0"/>
              <a:t>52</a:t>
            </a:fld>
            <a:endParaRPr lang="en-US"/>
          </a:p>
        </p:txBody>
      </p:sp>
    </p:spTree>
    <p:extLst>
      <p:ext uri="{BB962C8B-B14F-4D97-AF65-F5344CB8AC3E}">
        <p14:creationId xmlns:p14="http://schemas.microsoft.com/office/powerpoint/2010/main" val="241363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“leave the if clause” option next time.</a:t>
            </a:r>
          </a:p>
        </p:txBody>
      </p:sp>
      <p:sp>
        <p:nvSpPr>
          <p:cNvPr id="4" name="Slide Number Placeholder 3"/>
          <p:cNvSpPr>
            <a:spLocks noGrp="1"/>
          </p:cNvSpPr>
          <p:nvPr>
            <p:ph type="sldNum" sz="quarter" idx="10"/>
          </p:nvPr>
        </p:nvSpPr>
        <p:spPr/>
        <p:txBody>
          <a:bodyPr/>
          <a:lstStyle/>
          <a:p>
            <a:fld id="{7B35C3C1-9691-443C-BBCF-BED84F38E74F}" type="slidenum">
              <a:rPr lang="en-US" smtClean="0"/>
              <a:t>53</a:t>
            </a:fld>
            <a:endParaRPr lang="en-US"/>
          </a:p>
        </p:txBody>
      </p:sp>
    </p:spTree>
    <p:extLst>
      <p:ext uri="{BB962C8B-B14F-4D97-AF65-F5344CB8AC3E}">
        <p14:creationId xmlns:p14="http://schemas.microsoft.com/office/powerpoint/2010/main" val="289662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sp>
        <p:nvSpPr>
          <p:cNvPr id="9" name="Content Placeholder 2"/>
          <p:cNvSpPr>
            <a:spLocks noGrp="1"/>
          </p:cNvSpPr>
          <p:nvPr>
            <p:ph idx="1"/>
          </p:nvPr>
        </p:nvSpPr>
        <p:spPr>
          <a:xfrm>
            <a:off x="228600" y="990600"/>
            <a:ext cx="8686800" cy="5742048"/>
          </a:xfrm>
        </p:spPr>
        <p:txBody>
          <a:bodyPr/>
          <a:lstStyle>
            <a:lvl1pPr>
              <a:defRPr sz="3200" b="0" i="0" cap="none">
                <a:solidFill>
                  <a:srgbClr val="262626"/>
                </a:solidFill>
              </a:defRPr>
            </a:lvl1pPr>
            <a:lvl2pPr marL="527050" indent="-298450">
              <a:tabLst/>
              <a:defRPr lang="en-US" sz="2800" dirty="0" smtClean="0"/>
            </a:lvl2pPr>
            <a:lvl3pPr>
              <a:defRPr sz="2400">
                <a:solidFill>
                  <a:srgbClr val="262626"/>
                </a:solidFill>
              </a:defRPr>
            </a:lvl3pPr>
            <a:lvl4pPr>
              <a:defRPr sz="2000">
                <a:solidFill>
                  <a:srgbClr val="262626"/>
                </a:solidFill>
              </a:defRPr>
            </a:lvl4pPr>
            <a:lvl5pPr>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B78821-17AC-405A-B8E4-C4DF8A6ABB41}" type="slidenum">
              <a:rPr lang="en-US" smtClean="0"/>
              <a:pPr>
                <a:defRPr/>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pPr>
              <a:defRPr/>
            </a:pPr>
            <a:fld id="{867E2119-C512-435A-8A99-A0B6D78DBB4A}" type="slidenum">
              <a:rPr lang="en-US" smtClean="0"/>
              <a:pPr>
                <a:defRPr/>
              </a:pPr>
              <a:t>‹#›</a:t>
            </a:fld>
            <a:endParaRPr lang="en-US" dirty="0"/>
          </a:p>
        </p:txBody>
      </p:sp>
    </p:spTree>
    <p:extLst>
      <p:ext uri="{BB962C8B-B14F-4D97-AF65-F5344CB8AC3E}">
        <p14:creationId xmlns:p14="http://schemas.microsoft.com/office/powerpoint/2010/main" val="341264239"/>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defTabSz="609570" rtl="0" eaLnBrk="1" latinLnBrk="0" hangingPunct="1">
        <a:spcBef>
          <a:spcPct val="0"/>
        </a:spcBef>
        <a:buNone/>
        <a:defRPr sz="44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tags" Target="../tags/tag292.xml"/><Relationship Id="rId3" Type="http://schemas.openxmlformats.org/officeDocument/2006/relationships/tags" Target="../tags/tag269.xml"/><Relationship Id="rId21" Type="http://schemas.openxmlformats.org/officeDocument/2006/relationships/tags" Target="../tags/tag287.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tags" Target="../tags/tag291.xml"/><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29" Type="http://schemas.openxmlformats.org/officeDocument/2006/relationships/tags" Target="../tags/tag295.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tags" Target="../tags/tag290.xml"/><Relationship Id="rId32" Type="http://schemas.openxmlformats.org/officeDocument/2006/relationships/slideLayout" Target="../slideLayouts/slideLayout2.xml"/><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tags" Target="../tags/tag289.xml"/><Relationship Id="rId28" Type="http://schemas.openxmlformats.org/officeDocument/2006/relationships/tags" Target="../tags/tag294.xml"/><Relationship Id="rId10" Type="http://schemas.openxmlformats.org/officeDocument/2006/relationships/tags" Target="../tags/tag276.xml"/><Relationship Id="rId19" Type="http://schemas.openxmlformats.org/officeDocument/2006/relationships/tags" Target="../tags/tag285.xml"/><Relationship Id="rId31" Type="http://schemas.openxmlformats.org/officeDocument/2006/relationships/tags" Target="../tags/tag297.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tags" Target="../tags/tag288.xml"/><Relationship Id="rId27" Type="http://schemas.openxmlformats.org/officeDocument/2006/relationships/tags" Target="../tags/tag293.xml"/><Relationship Id="rId30" Type="http://schemas.openxmlformats.org/officeDocument/2006/relationships/tags" Target="../tags/tag296.xml"/></Relationships>
</file>

<file path=ppt/slides/_rels/slide11.xml.rels><?xml version="1.0" encoding="UTF-8" standalone="yes"?>
<Relationships xmlns="http://schemas.openxmlformats.org/package/2006/relationships"><Relationship Id="rId26" Type="http://schemas.openxmlformats.org/officeDocument/2006/relationships/tags" Target="../tags/tag323.xml"/><Relationship Id="rId21" Type="http://schemas.openxmlformats.org/officeDocument/2006/relationships/tags" Target="../tags/tag318.xml"/><Relationship Id="rId42" Type="http://schemas.openxmlformats.org/officeDocument/2006/relationships/tags" Target="../tags/tag339.xml"/><Relationship Id="rId47" Type="http://schemas.openxmlformats.org/officeDocument/2006/relationships/tags" Target="../tags/tag344.xml"/><Relationship Id="rId63" Type="http://schemas.openxmlformats.org/officeDocument/2006/relationships/tags" Target="../tags/tag360.xml"/><Relationship Id="rId68" Type="http://schemas.openxmlformats.org/officeDocument/2006/relationships/tags" Target="../tags/tag365.xml"/><Relationship Id="rId84" Type="http://schemas.openxmlformats.org/officeDocument/2006/relationships/tags" Target="../tags/tag381.xml"/><Relationship Id="rId16" Type="http://schemas.openxmlformats.org/officeDocument/2006/relationships/tags" Target="../tags/tag313.xml"/><Relationship Id="rId11" Type="http://schemas.openxmlformats.org/officeDocument/2006/relationships/tags" Target="../tags/tag308.xml"/><Relationship Id="rId32" Type="http://schemas.openxmlformats.org/officeDocument/2006/relationships/tags" Target="../tags/tag329.xml"/><Relationship Id="rId37" Type="http://schemas.openxmlformats.org/officeDocument/2006/relationships/tags" Target="../tags/tag334.xml"/><Relationship Id="rId53" Type="http://schemas.openxmlformats.org/officeDocument/2006/relationships/tags" Target="../tags/tag350.xml"/><Relationship Id="rId58" Type="http://schemas.openxmlformats.org/officeDocument/2006/relationships/tags" Target="../tags/tag355.xml"/><Relationship Id="rId74" Type="http://schemas.openxmlformats.org/officeDocument/2006/relationships/tags" Target="../tags/tag371.xml"/><Relationship Id="rId79" Type="http://schemas.openxmlformats.org/officeDocument/2006/relationships/tags" Target="../tags/tag376.xml"/><Relationship Id="rId5" Type="http://schemas.openxmlformats.org/officeDocument/2006/relationships/tags" Target="../tags/tag302.xml"/><Relationship Id="rId19" Type="http://schemas.openxmlformats.org/officeDocument/2006/relationships/tags" Target="../tags/tag316.xml"/><Relationship Id="rId14" Type="http://schemas.openxmlformats.org/officeDocument/2006/relationships/tags" Target="../tags/tag311.xml"/><Relationship Id="rId22" Type="http://schemas.openxmlformats.org/officeDocument/2006/relationships/tags" Target="../tags/tag319.xml"/><Relationship Id="rId27" Type="http://schemas.openxmlformats.org/officeDocument/2006/relationships/tags" Target="../tags/tag324.xml"/><Relationship Id="rId30" Type="http://schemas.openxmlformats.org/officeDocument/2006/relationships/tags" Target="../tags/tag327.xml"/><Relationship Id="rId35" Type="http://schemas.openxmlformats.org/officeDocument/2006/relationships/tags" Target="../tags/tag332.xml"/><Relationship Id="rId43" Type="http://schemas.openxmlformats.org/officeDocument/2006/relationships/tags" Target="../tags/tag340.xml"/><Relationship Id="rId48" Type="http://schemas.openxmlformats.org/officeDocument/2006/relationships/tags" Target="../tags/tag345.xml"/><Relationship Id="rId56" Type="http://schemas.openxmlformats.org/officeDocument/2006/relationships/tags" Target="../tags/tag353.xml"/><Relationship Id="rId64" Type="http://schemas.openxmlformats.org/officeDocument/2006/relationships/tags" Target="../tags/tag361.xml"/><Relationship Id="rId69" Type="http://schemas.openxmlformats.org/officeDocument/2006/relationships/tags" Target="../tags/tag366.xml"/><Relationship Id="rId77" Type="http://schemas.openxmlformats.org/officeDocument/2006/relationships/tags" Target="../tags/tag374.xml"/><Relationship Id="rId8" Type="http://schemas.openxmlformats.org/officeDocument/2006/relationships/tags" Target="../tags/tag305.xml"/><Relationship Id="rId51" Type="http://schemas.openxmlformats.org/officeDocument/2006/relationships/tags" Target="../tags/tag348.xml"/><Relationship Id="rId72" Type="http://schemas.openxmlformats.org/officeDocument/2006/relationships/tags" Target="../tags/tag369.xml"/><Relationship Id="rId80" Type="http://schemas.openxmlformats.org/officeDocument/2006/relationships/tags" Target="../tags/tag377.xml"/><Relationship Id="rId85" Type="http://schemas.openxmlformats.org/officeDocument/2006/relationships/tags" Target="../tags/tag382.xml"/><Relationship Id="rId3" Type="http://schemas.openxmlformats.org/officeDocument/2006/relationships/tags" Target="../tags/tag300.xml"/><Relationship Id="rId12" Type="http://schemas.openxmlformats.org/officeDocument/2006/relationships/tags" Target="../tags/tag309.xml"/><Relationship Id="rId17" Type="http://schemas.openxmlformats.org/officeDocument/2006/relationships/tags" Target="../tags/tag314.xml"/><Relationship Id="rId25" Type="http://schemas.openxmlformats.org/officeDocument/2006/relationships/tags" Target="../tags/tag322.xml"/><Relationship Id="rId33" Type="http://schemas.openxmlformats.org/officeDocument/2006/relationships/tags" Target="../tags/tag330.xml"/><Relationship Id="rId38" Type="http://schemas.openxmlformats.org/officeDocument/2006/relationships/tags" Target="../tags/tag335.xml"/><Relationship Id="rId46" Type="http://schemas.openxmlformats.org/officeDocument/2006/relationships/tags" Target="../tags/tag343.xml"/><Relationship Id="rId59" Type="http://schemas.openxmlformats.org/officeDocument/2006/relationships/tags" Target="../tags/tag356.xml"/><Relationship Id="rId67" Type="http://schemas.openxmlformats.org/officeDocument/2006/relationships/tags" Target="../tags/tag364.xml"/><Relationship Id="rId20" Type="http://schemas.openxmlformats.org/officeDocument/2006/relationships/tags" Target="../tags/tag317.xml"/><Relationship Id="rId41" Type="http://schemas.openxmlformats.org/officeDocument/2006/relationships/tags" Target="../tags/tag338.xml"/><Relationship Id="rId54" Type="http://schemas.openxmlformats.org/officeDocument/2006/relationships/tags" Target="../tags/tag351.xml"/><Relationship Id="rId62" Type="http://schemas.openxmlformats.org/officeDocument/2006/relationships/tags" Target="../tags/tag359.xml"/><Relationship Id="rId70" Type="http://schemas.openxmlformats.org/officeDocument/2006/relationships/tags" Target="../tags/tag367.xml"/><Relationship Id="rId75" Type="http://schemas.openxmlformats.org/officeDocument/2006/relationships/tags" Target="../tags/tag372.xml"/><Relationship Id="rId83" Type="http://schemas.openxmlformats.org/officeDocument/2006/relationships/tags" Target="../tags/tag380.xml"/><Relationship Id="rId1" Type="http://schemas.openxmlformats.org/officeDocument/2006/relationships/tags" Target="../tags/tag298.xml"/><Relationship Id="rId6" Type="http://schemas.openxmlformats.org/officeDocument/2006/relationships/tags" Target="../tags/tag303.xml"/><Relationship Id="rId15" Type="http://schemas.openxmlformats.org/officeDocument/2006/relationships/tags" Target="../tags/tag312.xml"/><Relationship Id="rId23" Type="http://schemas.openxmlformats.org/officeDocument/2006/relationships/tags" Target="../tags/tag320.xml"/><Relationship Id="rId28" Type="http://schemas.openxmlformats.org/officeDocument/2006/relationships/tags" Target="../tags/tag325.xml"/><Relationship Id="rId36" Type="http://schemas.openxmlformats.org/officeDocument/2006/relationships/tags" Target="../tags/tag333.xml"/><Relationship Id="rId49" Type="http://schemas.openxmlformats.org/officeDocument/2006/relationships/tags" Target="../tags/tag346.xml"/><Relationship Id="rId57" Type="http://schemas.openxmlformats.org/officeDocument/2006/relationships/tags" Target="../tags/tag354.xml"/><Relationship Id="rId10" Type="http://schemas.openxmlformats.org/officeDocument/2006/relationships/tags" Target="../tags/tag307.xml"/><Relationship Id="rId31" Type="http://schemas.openxmlformats.org/officeDocument/2006/relationships/tags" Target="../tags/tag328.xml"/><Relationship Id="rId44" Type="http://schemas.openxmlformats.org/officeDocument/2006/relationships/tags" Target="../tags/tag341.xml"/><Relationship Id="rId52" Type="http://schemas.openxmlformats.org/officeDocument/2006/relationships/tags" Target="../tags/tag349.xml"/><Relationship Id="rId60" Type="http://schemas.openxmlformats.org/officeDocument/2006/relationships/tags" Target="../tags/tag357.xml"/><Relationship Id="rId65" Type="http://schemas.openxmlformats.org/officeDocument/2006/relationships/tags" Target="../tags/tag362.xml"/><Relationship Id="rId73" Type="http://schemas.openxmlformats.org/officeDocument/2006/relationships/tags" Target="../tags/tag370.xml"/><Relationship Id="rId78" Type="http://schemas.openxmlformats.org/officeDocument/2006/relationships/tags" Target="../tags/tag375.xml"/><Relationship Id="rId81" Type="http://schemas.openxmlformats.org/officeDocument/2006/relationships/tags" Target="../tags/tag378.xml"/><Relationship Id="rId86" Type="http://schemas.openxmlformats.org/officeDocument/2006/relationships/tags" Target="../tags/tag383.xml"/><Relationship Id="rId4" Type="http://schemas.openxmlformats.org/officeDocument/2006/relationships/tags" Target="../tags/tag301.xml"/><Relationship Id="rId9" Type="http://schemas.openxmlformats.org/officeDocument/2006/relationships/tags" Target="../tags/tag306.xml"/><Relationship Id="rId13" Type="http://schemas.openxmlformats.org/officeDocument/2006/relationships/tags" Target="../tags/tag310.xml"/><Relationship Id="rId18" Type="http://schemas.openxmlformats.org/officeDocument/2006/relationships/tags" Target="../tags/tag315.xml"/><Relationship Id="rId39" Type="http://schemas.openxmlformats.org/officeDocument/2006/relationships/tags" Target="../tags/tag336.xml"/><Relationship Id="rId34" Type="http://schemas.openxmlformats.org/officeDocument/2006/relationships/tags" Target="../tags/tag331.xml"/><Relationship Id="rId50" Type="http://schemas.openxmlformats.org/officeDocument/2006/relationships/tags" Target="../tags/tag347.xml"/><Relationship Id="rId55" Type="http://schemas.openxmlformats.org/officeDocument/2006/relationships/tags" Target="../tags/tag352.xml"/><Relationship Id="rId76" Type="http://schemas.openxmlformats.org/officeDocument/2006/relationships/tags" Target="../tags/tag373.xml"/><Relationship Id="rId7" Type="http://schemas.openxmlformats.org/officeDocument/2006/relationships/tags" Target="../tags/tag304.xml"/><Relationship Id="rId71" Type="http://schemas.openxmlformats.org/officeDocument/2006/relationships/tags" Target="../tags/tag368.xml"/><Relationship Id="rId2" Type="http://schemas.openxmlformats.org/officeDocument/2006/relationships/tags" Target="../tags/tag299.xml"/><Relationship Id="rId29" Type="http://schemas.openxmlformats.org/officeDocument/2006/relationships/tags" Target="../tags/tag326.xml"/><Relationship Id="rId24" Type="http://schemas.openxmlformats.org/officeDocument/2006/relationships/tags" Target="../tags/tag321.xml"/><Relationship Id="rId40" Type="http://schemas.openxmlformats.org/officeDocument/2006/relationships/tags" Target="../tags/tag337.xml"/><Relationship Id="rId45" Type="http://schemas.openxmlformats.org/officeDocument/2006/relationships/tags" Target="../tags/tag342.xml"/><Relationship Id="rId66" Type="http://schemas.openxmlformats.org/officeDocument/2006/relationships/tags" Target="../tags/tag363.xml"/><Relationship Id="rId87" Type="http://schemas.openxmlformats.org/officeDocument/2006/relationships/slideLayout" Target="../slideLayouts/slideLayout2.xml"/><Relationship Id="rId61" Type="http://schemas.openxmlformats.org/officeDocument/2006/relationships/tags" Target="../tags/tag358.xml"/><Relationship Id="rId82" Type="http://schemas.openxmlformats.org/officeDocument/2006/relationships/tags" Target="../tags/tag379.xml"/></Relationships>
</file>

<file path=ppt/slides/_rels/slide12.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tags" Target="../tags/tag401.xml"/><Relationship Id="rId3" Type="http://schemas.openxmlformats.org/officeDocument/2006/relationships/tags" Target="../tags/tag386.xml"/><Relationship Id="rId21" Type="http://schemas.openxmlformats.org/officeDocument/2006/relationships/tags" Target="../tags/tag404.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tags" Target="../tags/tag403.xm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24" Type="http://schemas.openxmlformats.org/officeDocument/2006/relationships/slideLayout" Target="../slideLayouts/slideLayout2.xml"/><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tags" Target="../tags/tag406.xml"/><Relationship Id="rId10" Type="http://schemas.openxmlformats.org/officeDocument/2006/relationships/tags" Target="../tags/tag393.xml"/><Relationship Id="rId19" Type="http://schemas.openxmlformats.org/officeDocument/2006/relationships/tags" Target="../tags/tag402.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tags" Target="../tags/tag405.xml"/></Relationships>
</file>

<file path=ppt/slides/_rels/slide13.xml.rels><?xml version="1.0" encoding="UTF-8" standalone="yes"?>
<Relationships xmlns="http://schemas.openxmlformats.org/package/2006/relationships"><Relationship Id="rId26" Type="http://schemas.openxmlformats.org/officeDocument/2006/relationships/tags" Target="../tags/tag432.xml"/><Relationship Id="rId21" Type="http://schemas.openxmlformats.org/officeDocument/2006/relationships/tags" Target="../tags/tag427.xml"/><Relationship Id="rId42" Type="http://schemas.openxmlformats.org/officeDocument/2006/relationships/tags" Target="../tags/tag448.xml"/><Relationship Id="rId47" Type="http://schemas.openxmlformats.org/officeDocument/2006/relationships/tags" Target="../tags/tag453.xml"/><Relationship Id="rId63" Type="http://schemas.openxmlformats.org/officeDocument/2006/relationships/tags" Target="../tags/tag469.xml"/><Relationship Id="rId68" Type="http://schemas.openxmlformats.org/officeDocument/2006/relationships/tags" Target="../tags/tag474.xml"/><Relationship Id="rId84" Type="http://schemas.openxmlformats.org/officeDocument/2006/relationships/tags" Target="../tags/tag490.xml"/><Relationship Id="rId16" Type="http://schemas.openxmlformats.org/officeDocument/2006/relationships/tags" Target="../tags/tag422.xml"/><Relationship Id="rId11" Type="http://schemas.openxmlformats.org/officeDocument/2006/relationships/tags" Target="../tags/tag417.xml"/><Relationship Id="rId32" Type="http://schemas.openxmlformats.org/officeDocument/2006/relationships/tags" Target="../tags/tag438.xml"/><Relationship Id="rId37" Type="http://schemas.openxmlformats.org/officeDocument/2006/relationships/tags" Target="../tags/tag443.xml"/><Relationship Id="rId53" Type="http://schemas.openxmlformats.org/officeDocument/2006/relationships/tags" Target="../tags/tag459.xml"/><Relationship Id="rId58" Type="http://schemas.openxmlformats.org/officeDocument/2006/relationships/tags" Target="../tags/tag464.xml"/><Relationship Id="rId74" Type="http://schemas.openxmlformats.org/officeDocument/2006/relationships/tags" Target="../tags/tag480.xml"/><Relationship Id="rId79" Type="http://schemas.openxmlformats.org/officeDocument/2006/relationships/tags" Target="../tags/tag485.xml"/><Relationship Id="rId5" Type="http://schemas.openxmlformats.org/officeDocument/2006/relationships/tags" Target="../tags/tag411.xml"/><Relationship Id="rId19" Type="http://schemas.openxmlformats.org/officeDocument/2006/relationships/tags" Target="../tags/tag425.xml"/><Relationship Id="rId14" Type="http://schemas.openxmlformats.org/officeDocument/2006/relationships/tags" Target="../tags/tag420.xml"/><Relationship Id="rId22" Type="http://schemas.openxmlformats.org/officeDocument/2006/relationships/tags" Target="../tags/tag428.xml"/><Relationship Id="rId27" Type="http://schemas.openxmlformats.org/officeDocument/2006/relationships/tags" Target="../tags/tag433.xml"/><Relationship Id="rId30" Type="http://schemas.openxmlformats.org/officeDocument/2006/relationships/tags" Target="../tags/tag436.xml"/><Relationship Id="rId35" Type="http://schemas.openxmlformats.org/officeDocument/2006/relationships/tags" Target="../tags/tag441.xml"/><Relationship Id="rId43" Type="http://schemas.openxmlformats.org/officeDocument/2006/relationships/tags" Target="../tags/tag449.xml"/><Relationship Id="rId48" Type="http://schemas.openxmlformats.org/officeDocument/2006/relationships/tags" Target="../tags/tag454.xml"/><Relationship Id="rId56" Type="http://schemas.openxmlformats.org/officeDocument/2006/relationships/tags" Target="../tags/tag462.xml"/><Relationship Id="rId64" Type="http://schemas.openxmlformats.org/officeDocument/2006/relationships/tags" Target="../tags/tag470.xml"/><Relationship Id="rId69" Type="http://schemas.openxmlformats.org/officeDocument/2006/relationships/tags" Target="../tags/tag475.xml"/><Relationship Id="rId77" Type="http://schemas.openxmlformats.org/officeDocument/2006/relationships/tags" Target="../tags/tag483.xml"/><Relationship Id="rId8" Type="http://schemas.openxmlformats.org/officeDocument/2006/relationships/tags" Target="../tags/tag414.xml"/><Relationship Id="rId51" Type="http://schemas.openxmlformats.org/officeDocument/2006/relationships/tags" Target="../tags/tag457.xml"/><Relationship Id="rId72" Type="http://schemas.openxmlformats.org/officeDocument/2006/relationships/tags" Target="../tags/tag478.xml"/><Relationship Id="rId80" Type="http://schemas.openxmlformats.org/officeDocument/2006/relationships/tags" Target="../tags/tag486.xml"/><Relationship Id="rId85" Type="http://schemas.openxmlformats.org/officeDocument/2006/relationships/tags" Target="../tags/tag491.xml"/><Relationship Id="rId3" Type="http://schemas.openxmlformats.org/officeDocument/2006/relationships/tags" Target="../tags/tag409.xml"/><Relationship Id="rId12" Type="http://schemas.openxmlformats.org/officeDocument/2006/relationships/tags" Target="../tags/tag418.xml"/><Relationship Id="rId17" Type="http://schemas.openxmlformats.org/officeDocument/2006/relationships/tags" Target="../tags/tag423.xml"/><Relationship Id="rId25" Type="http://schemas.openxmlformats.org/officeDocument/2006/relationships/tags" Target="../tags/tag431.xml"/><Relationship Id="rId33" Type="http://schemas.openxmlformats.org/officeDocument/2006/relationships/tags" Target="../tags/tag439.xml"/><Relationship Id="rId38" Type="http://schemas.openxmlformats.org/officeDocument/2006/relationships/tags" Target="../tags/tag444.xml"/><Relationship Id="rId46" Type="http://schemas.openxmlformats.org/officeDocument/2006/relationships/tags" Target="../tags/tag452.xml"/><Relationship Id="rId59" Type="http://schemas.openxmlformats.org/officeDocument/2006/relationships/tags" Target="../tags/tag465.xml"/><Relationship Id="rId67" Type="http://schemas.openxmlformats.org/officeDocument/2006/relationships/tags" Target="../tags/tag473.xml"/><Relationship Id="rId20" Type="http://schemas.openxmlformats.org/officeDocument/2006/relationships/tags" Target="../tags/tag426.xml"/><Relationship Id="rId41" Type="http://schemas.openxmlformats.org/officeDocument/2006/relationships/tags" Target="../tags/tag447.xml"/><Relationship Id="rId54" Type="http://schemas.openxmlformats.org/officeDocument/2006/relationships/tags" Target="../tags/tag460.xml"/><Relationship Id="rId62" Type="http://schemas.openxmlformats.org/officeDocument/2006/relationships/tags" Target="../tags/tag468.xml"/><Relationship Id="rId70" Type="http://schemas.openxmlformats.org/officeDocument/2006/relationships/tags" Target="../tags/tag476.xml"/><Relationship Id="rId75" Type="http://schemas.openxmlformats.org/officeDocument/2006/relationships/tags" Target="../tags/tag481.xml"/><Relationship Id="rId83" Type="http://schemas.openxmlformats.org/officeDocument/2006/relationships/tags" Target="../tags/tag489.xml"/><Relationship Id="rId1" Type="http://schemas.openxmlformats.org/officeDocument/2006/relationships/tags" Target="../tags/tag407.xml"/><Relationship Id="rId6" Type="http://schemas.openxmlformats.org/officeDocument/2006/relationships/tags" Target="../tags/tag412.xml"/><Relationship Id="rId15" Type="http://schemas.openxmlformats.org/officeDocument/2006/relationships/tags" Target="../tags/tag421.xml"/><Relationship Id="rId23" Type="http://schemas.openxmlformats.org/officeDocument/2006/relationships/tags" Target="../tags/tag429.xml"/><Relationship Id="rId28" Type="http://schemas.openxmlformats.org/officeDocument/2006/relationships/tags" Target="../tags/tag434.xml"/><Relationship Id="rId36" Type="http://schemas.openxmlformats.org/officeDocument/2006/relationships/tags" Target="../tags/tag442.xml"/><Relationship Id="rId49" Type="http://schemas.openxmlformats.org/officeDocument/2006/relationships/tags" Target="../tags/tag455.xml"/><Relationship Id="rId57" Type="http://schemas.openxmlformats.org/officeDocument/2006/relationships/tags" Target="../tags/tag463.xml"/><Relationship Id="rId10" Type="http://schemas.openxmlformats.org/officeDocument/2006/relationships/tags" Target="../tags/tag416.xml"/><Relationship Id="rId31" Type="http://schemas.openxmlformats.org/officeDocument/2006/relationships/tags" Target="../tags/tag437.xml"/><Relationship Id="rId44" Type="http://schemas.openxmlformats.org/officeDocument/2006/relationships/tags" Target="../tags/tag450.xml"/><Relationship Id="rId52" Type="http://schemas.openxmlformats.org/officeDocument/2006/relationships/tags" Target="../tags/tag458.xml"/><Relationship Id="rId60" Type="http://schemas.openxmlformats.org/officeDocument/2006/relationships/tags" Target="../tags/tag466.xml"/><Relationship Id="rId65" Type="http://schemas.openxmlformats.org/officeDocument/2006/relationships/tags" Target="../tags/tag471.xml"/><Relationship Id="rId73" Type="http://schemas.openxmlformats.org/officeDocument/2006/relationships/tags" Target="../tags/tag479.xml"/><Relationship Id="rId78" Type="http://schemas.openxmlformats.org/officeDocument/2006/relationships/tags" Target="../tags/tag484.xml"/><Relationship Id="rId81" Type="http://schemas.openxmlformats.org/officeDocument/2006/relationships/tags" Target="../tags/tag487.xml"/><Relationship Id="rId86" Type="http://schemas.openxmlformats.org/officeDocument/2006/relationships/tags" Target="../tags/tag492.xml"/><Relationship Id="rId4" Type="http://schemas.openxmlformats.org/officeDocument/2006/relationships/tags" Target="../tags/tag410.xml"/><Relationship Id="rId9" Type="http://schemas.openxmlformats.org/officeDocument/2006/relationships/tags" Target="../tags/tag415.xml"/><Relationship Id="rId13" Type="http://schemas.openxmlformats.org/officeDocument/2006/relationships/tags" Target="../tags/tag419.xml"/><Relationship Id="rId18" Type="http://schemas.openxmlformats.org/officeDocument/2006/relationships/tags" Target="../tags/tag424.xml"/><Relationship Id="rId39" Type="http://schemas.openxmlformats.org/officeDocument/2006/relationships/tags" Target="../tags/tag445.xml"/><Relationship Id="rId34" Type="http://schemas.openxmlformats.org/officeDocument/2006/relationships/tags" Target="../tags/tag440.xml"/><Relationship Id="rId50" Type="http://schemas.openxmlformats.org/officeDocument/2006/relationships/tags" Target="../tags/tag456.xml"/><Relationship Id="rId55" Type="http://schemas.openxmlformats.org/officeDocument/2006/relationships/tags" Target="../tags/tag461.xml"/><Relationship Id="rId76" Type="http://schemas.openxmlformats.org/officeDocument/2006/relationships/tags" Target="../tags/tag482.xml"/><Relationship Id="rId7" Type="http://schemas.openxmlformats.org/officeDocument/2006/relationships/tags" Target="../tags/tag413.xml"/><Relationship Id="rId71" Type="http://schemas.openxmlformats.org/officeDocument/2006/relationships/tags" Target="../tags/tag477.xml"/><Relationship Id="rId2" Type="http://schemas.openxmlformats.org/officeDocument/2006/relationships/tags" Target="../tags/tag408.xml"/><Relationship Id="rId29" Type="http://schemas.openxmlformats.org/officeDocument/2006/relationships/tags" Target="../tags/tag435.xml"/><Relationship Id="rId24" Type="http://schemas.openxmlformats.org/officeDocument/2006/relationships/tags" Target="../tags/tag430.xml"/><Relationship Id="rId40" Type="http://schemas.openxmlformats.org/officeDocument/2006/relationships/tags" Target="../tags/tag446.xml"/><Relationship Id="rId45" Type="http://schemas.openxmlformats.org/officeDocument/2006/relationships/tags" Target="../tags/tag451.xml"/><Relationship Id="rId66" Type="http://schemas.openxmlformats.org/officeDocument/2006/relationships/tags" Target="../tags/tag472.xml"/><Relationship Id="rId87" Type="http://schemas.openxmlformats.org/officeDocument/2006/relationships/slideLayout" Target="../slideLayouts/slideLayout2.xml"/><Relationship Id="rId61" Type="http://schemas.openxmlformats.org/officeDocument/2006/relationships/tags" Target="../tags/tag467.xml"/><Relationship Id="rId82" Type="http://schemas.openxmlformats.org/officeDocument/2006/relationships/tags" Target="../tags/tag48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tags" Target="../tags/tag500.xml"/><Relationship Id="rId13" Type="http://schemas.openxmlformats.org/officeDocument/2006/relationships/tags" Target="../tags/tag505.xml"/><Relationship Id="rId18" Type="http://schemas.openxmlformats.org/officeDocument/2006/relationships/notesSlide" Target="../notesSlides/notesSlide2.xml"/><Relationship Id="rId3" Type="http://schemas.openxmlformats.org/officeDocument/2006/relationships/tags" Target="../tags/tag495.xml"/><Relationship Id="rId7" Type="http://schemas.openxmlformats.org/officeDocument/2006/relationships/tags" Target="../tags/tag499.xml"/><Relationship Id="rId12" Type="http://schemas.openxmlformats.org/officeDocument/2006/relationships/tags" Target="../tags/tag504.xml"/><Relationship Id="rId17" Type="http://schemas.openxmlformats.org/officeDocument/2006/relationships/slideLayout" Target="../slideLayouts/slideLayout2.xml"/><Relationship Id="rId2" Type="http://schemas.openxmlformats.org/officeDocument/2006/relationships/tags" Target="../tags/tag494.xml"/><Relationship Id="rId16" Type="http://schemas.openxmlformats.org/officeDocument/2006/relationships/tags" Target="../tags/tag508.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tags" Target="../tags/tag503.xml"/><Relationship Id="rId5" Type="http://schemas.openxmlformats.org/officeDocument/2006/relationships/tags" Target="../tags/tag497.xml"/><Relationship Id="rId15" Type="http://schemas.openxmlformats.org/officeDocument/2006/relationships/tags" Target="../tags/tag507.xml"/><Relationship Id="rId10" Type="http://schemas.openxmlformats.org/officeDocument/2006/relationships/tags" Target="../tags/tag502.xml"/><Relationship Id="rId4" Type="http://schemas.openxmlformats.org/officeDocument/2006/relationships/tags" Target="../tags/tag496.xml"/><Relationship Id="rId9" Type="http://schemas.openxmlformats.org/officeDocument/2006/relationships/tags" Target="../tags/tag501.xml"/><Relationship Id="rId14" Type="http://schemas.openxmlformats.org/officeDocument/2006/relationships/tags" Target="../tags/tag50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3" Type="http://schemas.openxmlformats.org/officeDocument/2006/relationships/tags" Target="../tags/tag522.xml"/><Relationship Id="rId18" Type="http://schemas.openxmlformats.org/officeDocument/2006/relationships/tags" Target="../tags/tag527.xml"/><Relationship Id="rId26" Type="http://schemas.openxmlformats.org/officeDocument/2006/relationships/tags" Target="../tags/tag535.xml"/><Relationship Id="rId39" Type="http://schemas.openxmlformats.org/officeDocument/2006/relationships/tags" Target="../tags/tag548.xml"/><Relationship Id="rId21" Type="http://schemas.openxmlformats.org/officeDocument/2006/relationships/tags" Target="../tags/tag530.xml"/><Relationship Id="rId34" Type="http://schemas.openxmlformats.org/officeDocument/2006/relationships/tags" Target="../tags/tag543.xml"/><Relationship Id="rId42" Type="http://schemas.openxmlformats.org/officeDocument/2006/relationships/tags" Target="../tags/tag551.xml"/><Relationship Id="rId47" Type="http://schemas.openxmlformats.org/officeDocument/2006/relationships/tags" Target="../tags/tag556.xml"/><Relationship Id="rId7" Type="http://schemas.openxmlformats.org/officeDocument/2006/relationships/tags" Target="../tags/tag516.xml"/><Relationship Id="rId2" Type="http://schemas.openxmlformats.org/officeDocument/2006/relationships/tags" Target="../tags/tag511.xml"/><Relationship Id="rId16" Type="http://schemas.openxmlformats.org/officeDocument/2006/relationships/tags" Target="../tags/tag525.xml"/><Relationship Id="rId29" Type="http://schemas.openxmlformats.org/officeDocument/2006/relationships/tags" Target="../tags/tag538.xml"/><Relationship Id="rId11" Type="http://schemas.openxmlformats.org/officeDocument/2006/relationships/tags" Target="../tags/tag520.xml"/><Relationship Id="rId24" Type="http://schemas.openxmlformats.org/officeDocument/2006/relationships/tags" Target="../tags/tag533.xml"/><Relationship Id="rId32" Type="http://schemas.openxmlformats.org/officeDocument/2006/relationships/tags" Target="../tags/tag541.xml"/><Relationship Id="rId37" Type="http://schemas.openxmlformats.org/officeDocument/2006/relationships/tags" Target="../tags/tag546.xml"/><Relationship Id="rId40" Type="http://schemas.openxmlformats.org/officeDocument/2006/relationships/tags" Target="../tags/tag549.xml"/><Relationship Id="rId45" Type="http://schemas.openxmlformats.org/officeDocument/2006/relationships/tags" Target="../tags/tag554.xml"/><Relationship Id="rId5" Type="http://schemas.openxmlformats.org/officeDocument/2006/relationships/tags" Target="../tags/tag514.xml"/><Relationship Id="rId15" Type="http://schemas.openxmlformats.org/officeDocument/2006/relationships/tags" Target="../tags/tag524.xml"/><Relationship Id="rId23" Type="http://schemas.openxmlformats.org/officeDocument/2006/relationships/tags" Target="../tags/tag532.xml"/><Relationship Id="rId28" Type="http://schemas.openxmlformats.org/officeDocument/2006/relationships/tags" Target="../tags/tag537.xml"/><Relationship Id="rId36" Type="http://schemas.openxmlformats.org/officeDocument/2006/relationships/tags" Target="../tags/tag545.xml"/><Relationship Id="rId49" Type="http://schemas.openxmlformats.org/officeDocument/2006/relationships/slideLayout" Target="../slideLayouts/slideLayout2.xml"/><Relationship Id="rId10" Type="http://schemas.openxmlformats.org/officeDocument/2006/relationships/tags" Target="../tags/tag519.xml"/><Relationship Id="rId19" Type="http://schemas.openxmlformats.org/officeDocument/2006/relationships/tags" Target="../tags/tag528.xml"/><Relationship Id="rId31" Type="http://schemas.openxmlformats.org/officeDocument/2006/relationships/tags" Target="../tags/tag540.xml"/><Relationship Id="rId44" Type="http://schemas.openxmlformats.org/officeDocument/2006/relationships/tags" Target="../tags/tag553.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tags" Target="../tags/tag523.xml"/><Relationship Id="rId22" Type="http://schemas.openxmlformats.org/officeDocument/2006/relationships/tags" Target="../tags/tag531.xml"/><Relationship Id="rId27" Type="http://schemas.openxmlformats.org/officeDocument/2006/relationships/tags" Target="../tags/tag536.xml"/><Relationship Id="rId30" Type="http://schemas.openxmlformats.org/officeDocument/2006/relationships/tags" Target="../tags/tag539.xml"/><Relationship Id="rId35" Type="http://schemas.openxmlformats.org/officeDocument/2006/relationships/tags" Target="../tags/tag544.xml"/><Relationship Id="rId43" Type="http://schemas.openxmlformats.org/officeDocument/2006/relationships/tags" Target="../tags/tag552.xml"/><Relationship Id="rId48" Type="http://schemas.openxmlformats.org/officeDocument/2006/relationships/tags" Target="../tags/tag557.xml"/><Relationship Id="rId8" Type="http://schemas.openxmlformats.org/officeDocument/2006/relationships/tags" Target="../tags/tag517.xml"/><Relationship Id="rId3" Type="http://schemas.openxmlformats.org/officeDocument/2006/relationships/tags" Target="../tags/tag512.xml"/><Relationship Id="rId12" Type="http://schemas.openxmlformats.org/officeDocument/2006/relationships/tags" Target="../tags/tag521.xml"/><Relationship Id="rId17" Type="http://schemas.openxmlformats.org/officeDocument/2006/relationships/tags" Target="../tags/tag526.xml"/><Relationship Id="rId25" Type="http://schemas.openxmlformats.org/officeDocument/2006/relationships/tags" Target="../tags/tag534.xml"/><Relationship Id="rId33" Type="http://schemas.openxmlformats.org/officeDocument/2006/relationships/tags" Target="../tags/tag542.xml"/><Relationship Id="rId38" Type="http://schemas.openxmlformats.org/officeDocument/2006/relationships/tags" Target="../tags/tag547.xml"/><Relationship Id="rId46" Type="http://schemas.openxmlformats.org/officeDocument/2006/relationships/tags" Target="../tags/tag555.xml"/><Relationship Id="rId20" Type="http://schemas.openxmlformats.org/officeDocument/2006/relationships/tags" Target="../tags/tag529.xml"/><Relationship Id="rId41" Type="http://schemas.openxmlformats.org/officeDocument/2006/relationships/tags" Target="../tags/tag550.xml"/><Relationship Id="rId1" Type="http://schemas.openxmlformats.org/officeDocument/2006/relationships/tags" Target="../tags/tag510.xml"/><Relationship Id="rId6" Type="http://schemas.openxmlformats.org/officeDocument/2006/relationships/tags" Target="../tags/tag515.xml"/></Relationships>
</file>

<file path=ppt/slides/_rels/slide21.xml.rels><?xml version="1.0" encoding="UTF-8" standalone="yes"?>
<Relationships xmlns="http://schemas.openxmlformats.org/package/2006/relationships"><Relationship Id="rId8" Type="http://schemas.openxmlformats.org/officeDocument/2006/relationships/tags" Target="../tags/tag565.xml"/><Relationship Id="rId3" Type="http://schemas.openxmlformats.org/officeDocument/2006/relationships/tags" Target="../tags/tag560.xml"/><Relationship Id="rId7" Type="http://schemas.openxmlformats.org/officeDocument/2006/relationships/tags" Target="../tags/tag564.xml"/><Relationship Id="rId12" Type="http://schemas.openxmlformats.org/officeDocument/2006/relationships/slideLayout" Target="../slideLayouts/slideLayout2.xml"/><Relationship Id="rId2" Type="http://schemas.openxmlformats.org/officeDocument/2006/relationships/tags" Target="../tags/tag559.xml"/><Relationship Id="rId1" Type="http://schemas.openxmlformats.org/officeDocument/2006/relationships/tags" Target="../tags/tag558.xml"/><Relationship Id="rId6" Type="http://schemas.openxmlformats.org/officeDocument/2006/relationships/tags" Target="../tags/tag563.xml"/><Relationship Id="rId11" Type="http://schemas.openxmlformats.org/officeDocument/2006/relationships/tags" Target="../tags/tag568.xml"/><Relationship Id="rId5" Type="http://schemas.openxmlformats.org/officeDocument/2006/relationships/tags" Target="../tags/tag562.xml"/><Relationship Id="rId10" Type="http://schemas.openxmlformats.org/officeDocument/2006/relationships/tags" Target="../tags/tag567.xml"/><Relationship Id="rId4" Type="http://schemas.openxmlformats.org/officeDocument/2006/relationships/tags" Target="../tags/tag561.xml"/><Relationship Id="rId9" Type="http://schemas.openxmlformats.org/officeDocument/2006/relationships/tags" Target="../tags/tag5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3" Type="http://schemas.openxmlformats.org/officeDocument/2006/relationships/tags" Target="../tags/tag581.xml"/><Relationship Id="rId18" Type="http://schemas.openxmlformats.org/officeDocument/2006/relationships/tags" Target="../tags/tag586.xml"/><Relationship Id="rId26" Type="http://schemas.openxmlformats.org/officeDocument/2006/relationships/tags" Target="../tags/tag594.xml"/><Relationship Id="rId39" Type="http://schemas.openxmlformats.org/officeDocument/2006/relationships/tags" Target="../tags/tag607.xml"/><Relationship Id="rId21" Type="http://schemas.openxmlformats.org/officeDocument/2006/relationships/tags" Target="../tags/tag589.xml"/><Relationship Id="rId34" Type="http://schemas.openxmlformats.org/officeDocument/2006/relationships/tags" Target="../tags/tag602.xml"/><Relationship Id="rId7" Type="http://schemas.openxmlformats.org/officeDocument/2006/relationships/tags" Target="../tags/tag575.xml"/><Relationship Id="rId2" Type="http://schemas.openxmlformats.org/officeDocument/2006/relationships/tags" Target="../tags/tag570.xml"/><Relationship Id="rId16" Type="http://schemas.openxmlformats.org/officeDocument/2006/relationships/tags" Target="../tags/tag584.xml"/><Relationship Id="rId20" Type="http://schemas.openxmlformats.org/officeDocument/2006/relationships/tags" Target="../tags/tag588.xml"/><Relationship Id="rId29" Type="http://schemas.openxmlformats.org/officeDocument/2006/relationships/tags" Target="../tags/tag597.xml"/><Relationship Id="rId41" Type="http://schemas.openxmlformats.org/officeDocument/2006/relationships/slideLayout" Target="../slideLayouts/slideLayout2.xml"/><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tags" Target="../tags/tag579.xml"/><Relationship Id="rId24" Type="http://schemas.openxmlformats.org/officeDocument/2006/relationships/tags" Target="../tags/tag592.xml"/><Relationship Id="rId32" Type="http://schemas.openxmlformats.org/officeDocument/2006/relationships/tags" Target="../tags/tag600.xml"/><Relationship Id="rId37" Type="http://schemas.openxmlformats.org/officeDocument/2006/relationships/tags" Target="../tags/tag605.xml"/><Relationship Id="rId40" Type="http://schemas.openxmlformats.org/officeDocument/2006/relationships/tags" Target="../tags/tag608.xml"/><Relationship Id="rId5" Type="http://schemas.openxmlformats.org/officeDocument/2006/relationships/tags" Target="../tags/tag573.xml"/><Relationship Id="rId15" Type="http://schemas.openxmlformats.org/officeDocument/2006/relationships/tags" Target="../tags/tag583.xml"/><Relationship Id="rId23" Type="http://schemas.openxmlformats.org/officeDocument/2006/relationships/tags" Target="../tags/tag591.xml"/><Relationship Id="rId28" Type="http://schemas.openxmlformats.org/officeDocument/2006/relationships/tags" Target="../tags/tag596.xml"/><Relationship Id="rId36" Type="http://schemas.openxmlformats.org/officeDocument/2006/relationships/tags" Target="../tags/tag604.xml"/><Relationship Id="rId10" Type="http://schemas.openxmlformats.org/officeDocument/2006/relationships/tags" Target="../tags/tag578.xml"/><Relationship Id="rId19" Type="http://schemas.openxmlformats.org/officeDocument/2006/relationships/tags" Target="../tags/tag587.xml"/><Relationship Id="rId31" Type="http://schemas.openxmlformats.org/officeDocument/2006/relationships/tags" Target="../tags/tag599.xml"/><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tags" Target="../tags/tag582.xml"/><Relationship Id="rId22" Type="http://schemas.openxmlformats.org/officeDocument/2006/relationships/tags" Target="../tags/tag590.xml"/><Relationship Id="rId27" Type="http://schemas.openxmlformats.org/officeDocument/2006/relationships/tags" Target="../tags/tag595.xml"/><Relationship Id="rId30" Type="http://schemas.openxmlformats.org/officeDocument/2006/relationships/tags" Target="../tags/tag598.xml"/><Relationship Id="rId35" Type="http://schemas.openxmlformats.org/officeDocument/2006/relationships/tags" Target="../tags/tag603.xml"/><Relationship Id="rId8" Type="http://schemas.openxmlformats.org/officeDocument/2006/relationships/tags" Target="../tags/tag576.xml"/><Relationship Id="rId3" Type="http://schemas.openxmlformats.org/officeDocument/2006/relationships/tags" Target="../tags/tag571.xml"/><Relationship Id="rId12" Type="http://schemas.openxmlformats.org/officeDocument/2006/relationships/tags" Target="../tags/tag580.xml"/><Relationship Id="rId17" Type="http://schemas.openxmlformats.org/officeDocument/2006/relationships/tags" Target="../tags/tag585.xml"/><Relationship Id="rId25" Type="http://schemas.openxmlformats.org/officeDocument/2006/relationships/tags" Target="../tags/tag593.xml"/><Relationship Id="rId33" Type="http://schemas.openxmlformats.org/officeDocument/2006/relationships/tags" Target="../tags/tag601.xml"/><Relationship Id="rId38" Type="http://schemas.openxmlformats.org/officeDocument/2006/relationships/tags" Target="../tags/tag6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tags" Target="../tags/tag621.xml"/><Relationship Id="rId18" Type="http://schemas.openxmlformats.org/officeDocument/2006/relationships/tags" Target="../tags/tag626.xml"/><Relationship Id="rId26" Type="http://schemas.openxmlformats.org/officeDocument/2006/relationships/tags" Target="../tags/tag634.xml"/><Relationship Id="rId39" Type="http://schemas.openxmlformats.org/officeDocument/2006/relationships/tags" Target="../tags/tag647.xml"/><Relationship Id="rId21" Type="http://schemas.openxmlformats.org/officeDocument/2006/relationships/tags" Target="../tags/tag629.xml"/><Relationship Id="rId34" Type="http://schemas.openxmlformats.org/officeDocument/2006/relationships/tags" Target="../tags/tag642.xml"/><Relationship Id="rId7" Type="http://schemas.openxmlformats.org/officeDocument/2006/relationships/tags" Target="../tags/tag615.xml"/><Relationship Id="rId2" Type="http://schemas.openxmlformats.org/officeDocument/2006/relationships/tags" Target="../tags/tag610.xml"/><Relationship Id="rId16" Type="http://schemas.openxmlformats.org/officeDocument/2006/relationships/tags" Target="../tags/tag624.xml"/><Relationship Id="rId20" Type="http://schemas.openxmlformats.org/officeDocument/2006/relationships/tags" Target="../tags/tag628.xml"/><Relationship Id="rId29" Type="http://schemas.openxmlformats.org/officeDocument/2006/relationships/tags" Target="../tags/tag637.xml"/><Relationship Id="rId41" Type="http://schemas.openxmlformats.org/officeDocument/2006/relationships/slideLayout" Target="../slideLayouts/slideLayout2.xml"/><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tags" Target="../tags/tag619.xml"/><Relationship Id="rId24" Type="http://schemas.openxmlformats.org/officeDocument/2006/relationships/tags" Target="../tags/tag632.xml"/><Relationship Id="rId32" Type="http://schemas.openxmlformats.org/officeDocument/2006/relationships/tags" Target="../tags/tag640.xml"/><Relationship Id="rId37" Type="http://schemas.openxmlformats.org/officeDocument/2006/relationships/tags" Target="../tags/tag645.xml"/><Relationship Id="rId40" Type="http://schemas.openxmlformats.org/officeDocument/2006/relationships/tags" Target="../tags/tag648.xml"/><Relationship Id="rId5" Type="http://schemas.openxmlformats.org/officeDocument/2006/relationships/tags" Target="../tags/tag613.xml"/><Relationship Id="rId15" Type="http://schemas.openxmlformats.org/officeDocument/2006/relationships/tags" Target="../tags/tag623.xml"/><Relationship Id="rId23" Type="http://schemas.openxmlformats.org/officeDocument/2006/relationships/tags" Target="../tags/tag631.xml"/><Relationship Id="rId28" Type="http://schemas.openxmlformats.org/officeDocument/2006/relationships/tags" Target="../tags/tag636.xml"/><Relationship Id="rId36" Type="http://schemas.openxmlformats.org/officeDocument/2006/relationships/tags" Target="../tags/tag644.xml"/><Relationship Id="rId10" Type="http://schemas.openxmlformats.org/officeDocument/2006/relationships/tags" Target="../tags/tag618.xml"/><Relationship Id="rId19" Type="http://schemas.openxmlformats.org/officeDocument/2006/relationships/tags" Target="../tags/tag627.xml"/><Relationship Id="rId31" Type="http://schemas.openxmlformats.org/officeDocument/2006/relationships/tags" Target="../tags/tag639.xml"/><Relationship Id="rId4" Type="http://schemas.openxmlformats.org/officeDocument/2006/relationships/tags" Target="../tags/tag612.xml"/><Relationship Id="rId9" Type="http://schemas.openxmlformats.org/officeDocument/2006/relationships/tags" Target="../tags/tag617.xml"/><Relationship Id="rId14" Type="http://schemas.openxmlformats.org/officeDocument/2006/relationships/tags" Target="../tags/tag622.xml"/><Relationship Id="rId22" Type="http://schemas.openxmlformats.org/officeDocument/2006/relationships/tags" Target="../tags/tag630.xml"/><Relationship Id="rId27" Type="http://schemas.openxmlformats.org/officeDocument/2006/relationships/tags" Target="../tags/tag635.xml"/><Relationship Id="rId30" Type="http://schemas.openxmlformats.org/officeDocument/2006/relationships/tags" Target="../tags/tag638.xml"/><Relationship Id="rId35" Type="http://schemas.openxmlformats.org/officeDocument/2006/relationships/tags" Target="../tags/tag643.xml"/><Relationship Id="rId8" Type="http://schemas.openxmlformats.org/officeDocument/2006/relationships/tags" Target="../tags/tag616.xml"/><Relationship Id="rId3" Type="http://schemas.openxmlformats.org/officeDocument/2006/relationships/tags" Target="../tags/tag611.xml"/><Relationship Id="rId12" Type="http://schemas.openxmlformats.org/officeDocument/2006/relationships/tags" Target="../tags/tag620.xml"/><Relationship Id="rId17" Type="http://schemas.openxmlformats.org/officeDocument/2006/relationships/tags" Target="../tags/tag625.xml"/><Relationship Id="rId25" Type="http://schemas.openxmlformats.org/officeDocument/2006/relationships/tags" Target="../tags/tag633.xml"/><Relationship Id="rId33" Type="http://schemas.openxmlformats.org/officeDocument/2006/relationships/tags" Target="../tags/tag641.xml"/><Relationship Id="rId38" Type="http://schemas.openxmlformats.org/officeDocument/2006/relationships/tags" Target="../tags/tag6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3" Type="http://schemas.openxmlformats.org/officeDocument/2006/relationships/tags" Target="../tags/tag661.xml"/><Relationship Id="rId18" Type="http://schemas.openxmlformats.org/officeDocument/2006/relationships/tags" Target="../tags/tag666.xml"/><Relationship Id="rId26" Type="http://schemas.openxmlformats.org/officeDocument/2006/relationships/tags" Target="../tags/tag674.xml"/><Relationship Id="rId39" Type="http://schemas.openxmlformats.org/officeDocument/2006/relationships/tags" Target="../tags/tag687.xml"/><Relationship Id="rId21" Type="http://schemas.openxmlformats.org/officeDocument/2006/relationships/tags" Target="../tags/tag669.xml"/><Relationship Id="rId34" Type="http://schemas.openxmlformats.org/officeDocument/2006/relationships/tags" Target="../tags/tag682.xml"/><Relationship Id="rId7" Type="http://schemas.openxmlformats.org/officeDocument/2006/relationships/tags" Target="../tags/tag655.xml"/><Relationship Id="rId2" Type="http://schemas.openxmlformats.org/officeDocument/2006/relationships/tags" Target="../tags/tag650.xml"/><Relationship Id="rId16" Type="http://schemas.openxmlformats.org/officeDocument/2006/relationships/tags" Target="../tags/tag664.xml"/><Relationship Id="rId20" Type="http://schemas.openxmlformats.org/officeDocument/2006/relationships/tags" Target="../tags/tag668.xml"/><Relationship Id="rId29" Type="http://schemas.openxmlformats.org/officeDocument/2006/relationships/tags" Target="../tags/tag677.xml"/><Relationship Id="rId41" Type="http://schemas.openxmlformats.org/officeDocument/2006/relationships/slideLayout" Target="../slideLayouts/slideLayout2.xml"/><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tags" Target="../tags/tag659.xml"/><Relationship Id="rId24" Type="http://schemas.openxmlformats.org/officeDocument/2006/relationships/tags" Target="../tags/tag672.xml"/><Relationship Id="rId32" Type="http://schemas.openxmlformats.org/officeDocument/2006/relationships/tags" Target="../tags/tag680.xml"/><Relationship Id="rId37" Type="http://schemas.openxmlformats.org/officeDocument/2006/relationships/tags" Target="../tags/tag685.xml"/><Relationship Id="rId40" Type="http://schemas.openxmlformats.org/officeDocument/2006/relationships/tags" Target="../tags/tag688.xml"/><Relationship Id="rId5" Type="http://schemas.openxmlformats.org/officeDocument/2006/relationships/tags" Target="../tags/tag653.xml"/><Relationship Id="rId15" Type="http://schemas.openxmlformats.org/officeDocument/2006/relationships/tags" Target="../tags/tag663.xml"/><Relationship Id="rId23" Type="http://schemas.openxmlformats.org/officeDocument/2006/relationships/tags" Target="../tags/tag671.xml"/><Relationship Id="rId28" Type="http://schemas.openxmlformats.org/officeDocument/2006/relationships/tags" Target="../tags/tag676.xml"/><Relationship Id="rId36" Type="http://schemas.openxmlformats.org/officeDocument/2006/relationships/tags" Target="../tags/tag684.xml"/><Relationship Id="rId10" Type="http://schemas.openxmlformats.org/officeDocument/2006/relationships/tags" Target="../tags/tag658.xml"/><Relationship Id="rId19" Type="http://schemas.openxmlformats.org/officeDocument/2006/relationships/tags" Target="../tags/tag667.xml"/><Relationship Id="rId31" Type="http://schemas.openxmlformats.org/officeDocument/2006/relationships/tags" Target="../tags/tag679.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tags" Target="../tags/tag670.xml"/><Relationship Id="rId27" Type="http://schemas.openxmlformats.org/officeDocument/2006/relationships/tags" Target="../tags/tag675.xml"/><Relationship Id="rId30" Type="http://schemas.openxmlformats.org/officeDocument/2006/relationships/tags" Target="../tags/tag678.xml"/><Relationship Id="rId35" Type="http://schemas.openxmlformats.org/officeDocument/2006/relationships/tags" Target="../tags/tag683.xml"/><Relationship Id="rId8" Type="http://schemas.openxmlformats.org/officeDocument/2006/relationships/tags" Target="../tags/tag656.xml"/><Relationship Id="rId3" Type="http://schemas.openxmlformats.org/officeDocument/2006/relationships/tags" Target="../tags/tag651.xml"/><Relationship Id="rId12" Type="http://schemas.openxmlformats.org/officeDocument/2006/relationships/tags" Target="../tags/tag660.xml"/><Relationship Id="rId17" Type="http://schemas.openxmlformats.org/officeDocument/2006/relationships/tags" Target="../tags/tag665.xml"/><Relationship Id="rId25" Type="http://schemas.openxmlformats.org/officeDocument/2006/relationships/tags" Target="../tags/tag673.xml"/><Relationship Id="rId33" Type="http://schemas.openxmlformats.org/officeDocument/2006/relationships/tags" Target="../tags/tag681.xml"/><Relationship Id="rId38" Type="http://schemas.openxmlformats.org/officeDocument/2006/relationships/tags" Target="../tags/tag686.xml"/></Relationships>
</file>

<file path=ppt/slides/_rels/slide31.xml.rels><?xml version="1.0" encoding="UTF-8" standalone="yes"?>
<Relationships xmlns="http://schemas.openxmlformats.org/package/2006/relationships"><Relationship Id="rId13" Type="http://schemas.openxmlformats.org/officeDocument/2006/relationships/tags" Target="../tags/tag701.xml"/><Relationship Id="rId18" Type="http://schemas.openxmlformats.org/officeDocument/2006/relationships/tags" Target="../tags/tag706.xml"/><Relationship Id="rId26" Type="http://schemas.openxmlformats.org/officeDocument/2006/relationships/tags" Target="../tags/tag714.xml"/><Relationship Id="rId39" Type="http://schemas.openxmlformats.org/officeDocument/2006/relationships/tags" Target="../tags/tag727.xml"/><Relationship Id="rId21" Type="http://schemas.openxmlformats.org/officeDocument/2006/relationships/tags" Target="../tags/tag709.xml"/><Relationship Id="rId34" Type="http://schemas.openxmlformats.org/officeDocument/2006/relationships/tags" Target="../tags/tag722.xml"/><Relationship Id="rId7" Type="http://schemas.openxmlformats.org/officeDocument/2006/relationships/tags" Target="../tags/tag695.xml"/><Relationship Id="rId12" Type="http://schemas.openxmlformats.org/officeDocument/2006/relationships/tags" Target="../tags/tag700.xml"/><Relationship Id="rId17" Type="http://schemas.openxmlformats.org/officeDocument/2006/relationships/tags" Target="../tags/tag705.xml"/><Relationship Id="rId25" Type="http://schemas.openxmlformats.org/officeDocument/2006/relationships/tags" Target="../tags/tag713.xml"/><Relationship Id="rId33" Type="http://schemas.openxmlformats.org/officeDocument/2006/relationships/tags" Target="../tags/tag721.xml"/><Relationship Id="rId38" Type="http://schemas.openxmlformats.org/officeDocument/2006/relationships/tags" Target="../tags/tag726.xml"/><Relationship Id="rId2" Type="http://schemas.openxmlformats.org/officeDocument/2006/relationships/tags" Target="../tags/tag690.xml"/><Relationship Id="rId16" Type="http://schemas.openxmlformats.org/officeDocument/2006/relationships/tags" Target="../tags/tag704.xml"/><Relationship Id="rId20" Type="http://schemas.openxmlformats.org/officeDocument/2006/relationships/tags" Target="../tags/tag708.xml"/><Relationship Id="rId29" Type="http://schemas.openxmlformats.org/officeDocument/2006/relationships/tags" Target="../tags/tag717.xml"/><Relationship Id="rId1" Type="http://schemas.openxmlformats.org/officeDocument/2006/relationships/tags" Target="../tags/tag689.xml"/><Relationship Id="rId6" Type="http://schemas.openxmlformats.org/officeDocument/2006/relationships/tags" Target="../tags/tag694.xml"/><Relationship Id="rId11" Type="http://schemas.openxmlformats.org/officeDocument/2006/relationships/tags" Target="../tags/tag699.xml"/><Relationship Id="rId24" Type="http://schemas.openxmlformats.org/officeDocument/2006/relationships/tags" Target="../tags/tag712.xml"/><Relationship Id="rId32" Type="http://schemas.openxmlformats.org/officeDocument/2006/relationships/tags" Target="../tags/tag720.xml"/><Relationship Id="rId37" Type="http://schemas.openxmlformats.org/officeDocument/2006/relationships/tags" Target="../tags/tag725.xml"/><Relationship Id="rId40" Type="http://schemas.openxmlformats.org/officeDocument/2006/relationships/slideLayout" Target="../slideLayouts/slideLayout2.xml"/><Relationship Id="rId5" Type="http://schemas.openxmlformats.org/officeDocument/2006/relationships/tags" Target="../tags/tag693.xml"/><Relationship Id="rId15" Type="http://schemas.openxmlformats.org/officeDocument/2006/relationships/tags" Target="../tags/tag703.xml"/><Relationship Id="rId23" Type="http://schemas.openxmlformats.org/officeDocument/2006/relationships/tags" Target="../tags/tag711.xml"/><Relationship Id="rId28" Type="http://schemas.openxmlformats.org/officeDocument/2006/relationships/tags" Target="../tags/tag716.xml"/><Relationship Id="rId36" Type="http://schemas.openxmlformats.org/officeDocument/2006/relationships/tags" Target="../tags/tag724.xml"/><Relationship Id="rId10" Type="http://schemas.openxmlformats.org/officeDocument/2006/relationships/tags" Target="../tags/tag698.xml"/><Relationship Id="rId19" Type="http://schemas.openxmlformats.org/officeDocument/2006/relationships/tags" Target="../tags/tag707.xml"/><Relationship Id="rId31" Type="http://schemas.openxmlformats.org/officeDocument/2006/relationships/tags" Target="../tags/tag719.xml"/><Relationship Id="rId4" Type="http://schemas.openxmlformats.org/officeDocument/2006/relationships/tags" Target="../tags/tag692.xml"/><Relationship Id="rId9" Type="http://schemas.openxmlformats.org/officeDocument/2006/relationships/tags" Target="../tags/tag697.xml"/><Relationship Id="rId14" Type="http://schemas.openxmlformats.org/officeDocument/2006/relationships/tags" Target="../tags/tag702.xml"/><Relationship Id="rId22" Type="http://schemas.openxmlformats.org/officeDocument/2006/relationships/tags" Target="../tags/tag710.xml"/><Relationship Id="rId27" Type="http://schemas.openxmlformats.org/officeDocument/2006/relationships/tags" Target="../tags/tag715.xml"/><Relationship Id="rId30" Type="http://schemas.openxmlformats.org/officeDocument/2006/relationships/tags" Target="../tags/tag718.xml"/><Relationship Id="rId35" Type="http://schemas.openxmlformats.org/officeDocument/2006/relationships/tags" Target="../tags/tag723.xml"/><Relationship Id="rId8" Type="http://schemas.openxmlformats.org/officeDocument/2006/relationships/tags" Target="../tags/tag696.xml"/><Relationship Id="rId3" Type="http://schemas.openxmlformats.org/officeDocument/2006/relationships/tags" Target="../tags/tag691.xml"/></Relationships>
</file>

<file path=ppt/slides/_rels/slide32.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9" Type="http://schemas.openxmlformats.org/officeDocument/2006/relationships/tags" Target="../tags/tag766.xml"/><Relationship Id="rId21" Type="http://schemas.openxmlformats.org/officeDocument/2006/relationships/tags" Target="../tags/tag748.xml"/><Relationship Id="rId34" Type="http://schemas.openxmlformats.org/officeDocument/2006/relationships/tags" Target="../tags/tag761.xml"/><Relationship Id="rId7" Type="http://schemas.openxmlformats.org/officeDocument/2006/relationships/tags" Target="../tags/tag734.xm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tags" Target="../tags/tag756.xml"/><Relationship Id="rId41" Type="http://schemas.openxmlformats.org/officeDocument/2006/relationships/slideLayout" Target="../slideLayouts/slideLayout2.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tags" Target="../tags/tag759.xml"/><Relationship Id="rId37" Type="http://schemas.openxmlformats.org/officeDocument/2006/relationships/tags" Target="../tags/tag764.xml"/><Relationship Id="rId40" Type="http://schemas.openxmlformats.org/officeDocument/2006/relationships/tags" Target="../tags/tag767.xml"/><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36" Type="http://schemas.openxmlformats.org/officeDocument/2006/relationships/tags" Target="../tags/tag763.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tags" Target="../tags/tag758.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tags" Target="../tags/tag762.xml"/><Relationship Id="rId8" Type="http://schemas.openxmlformats.org/officeDocument/2006/relationships/tags" Target="../tags/tag735.xml"/><Relationship Id="rId3" Type="http://schemas.openxmlformats.org/officeDocument/2006/relationships/tags" Target="../tags/tag730.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tags" Target="../tags/tag760.xml"/><Relationship Id="rId38" Type="http://schemas.openxmlformats.org/officeDocument/2006/relationships/tags" Target="../tags/tag765.xml"/></Relationships>
</file>

<file path=ppt/slides/_rels/slide33.xml.rels><?xml version="1.0" encoding="UTF-8" standalone="yes"?>
<Relationships xmlns="http://schemas.openxmlformats.org/package/2006/relationships"><Relationship Id="rId13" Type="http://schemas.openxmlformats.org/officeDocument/2006/relationships/tags" Target="../tags/tag780.xml"/><Relationship Id="rId18" Type="http://schemas.openxmlformats.org/officeDocument/2006/relationships/tags" Target="../tags/tag785.xml"/><Relationship Id="rId26" Type="http://schemas.openxmlformats.org/officeDocument/2006/relationships/tags" Target="../tags/tag793.xml"/><Relationship Id="rId39" Type="http://schemas.openxmlformats.org/officeDocument/2006/relationships/tags" Target="../tags/tag806.xml"/><Relationship Id="rId21" Type="http://schemas.openxmlformats.org/officeDocument/2006/relationships/tags" Target="../tags/tag788.xml"/><Relationship Id="rId34" Type="http://schemas.openxmlformats.org/officeDocument/2006/relationships/tags" Target="../tags/tag801.xml"/><Relationship Id="rId7" Type="http://schemas.openxmlformats.org/officeDocument/2006/relationships/tags" Target="../tags/tag774.xml"/><Relationship Id="rId12" Type="http://schemas.openxmlformats.org/officeDocument/2006/relationships/tags" Target="../tags/tag779.xml"/><Relationship Id="rId17" Type="http://schemas.openxmlformats.org/officeDocument/2006/relationships/tags" Target="../tags/tag784.xml"/><Relationship Id="rId25" Type="http://schemas.openxmlformats.org/officeDocument/2006/relationships/tags" Target="../tags/tag792.xml"/><Relationship Id="rId33" Type="http://schemas.openxmlformats.org/officeDocument/2006/relationships/tags" Target="../tags/tag800.xml"/><Relationship Id="rId38" Type="http://schemas.openxmlformats.org/officeDocument/2006/relationships/tags" Target="../tags/tag805.xml"/><Relationship Id="rId2" Type="http://schemas.openxmlformats.org/officeDocument/2006/relationships/tags" Target="../tags/tag769.xml"/><Relationship Id="rId16" Type="http://schemas.openxmlformats.org/officeDocument/2006/relationships/tags" Target="../tags/tag783.xml"/><Relationship Id="rId20" Type="http://schemas.openxmlformats.org/officeDocument/2006/relationships/tags" Target="../tags/tag787.xml"/><Relationship Id="rId29" Type="http://schemas.openxmlformats.org/officeDocument/2006/relationships/tags" Target="../tags/tag796.xml"/><Relationship Id="rId1" Type="http://schemas.openxmlformats.org/officeDocument/2006/relationships/tags" Target="../tags/tag768.xml"/><Relationship Id="rId6" Type="http://schemas.openxmlformats.org/officeDocument/2006/relationships/tags" Target="../tags/tag773.xml"/><Relationship Id="rId11" Type="http://schemas.openxmlformats.org/officeDocument/2006/relationships/tags" Target="../tags/tag778.xml"/><Relationship Id="rId24" Type="http://schemas.openxmlformats.org/officeDocument/2006/relationships/tags" Target="../tags/tag791.xml"/><Relationship Id="rId32" Type="http://schemas.openxmlformats.org/officeDocument/2006/relationships/tags" Target="../tags/tag799.xml"/><Relationship Id="rId37" Type="http://schemas.openxmlformats.org/officeDocument/2006/relationships/tags" Target="../tags/tag804.xml"/><Relationship Id="rId40" Type="http://schemas.openxmlformats.org/officeDocument/2006/relationships/slideLayout" Target="../slideLayouts/slideLayout2.xml"/><Relationship Id="rId5" Type="http://schemas.openxmlformats.org/officeDocument/2006/relationships/tags" Target="../tags/tag772.xml"/><Relationship Id="rId15" Type="http://schemas.openxmlformats.org/officeDocument/2006/relationships/tags" Target="../tags/tag782.xml"/><Relationship Id="rId23" Type="http://schemas.openxmlformats.org/officeDocument/2006/relationships/tags" Target="../tags/tag790.xml"/><Relationship Id="rId28" Type="http://schemas.openxmlformats.org/officeDocument/2006/relationships/tags" Target="../tags/tag795.xml"/><Relationship Id="rId36" Type="http://schemas.openxmlformats.org/officeDocument/2006/relationships/tags" Target="../tags/tag803.xml"/><Relationship Id="rId10" Type="http://schemas.openxmlformats.org/officeDocument/2006/relationships/tags" Target="../tags/tag777.xml"/><Relationship Id="rId19" Type="http://schemas.openxmlformats.org/officeDocument/2006/relationships/tags" Target="../tags/tag786.xml"/><Relationship Id="rId31" Type="http://schemas.openxmlformats.org/officeDocument/2006/relationships/tags" Target="../tags/tag798.xml"/><Relationship Id="rId4" Type="http://schemas.openxmlformats.org/officeDocument/2006/relationships/tags" Target="../tags/tag771.xml"/><Relationship Id="rId9" Type="http://schemas.openxmlformats.org/officeDocument/2006/relationships/tags" Target="../tags/tag776.xml"/><Relationship Id="rId14" Type="http://schemas.openxmlformats.org/officeDocument/2006/relationships/tags" Target="../tags/tag781.xml"/><Relationship Id="rId22" Type="http://schemas.openxmlformats.org/officeDocument/2006/relationships/tags" Target="../tags/tag789.xml"/><Relationship Id="rId27" Type="http://schemas.openxmlformats.org/officeDocument/2006/relationships/tags" Target="../tags/tag794.xml"/><Relationship Id="rId30" Type="http://schemas.openxmlformats.org/officeDocument/2006/relationships/tags" Target="../tags/tag797.xml"/><Relationship Id="rId35" Type="http://schemas.openxmlformats.org/officeDocument/2006/relationships/tags" Target="../tags/tag802.xml"/><Relationship Id="rId8" Type="http://schemas.openxmlformats.org/officeDocument/2006/relationships/tags" Target="../tags/tag775.xml"/><Relationship Id="rId3" Type="http://schemas.openxmlformats.org/officeDocument/2006/relationships/tags" Target="../tags/tag7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8.xml"/><Relationship Id="rId1" Type="http://schemas.openxmlformats.org/officeDocument/2006/relationships/tags" Target="../tags/tag807.xml"/></Relationships>
</file>

<file path=ppt/slides/_rels/slide4.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0.xml"/><Relationship Id="rId1" Type="http://schemas.openxmlformats.org/officeDocument/2006/relationships/tags" Target="../tags/tag809.xml"/></Relationships>
</file>

<file path=ppt/slides/_rels/slide41.xml.rels><?xml version="1.0" encoding="UTF-8" standalone="yes"?>
<Relationships xmlns="http://schemas.openxmlformats.org/package/2006/relationships"><Relationship Id="rId3" Type="http://schemas.openxmlformats.org/officeDocument/2006/relationships/tags" Target="../tags/tag813.xml"/><Relationship Id="rId2" Type="http://schemas.openxmlformats.org/officeDocument/2006/relationships/tags" Target="../tags/tag812.xml"/><Relationship Id="rId1" Type="http://schemas.openxmlformats.org/officeDocument/2006/relationships/tags" Target="../tags/tag81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814.xml"/></Relationships>
</file>

<file path=ppt/slides/_rels/slide42.xml.rels><?xml version="1.0" encoding="UTF-8" standalone="yes"?>
<Relationships xmlns="http://schemas.openxmlformats.org/package/2006/relationships"><Relationship Id="rId3" Type="http://schemas.openxmlformats.org/officeDocument/2006/relationships/tags" Target="../tags/tag817.xml"/><Relationship Id="rId2" Type="http://schemas.openxmlformats.org/officeDocument/2006/relationships/tags" Target="../tags/tag816.xml"/><Relationship Id="rId1" Type="http://schemas.openxmlformats.org/officeDocument/2006/relationships/tags" Target="../tags/tag815.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820.xml"/><Relationship Id="rId2" Type="http://schemas.openxmlformats.org/officeDocument/2006/relationships/tags" Target="../tags/tag819.xml"/><Relationship Id="rId1" Type="http://schemas.openxmlformats.org/officeDocument/2006/relationships/tags" Target="../tags/tag818.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821.xml"/></Relationships>
</file>

<file path=ppt/slides/_rels/slide44.xml.rels><?xml version="1.0" encoding="UTF-8" standalone="yes"?>
<Relationships xmlns="http://schemas.openxmlformats.org/package/2006/relationships"><Relationship Id="rId13" Type="http://schemas.openxmlformats.org/officeDocument/2006/relationships/tags" Target="../tags/tag834.xml"/><Relationship Id="rId18" Type="http://schemas.openxmlformats.org/officeDocument/2006/relationships/tags" Target="../tags/tag839.xml"/><Relationship Id="rId26" Type="http://schemas.openxmlformats.org/officeDocument/2006/relationships/tags" Target="../tags/tag847.xml"/><Relationship Id="rId39" Type="http://schemas.openxmlformats.org/officeDocument/2006/relationships/tags" Target="../tags/tag860.xml"/><Relationship Id="rId21" Type="http://schemas.openxmlformats.org/officeDocument/2006/relationships/tags" Target="../tags/tag842.xml"/><Relationship Id="rId34" Type="http://schemas.openxmlformats.org/officeDocument/2006/relationships/tags" Target="../tags/tag855.xml"/><Relationship Id="rId7" Type="http://schemas.openxmlformats.org/officeDocument/2006/relationships/tags" Target="../tags/tag828.xml"/><Relationship Id="rId2" Type="http://schemas.openxmlformats.org/officeDocument/2006/relationships/tags" Target="../tags/tag823.xml"/><Relationship Id="rId16" Type="http://schemas.openxmlformats.org/officeDocument/2006/relationships/tags" Target="../tags/tag837.xml"/><Relationship Id="rId20" Type="http://schemas.openxmlformats.org/officeDocument/2006/relationships/tags" Target="../tags/tag841.xml"/><Relationship Id="rId29" Type="http://schemas.openxmlformats.org/officeDocument/2006/relationships/tags" Target="../tags/tag850.xml"/><Relationship Id="rId41" Type="http://schemas.openxmlformats.org/officeDocument/2006/relationships/slideLayout" Target="../slideLayouts/slideLayout2.xml"/><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tags" Target="../tags/tag832.xml"/><Relationship Id="rId24" Type="http://schemas.openxmlformats.org/officeDocument/2006/relationships/tags" Target="../tags/tag845.xml"/><Relationship Id="rId32" Type="http://schemas.openxmlformats.org/officeDocument/2006/relationships/tags" Target="../tags/tag853.xml"/><Relationship Id="rId37" Type="http://schemas.openxmlformats.org/officeDocument/2006/relationships/tags" Target="../tags/tag858.xml"/><Relationship Id="rId40" Type="http://schemas.openxmlformats.org/officeDocument/2006/relationships/tags" Target="../tags/tag861.xml"/><Relationship Id="rId5" Type="http://schemas.openxmlformats.org/officeDocument/2006/relationships/tags" Target="../tags/tag826.xml"/><Relationship Id="rId15" Type="http://schemas.openxmlformats.org/officeDocument/2006/relationships/tags" Target="../tags/tag836.xml"/><Relationship Id="rId23" Type="http://schemas.openxmlformats.org/officeDocument/2006/relationships/tags" Target="../tags/tag844.xml"/><Relationship Id="rId28" Type="http://schemas.openxmlformats.org/officeDocument/2006/relationships/tags" Target="../tags/tag849.xml"/><Relationship Id="rId36" Type="http://schemas.openxmlformats.org/officeDocument/2006/relationships/tags" Target="../tags/tag857.xml"/><Relationship Id="rId10" Type="http://schemas.openxmlformats.org/officeDocument/2006/relationships/tags" Target="../tags/tag831.xml"/><Relationship Id="rId19" Type="http://schemas.openxmlformats.org/officeDocument/2006/relationships/tags" Target="../tags/tag840.xml"/><Relationship Id="rId31" Type="http://schemas.openxmlformats.org/officeDocument/2006/relationships/tags" Target="../tags/tag852.xml"/><Relationship Id="rId4" Type="http://schemas.openxmlformats.org/officeDocument/2006/relationships/tags" Target="../tags/tag825.xml"/><Relationship Id="rId9" Type="http://schemas.openxmlformats.org/officeDocument/2006/relationships/tags" Target="../tags/tag830.xml"/><Relationship Id="rId14" Type="http://schemas.openxmlformats.org/officeDocument/2006/relationships/tags" Target="../tags/tag835.xml"/><Relationship Id="rId22" Type="http://schemas.openxmlformats.org/officeDocument/2006/relationships/tags" Target="../tags/tag843.xml"/><Relationship Id="rId27" Type="http://schemas.openxmlformats.org/officeDocument/2006/relationships/tags" Target="../tags/tag848.xml"/><Relationship Id="rId30" Type="http://schemas.openxmlformats.org/officeDocument/2006/relationships/tags" Target="../tags/tag851.xml"/><Relationship Id="rId35" Type="http://schemas.openxmlformats.org/officeDocument/2006/relationships/tags" Target="../tags/tag856.xml"/><Relationship Id="rId8" Type="http://schemas.openxmlformats.org/officeDocument/2006/relationships/tags" Target="../tags/tag829.xml"/><Relationship Id="rId3" Type="http://schemas.openxmlformats.org/officeDocument/2006/relationships/tags" Target="../tags/tag824.xml"/><Relationship Id="rId12" Type="http://schemas.openxmlformats.org/officeDocument/2006/relationships/tags" Target="../tags/tag833.xml"/><Relationship Id="rId17" Type="http://schemas.openxmlformats.org/officeDocument/2006/relationships/tags" Target="../tags/tag838.xml"/><Relationship Id="rId25" Type="http://schemas.openxmlformats.org/officeDocument/2006/relationships/tags" Target="../tags/tag846.xml"/><Relationship Id="rId33" Type="http://schemas.openxmlformats.org/officeDocument/2006/relationships/tags" Target="../tags/tag854.xml"/><Relationship Id="rId38" Type="http://schemas.openxmlformats.org/officeDocument/2006/relationships/tags" Target="../tags/tag859.xml"/></Relationships>
</file>

<file path=ppt/slides/_rels/slide45.xml.rels><?xml version="1.0" encoding="UTF-8" standalone="yes"?>
<Relationships xmlns="http://schemas.openxmlformats.org/package/2006/relationships"><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tags" Target="../tags/tag86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865.xml"/></Relationships>
</file>

<file path=ppt/slides/_rels/slide46.xml.rels><?xml version="1.0" encoding="UTF-8" standalone="yes"?>
<Relationships xmlns="http://schemas.openxmlformats.org/package/2006/relationships"><Relationship Id="rId3" Type="http://schemas.openxmlformats.org/officeDocument/2006/relationships/tags" Target="../tags/tag868.xml"/><Relationship Id="rId7" Type="http://schemas.openxmlformats.org/officeDocument/2006/relationships/notesSlide" Target="../notesSlides/notesSlide7.xml"/><Relationship Id="rId2" Type="http://schemas.openxmlformats.org/officeDocument/2006/relationships/tags" Target="../tags/tag867.xml"/><Relationship Id="rId1" Type="http://schemas.openxmlformats.org/officeDocument/2006/relationships/tags" Target="../tags/tag866.xml"/><Relationship Id="rId6" Type="http://schemas.openxmlformats.org/officeDocument/2006/relationships/slideLayout" Target="../slideLayouts/slideLayout2.xml"/><Relationship Id="rId5" Type="http://schemas.openxmlformats.org/officeDocument/2006/relationships/tags" Target="../tags/tag870.xml"/><Relationship Id="rId4" Type="http://schemas.openxmlformats.org/officeDocument/2006/relationships/tags" Target="../tags/tag869.xml"/></Relationships>
</file>

<file path=ppt/slides/_rels/slide47.xml.rels><?xml version="1.0" encoding="UTF-8" standalone="yes"?>
<Relationships xmlns="http://schemas.openxmlformats.org/package/2006/relationships"><Relationship Id="rId13" Type="http://schemas.openxmlformats.org/officeDocument/2006/relationships/tags" Target="../tags/tag883.xml"/><Relationship Id="rId18" Type="http://schemas.openxmlformats.org/officeDocument/2006/relationships/tags" Target="../tags/tag888.xml"/><Relationship Id="rId26" Type="http://schemas.openxmlformats.org/officeDocument/2006/relationships/tags" Target="../tags/tag896.xml"/><Relationship Id="rId39" Type="http://schemas.openxmlformats.org/officeDocument/2006/relationships/tags" Target="../tags/tag909.xml"/><Relationship Id="rId21" Type="http://schemas.openxmlformats.org/officeDocument/2006/relationships/tags" Target="../tags/tag891.xml"/><Relationship Id="rId34" Type="http://schemas.openxmlformats.org/officeDocument/2006/relationships/tags" Target="../tags/tag904.xml"/><Relationship Id="rId42" Type="http://schemas.openxmlformats.org/officeDocument/2006/relationships/tags" Target="../tags/tag912.xml"/><Relationship Id="rId7" Type="http://schemas.openxmlformats.org/officeDocument/2006/relationships/tags" Target="../tags/tag877.xml"/><Relationship Id="rId2" Type="http://schemas.openxmlformats.org/officeDocument/2006/relationships/tags" Target="../tags/tag872.xml"/><Relationship Id="rId16" Type="http://schemas.openxmlformats.org/officeDocument/2006/relationships/tags" Target="../tags/tag886.xml"/><Relationship Id="rId29" Type="http://schemas.openxmlformats.org/officeDocument/2006/relationships/tags" Target="../tags/tag899.xml"/><Relationship Id="rId1" Type="http://schemas.openxmlformats.org/officeDocument/2006/relationships/tags" Target="../tags/tag871.xml"/><Relationship Id="rId6" Type="http://schemas.openxmlformats.org/officeDocument/2006/relationships/tags" Target="../tags/tag876.xml"/><Relationship Id="rId11" Type="http://schemas.openxmlformats.org/officeDocument/2006/relationships/tags" Target="../tags/tag881.xml"/><Relationship Id="rId24" Type="http://schemas.openxmlformats.org/officeDocument/2006/relationships/tags" Target="../tags/tag894.xml"/><Relationship Id="rId32" Type="http://schemas.openxmlformats.org/officeDocument/2006/relationships/tags" Target="../tags/tag902.xml"/><Relationship Id="rId37" Type="http://schemas.openxmlformats.org/officeDocument/2006/relationships/tags" Target="../tags/tag907.xml"/><Relationship Id="rId40" Type="http://schemas.openxmlformats.org/officeDocument/2006/relationships/tags" Target="../tags/tag910.xml"/><Relationship Id="rId45" Type="http://schemas.openxmlformats.org/officeDocument/2006/relationships/slideLayout" Target="../slideLayouts/slideLayout2.xml"/><Relationship Id="rId5" Type="http://schemas.openxmlformats.org/officeDocument/2006/relationships/tags" Target="../tags/tag875.xml"/><Relationship Id="rId15" Type="http://schemas.openxmlformats.org/officeDocument/2006/relationships/tags" Target="../tags/tag885.xml"/><Relationship Id="rId23" Type="http://schemas.openxmlformats.org/officeDocument/2006/relationships/tags" Target="../tags/tag893.xml"/><Relationship Id="rId28" Type="http://schemas.openxmlformats.org/officeDocument/2006/relationships/tags" Target="../tags/tag898.xml"/><Relationship Id="rId36" Type="http://schemas.openxmlformats.org/officeDocument/2006/relationships/tags" Target="../tags/tag906.xml"/><Relationship Id="rId10" Type="http://schemas.openxmlformats.org/officeDocument/2006/relationships/tags" Target="../tags/tag880.xml"/><Relationship Id="rId19" Type="http://schemas.openxmlformats.org/officeDocument/2006/relationships/tags" Target="../tags/tag889.xml"/><Relationship Id="rId31" Type="http://schemas.openxmlformats.org/officeDocument/2006/relationships/tags" Target="../tags/tag901.xml"/><Relationship Id="rId44" Type="http://schemas.openxmlformats.org/officeDocument/2006/relationships/tags" Target="../tags/tag914.xml"/><Relationship Id="rId4" Type="http://schemas.openxmlformats.org/officeDocument/2006/relationships/tags" Target="../tags/tag874.xml"/><Relationship Id="rId9" Type="http://schemas.openxmlformats.org/officeDocument/2006/relationships/tags" Target="../tags/tag879.xml"/><Relationship Id="rId14" Type="http://schemas.openxmlformats.org/officeDocument/2006/relationships/tags" Target="../tags/tag884.xml"/><Relationship Id="rId22" Type="http://schemas.openxmlformats.org/officeDocument/2006/relationships/tags" Target="../tags/tag892.xml"/><Relationship Id="rId27" Type="http://schemas.openxmlformats.org/officeDocument/2006/relationships/tags" Target="../tags/tag897.xml"/><Relationship Id="rId30" Type="http://schemas.openxmlformats.org/officeDocument/2006/relationships/tags" Target="../tags/tag900.xml"/><Relationship Id="rId35" Type="http://schemas.openxmlformats.org/officeDocument/2006/relationships/tags" Target="../tags/tag905.xml"/><Relationship Id="rId43" Type="http://schemas.openxmlformats.org/officeDocument/2006/relationships/tags" Target="../tags/tag913.xml"/><Relationship Id="rId8" Type="http://schemas.openxmlformats.org/officeDocument/2006/relationships/tags" Target="../tags/tag878.xml"/><Relationship Id="rId3" Type="http://schemas.openxmlformats.org/officeDocument/2006/relationships/tags" Target="../tags/tag873.xml"/><Relationship Id="rId12" Type="http://schemas.openxmlformats.org/officeDocument/2006/relationships/tags" Target="../tags/tag882.xml"/><Relationship Id="rId17" Type="http://schemas.openxmlformats.org/officeDocument/2006/relationships/tags" Target="../tags/tag887.xml"/><Relationship Id="rId25" Type="http://schemas.openxmlformats.org/officeDocument/2006/relationships/tags" Target="../tags/tag895.xml"/><Relationship Id="rId33" Type="http://schemas.openxmlformats.org/officeDocument/2006/relationships/tags" Target="../tags/tag903.xml"/><Relationship Id="rId38" Type="http://schemas.openxmlformats.org/officeDocument/2006/relationships/tags" Target="../tags/tag908.xml"/><Relationship Id="rId20" Type="http://schemas.openxmlformats.org/officeDocument/2006/relationships/tags" Target="../tags/tag890.xml"/><Relationship Id="rId41" Type="http://schemas.openxmlformats.org/officeDocument/2006/relationships/tags" Target="../tags/tag911.xml"/></Relationships>
</file>

<file path=ppt/slides/_rels/slide48.xml.rels><?xml version="1.0" encoding="UTF-8" standalone="yes"?>
<Relationships xmlns="http://schemas.openxmlformats.org/package/2006/relationships"><Relationship Id="rId3" Type="http://schemas.openxmlformats.org/officeDocument/2006/relationships/tags" Target="../tags/tag917.xml"/><Relationship Id="rId2" Type="http://schemas.openxmlformats.org/officeDocument/2006/relationships/tags" Target="../tags/tag916.xml"/><Relationship Id="rId1" Type="http://schemas.openxmlformats.org/officeDocument/2006/relationships/tags" Target="../tags/tag915.xml"/><Relationship Id="rId5" Type="http://schemas.openxmlformats.org/officeDocument/2006/relationships/slideLayout" Target="../slideLayouts/slideLayout2.xml"/><Relationship Id="rId4" Type="http://schemas.openxmlformats.org/officeDocument/2006/relationships/tags" Target="../tags/tag918.xml"/></Relationships>
</file>

<file path=ppt/slides/_rels/slide49.xml.rels><?xml version="1.0" encoding="UTF-8" standalone="yes"?>
<Relationships xmlns="http://schemas.openxmlformats.org/package/2006/relationships"><Relationship Id="rId3" Type="http://schemas.openxmlformats.org/officeDocument/2006/relationships/tags" Target="../tags/tag921.xml"/><Relationship Id="rId2" Type="http://schemas.openxmlformats.org/officeDocument/2006/relationships/tags" Target="../tags/tag920.xml"/><Relationship Id="rId1" Type="http://schemas.openxmlformats.org/officeDocument/2006/relationships/tags" Target="../tags/tag919.xml"/><Relationship Id="rId6" Type="http://schemas.openxmlformats.org/officeDocument/2006/relationships/slideLayout" Target="../slideLayouts/slideLayout2.xml"/><Relationship Id="rId5" Type="http://schemas.openxmlformats.org/officeDocument/2006/relationships/tags" Target="../tags/tag923.xml"/><Relationship Id="rId4" Type="http://schemas.openxmlformats.org/officeDocument/2006/relationships/tags" Target="../tags/tag9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tags" Target="../tags/tag936.xml"/><Relationship Id="rId18" Type="http://schemas.openxmlformats.org/officeDocument/2006/relationships/tags" Target="../tags/tag941.xml"/><Relationship Id="rId26" Type="http://schemas.openxmlformats.org/officeDocument/2006/relationships/tags" Target="../tags/tag949.xml"/><Relationship Id="rId39" Type="http://schemas.openxmlformats.org/officeDocument/2006/relationships/tags" Target="../tags/tag962.xml"/><Relationship Id="rId21" Type="http://schemas.openxmlformats.org/officeDocument/2006/relationships/tags" Target="../tags/tag944.xml"/><Relationship Id="rId34" Type="http://schemas.openxmlformats.org/officeDocument/2006/relationships/tags" Target="../tags/tag957.xml"/><Relationship Id="rId42" Type="http://schemas.openxmlformats.org/officeDocument/2006/relationships/tags" Target="../tags/tag965.xml"/><Relationship Id="rId47" Type="http://schemas.openxmlformats.org/officeDocument/2006/relationships/tags" Target="../tags/tag970.xml"/><Relationship Id="rId50" Type="http://schemas.openxmlformats.org/officeDocument/2006/relationships/tags" Target="../tags/tag973.xml"/><Relationship Id="rId7" Type="http://schemas.openxmlformats.org/officeDocument/2006/relationships/tags" Target="../tags/tag930.xml"/><Relationship Id="rId2" Type="http://schemas.openxmlformats.org/officeDocument/2006/relationships/tags" Target="../tags/tag925.xml"/><Relationship Id="rId16" Type="http://schemas.openxmlformats.org/officeDocument/2006/relationships/tags" Target="../tags/tag939.xml"/><Relationship Id="rId29" Type="http://schemas.openxmlformats.org/officeDocument/2006/relationships/tags" Target="../tags/tag952.xml"/><Relationship Id="rId11" Type="http://schemas.openxmlformats.org/officeDocument/2006/relationships/tags" Target="../tags/tag934.xml"/><Relationship Id="rId24" Type="http://schemas.openxmlformats.org/officeDocument/2006/relationships/tags" Target="../tags/tag947.xml"/><Relationship Id="rId32" Type="http://schemas.openxmlformats.org/officeDocument/2006/relationships/tags" Target="../tags/tag955.xml"/><Relationship Id="rId37" Type="http://schemas.openxmlformats.org/officeDocument/2006/relationships/tags" Target="../tags/tag960.xml"/><Relationship Id="rId40" Type="http://schemas.openxmlformats.org/officeDocument/2006/relationships/tags" Target="../tags/tag963.xml"/><Relationship Id="rId45" Type="http://schemas.openxmlformats.org/officeDocument/2006/relationships/tags" Target="../tags/tag968.xml"/><Relationship Id="rId53" Type="http://schemas.openxmlformats.org/officeDocument/2006/relationships/slideLayout" Target="../slideLayouts/slideLayout2.xml"/><Relationship Id="rId5" Type="http://schemas.openxmlformats.org/officeDocument/2006/relationships/tags" Target="../tags/tag928.xml"/><Relationship Id="rId10" Type="http://schemas.openxmlformats.org/officeDocument/2006/relationships/tags" Target="../tags/tag933.xml"/><Relationship Id="rId19" Type="http://schemas.openxmlformats.org/officeDocument/2006/relationships/tags" Target="../tags/tag942.xml"/><Relationship Id="rId31" Type="http://schemas.openxmlformats.org/officeDocument/2006/relationships/tags" Target="../tags/tag954.xml"/><Relationship Id="rId44" Type="http://schemas.openxmlformats.org/officeDocument/2006/relationships/tags" Target="../tags/tag967.xml"/><Relationship Id="rId52" Type="http://schemas.openxmlformats.org/officeDocument/2006/relationships/tags" Target="../tags/tag975.xml"/><Relationship Id="rId4" Type="http://schemas.openxmlformats.org/officeDocument/2006/relationships/tags" Target="../tags/tag927.xml"/><Relationship Id="rId9" Type="http://schemas.openxmlformats.org/officeDocument/2006/relationships/tags" Target="../tags/tag932.xml"/><Relationship Id="rId14" Type="http://schemas.openxmlformats.org/officeDocument/2006/relationships/tags" Target="../tags/tag937.xml"/><Relationship Id="rId22" Type="http://schemas.openxmlformats.org/officeDocument/2006/relationships/tags" Target="../tags/tag945.xml"/><Relationship Id="rId27" Type="http://schemas.openxmlformats.org/officeDocument/2006/relationships/tags" Target="../tags/tag950.xml"/><Relationship Id="rId30" Type="http://schemas.openxmlformats.org/officeDocument/2006/relationships/tags" Target="../tags/tag953.xml"/><Relationship Id="rId35" Type="http://schemas.openxmlformats.org/officeDocument/2006/relationships/tags" Target="../tags/tag958.xml"/><Relationship Id="rId43" Type="http://schemas.openxmlformats.org/officeDocument/2006/relationships/tags" Target="../tags/tag966.xml"/><Relationship Id="rId48" Type="http://schemas.openxmlformats.org/officeDocument/2006/relationships/tags" Target="../tags/tag971.xml"/><Relationship Id="rId8" Type="http://schemas.openxmlformats.org/officeDocument/2006/relationships/tags" Target="../tags/tag931.xml"/><Relationship Id="rId51" Type="http://schemas.openxmlformats.org/officeDocument/2006/relationships/tags" Target="../tags/tag974.xml"/><Relationship Id="rId3" Type="http://schemas.openxmlformats.org/officeDocument/2006/relationships/tags" Target="../tags/tag926.xml"/><Relationship Id="rId12" Type="http://schemas.openxmlformats.org/officeDocument/2006/relationships/tags" Target="../tags/tag935.xml"/><Relationship Id="rId17" Type="http://schemas.openxmlformats.org/officeDocument/2006/relationships/tags" Target="../tags/tag940.xml"/><Relationship Id="rId25" Type="http://schemas.openxmlformats.org/officeDocument/2006/relationships/tags" Target="../tags/tag948.xml"/><Relationship Id="rId33" Type="http://schemas.openxmlformats.org/officeDocument/2006/relationships/tags" Target="../tags/tag956.xml"/><Relationship Id="rId38" Type="http://schemas.openxmlformats.org/officeDocument/2006/relationships/tags" Target="../tags/tag961.xml"/><Relationship Id="rId46" Type="http://schemas.openxmlformats.org/officeDocument/2006/relationships/tags" Target="../tags/tag969.xml"/><Relationship Id="rId20" Type="http://schemas.openxmlformats.org/officeDocument/2006/relationships/tags" Target="../tags/tag943.xml"/><Relationship Id="rId41" Type="http://schemas.openxmlformats.org/officeDocument/2006/relationships/tags" Target="../tags/tag964.xml"/><Relationship Id="rId1" Type="http://schemas.openxmlformats.org/officeDocument/2006/relationships/tags" Target="../tags/tag924.xml"/><Relationship Id="rId6" Type="http://schemas.openxmlformats.org/officeDocument/2006/relationships/tags" Target="../tags/tag929.xml"/><Relationship Id="rId15" Type="http://schemas.openxmlformats.org/officeDocument/2006/relationships/tags" Target="../tags/tag938.xml"/><Relationship Id="rId23" Type="http://schemas.openxmlformats.org/officeDocument/2006/relationships/tags" Target="../tags/tag946.xml"/><Relationship Id="rId28" Type="http://schemas.openxmlformats.org/officeDocument/2006/relationships/tags" Target="../tags/tag951.xml"/><Relationship Id="rId36" Type="http://schemas.openxmlformats.org/officeDocument/2006/relationships/tags" Target="../tags/tag959.xml"/><Relationship Id="rId49" Type="http://schemas.openxmlformats.org/officeDocument/2006/relationships/tags" Target="../tags/tag972.xml"/></Relationships>
</file>

<file path=ppt/slides/_rels/slide51.xml.rels><?xml version="1.0" encoding="UTF-8" standalone="yes"?>
<Relationships xmlns="http://schemas.openxmlformats.org/package/2006/relationships"><Relationship Id="rId13" Type="http://schemas.openxmlformats.org/officeDocument/2006/relationships/tags" Target="../tags/tag988.xml"/><Relationship Id="rId18" Type="http://schemas.openxmlformats.org/officeDocument/2006/relationships/tags" Target="../tags/tag993.xml"/><Relationship Id="rId26" Type="http://schemas.openxmlformats.org/officeDocument/2006/relationships/tags" Target="../tags/tag1001.xml"/><Relationship Id="rId39" Type="http://schemas.openxmlformats.org/officeDocument/2006/relationships/tags" Target="../tags/tag1014.xml"/><Relationship Id="rId21" Type="http://schemas.openxmlformats.org/officeDocument/2006/relationships/tags" Target="../tags/tag996.xml"/><Relationship Id="rId34" Type="http://schemas.openxmlformats.org/officeDocument/2006/relationships/tags" Target="../tags/tag1009.xml"/><Relationship Id="rId42" Type="http://schemas.openxmlformats.org/officeDocument/2006/relationships/tags" Target="../tags/tag1017.xml"/><Relationship Id="rId47" Type="http://schemas.openxmlformats.org/officeDocument/2006/relationships/tags" Target="../tags/tag1022.xml"/><Relationship Id="rId50" Type="http://schemas.openxmlformats.org/officeDocument/2006/relationships/tags" Target="../tags/tag1025.xml"/><Relationship Id="rId55" Type="http://schemas.openxmlformats.org/officeDocument/2006/relationships/tags" Target="../tags/tag1030.xml"/><Relationship Id="rId7" Type="http://schemas.openxmlformats.org/officeDocument/2006/relationships/tags" Target="../tags/tag982.xml"/><Relationship Id="rId2" Type="http://schemas.openxmlformats.org/officeDocument/2006/relationships/tags" Target="../tags/tag977.xml"/><Relationship Id="rId16" Type="http://schemas.openxmlformats.org/officeDocument/2006/relationships/tags" Target="../tags/tag991.xml"/><Relationship Id="rId29" Type="http://schemas.openxmlformats.org/officeDocument/2006/relationships/tags" Target="../tags/tag1004.xml"/><Relationship Id="rId11" Type="http://schemas.openxmlformats.org/officeDocument/2006/relationships/tags" Target="../tags/tag986.xml"/><Relationship Id="rId24" Type="http://schemas.openxmlformats.org/officeDocument/2006/relationships/tags" Target="../tags/tag999.xml"/><Relationship Id="rId32" Type="http://schemas.openxmlformats.org/officeDocument/2006/relationships/tags" Target="../tags/tag1007.xml"/><Relationship Id="rId37" Type="http://schemas.openxmlformats.org/officeDocument/2006/relationships/tags" Target="../tags/tag1012.xml"/><Relationship Id="rId40" Type="http://schemas.openxmlformats.org/officeDocument/2006/relationships/tags" Target="../tags/tag1015.xml"/><Relationship Id="rId45" Type="http://schemas.openxmlformats.org/officeDocument/2006/relationships/tags" Target="../tags/tag1020.xml"/><Relationship Id="rId53" Type="http://schemas.openxmlformats.org/officeDocument/2006/relationships/tags" Target="../tags/tag1028.xml"/><Relationship Id="rId5" Type="http://schemas.openxmlformats.org/officeDocument/2006/relationships/tags" Target="../tags/tag980.xml"/><Relationship Id="rId19" Type="http://schemas.openxmlformats.org/officeDocument/2006/relationships/tags" Target="../tags/tag994.xml"/><Relationship Id="rId4" Type="http://schemas.openxmlformats.org/officeDocument/2006/relationships/tags" Target="../tags/tag979.xml"/><Relationship Id="rId9" Type="http://schemas.openxmlformats.org/officeDocument/2006/relationships/tags" Target="../tags/tag984.xml"/><Relationship Id="rId14" Type="http://schemas.openxmlformats.org/officeDocument/2006/relationships/tags" Target="../tags/tag989.xml"/><Relationship Id="rId22" Type="http://schemas.openxmlformats.org/officeDocument/2006/relationships/tags" Target="../tags/tag997.xml"/><Relationship Id="rId27" Type="http://schemas.openxmlformats.org/officeDocument/2006/relationships/tags" Target="../tags/tag1002.xml"/><Relationship Id="rId30" Type="http://schemas.openxmlformats.org/officeDocument/2006/relationships/tags" Target="../tags/tag1005.xml"/><Relationship Id="rId35" Type="http://schemas.openxmlformats.org/officeDocument/2006/relationships/tags" Target="../tags/tag1010.xml"/><Relationship Id="rId43" Type="http://schemas.openxmlformats.org/officeDocument/2006/relationships/tags" Target="../tags/tag1018.xml"/><Relationship Id="rId48" Type="http://schemas.openxmlformats.org/officeDocument/2006/relationships/tags" Target="../tags/tag1023.xml"/><Relationship Id="rId56" Type="http://schemas.openxmlformats.org/officeDocument/2006/relationships/tags" Target="../tags/tag1031.xml"/><Relationship Id="rId8" Type="http://schemas.openxmlformats.org/officeDocument/2006/relationships/tags" Target="../tags/tag983.xml"/><Relationship Id="rId51" Type="http://schemas.openxmlformats.org/officeDocument/2006/relationships/tags" Target="../tags/tag1026.xml"/><Relationship Id="rId3" Type="http://schemas.openxmlformats.org/officeDocument/2006/relationships/tags" Target="../tags/tag978.xml"/><Relationship Id="rId12" Type="http://schemas.openxmlformats.org/officeDocument/2006/relationships/tags" Target="../tags/tag987.xml"/><Relationship Id="rId17" Type="http://schemas.openxmlformats.org/officeDocument/2006/relationships/tags" Target="../tags/tag992.xml"/><Relationship Id="rId25" Type="http://schemas.openxmlformats.org/officeDocument/2006/relationships/tags" Target="../tags/tag1000.xml"/><Relationship Id="rId33" Type="http://schemas.openxmlformats.org/officeDocument/2006/relationships/tags" Target="../tags/tag1008.xml"/><Relationship Id="rId38" Type="http://schemas.openxmlformats.org/officeDocument/2006/relationships/tags" Target="../tags/tag1013.xml"/><Relationship Id="rId46" Type="http://schemas.openxmlformats.org/officeDocument/2006/relationships/tags" Target="../tags/tag1021.xml"/><Relationship Id="rId20" Type="http://schemas.openxmlformats.org/officeDocument/2006/relationships/tags" Target="../tags/tag995.xml"/><Relationship Id="rId41" Type="http://schemas.openxmlformats.org/officeDocument/2006/relationships/tags" Target="../tags/tag1016.xml"/><Relationship Id="rId54" Type="http://schemas.openxmlformats.org/officeDocument/2006/relationships/tags" Target="../tags/tag1029.xml"/><Relationship Id="rId1" Type="http://schemas.openxmlformats.org/officeDocument/2006/relationships/tags" Target="../tags/tag976.xml"/><Relationship Id="rId6" Type="http://schemas.openxmlformats.org/officeDocument/2006/relationships/tags" Target="../tags/tag981.xml"/><Relationship Id="rId15" Type="http://schemas.openxmlformats.org/officeDocument/2006/relationships/tags" Target="../tags/tag990.xml"/><Relationship Id="rId23" Type="http://schemas.openxmlformats.org/officeDocument/2006/relationships/tags" Target="../tags/tag998.xml"/><Relationship Id="rId28" Type="http://schemas.openxmlformats.org/officeDocument/2006/relationships/tags" Target="../tags/tag1003.xml"/><Relationship Id="rId36" Type="http://schemas.openxmlformats.org/officeDocument/2006/relationships/tags" Target="../tags/tag1011.xml"/><Relationship Id="rId49" Type="http://schemas.openxmlformats.org/officeDocument/2006/relationships/tags" Target="../tags/tag1024.xml"/><Relationship Id="rId57" Type="http://schemas.openxmlformats.org/officeDocument/2006/relationships/slideLayout" Target="../slideLayouts/slideLayout2.xml"/><Relationship Id="rId10" Type="http://schemas.openxmlformats.org/officeDocument/2006/relationships/tags" Target="../tags/tag985.xml"/><Relationship Id="rId31" Type="http://schemas.openxmlformats.org/officeDocument/2006/relationships/tags" Target="../tags/tag1006.xml"/><Relationship Id="rId44" Type="http://schemas.openxmlformats.org/officeDocument/2006/relationships/tags" Target="../tags/tag1019.xml"/><Relationship Id="rId52" Type="http://schemas.openxmlformats.org/officeDocument/2006/relationships/tags" Target="../tags/tag10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034.xml"/><Relationship Id="rId2" Type="http://schemas.openxmlformats.org/officeDocument/2006/relationships/tags" Target="../tags/tag1033.xml"/><Relationship Id="rId1" Type="http://schemas.openxmlformats.org/officeDocument/2006/relationships/tags" Target="../tags/tag1032.xml"/><Relationship Id="rId5" Type="http://schemas.openxmlformats.org/officeDocument/2006/relationships/slideLayout" Target="../slideLayouts/slideLayout2.xml"/><Relationship Id="rId4" Type="http://schemas.openxmlformats.org/officeDocument/2006/relationships/tags" Target="../tags/tag1035.xml"/></Relationships>
</file>

<file path=ppt/slides/_rels/slide57.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038.xml"/><Relationship Id="rId7" Type="http://schemas.openxmlformats.org/officeDocument/2006/relationships/slideLayout" Target="../slideLayouts/slideLayout2.xml"/><Relationship Id="rId2" Type="http://schemas.openxmlformats.org/officeDocument/2006/relationships/tags" Target="../tags/tag1037.xml"/><Relationship Id="rId1" Type="http://schemas.openxmlformats.org/officeDocument/2006/relationships/tags" Target="../tags/tag1036.xml"/><Relationship Id="rId6" Type="http://schemas.openxmlformats.org/officeDocument/2006/relationships/tags" Target="../tags/tag1041.xml"/><Relationship Id="rId5" Type="http://schemas.openxmlformats.org/officeDocument/2006/relationships/tags" Target="../tags/tag1040.xml"/><Relationship Id="rId4" Type="http://schemas.openxmlformats.org/officeDocument/2006/relationships/tags" Target="../tags/tag1039.xml"/></Relationships>
</file>

<file path=ppt/slides/_rels/slide58.xml.rels><?xml version="1.0" encoding="UTF-8" standalone="yes"?>
<Relationships xmlns="http://schemas.openxmlformats.org/package/2006/relationships"><Relationship Id="rId13" Type="http://schemas.openxmlformats.org/officeDocument/2006/relationships/tags" Target="../tags/tag1054.xml"/><Relationship Id="rId18" Type="http://schemas.openxmlformats.org/officeDocument/2006/relationships/tags" Target="../tags/tag1059.xml"/><Relationship Id="rId26" Type="http://schemas.openxmlformats.org/officeDocument/2006/relationships/tags" Target="../tags/tag1067.xml"/><Relationship Id="rId39" Type="http://schemas.openxmlformats.org/officeDocument/2006/relationships/tags" Target="../tags/tag1080.xml"/><Relationship Id="rId21" Type="http://schemas.openxmlformats.org/officeDocument/2006/relationships/tags" Target="../tags/tag1062.xml"/><Relationship Id="rId34" Type="http://schemas.openxmlformats.org/officeDocument/2006/relationships/tags" Target="../tags/tag1075.xml"/><Relationship Id="rId42" Type="http://schemas.openxmlformats.org/officeDocument/2006/relationships/tags" Target="../tags/tag1083.xml"/><Relationship Id="rId47" Type="http://schemas.openxmlformats.org/officeDocument/2006/relationships/tags" Target="../tags/tag1088.xml"/><Relationship Id="rId50" Type="http://schemas.openxmlformats.org/officeDocument/2006/relationships/tags" Target="../tags/tag1091.xml"/><Relationship Id="rId55" Type="http://schemas.openxmlformats.org/officeDocument/2006/relationships/tags" Target="../tags/tag1096.xml"/><Relationship Id="rId7" Type="http://schemas.openxmlformats.org/officeDocument/2006/relationships/tags" Target="../tags/tag1048.xml"/><Relationship Id="rId2" Type="http://schemas.openxmlformats.org/officeDocument/2006/relationships/tags" Target="../tags/tag1043.xml"/><Relationship Id="rId16" Type="http://schemas.openxmlformats.org/officeDocument/2006/relationships/tags" Target="../tags/tag1057.xml"/><Relationship Id="rId29" Type="http://schemas.openxmlformats.org/officeDocument/2006/relationships/tags" Target="../tags/tag1070.xml"/><Relationship Id="rId11" Type="http://schemas.openxmlformats.org/officeDocument/2006/relationships/tags" Target="../tags/tag1052.xml"/><Relationship Id="rId24" Type="http://schemas.openxmlformats.org/officeDocument/2006/relationships/tags" Target="../tags/tag1065.xml"/><Relationship Id="rId32" Type="http://schemas.openxmlformats.org/officeDocument/2006/relationships/tags" Target="../tags/tag1073.xml"/><Relationship Id="rId37" Type="http://schemas.openxmlformats.org/officeDocument/2006/relationships/tags" Target="../tags/tag1078.xml"/><Relationship Id="rId40" Type="http://schemas.openxmlformats.org/officeDocument/2006/relationships/tags" Target="../tags/tag1081.xml"/><Relationship Id="rId45" Type="http://schemas.openxmlformats.org/officeDocument/2006/relationships/tags" Target="../tags/tag1086.xml"/><Relationship Id="rId53" Type="http://schemas.openxmlformats.org/officeDocument/2006/relationships/tags" Target="../tags/tag1094.xml"/><Relationship Id="rId5" Type="http://schemas.openxmlformats.org/officeDocument/2006/relationships/tags" Target="../tags/tag1046.xml"/><Relationship Id="rId19" Type="http://schemas.openxmlformats.org/officeDocument/2006/relationships/tags" Target="../tags/tag1060.xml"/><Relationship Id="rId4" Type="http://schemas.openxmlformats.org/officeDocument/2006/relationships/tags" Target="../tags/tag1045.xml"/><Relationship Id="rId9" Type="http://schemas.openxmlformats.org/officeDocument/2006/relationships/tags" Target="../tags/tag1050.xml"/><Relationship Id="rId14" Type="http://schemas.openxmlformats.org/officeDocument/2006/relationships/tags" Target="../tags/tag1055.xml"/><Relationship Id="rId22" Type="http://schemas.openxmlformats.org/officeDocument/2006/relationships/tags" Target="../tags/tag1063.xml"/><Relationship Id="rId27" Type="http://schemas.openxmlformats.org/officeDocument/2006/relationships/tags" Target="../tags/tag1068.xml"/><Relationship Id="rId30" Type="http://schemas.openxmlformats.org/officeDocument/2006/relationships/tags" Target="../tags/tag1071.xml"/><Relationship Id="rId35" Type="http://schemas.openxmlformats.org/officeDocument/2006/relationships/tags" Target="../tags/tag1076.xml"/><Relationship Id="rId43" Type="http://schemas.openxmlformats.org/officeDocument/2006/relationships/tags" Target="../tags/tag1084.xml"/><Relationship Id="rId48" Type="http://schemas.openxmlformats.org/officeDocument/2006/relationships/tags" Target="../tags/tag1089.xml"/><Relationship Id="rId56" Type="http://schemas.openxmlformats.org/officeDocument/2006/relationships/tags" Target="../tags/tag1097.xml"/><Relationship Id="rId8" Type="http://schemas.openxmlformats.org/officeDocument/2006/relationships/tags" Target="../tags/tag1049.xml"/><Relationship Id="rId51" Type="http://schemas.openxmlformats.org/officeDocument/2006/relationships/tags" Target="../tags/tag1092.xml"/><Relationship Id="rId3" Type="http://schemas.openxmlformats.org/officeDocument/2006/relationships/tags" Target="../tags/tag1044.xml"/><Relationship Id="rId12" Type="http://schemas.openxmlformats.org/officeDocument/2006/relationships/tags" Target="../tags/tag1053.xml"/><Relationship Id="rId17" Type="http://schemas.openxmlformats.org/officeDocument/2006/relationships/tags" Target="../tags/tag1058.xml"/><Relationship Id="rId25" Type="http://schemas.openxmlformats.org/officeDocument/2006/relationships/tags" Target="../tags/tag1066.xml"/><Relationship Id="rId33" Type="http://schemas.openxmlformats.org/officeDocument/2006/relationships/tags" Target="../tags/tag1074.xml"/><Relationship Id="rId38" Type="http://schemas.openxmlformats.org/officeDocument/2006/relationships/tags" Target="../tags/tag1079.xml"/><Relationship Id="rId46" Type="http://schemas.openxmlformats.org/officeDocument/2006/relationships/tags" Target="../tags/tag1087.xml"/><Relationship Id="rId20" Type="http://schemas.openxmlformats.org/officeDocument/2006/relationships/tags" Target="../tags/tag1061.xml"/><Relationship Id="rId41" Type="http://schemas.openxmlformats.org/officeDocument/2006/relationships/tags" Target="../tags/tag1082.xml"/><Relationship Id="rId54" Type="http://schemas.openxmlformats.org/officeDocument/2006/relationships/tags" Target="../tags/tag1095.xml"/><Relationship Id="rId1" Type="http://schemas.openxmlformats.org/officeDocument/2006/relationships/tags" Target="../tags/tag1042.xml"/><Relationship Id="rId6" Type="http://schemas.openxmlformats.org/officeDocument/2006/relationships/tags" Target="../tags/tag1047.xml"/><Relationship Id="rId15" Type="http://schemas.openxmlformats.org/officeDocument/2006/relationships/tags" Target="../tags/tag1056.xml"/><Relationship Id="rId23" Type="http://schemas.openxmlformats.org/officeDocument/2006/relationships/tags" Target="../tags/tag1064.xml"/><Relationship Id="rId28" Type="http://schemas.openxmlformats.org/officeDocument/2006/relationships/tags" Target="../tags/tag1069.xml"/><Relationship Id="rId36" Type="http://schemas.openxmlformats.org/officeDocument/2006/relationships/tags" Target="../tags/tag1077.xml"/><Relationship Id="rId49" Type="http://schemas.openxmlformats.org/officeDocument/2006/relationships/tags" Target="../tags/tag1090.xml"/><Relationship Id="rId57" Type="http://schemas.openxmlformats.org/officeDocument/2006/relationships/slideLayout" Target="../slideLayouts/slideLayout2.xml"/><Relationship Id="rId10" Type="http://schemas.openxmlformats.org/officeDocument/2006/relationships/tags" Target="../tags/tag1051.xml"/><Relationship Id="rId31" Type="http://schemas.openxmlformats.org/officeDocument/2006/relationships/tags" Target="../tags/tag1072.xml"/><Relationship Id="rId44" Type="http://schemas.openxmlformats.org/officeDocument/2006/relationships/tags" Target="../tags/tag1085.xml"/><Relationship Id="rId52" Type="http://schemas.openxmlformats.org/officeDocument/2006/relationships/tags" Target="../tags/tag1093.xml"/></Relationships>
</file>

<file path=ppt/slides/_rels/slide59.xml.rels><?xml version="1.0" encoding="UTF-8" standalone="yes"?>
<Relationships xmlns="http://schemas.openxmlformats.org/package/2006/relationships"><Relationship Id="rId13" Type="http://schemas.openxmlformats.org/officeDocument/2006/relationships/tags" Target="../tags/tag1110.xml"/><Relationship Id="rId18" Type="http://schemas.openxmlformats.org/officeDocument/2006/relationships/tags" Target="../tags/tag1115.xml"/><Relationship Id="rId26" Type="http://schemas.openxmlformats.org/officeDocument/2006/relationships/tags" Target="../tags/tag1123.xml"/><Relationship Id="rId39" Type="http://schemas.openxmlformats.org/officeDocument/2006/relationships/tags" Target="../tags/tag1136.xml"/><Relationship Id="rId21" Type="http://schemas.openxmlformats.org/officeDocument/2006/relationships/tags" Target="../tags/tag1118.xml"/><Relationship Id="rId34" Type="http://schemas.openxmlformats.org/officeDocument/2006/relationships/tags" Target="../tags/tag1131.xml"/><Relationship Id="rId42" Type="http://schemas.openxmlformats.org/officeDocument/2006/relationships/tags" Target="../tags/tag1139.xml"/><Relationship Id="rId47" Type="http://schemas.openxmlformats.org/officeDocument/2006/relationships/tags" Target="../tags/tag1144.xml"/><Relationship Id="rId50" Type="http://schemas.openxmlformats.org/officeDocument/2006/relationships/tags" Target="../tags/tag1147.xml"/><Relationship Id="rId55" Type="http://schemas.openxmlformats.org/officeDocument/2006/relationships/tags" Target="../tags/tag1152.xml"/><Relationship Id="rId7" Type="http://schemas.openxmlformats.org/officeDocument/2006/relationships/tags" Target="../tags/tag1104.xml"/><Relationship Id="rId2" Type="http://schemas.openxmlformats.org/officeDocument/2006/relationships/tags" Target="../tags/tag1099.xml"/><Relationship Id="rId16" Type="http://schemas.openxmlformats.org/officeDocument/2006/relationships/tags" Target="../tags/tag1113.xml"/><Relationship Id="rId29" Type="http://schemas.openxmlformats.org/officeDocument/2006/relationships/tags" Target="../tags/tag1126.xml"/><Relationship Id="rId11" Type="http://schemas.openxmlformats.org/officeDocument/2006/relationships/tags" Target="../tags/tag1108.xml"/><Relationship Id="rId24" Type="http://schemas.openxmlformats.org/officeDocument/2006/relationships/tags" Target="../tags/tag1121.xml"/><Relationship Id="rId32" Type="http://schemas.openxmlformats.org/officeDocument/2006/relationships/tags" Target="../tags/tag1129.xml"/><Relationship Id="rId37" Type="http://schemas.openxmlformats.org/officeDocument/2006/relationships/tags" Target="../tags/tag1134.xml"/><Relationship Id="rId40" Type="http://schemas.openxmlformats.org/officeDocument/2006/relationships/tags" Target="../tags/tag1137.xml"/><Relationship Id="rId45" Type="http://schemas.openxmlformats.org/officeDocument/2006/relationships/tags" Target="../tags/tag1142.xml"/><Relationship Id="rId53" Type="http://schemas.openxmlformats.org/officeDocument/2006/relationships/tags" Target="../tags/tag1150.xml"/><Relationship Id="rId58" Type="http://schemas.openxmlformats.org/officeDocument/2006/relationships/tags" Target="../tags/tag1155.xml"/><Relationship Id="rId5" Type="http://schemas.openxmlformats.org/officeDocument/2006/relationships/tags" Target="../tags/tag1102.xml"/><Relationship Id="rId61" Type="http://schemas.openxmlformats.org/officeDocument/2006/relationships/tags" Target="../tags/tag1158.xml"/><Relationship Id="rId19" Type="http://schemas.openxmlformats.org/officeDocument/2006/relationships/tags" Target="../tags/tag1116.xml"/><Relationship Id="rId14" Type="http://schemas.openxmlformats.org/officeDocument/2006/relationships/tags" Target="../tags/tag1111.xml"/><Relationship Id="rId22" Type="http://schemas.openxmlformats.org/officeDocument/2006/relationships/tags" Target="../tags/tag1119.xml"/><Relationship Id="rId27" Type="http://schemas.openxmlformats.org/officeDocument/2006/relationships/tags" Target="../tags/tag1124.xml"/><Relationship Id="rId30" Type="http://schemas.openxmlformats.org/officeDocument/2006/relationships/tags" Target="../tags/tag1127.xml"/><Relationship Id="rId35" Type="http://schemas.openxmlformats.org/officeDocument/2006/relationships/tags" Target="../tags/tag1132.xml"/><Relationship Id="rId43" Type="http://schemas.openxmlformats.org/officeDocument/2006/relationships/tags" Target="../tags/tag1140.xml"/><Relationship Id="rId48" Type="http://schemas.openxmlformats.org/officeDocument/2006/relationships/tags" Target="../tags/tag1145.xml"/><Relationship Id="rId56" Type="http://schemas.openxmlformats.org/officeDocument/2006/relationships/tags" Target="../tags/tag1153.xml"/><Relationship Id="rId8" Type="http://schemas.openxmlformats.org/officeDocument/2006/relationships/tags" Target="../tags/tag1105.xml"/><Relationship Id="rId51" Type="http://schemas.openxmlformats.org/officeDocument/2006/relationships/tags" Target="../tags/tag1148.xml"/><Relationship Id="rId3" Type="http://schemas.openxmlformats.org/officeDocument/2006/relationships/tags" Target="../tags/tag1100.xml"/><Relationship Id="rId12" Type="http://schemas.openxmlformats.org/officeDocument/2006/relationships/tags" Target="../tags/tag1109.xml"/><Relationship Id="rId17" Type="http://schemas.openxmlformats.org/officeDocument/2006/relationships/tags" Target="../tags/tag1114.xml"/><Relationship Id="rId25" Type="http://schemas.openxmlformats.org/officeDocument/2006/relationships/tags" Target="../tags/tag1122.xml"/><Relationship Id="rId33" Type="http://schemas.openxmlformats.org/officeDocument/2006/relationships/tags" Target="../tags/tag1130.xml"/><Relationship Id="rId38" Type="http://schemas.openxmlformats.org/officeDocument/2006/relationships/tags" Target="../tags/tag1135.xml"/><Relationship Id="rId46" Type="http://schemas.openxmlformats.org/officeDocument/2006/relationships/tags" Target="../tags/tag1143.xml"/><Relationship Id="rId59" Type="http://schemas.openxmlformats.org/officeDocument/2006/relationships/tags" Target="../tags/tag1156.xml"/><Relationship Id="rId20" Type="http://schemas.openxmlformats.org/officeDocument/2006/relationships/tags" Target="../tags/tag1117.xml"/><Relationship Id="rId41" Type="http://schemas.openxmlformats.org/officeDocument/2006/relationships/tags" Target="../tags/tag1138.xml"/><Relationship Id="rId54" Type="http://schemas.openxmlformats.org/officeDocument/2006/relationships/tags" Target="../tags/tag1151.xml"/><Relationship Id="rId62" Type="http://schemas.openxmlformats.org/officeDocument/2006/relationships/slideLayout" Target="../slideLayouts/slideLayout2.xml"/><Relationship Id="rId1" Type="http://schemas.openxmlformats.org/officeDocument/2006/relationships/tags" Target="../tags/tag1098.xml"/><Relationship Id="rId6" Type="http://schemas.openxmlformats.org/officeDocument/2006/relationships/tags" Target="../tags/tag1103.xml"/><Relationship Id="rId15" Type="http://schemas.openxmlformats.org/officeDocument/2006/relationships/tags" Target="../tags/tag1112.xml"/><Relationship Id="rId23" Type="http://schemas.openxmlformats.org/officeDocument/2006/relationships/tags" Target="../tags/tag1120.xml"/><Relationship Id="rId28" Type="http://schemas.openxmlformats.org/officeDocument/2006/relationships/tags" Target="../tags/tag1125.xml"/><Relationship Id="rId36" Type="http://schemas.openxmlformats.org/officeDocument/2006/relationships/tags" Target="../tags/tag1133.xml"/><Relationship Id="rId49" Type="http://schemas.openxmlformats.org/officeDocument/2006/relationships/tags" Target="../tags/tag1146.xml"/><Relationship Id="rId57" Type="http://schemas.openxmlformats.org/officeDocument/2006/relationships/tags" Target="../tags/tag1154.xml"/><Relationship Id="rId10" Type="http://schemas.openxmlformats.org/officeDocument/2006/relationships/tags" Target="../tags/tag1107.xml"/><Relationship Id="rId31" Type="http://schemas.openxmlformats.org/officeDocument/2006/relationships/tags" Target="../tags/tag1128.xml"/><Relationship Id="rId44" Type="http://schemas.openxmlformats.org/officeDocument/2006/relationships/tags" Target="../tags/tag1141.xml"/><Relationship Id="rId52" Type="http://schemas.openxmlformats.org/officeDocument/2006/relationships/tags" Target="../tags/tag1149.xml"/><Relationship Id="rId60" Type="http://schemas.openxmlformats.org/officeDocument/2006/relationships/tags" Target="../tags/tag1157.xml"/><Relationship Id="rId4" Type="http://schemas.openxmlformats.org/officeDocument/2006/relationships/tags" Target="../tags/tag1101.xml"/><Relationship Id="rId9" Type="http://schemas.openxmlformats.org/officeDocument/2006/relationships/tags" Target="../tags/tag1106.xml"/></Relationships>
</file>

<file path=ppt/slides/_rels/slide6.xml.rels><?xml version="1.0" encoding="UTF-8" standalone="yes"?>
<Relationships xmlns="http://schemas.openxmlformats.org/package/2006/relationships"><Relationship Id="rId26" Type="http://schemas.openxmlformats.org/officeDocument/2006/relationships/tags" Target="../tags/tag113.xml"/><Relationship Id="rId21" Type="http://schemas.openxmlformats.org/officeDocument/2006/relationships/tags" Target="../tags/tag108.xml"/><Relationship Id="rId42" Type="http://schemas.openxmlformats.org/officeDocument/2006/relationships/tags" Target="../tags/tag129.xml"/><Relationship Id="rId47" Type="http://schemas.openxmlformats.org/officeDocument/2006/relationships/tags" Target="../tags/tag134.xml"/><Relationship Id="rId63" Type="http://schemas.openxmlformats.org/officeDocument/2006/relationships/tags" Target="../tags/tag150.xml"/><Relationship Id="rId68" Type="http://schemas.openxmlformats.org/officeDocument/2006/relationships/tags" Target="../tags/tag155.xml"/><Relationship Id="rId84" Type="http://schemas.openxmlformats.org/officeDocument/2006/relationships/tags" Target="../tags/tag171.xml"/><Relationship Id="rId16" Type="http://schemas.openxmlformats.org/officeDocument/2006/relationships/tags" Target="../tags/tag103.xml"/><Relationship Id="rId11" Type="http://schemas.openxmlformats.org/officeDocument/2006/relationships/tags" Target="../tags/tag98.xml"/><Relationship Id="rId32" Type="http://schemas.openxmlformats.org/officeDocument/2006/relationships/tags" Target="../tags/tag119.xml"/><Relationship Id="rId37" Type="http://schemas.openxmlformats.org/officeDocument/2006/relationships/tags" Target="../tags/tag124.xml"/><Relationship Id="rId53" Type="http://schemas.openxmlformats.org/officeDocument/2006/relationships/tags" Target="../tags/tag140.xml"/><Relationship Id="rId58" Type="http://schemas.openxmlformats.org/officeDocument/2006/relationships/tags" Target="../tags/tag145.xml"/><Relationship Id="rId74" Type="http://schemas.openxmlformats.org/officeDocument/2006/relationships/tags" Target="../tags/tag161.xml"/><Relationship Id="rId79" Type="http://schemas.openxmlformats.org/officeDocument/2006/relationships/tags" Target="../tags/tag166.xml"/><Relationship Id="rId5" Type="http://schemas.openxmlformats.org/officeDocument/2006/relationships/tags" Target="../tags/tag92.xml"/><Relationship Id="rId19" Type="http://schemas.openxmlformats.org/officeDocument/2006/relationships/tags" Target="../tags/tag10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tags" Target="../tags/tag117.xml"/><Relationship Id="rId35" Type="http://schemas.openxmlformats.org/officeDocument/2006/relationships/tags" Target="../tags/tag122.xml"/><Relationship Id="rId43" Type="http://schemas.openxmlformats.org/officeDocument/2006/relationships/tags" Target="../tags/tag130.xml"/><Relationship Id="rId48" Type="http://schemas.openxmlformats.org/officeDocument/2006/relationships/tags" Target="../tags/tag135.xml"/><Relationship Id="rId56" Type="http://schemas.openxmlformats.org/officeDocument/2006/relationships/tags" Target="../tags/tag143.xml"/><Relationship Id="rId64" Type="http://schemas.openxmlformats.org/officeDocument/2006/relationships/tags" Target="../tags/tag151.xml"/><Relationship Id="rId69" Type="http://schemas.openxmlformats.org/officeDocument/2006/relationships/tags" Target="../tags/tag156.xml"/><Relationship Id="rId77" Type="http://schemas.openxmlformats.org/officeDocument/2006/relationships/tags" Target="../tags/tag164.xml"/><Relationship Id="rId8" Type="http://schemas.openxmlformats.org/officeDocument/2006/relationships/tags" Target="../tags/tag95.xml"/><Relationship Id="rId51" Type="http://schemas.openxmlformats.org/officeDocument/2006/relationships/tags" Target="../tags/tag138.xml"/><Relationship Id="rId72" Type="http://schemas.openxmlformats.org/officeDocument/2006/relationships/tags" Target="../tags/tag159.xml"/><Relationship Id="rId80" Type="http://schemas.openxmlformats.org/officeDocument/2006/relationships/tags" Target="../tags/tag167.xml"/><Relationship Id="rId85" Type="http://schemas.openxmlformats.org/officeDocument/2006/relationships/tags" Target="../tags/tag172.xml"/><Relationship Id="rId3" Type="http://schemas.openxmlformats.org/officeDocument/2006/relationships/tags" Target="../tags/tag90.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33" Type="http://schemas.openxmlformats.org/officeDocument/2006/relationships/tags" Target="../tags/tag120.xml"/><Relationship Id="rId38" Type="http://schemas.openxmlformats.org/officeDocument/2006/relationships/tags" Target="../tags/tag125.xml"/><Relationship Id="rId46" Type="http://schemas.openxmlformats.org/officeDocument/2006/relationships/tags" Target="../tags/tag133.xml"/><Relationship Id="rId59" Type="http://schemas.openxmlformats.org/officeDocument/2006/relationships/tags" Target="../tags/tag146.xml"/><Relationship Id="rId67" Type="http://schemas.openxmlformats.org/officeDocument/2006/relationships/tags" Target="../tags/tag154.xml"/><Relationship Id="rId20" Type="http://schemas.openxmlformats.org/officeDocument/2006/relationships/tags" Target="../tags/tag107.xml"/><Relationship Id="rId41" Type="http://schemas.openxmlformats.org/officeDocument/2006/relationships/tags" Target="../tags/tag128.xml"/><Relationship Id="rId54" Type="http://schemas.openxmlformats.org/officeDocument/2006/relationships/tags" Target="../tags/tag141.xml"/><Relationship Id="rId62" Type="http://schemas.openxmlformats.org/officeDocument/2006/relationships/tags" Target="../tags/tag149.xml"/><Relationship Id="rId70" Type="http://schemas.openxmlformats.org/officeDocument/2006/relationships/tags" Target="../tags/tag157.xml"/><Relationship Id="rId75" Type="http://schemas.openxmlformats.org/officeDocument/2006/relationships/tags" Target="../tags/tag162.xml"/><Relationship Id="rId83" Type="http://schemas.openxmlformats.org/officeDocument/2006/relationships/tags" Target="../tags/tag170.xml"/><Relationship Id="rId1" Type="http://schemas.openxmlformats.org/officeDocument/2006/relationships/tags" Target="../tags/tag88.xml"/><Relationship Id="rId6" Type="http://schemas.openxmlformats.org/officeDocument/2006/relationships/tags" Target="../tags/tag93.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tags" Target="../tags/tag115.xml"/><Relationship Id="rId36" Type="http://schemas.openxmlformats.org/officeDocument/2006/relationships/tags" Target="../tags/tag123.xml"/><Relationship Id="rId49" Type="http://schemas.openxmlformats.org/officeDocument/2006/relationships/tags" Target="../tags/tag136.xml"/><Relationship Id="rId57" Type="http://schemas.openxmlformats.org/officeDocument/2006/relationships/tags" Target="../tags/tag144.xml"/><Relationship Id="rId10" Type="http://schemas.openxmlformats.org/officeDocument/2006/relationships/tags" Target="../tags/tag97.xml"/><Relationship Id="rId31" Type="http://schemas.openxmlformats.org/officeDocument/2006/relationships/tags" Target="../tags/tag118.xml"/><Relationship Id="rId44" Type="http://schemas.openxmlformats.org/officeDocument/2006/relationships/tags" Target="../tags/tag131.xml"/><Relationship Id="rId52" Type="http://schemas.openxmlformats.org/officeDocument/2006/relationships/tags" Target="../tags/tag139.xml"/><Relationship Id="rId60" Type="http://schemas.openxmlformats.org/officeDocument/2006/relationships/tags" Target="../tags/tag147.xml"/><Relationship Id="rId65" Type="http://schemas.openxmlformats.org/officeDocument/2006/relationships/tags" Target="../tags/tag152.xml"/><Relationship Id="rId73" Type="http://schemas.openxmlformats.org/officeDocument/2006/relationships/tags" Target="../tags/tag160.xml"/><Relationship Id="rId78" Type="http://schemas.openxmlformats.org/officeDocument/2006/relationships/tags" Target="../tags/tag165.xml"/><Relationship Id="rId81" Type="http://schemas.openxmlformats.org/officeDocument/2006/relationships/tags" Target="../tags/tag168.xml"/><Relationship Id="rId86" Type="http://schemas.openxmlformats.org/officeDocument/2006/relationships/tags" Target="../tags/tag173.xml"/><Relationship Id="rId4" Type="http://schemas.openxmlformats.org/officeDocument/2006/relationships/tags" Target="../tags/tag91.xml"/><Relationship Id="rId9" Type="http://schemas.openxmlformats.org/officeDocument/2006/relationships/tags" Target="../tags/tag96.xml"/><Relationship Id="rId13" Type="http://schemas.openxmlformats.org/officeDocument/2006/relationships/tags" Target="../tags/tag100.xml"/><Relationship Id="rId18" Type="http://schemas.openxmlformats.org/officeDocument/2006/relationships/tags" Target="../tags/tag105.xml"/><Relationship Id="rId39" Type="http://schemas.openxmlformats.org/officeDocument/2006/relationships/tags" Target="../tags/tag126.xml"/><Relationship Id="rId34" Type="http://schemas.openxmlformats.org/officeDocument/2006/relationships/tags" Target="../tags/tag121.xml"/><Relationship Id="rId50" Type="http://schemas.openxmlformats.org/officeDocument/2006/relationships/tags" Target="../tags/tag137.xml"/><Relationship Id="rId55" Type="http://schemas.openxmlformats.org/officeDocument/2006/relationships/tags" Target="../tags/tag142.xml"/><Relationship Id="rId76" Type="http://schemas.openxmlformats.org/officeDocument/2006/relationships/tags" Target="../tags/tag163.xml"/><Relationship Id="rId7" Type="http://schemas.openxmlformats.org/officeDocument/2006/relationships/tags" Target="../tags/tag94.xml"/><Relationship Id="rId71" Type="http://schemas.openxmlformats.org/officeDocument/2006/relationships/tags" Target="../tags/tag158.xml"/><Relationship Id="rId2" Type="http://schemas.openxmlformats.org/officeDocument/2006/relationships/tags" Target="../tags/tag89.xml"/><Relationship Id="rId29" Type="http://schemas.openxmlformats.org/officeDocument/2006/relationships/tags" Target="../tags/tag116.xml"/><Relationship Id="rId24" Type="http://schemas.openxmlformats.org/officeDocument/2006/relationships/tags" Target="../tags/tag111.xml"/><Relationship Id="rId40" Type="http://schemas.openxmlformats.org/officeDocument/2006/relationships/tags" Target="../tags/tag127.xml"/><Relationship Id="rId45" Type="http://schemas.openxmlformats.org/officeDocument/2006/relationships/tags" Target="../tags/tag132.xml"/><Relationship Id="rId66" Type="http://schemas.openxmlformats.org/officeDocument/2006/relationships/tags" Target="../tags/tag153.xml"/><Relationship Id="rId87" Type="http://schemas.openxmlformats.org/officeDocument/2006/relationships/slideLayout" Target="../slideLayouts/slideLayout2.xml"/><Relationship Id="rId61" Type="http://schemas.openxmlformats.org/officeDocument/2006/relationships/tags" Target="../tags/tag148.xml"/><Relationship Id="rId82" Type="http://schemas.openxmlformats.org/officeDocument/2006/relationships/tags" Target="../tags/tag16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0.xml"/><Relationship Id="rId1" Type="http://schemas.openxmlformats.org/officeDocument/2006/relationships/tags" Target="../tags/tag1159.xml"/></Relationships>
</file>

<file path=ppt/slides/_rels/slide61.xml.rels><?xml version="1.0" encoding="UTF-8" standalone="yes"?>
<Relationships xmlns="http://schemas.openxmlformats.org/package/2006/relationships"><Relationship Id="rId3" Type="http://schemas.openxmlformats.org/officeDocument/2006/relationships/tags" Target="../tags/tag1163.xml"/><Relationship Id="rId2" Type="http://schemas.openxmlformats.org/officeDocument/2006/relationships/tags" Target="../tags/tag1162.xml"/><Relationship Id="rId1" Type="http://schemas.openxmlformats.org/officeDocument/2006/relationships/tags" Target="../tags/tag11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1166.xml"/><Relationship Id="rId2" Type="http://schemas.openxmlformats.org/officeDocument/2006/relationships/tags" Target="../tags/tag1165.xml"/><Relationship Id="rId1" Type="http://schemas.openxmlformats.org/officeDocument/2006/relationships/tags" Target="../tags/tag1164.xml"/><Relationship Id="rId5" Type="http://schemas.openxmlformats.org/officeDocument/2006/relationships/slideLayout" Target="../slideLayouts/slideLayout2.xml"/><Relationship Id="rId4" Type="http://schemas.openxmlformats.org/officeDocument/2006/relationships/tags" Target="../tags/tag1167.xml"/></Relationships>
</file>

<file path=ppt/slides/_rels/slide63.xml.rels><?xml version="1.0" encoding="UTF-8" standalone="yes"?>
<Relationships xmlns="http://schemas.openxmlformats.org/package/2006/relationships"><Relationship Id="rId3" Type="http://schemas.openxmlformats.org/officeDocument/2006/relationships/tags" Target="../tags/tag1170.xml"/><Relationship Id="rId2" Type="http://schemas.openxmlformats.org/officeDocument/2006/relationships/tags" Target="../tags/tag1169.xml"/><Relationship Id="rId1" Type="http://schemas.openxmlformats.org/officeDocument/2006/relationships/tags" Target="../tags/tag1168.xml"/><Relationship Id="rId5" Type="http://schemas.openxmlformats.org/officeDocument/2006/relationships/slideLayout" Target="../slideLayouts/slideLayout2.xml"/><Relationship Id="rId4" Type="http://schemas.openxmlformats.org/officeDocument/2006/relationships/tags" Target="../tags/tag1171.xml"/></Relationships>
</file>

<file path=ppt/slides/_rels/slide64.xml.rels><?xml version="1.0" encoding="UTF-8" standalone="yes"?>
<Relationships xmlns="http://schemas.openxmlformats.org/package/2006/relationships"><Relationship Id="rId26" Type="http://schemas.openxmlformats.org/officeDocument/2006/relationships/tags" Target="../tags/tag1197.xml"/><Relationship Id="rId21" Type="http://schemas.openxmlformats.org/officeDocument/2006/relationships/tags" Target="../tags/tag1192.xml"/><Relationship Id="rId42" Type="http://schemas.openxmlformats.org/officeDocument/2006/relationships/tags" Target="../tags/tag1213.xml"/><Relationship Id="rId47" Type="http://schemas.openxmlformats.org/officeDocument/2006/relationships/tags" Target="../tags/tag1218.xml"/><Relationship Id="rId63" Type="http://schemas.openxmlformats.org/officeDocument/2006/relationships/tags" Target="../tags/tag1234.xml"/><Relationship Id="rId68" Type="http://schemas.openxmlformats.org/officeDocument/2006/relationships/tags" Target="../tags/tag1239.xml"/><Relationship Id="rId7" Type="http://schemas.openxmlformats.org/officeDocument/2006/relationships/tags" Target="../tags/tag1178.xml"/><Relationship Id="rId2" Type="http://schemas.openxmlformats.org/officeDocument/2006/relationships/tags" Target="../tags/tag1173.xml"/><Relationship Id="rId16" Type="http://schemas.openxmlformats.org/officeDocument/2006/relationships/tags" Target="../tags/tag1187.xml"/><Relationship Id="rId29" Type="http://schemas.openxmlformats.org/officeDocument/2006/relationships/tags" Target="../tags/tag1200.xml"/><Relationship Id="rId11" Type="http://schemas.openxmlformats.org/officeDocument/2006/relationships/tags" Target="../tags/tag1182.xml"/><Relationship Id="rId24" Type="http://schemas.openxmlformats.org/officeDocument/2006/relationships/tags" Target="../tags/tag1195.xml"/><Relationship Id="rId32" Type="http://schemas.openxmlformats.org/officeDocument/2006/relationships/tags" Target="../tags/tag1203.xml"/><Relationship Id="rId37" Type="http://schemas.openxmlformats.org/officeDocument/2006/relationships/tags" Target="../tags/tag1208.xml"/><Relationship Id="rId40" Type="http://schemas.openxmlformats.org/officeDocument/2006/relationships/tags" Target="../tags/tag1211.xml"/><Relationship Id="rId45" Type="http://schemas.openxmlformats.org/officeDocument/2006/relationships/tags" Target="../tags/tag1216.xml"/><Relationship Id="rId53" Type="http://schemas.openxmlformats.org/officeDocument/2006/relationships/tags" Target="../tags/tag1224.xml"/><Relationship Id="rId58" Type="http://schemas.openxmlformats.org/officeDocument/2006/relationships/tags" Target="../tags/tag1229.xml"/><Relationship Id="rId66" Type="http://schemas.openxmlformats.org/officeDocument/2006/relationships/tags" Target="../tags/tag1237.xml"/><Relationship Id="rId5" Type="http://schemas.openxmlformats.org/officeDocument/2006/relationships/tags" Target="../tags/tag1176.xml"/><Relationship Id="rId61" Type="http://schemas.openxmlformats.org/officeDocument/2006/relationships/tags" Target="../tags/tag1232.xml"/><Relationship Id="rId19" Type="http://schemas.openxmlformats.org/officeDocument/2006/relationships/tags" Target="../tags/tag1190.xml"/><Relationship Id="rId14" Type="http://schemas.openxmlformats.org/officeDocument/2006/relationships/tags" Target="../tags/tag1185.xml"/><Relationship Id="rId22" Type="http://schemas.openxmlformats.org/officeDocument/2006/relationships/tags" Target="../tags/tag1193.xml"/><Relationship Id="rId27" Type="http://schemas.openxmlformats.org/officeDocument/2006/relationships/tags" Target="../tags/tag1198.xml"/><Relationship Id="rId30" Type="http://schemas.openxmlformats.org/officeDocument/2006/relationships/tags" Target="../tags/tag1201.xml"/><Relationship Id="rId35" Type="http://schemas.openxmlformats.org/officeDocument/2006/relationships/tags" Target="../tags/tag1206.xml"/><Relationship Id="rId43" Type="http://schemas.openxmlformats.org/officeDocument/2006/relationships/tags" Target="../tags/tag1214.xml"/><Relationship Id="rId48" Type="http://schemas.openxmlformats.org/officeDocument/2006/relationships/tags" Target="../tags/tag1219.xml"/><Relationship Id="rId56" Type="http://schemas.openxmlformats.org/officeDocument/2006/relationships/tags" Target="../tags/tag1227.xml"/><Relationship Id="rId64" Type="http://schemas.openxmlformats.org/officeDocument/2006/relationships/tags" Target="../tags/tag1235.xml"/><Relationship Id="rId69" Type="http://schemas.openxmlformats.org/officeDocument/2006/relationships/slideLayout" Target="../slideLayouts/slideLayout2.xml"/><Relationship Id="rId8" Type="http://schemas.openxmlformats.org/officeDocument/2006/relationships/tags" Target="../tags/tag1179.xml"/><Relationship Id="rId51" Type="http://schemas.openxmlformats.org/officeDocument/2006/relationships/tags" Target="../tags/tag1222.xml"/><Relationship Id="rId3" Type="http://schemas.openxmlformats.org/officeDocument/2006/relationships/tags" Target="../tags/tag1174.xml"/><Relationship Id="rId12" Type="http://schemas.openxmlformats.org/officeDocument/2006/relationships/tags" Target="../tags/tag1183.xml"/><Relationship Id="rId17" Type="http://schemas.openxmlformats.org/officeDocument/2006/relationships/tags" Target="../tags/tag1188.xml"/><Relationship Id="rId25" Type="http://schemas.openxmlformats.org/officeDocument/2006/relationships/tags" Target="../tags/tag1196.xml"/><Relationship Id="rId33" Type="http://schemas.openxmlformats.org/officeDocument/2006/relationships/tags" Target="../tags/tag1204.xml"/><Relationship Id="rId38" Type="http://schemas.openxmlformats.org/officeDocument/2006/relationships/tags" Target="../tags/tag1209.xml"/><Relationship Id="rId46" Type="http://schemas.openxmlformats.org/officeDocument/2006/relationships/tags" Target="../tags/tag1217.xml"/><Relationship Id="rId59" Type="http://schemas.openxmlformats.org/officeDocument/2006/relationships/tags" Target="../tags/tag1230.xml"/><Relationship Id="rId67" Type="http://schemas.openxmlformats.org/officeDocument/2006/relationships/tags" Target="../tags/tag1238.xml"/><Relationship Id="rId20" Type="http://schemas.openxmlformats.org/officeDocument/2006/relationships/tags" Target="../tags/tag1191.xml"/><Relationship Id="rId41" Type="http://schemas.openxmlformats.org/officeDocument/2006/relationships/tags" Target="../tags/tag1212.xml"/><Relationship Id="rId54" Type="http://schemas.openxmlformats.org/officeDocument/2006/relationships/tags" Target="../tags/tag1225.xml"/><Relationship Id="rId62" Type="http://schemas.openxmlformats.org/officeDocument/2006/relationships/tags" Target="../tags/tag1233.xml"/><Relationship Id="rId1" Type="http://schemas.openxmlformats.org/officeDocument/2006/relationships/tags" Target="../tags/tag1172.xml"/><Relationship Id="rId6" Type="http://schemas.openxmlformats.org/officeDocument/2006/relationships/tags" Target="../tags/tag1177.xml"/><Relationship Id="rId15" Type="http://schemas.openxmlformats.org/officeDocument/2006/relationships/tags" Target="../tags/tag1186.xml"/><Relationship Id="rId23" Type="http://schemas.openxmlformats.org/officeDocument/2006/relationships/tags" Target="../tags/tag1194.xml"/><Relationship Id="rId28" Type="http://schemas.openxmlformats.org/officeDocument/2006/relationships/tags" Target="../tags/tag1199.xml"/><Relationship Id="rId36" Type="http://schemas.openxmlformats.org/officeDocument/2006/relationships/tags" Target="../tags/tag1207.xml"/><Relationship Id="rId49" Type="http://schemas.openxmlformats.org/officeDocument/2006/relationships/tags" Target="../tags/tag1220.xml"/><Relationship Id="rId57" Type="http://schemas.openxmlformats.org/officeDocument/2006/relationships/tags" Target="../tags/tag1228.xml"/><Relationship Id="rId10" Type="http://schemas.openxmlformats.org/officeDocument/2006/relationships/tags" Target="../tags/tag1181.xml"/><Relationship Id="rId31" Type="http://schemas.openxmlformats.org/officeDocument/2006/relationships/tags" Target="../tags/tag1202.xml"/><Relationship Id="rId44" Type="http://schemas.openxmlformats.org/officeDocument/2006/relationships/tags" Target="../tags/tag1215.xml"/><Relationship Id="rId52" Type="http://schemas.openxmlformats.org/officeDocument/2006/relationships/tags" Target="../tags/tag1223.xml"/><Relationship Id="rId60" Type="http://schemas.openxmlformats.org/officeDocument/2006/relationships/tags" Target="../tags/tag1231.xml"/><Relationship Id="rId65" Type="http://schemas.openxmlformats.org/officeDocument/2006/relationships/tags" Target="../tags/tag1236.xml"/><Relationship Id="rId4" Type="http://schemas.openxmlformats.org/officeDocument/2006/relationships/tags" Target="../tags/tag1175.xml"/><Relationship Id="rId9" Type="http://schemas.openxmlformats.org/officeDocument/2006/relationships/tags" Target="../tags/tag1180.xml"/><Relationship Id="rId13" Type="http://schemas.openxmlformats.org/officeDocument/2006/relationships/tags" Target="../tags/tag1184.xml"/><Relationship Id="rId18" Type="http://schemas.openxmlformats.org/officeDocument/2006/relationships/tags" Target="../tags/tag1189.xml"/><Relationship Id="rId39" Type="http://schemas.openxmlformats.org/officeDocument/2006/relationships/tags" Target="../tags/tag1210.xml"/><Relationship Id="rId34" Type="http://schemas.openxmlformats.org/officeDocument/2006/relationships/tags" Target="../tags/tag1205.xml"/><Relationship Id="rId50" Type="http://schemas.openxmlformats.org/officeDocument/2006/relationships/tags" Target="../tags/tag1221.xml"/><Relationship Id="rId55" Type="http://schemas.openxmlformats.org/officeDocument/2006/relationships/tags" Target="../tags/tag1226.xml"/></Relationships>
</file>

<file path=ppt/slides/_rels/slide65.xml.rels><?xml version="1.0" encoding="UTF-8" standalone="yes"?>
<Relationships xmlns="http://schemas.openxmlformats.org/package/2006/relationships"><Relationship Id="rId26" Type="http://schemas.openxmlformats.org/officeDocument/2006/relationships/tags" Target="../tags/tag1265.xml"/><Relationship Id="rId21" Type="http://schemas.openxmlformats.org/officeDocument/2006/relationships/tags" Target="../tags/tag1260.xml"/><Relationship Id="rId34" Type="http://schemas.openxmlformats.org/officeDocument/2006/relationships/tags" Target="../tags/tag1273.xml"/><Relationship Id="rId42" Type="http://schemas.openxmlformats.org/officeDocument/2006/relationships/tags" Target="../tags/tag1281.xml"/><Relationship Id="rId47" Type="http://schemas.openxmlformats.org/officeDocument/2006/relationships/tags" Target="../tags/tag1286.xml"/><Relationship Id="rId50" Type="http://schemas.openxmlformats.org/officeDocument/2006/relationships/tags" Target="../tags/tag1289.xml"/><Relationship Id="rId55" Type="http://schemas.openxmlformats.org/officeDocument/2006/relationships/tags" Target="../tags/tag1294.xml"/><Relationship Id="rId63" Type="http://schemas.openxmlformats.org/officeDocument/2006/relationships/tags" Target="../tags/tag1302.xml"/><Relationship Id="rId68" Type="http://schemas.openxmlformats.org/officeDocument/2006/relationships/slideLayout" Target="../slideLayouts/slideLayout2.xml"/><Relationship Id="rId7" Type="http://schemas.openxmlformats.org/officeDocument/2006/relationships/tags" Target="../tags/tag1246.xml"/><Relationship Id="rId2" Type="http://schemas.openxmlformats.org/officeDocument/2006/relationships/tags" Target="../tags/tag1241.xml"/><Relationship Id="rId16" Type="http://schemas.openxmlformats.org/officeDocument/2006/relationships/tags" Target="../tags/tag1255.xml"/><Relationship Id="rId29" Type="http://schemas.openxmlformats.org/officeDocument/2006/relationships/tags" Target="../tags/tag1268.xml"/><Relationship Id="rId11" Type="http://schemas.openxmlformats.org/officeDocument/2006/relationships/tags" Target="../tags/tag1250.xml"/><Relationship Id="rId24" Type="http://schemas.openxmlformats.org/officeDocument/2006/relationships/tags" Target="../tags/tag1263.xml"/><Relationship Id="rId32" Type="http://schemas.openxmlformats.org/officeDocument/2006/relationships/tags" Target="../tags/tag1271.xml"/><Relationship Id="rId37" Type="http://schemas.openxmlformats.org/officeDocument/2006/relationships/tags" Target="../tags/tag1276.xml"/><Relationship Id="rId40" Type="http://schemas.openxmlformats.org/officeDocument/2006/relationships/tags" Target="../tags/tag1279.xml"/><Relationship Id="rId45" Type="http://schemas.openxmlformats.org/officeDocument/2006/relationships/tags" Target="../tags/tag1284.xml"/><Relationship Id="rId53" Type="http://schemas.openxmlformats.org/officeDocument/2006/relationships/tags" Target="../tags/tag1292.xml"/><Relationship Id="rId58" Type="http://schemas.openxmlformats.org/officeDocument/2006/relationships/tags" Target="../tags/tag1297.xml"/><Relationship Id="rId66" Type="http://schemas.openxmlformats.org/officeDocument/2006/relationships/tags" Target="../tags/tag1305.xml"/><Relationship Id="rId5" Type="http://schemas.openxmlformats.org/officeDocument/2006/relationships/tags" Target="../tags/tag1244.xml"/><Relationship Id="rId61" Type="http://schemas.openxmlformats.org/officeDocument/2006/relationships/tags" Target="../tags/tag1300.xml"/><Relationship Id="rId19" Type="http://schemas.openxmlformats.org/officeDocument/2006/relationships/tags" Target="../tags/tag1258.xml"/><Relationship Id="rId14" Type="http://schemas.openxmlformats.org/officeDocument/2006/relationships/tags" Target="../tags/tag1253.xml"/><Relationship Id="rId22" Type="http://schemas.openxmlformats.org/officeDocument/2006/relationships/tags" Target="../tags/tag1261.xml"/><Relationship Id="rId27" Type="http://schemas.openxmlformats.org/officeDocument/2006/relationships/tags" Target="../tags/tag1266.xml"/><Relationship Id="rId30" Type="http://schemas.openxmlformats.org/officeDocument/2006/relationships/tags" Target="../tags/tag1269.xml"/><Relationship Id="rId35" Type="http://schemas.openxmlformats.org/officeDocument/2006/relationships/tags" Target="../tags/tag1274.xml"/><Relationship Id="rId43" Type="http://schemas.openxmlformats.org/officeDocument/2006/relationships/tags" Target="../tags/tag1282.xml"/><Relationship Id="rId48" Type="http://schemas.openxmlformats.org/officeDocument/2006/relationships/tags" Target="../tags/tag1287.xml"/><Relationship Id="rId56" Type="http://schemas.openxmlformats.org/officeDocument/2006/relationships/tags" Target="../tags/tag1295.xml"/><Relationship Id="rId64" Type="http://schemas.openxmlformats.org/officeDocument/2006/relationships/tags" Target="../tags/tag1303.xml"/><Relationship Id="rId8" Type="http://schemas.openxmlformats.org/officeDocument/2006/relationships/tags" Target="../tags/tag1247.xml"/><Relationship Id="rId51" Type="http://schemas.openxmlformats.org/officeDocument/2006/relationships/tags" Target="../tags/tag1290.xml"/><Relationship Id="rId3" Type="http://schemas.openxmlformats.org/officeDocument/2006/relationships/tags" Target="../tags/tag1242.xml"/><Relationship Id="rId12" Type="http://schemas.openxmlformats.org/officeDocument/2006/relationships/tags" Target="../tags/tag1251.xml"/><Relationship Id="rId17" Type="http://schemas.openxmlformats.org/officeDocument/2006/relationships/tags" Target="../tags/tag1256.xml"/><Relationship Id="rId25" Type="http://schemas.openxmlformats.org/officeDocument/2006/relationships/tags" Target="../tags/tag1264.xml"/><Relationship Id="rId33" Type="http://schemas.openxmlformats.org/officeDocument/2006/relationships/tags" Target="../tags/tag1272.xml"/><Relationship Id="rId38" Type="http://schemas.openxmlformats.org/officeDocument/2006/relationships/tags" Target="../tags/tag1277.xml"/><Relationship Id="rId46" Type="http://schemas.openxmlformats.org/officeDocument/2006/relationships/tags" Target="../tags/tag1285.xml"/><Relationship Id="rId59" Type="http://schemas.openxmlformats.org/officeDocument/2006/relationships/tags" Target="../tags/tag1298.xml"/><Relationship Id="rId67" Type="http://schemas.openxmlformats.org/officeDocument/2006/relationships/tags" Target="../tags/tag1306.xml"/><Relationship Id="rId20" Type="http://schemas.openxmlformats.org/officeDocument/2006/relationships/tags" Target="../tags/tag1259.xml"/><Relationship Id="rId41" Type="http://schemas.openxmlformats.org/officeDocument/2006/relationships/tags" Target="../tags/tag1280.xml"/><Relationship Id="rId54" Type="http://schemas.openxmlformats.org/officeDocument/2006/relationships/tags" Target="../tags/tag1293.xml"/><Relationship Id="rId62" Type="http://schemas.openxmlformats.org/officeDocument/2006/relationships/tags" Target="../tags/tag1301.xml"/><Relationship Id="rId1" Type="http://schemas.openxmlformats.org/officeDocument/2006/relationships/tags" Target="../tags/tag1240.xml"/><Relationship Id="rId6" Type="http://schemas.openxmlformats.org/officeDocument/2006/relationships/tags" Target="../tags/tag1245.xml"/><Relationship Id="rId15" Type="http://schemas.openxmlformats.org/officeDocument/2006/relationships/tags" Target="../tags/tag1254.xml"/><Relationship Id="rId23" Type="http://schemas.openxmlformats.org/officeDocument/2006/relationships/tags" Target="../tags/tag1262.xml"/><Relationship Id="rId28" Type="http://schemas.openxmlformats.org/officeDocument/2006/relationships/tags" Target="../tags/tag1267.xml"/><Relationship Id="rId36" Type="http://schemas.openxmlformats.org/officeDocument/2006/relationships/tags" Target="../tags/tag1275.xml"/><Relationship Id="rId49" Type="http://schemas.openxmlformats.org/officeDocument/2006/relationships/tags" Target="../tags/tag1288.xml"/><Relationship Id="rId57" Type="http://schemas.openxmlformats.org/officeDocument/2006/relationships/tags" Target="../tags/tag1296.xml"/><Relationship Id="rId10" Type="http://schemas.openxmlformats.org/officeDocument/2006/relationships/tags" Target="../tags/tag1249.xml"/><Relationship Id="rId31" Type="http://schemas.openxmlformats.org/officeDocument/2006/relationships/tags" Target="../tags/tag1270.xml"/><Relationship Id="rId44" Type="http://schemas.openxmlformats.org/officeDocument/2006/relationships/tags" Target="../tags/tag1283.xml"/><Relationship Id="rId52" Type="http://schemas.openxmlformats.org/officeDocument/2006/relationships/tags" Target="../tags/tag1291.xml"/><Relationship Id="rId60" Type="http://schemas.openxmlformats.org/officeDocument/2006/relationships/tags" Target="../tags/tag1299.xml"/><Relationship Id="rId65" Type="http://schemas.openxmlformats.org/officeDocument/2006/relationships/tags" Target="../tags/tag1304.xml"/><Relationship Id="rId4" Type="http://schemas.openxmlformats.org/officeDocument/2006/relationships/tags" Target="../tags/tag1243.xml"/><Relationship Id="rId9" Type="http://schemas.openxmlformats.org/officeDocument/2006/relationships/tags" Target="../tags/tag1248.xml"/><Relationship Id="rId13" Type="http://schemas.openxmlformats.org/officeDocument/2006/relationships/tags" Target="../tags/tag1252.xml"/><Relationship Id="rId18" Type="http://schemas.openxmlformats.org/officeDocument/2006/relationships/tags" Target="../tags/tag1257.xml"/><Relationship Id="rId39" Type="http://schemas.openxmlformats.org/officeDocument/2006/relationships/tags" Target="../tags/tag1278.xml"/></Relationships>
</file>

<file path=ppt/slides/_rels/slide66.xml.rels><?xml version="1.0" encoding="UTF-8" standalone="yes"?>
<Relationships xmlns="http://schemas.openxmlformats.org/package/2006/relationships"><Relationship Id="rId3" Type="http://schemas.openxmlformats.org/officeDocument/2006/relationships/tags" Target="../tags/tag1309.xml"/><Relationship Id="rId2" Type="http://schemas.openxmlformats.org/officeDocument/2006/relationships/tags" Target="../tags/tag1308.xml"/><Relationship Id="rId1" Type="http://schemas.openxmlformats.org/officeDocument/2006/relationships/tags" Target="../tags/tag1307.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1312.xml"/><Relationship Id="rId2" Type="http://schemas.openxmlformats.org/officeDocument/2006/relationships/tags" Target="../tags/tag1311.xml"/><Relationship Id="rId1" Type="http://schemas.openxmlformats.org/officeDocument/2006/relationships/tags" Target="../tags/tag1310.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313.xml"/></Relationships>
</file>

<file path=ppt/slides/_rels/slide68.xml.rels><?xml version="1.0" encoding="UTF-8" standalone="yes"?>
<Relationships xmlns="http://schemas.openxmlformats.org/package/2006/relationships"><Relationship Id="rId26" Type="http://schemas.openxmlformats.org/officeDocument/2006/relationships/tags" Target="../tags/tag1339.xml"/><Relationship Id="rId21" Type="http://schemas.openxmlformats.org/officeDocument/2006/relationships/tags" Target="../tags/tag1334.xml"/><Relationship Id="rId34" Type="http://schemas.openxmlformats.org/officeDocument/2006/relationships/tags" Target="../tags/tag1347.xml"/><Relationship Id="rId42" Type="http://schemas.openxmlformats.org/officeDocument/2006/relationships/tags" Target="../tags/tag1355.xml"/><Relationship Id="rId47" Type="http://schemas.openxmlformats.org/officeDocument/2006/relationships/tags" Target="../tags/tag1360.xml"/><Relationship Id="rId50" Type="http://schemas.openxmlformats.org/officeDocument/2006/relationships/tags" Target="../tags/tag1363.xml"/><Relationship Id="rId55" Type="http://schemas.openxmlformats.org/officeDocument/2006/relationships/tags" Target="../tags/tag1368.xml"/><Relationship Id="rId63" Type="http://schemas.openxmlformats.org/officeDocument/2006/relationships/tags" Target="../tags/tag1376.xml"/><Relationship Id="rId68" Type="http://schemas.openxmlformats.org/officeDocument/2006/relationships/slideLayout" Target="../slideLayouts/slideLayout2.xml"/><Relationship Id="rId7" Type="http://schemas.openxmlformats.org/officeDocument/2006/relationships/tags" Target="../tags/tag1320.xml"/><Relationship Id="rId2" Type="http://schemas.openxmlformats.org/officeDocument/2006/relationships/tags" Target="../tags/tag1315.xml"/><Relationship Id="rId16" Type="http://schemas.openxmlformats.org/officeDocument/2006/relationships/tags" Target="../tags/tag1329.xml"/><Relationship Id="rId29" Type="http://schemas.openxmlformats.org/officeDocument/2006/relationships/tags" Target="../tags/tag1342.xml"/><Relationship Id="rId11" Type="http://schemas.openxmlformats.org/officeDocument/2006/relationships/tags" Target="../tags/tag1324.xml"/><Relationship Id="rId24" Type="http://schemas.openxmlformats.org/officeDocument/2006/relationships/tags" Target="../tags/tag1337.xml"/><Relationship Id="rId32" Type="http://schemas.openxmlformats.org/officeDocument/2006/relationships/tags" Target="../tags/tag1345.xml"/><Relationship Id="rId37" Type="http://schemas.openxmlformats.org/officeDocument/2006/relationships/tags" Target="../tags/tag1350.xml"/><Relationship Id="rId40" Type="http://schemas.openxmlformats.org/officeDocument/2006/relationships/tags" Target="../tags/tag1353.xml"/><Relationship Id="rId45" Type="http://schemas.openxmlformats.org/officeDocument/2006/relationships/tags" Target="../tags/tag1358.xml"/><Relationship Id="rId53" Type="http://schemas.openxmlformats.org/officeDocument/2006/relationships/tags" Target="../tags/tag1366.xml"/><Relationship Id="rId58" Type="http://schemas.openxmlformats.org/officeDocument/2006/relationships/tags" Target="../tags/tag1371.xml"/><Relationship Id="rId66" Type="http://schemas.openxmlformats.org/officeDocument/2006/relationships/tags" Target="../tags/tag1379.xml"/><Relationship Id="rId5" Type="http://schemas.openxmlformats.org/officeDocument/2006/relationships/tags" Target="../tags/tag1318.xml"/><Relationship Id="rId61" Type="http://schemas.openxmlformats.org/officeDocument/2006/relationships/tags" Target="../tags/tag1374.xml"/><Relationship Id="rId19" Type="http://schemas.openxmlformats.org/officeDocument/2006/relationships/tags" Target="../tags/tag1332.xml"/><Relationship Id="rId14" Type="http://schemas.openxmlformats.org/officeDocument/2006/relationships/tags" Target="../tags/tag1327.xml"/><Relationship Id="rId22" Type="http://schemas.openxmlformats.org/officeDocument/2006/relationships/tags" Target="../tags/tag1335.xml"/><Relationship Id="rId27" Type="http://schemas.openxmlformats.org/officeDocument/2006/relationships/tags" Target="../tags/tag1340.xml"/><Relationship Id="rId30" Type="http://schemas.openxmlformats.org/officeDocument/2006/relationships/tags" Target="../tags/tag1343.xml"/><Relationship Id="rId35" Type="http://schemas.openxmlformats.org/officeDocument/2006/relationships/tags" Target="../tags/tag1348.xml"/><Relationship Id="rId43" Type="http://schemas.openxmlformats.org/officeDocument/2006/relationships/tags" Target="../tags/tag1356.xml"/><Relationship Id="rId48" Type="http://schemas.openxmlformats.org/officeDocument/2006/relationships/tags" Target="../tags/tag1361.xml"/><Relationship Id="rId56" Type="http://schemas.openxmlformats.org/officeDocument/2006/relationships/tags" Target="../tags/tag1369.xml"/><Relationship Id="rId64" Type="http://schemas.openxmlformats.org/officeDocument/2006/relationships/tags" Target="../tags/tag1377.xml"/><Relationship Id="rId8" Type="http://schemas.openxmlformats.org/officeDocument/2006/relationships/tags" Target="../tags/tag1321.xml"/><Relationship Id="rId51" Type="http://schemas.openxmlformats.org/officeDocument/2006/relationships/tags" Target="../tags/tag1364.xml"/><Relationship Id="rId3" Type="http://schemas.openxmlformats.org/officeDocument/2006/relationships/tags" Target="../tags/tag1316.xml"/><Relationship Id="rId12" Type="http://schemas.openxmlformats.org/officeDocument/2006/relationships/tags" Target="../tags/tag1325.xml"/><Relationship Id="rId17" Type="http://schemas.openxmlformats.org/officeDocument/2006/relationships/tags" Target="../tags/tag1330.xml"/><Relationship Id="rId25" Type="http://schemas.openxmlformats.org/officeDocument/2006/relationships/tags" Target="../tags/tag1338.xml"/><Relationship Id="rId33" Type="http://schemas.openxmlformats.org/officeDocument/2006/relationships/tags" Target="../tags/tag1346.xml"/><Relationship Id="rId38" Type="http://schemas.openxmlformats.org/officeDocument/2006/relationships/tags" Target="../tags/tag1351.xml"/><Relationship Id="rId46" Type="http://schemas.openxmlformats.org/officeDocument/2006/relationships/tags" Target="../tags/tag1359.xml"/><Relationship Id="rId59" Type="http://schemas.openxmlformats.org/officeDocument/2006/relationships/tags" Target="../tags/tag1372.xml"/><Relationship Id="rId67" Type="http://schemas.openxmlformats.org/officeDocument/2006/relationships/tags" Target="../tags/tag1380.xml"/><Relationship Id="rId20" Type="http://schemas.openxmlformats.org/officeDocument/2006/relationships/tags" Target="../tags/tag1333.xml"/><Relationship Id="rId41" Type="http://schemas.openxmlformats.org/officeDocument/2006/relationships/tags" Target="../tags/tag1354.xml"/><Relationship Id="rId54" Type="http://schemas.openxmlformats.org/officeDocument/2006/relationships/tags" Target="../tags/tag1367.xml"/><Relationship Id="rId62" Type="http://schemas.openxmlformats.org/officeDocument/2006/relationships/tags" Target="../tags/tag1375.xml"/><Relationship Id="rId1" Type="http://schemas.openxmlformats.org/officeDocument/2006/relationships/tags" Target="../tags/tag1314.xml"/><Relationship Id="rId6" Type="http://schemas.openxmlformats.org/officeDocument/2006/relationships/tags" Target="../tags/tag1319.xml"/><Relationship Id="rId15" Type="http://schemas.openxmlformats.org/officeDocument/2006/relationships/tags" Target="../tags/tag1328.xml"/><Relationship Id="rId23" Type="http://schemas.openxmlformats.org/officeDocument/2006/relationships/tags" Target="../tags/tag1336.xml"/><Relationship Id="rId28" Type="http://schemas.openxmlformats.org/officeDocument/2006/relationships/tags" Target="../tags/tag1341.xml"/><Relationship Id="rId36" Type="http://schemas.openxmlformats.org/officeDocument/2006/relationships/tags" Target="../tags/tag1349.xml"/><Relationship Id="rId49" Type="http://schemas.openxmlformats.org/officeDocument/2006/relationships/tags" Target="../tags/tag1362.xml"/><Relationship Id="rId57" Type="http://schemas.openxmlformats.org/officeDocument/2006/relationships/tags" Target="../tags/tag1370.xml"/><Relationship Id="rId10" Type="http://schemas.openxmlformats.org/officeDocument/2006/relationships/tags" Target="../tags/tag1323.xml"/><Relationship Id="rId31" Type="http://schemas.openxmlformats.org/officeDocument/2006/relationships/tags" Target="../tags/tag1344.xml"/><Relationship Id="rId44" Type="http://schemas.openxmlformats.org/officeDocument/2006/relationships/tags" Target="../tags/tag1357.xml"/><Relationship Id="rId52" Type="http://schemas.openxmlformats.org/officeDocument/2006/relationships/tags" Target="../tags/tag1365.xml"/><Relationship Id="rId60" Type="http://schemas.openxmlformats.org/officeDocument/2006/relationships/tags" Target="../tags/tag1373.xml"/><Relationship Id="rId65" Type="http://schemas.openxmlformats.org/officeDocument/2006/relationships/tags" Target="../tags/tag1378.xml"/><Relationship Id="rId4" Type="http://schemas.openxmlformats.org/officeDocument/2006/relationships/tags" Target="../tags/tag1317.xml"/><Relationship Id="rId9" Type="http://schemas.openxmlformats.org/officeDocument/2006/relationships/tags" Target="../tags/tag1322.xml"/><Relationship Id="rId13" Type="http://schemas.openxmlformats.org/officeDocument/2006/relationships/tags" Target="../tags/tag1326.xml"/><Relationship Id="rId18" Type="http://schemas.openxmlformats.org/officeDocument/2006/relationships/tags" Target="../tags/tag1331.xml"/><Relationship Id="rId39" Type="http://schemas.openxmlformats.org/officeDocument/2006/relationships/tags" Target="../tags/tag1352.xml"/></Relationships>
</file>

<file path=ppt/slides/_rels/slide69.xml.rels><?xml version="1.0" encoding="UTF-8" standalone="yes"?>
<Relationships xmlns="http://schemas.openxmlformats.org/package/2006/relationships"><Relationship Id="rId3" Type="http://schemas.openxmlformats.org/officeDocument/2006/relationships/tags" Target="../tags/tag1383.xml"/><Relationship Id="rId2" Type="http://schemas.openxmlformats.org/officeDocument/2006/relationships/tags" Target="../tags/tag1382.xml"/><Relationship Id="rId1" Type="http://schemas.openxmlformats.org/officeDocument/2006/relationships/tags" Target="../tags/tag1381.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tags" Target="../tags/tag202.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slideLayout" Target="../slideLayouts/slideLayout2.xml"/><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tags" Target="../tags/tag204.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s>
</file>

<file path=ppt/slides/_rels/slide70.xml.rels><?xml version="1.0" encoding="UTF-8" standalone="yes"?>
<Relationships xmlns="http://schemas.openxmlformats.org/package/2006/relationships"><Relationship Id="rId8" Type="http://schemas.openxmlformats.org/officeDocument/2006/relationships/tags" Target="../tags/tag1391.xml"/><Relationship Id="rId3" Type="http://schemas.openxmlformats.org/officeDocument/2006/relationships/tags" Target="../tags/tag1386.xml"/><Relationship Id="rId7" Type="http://schemas.openxmlformats.org/officeDocument/2006/relationships/tags" Target="../tags/tag1390.xml"/><Relationship Id="rId2" Type="http://schemas.openxmlformats.org/officeDocument/2006/relationships/tags" Target="../tags/tag1385.xml"/><Relationship Id="rId1" Type="http://schemas.openxmlformats.org/officeDocument/2006/relationships/tags" Target="../tags/tag1384.xml"/><Relationship Id="rId6" Type="http://schemas.openxmlformats.org/officeDocument/2006/relationships/tags" Target="../tags/tag1389.xml"/><Relationship Id="rId11" Type="http://schemas.openxmlformats.org/officeDocument/2006/relationships/slideLayout" Target="../slideLayouts/slideLayout2.xml"/><Relationship Id="rId5" Type="http://schemas.openxmlformats.org/officeDocument/2006/relationships/tags" Target="../tags/tag1388.xml"/><Relationship Id="rId10" Type="http://schemas.openxmlformats.org/officeDocument/2006/relationships/tags" Target="../tags/tag1393.xml"/><Relationship Id="rId4" Type="http://schemas.openxmlformats.org/officeDocument/2006/relationships/tags" Target="../tags/tag1387.xml"/><Relationship Id="rId9" Type="http://schemas.openxmlformats.org/officeDocument/2006/relationships/tags" Target="../tags/tag1392.xml"/></Relationships>
</file>

<file path=ppt/slides/_rels/slide71.xml.rels><?xml version="1.0" encoding="UTF-8" standalone="yes"?>
<Relationships xmlns="http://schemas.openxmlformats.org/package/2006/relationships"><Relationship Id="rId8" Type="http://schemas.openxmlformats.org/officeDocument/2006/relationships/tags" Target="../tags/tag1401.xml"/><Relationship Id="rId3" Type="http://schemas.openxmlformats.org/officeDocument/2006/relationships/tags" Target="../tags/tag1396.xml"/><Relationship Id="rId7" Type="http://schemas.openxmlformats.org/officeDocument/2006/relationships/tags" Target="../tags/tag1400.xml"/><Relationship Id="rId2" Type="http://schemas.openxmlformats.org/officeDocument/2006/relationships/tags" Target="../tags/tag1395.xml"/><Relationship Id="rId1" Type="http://schemas.openxmlformats.org/officeDocument/2006/relationships/tags" Target="../tags/tag1394.xml"/><Relationship Id="rId6" Type="http://schemas.openxmlformats.org/officeDocument/2006/relationships/tags" Target="../tags/tag1399.xml"/><Relationship Id="rId11" Type="http://schemas.openxmlformats.org/officeDocument/2006/relationships/slideLayout" Target="../slideLayouts/slideLayout2.xml"/><Relationship Id="rId5" Type="http://schemas.openxmlformats.org/officeDocument/2006/relationships/tags" Target="../tags/tag1398.xml"/><Relationship Id="rId10" Type="http://schemas.openxmlformats.org/officeDocument/2006/relationships/tags" Target="../tags/tag1403.xml"/><Relationship Id="rId4" Type="http://schemas.openxmlformats.org/officeDocument/2006/relationships/tags" Target="../tags/tag1397.xml"/><Relationship Id="rId9" Type="http://schemas.openxmlformats.org/officeDocument/2006/relationships/tags" Target="../tags/tag1402.xml"/></Relationships>
</file>

<file path=ppt/slides/_rels/slide72.xml.rels><?xml version="1.0" encoding="UTF-8" standalone="yes"?>
<Relationships xmlns="http://schemas.openxmlformats.org/package/2006/relationships"><Relationship Id="rId8" Type="http://schemas.openxmlformats.org/officeDocument/2006/relationships/tags" Target="../tags/tag1411.xml"/><Relationship Id="rId3" Type="http://schemas.openxmlformats.org/officeDocument/2006/relationships/tags" Target="../tags/tag1406.xml"/><Relationship Id="rId7" Type="http://schemas.openxmlformats.org/officeDocument/2006/relationships/tags" Target="../tags/tag1410.xml"/><Relationship Id="rId2" Type="http://schemas.openxmlformats.org/officeDocument/2006/relationships/tags" Target="../tags/tag1405.xml"/><Relationship Id="rId1" Type="http://schemas.openxmlformats.org/officeDocument/2006/relationships/tags" Target="../tags/tag1404.xml"/><Relationship Id="rId6" Type="http://schemas.openxmlformats.org/officeDocument/2006/relationships/tags" Target="../tags/tag1409.xml"/><Relationship Id="rId11" Type="http://schemas.openxmlformats.org/officeDocument/2006/relationships/slideLayout" Target="../slideLayouts/slideLayout2.xml"/><Relationship Id="rId5" Type="http://schemas.openxmlformats.org/officeDocument/2006/relationships/tags" Target="../tags/tag1408.xml"/><Relationship Id="rId10" Type="http://schemas.openxmlformats.org/officeDocument/2006/relationships/tags" Target="../tags/tag1413.xml"/><Relationship Id="rId4" Type="http://schemas.openxmlformats.org/officeDocument/2006/relationships/tags" Target="../tags/tag1407.xml"/><Relationship Id="rId9" Type="http://schemas.openxmlformats.org/officeDocument/2006/relationships/tags" Target="../tags/tag1412.xml"/></Relationships>
</file>

<file path=ppt/slides/_rels/slide73.xml.rels><?xml version="1.0" encoding="UTF-8" standalone="yes"?>
<Relationships xmlns="http://schemas.openxmlformats.org/package/2006/relationships"><Relationship Id="rId8" Type="http://schemas.openxmlformats.org/officeDocument/2006/relationships/tags" Target="../tags/tag1421.xml"/><Relationship Id="rId3" Type="http://schemas.openxmlformats.org/officeDocument/2006/relationships/tags" Target="../tags/tag1416.xml"/><Relationship Id="rId7" Type="http://schemas.openxmlformats.org/officeDocument/2006/relationships/tags" Target="../tags/tag1420.xml"/><Relationship Id="rId2" Type="http://schemas.openxmlformats.org/officeDocument/2006/relationships/tags" Target="../tags/tag1415.xml"/><Relationship Id="rId1" Type="http://schemas.openxmlformats.org/officeDocument/2006/relationships/tags" Target="../tags/tag1414.xml"/><Relationship Id="rId6" Type="http://schemas.openxmlformats.org/officeDocument/2006/relationships/tags" Target="../tags/tag1419.xml"/><Relationship Id="rId11" Type="http://schemas.openxmlformats.org/officeDocument/2006/relationships/slideLayout" Target="../slideLayouts/slideLayout2.xml"/><Relationship Id="rId5" Type="http://schemas.openxmlformats.org/officeDocument/2006/relationships/tags" Target="../tags/tag1418.xml"/><Relationship Id="rId10" Type="http://schemas.openxmlformats.org/officeDocument/2006/relationships/tags" Target="../tags/tag1423.xml"/><Relationship Id="rId4" Type="http://schemas.openxmlformats.org/officeDocument/2006/relationships/tags" Target="../tags/tag1417.xml"/><Relationship Id="rId9" Type="http://schemas.openxmlformats.org/officeDocument/2006/relationships/tags" Target="../tags/tag1422.xml"/></Relationships>
</file>

<file path=ppt/slides/_rels/slide74.xml.rels><?xml version="1.0" encoding="UTF-8" standalone="yes"?>
<Relationships xmlns="http://schemas.openxmlformats.org/package/2006/relationships"><Relationship Id="rId3" Type="http://schemas.openxmlformats.org/officeDocument/2006/relationships/tags" Target="../tags/tag1426.xml"/><Relationship Id="rId2" Type="http://schemas.openxmlformats.org/officeDocument/2006/relationships/tags" Target="../tags/tag1425.xml"/><Relationship Id="rId1" Type="http://schemas.openxmlformats.org/officeDocument/2006/relationships/tags" Target="../tags/tag1424.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1429.xml"/><Relationship Id="rId2" Type="http://schemas.openxmlformats.org/officeDocument/2006/relationships/tags" Target="../tags/tag1428.xml"/><Relationship Id="rId1" Type="http://schemas.openxmlformats.org/officeDocument/2006/relationships/tags" Target="../tags/tag1427.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1432.xml"/><Relationship Id="rId2" Type="http://schemas.openxmlformats.org/officeDocument/2006/relationships/tags" Target="../tags/tag1431.xml"/><Relationship Id="rId1" Type="http://schemas.openxmlformats.org/officeDocument/2006/relationships/tags" Target="../tags/tag1430.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tags" Target="../tags/tag1435.xml"/><Relationship Id="rId2" Type="http://schemas.openxmlformats.org/officeDocument/2006/relationships/tags" Target="../tags/tag1434.xml"/><Relationship Id="rId1" Type="http://schemas.openxmlformats.org/officeDocument/2006/relationships/tags" Target="../tags/tag1433.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tags" Target="../tags/tag1438.xml"/><Relationship Id="rId2" Type="http://schemas.openxmlformats.org/officeDocument/2006/relationships/tags" Target="../tags/tag1437.xml"/><Relationship Id="rId1" Type="http://schemas.openxmlformats.org/officeDocument/2006/relationships/tags" Target="../tags/tag1436.xml"/><Relationship Id="rId5" Type="http://schemas.openxmlformats.org/officeDocument/2006/relationships/slideLayout" Target="../slideLayouts/slideLayout2.xml"/><Relationship Id="rId4" Type="http://schemas.openxmlformats.org/officeDocument/2006/relationships/tags" Target="../tags/tag1439.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1.xml"/><Relationship Id="rId1" Type="http://schemas.openxmlformats.org/officeDocument/2006/relationships/tags" Target="../tags/tag1440.xml"/></Relationships>
</file>

<file path=ppt/slides/_rels/slide8.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tags" Target="../tags/tag230.xml"/><Relationship Id="rId3" Type="http://schemas.openxmlformats.org/officeDocument/2006/relationships/tags" Target="../tags/tag207.xml"/><Relationship Id="rId21" Type="http://schemas.openxmlformats.org/officeDocument/2006/relationships/tags" Target="../tags/tag225.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tags" Target="../tags/tag229.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29" Type="http://schemas.openxmlformats.org/officeDocument/2006/relationships/tags" Target="../tags/tag233.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tags" Target="../tags/tag228.xml"/><Relationship Id="rId32" Type="http://schemas.openxmlformats.org/officeDocument/2006/relationships/slideLayout" Target="../slideLayouts/slideLayout2.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tags" Target="../tags/tag227.xml"/><Relationship Id="rId28" Type="http://schemas.openxmlformats.org/officeDocument/2006/relationships/tags" Target="../tags/tag232.xml"/><Relationship Id="rId10" Type="http://schemas.openxmlformats.org/officeDocument/2006/relationships/tags" Target="../tags/tag214.xml"/><Relationship Id="rId19" Type="http://schemas.openxmlformats.org/officeDocument/2006/relationships/tags" Target="../tags/tag223.xml"/><Relationship Id="rId31" Type="http://schemas.openxmlformats.org/officeDocument/2006/relationships/tags" Target="../tags/tag235.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tags" Target="../tags/tag231.xml"/><Relationship Id="rId30" Type="http://schemas.openxmlformats.org/officeDocument/2006/relationships/tags" Target="../tags/tag234.xml"/></Relationships>
</file>

<file path=ppt/slides/_rels/slide80.xml.rels><?xml version="1.0" encoding="UTF-8" standalone="yes"?>
<Relationships xmlns="http://schemas.openxmlformats.org/package/2006/relationships"><Relationship Id="rId3" Type="http://schemas.openxmlformats.org/officeDocument/2006/relationships/tags" Target="../tags/tag1444.xml"/><Relationship Id="rId2" Type="http://schemas.openxmlformats.org/officeDocument/2006/relationships/tags" Target="../tags/tag1443.xml"/><Relationship Id="rId1" Type="http://schemas.openxmlformats.org/officeDocument/2006/relationships/tags" Target="../tags/tag1442.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445.xml"/></Relationships>
</file>

<file path=ppt/slides/_rels/slide81.xml.rels><?xml version="1.0" encoding="UTF-8" standalone="yes"?>
<Relationships xmlns="http://schemas.openxmlformats.org/package/2006/relationships"><Relationship Id="rId26" Type="http://schemas.openxmlformats.org/officeDocument/2006/relationships/tags" Target="../tags/tag1471.xml"/><Relationship Id="rId21" Type="http://schemas.openxmlformats.org/officeDocument/2006/relationships/tags" Target="../tags/tag1466.xml"/><Relationship Id="rId34" Type="http://schemas.openxmlformats.org/officeDocument/2006/relationships/tags" Target="../tags/tag1479.xml"/><Relationship Id="rId42" Type="http://schemas.openxmlformats.org/officeDocument/2006/relationships/tags" Target="../tags/tag1487.xml"/><Relationship Id="rId47" Type="http://schemas.openxmlformats.org/officeDocument/2006/relationships/tags" Target="../tags/tag1492.xml"/><Relationship Id="rId50" Type="http://schemas.openxmlformats.org/officeDocument/2006/relationships/tags" Target="../tags/tag1495.xml"/><Relationship Id="rId55" Type="http://schemas.openxmlformats.org/officeDocument/2006/relationships/tags" Target="../tags/tag1500.xml"/><Relationship Id="rId63" Type="http://schemas.openxmlformats.org/officeDocument/2006/relationships/tags" Target="../tags/tag1508.xml"/><Relationship Id="rId68" Type="http://schemas.openxmlformats.org/officeDocument/2006/relationships/slideLayout" Target="../slideLayouts/slideLayout2.xml"/><Relationship Id="rId7" Type="http://schemas.openxmlformats.org/officeDocument/2006/relationships/tags" Target="../tags/tag1452.xml"/><Relationship Id="rId2" Type="http://schemas.openxmlformats.org/officeDocument/2006/relationships/tags" Target="../tags/tag1447.xml"/><Relationship Id="rId16" Type="http://schemas.openxmlformats.org/officeDocument/2006/relationships/tags" Target="../tags/tag1461.xml"/><Relationship Id="rId29" Type="http://schemas.openxmlformats.org/officeDocument/2006/relationships/tags" Target="../tags/tag1474.xml"/><Relationship Id="rId11" Type="http://schemas.openxmlformats.org/officeDocument/2006/relationships/tags" Target="../tags/tag1456.xml"/><Relationship Id="rId24" Type="http://schemas.openxmlformats.org/officeDocument/2006/relationships/tags" Target="../tags/tag1469.xml"/><Relationship Id="rId32" Type="http://schemas.openxmlformats.org/officeDocument/2006/relationships/tags" Target="../tags/tag1477.xml"/><Relationship Id="rId37" Type="http://schemas.openxmlformats.org/officeDocument/2006/relationships/tags" Target="../tags/tag1482.xml"/><Relationship Id="rId40" Type="http://schemas.openxmlformats.org/officeDocument/2006/relationships/tags" Target="../tags/tag1485.xml"/><Relationship Id="rId45" Type="http://schemas.openxmlformats.org/officeDocument/2006/relationships/tags" Target="../tags/tag1490.xml"/><Relationship Id="rId53" Type="http://schemas.openxmlformats.org/officeDocument/2006/relationships/tags" Target="../tags/tag1498.xml"/><Relationship Id="rId58" Type="http://schemas.openxmlformats.org/officeDocument/2006/relationships/tags" Target="../tags/tag1503.xml"/><Relationship Id="rId66" Type="http://schemas.openxmlformats.org/officeDocument/2006/relationships/tags" Target="../tags/tag1511.xml"/><Relationship Id="rId5" Type="http://schemas.openxmlformats.org/officeDocument/2006/relationships/tags" Target="../tags/tag1450.xml"/><Relationship Id="rId61" Type="http://schemas.openxmlformats.org/officeDocument/2006/relationships/tags" Target="../tags/tag1506.xml"/><Relationship Id="rId19" Type="http://schemas.openxmlformats.org/officeDocument/2006/relationships/tags" Target="../tags/tag1464.xml"/><Relationship Id="rId14" Type="http://schemas.openxmlformats.org/officeDocument/2006/relationships/tags" Target="../tags/tag1459.xml"/><Relationship Id="rId22" Type="http://schemas.openxmlformats.org/officeDocument/2006/relationships/tags" Target="../tags/tag1467.xml"/><Relationship Id="rId27" Type="http://schemas.openxmlformats.org/officeDocument/2006/relationships/tags" Target="../tags/tag1472.xml"/><Relationship Id="rId30" Type="http://schemas.openxmlformats.org/officeDocument/2006/relationships/tags" Target="../tags/tag1475.xml"/><Relationship Id="rId35" Type="http://schemas.openxmlformats.org/officeDocument/2006/relationships/tags" Target="../tags/tag1480.xml"/><Relationship Id="rId43" Type="http://schemas.openxmlformats.org/officeDocument/2006/relationships/tags" Target="../tags/tag1488.xml"/><Relationship Id="rId48" Type="http://schemas.openxmlformats.org/officeDocument/2006/relationships/tags" Target="../tags/tag1493.xml"/><Relationship Id="rId56" Type="http://schemas.openxmlformats.org/officeDocument/2006/relationships/tags" Target="../tags/tag1501.xml"/><Relationship Id="rId64" Type="http://schemas.openxmlformats.org/officeDocument/2006/relationships/tags" Target="../tags/tag1509.xml"/><Relationship Id="rId8" Type="http://schemas.openxmlformats.org/officeDocument/2006/relationships/tags" Target="../tags/tag1453.xml"/><Relationship Id="rId51" Type="http://schemas.openxmlformats.org/officeDocument/2006/relationships/tags" Target="../tags/tag1496.xml"/><Relationship Id="rId3" Type="http://schemas.openxmlformats.org/officeDocument/2006/relationships/tags" Target="../tags/tag1448.xml"/><Relationship Id="rId12" Type="http://schemas.openxmlformats.org/officeDocument/2006/relationships/tags" Target="../tags/tag1457.xml"/><Relationship Id="rId17" Type="http://schemas.openxmlformats.org/officeDocument/2006/relationships/tags" Target="../tags/tag1462.xml"/><Relationship Id="rId25" Type="http://schemas.openxmlformats.org/officeDocument/2006/relationships/tags" Target="../tags/tag1470.xml"/><Relationship Id="rId33" Type="http://schemas.openxmlformats.org/officeDocument/2006/relationships/tags" Target="../tags/tag1478.xml"/><Relationship Id="rId38" Type="http://schemas.openxmlformats.org/officeDocument/2006/relationships/tags" Target="../tags/tag1483.xml"/><Relationship Id="rId46" Type="http://schemas.openxmlformats.org/officeDocument/2006/relationships/tags" Target="../tags/tag1491.xml"/><Relationship Id="rId59" Type="http://schemas.openxmlformats.org/officeDocument/2006/relationships/tags" Target="../tags/tag1504.xml"/><Relationship Id="rId67" Type="http://schemas.openxmlformats.org/officeDocument/2006/relationships/tags" Target="../tags/tag1512.xml"/><Relationship Id="rId20" Type="http://schemas.openxmlformats.org/officeDocument/2006/relationships/tags" Target="../tags/tag1465.xml"/><Relationship Id="rId41" Type="http://schemas.openxmlformats.org/officeDocument/2006/relationships/tags" Target="../tags/tag1486.xml"/><Relationship Id="rId54" Type="http://schemas.openxmlformats.org/officeDocument/2006/relationships/tags" Target="../tags/tag1499.xml"/><Relationship Id="rId62" Type="http://schemas.openxmlformats.org/officeDocument/2006/relationships/tags" Target="../tags/tag1507.xml"/><Relationship Id="rId1" Type="http://schemas.openxmlformats.org/officeDocument/2006/relationships/tags" Target="../tags/tag1446.xml"/><Relationship Id="rId6" Type="http://schemas.openxmlformats.org/officeDocument/2006/relationships/tags" Target="../tags/tag1451.xml"/><Relationship Id="rId15" Type="http://schemas.openxmlformats.org/officeDocument/2006/relationships/tags" Target="../tags/tag1460.xml"/><Relationship Id="rId23" Type="http://schemas.openxmlformats.org/officeDocument/2006/relationships/tags" Target="../tags/tag1468.xml"/><Relationship Id="rId28" Type="http://schemas.openxmlformats.org/officeDocument/2006/relationships/tags" Target="../tags/tag1473.xml"/><Relationship Id="rId36" Type="http://schemas.openxmlformats.org/officeDocument/2006/relationships/tags" Target="../tags/tag1481.xml"/><Relationship Id="rId49" Type="http://schemas.openxmlformats.org/officeDocument/2006/relationships/tags" Target="../tags/tag1494.xml"/><Relationship Id="rId57" Type="http://schemas.openxmlformats.org/officeDocument/2006/relationships/tags" Target="../tags/tag1502.xml"/><Relationship Id="rId10" Type="http://schemas.openxmlformats.org/officeDocument/2006/relationships/tags" Target="../tags/tag1455.xml"/><Relationship Id="rId31" Type="http://schemas.openxmlformats.org/officeDocument/2006/relationships/tags" Target="../tags/tag1476.xml"/><Relationship Id="rId44" Type="http://schemas.openxmlformats.org/officeDocument/2006/relationships/tags" Target="../tags/tag1489.xml"/><Relationship Id="rId52" Type="http://schemas.openxmlformats.org/officeDocument/2006/relationships/tags" Target="../tags/tag1497.xml"/><Relationship Id="rId60" Type="http://schemas.openxmlformats.org/officeDocument/2006/relationships/tags" Target="../tags/tag1505.xml"/><Relationship Id="rId65" Type="http://schemas.openxmlformats.org/officeDocument/2006/relationships/tags" Target="../tags/tag1510.xml"/><Relationship Id="rId4" Type="http://schemas.openxmlformats.org/officeDocument/2006/relationships/tags" Target="../tags/tag1449.xml"/><Relationship Id="rId9" Type="http://schemas.openxmlformats.org/officeDocument/2006/relationships/tags" Target="../tags/tag1454.xml"/><Relationship Id="rId13" Type="http://schemas.openxmlformats.org/officeDocument/2006/relationships/tags" Target="../tags/tag1458.xml"/><Relationship Id="rId18" Type="http://schemas.openxmlformats.org/officeDocument/2006/relationships/tags" Target="../tags/tag1463.xml"/><Relationship Id="rId39" Type="http://schemas.openxmlformats.org/officeDocument/2006/relationships/tags" Target="../tags/tag1484.xml"/></Relationships>
</file>

<file path=ppt/slides/_rels/slide82.xml.rels><?xml version="1.0" encoding="UTF-8" standalone="yes"?>
<Relationships xmlns="http://schemas.openxmlformats.org/package/2006/relationships"><Relationship Id="rId26" Type="http://schemas.openxmlformats.org/officeDocument/2006/relationships/tags" Target="../tags/tag1538.xml"/><Relationship Id="rId21" Type="http://schemas.openxmlformats.org/officeDocument/2006/relationships/tags" Target="../tags/tag1533.xml"/><Relationship Id="rId42" Type="http://schemas.openxmlformats.org/officeDocument/2006/relationships/tags" Target="../tags/tag1554.xml"/><Relationship Id="rId47" Type="http://schemas.openxmlformats.org/officeDocument/2006/relationships/tags" Target="../tags/tag1559.xml"/><Relationship Id="rId63" Type="http://schemas.openxmlformats.org/officeDocument/2006/relationships/tags" Target="../tags/tag1575.xml"/><Relationship Id="rId68" Type="http://schemas.openxmlformats.org/officeDocument/2006/relationships/tags" Target="../tags/tag1580.xml"/><Relationship Id="rId16" Type="http://schemas.openxmlformats.org/officeDocument/2006/relationships/tags" Target="../tags/tag1528.xml"/><Relationship Id="rId11" Type="http://schemas.openxmlformats.org/officeDocument/2006/relationships/tags" Target="../tags/tag1523.xml"/><Relationship Id="rId32" Type="http://schemas.openxmlformats.org/officeDocument/2006/relationships/tags" Target="../tags/tag1544.xml"/><Relationship Id="rId37" Type="http://schemas.openxmlformats.org/officeDocument/2006/relationships/tags" Target="../tags/tag1549.xml"/><Relationship Id="rId53" Type="http://schemas.openxmlformats.org/officeDocument/2006/relationships/tags" Target="../tags/tag1565.xml"/><Relationship Id="rId58" Type="http://schemas.openxmlformats.org/officeDocument/2006/relationships/tags" Target="../tags/tag1570.xml"/><Relationship Id="rId74" Type="http://schemas.openxmlformats.org/officeDocument/2006/relationships/tags" Target="../tags/tag1586.xml"/><Relationship Id="rId79" Type="http://schemas.openxmlformats.org/officeDocument/2006/relationships/tags" Target="../tags/tag1591.xml"/><Relationship Id="rId5" Type="http://schemas.openxmlformats.org/officeDocument/2006/relationships/tags" Target="../tags/tag1517.xml"/><Relationship Id="rId61" Type="http://schemas.openxmlformats.org/officeDocument/2006/relationships/tags" Target="../tags/tag1573.xml"/><Relationship Id="rId82" Type="http://schemas.openxmlformats.org/officeDocument/2006/relationships/slideLayout" Target="../slideLayouts/slideLayout2.xml"/><Relationship Id="rId19" Type="http://schemas.openxmlformats.org/officeDocument/2006/relationships/tags" Target="../tags/tag1531.xml"/><Relationship Id="rId14" Type="http://schemas.openxmlformats.org/officeDocument/2006/relationships/tags" Target="../tags/tag1526.xml"/><Relationship Id="rId22" Type="http://schemas.openxmlformats.org/officeDocument/2006/relationships/tags" Target="../tags/tag1534.xml"/><Relationship Id="rId27" Type="http://schemas.openxmlformats.org/officeDocument/2006/relationships/tags" Target="../tags/tag1539.xml"/><Relationship Id="rId30" Type="http://schemas.openxmlformats.org/officeDocument/2006/relationships/tags" Target="../tags/tag1542.xml"/><Relationship Id="rId35" Type="http://schemas.openxmlformats.org/officeDocument/2006/relationships/tags" Target="../tags/tag1547.xml"/><Relationship Id="rId43" Type="http://schemas.openxmlformats.org/officeDocument/2006/relationships/tags" Target="../tags/tag1555.xml"/><Relationship Id="rId48" Type="http://schemas.openxmlformats.org/officeDocument/2006/relationships/tags" Target="../tags/tag1560.xml"/><Relationship Id="rId56" Type="http://schemas.openxmlformats.org/officeDocument/2006/relationships/tags" Target="../tags/tag1568.xml"/><Relationship Id="rId64" Type="http://schemas.openxmlformats.org/officeDocument/2006/relationships/tags" Target="../tags/tag1576.xml"/><Relationship Id="rId69" Type="http://schemas.openxmlformats.org/officeDocument/2006/relationships/tags" Target="../tags/tag1581.xml"/><Relationship Id="rId77" Type="http://schemas.openxmlformats.org/officeDocument/2006/relationships/tags" Target="../tags/tag1589.xml"/><Relationship Id="rId8" Type="http://schemas.openxmlformats.org/officeDocument/2006/relationships/tags" Target="../tags/tag1520.xml"/><Relationship Id="rId51" Type="http://schemas.openxmlformats.org/officeDocument/2006/relationships/tags" Target="../tags/tag1563.xml"/><Relationship Id="rId72" Type="http://schemas.openxmlformats.org/officeDocument/2006/relationships/tags" Target="../tags/tag1584.xml"/><Relationship Id="rId80" Type="http://schemas.openxmlformats.org/officeDocument/2006/relationships/tags" Target="../tags/tag1592.xml"/><Relationship Id="rId3" Type="http://schemas.openxmlformats.org/officeDocument/2006/relationships/tags" Target="../tags/tag1515.xml"/><Relationship Id="rId12" Type="http://schemas.openxmlformats.org/officeDocument/2006/relationships/tags" Target="../tags/tag1524.xml"/><Relationship Id="rId17" Type="http://schemas.openxmlformats.org/officeDocument/2006/relationships/tags" Target="../tags/tag1529.xml"/><Relationship Id="rId25" Type="http://schemas.openxmlformats.org/officeDocument/2006/relationships/tags" Target="../tags/tag1537.xml"/><Relationship Id="rId33" Type="http://schemas.openxmlformats.org/officeDocument/2006/relationships/tags" Target="../tags/tag1545.xml"/><Relationship Id="rId38" Type="http://schemas.openxmlformats.org/officeDocument/2006/relationships/tags" Target="../tags/tag1550.xml"/><Relationship Id="rId46" Type="http://schemas.openxmlformats.org/officeDocument/2006/relationships/tags" Target="../tags/tag1558.xml"/><Relationship Id="rId59" Type="http://schemas.openxmlformats.org/officeDocument/2006/relationships/tags" Target="../tags/tag1571.xml"/><Relationship Id="rId67" Type="http://schemas.openxmlformats.org/officeDocument/2006/relationships/tags" Target="../tags/tag1579.xml"/><Relationship Id="rId20" Type="http://schemas.openxmlformats.org/officeDocument/2006/relationships/tags" Target="../tags/tag1532.xml"/><Relationship Id="rId41" Type="http://schemas.openxmlformats.org/officeDocument/2006/relationships/tags" Target="../tags/tag1553.xml"/><Relationship Id="rId54" Type="http://schemas.openxmlformats.org/officeDocument/2006/relationships/tags" Target="../tags/tag1566.xml"/><Relationship Id="rId62" Type="http://schemas.openxmlformats.org/officeDocument/2006/relationships/tags" Target="../tags/tag1574.xml"/><Relationship Id="rId70" Type="http://schemas.openxmlformats.org/officeDocument/2006/relationships/tags" Target="../tags/tag1582.xml"/><Relationship Id="rId75" Type="http://schemas.openxmlformats.org/officeDocument/2006/relationships/tags" Target="../tags/tag1587.xml"/><Relationship Id="rId1" Type="http://schemas.openxmlformats.org/officeDocument/2006/relationships/tags" Target="../tags/tag1513.xml"/><Relationship Id="rId6" Type="http://schemas.openxmlformats.org/officeDocument/2006/relationships/tags" Target="../tags/tag1518.xml"/><Relationship Id="rId15" Type="http://schemas.openxmlformats.org/officeDocument/2006/relationships/tags" Target="../tags/tag1527.xml"/><Relationship Id="rId23" Type="http://schemas.openxmlformats.org/officeDocument/2006/relationships/tags" Target="../tags/tag1535.xml"/><Relationship Id="rId28" Type="http://schemas.openxmlformats.org/officeDocument/2006/relationships/tags" Target="../tags/tag1540.xml"/><Relationship Id="rId36" Type="http://schemas.openxmlformats.org/officeDocument/2006/relationships/tags" Target="../tags/tag1548.xml"/><Relationship Id="rId49" Type="http://schemas.openxmlformats.org/officeDocument/2006/relationships/tags" Target="../tags/tag1561.xml"/><Relationship Id="rId57" Type="http://schemas.openxmlformats.org/officeDocument/2006/relationships/tags" Target="../tags/tag1569.xml"/><Relationship Id="rId10" Type="http://schemas.openxmlformats.org/officeDocument/2006/relationships/tags" Target="../tags/tag1522.xml"/><Relationship Id="rId31" Type="http://schemas.openxmlformats.org/officeDocument/2006/relationships/tags" Target="../tags/tag1543.xml"/><Relationship Id="rId44" Type="http://schemas.openxmlformats.org/officeDocument/2006/relationships/tags" Target="../tags/tag1556.xml"/><Relationship Id="rId52" Type="http://schemas.openxmlformats.org/officeDocument/2006/relationships/tags" Target="../tags/tag1564.xml"/><Relationship Id="rId60" Type="http://schemas.openxmlformats.org/officeDocument/2006/relationships/tags" Target="../tags/tag1572.xml"/><Relationship Id="rId65" Type="http://schemas.openxmlformats.org/officeDocument/2006/relationships/tags" Target="../tags/tag1577.xml"/><Relationship Id="rId73" Type="http://schemas.openxmlformats.org/officeDocument/2006/relationships/tags" Target="../tags/tag1585.xml"/><Relationship Id="rId78" Type="http://schemas.openxmlformats.org/officeDocument/2006/relationships/tags" Target="../tags/tag1590.xml"/><Relationship Id="rId81" Type="http://schemas.openxmlformats.org/officeDocument/2006/relationships/tags" Target="../tags/tag1593.xml"/><Relationship Id="rId4" Type="http://schemas.openxmlformats.org/officeDocument/2006/relationships/tags" Target="../tags/tag1516.xml"/><Relationship Id="rId9" Type="http://schemas.openxmlformats.org/officeDocument/2006/relationships/tags" Target="../tags/tag1521.xml"/><Relationship Id="rId13" Type="http://schemas.openxmlformats.org/officeDocument/2006/relationships/tags" Target="../tags/tag1525.xml"/><Relationship Id="rId18" Type="http://schemas.openxmlformats.org/officeDocument/2006/relationships/tags" Target="../tags/tag1530.xml"/><Relationship Id="rId39" Type="http://schemas.openxmlformats.org/officeDocument/2006/relationships/tags" Target="../tags/tag1551.xml"/><Relationship Id="rId34" Type="http://schemas.openxmlformats.org/officeDocument/2006/relationships/tags" Target="../tags/tag1546.xml"/><Relationship Id="rId50" Type="http://schemas.openxmlformats.org/officeDocument/2006/relationships/tags" Target="../tags/tag1562.xml"/><Relationship Id="rId55" Type="http://schemas.openxmlformats.org/officeDocument/2006/relationships/tags" Target="../tags/tag1567.xml"/><Relationship Id="rId76" Type="http://schemas.openxmlformats.org/officeDocument/2006/relationships/tags" Target="../tags/tag1588.xml"/><Relationship Id="rId7" Type="http://schemas.openxmlformats.org/officeDocument/2006/relationships/tags" Target="../tags/tag1519.xml"/><Relationship Id="rId71" Type="http://schemas.openxmlformats.org/officeDocument/2006/relationships/tags" Target="../tags/tag1583.xml"/><Relationship Id="rId2" Type="http://schemas.openxmlformats.org/officeDocument/2006/relationships/tags" Target="../tags/tag1514.xml"/><Relationship Id="rId29" Type="http://schemas.openxmlformats.org/officeDocument/2006/relationships/tags" Target="../tags/tag1541.xml"/><Relationship Id="rId24" Type="http://schemas.openxmlformats.org/officeDocument/2006/relationships/tags" Target="../tags/tag1536.xml"/><Relationship Id="rId40" Type="http://schemas.openxmlformats.org/officeDocument/2006/relationships/tags" Target="../tags/tag1552.xml"/><Relationship Id="rId45" Type="http://schemas.openxmlformats.org/officeDocument/2006/relationships/tags" Target="../tags/tag1557.xml"/><Relationship Id="rId66" Type="http://schemas.openxmlformats.org/officeDocument/2006/relationships/tags" Target="../tags/tag1578.xml"/></Relationships>
</file>

<file path=ppt/slides/_rels/slide83.xml.rels><?xml version="1.0" encoding="UTF-8" standalone="yes"?>
<Relationships xmlns="http://schemas.openxmlformats.org/package/2006/relationships"><Relationship Id="rId3" Type="http://schemas.openxmlformats.org/officeDocument/2006/relationships/tags" Target="../tags/tag1596.xml"/><Relationship Id="rId2" Type="http://schemas.openxmlformats.org/officeDocument/2006/relationships/tags" Target="../tags/tag1595.xml"/><Relationship Id="rId1" Type="http://schemas.openxmlformats.org/officeDocument/2006/relationships/tags" Target="../tags/tag1594.xml"/><Relationship Id="rId5" Type="http://schemas.openxmlformats.org/officeDocument/2006/relationships/slideLayout" Target="../slideLayouts/slideLayout2.xml"/><Relationship Id="rId4" Type="http://schemas.openxmlformats.org/officeDocument/2006/relationships/tags" Target="../tags/tag1597.xml"/></Relationships>
</file>

<file path=ppt/slides/_rels/slide84.xml.rels><?xml version="1.0" encoding="UTF-8" standalone="yes"?>
<Relationships xmlns="http://schemas.openxmlformats.org/package/2006/relationships"><Relationship Id="rId26" Type="http://schemas.openxmlformats.org/officeDocument/2006/relationships/tags" Target="../tags/tag1623.xml"/><Relationship Id="rId21" Type="http://schemas.openxmlformats.org/officeDocument/2006/relationships/tags" Target="../tags/tag1618.xml"/><Relationship Id="rId42" Type="http://schemas.openxmlformats.org/officeDocument/2006/relationships/tags" Target="../tags/tag1639.xml"/><Relationship Id="rId47" Type="http://schemas.openxmlformats.org/officeDocument/2006/relationships/tags" Target="../tags/tag1644.xml"/><Relationship Id="rId63" Type="http://schemas.openxmlformats.org/officeDocument/2006/relationships/tags" Target="../tags/tag1660.xml"/><Relationship Id="rId68" Type="http://schemas.openxmlformats.org/officeDocument/2006/relationships/tags" Target="../tags/tag1665.xml"/><Relationship Id="rId16" Type="http://schemas.openxmlformats.org/officeDocument/2006/relationships/tags" Target="../tags/tag1613.xml"/><Relationship Id="rId11" Type="http://schemas.openxmlformats.org/officeDocument/2006/relationships/tags" Target="../tags/tag1608.xml"/><Relationship Id="rId32" Type="http://schemas.openxmlformats.org/officeDocument/2006/relationships/tags" Target="../tags/tag1629.xml"/><Relationship Id="rId37" Type="http://schemas.openxmlformats.org/officeDocument/2006/relationships/tags" Target="../tags/tag1634.xml"/><Relationship Id="rId53" Type="http://schemas.openxmlformats.org/officeDocument/2006/relationships/tags" Target="../tags/tag1650.xml"/><Relationship Id="rId58" Type="http://schemas.openxmlformats.org/officeDocument/2006/relationships/tags" Target="../tags/tag1655.xml"/><Relationship Id="rId74" Type="http://schemas.openxmlformats.org/officeDocument/2006/relationships/tags" Target="../tags/tag1671.xml"/><Relationship Id="rId79" Type="http://schemas.openxmlformats.org/officeDocument/2006/relationships/tags" Target="../tags/tag1676.xml"/><Relationship Id="rId5" Type="http://schemas.openxmlformats.org/officeDocument/2006/relationships/tags" Target="../tags/tag1602.xml"/><Relationship Id="rId61" Type="http://schemas.openxmlformats.org/officeDocument/2006/relationships/tags" Target="../tags/tag1658.xml"/><Relationship Id="rId19" Type="http://schemas.openxmlformats.org/officeDocument/2006/relationships/tags" Target="../tags/tag1616.xml"/><Relationship Id="rId14" Type="http://schemas.openxmlformats.org/officeDocument/2006/relationships/tags" Target="../tags/tag1611.xml"/><Relationship Id="rId22" Type="http://schemas.openxmlformats.org/officeDocument/2006/relationships/tags" Target="../tags/tag1619.xml"/><Relationship Id="rId27" Type="http://schemas.openxmlformats.org/officeDocument/2006/relationships/tags" Target="../tags/tag1624.xml"/><Relationship Id="rId30" Type="http://schemas.openxmlformats.org/officeDocument/2006/relationships/tags" Target="../tags/tag1627.xml"/><Relationship Id="rId35" Type="http://schemas.openxmlformats.org/officeDocument/2006/relationships/tags" Target="../tags/tag1632.xml"/><Relationship Id="rId43" Type="http://schemas.openxmlformats.org/officeDocument/2006/relationships/tags" Target="../tags/tag1640.xml"/><Relationship Id="rId48" Type="http://schemas.openxmlformats.org/officeDocument/2006/relationships/tags" Target="../tags/tag1645.xml"/><Relationship Id="rId56" Type="http://schemas.openxmlformats.org/officeDocument/2006/relationships/tags" Target="../tags/tag1653.xml"/><Relationship Id="rId64" Type="http://schemas.openxmlformats.org/officeDocument/2006/relationships/tags" Target="../tags/tag1661.xml"/><Relationship Id="rId69" Type="http://schemas.openxmlformats.org/officeDocument/2006/relationships/tags" Target="../tags/tag1666.xml"/><Relationship Id="rId77" Type="http://schemas.openxmlformats.org/officeDocument/2006/relationships/tags" Target="../tags/tag1674.xml"/><Relationship Id="rId8" Type="http://schemas.openxmlformats.org/officeDocument/2006/relationships/tags" Target="../tags/tag1605.xml"/><Relationship Id="rId51" Type="http://schemas.openxmlformats.org/officeDocument/2006/relationships/tags" Target="../tags/tag1648.xml"/><Relationship Id="rId72" Type="http://schemas.openxmlformats.org/officeDocument/2006/relationships/tags" Target="../tags/tag1669.xml"/><Relationship Id="rId80" Type="http://schemas.openxmlformats.org/officeDocument/2006/relationships/tags" Target="../tags/tag1677.xml"/><Relationship Id="rId3" Type="http://schemas.openxmlformats.org/officeDocument/2006/relationships/tags" Target="../tags/tag1600.xml"/><Relationship Id="rId12" Type="http://schemas.openxmlformats.org/officeDocument/2006/relationships/tags" Target="../tags/tag1609.xml"/><Relationship Id="rId17" Type="http://schemas.openxmlformats.org/officeDocument/2006/relationships/tags" Target="../tags/tag1614.xml"/><Relationship Id="rId25" Type="http://schemas.openxmlformats.org/officeDocument/2006/relationships/tags" Target="../tags/tag1622.xml"/><Relationship Id="rId33" Type="http://schemas.openxmlformats.org/officeDocument/2006/relationships/tags" Target="../tags/tag1630.xml"/><Relationship Id="rId38" Type="http://schemas.openxmlformats.org/officeDocument/2006/relationships/tags" Target="../tags/tag1635.xml"/><Relationship Id="rId46" Type="http://schemas.openxmlformats.org/officeDocument/2006/relationships/tags" Target="../tags/tag1643.xml"/><Relationship Id="rId59" Type="http://schemas.openxmlformats.org/officeDocument/2006/relationships/tags" Target="../tags/tag1656.xml"/><Relationship Id="rId67" Type="http://schemas.openxmlformats.org/officeDocument/2006/relationships/tags" Target="../tags/tag1664.xml"/><Relationship Id="rId20" Type="http://schemas.openxmlformats.org/officeDocument/2006/relationships/tags" Target="../tags/tag1617.xml"/><Relationship Id="rId41" Type="http://schemas.openxmlformats.org/officeDocument/2006/relationships/tags" Target="../tags/tag1638.xml"/><Relationship Id="rId54" Type="http://schemas.openxmlformats.org/officeDocument/2006/relationships/tags" Target="../tags/tag1651.xml"/><Relationship Id="rId62" Type="http://schemas.openxmlformats.org/officeDocument/2006/relationships/tags" Target="../tags/tag1659.xml"/><Relationship Id="rId70" Type="http://schemas.openxmlformats.org/officeDocument/2006/relationships/tags" Target="../tags/tag1667.xml"/><Relationship Id="rId75" Type="http://schemas.openxmlformats.org/officeDocument/2006/relationships/tags" Target="../tags/tag1672.xml"/><Relationship Id="rId1" Type="http://schemas.openxmlformats.org/officeDocument/2006/relationships/tags" Target="../tags/tag1598.xml"/><Relationship Id="rId6" Type="http://schemas.openxmlformats.org/officeDocument/2006/relationships/tags" Target="../tags/tag1603.xml"/><Relationship Id="rId15" Type="http://schemas.openxmlformats.org/officeDocument/2006/relationships/tags" Target="../tags/tag1612.xml"/><Relationship Id="rId23" Type="http://schemas.openxmlformats.org/officeDocument/2006/relationships/tags" Target="../tags/tag1620.xml"/><Relationship Id="rId28" Type="http://schemas.openxmlformats.org/officeDocument/2006/relationships/tags" Target="../tags/tag1625.xml"/><Relationship Id="rId36" Type="http://schemas.openxmlformats.org/officeDocument/2006/relationships/tags" Target="../tags/tag1633.xml"/><Relationship Id="rId49" Type="http://schemas.openxmlformats.org/officeDocument/2006/relationships/tags" Target="../tags/tag1646.xml"/><Relationship Id="rId57" Type="http://schemas.openxmlformats.org/officeDocument/2006/relationships/tags" Target="../tags/tag1654.xml"/><Relationship Id="rId10" Type="http://schemas.openxmlformats.org/officeDocument/2006/relationships/tags" Target="../tags/tag1607.xml"/><Relationship Id="rId31" Type="http://schemas.openxmlformats.org/officeDocument/2006/relationships/tags" Target="../tags/tag1628.xml"/><Relationship Id="rId44" Type="http://schemas.openxmlformats.org/officeDocument/2006/relationships/tags" Target="../tags/tag1641.xml"/><Relationship Id="rId52" Type="http://schemas.openxmlformats.org/officeDocument/2006/relationships/tags" Target="../tags/tag1649.xml"/><Relationship Id="rId60" Type="http://schemas.openxmlformats.org/officeDocument/2006/relationships/tags" Target="../tags/tag1657.xml"/><Relationship Id="rId65" Type="http://schemas.openxmlformats.org/officeDocument/2006/relationships/tags" Target="../tags/tag1662.xml"/><Relationship Id="rId73" Type="http://schemas.openxmlformats.org/officeDocument/2006/relationships/tags" Target="../tags/tag1670.xml"/><Relationship Id="rId78" Type="http://schemas.openxmlformats.org/officeDocument/2006/relationships/tags" Target="../tags/tag1675.xml"/><Relationship Id="rId81" Type="http://schemas.openxmlformats.org/officeDocument/2006/relationships/slideLayout" Target="../slideLayouts/slideLayout2.xml"/><Relationship Id="rId4" Type="http://schemas.openxmlformats.org/officeDocument/2006/relationships/tags" Target="../tags/tag1601.xml"/><Relationship Id="rId9" Type="http://schemas.openxmlformats.org/officeDocument/2006/relationships/tags" Target="../tags/tag1606.xml"/><Relationship Id="rId13" Type="http://schemas.openxmlformats.org/officeDocument/2006/relationships/tags" Target="../tags/tag1610.xml"/><Relationship Id="rId18" Type="http://schemas.openxmlformats.org/officeDocument/2006/relationships/tags" Target="../tags/tag1615.xml"/><Relationship Id="rId39" Type="http://schemas.openxmlformats.org/officeDocument/2006/relationships/tags" Target="../tags/tag1636.xml"/><Relationship Id="rId34" Type="http://schemas.openxmlformats.org/officeDocument/2006/relationships/tags" Target="../tags/tag1631.xml"/><Relationship Id="rId50" Type="http://schemas.openxmlformats.org/officeDocument/2006/relationships/tags" Target="../tags/tag1647.xml"/><Relationship Id="rId55" Type="http://schemas.openxmlformats.org/officeDocument/2006/relationships/tags" Target="../tags/tag1652.xml"/><Relationship Id="rId76" Type="http://schemas.openxmlformats.org/officeDocument/2006/relationships/tags" Target="../tags/tag1673.xml"/><Relationship Id="rId7" Type="http://schemas.openxmlformats.org/officeDocument/2006/relationships/tags" Target="../tags/tag1604.xml"/><Relationship Id="rId71" Type="http://schemas.openxmlformats.org/officeDocument/2006/relationships/tags" Target="../tags/tag1668.xml"/><Relationship Id="rId2" Type="http://schemas.openxmlformats.org/officeDocument/2006/relationships/tags" Target="../tags/tag1599.xml"/><Relationship Id="rId29" Type="http://schemas.openxmlformats.org/officeDocument/2006/relationships/tags" Target="../tags/tag1626.xml"/><Relationship Id="rId24" Type="http://schemas.openxmlformats.org/officeDocument/2006/relationships/tags" Target="../tags/tag1621.xml"/><Relationship Id="rId40" Type="http://schemas.openxmlformats.org/officeDocument/2006/relationships/tags" Target="../tags/tag1637.xml"/><Relationship Id="rId45" Type="http://schemas.openxmlformats.org/officeDocument/2006/relationships/tags" Target="../tags/tag1642.xml"/><Relationship Id="rId66" Type="http://schemas.openxmlformats.org/officeDocument/2006/relationships/tags" Target="../tags/tag1663.xml"/></Relationships>
</file>

<file path=ppt/slides/_rels/slide85.xml.rels><?xml version="1.0" encoding="UTF-8" standalone="yes"?>
<Relationships xmlns="http://schemas.openxmlformats.org/package/2006/relationships"><Relationship Id="rId26" Type="http://schemas.openxmlformats.org/officeDocument/2006/relationships/tags" Target="../tags/tag1703.xml"/><Relationship Id="rId21" Type="http://schemas.openxmlformats.org/officeDocument/2006/relationships/tags" Target="../tags/tag1698.xml"/><Relationship Id="rId42" Type="http://schemas.openxmlformats.org/officeDocument/2006/relationships/tags" Target="../tags/tag1719.xml"/><Relationship Id="rId47" Type="http://schemas.openxmlformats.org/officeDocument/2006/relationships/tags" Target="../tags/tag1724.xml"/><Relationship Id="rId63" Type="http://schemas.openxmlformats.org/officeDocument/2006/relationships/tags" Target="../tags/tag1740.xml"/><Relationship Id="rId68" Type="http://schemas.openxmlformats.org/officeDocument/2006/relationships/tags" Target="../tags/tag1745.xml"/><Relationship Id="rId84" Type="http://schemas.openxmlformats.org/officeDocument/2006/relationships/slideLayout" Target="../slideLayouts/slideLayout2.xml"/><Relationship Id="rId16" Type="http://schemas.openxmlformats.org/officeDocument/2006/relationships/tags" Target="../tags/tag1693.xml"/><Relationship Id="rId11" Type="http://schemas.openxmlformats.org/officeDocument/2006/relationships/tags" Target="../tags/tag1688.xml"/><Relationship Id="rId32" Type="http://schemas.openxmlformats.org/officeDocument/2006/relationships/tags" Target="../tags/tag1709.xml"/><Relationship Id="rId37" Type="http://schemas.openxmlformats.org/officeDocument/2006/relationships/tags" Target="../tags/tag1714.xml"/><Relationship Id="rId53" Type="http://schemas.openxmlformats.org/officeDocument/2006/relationships/tags" Target="../tags/tag1730.xml"/><Relationship Id="rId58" Type="http://schemas.openxmlformats.org/officeDocument/2006/relationships/tags" Target="../tags/tag1735.xml"/><Relationship Id="rId74" Type="http://schemas.openxmlformats.org/officeDocument/2006/relationships/tags" Target="../tags/tag1751.xml"/><Relationship Id="rId79" Type="http://schemas.openxmlformats.org/officeDocument/2006/relationships/tags" Target="../tags/tag1756.xml"/><Relationship Id="rId5" Type="http://schemas.openxmlformats.org/officeDocument/2006/relationships/tags" Target="../tags/tag1682.xml"/><Relationship Id="rId19" Type="http://schemas.openxmlformats.org/officeDocument/2006/relationships/tags" Target="../tags/tag1696.xml"/><Relationship Id="rId14" Type="http://schemas.openxmlformats.org/officeDocument/2006/relationships/tags" Target="../tags/tag1691.xml"/><Relationship Id="rId22" Type="http://schemas.openxmlformats.org/officeDocument/2006/relationships/tags" Target="../tags/tag1699.xml"/><Relationship Id="rId27" Type="http://schemas.openxmlformats.org/officeDocument/2006/relationships/tags" Target="../tags/tag1704.xml"/><Relationship Id="rId30" Type="http://schemas.openxmlformats.org/officeDocument/2006/relationships/tags" Target="../tags/tag1707.xml"/><Relationship Id="rId35" Type="http://schemas.openxmlformats.org/officeDocument/2006/relationships/tags" Target="../tags/tag1712.xml"/><Relationship Id="rId43" Type="http://schemas.openxmlformats.org/officeDocument/2006/relationships/tags" Target="../tags/tag1720.xml"/><Relationship Id="rId48" Type="http://schemas.openxmlformats.org/officeDocument/2006/relationships/tags" Target="../tags/tag1725.xml"/><Relationship Id="rId56" Type="http://schemas.openxmlformats.org/officeDocument/2006/relationships/tags" Target="../tags/tag1733.xml"/><Relationship Id="rId64" Type="http://schemas.openxmlformats.org/officeDocument/2006/relationships/tags" Target="../tags/tag1741.xml"/><Relationship Id="rId69" Type="http://schemas.openxmlformats.org/officeDocument/2006/relationships/tags" Target="../tags/tag1746.xml"/><Relationship Id="rId77" Type="http://schemas.openxmlformats.org/officeDocument/2006/relationships/tags" Target="../tags/tag1754.xml"/><Relationship Id="rId8" Type="http://schemas.openxmlformats.org/officeDocument/2006/relationships/tags" Target="../tags/tag1685.xml"/><Relationship Id="rId51" Type="http://schemas.openxmlformats.org/officeDocument/2006/relationships/tags" Target="../tags/tag1728.xml"/><Relationship Id="rId72" Type="http://schemas.openxmlformats.org/officeDocument/2006/relationships/tags" Target="../tags/tag1749.xml"/><Relationship Id="rId80" Type="http://schemas.openxmlformats.org/officeDocument/2006/relationships/tags" Target="../tags/tag1757.xml"/><Relationship Id="rId85" Type="http://schemas.openxmlformats.org/officeDocument/2006/relationships/notesSlide" Target="../notesSlides/notesSlide19.xml"/><Relationship Id="rId3" Type="http://schemas.openxmlformats.org/officeDocument/2006/relationships/tags" Target="../tags/tag1680.xml"/><Relationship Id="rId12" Type="http://schemas.openxmlformats.org/officeDocument/2006/relationships/tags" Target="../tags/tag1689.xml"/><Relationship Id="rId17" Type="http://schemas.openxmlformats.org/officeDocument/2006/relationships/tags" Target="../tags/tag1694.xml"/><Relationship Id="rId25" Type="http://schemas.openxmlformats.org/officeDocument/2006/relationships/tags" Target="../tags/tag1702.xml"/><Relationship Id="rId33" Type="http://schemas.openxmlformats.org/officeDocument/2006/relationships/tags" Target="../tags/tag1710.xml"/><Relationship Id="rId38" Type="http://schemas.openxmlformats.org/officeDocument/2006/relationships/tags" Target="../tags/tag1715.xml"/><Relationship Id="rId46" Type="http://schemas.openxmlformats.org/officeDocument/2006/relationships/tags" Target="../tags/tag1723.xml"/><Relationship Id="rId59" Type="http://schemas.openxmlformats.org/officeDocument/2006/relationships/tags" Target="../tags/tag1736.xml"/><Relationship Id="rId67" Type="http://schemas.openxmlformats.org/officeDocument/2006/relationships/tags" Target="../tags/tag1744.xml"/><Relationship Id="rId20" Type="http://schemas.openxmlformats.org/officeDocument/2006/relationships/tags" Target="../tags/tag1697.xml"/><Relationship Id="rId41" Type="http://schemas.openxmlformats.org/officeDocument/2006/relationships/tags" Target="../tags/tag1718.xml"/><Relationship Id="rId54" Type="http://schemas.openxmlformats.org/officeDocument/2006/relationships/tags" Target="../tags/tag1731.xml"/><Relationship Id="rId62" Type="http://schemas.openxmlformats.org/officeDocument/2006/relationships/tags" Target="../tags/tag1739.xml"/><Relationship Id="rId70" Type="http://schemas.openxmlformats.org/officeDocument/2006/relationships/tags" Target="../tags/tag1747.xml"/><Relationship Id="rId75" Type="http://schemas.openxmlformats.org/officeDocument/2006/relationships/tags" Target="../tags/tag1752.xml"/><Relationship Id="rId83" Type="http://schemas.openxmlformats.org/officeDocument/2006/relationships/tags" Target="../tags/tag1760.xml"/><Relationship Id="rId1" Type="http://schemas.openxmlformats.org/officeDocument/2006/relationships/tags" Target="../tags/tag1678.xml"/><Relationship Id="rId6" Type="http://schemas.openxmlformats.org/officeDocument/2006/relationships/tags" Target="../tags/tag1683.xml"/><Relationship Id="rId15" Type="http://schemas.openxmlformats.org/officeDocument/2006/relationships/tags" Target="../tags/tag1692.xml"/><Relationship Id="rId23" Type="http://schemas.openxmlformats.org/officeDocument/2006/relationships/tags" Target="../tags/tag1700.xml"/><Relationship Id="rId28" Type="http://schemas.openxmlformats.org/officeDocument/2006/relationships/tags" Target="../tags/tag1705.xml"/><Relationship Id="rId36" Type="http://schemas.openxmlformats.org/officeDocument/2006/relationships/tags" Target="../tags/tag1713.xml"/><Relationship Id="rId49" Type="http://schemas.openxmlformats.org/officeDocument/2006/relationships/tags" Target="../tags/tag1726.xml"/><Relationship Id="rId57" Type="http://schemas.openxmlformats.org/officeDocument/2006/relationships/tags" Target="../tags/tag1734.xml"/><Relationship Id="rId10" Type="http://schemas.openxmlformats.org/officeDocument/2006/relationships/tags" Target="../tags/tag1687.xml"/><Relationship Id="rId31" Type="http://schemas.openxmlformats.org/officeDocument/2006/relationships/tags" Target="../tags/tag1708.xml"/><Relationship Id="rId44" Type="http://schemas.openxmlformats.org/officeDocument/2006/relationships/tags" Target="../tags/tag1721.xml"/><Relationship Id="rId52" Type="http://schemas.openxmlformats.org/officeDocument/2006/relationships/tags" Target="../tags/tag1729.xml"/><Relationship Id="rId60" Type="http://schemas.openxmlformats.org/officeDocument/2006/relationships/tags" Target="../tags/tag1737.xml"/><Relationship Id="rId65" Type="http://schemas.openxmlformats.org/officeDocument/2006/relationships/tags" Target="../tags/tag1742.xml"/><Relationship Id="rId73" Type="http://schemas.openxmlformats.org/officeDocument/2006/relationships/tags" Target="../tags/tag1750.xml"/><Relationship Id="rId78" Type="http://schemas.openxmlformats.org/officeDocument/2006/relationships/tags" Target="../tags/tag1755.xml"/><Relationship Id="rId81" Type="http://schemas.openxmlformats.org/officeDocument/2006/relationships/tags" Target="../tags/tag1758.xml"/><Relationship Id="rId4" Type="http://schemas.openxmlformats.org/officeDocument/2006/relationships/tags" Target="../tags/tag1681.xml"/><Relationship Id="rId9" Type="http://schemas.openxmlformats.org/officeDocument/2006/relationships/tags" Target="../tags/tag1686.xml"/><Relationship Id="rId13" Type="http://schemas.openxmlformats.org/officeDocument/2006/relationships/tags" Target="../tags/tag1690.xml"/><Relationship Id="rId18" Type="http://schemas.openxmlformats.org/officeDocument/2006/relationships/tags" Target="../tags/tag1695.xml"/><Relationship Id="rId39" Type="http://schemas.openxmlformats.org/officeDocument/2006/relationships/tags" Target="../tags/tag1716.xml"/><Relationship Id="rId34" Type="http://schemas.openxmlformats.org/officeDocument/2006/relationships/tags" Target="../tags/tag1711.xml"/><Relationship Id="rId50" Type="http://schemas.openxmlformats.org/officeDocument/2006/relationships/tags" Target="../tags/tag1727.xml"/><Relationship Id="rId55" Type="http://schemas.openxmlformats.org/officeDocument/2006/relationships/tags" Target="../tags/tag1732.xml"/><Relationship Id="rId76" Type="http://schemas.openxmlformats.org/officeDocument/2006/relationships/tags" Target="../tags/tag1753.xml"/><Relationship Id="rId7" Type="http://schemas.openxmlformats.org/officeDocument/2006/relationships/tags" Target="../tags/tag1684.xml"/><Relationship Id="rId71" Type="http://schemas.openxmlformats.org/officeDocument/2006/relationships/tags" Target="../tags/tag1748.xml"/><Relationship Id="rId2" Type="http://schemas.openxmlformats.org/officeDocument/2006/relationships/tags" Target="../tags/tag1679.xml"/><Relationship Id="rId29" Type="http://schemas.openxmlformats.org/officeDocument/2006/relationships/tags" Target="../tags/tag1706.xml"/><Relationship Id="rId24" Type="http://schemas.openxmlformats.org/officeDocument/2006/relationships/tags" Target="../tags/tag1701.xml"/><Relationship Id="rId40" Type="http://schemas.openxmlformats.org/officeDocument/2006/relationships/tags" Target="../tags/tag1717.xml"/><Relationship Id="rId45" Type="http://schemas.openxmlformats.org/officeDocument/2006/relationships/tags" Target="../tags/tag1722.xml"/><Relationship Id="rId66" Type="http://schemas.openxmlformats.org/officeDocument/2006/relationships/tags" Target="../tags/tag1743.xml"/><Relationship Id="rId61" Type="http://schemas.openxmlformats.org/officeDocument/2006/relationships/tags" Target="../tags/tag1738.xml"/><Relationship Id="rId82" Type="http://schemas.openxmlformats.org/officeDocument/2006/relationships/tags" Target="../tags/tag1759.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62.xml"/><Relationship Id="rId1" Type="http://schemas.openxmlformats.org/officeDocument/2006/relationships/tags" Target="../tags/tag1761.xml"/></Relationships>
</file>

<file path=ppt/slides/_rels/slide87.xml.rels><?xml version="1.0" encoding="UTF-8" standalone="yes"?>
<Relationships xmlns="http://schemas.openxmlformats.org/package/2006/relationships"><Relationship Id="rId3" Type="http://schemas.openxmlformats.org/officeDocument/2006/relationships/tags" Target="../tags/tag1765.xml"/><Relationship Id="rId2" Type="http://schemas.openxmlformats.org/officeDocument/2006/relationships/tags" Target="../tags/tag1764.xml"/><Relationship Id="rId1" Type="http://schemas.openxmlformats.org/officeDocument/2006/relationships/tags" Target="../tags/tag1763.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766.xml"/></Relationships>
</file>

<file path=ppt/slides/_rels/slide88.xml.rels><?xml version="1.0" encoding="UTF-8" standalone="yes"?>
<Relationships xmlns="http://schemas.openxmlformats.org/package/2006/relationships"><Relationship Id="rId26" Type="http://schemas.openxmlformats.org/officeDocument/2006/relationships/tags" Target="../tags/tag1792.xml"/><Relationship Id="rId21" Type="http://schemas.openxmlformats.org/officeDocument/2006/relationships/tags" Target="../tags/tag1787.xml"/><Relationship Id="rId42" Type="http://schemas.openxmlformats.org/officeDocument/2006/relationships/tags" Target="../tags/tag1808.xml"/><Relationship Id="rId47" Type="http://schemas.openxmlformats.org/officeDocument/2006/relationships/tags" Target="../tags/tag1813.xml"/><Relationship Id="rId63" Type="http://schemas.openxmlformats.org/officeDocument/2006/relationships/tags" Target="../tags/tag1829.xml"/><Relationship Id="rId68" Type="http://schemas.openxmlformats.org/officeDocument/2006/relationships/tags" Target="../tags/tag1834.xml"/><Relationship Id="rId16" Type="http://schemas.openxmlformats.org/officeDocument/2006/relationships/tags" Target="../tags/tag1782.xml"/><Relationship Id="rId11" Type="http://schemas.openxmlformats.org/officeDocument/2006/relationships/tags" Target="../tags/tag1777.xml"/><Relationship Id="rId32" Type="http://schemas.openxmlformats.org/officeDocument/2006/relationships/tags" Target="../tags/tag1798.xml"/><Relationship Id="rId37" Type="http://schemas.openxmlformats.org/officeDocument/2006/relationships/tags" Target="../tags/tag1803.xml"/><Relationship Id="rId53" Type="http://schemas.openxmlformats.org/officeDocument/2006/relationships/tags" Target="../tags/tag1819.xml"/><Relationship Id="rId58" Type="http://schemas.openxmlformats.org/officeDocument/2006/relationships/tags" Target="../tags/tag1824.xml"/><Relationship Id="rId74" Type="http://schemas.openxmlformats.org/officeDocument/2006/relationships/tags" Target="../tags/tag1840.xml"/><Relationship Id="rId79" Type="http://schemas.openxmlformats.org/officeDocument/2006/relationships/tags" Target="../tags/tag1845.xml"/><Relationship Id="rId5" Type="http://schemas.openxmlformats.org/officeDocument/2006/relationships/tags" Target="../tags/tag1771.xml"/><Relationship Id="rId61" Type="http://schemas.openxmlformats.org/officeDocument/2006/relationships/tags" Target="../tags/tag1827.xml"/><Relationship Id="rId19" Type="http://schemas.openxmlformats.org/officeDocument/2006/relationships/tags" Target="../tags/tag1785.xml"/><Relationship Id="rId14" Type="http://schemas.openxmlformats.org/officeDocument/2006/relationships/tags" Target="../tags/tag1780.xml"/><Relationship Id="rId22" Type="http://schemas.openxmlformats.org/officeDocument/2006/relationships/tags" Target="../tags/tag1788.xml"/><Relationship Id="rId27" Type="http://schemas.openxmlformats.org/officeDocument/2006/relationships/tags" Target="../tags/tag1793.xml"/><Relationship Id="rId30" Type="http://schemas.openxmlformats.org/officeDocument/2006/relationships/tags" Target="../tags/tag1796.xml"/><Relationship Id="rId35" Type="http://schemas.openxmlformats.org/officeDocument/2006/relationships/tags" Target="../tags/tag1801.xml"/><Relationship Id="rId43" Type="http://schemas.openxmlformats.org/officeDocument/2006/relationships/tags" Target="../tags/tag1809.xml"/><Relationship Id="rId48" Type="http://schemas.openxmlformats.org/officeDocument/2006/relationships/tags" Target="../tags/tag1814.xml"/><Relationship Id="rId56" Type="http://schemas.openxmlformats.org/officeDocument/2006/relationships/tags" Target="../tags/tag1822.xml"/><Relationship Id="rId64" Type="http://schemas.openxmlformats.org/officeDocument/2006/relationships/tags" Target="../tags/tag1830.xml"/><Relationship Id="rId69" Type="http://schemas.openxmlformats.org/officeDocument/2006/relationships/tags" Target="../tags/tag1835.xml"/><Relationship Id="rId77" Type="http://schemas.openxmlformats.org/officeDocument/2006/relationships/tags" Target="../tags/tag1843.xml"/><Relationship Id="rId8" Type="http://schemas.openxmlformats.org/officeDocument/2006/relationships/tags" Target="../tags/tag1774.xml"/><Relationship Id="rId51" Type="http://schemas.openxmlformats.org/officeDocument/2006/relationships/tags" Target="../tags/tag1817.xml"/><Relationship Id="rId72" Type="http://schemas.openxmlformats.org/officeDocument/2006/relationships/tags" Target="../tags/tag1838.xml"/><Relationship Id="rId80" Type="http://schemas.openxmlformats.org/officeDocument/2006/relationships/tags" Target="../tags/tag1846.xml"/><Relationship Id="rId3" Type="http://schemas.openxmlformats.org/officeDocument/2006/relationships/tags" Target="../tags/tag1769.xml"/><Relationship Id="rId12" Type="http://schemas.openxmlformats.org/officeDocument/2006/relationships/tags" Target="../tags/tag1778.xml"/><Relationship Id="rId17" Type="http://schemas.openxmlformats.org/officeDocument/2006/relationships/tags" Target="../tags/tag1783.xml"/><Relationship Id="rId25" Type="http://schemas.openxmlformats.org/officeDocument/2006/relationships/tags" Target="../tags/tag1791.xml"/><Relationship Id="rId33" Type="http://schemas.openxmlformats.org/officeDocument/2006/relationships/tags" Target="../tags/tag1799.xml"/><Relationship Id="rId38" Type="http://schemas.openxmlformats.org/officeDocument/2006/relationships/tags" Target="../tags/tag1804.xml"/><Relationship Id="rId46" Type="http://schemas.openxmlformats.org/officeDocument/2006/relationships/tags" Target="../tags/tag1812.xml"/><Relationship Id="rId59" Type="http://schemas.openxmlformats.org/officeDocument/2006/relationships/tags" Target="../tags/tag1825.xml"/><Relationship Id="rId67" Type="http://schemas.openxmlformats.org/officeDocument/2006/relationships/tags" Target="../tags/tag1833.xml"/><Relationship Id="rId20" Type="http://schemas.openxmlformats.org/officeDocument/2006/relationships/tags" Target="../tags/tag1786.xml"/><Relationship Id="rId41" Type="http://schemas.openxmlformats.org/officeDocument/2006/relationships/tags" Target="../tags/tag1807.xml"/><Relationship Id="rId54" Type="http://schemas.openxmlformats.org/officeDocument/2006/relationships/tags" Target="../tags/tag1820.xml"/><Relationship Id="rId62" Type="http://schemas.openxmlformats.org/officeDocument/2006/relationships/tags" Target="../tags/tag1828.xml"/><Relationship Id="rId70" Type="http://schemas.openxmlformats.org/officeDocument/2006/relationships/tags" Target="../tags/tag1836.xml"/><Relationship Id="rId75" Type="http://schemas.openxmlformats.org/officeDocument/2006/relationships/tags" Target="../tags/tag1841.xml"/><Relationship Id="rId1" Type="http://schemas.openxmlformats.org/officeDocument/2006/relationships/tags" Target="../tags/tag1767.xml"/><Relationship Id="rId6" Type="http://schemas.openxmlformats.org/officeDocument/2006/relationships/tags" Target="../tags/tag1772.xml"/><Relationship Id="rId15" Type="http://schemas.openxmlformats.org/officeDocument/2006/relationships/tags" Target="../tags/tag1781.xml"/><Relationship Id="rId23" Type="http://schemas.openxmlformats.org/officeDocument/2006/relationships/tags" Target="../tags/tag1789.xml"/><Relationship Id="rId28" Type="http://schemas.openxmlformats.org/officeDocument/2006/relationships/tags" Target="../tags/tag1794.xml"/><Relationship Id="rId36" Type="http://schemas.openxmlformats.org/officeDocument/2006/relationships/tags" Target="../tags/tag1802.xml"/><Relationship Id="rId49" Type="http://schemas.openxmlformats.org/officeDocument/2006/relationships/tags" Target="../tags/tag1815.xml"/><Relationship Id="rId57" Type="http://schemas.openxmlformats.org/officeDocument/2006/relationships/tags" Target="../tags/tag1823.xml"/><Relationship Id="rId10" Type="http://schemas.openxmlformats.org/officeDocument/2006/relationships/tags" Target="../tags/tag1776.xml"/><Relationship Id="rId31" Type="http://schemas.openxmlformats.org/officeDocument/2006/relationships/tags" Target="../tags/tag1797.xml"/><Relationship Id="rId44" Type="http://schemas.openxmlformats.org/officeDocument/2006/relationships/tags" Target="../tags/tag1810.xml"/><Relationship Id="rId52" Type="http://schemas.openxmlformats.org/officeDocument/2006/relationships/tags" Target="../tags/tag1818.xml"/><Relationship Id="rId60" Type="http://schemas.openxmlformats.org/officeDocument/2006/relationships/tags" Target="../tags/tag1826.xml"/><Relationship Id="rId65" Type="http://schemas.openxmlformats.org/officeDocument/2006/relationships/tags" Target="../tags/tag1831.xml"/><Relationship Id="rId73" Type="http://schemas.openxmlformats.org/officeDocument/2006/relationships/tags" Target="../tags/tag1839.xml"/><Relationship Id="rId78" Type="http://schemas.openxmlformats.org/officeDocument/2006/relationships/tags" Target="../tags/tag1844.xml"/><Relationship Id="rId81" Type="http://schemas.openxmlformats.org/officeDocument/2006/relationships/slideLayout" Target="../slideLayouts/slideLayout2.xml"/><Relationship Id="rId4" Type="http://schemas.openxmlformats.org/officeDocument/2006/relationships/tags" Target="../tags/tag1770.xml"/><Relationship Id="rId9" Type="http://schemas.openxmlformats.org/officeDocument/2006/relationships/tags" Target="../tags/tag1775.xml"/><Relationship Id="rId13" Type="http://schemas.openxmlformats.org/officeDocument/2006/relationships/tags" Target="../tags/tag1779.xml"/><Relationship Id="rId18" Type="http://schemas.openxmlformats.org/officeDocument/2006/relationships/tags" Target="../tags/tag1784.xml"/><Relationship Id="rId39" Type="http://schemas.openxmlformats.org/officeDocument/2006/relationships/tags" Target="../tags/tag1805.xml"/><Relationship Id="rId34" Type="http://schemas.openxmlformats.org/officeDocument/2006/relationships/tags" Target="../tags/tag1800.xml"/><Relationship Id="rId50" Type="http://schemas.openxmlformats.org/officeDocument/2006/relationships/tags" Target="../tags/tag1816.xml"/><Relationship Id="rId55" Type="http://schemas.openxmlformats.org/officeDocument/2006/relationships/tags" Target="../tags/tag1821.xml"/><Relationship Id="rId76" Type="http://schemas.openxmlformats.org/officeDocument/2006/relationships/tags" Target="../tags/tag1842.xml"/><Relationship Id="rId7" Type="http://schemas.openxmlformats.org/officeDocument/2006/relationships/tags" Target="../tags/tag1773.xml"/><Relationship Id="rId71" Type="http://schemas.openxmlformats.org/officeDocument/2006/relationships/tags" Target="../tags/tag1837.xml"/><Relationship Id="rId2" Type="http://schemas.openxmlformats.org/officeDocument/2006/relationships/tags" Target="../tags/tag1768.xml"/><Relationship Id="rId29" Type="http://schemas.openxmlformats.org/officeDocument/2006/relationships/tags" Target="../tags/tag1795.xml"/><Relationship Id="rId24" Type="http://schemas.openxmlformats.org/officeDocument/2006/relationships/tags" Target="../tags/tag1790.xml"/><Relationship Id="rId40" Type="http://schemas.openxmlformats.org/officeDocument/2006/relationships/tags" Target="../tags/tag1806.xml"/><Relationship Id="rId45" Type="http://schemas.openxmlformats.org/officeDocument/2006/relationships/tags" Target="../tags/tag1811.xml"/><Relationship Id="rId66" Type="http://schemas.openxmlformats.org/officeDocument/2006/relationships/tags" Target="../tags/tag1832.xml"/></Relationships>
</file>

<file path=ppt/slides/_rels/slide89.xml.rels><?xml version="1.0" encoding="UTF-8" standalone="yes"?>
<Relationships xmlns="http://schemas.openxmlformats.org/package/2006/relationships"><Relationship Id="rId26" Type="http://schemas.openxmlformats.org/officeDocument/2006/relationships/tags" Target="../tags/tag1872.xml"/><Relationship Id="rId21" Type="http://schemas.openxmlformats.org/officeDocument/2006/relationships/tags" Target="../tags/tag1867.xml"/><Relationship Id="rId42" Type="http://schemas.openxmlformats.org/officeDocument/2006/relationships/tags" Target="../tags/tag1888.xml"/><Relationship Id="rId47" Type="http://schemas.openxmlformats.org/officeDocument/2006/relationships/tags" Target="../tags/tag1893.xml"/><Relationship Id="rId63" Type="http://schemas.openxmlformats.org/officeDocument/2006/relationships/tags" Target="../tags/tag1909.xml"/><Relationship Id="rId68" Type="http://schemas.openxmlformats.org/officeDocument/2006/relationships/tags" Target="../tags/tag1914.xml"/><Relationship Id="rId84" Type="http://schemas.openxmlformats.org/officeDocument/2006/relationships/tags" Target="../tags/tag1930.xml"/><Relationship Id="rId89" Type="http://schemas.openxmlformats.org/officeDocument/2006/relationships/tags" Target="../tags/tag1935.xml"/><Relationship Id="rId16" Type="http://schemas.openxmlformats.org/officeDocument/2006/relationships/tags" Target="../tags/tag1862.xml"/><Relationship Id="rId11" Type="http://schemas.openxmlformats.org/officeDocument/2006/relationships/tags" Target="../tags/tag1857.xml"/><Relationship Id="rId32" Type="http://schemas.openxmlformats.org/officeDocument/2006/relationships/tags" Target="../tags/tag1878.xml"/><Relationship Id="rId37" Type="http://schemas.openxmlformats.org/officeDocument/2006/relationships/tags" Target="../tags/tag1883.xml"/><Relationship Id="rId53" Type="http://schemas.openxmlformats.org/officeDocument/2006/relationships/tags" Target="../tags/tag1899.xml"/><Relationship Id="rId58" Type="http://schemas.openxmlformats.org/officeDocument/2006/relationships/tags" Target="../tags/tag1904.xml"/><Relationship Id="rId74" Type="http://schemas.openxmlformats.org/officeDocument/2006/relationships/tags" Target="../tags/tag1920.xml"/><Relationship Id="rId79" Type="http://schemas.openxmlformats.org/officeDocument/2006/relationships/tags" Target="../tags/tag1925.xml"/><Relationship Id="rId5" Type="http://schemas.openxmlformats.org/officeDocument/2006/relationships/tags" Target="../tags/tag1851.xml"/><Relationship Id="rId90" Type="http://schemas.openxmlformats.org/officeDocument/2006/relationships/tags" Target="../tags/tag1936.xml"/><Relationship Id="rId22" Type="http://schemas.openxmlformats.org/officeDocument/2006/relationships/tags" Target="../tags/tag1868.xml"/><Relationship Id="rId27" Type="http://schemas.openxmlformats.org/officeDocument/2006/relationships/tags" Target="../tags/tag1873.xml"/><Relationship Id="rId43" Type="http://schemas.openxmlformats.org/officeDocument/2006/relationships/tags" Target="../tags/tag1889.xml"/><Relationship Id="rId48" Type="http://schemas.openxmlformats.org/officeDocument/2006/relationships/tags" Target="../tags/tag1894.xml"/><Relationship Id="rId64" Type="http://schemas.openxmlformats.org/officeDocument/2006/relationships/tags" Target="../tags/tag1910.xml"/><Relationship Id="rId69" Type="http://schemas.openxmlformats.org/officeDocument/2006/relationships/tags" Target="../tags/tag1915.xml"/><Relationship Id="rId8" Type="http://schemas.openxmlformats.org/officeDocument/2006/relationships/tags" Target="../tags/tag1854.xml"/><Relationship Id="rId51" Type="http://schemas.openxmlformats.org/officeDocument/2006/relationships/tags" Target="../tags/tag1897.xml"/><Relationship Id="rId72" Type="http://schemas.openxmlformats.org/officeDocument/2006/relationships/tags" Target="../tags/tag1918.xml"/><Relationship Id="rId80" Type="http://schemas.openxmlformats.org/officeDocument/2006/relationships/tags" Target="../tags/tag1926.xml"/><Relationship Id="rId85" Type="http://schemas.openxmlformats.org/officeDocument/2006/relationships/tags" Target="../tags/tag1931.xml"/><Relationship Id="rId93" Type="http://schemas.openxmlformats.org/officeDocument/2006/relationships/notesSlide" Target="../notesSlides/notesSlide21.xml"/><Relationship Id="rId3" Type="http://schemas.openxmlformats.org/officeDocument/2006/relationships/tags" Target="../tags/tag1849.xml"/><Relationship Id="rId12" Type="http://schemas.openxmlformats.org/officeDocument/2006/relationships/tags" Target="../tags/tag1858.xml"/><Relationship Id="rId17" Type="http://schemas.openxmlformats.org/officeDocument/2006/relationships/tags" Target="../tags/tag1863.xml"/><Relationship Id="rId25" Type="http://schemas.openxmlformats.org/officeDocument/2006/relationships/tags" Target="../tags/tag1871.xml"/><Relationship Id="rId33" Type="http://schemas.openxmlformats.org/officeDocument/2006/relationships/tags" Target="../tags/tag1879.xml"/><Relationship Id="rId38" Type="http://schemas.openxmlformats.org/officeDocument/2006/relationships/tags" Target="../tags/tag1884.xml"/><Relationship Id="rId46" Type="http://schemas.openxmlformats.org/officeDocument/2006/relationships/tags" Target="../tags/tag1892.xml"/><Relationship Id="rId59" Type="http://schemas.openxmlformats.org/officeDocument/2006/relationships/tags" Target="../tags/tag1905.xml"/><Relationship Id="rId67" Type="http://schemas.openxmlformats.org/officeDocument/2006/relationships/tags" Target="../tags/tag1913.xml"/><Relationship Id="rId20" Type="http://schemas.openxmlformats.org/officeDocument/2006/relationships/tags" Target="../tags/tag1866.xml"/><Relationship Id="rId41" Type="http://schemas.openxmlformats.org/officeDocument/2006/relationships/tags" Target="../tags/tag1887.xml"/><Relationship Id="rId54" Type="http://schemas.openxmlformats.org/officeDocument/2006/relationships/tags" Target="../tags/tag1900.xml"/><Relationship Id="rId62" Type="http://schemas.openxmlformats.org/officeDocument/2006/relationships/tags" Target="../tags/tag1908.xml"/><Relationship Id="rId70" Type="http://schemas.openxmlformats.org/officeDocument/2006/relationships/tags" Target="../tags/tag1916.xml"/><Relationship Id="rId75" Type="http://schemas.openxmlformats.org/officeDocument/2006/relationships/tags" Target="../tags/tag1921.xml"/><Relationship Id="rId83" Type="http://schemas.openxmlformats.org/officeDocument/2006/relationships/tags" Target="../tags/tag1929.xml"/><Relationship Id="rId88" Type="http://schemas.openxmlformats.org/officeDocument/2006/relationships/tags" Target="../tags/tag1934.xml"/><Relationship Id="rId91" Type="http://schemas.openxmlformats.org/officeDocument/2006/relationships/tags" Target="../tags/tag1937.xml"/><Relationship Id="rId1" Type="http://schemas.openxmlformats.org/officeDocument/2006/relationships/tags" Target="../tags/tag1847.xml"/><Relationship Id="rId6" Type="http://schemas.openxmlformats.org/officeDocument/2006/relationships/tags" Target="../tags/tag1852.xml"/><Relationship Id="rId15" Type="http://schemas.openxmlformats.org/officeDocument/2006/relationships/tags" Target="../tags/tag1861.xml"/><Relationship Id="rId23" Type="http://schemas.openxmlformats.org/officeDocument/2006/relationships/tags" Target="../tags/tag1869.xml"/><Relationship Id="rId28" Type="http://schemas.openxmlformats.org/officeDocument/2006/relationships/tags" Target="../tags/tag1874.xml"/><Relationship Id="rId36" Type="http://schemas.openxmlformats.org/officeDocument/2006/relationships/tags" Target="../tags/tag1882.xml"/><Relationship Id="rId49" Type="http://schemas.openxmlformats.org/officeDocument/2006/relationships/tags" Target="../tags/tag1895.xml"/><Relationship Id="rId57" Type="http://schemas.openxmlformats.org/officeDocument/2006/relationships/tags" Target="../tags/tag1903.xml"/><Relationship Id="rId10" Type="http://schemas.openxmlformats.org/officeDocument/2006/relationships/tags" Target="../tags/tag1856.xml"/><Relationship Id="rId31" Type="http://schemas.openxmlformats.org/officeDocument/2006/relationships/tags" Target="../tags/tag1877.xml"/><Relationship Id="rId44" Type="http://schemas.openxmlformats.org/officeDocument/2006/relationships/tags" Target="../tags/tag1890.xml"/><Relationship Id="rId52" Type="http://schemas.openxmlformats.org/officeDocument/2006/relationships/tags" Target="../tags/tag1898.xml"/><Relationship Id="rId60" Type="http://schemas.openxmlformats.org/officeDocument/2006/relationships/tags" Target="../tags/tag1906.xml"/><Relationship Id="rId65" Type="http://schemas.openxmlformats.org/officeDocument/2006/relationships/tags" Target="../tags/tag1911.xml"/><Relationship Id="rId73" Type="http://schemas.openxmlformats.org/officeDocument/2006/relationships/tags" Target="../tags/tag1919.xml"/><Relationship Id="rId78" Type="http://schemas.openxmlformats.org/officeDocument/2006/relationships/tags" Target="../tags/tag1924.xml"/><Relationship Id="rId81" Type="http://schemas.openxmlformats.org/officeDocument/2006/relationships/tags" Target="../tags/tag1927.xml"/><Relationship Id="rId86" Type="http://schemas.openxmlformats.org/officeDocument/2006/relationships/tags" Target="../tags/tag1932.xml"/><Relationship Id="rId4" Type="http://schemas.openxmlformats.org/officeDocument/2006/relationships/tags" Target="../tags/tag1850.xml"/><Relationship Id="rId9" Type="http://schemas.openxmlformats.org/officeDocument/2006/relationships/tags" Target="../tags/tag1855.xml"/><Relationship Id="rId13" Type="http://schemas.openxmlformats.org/officeDocument/2006/relationships/tags" Target="../tags/tag1859.xml"/><Relationship Id="rId18" Type="http://schemas.openxmlformats.org/officeDocument/2006/relationships/tags" Target="../tags/tag1864.xml"/><Relationship Id="rId39" Type="http://schemas.openxmlformats.org/officeDocument/2006/relationships/tags" Target="../tags/tag1885.xml"/><Relationship Id="rId34" Type="http://schemas.openxmlformats.org/officeDocument/2006/relationships/tags" Target="../tags/tag1880.xml"/><Relationship Id="rId50" Type="http://schemas.openxmlformats.org/officeDocument/2006/relationships/tags" Target="../tags/tag1896.xml"/><Relationship Id="rId55" Type="http://schemas.openxmlformats.org/officeDocument/2006/relationships/tags" Target="../tags/tag1901.xml"/><Relationship Id="rId76" Type="http://schemas.openxmlformats.org/officeDocument/2006/relationships/tags" Target="../tags/tag1922.xml"/><Relationship Id="rId7" Type="http://schemas.openxmlformats.org/officeDocument/2006/relationships/tags" Target="../tags/tag1853.xml"/><Relationship Id="rId71" Type="http://schemas.openxmlformats.org/officeDocument/2006/relationships/tags" Target="../tags/tag1917.xml"/><Relationship Id="rId92" Type="http://schemas.openxmlformats.org/officeDocument/2006/relationships/slideLayout" Target="../slideLayouts/slideLayout2.xml"/><Relationship Id="rId2" Type="http://schemas.openxmlformats.org/officeDocument/2006/relationships/tags" Target="../tags/tag1848.xml"/><Relationship Id="rId29" Type="http://schemas.openxmlformats.org/officeDocument/2006/relationships/tags" Target="../tags/tag1875.xml"/><Relationship Id="rId24" Type="http://schemas.openxmlformats.org/officeDocument/2006/relationships/tags" Target="../tags/tag1870.xml"/><Relationship Id="rId40" Type="http://schemas.openxmlformats.org/officeDocument/2006/relationships/tags" Target="../tags/tag1886.xml"/><Relationship Id="rId45" Type="http://schemas.openxmlformats.org/officeDocument/2006/relationships/tags" Target="../tags/tag1891.xml"/><Relationship Id="rId66" Type="http://schemas.openxmlformats.org/officeDocument/2006/relationships/tags" Target="../tags/tag1912.xml"/><Relationship Id="rId87" Type="http://schemas.openxmlformats.org/officeDocument/2006/relationships/tags" Target="../tags/tag1933.xml"/><Relationship Id="rId61" Type="http://schemas.openxmlformats.org/officeDocument/2006/relationships/tags" Target="../tags/tag1907.xml"/><Relationship Id="rId82" Type="http://schemas.openxmlformats.org/officeDocument/2006/relationships/tags" Target="../tags/tag1928.xml"/><Relationship Id="rId19" Type="http://schemas.openxmlformats.org/officeDocument/2006/relationships/tags" Target="../tags/tag1865.xml"/><Relationship Id="rId14" Type="http://schemas.openxmlformats.org/officeDocument/2006/relationships/tags" Target="../tags/tag1860.xml"/><Relationship Id="rId30" Type="http://schemas.openxmlformats.org/officeDocument/2006/relationships/tags" Target="../tags/tag1876.xml"/><Relationship Id="rId35" Type="http://schemas.openxmlformats.org/officeDocument/2006/relationships/tags" Target="../tags/tag1881.xml"/><Relationship Id="rId56" Type="http://schemas.openxmlformats.org/officeDocument/2006/relationships/tags" Target="../tags/tag1902.xml"/><Relationship Id="rId77" Type="http://schemas.openxmlformats.org/officeDocument/2006/relationships/tags" Target="../tags/tag1923.xml"/></Relationships>
</file>

<file path=ppt/slides/_rels/slide9.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tags" Target="../tags/tag253.xml"/><Relationship Id="rId26" Type="http://schemas.openxmlformats.org/officeDocument/2006/relationships/tags" Target="../tags/tag261.xml"/><Relationship Id="rId3" Type="http://schemas.openxmlformats.org/officeDocument/2006/relationships/tags" Target="../tags/tag238.xml"/><Relationship Id="rId21" Type="http://schemas.openxmlformats.org/officeDocument/2006/relationships/tags" Target="../tags/tag256.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tags" Target="../tags/tag260.xml"/><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tags" Target="../tags/tag255.xml"/><Relationship Id="rId29" Type="http://schemas.openxmlformats.org/officeDocument/2006/relationships/tags" Target="../tags/tag264.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tags" Target="../tags/tag259.xml"/><Relationship Id="rId32" Type="http://schemas.openxmlformats.org/officeDocument/2006/relationships/slideLayout" Target="../slideLayouts/slideLayout2.xml"/><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tags" Target="../tags/tag258.xml"/><Relationship Id="rId28" Type="http://schemas.openxmlformats.org/officeDocument/2006/relationships/tags" Target="../tags/tag263.xml"/><Relationship Id="rId10" Type="http://schemas.openxmlformats.org/officeDocument/2006/relationships/tags" Target="../tags/tag245.xml"/><Relationship Id="rId19" Type="http://schemas.openxmlformats.org/officeDocument/2006/relationships/tags" Target="../tags/tag254.xml"/><Relationship Id="rId31" Type="http://schemas.openxmlformats.org/officeDocument/2006/relationships/tags" Target="../tags/tag266.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tags" Target="../tags/tag257.xml"/><Relationship Id="rId27" Type="http://schemas.openxmlformats.org/officeDocument/2006/relationships/tags" Target="../tags/tag262.xml"/><Relationship Id="rId30" Type="http://schemas.openxmlformats.org/officeDocument/2006/relationships/tags" Target="../tags/tag265.xml"/></Relationships>
</file>

<file path=ppt/slides/_rels/slide90.xml.rels><?xml version="1.0" encoding="UTF-8" standalone="yes"?>
<Relationships xmlns="http://schemas.openxmlformats.org/package/2006/relationships"><Relationship Id="rId3" Type="http://schemas.openxmlformats.org/officeDocument/2006/relationships/tags" Target="../tags/tag1940.xml"/><Relationship Id="rId2" Type="http://schemas.openxmlformats.org/officeDocument/2006/relationships/tags" Target="../tags/tag1939.xml"/><Relationship Id="rId1" Type="http://schemas.openxmlformats.org/officeDocument/2006/relationships/tags" Target="../tags/tag1938.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941.xml"/></Relationships>
</file>

<file path=ppt/slides/_rels/slide91.xml.rels><?xml version="1.0" encoding="UTF-8" standalone="yes"?>
<Relationships xmlns="http://schemas.openxmlformats.org/package/2006/relationships"><Relationship Id="rId26" Type="http://schemas.openxmlformats.org/officeDocument/2006/relationships/tags" Target="../tags/tag1967.xml"/><Relationship Id="rId21" Type="http://schemas.openxmlformats.org/officeDocument/2006/relationships/tags" Target="../tags/tag1962.xml"/><Relationship Id="rId42" Type="http://schemas.openxmlformats.org/officeDocument/2006/relationships/tags" Target="../tags/tag1983.xml"/><Relationship Id="rId47" Type="http://schemas.openxmlformats.org/officeDocument/2006/relationships/tags" Target="../tags/tag1988.xml"/><Relationship Id="rId63" Type="http://schemas.openxmlformats.org/officeDocument/2006/relationships/tags" Target="../tags/tag2004.xml"/><Relationship Id="rId68" Type="http://schemas.openxmlformats.org/officeDocument/2006/relationships/tags" Target="../tags/tag2009.xml"/><Relationship Id="rId84" Type="http://schemas.openxmlformats.org/officeDocument/2006/relationships/tags" Target="../tags/tag2025.xml"/><Relationship Id="rId89" Type="http://schemas.openxmlformats.org/officeDocument/2006/relationships/tags" Target="../tags/tag2030.xml"/><Relationship Id="rId16" Type="http://schemas.openxmlformats.org/officeDocument/2006/relationships/tags" Target="../tags/tag1957.xml"/><Relationship Id="rId11" Type="http://schemas.openxmlformats.org/officeDocument/2006/relationships/tags" Target="../tags/tag1952.xml"/><Relationship Id="rId32" Type="http://schemas.openxmlformats.org/officeDocument/2006/relationships/tags" Target="../tags/tag1973.xml"/><Relationship Id="rId37" Type="http://schemas.openxmlformats.org/officeDocument/2006/relationships/tags" Target="../tags/tag1978.xml"/><Relationship Id="rId53" Type="http://schemas.openxmlformats.org/officeDocument/2006/relationships/tags" Target="../tags/tag1994.xml"/><Relationship Id="rId58" Type="http://schemas.openxmlformats.org/officeDocument/2006/relationships/tags" Target="../tags/tag1999.xml"/><Relationship Id="rId74" Type="http://schemas.openxmlformats.org/officeDocument/2006/relationships/tags" Target="../tags/tag2015.xml"/><Relationship Id="rId79" Type="http://schemas.openxmlformats.org/officeDocument/2006/relationships/tags" Target="../tags/tag2020.xml"/><Relationship Id="rId5" Type="http://schemas.openxmlformats.org/officeDocument/2006/relationships/tags" Target="../tags/tag1946.xml"/><Relationship Id="rId90" Type="http://schemas.openxmlformats.org/officeDocument/2006/relationships/tags" Target="../tags/tag2031.xml"/><Relationship Id="rId14" Type="http://schemas.openxmlformats.org/officeDocument/2006/relationships/tags" Target="../tags/tag1955.xml"/><Relationship Id="rId22" Type="http://schemas.openxmlformats.org/officeDocument/2006/relationships/tags" Target="../tags/tag1963.xml"/><Relationship Id="rId27" Type="http://schemas.openxmlformats.org/officeDocument/2006/relationships/tags" Target="../tags/tag1968.xml"/><Relationship Id="rId30" Type="http://schemas.openxmlformats.org/officeDocument/2006/relationships/tags" Target="../tags/tag1971.xml"/><Relationship Id="rId35" Type="http://schemas.openxmlformats.org/officeDocument/2006/relationships/tags" Target="../tags/tag1976.xml"/><Relationship Id="rId43" Type="http://schemas.openxmlformats.org/officeDocument/2006/relationships/tags" Target="../tags/tag1984.xml"/><Relationship Id="rId48" Type="http://schemas.openxmlformats.org/officeDocument/2006/relationships/tags" Target="../tags/tag1989.xml"/><Relationship Id="rId56" Type="http://schemas.openxmlformats.org/officeDocument/2006/relationships/tags" Target="../tags/tag1997.xml"/><Relationship Id="rId64" Type="http://schemas.openxmlformats.org/officeDocument/2006/relationships/tags" Target="../tags/tag2005.xml"/><Relationship Id="rId69" Type="http://schemas.openxmlformats.org/officeDocument/2006/relationships/tags" Target="../tags/tag2010.xml"/><Relationship Id="rId77" Type="http://schemas.openxmlformats.org/officeDocument/2006/relationships/tags" Target="../tags/tag2018.xml"/><Relationship Id="rId8" Type="http://schemas.openxmlformats.org/officeDocument/2006/relationships/tags" Target="../tags/tag1949.xml"/><Relationship Id="rId51" Type="http://schemas.openxmlformats.org/officeDocument/2006/relationships/tags" Target="../tags/tag1992.xml"/><Relationship Id="rId72" Type="http://schemas.openxmlformats.org/officeDocument/2006/relationships/tags" Target="../tags/tag2013.xml"/><Relationship Id="rId80" Type="http://schemas.openxmlformats.org/officeDocument/2006/relationships/tags" Target="../tags/tag2021.xml"/><Relationship Id="rId85" Type="http://schemas.openxmlformats.org/officeDocument/2006/relationships/tags" Target="../tags/tag2026.xml"/><Relationship Id="rId3" Type="http://schemas.openxmlformats.org/officeDocument/2006/relationships/tags" Target="../tags/tag1944.xml"/><Relationship Id="rId12" Type="http://schemas.openxmlformats.org/officeDocument/2006/relationships/tags" Target="../tags/tag1953.xml"/><Relationship Id="rId17" Type="http://schemas.openxmlformats.org/officeDocument/2006/relationships/tags" Target="../tags/tag1958.xml"/><Relationship Id="rId25" Type="http://schemas.openxmlformats.org/officeDocument/2006/relationships/tags" Target="../tags/tag1966.xml"/><Relationship Id="rId33" Type="http://schemas.openxmlformats.org/officeDocument/2006/relationships/tags" Target="../tags/tag1974.xml"/><Relationship Id="rId38" Type="http://schemas.openxmlformats.org/officeDocument/2006/relationships/tags" Target="../tags/tag1979.xml"/><Relationship Id="rId46" Type="http://schemas.openxmlformats.org/officeDocument/2006/relationships/tags" Target="../tags/tag1987.xml"/><Relationship Id="rId59" Type="http://schemas.openxmlformats.org/officeDocument/2006/relationships/tags" Target="../tags/tag2000.xml"/><Relationship Id="rId67" Type="http://schemas.openxmlformats.org/officeDocument/2006/relationships/tags" Target="../tags/tag2008.xml"/><Relationship Id="rId20" Type="http://schemas.openxmlformats.org/officeDocument/2006/relationships/tags" Target="../tags/tag1961.xml"/><Relationship Id="rId41" Type="http://schemas.openxmlformats.org/officeDocument/2006/relationships/tags" Target="../tags/tag1982.xml"/><Relationship Id="rId54" Type="http://schemas.openxmlformats.org/officeDocument/2006/relationships/tags" Target="../tags/tag1995.xml"/><Relationship Id="rId62" Type="http://schemas.openxmlformats.org/officeDocument/2006/relationships/tags" Target="../tags/tag2003.xml"/><Relationship Id="rId70" Type="http://schemas.openxmlformats.org/officeDocument/2006/relationships/tags" Target="../tags/tag2011.xml"/><Relationship Id="rId75" Type="http://schemas.openxmlformats.org/officeDocument/2006/relationships/tags" Target="../tags/tag2016.xml"/><Relationship Id="rId83" Type="http://schemas.openxmlformats.org/officeDocument/2006/relationships/tags" Target="../tags/tag2024.xml"/><Relationship Id="rId88" Type="http://schemas.openxmlformats.org/officeDocument/2006/relationships/tags" Target="../tags/tag2029.xml"/><Relationship Id="rId91" Type="http://schemas.openxmlformats.org/officeDocument/2006/relationships/tags" Target="../tags/tag2032.xml"/><Relationship Id="rId1" Type="http://schemas.openxmlformats.org/officeDocument/2006/relationships/tags" Target="../tags/tag1942.xml"/><Relationship Id="rId6" Type="http://schemas.openxmlformats.org/officeDocument/2006/relationships/tags" Target="../tags/tag1947.xml"/><Relationship Id="rId15" Type="http://schemas.openxmlformats.org/officeDocument/2006/relationships/tags" Target="../tags/tag1956.xml"/><Relationship Id="rId23" Type="http://schemas.openxmlformats.org/officeDocument/2006/relationships/tags" Target="../tags/tag1964.xml"/><Relationship Id="rId28" Type="http://schemas.openxmlformats.org/officeDocument/2006/relationships/tags" Target="../tags/tag1969.xml"/><Relationship Id="rId36" Type="http://schemas.openxmlformats.org/officeDocument/2006/relationships/tags" Target="../tags/tag1977.xml"/><Relationship Id="rId49" Type="http://schemas.openxmlformats.org/officeDocument/2006/relationships/tags" Target="../tags/tag1990.xml"/><Relationship Id="rId57" Type="http://schemas.openxmlformats.org/officeDocument/2006/relationships/tags" Target="../tags/tag1998.xml"/><Relationship Id="rId10" Type="http://schemas.openxmlformats.org/officeDocument/2006/relationships/tags" Target="../tags/tag1951.xml"/><Relationship Id="rId31" Type="http://schemas.openxmlformats.org/officeDocument/2006/relationships/tags" Target="../tags/tag1972.xml"/><Relationship Id="rId44" Type="http://schemas.openxmlformats.org/officeDocument/2006/relationships/tags" Target="../tags/tag1985.xml"/><Relationship Id="rId52" Type="http://schemas.openxmlformats.org/officeDocument/2006/relationships/tags" Target="../tags/tag1993.xml"/><Relationship Id="rId60" Type="http://schemas.openxmlformats.org/officeDocument/2006/relationships/tags" Target="../tags/tag2001.xml"/><Relationship Id="rId65" Type="http://schemas.openxmlformats.org/officeDocument/2006/relationships/tags" Target="../tags/tag2006.xml"/><Relationship Id="rId73" Type="http://schemas.openxmlformats.org/officeDocument/2006/relationships/tags" Target="../tags/tag2014.xml"/><Relationship Id="rId78" Type="http://schemas.openxmlformats.org/officeDocument/2006/relationships/tags" Target="../tags/tag2019.xml"/><Relationship Id="rId81" Type="http://schemas.openxmlformats.org/officeDocument/2006/relationships/tags" Target="../tags/tag2022.xml"/><Relationship Id="rId86" Type="http://schemas.openxmlformats.org/officeDocument/2006/relationships/tags" Target="../tags/tag2027.xml"/><Relationship Id="rId4" Type="http://schemas.openxmlformats.org/officeDocument/2006/relationships/tags" Target="../tags/tag1945.xml"/><Relationship Id="rId9" Type="http://schemas.openxmlformats.org/officeDocument/2006/relationships/tags" Target="../tags/tag1950.xml"/><Relationship Id="rId13" Type="http://schemas.openxmlformats.org/officeDocument/2006/relationships/tags" Target="../tags/tag1954.xml"/><Relationship Id="rId18" Type="http://schemas.openxmlformats.org/officeDocument/2006/relationships/tags" Target="../tags/tag1959.xml"/><Relationship Id="rId39" Type="http://schemas.openxmlformats.org/officeDocument/2006/relationships/tags" Target="../tags/tag1980.xml"/><Relationship Id="rId34" Type="http://schemas.openxmlformats.org/officeDocument/2006/relationships/tags" Target="../tags/tag1975.xml"/><Relationship Id="rId50" Type="http://schemas.openxmlformats.org/officeDocument/2006/relationships/tags" Target="../tags/tag1991.xml"/><Relationship Id="rId55" Type="http://schemas.openxmlformats.org/officeDocument/2006/relationships/tags" Target="../tags/tag1996.xml"/><Relationship Id="rId76" Type="http://schemas.openxmlformats.org/officeDocument/2006/relationships/tags" Target="../tags/tag2017.xml"/><Relationship Id="rId7" Type="http://schemas.openxmlformats.org/officeDocument/2006/relationships/tags" Target="../tags/tag1948.xml"/><Relationship Id="rId71" Type="http://schemas.openxmlformats.org/officeDocument/2006/relationships/tags" Target="../tags/tag2012.xml"/><Relationship Id="rId92" Type="http://schemas.openxmlformats.org/officeDocument/2006/relationships/slideLayout" Target="../slideLayouts/slideLayout2.xml"/><Relationship Id="rId2" Type="http://schemas.openxmlformats.org/officeDocument/2006/relationships/tags" Target="../tags/tag1943.xml"/><Relationship Id="rId29" Type="http://schemas.openxmlformats.org/officeDocument/2006/relationships/tags" Target="../tags/tag1970.xml"/><Relationship Id="rId24" Type="http://schemas.openxmlformats.org/officeDocument/2006/relationships/tags" Target="../tags/tag1965.xml"/><Relationship Id="rId40" Type="http://schemas.openxmlformats.org/officeDocument/2006/relationships/tags" Target="../tags/tag1981.xml"/><Relationship Id="rId45" Type="http://schemas.openxmlformats.org/officeDocument/2006/relationships/tags" Target="../tags/tag1986.xml"/><Relationship Id="rId66" Type="http://schemas.openxmlformats.org/officeDocument/2006/relationships/tags" Target="../tags/tag2007.xml"/><Relationship Id="rId87" Type="http://schemas.openxmlformats.org/officeDocument/2006/relationships/tags" Target="../tags/tag2028.xml"/><Relationship Id="rId61" Type="http://schemas.openxmlformats.org/officeDocument/2006/relationships/tags" Target="../tags/tag2002.xml"/><Relationship Id="rId82" Type="http://schemas.openxmlformats.org/officeDocument/2006/relationships/tags" Target="../tags/tag2023.xml"/><Relationship Id="rId19" Type="http://schemas.openxmlformats.org/officeDocument/2006/relationships/tags" Target="../tags/tag1960.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34.xml"/><Relationship Id="rId1" Type="http://schemas.openxmlformats.org/officeDocument/2006/relationships/tags" Target="../tags/tag20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447800"/>
            <a:ext cx="7772400" cy="1470025"/>
          </a:xfrm>
          <a:prstGeom prst="rect">
            <a:avLst/>
          </a:prstGeom>
        </p:spPr>
        <p:txBody>
          <a:bodyPr vert="horz" lIns="91440" tIns="45720" rIns="91440" bIns="45720" rtlCol="0" anchor="ctr">
            <a:noAutofit/>
          </a:bodyPr>
          <a:lstStyle>
            <a:lvl1pPr algn="ctr" defTabSz="609570" rtl="0" eaLnBrk="1" latinLnBrk="0" hangingPunct="1">
              <a:spcBef>
                <a:spcPct val="0"/>
              </a:spcBef>
              <a:buNone/>
              <a:defRPr sz="4800" b="0" i="0" kern="1200" cap="none">
                <a:solidFill>
                  <a:srgbClr val="262626"/>
                </a:solidFill>
                <a:latin typeface="Source Sans Pro Light"/>
                <a:ea typeface="+mj-ea"/>
                <a:cs typeface="Source Sans Pro Light"/>
              </a:defRPr>
            </a:lvl1pPr>
          </a:lstStyle>
          <a:p>
            <a:pPr fontAlgn="auto">
              <a:spcAft>
                <a:spcPts val="0"/>
              </a:spcAft>
            </a:pPr>
            <a:r>
              <a:rPr lang="en-US" sz="4400" dirty="0" smtClean="0">
                <a:solidFill>
                  <a:schemeClr val="tx2"/>
                </a:solidFill>
              </a:rPr>
              <a:t>The RISC-V Processor</a:t>
            </a:r>
            <a:endParaRPr lang="en-US" sz="4400" dirty="0">
              <a:solidFill>
                <a:schemeClr val="tx2"/>
              </a:solidFill>
            </a:endParaRPr>
          </a:p>
        </p:txBody>
      </p:sp>
      <p:sp>
        <p:nvSpPr>
          <p:cNvPr id="4" name="Subtitle 2"/>
          <p:cNvSpPr txBox="1">
            <a:spLocks/>
          </p:cNvSpPr>
          <p:nvPr/>
        </p:nvSpPr>
        <p:spPr>
          <a:xfrm>
            <a:off x="800100" y="2917825"/>
            <a:ext cx="7543800" cy="20574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800" b="1" dirty="0" smtClean="0">
                <a:solidFill>
                  <a:schemeClr val="tx2"/>
                </a:solidFill>
              </a:rPr>
              <a:t>Hakim Weatherspoon</a:t>
            </a:r>
          </a:p>
          <a:p>
            <a:pPr marL="0" indent="0" algn="ctr" fontAlgn="auto">
              <a:buNone/>
            </a:pPr>
            <a:r>
              <a:rPr lang="en-US" sz="2800" b="1" dirty="0" smtClean="0">
                <a:solidFill>
                  <a:schemeClr val="tx2"/>
                </a:solidFill>
              </a:rPr>
              <a:t>CS 3410</a:t>
            </a:r>
          </a:p>
          <a:p>
            <a:pPr marL="0" indent="0" algn="ctr" fontAlgn="auto">
              <a:buNone/>
            </a:pPr>
            <a:r>
              <a:rPr lang="en-US" sz="2800" dirty="0" smtClean="0">
                <a:solidFill>
                  <a:schemeClr val="tx2"/>
                </a:solidFill>
              </a:rPr>
              <a:t>Computer Science</a:t>
            </a:r>
          </a:p>
          <a:p>
            <a:pPr marL="0" indent="0" algn="ctr" fontAlgn="auto">
              <a:buNone/>
            </a:pPr>
            <a:r>
              <a:rPr lang="en-US" sz="2800" dirty="0" smtClean="0">
                <a:solidFill>
                  <a:schemeClr val="tx2"/>
                </a:solidFill>
              </a:rPr>
              <a:t>Cornell University</a:t>
            </a:r>
            <a:endParaRPr lang="en-US" sz="2800" dirty="0">
              <a:solidFill>
                <a:schemeClr val="tx2"/>
              </a:solidFill>
            </a:endParaRPr>
          </a:p>
        </p:txBody>
      </p:sp>
      <p:sp>
        <p:nvSpPr>
          <p:cNvPr id="5" name="Rectangle 4"/>
          <p:cNvSpPr/>
          <p:nvPr/>
        </p:nvSpPr>
        <p:spPr>
          <a:xfrm>
            <a:off x="1826643" y="6214417"/>
            <a:ext cx="5490714" cy="461665"/>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and </a:t>
            </a:r>
            <a:r>
              <a:rPr lang="en-US" dirty="0" err="1" smtClean="0">
                <a:solidFill>
                  <a:schemeClr val="accent1"/>
                </a:solidFill>
                <a:latin typeface="Tahoma" charset="0"/>
              </a:rPr>
              <a:t>Sirer</a:t>
            </a:r>
            <a:r>
              <a:rPr lang="en-US" dirty="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92420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10</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b="1" dirty="0" err="1">
                <a:solidFill>
                  <a:schemeClr val="accent6"/>
                </a:solidFill>
              </a:rPr>
              <a:t>iClicker</a:t>
            </a:r>
            <a:r>
              <a:rPr lang="en-US" b="1" dirty="0">
                <a:solidFill>
                  <a:schemeClr val="accent6"/>
                </a:solidFill>
              </a:rPr>
              <a:t> </a:t>
            </a:r>
            <a:r>
              <a:rPr lang="en-US" b="1" dirty="0" smtClean="0">
                <a:solidFill>
                  <a:schemeClr val="accent6"/>
                </a:solidFill>
              </a:rPr>
              <a:t>Question</a:t>
            </a:r>
            <a:endParaRPr lang="en-US" dirty="0">
              <a:ln>
                <a:solidFill>
                  <a:srgbClr val="FFFF00"/>
                </a:solidFill>
              </a:ln>
              <a:solidFill>
                <a:srgbClr val="FFFF00"/>
              </a:solidFill>
            </a:endParaRPr>
          </a:p>
        </p:txBody>
      </p:sp>
      <p:sp>
        <p:nvSpPr>
          <p:cNvPr id="6" name="Rectangle 3"/>
          <p:cNvSpPr>
            <a:spLocks noGrp="1" noChangeArrowheads="1"/>
          </p:cNvSpPr>
          <p:nvPr>
            <p:ph idx="1"/>
            <p:custDataLst>
              <p:tags r:id="rId2"/>
            </p:custDataLst>
          </p:nvPr>
        </p:nvSpPr>
        <p:spPr>
          <a:xfrm>
            <a:off x="70396" y="819150"/>
            <a:ext cx="4873218" cy="6324600"/>
          </a:xfrm>
        </p:spPr>
        <p:txBody>
          <a:bodyPr>
            <a:noAutofit/>
          </a:bodyPr>
          <a:lstStyle/>
          <a:p>
            <a:pPr marL="0" indent="0">
              <a:buNone/>
            </a:pPr>
            <a:r>
              <a:rPr lang="en-US" sz="3000" dirty="0" smtClean="0">
                <a:solidFill>
                  <a:schemeClr val="tx2"/>
                </a:solidFill>
              </a:rPr>
              <a:t>If we wanted to support 64  registers, what would change?</a:t>
            </a:r>
          </a:p>
          <a:p>
            <a:pPr lvl="1"/>
            <a:endParaRPr lang="en-US" dirty="0">
              <a:solidFill>
                <a:schemeClr val="tx2"/>
              </a:solidFill>
            </a:endParaRPr>
          </a:p>
          <a:p>
            <a:pPr marL="971550" lvl="1" indent="-514350">
              <a:buFont typeface="+mj-lt"/>
              <a:buAutoNum type="alphaLcParenR"/>
            </a:pPr>
            <a:r>
              <a:rPr lang="en-US" dirty="0" smtClean="0">
                <a:solidFill>
                  <a:schemeClr val="tx2"/>
                </a:solidFill>
              </a:rPr>
              <a:t>W, A, B → 64</a:t>
            </a:r>
          </a:p>
          <a:p>
            <a:pPr marL="971550" lvl="1" indent="-514350">
              <a:buFont typeface="+mj-lt"/>
              <a:buAutoNum type="alphaLcParenR"/>
            </a:pPr>
            <a:r>
              <a:rPr lang="en-US" dirty="0" smtClean="0">
                <a:solidFill>
                  <a:schemeClr val="tx2"/>
                </a:solidFill>
              </a:rPr>
              <a:t>R</a:t>
            </a:r>
            <a:r>
              <a:rPr lang="en-US" baseline="-25000" dirty="0" smtClean="0">
                <a:solidFill>
                  <a:schemeClr val="tx2"/>
                </a:solidFill>
              </a:rPr>
              <a:t>W</a:t>
            </a:r>
            <a:r>
              <a:rPr lang="en-US" dirty="0" smtClean="0">
                <a:solidFill>
                  <a:schemeClr val="tx2"/>
                </a:solidFill>
              </a:rPr>
              <a:t>, R</a:t>
            </a:r>
            <a:r>
              <a:rPr lang="en-US" baseline="-25000" dirty="0" smtClean="0">
                <a:solidFill>
                  <a:schemeClr val="tx2"/>
                </a:solidFill>
              </a:rPr>
              <a:t>A</a:t>
            </a:r>
            <a:r>
              <a:rPr lang="en-US" dirty="0" smtClean="0">
                <a:solidFill>
                  <a:schemeClr val="tx2"/>
                </a:solidFill>
              </a:rPr>
              <a:t>, R</a:t>
            </a:r>
            <a:r>
              <a:rPr lang="en-US" baseline="-25000" dirty="0" smtClean="0">
                <a:solidFill>
                  <a:schemeClr val="tx2"/>
                </a:solidFill>
              </a:rPr>
              <a:t>B</a:t>
            </a:r>
            <a:r>
              <a:rPr lang="en-US" dirty="0" smtClean="0">
                <a:solidFill>
                  <a:schemeClr val="tx2"/>
                </a:solidFill>
              </a:rPr>
              <a:t> </a:t>
            </a:r>
            <a:r>
              <a:rPr lang="en-US" dirty="0">
                <a:solidFill>
                  <a:schemeClr val="tx2"/>
                </a:solidFill>
              </a:rPr>
              <a:t>5 → 6</a:t>
            </a:r>
            <a:endParaRPr lang="en-US" dirty="0" smtClean="0">
              <a:solidFill>
                <a:schemeClr val="tx2"/>
              </a:solidFill>
            </a:endParaRPr>
          </a:p>
          <a:p>
            <a:pPr marL="971550" lvl="1" indent="-514350">
              <a:buFont typeface="+mj-lt"/>
              <a:buAutoNum type="alphaLcParenR"/>
            </a:pPr>
            <a:r>
              <a:rPr lang="en-US" dirty="0" smtClean="0">
                <a:solidFill>
                  <a:schemeClr val="tx2"/>
                </a:solidFill>
              </a:rPr>
              <a:t>W 32 →</a:t>
            </a:r>
            <a:r>
              <a:rPr lang="en-US" dirty="0">
                <a:solidFill>
                  <a:schemeClr val="tx2"/>
                </a:solidFill>
              </a:rPr>
              <a:t> </a:t>
            </a:r>
            <a:r>
              <a:rPr lang="en-US" dirty="0" smtClean="0">
                <a:solidFill>
                  <a:schemeClr val="tx2"/>
                </a:solidFill>
              </a:rPr>
              <a:t>64, R</a:t>
            </a:r>
            <a:r>
              <a:rPr lang="en-US" baseline="-25000" dirty="0" smtClean="0">
                <a:solidFill>
                  <a:schemeClr val="tx2"/>
                </a:solidFill>
              </a:rPr>
              <a:t>W</a:t>
            </a:r>
            <a:r>
              <a:rPr lang="en-US" dirty="0" smtClean="0">
                <a:solidFill>
                  <a:schemeClr val="tx2"/>
                </a:solidFill>
              </a:rPr>
              <a:t> 5 </a:t>
            </a:r>
            <a:r>
              <a:rPr lang="en-US" dirty="0">
                <a:solidFill>
                  <a:schemeClr val="tx2"/>
                </a:solidFill>
              </a:rPr>
              <a:t>→</a:t>
            </a:r>
            <a:r>
              <a:rPr lang="en-US" dirty="0" smtClean="0">
                <a:solidFill>
                  <a:schemeClr val="tx2"/>
                </a:solidFill>
              </a:rPr>
              <a:t> 6</a:t>
            </a:r>
          </a:p>
          <a:p>
            <a:pPr marL="971550" lvl="1" indent="-514350">
              <a:buFont typeface="+mj-lt"/>
              <a:buAutoNum type="alphaLcParenR"/>
            </a:pPr>
            <a:r>
              <a:rPr lang="en-US" dirty="0" smtClean="0">
                <a:solidFill>
                  <a:schemeClr val="tx2"/>
                </a:solidFill>
              </a:rPr>
              <a:t>A &amp; B only</a:t>
            </a:r>
          </a:p>
        </p:txBody>
      </p:sp>
      <p:sp>
        <p:nvSpPr>
          <p:cNvPr id="7" name="Rectangle 6"/>
          <p:cNvSpPr/>
          <p:nvPr/>
        </p:nvSpPr>
        <p:spPr>
          <a:xfrm>
            <a:off x="0" y="0"/>
            <a:ext cx="9167116" cy="68580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8" name="Rectangle 7"/>
          <p:cNvSpPr/>
          <p:nvPr>
            <p:custDataLst>
              <p:tags r:id="rId3"/>
            </p:custDataLst>
          </p:nvPr>
        </p:nvSpPr>
        <p:spPr>
          <a:xfrm>
            <a:off x="5238749" y="810014"/>
            <a:ext cx="3436485" cy="289560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i="1" dirty="0">
              <a:solidFill>
                <a:schemeClr val="tx2"/>
              </a:solidFill>
              <a:latin typeface="Source Sans Pro" panose="020B0503030403020204"/>
            </a:endParaRPr>
          </a:p>
        </p:txBody>
      </p:sp>
      <p:sp>
        <p:nvSpPr>
          <p:cNvPr id="9" name="TextBox 8"/>
          <p:cNvSpPr txBox="1"/>
          <p:nvPr>
            <p:custDataLst>
              <p:tags r:id="rId4"/>
            </p:custDataLst>
          </p:nvPr>
        </p:nvSpPr>
        <p:spPr>
          <a:xfrm>
            <a:off x="8252587" y="1094454"/>
            <a:ext cx="720041"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A</a:t>
            </a:r>
            <a:endParaRPr lang="en-US" sz="2800" baseline="-25000" dirty="0" smtClean="0">
              <a:solidFill>
                <a:schemeClr val="tx2"/>
              </a:solidFill>
              <a:latin typeface="Source Sans Pro" panose="020B0503030403020204"/>
            </a:endParaRPr>
          </a:p>
        </p:txBody>
      </p:sp>
      <p:sp>
        <p:nvSpPr>
          <p:cNvPr id="10" name="TextBox 9"/>
          <p:cNvSpPr txBox="1"/>
          <p:nvPr>
            <p:custDataLst>
              <p:tags r:id="rId5"/>
            </p:custDataLst>
          </p:nvPr>
        </p:nvSpPr>
        <p:spPr>
          <a:xfrm>
            <a:off x="8257261" y="1992484"/>
            <a:ext cx="720766"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B</a:t>
            </a:r>
            <a:endParaRPr lang="en-US" sz="2800" baseline="-25000" dirty="0" smtClean="0">
              <a:solidFill>
                <a:schemeClr val="tx2"/>
              </a:solidFill>
              <a:latin typeface="Source Sans Pro" panose="020B0503030403020204"/>
            </a:endParaRPr>
          </a:p>
        </p:txBody>
      </p:sp>
      <p:sp>
        <p:nvSpPr>
          <p:cNvPr id="11" name="TextBox 10"/>
          <p:cNvSpPr txBox="1"/>
          <p:nvPr>
            <p:custDataLst>
              <p:tags r:id="rId6"/>
            </p:custDataLst>
          </p:nvPr>
        </p:nvSpPr>
        <p:spPr>
          <a:xfrm>
            <a:off x="5221468" y="1124728"/>
            <a:ext cx="73284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a:t>
            </a:r>
            <a:endParaRPr lang="en-US" sz="2800" baseline="-25000" dirty="0" smtClean="0">
              <a:solidFill>
                <a:schemeClr val="tx2"/>
              </a:solidFill>
              <a:latin typeface="Source Sans Pro" panose="020B0503030403020204"/>
            </a:endParaRPr>
          </a:p>
        </p:txBody>
      </p:sp>
      <p:sp>
        <p:nvSpPr>
          <p:cNvPr id="12" name="TextBox 11"/>
          <p:cNvSpPr txBox="1"/>
          <p:nvPr>
            <p:custDataLst>
              <p:tags r:id="rId7"/>
            </p:custDataLst>
          </p:nvPr>
        </p:nvSpPr>
        <p:spPr>
          <a:xfrm>
            <a:off x="6412988" y="3198304"/>
            <a:ext cx="682660"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W</a:t>
            </a:r>
          </a:p>
        </p:txBody>
      </p:sp>
      <p:sp>
        <p:nvSpPr>
          <p:cNvPr id="13" name="TextBox 12"/>
          <p:cNvSpPr txBox="1"/>
          <p:nvPr>
            <p:custDataLst>
              <p:tags r:id="rId8"/>
            </p:custDataLst>
          </p:nvPr>
        </p:nvSpPr>
        <p:spPr>
          <a:xfrm>
            <a:off x="7020717" y="3198304"/>
            <a:ext cx="63120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A</a:t>
            </a:r>
          </a:p>
        </p:txBody>
      </p:sp>
      <p:sp>
        <p:nvSpPr>
          <p:cNvPr id="14" name="TextBox 13"/>
          <p:cNvSpPr txBox="1"/>
          <p:nvPr>
            <p:custDataLst>
              <p:tags r:id="rId9"/>
            </p:custDataLst>
          </p:nvPr>
        </p:nvSpPr>
        <p:spPr>
          <a:xfrm>
            <a:off x="7629592" y="3198304"/>
            <a:ext cx="630057"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B</a:t>
            </a:r>
          </a:p>
        </p:txBody>
      </p:sp>
      <p:sp>
        <p:nvSpPr>
          <p:cNvPr id="15" name="TextBox 14"/>
          <p:cNvSpPr txBox="1"/>
          <p:nvPr>
            <p:custDataLst>
              <p:tags r:id="rId10"/>
            </p:custDataLst>
          </p:nvPr>
        </p:nvSpPr>
        <p:spPr>
          <a:xfrm>
            <a:off x="5297924" y="3210181"/>
            <a:ext cx="813742" cy="53340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WE</a:t>
            </a:r>
            <a:endParaRPr lang="en-US" sz="2800" baseline="-25000" dirty="0" smtClean="0">
              <a:solidFill>
                <a:schemeClr val="tx2"/>
              </a:solidFill>
              <a:latin typeface="Source Sans Pro" panose="020B0503030403020204"/>
            </a:endParaRPr>
          </a:p>
        </p:txBody>
      </p:sp>
      <p:cxnSp>
        <p:nvCxnSpPr>
          <p:cNvPr id="16" name="Straight Arrow Connector 15"/>
          <p:cNvCxnSpPr/>
          <p:nvPr>
            <p:custDataLst>
              <p:tags r:id="rId11"/>
            </p:custDataLst>
          </p:nvPr>
        </p:nvCxnSpPr>
        <p:spPr>
          <a:xfrm>
            <a:off x="4731364"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2"/>
            </p:custDataLst>
          </p:nvPr>
        </p:nvCxnSpPr>
        <p:spPr>
          <a:xfrm>
            <a:off x="8640760"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3"/>
            </p:custDataLst>
          </p:nvPr>
        </p:nvCxnSpPr>
        <p:spPr>
          <a:xfrm>
            <a:off x="8640760" y="22593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4"/>
            </p:custDataLst>
          </p:nvPr>
        </p:nvCxnSpPr>
        <p:spPr>
          <a:xfrm flipV="1">
            <a:off x="5767033"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15"/>
            </p:custDataLst>
          </p:nvPr>
        </p:nvCxnSpPr>
        <p:spPr>
          <a:xfrm flipV="1">
            <a:off x="66060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6"/>
            </p:custDataLst>
          </p:nvPr>
        </p:nvCxnSpPr>
        <p:spPr>
          <a:xfrm flipV="1">
            <a:off x="72156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custDataLst>
              <p:tags r:id="rId17"/>
            </p:custDataLst>
          </p:nvPr>
        </p:nvCxnSpPr>
        <p:spPr>
          <a:xfrm flipV="1">
            <a:off x="7801109"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8"/>
            </p:custDataLst>
          </p:nvPr>
        </p:nvCxnSpPr>
        <p:spPr>
          <a:xfrm>
            <a:off x="8763000"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custDataLst>
              <p:tags r:id="rId19"/>
            </p:custDataLst>
          </p:nvPr>
        </p:nvSpPr>
        <p:spPr>
          <a:xfrm>
            <a:off x="8635724"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5" name="Straight Connector 24"/>
          <p:cNvCxnSpPr/>
          <p:nvPr>
            <p:custDataLst>
              <p:tags r:id="rId20"/>
            </p:custDataLst>
          </p:nvPr>
        </p:nvCxnSpPr>
        <p:spPr>
          <a:xfrm>
            <a:off x="8763000" y="21816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custDataLst>
              <p:tags r:id="rId21"/>
            </p:custDataLst>
          </p:nvPr>
        </p:nvSpPr>
        <p:spPr>
          <a:xfrm>
            <a:off x="8718967" y="2257814"/>
            <a:ext cx="518545"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7" name="Straight Connector 26"/>
          <p:cNvCxnSpPr/>
          <p:nvPr>
            <p:custDataLst>
              <p:tags r:id="rId22"/>
            </p:custDataLst>
          </p:nvPr>
        </p:nvCxnSpPr>
        <p:spPr>
          <a:xfrm>
            <a:off x="4853604"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custDataLst>
              <p:tags r:id="rId23"/>
            </p:custDataLst>
          </p:nvPr>
        </p:nvSpPr>
        <p:spPr>
          <a:xfrm>
            <a:off x="4726328"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9" name="Straight Connector 28"/>
          <p:cNvCxnSpPr/>
          <p:nvPr>
            <p:custDataLst>
              <p:tags r:id="rId24"/>
            </p:custDataLst>
          </p:nvPr>
        </p:nvCxnSpPr>
        <p:spPr>
          <a:xfrm>
            <a:off x="56915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5"/>
            </p:custDataLst>
          </p:nvPr>
        </p:nvSpPr>
        <p:spPr>
          <a:xfrm>
            <a:off x="57855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1</a:t>
            </a:r>
          </a:p>
        </p:txBody>
      </p:sp>
      <p:cxnSp>
        <p:nvCxnSpPr>
          <p:cNvPr id="31" name="Straight Connector 30"/>
          <p:cNvCxnSpPr/>
          <p:nvPr>
            <p:custDataLst>
              <p:tags r:id="rId26"/>
            </p:custDataLst>
          </p:nvPr>
        </p:nvCxnSpPr>
        <p:spPr>
          <a:xfrm>
            <a:off x="65297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27"/>
            </p:custDataLst>
          </p:nvPr>
        </p:nvSpPr>
        <p:spPr>
          <a:xfrm>
            <a:off x="66237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3" name="Straight Connector 32"/>
          <p:cNvCxnSpPr/>
          <p:nvPr>
            <p:custDataLst>
              <p:tags r:id="rId28"/>
            </p:custDataLst>
          </p:nvPr>
        </p:nvCxnSpPr>
        <p:spPr>
          <a:xfrm>
            <a:off x="71393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custDataLst>
              <p:tags r:id="rId29"/>
            </p:custDataLst>
          </p:nvPr>
        </p:nvSpPr>
        <p:spPr>
          <a:xfrm>
            <a:off x="72333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5" name="Straight Connector 34"/>
          <p:cNvCxnSpPr/>
          <p:nvPr>
            <p:custDataLst>
              <p:tags r:id="rId30"/>
            </p:custDataLst>
          </p:nvPr>
        </p:nvCxnSpPr>
        <p:spPr>
          <a:xfrm>
            <a:off x="7725658"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custDataLst>
              <p:tags r:id="rId31"/>
            </p:custDataLst>
          </p:nvPr>
        </p:nvSpPr>
        <p:spPr>
          <a:xfrm>
            <a:off x="7809932"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graphicFrame>
        <p:nvGraphicFramePr>
          <p:cNvPr id="38" name="Table 37"/>
          <p:cNvGraphicFramePr>
            <a:graphicFrameLocks noGrp="1"/>
          </p:cNvGraphicFramePr>
          <p:nvPr>
            <p:extLst>
              <p:ext uri="{D42A27DB-BD31-4B8C-83A1-F6EECF244321}">
                <p14:modId xmlns:p14="http://schemas.microsoft.com/office/powerpoint/2010/main" val="311527070"/>
              </p:ext>
            </p:extLst>
          </p:nvPr>
        </p:nvGraphicFramePr>
        <p:xfrm>
          <a:off x="6435453" y="1063557"/>
          <a:ext cx="990600" cy="2072640"/>
        </p:xfrm>
        <a:graphic>
          <a:graphicData uri="http://schemas.openxmlformats.org/drawingml/2006/table">
            <a:tbl>
              <a:tblPr/>
              <a:tblGrid>
                <a:gridCol w="990600">
                  <a:extLst>
                    <a:ext uri="{9D8B030D-6E8A-4147-A177-3AD203B41FA5}">
                      <a16:colId xmlns:a16="http://schemas.microsoft.com/office/drawing/2014/main" val="249764008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489763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3701294"/>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909366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x31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3703158"/>
                  </a:ext>
                </a:extLst>
              </a:tr>
            </a:tbl>
          </a:graphicData>
        </a:graphic>
      </p:graphicFrame>
      <p:sp>
        <p:nvSpPr>
          <p:cNvPr id="37" name="Oval 36"/>
          <p:cNvSpPr/>
          <p:nvPr/>
        </p:nvSpPr>
        <p:spPr>
          <a:xfrm>
            <a:off x="267754" y="2905777"/>
            <a:ext cx="3761324" cy="79983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37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11</a:t>
            </a:fld>
            <a:endParaRPr lang="en-US" dirty="0"/>
          </a:p>
        </p:txBody>
      </p:sp>
      <p:sp>
        <p:nvSpPr>
          <p:cNvPr id="5" name="Line 34"/>
          <p:cNvSpPr>
            <a:spLocks noChangeShapeType="1"/>
          </p:cNvSpPr>
          <p:nvPr>
            <p:custDataLst>
              <p:tags r:id="rId1"/>
            </p:custDataLst>
          </p:nvPr>
        </p:nvSpPr>
        <p:spPr bwMode="auto">
          <a:xfrm flipV="1">
            <a:off x="2286000" y="4231578"/>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 name="Line 43"/>
          <p:cNvSpPr>
            <a:spLocks noChangeShapeType="1"/>
          </p:cNvSpPr>
          <p:nvPr>
            <p:custDataLst>
              <p:tags r:id="rId2"/>
            </p:custDataLst>
          </p:nvPr>
        </p:nvSpPr>
        <p:spPr bwMode="auto">
          <a:xfrm>
            <a:off x="3733800" y="2250378"/>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 name="Line 44"/>
          <p:cNvSpPr>
            <a:spLocks noChangeShapeType="1"/>
          </p:cNvSpPr>
          <p:nvPr>
            <p:custDataLst>
              <p:tags r:id="rId3"/>
            </p:custDataLst>
          </p:nvPr>
        </p:nvSpPr>
        <p:spPr bwMode="auto">
          <a:xfrm>
            <a:off x="3733800" y="3088578"/>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 name="Line 47"/>
          <p:cNvSpPr>
            <a:spLocks noChangeShapeType="1"/>
          </p:cNvSpPr>
          <p:nvPr>
            <p:custDataLst>
              <p:tags r:id="rId4"/>
            </p:custDataLst>
          </p:nvPr>
        </p:nvSpPr>
        <p:spPr bwMode="auto">
          <a:xfrm flipV="1">
            <a:off x="8686800" y="1183578"/>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 name="Line 48"/>
          <p:cNvSpPr>
            <a:spLocks noChangeShapeType="1"/>
          </p:cNvSpPr>
          <p:nvPr>
            <p:custDataLst>
              <p:tags r:id="rId5"/>
            </p:custDataLst>
          </p:nvPr>
        </p:nvSpPr>
        <p:spPr bwMode="auto">
          <a:xfrm flipH="1">
            <a:off x="6629400" y="2631378"/>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10" name="Line 49"/>
          <p:cNvSpPr>
            <a:spLocks noChangeShapeType="1"/>
          </p:cNvSpPr>
          <p:nvPr>
            <p:custDataLst>
              <p:tags r:id="rId6"/>
            </p:custDataLst>
          </p:nvPr>
        </p:nvSpPr>
        <p:spPr bwMode="auto">
          <a:xfrm flipV="1">
            <a:off x="1981200" y="1183578"/>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1" name="Line 51"/>
          <p:cNvSpPr>
            <a:spLocks noChangeShapeType="1"/>
          </p:cNvSpPr>
          <p:nvPr>
            <p:custDataLst>
              <p:tags r:id="rId7"/>
            </p:custDataLst>
          </p:nvPr>
        </p:nvSpPr>
        <p:spPr bwMode="auto">
          <a:xfrm flipV="1">
            <a:off x="1981200" y="2936178"/>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panose="020B0503030403020204"/>
            </a:endParaRPr>
          </a:p>
        </p:txBody>
      </p:sp>
      <p:sp>
        <p:nvSpPr>
          <p:cNvPr id="12" name="Line 8"/>
          <p:cNvSpPr>
            <a:spLocks noChangeShapeType="1"/>
          </p:cNvSpPr>
          <p:nvPr>
            <p:custDataLst>
              <p:tags r:id="rId8"/>
            </p:custDataLst>
          </p:nvPr>
        </p:nvSpPr>
        <p:spPr bwMode="auto">
          <a:xfrm>
            <a:off x="761998" y="3012378"/>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3" name="Text Box 11"/>
          <p:cNvSpPr txBox="1">
            <a:spLocks noChangeArrowheads="1"/>
          </p:cNvSpPr>
          <p:nvPr>
            <p:custDataLst>
              <p:tags r:id="rId9"/>
            </p:custDataLst>
          </p:nvPr>
        </p:nvSpPr>
        <p:spPr bwMode="auto">
          <a:xfrm>
            <a:off x="381000" y="3774378"/>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14" name="Line 18"/>
          <p:cNvSpPr>
            <a:spLocks noChangeShapeType="1"/>
          </p:cNvSpPr>
          <p:nvPr>
            <p:custDataLst>
              <p:tags r:id="rId10"/>
            </p:custDataLst>
          </p:nvPr>
        </p:nvSpPr>
        <p:spPr bwMode="auto">
          <a:xfrm flipH="1">
            <a:off x="1295400" y="3393378"/>
            <a:ext cx="0" cy="114300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5" name="Line 21"/>
          <p:cNvSpPr>
            <a:spLocks noChangeShapeType="1"/>
          </p:cNvSpPr>
          <p:nvPr>
            <p:custDataLst>
              <p:tags r:id="rId11"/>
            </p:custDataLst>
          </p:nvPr>
        </p:nvSpPr>
        <p:spPr bwMode="auto">
          <a:xfrm>
            <a:off x="761998" y="4079176"/>
            <a:ext cx="2" cy="45720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sz="1600">
              <a:solidFill>
                <a:schemeClr val="tx2"/>
              </a:solidFill>
              <a:latin typeface="Source Sans Pro" panose="020B0503030403020204"/>
            </a:endParaRPr>
          </a:p>
        </p:txBody>
      </p:sp>
      <p:sp>
        <p:nvSpPr>
          <p:cNvPr id="16" name="Line 49"/>
          <p:cNvSpPr>
            <a:spLocks noChangeShapeType="1"/>
          </p:cNvSpPr>
          <p:nvPr>
            <p:custDataLst>
              <p:tags r:id="rId12"/>
            </p:custDataLst>
          </p:nvPr>
        </p:nvSpPr>
        <p:spPr bwMode="auto">
          <a:xfrm flipH="1">
            <a:off x="1981200" y="1183578"/>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7" name="Line 49"/>
          <p:cNvSpPr>
            <a:spLocks noChangeShapeType="1"/>
          </p:cNvSpPr>
          <p:nvPr>
            <p:custDataLst>
              <p:tags r:id="rId13"/>
            </p:custDataLst>
          </p:nvPr>
        </p:nvSpPr>
        <p:spPr bwMode="auto">
          <a:xfrm flipH="1" flipV="1">
            <a:off x="1295400" y="2478978"/>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8" name="Line 44"/>
          <p:cNvSpPr>
            <a:spLocks noChangeShapeType="1"/>
          </p:cNvSpPr>
          <p:nvPr>
            <p:custDataLst>
              <p:tags r:id="rId14"/>
            </p:custDataLst>
          </p:nvPr>
        </p:nvSpPr>
        <p:spPr bwMode="auto">
          <a:xfrm>
            <a:off x="5257800" y="35457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9" name="Line 49"/>
          <p:cNvSpPr>
            <a:spLocks noChangeShapeType="1"/>
          </p:cNvSpPr>
          <p:nvPr>
            <p:custDataLst>
              <p:tags r:id="rId15"/>
            </p:custDataLst>
          </p:nvPr>
        </p:nvSpPr>
        <p:spPr bwMode="auto">
          <a:xfrm>
            <a:off x="2286000" y="4917378"/>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0" name="Text Box 29"/>
          <p:cNvSpPr txBox="1">
            <a:spLocks noChangeArrowheads="1"/>
          </p:cNvSpPr>
          <p:nvPr>
            <p:custDataLst>
              <p:tags r:id="rId16"/>
            </p:custDataLst>
          </p:nvPr>
        </p:nvSpPr>
        <p:spPr bwMode="auto">
          <a:xfrm>
            <a:off x="2343960" y="4764978"/>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1" name="Rectangle 4"/>
          <p:cNvSpPr>
            <a:spLocks noChangeArrowheads="1"/>
          </p:cNvSpPr>
          <p:nvPr>
            <p:custDataLst>
              <p:tags r:id="rId17"/>
            </p:custDataLst>
          </p:nvPr>
        </p:nvSpPr>
        <p:spPr bwMode="auto">
          <a:xfrm>
            <a:off x="228600" y="1945578"/>
            <a:ext cx="10668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22" name="Line 49"/>
          <p:cNvSpPr>
            <a:spLocks noChangeShapeType="1"/>
          </p:cNvSpPr>
          <p:nvPr>
            <p:custDataLst>
              <p:tags r:id="rId18"/>
            </p:custDataLst>
          </p:nvPr>
        </p:nvSpPr>
        <p:spPr bwMode="auto">
          <a:xfrm flipV="1">
            <a:off x="5029200" y="3088578"/>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3" name="Line 44"/>
          <p:cNvSpPr>
            <a:spLocks noChangeShapeType="1"/>
          </p:cNvSpPr>
          <p:nvPr>
            <p:custDataLst>
              <p:tags r:id="rId19"/>
            </p:custDataLst>
          </p:nvPr>
        </p:nvSpPr>
        <p:spPr bwMode="auto">
          <a:xfrm>
            <a:off x="5029200" y="4002978"/>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4" name="Line 44"/>
          <p:cNvSpPr>
            <a:spLocks noChangeShapeType="1"/>
          </p:cNvSpPr>
          <p:nvPr>
            <p:custDataLst>
              <p:tags r:id="rId20"/>
            </p:custDataLst>
          </p:nvPr>
        </p:nvSpPr>
        <p:spPr bwMode="auto">
          <a:xfrm>
            <a:off x="7239000" y="2631378"/>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5" name="Line 48"/>
          <p:cNvSpPr>
            <a:spLocks noChangeShapeType="1"/>
          </p:cNvSpPr>
          <p:nvPr>
            <p:custDataLst>
              <p:tags r:id="rId21"/>
            </p:custDataLst>
          </p:nvPr>
        </p:nvSpPr>
        <p:spPr bwMode="auto">
          <a:xfrm flipH="1">
            <a:off x="8458200" y="28599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26" name="Line 44"/>
          <p:cNvSpPr>
            <a:spLocks noChangeShapeType="1"/>
          </p:cNvSpPr>
          <p:nvPr>
            <p:custDataLst>
              <p:tags r:id="rId22"/>
            </p:custDataLst>
          </p:nvPr>
        </p:nvSpPr>
        <p:spPr bwMode="auto">
          <a:xfrm>
            <a:off x="8077200" y="3088578"/>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7" name="Line 49"/>
          <p:cNvSpPr>
            <a:spLocks noChangeShapeType="1"/>
          </p:cNvSpPr>
          <p:nvPr>
            <p:custDataLst>
              <p:tags r:id="rId23"/>
            </p:custDataLst>
          </p:nvPr>
        </p:nvSpPr>
        <p:spPr bwMode="auto">
          <a:xfrm>
            <a:off x="8077200" y="3088578"/>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8" name="Line 49"/>
          <p:cNvSpPr>
            <a:spLocks noChangeShapeType="1"/>
          </p:cNvSpPr>
          <p:nvPr>
            <p:custDataLst>
              <p:tags r:id="rId24"/>
            </p:custDataLst>
          </p:nvPr>
        </p:nvSpPr>
        <p:spPr bwMode="auto">
          <a:xfrm flipV="1">
            <a:off x="2123844" y="4688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9" name="Text Box 29"/>
          <p:cNvSpPr txBox="1">
            <a:spLocks noChangeArrowheads="1"/>
          </p:cNvSpPr>
          <p:nvPr>
            <p:custDataLst>
              <p:tags r:id="rId25"/>
            </p:custDataLst>
          </p:nvPr>
        </p:nvSpPr>
        <p:spPr bwMode="auto">
          <a:xfrm>
            <a:off x="1676400" y="4536378"/>
            <a:ext cx="45720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30" name="Line 34"/>
          <p:cNvSpPr>
            <a:spLocks noChangeShapeType="1"/>
          </p:cNvSpPr>
          <p:nvPr>
            <p:custDataLst>
              <p:tags r:id="rId26"/>
            </p:custDataLst>
          </p:nvPr>
        </p:nvSpPr>
        <p:spPr bwMode="auto">
          <a:xfrm flipH="1" flipV="1">
            <a:off x="1742844" y="4841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1" name="Line 45"/>
          <p:cNvSpPr>
            <a:spLocks noChangeShapeType="1"/>
          </p:cNvSpPr>
          <p:nvPr>
            <p:custDataLst>
              <p:tags r:id="rId27"/>
            </p:custDataLst>
          </p:nvPr>
        </p:nvSpPr>
        <p:spPr bwMode="auto">
          <a:xfrm flipH="1" flipV="1">
            <a:off x="1752600" y="5222178"/>
            <a:ext cx="457200" cy="4572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2" name="Line 49"/>
          <p:cNvSpPr>
            <a:spLocks noChangeShapeType="1"/>
          </p:cNvSpPr>
          <p:nvPr>
            <p:custDataLst>
              <p:tags r:id="rId28"/>
            </p:custDataLst>
          </p:nvPr>
        </p:nvSpPr>
        <p:spPr bwMode="auto">
          <a:xfrm flipV="1">
            <a:off x="4800600" y="4231578"/>
            <a:ext cx="0" cy="14478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3" name="Line 49"/>
          <p:cNvSpPr>
            <a:spLocks noChangeShapeType="1"/>
          </p:cNvSpPr>
          <p:nvPr>
            <p:custDataLst>
              <p:tags r:id="rId29"/>
            </p:custDataLst>
          </p:nvPr>
        </p:nvSpPr>
        <p:spPr bwMode="auto">
          <a:xfrm flipV="1">
            <a:off x="2123844" y="4307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4" name="Line 34"/>
          <p:cNvSpPr>
            <a:spLocks noChangeShapeType="1"/>
          </p:cNvSpPr>
          <p:nvPr>
            <p:custDataLst>
              <p:tags r:id="rId30"/>
            </p:custDataLst>
          </p:nvPr>
        </p:nvSpPr>
        <p:spPr bwMode="auto">
          <a:xfrm flipH="1" flipV="1">
            <a:off x="1742844" y="4460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5" name="Text Box 29"/>
          <p:cNvSpPr txBox="1">
            <a:spLocks noChangeArrowheads="1"/>
          </p:cNvSpPr>
          <p:nvPr>
            <p:custDataLst>
              <p:tags r:id="rId31"/>
            </p:custDataLst>
          </p:nvPr>
        </p:nvSpPr>
        <p:spPr bwMode="auto">
          <a:xfrm>
            <a:off x="1676400" y="4155378"/>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36" name="Line 44"/>
          <p:cNvSpPr>
            <a:spLocks noChangeShapeType="1"/>
          </p:cNvSpPr>
          <p:nvPr>
            <p:custDataLst>
              <p:tags r:id="rId32"/>
            </p:custDataLst>
          </p:nvPr>
        </p:nvSpPr>
        <p:spPr bwMode="auto">
          <a:xfrm flipH="1">
            <a:off x="4419600" y="3698178"/>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7" name="Line 45"/>
          <p:cNvSpPr>
            <a:spLocks noChangeShapeType="1"/>
          </p:cNvSpPr>
          <p:nvPr>
            <p:custDataLst>
              <p:tags r:id="rId33"/>
            </p:custDataLst>
          </p:nvPr>
        </p:nvSpPr>
        <p:spPr bwMode="auto">
          <a:xfrm flipH="1">
            <a:off x="3810000" y="4231578"/>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8" name="Line 45"/>
          <p:cNvSpPr>
            <a:spLocks noChangeShapeType="1"/>
          </p:cNvSpPr>
          <p:nvPr>
            <p:custDataLst>
              <p:tags r:id="rId34"/>
            </p:custDataLst>
          </p:nvPr>
        </p:nvSpPr>
        <p:spPr bwMode="auto">
          <a:xfrm flipH="1">
            <a:off x="3733800" y="3774378"/>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9" name="Line 49"/>
          <p:cNvSpPr>
            <a:spLocks noChangeShapeType="1"/>
          </p:cNvSpPr>
          <p:nvPr>
            <p:custDataLst>
              <p:tags r:id="rId35"/>
            </p:custDataLst>
          </p:nvPr>
        </p:nvSpPr>
        <p:spPr bwMode="auto">
          <a:xfrm flipV="1">
            <a:off x="3810000" y="3774378"/>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panose="020B0503030403020204"/>
            </a:endParaRPr>
          </a:p>
        </p:txBody>
      </p:sp>
      <p:sp>
        <p:nvSpPr>
          <p:cNvPr id="40" name="Text Box 11"/>
          <p:cNvSpPr txBox="1">
            <a:spLocks noChangeArrowheads="1"/>
          </p:cNvSpPr>
          <p:nvPr>
            <p:custDataLst>
              <p:tags r:id="rId36"/>
            </p:custDataLst>
          </p:nvPr>
        </p:nvSpPr>
        <p:spPr bwMode="auto">
          <a:xfrm>
            <a:off x="4038600" y="4079177"/>
            <a:ext cx="399240" cy="321119"/>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cmp</a:t>
            </a:r>
            <a:endParaRPr lang="en-US" sz="1600" dirty="0">
              <a:solidFill>
                <a:schemeClr val="tx2"/>
              </a:solidFill>
              <a:latin typeface="Source Sans Pro" panose="020B0503030403020204"/>
            </a:endParaRPr>
          </a:p>
        </p:txBody>
      </p:sp>
      <p:sp>
        <p:nvSpPr>
          <p:cNvPr id="41" name="Line 45"/>
          <p:cNvSpPr>
            <a:spLocks noChangeShapeType="1"/>
          </p:cNvSpPr>
          <p:nvPr>
            <p:custDataLst>
              <p:tags r:id="rId37"/>
            </p:custDataLst>
          </p:nvPr>
        </p:nvSpPr>
        <p:spPr bwMode="auto">
          <a:xfrm flipV="1">
            <a:off x="4191000" y="4383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2" name="Line 49"/>
          <p:cNvSpPr>
            <a:spLocks noChangeShapeType="1"/>
          </p:cNvSpPr>
          <p:nvPr>
            <p:custDataLst>
              <p:tags r:id="rId38"/>
            </p:custDataLst>
          </p:nvPr>
        </p:nvSpPr>
        <p:spPr bwMode="auto">
          <a:xfrm>
            <a:off x="2286000" y="4002978"/>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43" name="Oval 24"/>
          <p:cNvSpPr>
            <a:spLocks noChangeArrowheads="1"/>
          </p:cNvSpPr>
          <p:nvPr>
            <p:custDataLst>
              <p:tags r:id="rId39"/>
            </p:custDataLst>
          </p:nvPr>
        </p:nvSpPr>
        <p:spPr bwMode="auto">
          <a:xfrm>
            <a:off x="2590800" y="4002979"/>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control</a:t>
            </a:r>
          </a:p>
        </p:txBody>
      </p:sp>
      <p:sp>
        <p:nvSpPr>
          <p:cNvPr id="44" name="Text Box 11"/>
          <p:cNvSpPr txBox="1">
            <a:spLocks noChangeArrowheads="1"/>
          </p:cNvSpPr>
          <p:nvPr>
            <p:custDataLst>
              <p:tags r:id="rId40"/>
            </p:custDataLst>
          </p:nvPr>
        </p:nvSpPr>
        <p:spPr bwMode="auto">
          <a:xfrm>
            <a:off x="4038600" y="3621978"/>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a:t>
            </a:r>
            <a:endParaRPr lang="en-US" sz="1600" dirty="0">
              <a:solidFill>
                <a:schemeClr val="tx2"/>
              </a:solidFill>
              <a:latin typeface="Source Sans Pro" panose="020B0503030403020204"/>
            </a:endParaRPr>
          </a:p>
        </p:txBody>
      </p:sp>
      <p:sp>
        <p:nvSpPr>
          <p:cNvPr id="45" name="Line 44"/>
          <p:cNvSpPr>
            <a:spLocks noChangeShapeType="1"/>
          </p:cNvSpPr>
          <p:nvPr>
            <p:custDataLst>
              <p:tags r:id="rId41"/>
            </p:custDataLst>
          </p:nvPr>
        </p:nvSpPr>
        <p:spPr bwMode="auto">
          <a:xfrm flipH="1">
            <a:off x="4419600" y="3850578"/>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6" name="Line 44"/>
          <p:cNvSpPr>
            <a:spLocks noChangeShapeType="1"/>
          </p:cNvSpPr>
          <p:nvPr>
            <p:custDataLst>
              <p:tags r:id="rId42"/>
            </p:custDataLst>
          </p:nvPr>
        </p:nvSpPr>
        <p:spPr bwMode="auto">
          <a:xfrm flipH="1">
            <a:off x="4419600" y="42315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7" name="Line 44"/>
          <p:cNvSpPr>
            <a:spLocks noChangeShapeType="1"/>
          </p:cNvSpPr>
          <p:nvPr>
            <p:custDataLst>
              <p:tags r:id="rId43"/>
            </p:custDataLst>
          </p:nvPr>
        </p:nvSpPr>
        <p:spPr bwMode="auto">
          <a:xfrm>
            <a:off x="2438400" y="5069778"/>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8" name="Line 45"/>
          <p:cNvSpPr>
            <a:spLocks noChangeShapeType="1"/>
          </p:cNvSpPr>
          <p:nvPr>
            <p:custDataLst>
              <p:tags r:id="rId44"/>
            </p:custDataLst>
          </p:nvPr>
        </p:nvSpPr>
        <p:spPr bwMode="auto">
          <a:xfrm flipV="1">
            <a:off x="8382000" y="3240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9" name="Line 45"/>
          <p:cNvSpPr>
            <a:spLocks noChangeShapeType="1"/>
          </p:cNvSpPr>
          <p:nvPr>
            <p:custDataLst>
              <p:tags r:id="rId45"/>
            </p:custDataLst>
          </p:nvPr>
        </p:nvSpPr>
        <p:spPr bwMode="auto">
          <a:xfrm flipV="1">
            <a:off x="6400800" y="3240978"/>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0" name="Line 45"/>
          <p:cNvSpPr>
            <a:spLocks noChangeShapeType="1"/>
          </p:cNvSpPr>
          <p:nvPr>
            <p:custDataLst>
              <p:tags r:id="rId46"/>
            </p:custDataLst>
          </p:nvPr>
        </p:nvSpPr>
        <p:spPr bwMode="auto">
          <a:xfrm flipV="1">
            <a:off x="5715000" y="3698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1" name="Line 45"/>
          <p:cNvSpPr>
            <a:spLocks noChangeShapeType="1"/>
          </p:cNvSpPr>
          <p:nvPr>
            <p:custDataLst>
              <p:tags r:id="rId47"/>
            </p:custDataLst>
          </p:nvPr>
        </p:nvSpPr>
        <p:spPr bwMode="auto">
          <a:xfrm flipV="1">
            <a:off x="32004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2" name="Line 45"/>
          <p:cNvSpPr>
            <a:spLocks noChangeShapeType="1"/>
          </p:cNvSpPr>
          <p:nvPr>
            <p:custDataLst>
              <p:tags r:id="rId48"/>
            </p:custDataLst>
          </p:nvPr>
        </p:nvSpPr>
        <p:spPr bwMode="auto">
          <a:xfrm flipV="1">
            <a:off x="10668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3" name="Oval 17"/>
          <p:cNvSpPr>
            <a:spLocks noChangeArrowheads="1"/>
          </p:cNvSpPr>
          <p:nvPr>
            <p:custDataLst>
              <p:tags r:id="rId49"/>
            </p:custDataLst>
          </p:nvPr>
        </p:nvSpPr>
        <p:spPr bwMode="auto">
          <a:xfrm>
            <a:off x="457200" y="4536378"/>
            <a:ext cx="1143000" cy="685800"/>
          </a:xfrm>
          <a:prstGeom prst="ellipse">
            <a:avLst/>
          </a:prstGeom>
          <a:noFill/>
          <a:ln w="28575"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54" name="Line 49"/>
          <p:cNvSpPr>
            <a:spLocks noChangeShapeType="1"/>
          </p:cNvSpPr>
          <p:nvPr>
            <p:custDataLst>
              <p:tags r:id="rId50"/>
            </p:custDataLst>
          </p:nvPr>
        </p:nvSpPr>
        <p:spPr bwMode="auto">
          <a:xfrm flipH="1" flipV="1">
            <a:off x="2209800" y="5679378"/>
            <a:ext cx="25908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5" name="Rectangle 19"/>
          <p:cNvSpPr>
            <a:spLocks noChangeArrowheads="1"/>
          </p:cNvSpPr>
          <p:nvPr>
            <p:custDataLst>
              <p:tags r:id="rId51"/>
            </p:custDataLst>
          </p:nvPr>
        </p:nvSpPr>
        <p:spPr bwMode="auto">
          <a:xfrm>
            <a:off x="8305800" y="24789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6" name="Line 49"/>
          <p:cNvSpPr>
            <a:spLocks noChangeShapeType="1"/>
          </p:cNvSpPr>
          <p:nvPr>
            <p:custDataLst>
              <p:tags r:id="rId52"/>
            </p:custDataLst>
          </p:nvPr>
        </p:nvSpPr>
        <p:spPr bwMode="auto">
          <a:xfrm flipH="1" flipV="1">
            <a:off x="1524000" y="2478978"/>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7" name="Line 49"/>
          <p:cNvSpPr>
            <a:spLocks noChangeShapeType="1"/>
          </p:cNvSpPr>
          <p:nvPr>
            <p:custDataLst>
              <p:tags r:id="rId53"/>
            </p:custDataLst>
          </p:nvPr>
        </p:nvSpPr>
        <p:spPr bwMode="auto">
          <a:xfrm flipV="1">
            <a:off x="1524000" y="4002978"/>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8" name="Rectangle 19"/>
          <p:cNvSpPr>
            <a:spLocks noChangeArrowheads="1"/>
          </p:cNvSpPr>
          <p:nvPr>
            <p:custDataLst>
              <p:tags r:id="rId54"/>
            </p:custDataLst>
          </p:nvPr>
        </p:nvSpPr>
        <p:spPr bwMode="auto">
          <a:xfrm>
            <a:off x="5638800" y="29361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nvGrpSpPr>
          <p:cNvPr id="59" name="Group 58"/>
          <p:cNvGrpSpPr/>
          <p:nvPr/>
        </p:nvGrpSpPr>
        <p:grpSpPr>
          <a:xfrm>
            <a:off x="6705600" y="3393378"/>
            <a:ext cx="1371600" cy="1371600"/>
            <a:chOff x="6705600" y="3124200"/>
            <a:chExt cx="1371600" cy="1371600"/>
          </a:xfrm>
        </p:grpSpPr>
        <p:sp>
          <p:nvSpPr>
            <p:cNvPr id="60" name="Line 45"/>
            <p:cNvSpPr>
              <a:spLocks noChangeShapeType="1"/>
            </p:cNvSpPr>
            <p:nvPr>
              <p:custDataLst>
                <p:tags r:id="rId80"/>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61" name="Line 49"/>
            <p:cNvSpPr>
              <a:spLocks noChangeShapeType="1"/>
            </p:cNvSpPr>
            <p:nvPr>
              <p:custDataLst>
                <p:tags r:id="rId81"/>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62" name="Text Box 5"/>
            <p:cNvSpPr txBox="1">
              <a:spLocks noChangeArrowheads="1"/>
            </p:cNvSpPr>
            <p:nvPr>
              <p:custDataLst>
                <p:tags r:id="rId82"/>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memory</a:t>
              </a:r>
            </a:p>
          </p:txBody>
        </p:sp>
        <p:sp>
          <p:nvSpPr>
            <p:cNvPr id="63" name="Text Box 5"/>
            <p:cNvSpPr txBox="1">
              <a:spLocks noChangeArrowheads="1"/>
            </p:cNvSpPr>
            <p:nvPr>
              <p:custDataLst>
                <p:tags r:id="rId83"/>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d</a:t>
              </a:r>
              <a:r>
                <a:rPr lang="en-US" sz="1600" baseline="-25000" dirty="0" smtClean="0">
                  <a:solidFill>
                    <a:schemeClr val="tx2"/>
                  </a:solidFill>
                  <a:latin typeface="Source Sans Pro" panose="020B0503030403020204"/>
                </a:rPr>
                <a:t>in</a:t>
              </a:r>
              <a:endParaRPr lang="en-US" sz="1600" baseline="-25000" dirty="0">
                <a:solidFill>
                  <a:schemeClr val="tx2"/>
                </a:solidFill>
                <a:latin typeface="Source Sans Pro" panose="020B0503030403020204"/>
              </a:endParaRPr>
            </a:p>
          </p:txBody>
        </p:sp>
        <p:sp>
          <p:nvSpPr>
            <p:cNvPr id="64" name="Text Box 5"/>
            <p:cNvSpPr txBox="1">
              <a:spLocks noChangeArrowheads="1"/>
            </p:cNvSpPr>
            <p:nvPr>
              <p:custDataLst>
                <p:tags r:id="rId84"/>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d</a:t>
              </a:r>
              <a:r>
                <a:rPr lang="en-US" sz="1600" baseline="-25000" dirty="0" err="1" smtClean="0">
                  <a:solidFill>
                    <a:schemeClr val="tx2"/>
                  </a:solidFill>
                  <a:latin typeface="Source Sans Pro" panose="020B0503030403020204"/>
                </a:rPr>
                <a:t>out</a:t>
              </a:r>
              <a:endParaRPr lang="en-US" sz="1600" baseline="-25000" dirty="0">
                <a:solidFill>
                  <a:schemeClr val="tx2"/>
                </a:solidFill>
                <a:latin typeface="Source Sans Pro" panose="020B0503030403020204"/>
              </a:endParaRPr>
            </a:p>
          </p:txBody>
        </p:sp>
        <p:sp>
          <p:nvSpPr>
            <p:cNvPr id="65" name="Text Box 5"/>
            <p:cNvSpPr txBox="1">
              <a:spLocks noChangeArrowheads="1"/>
            </p:cNvSpPr>
            <p:nvPr>
              <p:custDataLst>
                <p:tags r:id="rId85"/>
              </p:custDataLst>
            </p:nvPr>
          </p:nvSpPr>
          <p:spPr bwMode="auto">
            <a:xfrm>
              <a:off x="6781800" y="3124200"/>
              <a:ext cx="9761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66" name="Rectangle 4"/>
            <p:cNvSpPr>
              <a:spLocks noChangeArrowheads="1"/>
            </p:cNvSpPr>
            <p:nvPr>
              <p:custDataLst>
                <p:tags r:id="rId86"/>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sp>
        <p:nvSpPr>
          <p:cNvPr id="67" name="Line 48"/>
          <p:cNvSpPr>
            <a:spLocks noChangeShapeType="1"/>
          </p:cNvSpPr>
          <p:nvPr>
            <p:custDataLst>
              <p:tags r:id="rId55"/>
            </p:custDataLst>
          </p:nvPr>
        </p:nvSpPr>
        <p:spPr bwMode="auto">
          <a:xfrm flipH="1">
            <a:off x="2362200" y="31647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68" name="Line 45"/>
          <p:cNvSpPr>
            <a:spLocks noChangeShapeType="1"/>
          </p:cNvSpPr>
          <p:nvPr>
            <p:custDataLst>
              <p:tags r:id="rId56"/>
            </p:custDataLst>
          </p:nvPr>
        </p:nvSpPr>
        <p:spPr bwMode="auto">
          <a:xfrm flipV="1">
            <a:off x="2286000" y="35457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9" name="Rectangle 19"/>
          <p:cNvSpPr>
            <a:spLocks noChangeArrowheads="1"/>
          </p:cNvSpPr>
          <p:nvPr>
            <p:custDataLst>
              <p:tags r:id="rId57"/>
            </p:custDataLst>
          </p:nvPr>
        </p:nvSpPr>
        <p:spPr bwMode="auto">
          <a:xfrm>
            <a:off x="2209800" y="27837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70" name="Rectangle 22"/>
          <p:cNvSpPr>
            <a:spLocks noChangeArrowheads="1"/>
          </p:cNvSpPr>
          <p:nvPr>
            <p:custDataLst>
              <p:tags r:id="rId58"/>
            </p:custDataLst>
          </p:nvPr>
        </p:nvSpPr>
        <p:spPr bwMode="auto">
          <a:xfrm>
            <a:off x="2590799" y="2021778"/>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panose="020B0503030403020204"/>
              </a:rPr>
              <a:t>register</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file</a:t>
            </a:r>
            <a:endParaRPr lang="en-US" sz="1600" dirty="0">
              <a:solidFill>
                <a:schemeClr val="tx2"/>
              </a:solidFill>
              <a:latin typeface="Source Sans Pro" panose="020B0503030403020204"/>
            </a:endParaRPr>
          </a:p>
        </p:txBody>
      </p:sp>
      <p:sp>
        <p:nvSpPr>
          <p:cNvPr id="71" name="Text Box 29"/>
          <p:cNvSpPr txBox="1">
            <a:spLocks noChangeArrowheads="1"/>
          </p:cNvSpPr>
          <p:nvPr>
            <p:custDataLst>
              <p:tags r:id="rId59"/>
            </p:custDataLst>
          </p:nvPr>
        </p:nvSpPr>
        <p:spPr bwMode="auto">
          <a:xfrm>
            <a:off x="1295400" y="2253454"/>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2" name="Line 25"/>
          <p:cNvSpPr>
            <a:spLocks noChangeShapeType="1"/>
          </p:cNvSpPr>
          <p:nvPr>
            <p:custDataLst>
              <p:tags r:id="rId60"/>
            </p:custDataLst>
          </p:nvPr>
        </p:nvSpPr>
        <p:spPr bwMode="auto">
          <a:xfrm flipV="1">
            <a:off x="2743200"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3" name="Line 25"/>
          <p:cNvSpPr>
            <a:spLocks noChangeShapeType="1"/>
          </p:cNvSpPr>
          <p:nvPr>
            <p:custDataLst>
              <p:tags r:id="rId61"/>
            </p:custDataLst>
          </p:nvPr>
        </p:nvSpPr>
        <p:spPr bwMode="auto">
          <a:xfrm flipV="1">
            <a:off x="31241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4" name="Line 25"/>
          <p:cNvSpPr>
            <a:spLocks noChangeShapeType="1"/>
          </p:cNvSpPr>
          <p:nvPr>
            <p:custDataLst>
              <p:tags r:id="rId62"/>
            </p:custDataLst>
          </p:nvPr>
        </p:nvSpPr>
        <p:spPr bwMode="auto">
          <a:xfrm flipV="1">
            <a:off x="33527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5" name="Line 25"/>
          <p:cNvSpPr>
            <a:spLocks noChangeShapeType="1"/>
          </p:cNvSpPr>
          <p:nvPr>
            <p:custDataLst>
              <p:tags r:id="rId63"/>
            </p:custDataLst>
          </p:nvPr>
        </p:nvSpPr>
        <p:spPr bwMode="auto">
          <a:xfrm flipV="1">
            <a:off x="35813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6" name="Line 44"/>
          <p:cNvSpPr>
            <a:spLocks noChangeShapeType="1"/>
          </p:cNvSpPr>
          <p:nvPr>
            <p:custDataLst>
              <p:tags r:id="rId64"/>
            </p:custDataLst>
          </p:nvPr>
        </p:nvSpPr>
        <p:spPr bwMode="auto">
          <a:xfrm>
            <a:off x="762000" y="3381514"/>
            <a:ext cx="1447800" cy="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7" name="Line 49"/>
          <p:cNvSpPr>
            <a:spLocks noChangeShapeType="1"/>
          </p:cNvSpPr>
          <p:nvPr>
            <p:custDataLst>
              <p:tags r:id="rId65"/>
            </p:custDataLst>
          </p:nvPr>
        </p:nvSpPr>
        <p:spPr bwMode="auto">
          <a:xfrm flipV="1">
            <a:off x="3657600" y="5069778"/>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78" name="Text Box 11"/>
          <p:cNvSpPr txBox="1">
            <a:spLocks noChangeArrowheads="1"/>
          </p:cNvSpPr>
          <p:nvPr>
            <p:custDataLst>
              <p:tags r:id="rId66"/>
            </p:custDataLst>
          </p:nvPr>
        </p:nvSpPr>
        <p:spPr bwMode="auto">
          <a:xfrm>
            <a:off x="2971800" y="4917378"/>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79" name="Line 49"/>
          <p:cNvSpPr>
            <a:spLocks noChangeShapeType="1"/>
          </p:cNvSpPr>
          <p:nvPr>
            <p:custDataLst>
              <p:tags r:id="rId67"/>
            </p:custDataLst>
          </p:nvPr>
        </p:nvSpPr>
        <p:spPr bwMode="auto">
          <a:xfrm flipV="1">
            <a:off x="4800600" y="2246191"/>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0" name="Line 49"/>
          <p:cNvSpPr>
            <a:spLocks noChangeShapeType="1"/>
          </p:cNvSpPr>
          <p:nvPr>
            <p:custDataLst>
              <p:tags r:id="rId68"/>
            </p:custDataLst>
          </p:nvPr>
        </p:nvSpPr>
        <p:spPr bwMode="auto">
          <a:xfrm>
            <a:off x="5260313" y="3545778"/>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2" name="Freeform 81"/>
          <p:cNvSpPr/>
          <p:nvPr>
            <p:custDataLst>
              <p:tags r:id="rId69"/>
            </p:custDataLst>
          </p:nvPr>
        </p:nvSpPr>
        <p:spPr>
          <a:xfrm>
            <a:off x="914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85" name="Freeform 84"/>
          <p:cNvSpPr/>
          <p:nvPr>
            <p:custDataLst>
              <p:tags r:id="rId70"/>
            </p:custDataLst>
          </p:nvPr>
        </p:nvSpPr>
        <p:spPr>
          <a:xfrm>
            <a:off x="1676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grpSp>
        <p:nvGrpSpPr>
          <p:cNvPr id="87" name="Group 86"/>
          <p:cNvGrpSpPr/>
          <p:nvPr/>
        </p:nvGrpSpPr>
        <p:grpSpPr>
          <a:xfrm>
            <a:off x="5715000" y="1945578"/>
            <a:ext cx="1143000" cy="1524000"/>
            <a:chOff x="5715000" y="1676400"/>
            <a:chExt cx="1143000" cy="1524000"/>
          </a:xfrm>
        </p:grpSpPr>
        <p:sp>
          <p:nvSpPr>
            <p:cNvPr id="88" name="Text Box 52"/>
            <p:cNvSpPr txBox="1">
              <a:spLocks noChangeArrowheads="1"/>
            </p:cNvSpPr>
            <p:nvPr>
              <p:custDataLst>
                <p:tags r:id="rId74"/>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panose="020B0503030403020204"/>
                </a:rPr>
                <a:t>alu</a:t>
              </a:r>
              <a:endParaRPr lang="en-US" sz="1600" dirty="0">
                <a:solidFill>
                  <a:schemeClr val="tx2"/>
                </a:solidFill>
                <a:latin typeface="Source Sans Pro" panose="020B0503030403020204"/>
              </a:endParaRPr>
            </a:p>
          </p:txBody>
        </p:sp>
        <p:sp>
          <p:nvSpPr>
            <p:cNvPr id="89" name="Line 44"/>
            <p:cNvSpPr>
              <a:spLocks noChangeShapeType="1"/>
            </p:cNvSpPr>
            <p:nvPr>
              <p:custDataLst>
                <p:tags r:id="rId75"/>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0" name="Freeform 89"/>
            <p:cNvSpPr/>
            <p:nvPr>
              <p:custDataLst>
                <p:tags r:id="rId76"/>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91" name="Line 45"/>
            <p:cNvSpPr>
              <a:spLocks noChangeShapeType="1"/>
            </p:cNvSpPr>
            <p:nvPr>
              <p:custDataLst>
                <p:tags r:id="rId77"/>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2" name="Line 43"/>
            <p:cNvSpPr>
              <a:spLocks noChangeShapeType="1"/>
            </p:cNvSpPr>
            <p:nvPr>
              <p:custDataLst>
                <p:tags r:id="rId78"/>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3" name="Line 48"/>
            <p:cNvSpPr>
              <a:spLocks noChangeShapeType="1"/>
            </p:cNvSpPr>
            <p:nvPr>
              <p:custDataLst>
                <p:tags r:id="rId79"/>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grpSp>
      <p:sp>
        <p:nvSpPr>
          <p:cNvPr id="97" name="Rectangle 2"/>
          <p:cNvSpPr>
            <a:spLocks noGrp="1" noChangeArrowheads="1"/>
          </p:cNvSpPr>
          <p:nvPr>
            <p:ph type="title"/>
            <p:custDataLst>
              <p:tags r:id="rId71"/>
            </p:custDataLst>
          </p:nvPr>
        </p:nvSpPr>
        <p:spPr>
          <a:xfrm>
            <a:off x="228600" y="152400"/>
            <a:ext cx="8686800" cy="533400"/>
          </a:xfrm>
        </p:spPr>
        <p:txBody>
          <a:bodyPr>
            <a:noAutofit/>
          </a:bodyPr>
          <a:lstStyle/>
          <a:p>
            <a:r>
              <a:rPr lang="en-US" b="1" dirty="0" smtClean="0">
                <a:solidFill>
                  <a:schemeClr val="accent6"/>
                </a:solidFill>
              </a:rPr>
              <a:t>RISC-V</a:t>
            </a:r>
            <a:r>
              <a:rPr lang="en-US" dirty="0" smtClean="0">
                <a:solidFill>
                  <a:schemeClr val="tx2"/>
                </a:solidFill>
              </a:rPr>
              <a:t> Memory</a:t>
            </a:r>
            <a:endParaRPr lang="en-US" dirty="0">
              <a:solidFill>
                <a:schemeClr val="tx2"/>
              </a:solidFill>
            </a:endParaRPr>
          </a:p>
        </p:txBody>
      </p:sp>
      <p:sp>
        <p:nvSpPr>
          <p:cNvPr id="83" name="Text Box 11"/>
          <p:cNvSpPr txBox="1">
            <a:spLocks noChangeArrowheads="1"/>
          </p:cNvSpPr>
          <p:nvPr>
            <p:custDataLst>
              <p:tags r:id="rId72"/>
            </p:custDataLst>
          </p:nvPr>
        </p:nvSpPr>
        <p:spPr bwMode="auto">
          <a:xfrm>
            <a:off x="1004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86" name="Text Box 11"/>
          <p:cNvSpPr txBox="1">
            <a:spLocks noChangeArrowheads="1"/>
          </p:cNvSpPr>
          <p:nvPr>
            <p:custDataLst>
              <p:tags r:id="rId73"/>
            </p:custDataLst>
          </p:nvPr>
        </p:nvSpPr>
        <p:spPr bwMode="auto">
          <a:xfrm>
            <a:off x="1766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96" name="TextBox 95"/>
          <p:cNvSpPr txBox="1"/>
          <p:nvPr/>
        </p:nvSpPr>
        <p:spPr>
          <a:xfrm>
            <a:off x="1843086" y="5943600"/>
            <a:ext cx="4042517"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
        <p:nvSpPr>
          <p:cNvPr id="98" name="Oval 97"/>
          <p:cNvSpPr/>
          <p:nvPr/>
        </p:nvSpPr>
        <p:spPr>
          <a:xfrm>
            <a:off x="0" y="1647925"/>
            <a:ext cx="1562100" cy="163115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479513" y="3088578"/>
            <a:ext cx="1684868"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3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12</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a:ln>
            <a:noFill/>
          </a:ln>
        </p:spPr>
        <p:txBody>
          <a:bodyPr>
            <a:noAutofit/>
          </a:bodyPr>
          <a:lstStyle/>
          <a:p>
            <a:r>
              <a:rPr lang="en-US" b="1" dirty="0" smtClean="0">
                <a:solidFill>
                  <a:schemeClr val="accent6"/>
                </a:solidFill>
              </a:rPr>
              <a:t>RISC-V</a:t>
            </a:r>
            <a:r>
              <a:rPr lang="en-US" dirty="0" smtClean="0">
                <a:solidFill>
                  <a:schemeClr val="tx2"/>
                </a:solidFill>
              </a:rPr>
              <a:t> Memory</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106100" y="2971800"/>
            <a:ext cx="6523752" cy="3847004"/>
          </a:xfrm>
          <a:ln>
            <a:noFill/>
          </a:ln>
        </p:spPr>
        <p:txBody>
          <a:bodyPr>
            <a:noAutofit/>
          </a:bodyPr>
          <a:lstStyle/>
          <a:p>
            <a:pPr marL="457200" indent="-457200">
              <a:buFont typeface="Arial" charset="0"/>
              <a:buChar char="•"/>
            </a:pPr>
            <a:r>
              <a:rPr lang="en-US" sz="2800" dirty="0" smtClean="0">
                <a:solidFill>
                  <a:schemeClr val="tx2"/>
                </a:solidFill>
              </a:rPr>
              <a:t>32-bit address</a:t>
            </a:r>
            <a:endParaRPr lang="en-US" sz="2800" dirty="0">
              <a:solidFill>
                <a:schemeClr val="tx2"/>
              </a:solidFill>
            </a:endParaRPr>
          </a:p>
          <a:p>
            <a:pPr marL="457200" indent="-457200">
              <a:buFont typeface="Arial" charset="0"/>
              <a:buChar char="•"/>
            </a:pPr>
            <a:r>
              <a:rPr lang="en-US" sz="2800" dirty="0">
                <a:solidFill>
                  <a:schemeClr val="tx2"/>
                </a:solidFill>
              </a:rPr>
              <a:t>32-bit </a:t>
            </a:r>
            <a:r>
              <a:rPr lang="en-US" sz="2800" dirty="0" smtClean="0">
                <a:solidFill>
                  <a:schemeClr val="tx2"/>
                </a:solidFill>
              </a:rPr>
              <a:t>data (but byte addressed)</a:t>
            </a:r>
          </a:p>
          <a:p>
            <a:pPr marL="457200" indent="-457200">
              <a:buFont typeface="Arial" charset="0"/>
              <a:buChar char="•"/>
            </a:pPr>
            <a:r>
              <a:rPr lang="en-US" sz="2800" dirty="0" smtClean="0">
                <a:solidFill>
                  <a:schemeClr val="tx2"/>
                </a:solidFill>
              </a:rPr>
              <a:t>Enable + 2 bit memory control (mc)</a:t>
            </a:r>
          </a:p>
          <a:p>
            <a:pPr marL="457200" indent="-457200">
              <a:buFont typeface="Arial" charset="0"/>
              <a:buChar char="•"/>
            </a:pPr>
            <a:endParaRPr lang="en-US" sz="2800" dirty="0" smtClean="0">
              <a:solidFill>
                <a:schemeClr val="tx2"/>
              </a:solidFill>
            </a:endParaRPr>
          </a:p>
          <a:p>
            <a:pPr lvl="1">
              <a:buNone/>
            </a:pPr>
            <a:r>
              <a:rPr lang="en-US" sz="2400" dirty="0" smtClean="0">
                <a:solidFill>
                  <a:schemeClr val="tx2"/>
                </a:solidFill>
              </a:rPr>
              <a:t>00: </a:t>
            </a:r>
            <a:r>
              <a:rPr lang="en-US" sz="2400" dirty="0" smtClean="0">
                <a:solidFill>
                  <a:schemeClr val="accent2"/>
                </a:solidFill>
              </a:rPr>
              <a:t>read</a:t>
            </a:r>
            <a:r>
              <a:rPr lang="en-US" sz="2400" dirty="0" smtClean="0">
                <a:solidFill>
                  <a:schemeClr val="tx2"/>
                </a:solidFill>
              </a:rPr>
              <a:t> word (4 byte aligned)</a:t>
            </a:r>
          </a:p>
          <a:p>
            <a:pPr lvl="1">
              <a:buNone/>
            </a:pPr>
            <a:r>
              <a:rPr lang="en-US" sz="2400" dirty="0" smtClean="0">
                <a:solidFill>
                  <a:schemeClr val="tx2"/>
                </a:solidFill>
              </a:rPr>
              <a:t>01: </a:t>
            </a:r>
            <a:r>
              <a:rPr lang="en-US" sz="2400" dirty="0" smtClean="0">
                <a:solidFill>
                  <a:schemeClr val="accent6"/>
                </a:solidFill>
              </a:rPr>
              <a:t>write</a:t>
            </a:r>
            <a:r>
              <a:rPr lang="en-US" sz="2400" dirty="0" smtClean="0">
                <a:solidFill>
                  <a:schemeClr val="tx2"/>
                </a:solidFill>
              </a:rPr>
              <a:t> byte</a:t>
            </a:r>
          </a:p>
          <a:p>
            <a:pPr lvl="1">
              <a:buNone/>
            </a:pPr>
            <a:r>
              <a:rPr lang="en-US" sz="2400" dirty="0" smtClean="0">
                <a:solidFill>
                  <a:schemeClr val="tx2"/>
                </a:solidFill>
              </a:rPr>
              <a:t>10: </a:t>
            </a:r>
            <a:r>
              <a:rPr lang="en-US" sz="2400" dirty="0" smtClean="0">
                <a:solidFill>
                  <a:schemeClr val="accent6"/>
                </a:solidFill>
              </a:rPr>
              <a:t>write</a:t>
            </a:r>
            <a:r>
              <a:rPr lang="en-US" sz="2400" dirty="0" smtClean="0">
                <a:solidFill>
                  <a:schemeClr val="tx2"/>
                </a:solidFill>
              </a:rPr>
              <a:t> </a:t>
            </a:r>
            <a:r>
              <a:rPr lang="en-US" sz="2400" dirty="0" err="1" smtClean="0">
                <a:solidFill>
                  <a:schemeClr val="tx2"/>
                </a:solidFill>
              </a:rPr>
              <a:t>halfword</a:t>
            </a:r>
            <a:r>
              <a:rPr lang="en-US" sz="2400" dirty="0" smtClean="0">
                <a:solidFill>
                  <a:schemeClr val="tx2"/>
                </a:solidFill>
              </a:rPr>
              <a:t>  (2 byte aligned)</a:t>
            </a:r>
          </a:p>
          <a:p>
            <a:pPr lvl="1">
              <a:buNone/>
            </a:pPr>
            <a:r>
              <a:rPr lang="en-US" sz="2400" dirty="0" smtClean="0">
                <a:solidFill>
                  <a:schemeClr val="tx2"/>
                </a:solidFill>
              </a:rPr>
              <a:t>11: </a:t>
            </a:r>
            <a:r>
              <a:rPr lang="en-US" sz="2400" dirty="0" smtClean="0">
                <a:solidFill>
                  <a:schemeClr val="accent6"/>
                </a:solidFill>
              </a:rPr>
              <a:t>write</a:t>
            </a:r>
            <a:r>
              <a:rPr lang="en-US" sz="2400" dirty="0" smtClean="0">
                <a:solidFill>
                  <a:schemeClr val="tx2"/>
                </a:solidFill>
              </a:rPr>
              <a:t> word (4 byte aligned)</a:t>
            </a:r>
          </a:p>
        </p:txBody>
      </p:sp>
      <p:sp>
        <p:nvSpPr>
          <p:cNvPr id="7" name="Text Box 5"/>
          <p:cNvSpPr txBox="1">
            <a:spLocks noChangeArrowheads="1"/>
          </p:cNvSpPr>
          <p:nvPr>
            <p:custDataLst>
              <p:tags r:id="rId3"/>
            </p:custDataLst>
          </p:nvPr>
        </p:nvSpPr>
        <p:spPr bwMode="auto">
          <a:xfrm>
            <a:off x="3697019" y="1255572"/>
            <a:ext cx="166423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a:rPr>
              <a:t>memory</a:t>
            </a:r>
          </a:p>
        </p:txBody>
      </p:sp>
      <p:sp>
        <p:nvSpPr>
          <p:cNvPr id="8" name="Line 6"/>
          <p:cNvSpPr>
            <a:spLocks noChangeShapeType="1"/>
          </p:cNvSpPr>
          <p:nvPr>
            <p:custDataLst>
              <p:tags r:id="rId4"/>
            </p:custDataLst>
          </p:nvPr>
        </p:nvSpPr>
        <p:spPr bwMode="auto">
          <a:xfrm>
            <a:off x="2819400" y="1503719"/>
            <a:ext cx="685800" cy="0"/>
          </a:xfrm>
          <a:prstGeom prst="line">
            <a:avLst/>
          </a:prstGeom>
          <a:noFill/>
          <a:ln w="25400">
            <a:solidFill>
              <a:schemeClr val="tx2"/>
            </a:solidFill>
            <a:round/>
            <a:headEnd type="none" w="med" len="med"/>
            <a:tailEnd type="arrow" w="med" len="med"/>
          </a:ln>
          <a:effectLst/>
        </p:spPr>
        <p:txBody>
          <a:bodyPr anchor="ctr">
            <a:spAutoFit/>
          </a:bodyPr>
          <a:lstStyle/>
          <a:p>
            <a:endParaRPr lang="en-US">
              <a:solidFill>
                <a:schemeClr val="tx2"/>
              </a:solidFill>
              <a:latin typeface="Source Sans Pro"/>
            </a:endParaRPr>
          </a:p>
        </p:txBody>
      </p:sp>
      <p:sp>
        <p:nvSpPr>
          <p:cNvPr id="9" name="Line 8"/>
          <p:cNvSpPr>
            <a:spLocks noChangeShapeType="1"/>
          </p:cNvSpPr>
          <p:nvPr>
            <p:custDataLst>
              <p:tags r:id="rId5"/>
            </p:custDataLst>
          </p:nvPr>
        </p:nvSpPr>
        <p:spPr bwMode="auto">
          <a:xfrm>
            <a:off x="5638800" y="1503719"/>
            <a:ext cx="685800" cy="0"/>
          </a:xfrm>
          <a:prstGeom prst="line">
            <a:avLst/>
          </a:prstGeom>
          <a:noFill/>
          <a:ln w="25400">
            <a:solidFill>
              <a:schemeClr val="tx2"/>
            </a:solidFill>
            <a:round/>
            <a:headEnd type="none" w="med" len="med"/>
            <a:tailEnd type="arrow" w="med" len="med"/>
          </a:ln>
          <a:effectLst/>
        </p:spPr>
        <p:txBody>
          <a:bodyPr anchor="ctr">
            <a:spAutoFit/>
          </a:bodyPr>
          <a:lstStyle/>
          <a:p>
            <a:endParaRPr lang="en-US">
              <a:solidFill>
                <a:schemeClr val="tx2"/>
              </a:solidFill>
              <a:latin typeface="Source Sans Pro"/>
            </a:endParaRPr>
          </a:p>
        </p:txBody>
      </p:sp>
      <p:sp>
        <p:nvSpPr>
          <p:cNvPr id="10" name="Line 10"/>
          <p:cNvSpPr>
            <a:spLocks noChangeShapeType="1"/>
          </p:cNvSpPr>
          <p:nvPr>
            <p:custDataLst>
              <p:tags r:id="rId6"/>
            </p:custDataLst>
          </p:nvPr>
        </p:nvSpPr>
        <p:spPr bwMode="auto">
          <a:xfrm>
            <a:off x="3794007" y="2113319"/>
            <a:ext cx="0" cy="457200"/>
          </a:xfrm>
          <a:prstGeom prst="line">
            <a:avLst/>
          </a:prstGeom>
          <a:noFill/>
          <a:ln w="25400">
            <a:solidFill>
              <a:schemeClr val="tx2"/>
            </a:solidFill>
            <a:round/>
            <a:headEnd type="arrow" w="med" len="med"/>
            <a:tailEnd type="none" w="med" len="med"/>
          </a:ln>
          <a:effectLst/>
        </p:spPr>
        <p:txBody>
          <a:bodyPr wrap="none" anchor="ctr">
            <a:spAutoFit/>
          </a:bodyPr>
          <a:lstStyle/>
          <a:p>
            <a:endParaRPr lang="en-US">
              <a:solidFill>
                <a:schemeClr val="tx2"/>
              </a:solidFill>
              <a:latin typeface="Source Sans Pro"/>
            </a:endParaRPr>
          </a:p>
        </p:txBody>
      </p:sp>
      <p:sp>
        <p:nvSpPr>
          <p:cNvPr id="11" name="Line 11"/>
          <p:cNvSpPr>
            <a:spLocks noChangeShapeType="1"/>
          </p:cNvSpPr>
          <p:nvPr>
            <p:custDataLst>
              <p:tags r:id="rId7"/>
            </p:custDataLst>
          </p:nvPr>
        </p:nvSpPr>
        <p:spPr bwMode="auto">
          <a:xfrm flipV="1">
            <a:off x="3717807" y="2265719"/>
            <a:ext cx="152400" cy="76200"/>
          </a:xfrm>
          <a:prstGeom prst="line">
            <a:avLst/>
          </a:prstGeom>
          <a:noFill/>
          <a:ln w="25400">
            <a:solidFill>
              <a:schemeClr val="tx2"/>
            </a:solidFill>
            <a:round/>
            <a:headEnd/>
            <a:tailEnd/>
          </a:ln>
          <a:effectLst/>
        </p:spPr>
        <p:txBody>
          <a:bodyPr wrap="none" anchor="ctr">
            <a:spAutoFit/>
          </a:bodyPr>
          <a:lstStyle/>
          <a:p>
            <a:endParaRPr lang="en-US">
              <a:solidFill>
                <a:schemeClr val="tx2"/>
              </a:solidFill>
              <a:latin typeface="Source Sans Pro"/>
            </a:endParaRPr>
          </a:p>
        </p:txBody>
      </p:sp>
      <p:sp>
        <p:nvSpPr>
          <p:cNvPr id="12" name="Text Box 12"/>
          <p:cNvSpPr txBox="1">
            <a:spLocks noChangeArrowheads="1"/>
          </p:cNvSpPr>
          <p:nvPr>
            <p:custDataLst>
              <p:tags r:id="rId8"/>
            </p:custDataLst>
          </p:nvPr>
        </p:nvSpPr>
        <p:spPr bwMode="auto">
          <a:xfrm>
            <a:off x="3932919" y="2210512"/>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32</a:t>
            </a:r>
            <a:endParaRPr lang="en-US" sz="2400" dirty="0">
              <a:solidFill>
                <a:schemeClr val="tx2"/>
              </a:solidFill>
              <a:latin typeface="Source Sans Pro"/>
            </a:endParaRPr>
          </a:p>
        </p:txBody>
      </p:sp>
      <p:sp>
        <p:nvSpPr>
          <p:cNvPr id="13" name="Text Box 13"/>
          <p:cNvSpPr txBox="1">
            <a:spLocks noChangeArrowheads="1"/>
          </p:cNvSpPr>
          <p:nvPr>
            <p:custDataLst>
              <p:tags r:id="rId9"/>
            </p:custDataLst>
          </p:nvPr>
        </p:nvSpPr>
        <p:spPr bwMode="auto">
          <a:xfrm>
            <a:off x="3409764" y="2553056"/>
            <a:ext cx="80182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chemeClr val="tx2"/>
                </a:solidFill>
                <a:latin typeface="Source Sans Pro"/>
              </a:rPr>
              <a:t>addr</a:t>
            </a:r>
            <a:endParaRPr lang="en-US" sz="2400" dirty="0">
              <a:solidFill>
                <a:schemeClr val="tx2"/>
              </a:solidFill>
              <a:latin typeface="Source Sans Pro"/>
            </a:endParaRPr>
          </a:p>
        </p:txBody>
      </p:sp>
      <p:sp>
        <p:nvSpPr>
          <p:cNvPr id="14" name="Line 14"/>
          <p:cNvSpPr>
            <a:spLocks noChangeShapeType="1"/>
          </p:cNvSpPr>
          <p:nvPr>
            <p:custDataLst>
              <p:tags r:id="rId10"/>
            </p:custDataLst>
          </p:nvPr>
        </p:nvSpPr>
        <p:spPr bwMode="auto">
          <a:xfrm>
            <a:off x="4827470" y="2130781"/>
            <a:ext cx="0" cy="457200"/>
          </a:xfrm>
          <a:prstGeom prst="line">
            <a:avLst/>
          </a:prstGeom>
          <a:ln>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none" anchor="ctr">
            <a:spAutoFit/>
          </a:bodyPr>
          <a:lstStyle/>
          <a:p>
            <a:endParaRPr lang="en-US">
              <a:solidFill>
                <a:schemeClr val="tx2"/>
              </a:solidFill>
              <a:latin typeface="Source Sans Pro"/>
            </a:endParaRPr>
          </a:p>
        </p:txBody>
      </p:sp>
      <p:sp>
        <p:nvSpPr>
          <p:cNvPr id="15" name="Line 15"/>
          <p:cNvSpPr>
            <a:spLocks noChangeShapeType="1"/>
          </p:cNvSpPr>
          <p:nvPr>
            <p:custDataLst>
              <p:tags r:id="rId11"/>
            </p:custDataLst>
          </p:nvPr>
        </p:nvSpPr>
        <p:spPr bwMode="auto">
          <a:xfrm flipV="1">
            <a:off x="4751270" y="2283181"/>
            <a:ext cx="152400" cy="76200"/>
          </a:xfrm>
          <a:prstGeom prst="line">
            <a:avLst/>
          </a:prstGeom>
          <a:ln>
            <a:headEnd/>
            <a:tailEnd/>
          </a:ln>
          <a:effectLst/>
        </p:spPr>
        <p:style>
          <a:lnRef idx="2">
            <a:schemeClr val="accent1"/>
          </a:lnRef>
          <a:fillRef idx="0">
            <a:schemeClr val="accent1"/>
          </a:fillRef>
          <a:effectRef idx="1">
            <a:schemeClr val="accent1"/>
          </a:effectRef>
          <a:fontRef idx="minor">
            <a:schemeClr val="tx1"/>
          </a:fontRef>
        </p:style>
        <p:txBody>
          <a:bodyPr wrap="none" anchor="ctr">
            <a:spAutoFit/>
          </a:bodyPr>
          <a:lstStyle/>
          <a:p>
            <a:endParaRPr lang="en-US">
              <a:solidFill>
                <a:schemeClr val="tx2"/>
              </a:solidFill>
              <a:latin typeface="Source Sans Pro"/>
            </a:endParaRPr>
          </a:p>
        </p:txBody>
      </p:sp>
      <p:sp>
        <p:nvSpPr>
          <p:cNvPr id="16" name="Text Box 16"/>
          <p:cNvSpPr txBox="1">
            <a:spLocks noChangeArrowheads="1"/>
          </p:cNvSpPr>
          <p:nvPr>
            <p:custDataLst>
              <p:tags r:id="rId12"/>
            </p:custDataLst>
          </p:nvPr>
        </p:nvSpPr>
        <p:spPr bwMode="auto">
          <a:xfrm>
            <a:off x="4797807" y="2206981"/>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17" name="Text Box 17"/>
          <p:cNvSpPr txBox="1">
            <a:spLocks noChangeArrowheads="1"/>
          </p:cNvSpPr>
          <p:nvPr>
            <p:custDataLst>
              <p:tags r:id="rId13"/>
            </p:custDataLst>
          </p:nvPr>
        </p:nvSpPr>
        <p:spPr bwMode="auto">
          <a:xfrm>
            <a:off x="4556007" y="2553056"/>
            <a:ext cx="609600" cy="52078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mc</a:t>
            </a:r>
          </a:p>
        </p:txBody>
      </p:sp>
      <p:sp>
        <p:nvSpPr>
          <p:cNvPr id="18" name="Rectangle 4"/>
          <p:cNvSpPr>
            <a:spLocks noChangeArrowheads="1"/>
          </p:cNvSpPr>
          <p:nvPr>
            <p:custDataLst>
              <p:tags r:id="rId14"/>
            </p:custDataLst>
          </p:nvPr>
        </p:nvSpPr>
        <p:spPr bwMode="auto">
          <a:xfrm>
            <a:off x="3505200" y="1046519"/>
            <a:ext cx="2133600" cy="1065210"/>
          </a:xfrm>
          <a:prstGeom prst="rect">
            <a:avLst/>
          </a:prstGeom>
          <a:noFill/>
          <a:ln w="25400" algn="ctr">
            <a:solidFill>
              <a:schemeClr val="tx2"/>
            </a:solidFill>
            <a:miter lim="800000"/>
            <a:headEnd/>
            <a:tailEnd/>
          </a:ln>
          <a:effectLst/>
        </p:spPr>
        <p:txBody>
          <a:bodyPr wrap="square" anchor="ctr">
            <a:noAutofit/>
          </a:bodyPr>
          <a:lstStyle/>
          <a:p>
            <a:endParaRPr lang="en-US">
              <a:solidFill>
                <a:schemeClr val="tx2"/>
              </a:solidFill>
              <a:latin typeface="Source Sans Pro"/>
            </a:endParaRPr>
          </a:p>
        </p:txBody>
      </p:sp>
      <p:sp>
        <p:nvSpPr>
          <p:cNvPr id="19" name="Line 11"/>
          <p:cNvSpPr>
            <a:spLocks noChangeShapeType="1"/>
          </p:cNvSpPr>
          <p:nvPr>
            <p:custDataLst>
              <p:tags r:id="rId15"/>
            </p:custDataLst>
          </p:nvPr>
        </p:nvSpPr>
        <p:spPr bwMode="auto">
          <a:xfrm flipV="1">
            <a:off x="3200400" y="1427519"/>
            <a:ext cx="47303" cy="152400"/>
          </a:xfrm>
          <a:prstGeom prst="line">
            <a:avLst/>
          </a:prstGeom>
          <a:noFill/>
          <a:ln w="25400">
            <a:solidFill>
              <a:schemeClr val="tx2"/>
            </a:solidFill>
            <a:round/>
            <a:headEnd/>
            <a:tailEnd/>
          </a:ln>
          <a:effectLst/>
        </p:spPr>
        <p:txBody>
          <a:bodyPr wrap="square" anchor="ctr">
            <a:spAutoFit/>
          </a:bodyPr>
          <a:lstStyle/>
          <a:p>
            <a:endParaRPr lang="en-US">
              <a:solidFill>
                <a:schemeClr val="tx2"/>
              </a:solidFill>
              <a:latin typeface="Source Sans Pro"/>
            </a:endParaRPr>
          </a:p>
        </p:txBody>
      </p:sp>
      <p:sp>
        <p:nvSpPr>
          <p:cNvPr id="20" name="Text Box 12"/>
          <p:cNvSpPr txBox="1">
            <a:spLocks noChangeArrowheads="1"/>
          </p:cNvSpPr>
          <p:nvPr>
            <p:custDataLst>
              <p:tags r:id="rId16"/>
            </p:custDataLst>
          </p:nvPr>
        </p:nvSpPr>
        <p:spPr bwMode="auto">
          <a:xfrm>
            <a:off x="2904474" y="1524043"/>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32</a:t>
            </a:r>
          </a:p>
        </p:txBody>
      </p:sp>
      <p:sp>
        <p:nvSpPr>
          <p:cNvPr id="21" name="Line 11"/>
          <p:cNvSpPr>
            <a:spLocks noChangeShapeType="1"/>
          </p:cNvSpPr>
          <p:nvPr>
            <p:custDataLst>
              <p:tags r:id="rId17"/>
            </p:custDataLst>
          </p:nvPr>
        </p:nvSpPr>
        <p:spPr bwMode="auto">
          <a:xfrm flipV="1">
            <a:off x="5867400" y="1427519"/>
            <a:ext cx="47303" cy="152400"/>
          </a:xfrm>
          <a:prstGeom prst="line">
            <a:avLst/>
          </a:prstGeom>
          <a:noFill/>
          <a:ln w="25400">
            <a:solidFill>
              <a:schemeClr val="tx2"/>
            </a:solidFill>
            <a:round/>
            <a:headEnd/>
            <a:tailEnd/>
          </a:ln>
          <a:effectLst/>
        </p:spPr>
        <p:txBody>
          <a:bodyPr wrap="square" anchor="ctr">
            <a:spAutoFit/>
          </a:bodyPr>
          <a:lstStyle/>
          <a:p>
            <a:endParaRPr lang="en-US">
              <a:solidFill>
                <a:schemeClr val="tx2"/>
              </a:solidFill>
              <a:latin typeface="Source Sans Pro"/>
            </a:endParaRPr>
          </a:p>
        </p:txBody>
      </p:sp>
      <p:sp>
        <p:nvSpPr>
          <p:cNvPr id="22" name="Text Box 12"/>
          <p:cNvSpPr txBox="1">
            <a:spLocks noChangeArrowheads="1"/>
          </p:cNvSpPr>
          <p:nvPr>
            <p:custDataLst>
              <p:tags r:id="rId18"/>
            </p:custDataLst>
          </p:nvPr>
        </p:nvSpPr>
        <p:spPr bwMode="auto">
          <a:xfrm>
            <a:off x="5571474" y="1524043"/>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32</a:t>
            </a:r>
          </a:p>
        </p:txBody>
      </p:sp>
      <p:sp>
        <p:nvSpPr>
          <p:cNvPr id="23" name="Line 14"/>
          <p:cNvSpPr>
            <a:spLocks noChangeShapeType="1"/>
          </p:cNvSpPr>
          <p:nvPr>
            <p:custDataLst>
              <p:tags r:id="rId19"/>
            </p:custDataLst>
          </p:nvPr>
        </p:nvSpPr>
        <p:spPr bwMode="auto">
          <a:xfrm>
            <a:off x="5529263" y="2113319"/>
            <a:ext cx="0" cy="457200"/>
          </a:xfrm>
          <a:prstGeom prst="line">
            <a:avLst/>
          </a:prstGeom>
          <a:ln>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none" anchor="ctr">
            <a:spAutoFit/>
          </a:bodyPr>
          <a:lstStyle/>
          <a:p>
            <a:endParaRPr lang="en-US">
              <a:solidFill>
                <a:schemeClr val="tx2"/>
              </a:solidFill>
              <a:latin typeface="Source Sans Pro"/>
            </a:endParaRPr>
          </a:p>
        </p:txBody>
      </p:sp>
      <p:sp>
        <p:nvSpPr>
          <p:cNvPr id="24" name="Text Box 17"/>
          <p:cNvSpPr txBox="1">
            <a:spLocks noChangeArrowheads="1"/>
          </p:cNvSpPr>
          <p:nvPr>
            <p:custDataLst>
              <p:tags r:id="rId20"/>
            </p:custDataLst>
          </p:nvPr>
        </p:nvSpPr>
        <p:spPr bwMode="auto">
          <a:xfrm>
            <a:off x="5257800" y="2535594"/>
            <a:ext cx="609600" cy="52078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E</a:t>
            </a:r>
            <a:endParaRPr lang="en-US" sz="2400" dirty="0">
              <a:solidFill>
                <a:schemeClr val="tx2"/>
              </a:solidFill>
              <a:latin typeface="Source Sans Pro"/>
            </a:endParaRPr>
          </a:p>
        </p:txBody>
      </p:sp>
      <p:sp>
        <p:nvSpPr>
          <p:cNvPr id="25" name="Text Box 13"/>
          <p:cNvSpPr txBox="1">
            <a:spLocks noChangeArrowheads="1"/>
          </p:cNvSpPr>
          <p:nvPr>
            <p:custDataLst>
              <p:tags r:id="rId21"/>
            </p:custDataLst>
          </p:nvPr>
        </p:nvSpPr>
        <p:spPr bwMode="auto">
          <a:xfrm>
            <a:off x="2536309" y="999596"/>
            <a:ext cx="56618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endParaRPr lang="en-US" sz="2400" baseline="-25000" dirty="0">
              <a:solidFill>
                <a:schemeClr val="tx2"/>
              </a:solidFill>
              <a:latin typeface="Source Sans Pro"/>
            </a:endParaRPr>
          </a:p>
        </p:txBody>
      </p:sp>
      <p:sp>
        <p:nvSpPr>
          <p:cNvPr id="26" name="Text Box 13"/>
          <p:cNvSpPr txBox="1">
            <a:spLocks noChangeArrowheads="1"/>
          </p:cNvSpPr>
          <p:nvPr>
            <p:custDataLst>
              <p:tags r:id="rId22"/>
            </p:custDataLst>
          </p:nvPr>
        </p:nvSpPr>
        <p:spPr bwMode="auto">
          <a:xfrm>
            <a:off x="5648614" y="970319"/>
            <a:ext cx="69281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endParaRPr lang="en-US" sz="2400" baseline="-25000" dirty="0">
              <a:solidFill>
                <a:schemeClr val="tx2"/>
              </a:solidFill>
              <a:latin typeface="Source Sans Pro"/>
            </a:endParaRPr>
          </a:p>
        </p:txBody>
      </p:sp>
      <p:graphicFrame>
        <p:nvGraphicFramePr>
          <p:cNvPr id="27" name="Table 26"/>
          <p:cNvGraphicFramePr>
            <a:graphicFrameLocks noGrp="1"/>
          </p:cNvGraphicFramePr>
          <p:nvPr>
            <p:custDataLst>
              <p:tags r:id="rId23"/>
            </p:custDataLst>
            <p:extLst>
              <p:ext uri="{D42A27DB-BD31-4B8C-83A1-F6EECF244321}">
                <p14:modId xmlns:p14="http://schemas.microsoft.com/office/powerpoint/2010/main" val="3865794527"/>
              </p:ext>
            </p:extLst>
          </p:nvPr>
        </p:nvGraphicFramePr>
        <p:xfrm>
          <a:off x="6663873" y="1347784"/>
          <a:ext cx="2514148" cy="4792984"/>
        </p:xfrm>
        <a:graphic>
          <a:graphicData uri="http://schemas.openxmlformats.org/drawingml/2006/table">
            <a:tbl>
              <a:tblPr firstRow="1" bandRow="1">
                <a:tableStyleId>{5C22544A-7EE6-4342-B048-85BDC9FD1C3A}</a:tableStyleId>
              </a:tblPr>
              <a:tblGrid>
                <a:gridCol w="1076428">
                  <a:extLst>
                    <a:ext uri="{9D8B030D-6E8A-4147-A177-3AD203B41FA5}">
                      <a16:colId xmlns:a16="http://schemas.microsoft.com/office/drawing/2014/main" val="20000"/>
                    </a:ext>
                  </a:extLst>
                </a:gridCol>
                <a:gridCol w="1437720">
                  <a:extLst>
                    <a:ext uri="{9D8B030D-6E8A-4147-A177-3AD203B41FA5}">
                      <a16:colId xmlns:a16="http://schemas.microsoft.com/office/drawing/2014/main" val="20001"/>
                    </a:ext>
                  </a:extLst>
                </a:gridCol>
              </a:tblGrid>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0x000fffff</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 . .</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2"/>
                          </a:solidFill>
                          <a:latin typeface="Consolas" pitchFamily="49" charset="0"/>
                        </a:rPr>
                        <a:t>0x0000000b</a:t>
                      </a: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0x0000000a</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0x00000009</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0x00000008</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0x00000007</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0x00000006</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0x00000005</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0x00000004</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0x00000003</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0x00000002</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0x00000001</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0x00000000</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8" name="TextBox 27"/>
          <p:cNvSpPr txBox="1"/>
          <p:nvPr/>
        </p:nvSpPr>
        <p:spPr>
          <a:xfrm>
            <a:off x="6782252" y="2286000"/>
            <a:ext cx="793201" cy="430887"/>
          </a:xfrm>
          <a:prstGeom prst="rect">
            <a:avLst/>
          </a:prstGeom>
          <a:noFill/>
          <a:ln>
            <a:noFill/>
          </a:ln>
        </p:spPr>
        <p:txBody>
          <a:bodyPr wrap="square" rtlCol="0">
            <a:spAutoFit/>
          </a:bodyPr>
          <a:lstStyle/>
          <a:p>
            <a:r>
              <a:rPr lang="en-US" sz="2200" dirty="0" smtClean="0">
                <a:solidFill>
                  <a:schemeClr val="accent1"/>
                </a:solidFill>
                <a:latin typeface="Source Sans Pro"/>
              </a:rPr>
              <a:t>0x05</a:t>
            </a:r>
            <a:endParaRPr lang="en-US" sz="2200" dirty="0">
              <a:solidFill>
                <a:schemeClr val="accent1"/>
              </a:solidFill>
              <a:latin typeface="Source Sans Pro"/>
            </a:endParaRPr>
          </a:p>
        </p:txBody>
      </p:sp>
      <p:sp>
        <p:nvSpPr>
          <p:cNvPr id="29" name="TextBox 28"/>
          <p:cNvSpPr txBox="1"/>
          <p:nvPr/>
        </p:nvSpPr>
        <p:spPr>
          <a:xfrm>
            <a:off x="6629851" y="804311"/>
            <a:ext cx="945601" cy="430887"/>
          </a:xfrm>
          <a:prstGeom prst="rect">
            <a:avLst/>
          </a:prstGeom>
          <a:noFill/>
          <a:ln>
            <a:noFill/>
          </a:ln>
        </p:spPr>
        <p:txBody>
          <a:bodyPr wrap="square" rtlCol="0">
            <a:spAutoFit/>
          </a:bodyPr>
          <a:lstStyle/>
          <a:p>
            <a:r>
              <a:rPr lang="en-US" sz="2200" dirty="0" smtClean="0">
                <a:solidFill>
                  <a:schemeClr val="accent1"/>
                </a:solidFill>
                <a:latin typeface="Source Sans Pro"/>
              </a:rPr>
              <a:t>1 byte</a:t>
            </a:r>
            <a:endParaRPr lang="en-US" sz="2200" dirty="0">
              <a:solidFill>
                <a:schemeClr val="accent1"/>
              </a:solidFill>
              <a:latin typeface="Source Sans Pro"/>
            </a:endParaRPr>
          </a:p>
        </p:txBody>
      </p:sp>
      <p:sp>
        <p:nvSpPr>
          <p:cNvPr id="30" name="TextBox 29"/>
          <p:cNvSpPr txBox="1"/>
          <p:nvPr/>
        </p:nvSpPr>
        <p:spPr>
          <a:xfrm>
            <a:off x="7873956" y="798387"/>
            <a:ext cx="1270044" cy="430887"/>
          </a:xfrm>
          <a:prstGeom prst="rect">
            <a:avLst/>
          </a:prstGeom>
          <a:noFill/>
          <a:ln>
            <a:noFill/>
          </a:ln>
        </p:spPr>
        <p:txBody>
          <a:bodyPr wrap="square" rtlCol="0">
            <a:spAutoFit/>
          </a:bodyPr>
          <a:lstStyle/>
          <a:p>
            <a:r>
              <a:rPr lang="en-US" sz="2200" dirty="0" smtClean="0">
                <a:solidFill>
                  <a:schemeClr val="accent1"/>
                </a:solidFill>
                <a:latin typeface="Source Sans Pro"/>
              </a:rPr>
              <a:t>address</a:t>
            </a:r>
            <a:endParaRPr lang="en-US" sz="2200" dirty="0">
              <a:solidFill>
                <a:schemeClr val="accent1"/>
              </a:solidFill>
              <a:latin typeface="Source Sans Pro"/>
            </a:endParaRPr>
          </a:p>
        </p:txBody>
      </p:sp>
    </p:spTree>
    <p:extLst>
      <p:ext uri="{BB962C8B-B14F-4D97-AF65-F5344CB8AC3E}">
        <p14:creationId xmlns:p14="http://schemas.microsoft.com/office/powerpoint/2010/main" val="23059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13</a:t>
            </a:fld>
            <a:endParaRPr lang="en-US" dirty="0"/>
          </a:p>
        </p:txBody>
      </p:sp>
      <p:sp>
        <p:nvSpPr>
          <p:cNvPr id="5" name="Line 34"/>
          <p:cNvSpPr>
            <a:spLocks noChangeShapeType="1"/>
          </p:cNvSpPr>
          <p:nvPr>
            <p:custDataLst>
              <p:tags r:id="rId1"/>
            </p:custDataLst>
          </p:nvPr>
        </p:nvSpPr>
        <p:spPr bwMode="auto">
          <a:xfrm flipV="1">
            <a:off x="2286000" y="4231578"/>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 name="Line 43"/>
          <p:cNvSpPr>
            <a:spLocks noChangeShapeType="1"/>
          </p:cNvSpPr>
          <p:nvPr>
            <p:custDataLst>
              <p:tags r:id="rId2"/>
            </p:custDataLst>
          </p:nvPr>
        </p:nvSpPr>
        <p:spPr bwMode="auto">
          <a:xfrm>
            <a:off x="3733800" y="2250378"/>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 name="Line 44"/>
          <p:cNvSpPr>
            <a:spLocks noChangeShapeType="1"/>
          </p:cNvSpPr>
          <p:nvPr>
            <p:custDataLst>
              <p:tags r:id="rId3"/>
            </p:custDataLst>
          </p:nvPr>
        </p:nvSpPr>
        <p:spPr bwMode="auto">
          <a:xfrm>
            <a:off x="3733800" y="3088578"/>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 name="Line 47"/>
          <p:cNvSpPr>
            <a:spLocks noChangeShapeType="1"/>
          </p:cNvSpPr>
          <p:nvPr>
            <p:custDataLst>
              <p:tags r:id="rId4"/>
            </p:custDataLst>
          </p:nvPr>
        </p:nvSpPr>
        <p:spPr bwMode="auto">
          <a:xfrm flipV="1">
            <a:off x="8686800" y="1183578"/>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 name="Line 48"/>
          <p:cNvSpPr>
            <a:spLocks noChangeShapeType="1"/>
          </p:cNvSpPr>
          <p:nvPr>
            <p:custDataLst>
              <p:tags r:id="rId5"/>
            </p:custDataLst>
          </p:nvPr>
        </p:nvSpPr>
        <p:spPr bwMode="auto">
          <a:xfrm flipH="1">
            <a:off x="6629400" y="2631378"/>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10" name="Line 49"/>
          <p:cNvSpPr>
            <a:spLocks noChangeShapeType="1"/>
          </p:cNvSpPr>
          <p:nvPr>
            <p:custDataLst>
              <p:tags r:id="rId6"/>
            </p:custDataLst>
          </p:nvPr>
        </p:nvSpPr>
        <p:spPr bwMode="auto">
          <a:xfrm flipV="1">
            <a:off x="1981200" y="1183578"/>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1" name="Line 51"/>
          <p:cNvSpPr>
            <a:spLocks noChangeShapeType="1"/>
          </p:cNvSpPr>
          <p:nvPr>
            <p:custDataLst>
              <p:tags r:id="rId7"/>
            </p:custDataLst>
          </p:nvPr>
        </p:nvSpPr>
        <p:spPr bwMode="auto">
          <a:xfrm flipV="1">
            <a:off x="1981200" y="2936178"/>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panose="020B0503030403020204"/>
            </a:endParaRPr>
          </a:p>
        </p:txBody>
      </p:sp>
      <p:sp>
        <p:nvSpPr>
          <p:cNvPr id="12" name="Line 8"/>
          <p:cNvSpPr>
            <a:spLocks noChangeShapeType="1"/>
          </p:cNvSpPr>
          <p:nvPr>
            <p:custDataLst>
              <p:tags r:id="rId8"/>
            </p:custDataLst>
          </p:nvPr>
        </p:nvSpPr>
        <p:spPr bwMode="auto">
          <a:xfrm>
            <a:off x="761998" y="3012378"/>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3" name="Text Box 11"/>
          <p:cNvSpPr txBox="1">
            <a:spLocks noChangeArrowheads="1"/>
          </p:cNvSpPr>
          <p:nvPr>
            <p:custDataLst>
              <p:tags r:id="rId9"/>
            </p:custDataLst>
          </p:nvPr>
        </p:nvSpPr>
        <p:spPr bwMode="auto">
          <a:xfrm>
            <a:off x="381000" y="3774378"/>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14" name="Line 18"/>
          <p:cNvSpPr>
            <a:spLocks noChangeShapeType="1"/>
          </p:cNvSpPr>
          <p:nvPr>
            <p:custDataLst>
              <p:tags r:id="rId10"/>
            </p:custDataLst>
          </p:nvPr>
        </p:nvSpPr>
        <p:spPr bwMode="auto">
          <a:xfrm flipH="1">
            <a:off x="1295400" y="3393378"/>
            <a:ext cx="0" cy="114300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5" name="Line 21"/>
          <p:cNvSpPr>
            <a:spLocks noChangeShapeType="1"/>
          </p:cNvSpPr>
          <p:nvPr>
            <p:custDataLst>
              <p:tags r:id="rId11"/>
            </p:custDataLst>
          </p:nvPr>
        </p:nvSpPr>
        <p:spPr bwMode="auto">
          <a:xfrm>
            <a:off x="761998" y="4079176"/>
            <a:ext cx="2" cy="45720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sz="1600">
              <a:solidFill>
                <a:schemeClr val="tx2"/>
              </a:solidFill>
              <a:latin typeface="Source Sans Pro" panose="020B0503030403020204"/>
            </a:endParaRPr>
          </a:p>
        </p:txBody>
      </p:sp>
      <p:sp>
        <p:nvSpPr>
          <p:cNvPr id="16" name="Line 49"/>
          <p:cNvSpPr>
            <a:spLocks noChangeShapeType="1"/>
          </p:cNvSpPr>
          <p:nvPr>
            <p:custDataLst>
              <p:tags r:id="rId12"/>
            </p:custDataLst>
          </p:nvPr>
        </p:nvSpPr>
        <p:spPr bwMode="auto">
          <a:xfrm flipH="1">
            <a:off x="1981200" y="1183578"/>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7" name="Line 49"/>
          <p:cNvSpPr>
            <a:spLocks noChangeShapeType="1"/>
          </p:cNvSpPr>
          <p:nvPr>
            <p:custDataLst>
              <p:tags r:id="rId13"/>
            </p:custDataLst>
          </p:nvPr>
        </p:nvSpPr>
        <p:spPr bwMode="auto">
          <a:xfrm flipH="1" flipV="1">
            <a:off x="1295400" y="2478978"/>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8" name="Line 44"/>
          <p:cNvSpPr>
            <a:spLocks noChangeShapeType="1"/>
          </p:cNvSpPr>
          <p:nvPr>
            <p:custDataLst>
              <p:tags r:id="rId14"/>
            </p:custDataLst>
          </p:nvPr>
        </p:nvSpPr>
        <p:spPr bwMode="auto">
          <a:xfrm>
            <a:off x="5257800" y="35457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9" name="Line 49"/>
          <p:cNvSpPr>
            <a:spLocks noChangeShapeType="1"/>
          </p:cNvSpPr>
          <p:nvPr>
            <p:custDataLst>
              <p:tags r:id="rId15"/>
            </p:custDataLst>
          </p:nvPr>
        </p:nvSpPr>
        <p:spPr bwMode="auto">
          <a:xfrm>
            <a:off x="2286000" y="4917378"/>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0" name="Text Box 29"/>
          <p:cNvSpPr txBox="1">
            <a:spLocks noChangeArrowheads="1"/>
          </p:cNvSpPr>
          <p:nvPr>
            <p:custDataLst>
              <p:tags r:id="rId16"/>
            </p:custDataLst>
          </p:nvPr>
        </p:nvSpPr>
        <p:spPr bwMode="auto">
          <a:xfrm>
            <a:off x="2343960" y="4764978"/>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1" name="Rectangle 4"/>
          <p:cNvSpPr>
            <a:spLocks noChangeArrowheads="1"/>
          </p:cNvSpPr>
          <p:nvPr>
            <p:custDataLst>
              <p:tags r:id="rId17"/>
            </p:custDataLst>
          </p:nvPr>
        </p:nvSpPr>
        <p:spPr bwMode="auto">
          <a:xfrm>
            <a:off x="228600" y="1945578"/>
            <a:ext cx="10668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22" name="Line 49"/>
          <p:cNvSpPr>
            <a:spLocks noChangeShapeType="1"/>
          </p:cNvSpPr>
          <p:nvPr>
            <p:custDataLst>
              <p:tags r:id="rId18"/>
            </p:custDataLst>
          </p:nvPr>
        </p:nvSpPr>
        <p:spPr bwMode="auto">
          <a:xfrm flipV="1">
            <a:off x="5029200" y="3088578"/>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3" name="Line 44"/>
          <p:cNvSpPr>
            <a:spLocks noChangeShapeType="1"/>
          </p:cNvSpPr>
          <p:nvPr>
            <p:custDataLst>
              <p:tags r:id="rId19"/>
            </p:custDataLst>
          </p:nvPr>
        </p:nvSpPr>
        <p:spPr bwMode="auto">
          <a:xfrm>
            <a:off x="5029200" y="4002978"/>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4" name="Line 44"/>
          <p:cNvSpPr>
            <a:spLocks noChangeShapeType="1"/>
          </p:cNvSpPr>
          <p:nvPr>
            <p:custDataLst>
              <p:tags r:id="rId20"/>
            </p:custDataLst>
          </p:nvPr>
        </p:nvSpPr>
        <p:spPr bwMode="auto">
          <a:xfrm>
            <a:off x="7239000" y="2631378"/>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5" name="Line 48"/>
          <p:cNvSpPr>
            <a:spLocks noChangeShapeType="1"/>
          </p:cNvSpPr>
          <p:nvPr>
            <p:custDataLst>
              <p:tags r:id="rId21"/>
            </p:custDataLst>
          </p:nvPr>
        </p:nvSpPr>
        <p:spPr bwMode="auto">
          <a:xfrm flipH="1">
            <a:off x="8458200" y="28599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26" name="Line 44"/>
          <p:cNvSpPr>
            <a:spLocks noChangeShapeType="1"/>
          </p:cNvSpPr>
          <p:nvPr>
            <p:custDataLst>
              <p:tags r:id="rId22"/>
            </p:custDataLst>
          </p:nvPr>
        </p:nvSpPr>
        <p:spPr bwMode="auto">
          <a:xfrm>
            <a:off x="8077200" y="3088578"/>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7" name="Line 49"/>
          <p:cNvSpPr>
            <a:spLocks noChangeShapeType="1"/>
          </p:cNvSpPr>
          <p:nvPr>
            <p:custDataLst>
              <p:tags r:id="rId23"/>
            </p:custDataLst>
          </p:nvPr>
        </p:nvSpPr>
        <p:spPr bwMode="auto">
          <a:xfrm>
            <a:off x="8077200" y="3088578"/>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8" name="Line 49"/>
          <p:cNvSpPr>
            <a:spLocks noChangeShapeType="1"/>
          </p:cNvSpPr>
          <p:nvPr>
            <p:custDataLst>
              <p:tags r:id="rId24"/>
            </p:custDataLst>
          </p:nvPr>
        </p:nvSpPr>
        <p:spPr bwMode="auto">
          <a:xfrm flipV="1">
            <a:off x="2123844" y="4688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9" name="Text Box 29"/>
          <p:cNvSpPr txBox="1">
            <a:spLocks noChangeArrowheads="1"/>
          </p:cNvSpPr>
          <p:nvPr>
            <p:custDataLst>
              <p:tags r:id="rId25"/>
            </p:custDataLst>
          </p:nvPr>
        </p:nvSpPr>
        <p:spPr bwMode="auto">
          <a:xfrm>
            <a:off x="1676400" y="4536378"/>
            <a:ext cx="45720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30" name="Line 34"/>
          <p:cNvSpPr>
            <a:spLocks noChangeShapeType="1"/>
          </p:cNvSpPr>
          <p:nvPr>
            <p:custDataLst>
              <p:tags r:id="rId26"/>
            </p:custDataLst>
          </p:nvPr>
        </p:nvSpPr>
        <p:spPr bwMode="auto">
          <a:xfrm flipH="1" flipV="1">
            <a:off x="1742844" y="4841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1" name="Line 45"/>
          <p:cNvSpPr>
            <a:spLocks noChangeShapeType="1"/>
          </p:cNvSpPr>
          <p:nvPr>
            <p:custDataLst>
              <p:tags r:id="rId27"/>
            </p:custDataLst>
          </p:nvPr>
        </p:nvSpPr>
        <p:spPr bwMode="auto">
          <a:xfrm flipH="1" flipV="1">
            <a:off x="1752600" y="5222178"/>
            <a:ext cx="457200" cy="4572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2" name="Line 49"/>
          <p:cNvSpPr>
            <a:spLocks noChangeShapeType="1"/>
          </p:cNvSpPr>
          <p:nvPr>
            <p:custDataLst>
              <p:tags r:id="rId28"/>
            </p:custDataLst>
          </p:nvPr>
        </p:nvSpPr>
        <p:spPr bwMode="auto">
          <a:xfrm flipV="1">
            <a:off x="4800600" y="4231578"/>
            <a:ext cx="0" cy="14478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3" name="Line 49"/>
          <p:cNvSpPr>
            <a:spLocks noChangeShapeType="1"/>
          </p:cNvSpPr>
          <p:nvPr>
            <p:custDataLst>
              <p:tags r:id="rId29"/>
            </p:custDataLst>
          </p:nvPr>
        </p:nvSpPr>
        <p:spPr bwMode="auto">
          <a:xfrm flipV="1">
            <a:off x="2123844" y="4307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4" name="Line 34"/>
          <p:cNvSpPr>
            <a:spLocks noChangeShapeType="1"/>
          </p:cNvSpPr>
          <p:nvPr>
            <p:custDataLst>
              <p:tags r:id="rId30"/>
            </p:custDataLst>
          </p:nvPr>
        </p:nvSpPr>
        <p:spPr bwMode="auto">
          <a:xfrm flipH="1" flipV="1">
            <a:off x="1742844" y="4460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5" name="Text Box 29"/>
          <p:cNvSpPr txBox="1">
            <a:spLocks noChangeArrowheads="1"/>
          </p:cNvSpPr>
          <p:nvPr>
            <p:custDataLst>
              <p:tags r:id="rId31"/>
            </p:custDataLst>
          </p:nvPr>
        </p:nvSpPr>
        <p:spPr bwMode="auto">
          <a:xfrm>
            <a:off x="1676400" y="4155378"/>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36" name="Line 44"/>
          <p:cNvSpPr>
            <a:spLocks noChangeShapeType="1"/>
          </p:cNvSpPr>
          <p:nvPr>
            <p:custDataLst>
              <p:tags r:id="rId32"/>
            </p:custDataLst>
          </p:nvPr>
        </p:nvSpPr>
        <p:spPr bwMode="auto">
          <a:xfrm flipH="1">
            <a:off x="4419600" y="3698178"/>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7" name="Line 45"/>
          <p:cNvSpPr>
            <a:spLocks noChangeShapeType="1"/>
          </p:cNvSpPr>
          <p:nvPr>
            <p:custDataLst>
              <p:tags r:id="rId33"/>
            </p:custDataLst>
          </p:nvPr>
        </p:nvSpPr>
        <p:spPr bwMode="auto">
          <a:xfrm flipH="1">
            <a:off x="3810000" y="4231578"/>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8" name="Line 45"/>
          <p:cNvSpPr>
            <a:spLocks noChangeShapeType="1"/>
          </p:cNvSpPr>
          <p:nvPr>
            <p:custDataLst>
              <p:tags r:id="rId34"/>
            </p:custDataLst>
          </p:nvPr>
        </p:nvSpPr>
        <p:spPr bwMode="auto">
          <a:xfrm flipH="1">
            <a:off x="3733800" y="3774378"/>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9" name="Line 49"/>
          <p:cNvSpPr>
            <a:spLocks noChangeShapeType="1"/>
          </p:cNvSpPr>
          <p:nvPr>
            <p:custDataLst>
              <p:tags r:id="rId35"/>
            </p:custDataLst>
          </p:nvPr>
        </p:nvSpPr>
        <p:spPr bwMode="auto">
          <a:xfrm flipV="1">
            <a:off x="3810000" y="3774378"/>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panose="020B0503030403020204"/>
            </a:endParaRPr>
          </a:p>
        </p:txBody>
      </p:sp>
      <p:sp>
        <p:nvSpPr>
          <p:cNvPr id="40" name="Text Box 11"/>
          <p:cNvSpPr txBox="1">
            <a:spLocks noChangeArrowheads="1"/>
          </p:cNvSpPr>
          <p:nvPr>
            <p:custDataLst>
              <p:tags r:id="rId36"/>
            </p:custDataLst>
          </p:nvPr>
        </p:nvSpPr>
        <p:spPr bwMode="auto">
          <a:xfrm>
            <a:off x="4038600" y="4079177"/>
            <a:ext cx="399240" cy="321119"/>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cmp</a:t>
            </a:r>
            <a:endParaRPr lang="en-US" sz="1600" dirty="0">
              <a:solidFill>
                <a:schemeClr val="tx2"/>
              </a:solidFill>
              <a:latin typeface="Source Sans Pro" panose="020B0503030403020204"/>
            </a:endParaRPr>
          </a:p>
        </p:txBody>
      </p:sp>
      <p:sp>
        <p:nvSpPr>
          <p:cNvPr id="41" name="Line 45"/>
          <p:cNvSpPr>
            <a:spLocks noChangeShapeType="1"/>
          </p:cNvSpPr>
          <p:nvPr>
            <p:custDataLst>
              <p:tags r:id="rId37"/>
            </p:custDataLst>
          </p:nvPr>
        </p:nvSpPr>
        <p:spPr bwMode="auto">
          <a:xfrm flipV="1">
            <a:off x="4191000" y="4383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2" name="Line 49"/>
          <p:cNvSpPr>
            <a:spLocks noChangeShapeType="1"/>
          </p:cNvSpPr>
          <p:nvPr>
            <p:custDataLst>
              <p:tags r:id="rId38"/>
            </p:custDataLst>
          </p:nvPr>
        </p:nvSpPr>
        <p:spPr bwMode="auto">
          <a:xfrm>
            <a:off x="2286000" y="4002978"/>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43" name="Oval 24"/>
          <p:cNvSpPr>
            <a:spLocks noChangeArrowheads="1"/>
          </p:cNvSpPr>
          <p:nvPr>
            <p:custDataLst>
              <p:tags r:id="rId39"/>
            </p:custDataLst>
          </p:nvPr>
        </p:nvSpPr>
        <p:spPr bwMode="auto">
          <a:xfrm>
            <a:off x="2590800" y="4002979"/>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control</a:t>
            </a:r>
          </a:p>
        </p:txBody>
      </p:sp>
      <p:sp>
        <p:nvSpPr>
          <p:cNvPr id="44" name="Text Box 11"/>
          <p:cNvSpPr txBox="1">
            <a:spLocks noChangeArrowheads="1"/>
          </p:cNvSpPr>
          <p:nvPr>
            <p:custDataLst>
              <p:tags r:id="rId40"/>
            </p:custDataLst>
          </p:nvPr>
        </p:nvSpPr>
        <p:spPr bwMode="auto">
          <a:xfrm>
            <a:off x="4038600" y="3621978"/>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a:t>
            </a:r>
            <a:endParaRPr lang="en-US" sz="1600" dirty="0">
              <a:solidFill>
                <a:schemeClr val="tx2"/>
              </a:solidFill>
              <a:latin typeface="Source Sans Pro" panose="020B0503030403020204"/>
            </a:endParaRPr>
          </a:p>
        </p:txBody>
      </p:sp>
      <p:sp>
        <p:nvSpPr>
          <p:cNvPr id="45" name="Line 44"/>
          <p:cNvSpPr>
            <a:spLocks noChangeShapeType="1"/>
          </p:cNvSpPr>
          <p:nvPr>
            <p:custDataLst>
              <p:tags r:id="rId41"/>
            </p:custDataLst>
          </p:nvPr>
        </p:nvSpPr>
        <p:spPr bwMode="auto">
          <a:xfrm flipH="1">
            <a:off x="4419600" y="3850578"/>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6" name="Line 44"/>
          <p:cNvSpPr>
            <a:spLocks noChangeShapeType="1"/>
          </p:cNvSpPr>
          <p:nvPr>
            <p:custDataLst>
              <p:tags r:id="rId42"/>
            </p:custDataLst>
          </p:nvPr>
        </p:nvSpPr>
        <p:spPr bwMode="auto">
          <a:xfrm flipH="1">
            <a:off x="4419600" y="42315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7" name="Line 44"/>
          <p:cNvSpPr>
            <a:spLocks noChangeShapeType="1"/>
          </p:cNvSpPr>
          <p:nvPr>
            <p:custDataLst>
              <p:tags r:id="rId43"/>
            </p:custDataLst>
          </p:nvPr>
        </p:nvSpPr>
        <p:spPr bwMode="auto">
          <a:xfrm>
            <a:off x="2438400" y="5069778"/>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8" name="Line 45"/>
          <p:cNvSpPr>
            <a:spLocks noChangeShapeType="1"/>
          </p:cNvSpPr>
          <p:nvPr>
            <p:custDataLst>
              <p:tags r:id="rId44"/>
            </p:custDataLst>
          </p:nvPr>
        </p:nvSpPr>
        <p:spPr bwMode="auto">
          <a:xfrm flipV="1">
            <a:off x="8382000" y="3240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9" name="Line 45"/>
          <p:cNvSpPr>
            <a:spLocks noChangeShapeType="1"/>
          </p:cNvSpPr>
          <p:nvPr>
            <p:custDataLst>
              <p:tags r:id="rId45"/>
            </p:custDataLst>
          </p:nvPr>
        </p:nvSpPr>
        <p:spPr bwMode="auto">
          <a:xfrm flipV="1">
            <a:off x="6400800" y="3240978"/>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0" name="Line 45"/>
          <p:cNvSpPr>
            <a:spLocks noChangeShapeType="1"/>
          </p:cNvSpPr>
          <p:nvPr>
            <p:custDataLst>
              <p:tags r:id="rId46"/>
            </p:custDataLst>
          </p:nvPr>
        </p:nvSpPr>
        <p:spPr bwMode="auto">
          <a:xfrm flipV="1">
            <a:off x="5715000" y="3698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1" name="Line 45"/>
          <p:cNvSpPr>
            <a:spLocks noChangeShapeType="1"/>
          </p:cNvSpPr>
          <p:nvPr>
            <p:custDataLst>
              <p:tags r:id="rId47"/>
            </p:custDataLst>
          </p:nvPr>
        </p:nvSpPr>
        <p:spPr bwMode="auto">
          <a:xfrm flipV="1">
            <a:off x="32004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2" name="Line 45"/>
          <p:cNvSpPr>
            <a:spLocks noChangeShapeType="1"/>
          </p:cNvSpPr>
          <p:nvPr>
            <p:custDataLst>
              <p:tags r:id="rId48"/>
            </p:custDataLst>
          </p:nvPr>
        </p:nvSpPr>
        <p:spPr bwMode="auto">
          <a:xfrm flipV="1">
            <a:off x="10668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3" name="Oval 17"/>
          <p:cNvSpPr>
            <a:spLocks noChangeArrowheads="1"/>
          </p:cNvSpPr>
          <p:nvPr>
            <p:custDataLst>
              <p:tags r:id="rId49"/>
            </p:custDataLst>
          </p:nvPr>
        </p:nvSpPr>
        <p:spPr bwMode="auto">
          <a:xfrm>
            <a:off x="457200" y="4536378"/>
            <a:ext cx="1143000" cy="685800"/>
          </a:xfrm>
          <a:prstGeom prst="ellipse">
            <a:avLst/>
          </a:prstGeom>
          <a:noFill/>
          <a:ln w="28575"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54" name="Line 49"/>
          <p:cNvSpPr>
            <a:spLocks noChangeShapeType="1"/>
          </p:cNvSpPr>
          <p:nvPr>
            <p:custDataLst>
              <p:tags r:id="rId50"/>
            </p:custDataLst>
          </p:nvPr>
        </p:nvSpPr>
        <p:spPr bwMode="auto">
          <a:xfrm flipH="1" flipV="1">
            <a:off x="2209800" y="5679378"/>
            <a:ext cx="25908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5" name="Rectangle 19"/>
          <p:cNvSpPr>
            <a:spLocks noChangeArrowheads="1"/>
          </p:cNvSpPr>
          <p:nvPr>
            <p:custDataLst>
              <p:tags r:id="rId51"/>
            </p:custDataLst>
          </p:nvPr>
        </p:nvSpPr>
        <p:spPr bwMode="auto">
          <a:xfrm>
            <a:off x="8305800" y="24789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6" name="Line 49"/>
          <p:cNvSpPr>
            <a:spLocks noChangeShapeType="1"/>
          </p:cNvSpPr>
          <p:nvPr>
            <p:custDataLst>
              <p:tags r:id="rId52"/>
            </p:custDataLst>
          </p:nvPr>
        </p:nvSpPr>
        <p:spPr bwMode="auto">
          <a:xfrm flipH="1" flipV="1">
            <a:off x="1524000" y="2478978"/>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7" name="Line 49"/>
          <p:cNvSpPr>
            <a:spLocks noChangeShapeType="1"/>
          </p:cNvSpPr>
          <p:nvPr>
            <p:custDataLst>
              <p:tags r:id="rId53"/>
            </p:custDataLst>
          </p:nvPr>
        </p:nvSpPr>
        <p:spPr bwMode="auto">
          <a:xfrm flipV="1">
            <a:off x="1524000" y="4002978"/>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8" name="Rectangle 19"/>
          <p:cNvSpPr>
            <a:spLocks noChangeArrowheads="1"/>
          </p:cNvSpPr>
          <p:nvPr>
            <p:custDataLst>
              <p:tags r:id="rId54"/>
            </p:custDataLst>
          </p:nvPr>
        </p:nvSpPr>
        <p:spPr bwMode="auto">
          <a:xfrm>
            <a:off x="5638800" y="29361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nvGrpSpPr>
          <p:cNvPr id="59" name="Group 58"/>
          <p:cNvGrpSpPr/>
          <p:nvPr/>
        </p:nvGrpSpPr>
        <p:grpSpPr>
          <a:xfrm>
            <a:off x="6705600" y="3393378"/>
            <a:ext cx="1371600" cy="1371600"/>
            <a:chOff x="6705600" y="3124200"/>
            <a:chExt cx="1371600" cy="1371600"/>
          </a:xfrm>
        </p:grpSpPr>
        <p:sp>
          <p:nvSpPr>
            <p:cNvPr id="60" name="Line 45"/>
            <p:cNvSpPr>
              <a:spLocks noChangeShapeType="1"/>
            </p:cNvSpPr>
            <p:nvPr>
              <p:custDataLst>
                <p:tags r:id="rId80"/>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61" name="Line 49"/>
            <p:cNvSpPr>
              <a:spLocks noChangeShapeType="1"/>
            </p:cNvSpPr>
            <p:nvPr>
              <p:custDataLst>
                <p:tags r:id="rId81"/>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62" name="Text Box 5"/>
            <p:cNvSpPr txBox="1">
              <a:spLocks noChangeArrowheads="1"/>
            </p:cNvSpPr>
            <p:nvPr>
              <p:custDataLst>
                <p:tags r:id="rId82"/>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memory</a:t>
              </a:r>
            </a:p>
          </p:txBody>
        </p:sp>
        <p:sp>
          <p:nvSpPr>
            <p:cNvPr id="63" name="Text Box 5"/>
            <p:cNvSpPr txBox="1">
              <a:spLocks noChangeArrowheads="1"/>
            </p:cNvSpPr>
            <p:nvPr>
              <p:custDataLst>
                <p:tags r:id="rId83"/>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d</a:t>
              </a:r>
              <a:r>
                <a:rPr lang="en-US" sz="1600" baseline="-25000" dirty="0" smtClean="0">
                  <a:solidFill>
                    <a:schemeClr val="tx2"/>
                  </a:solidFill>
                  <a:latin typeface="Source Sans Pro" panose="020B0503030403020204"/>
                </a:rPr>
                <a:t>in</a:t>
              </a:r>
              <a:endParaRPr lang="en-US" sz="1600" baseline="-25000" dirty="0">
                <a:solidFill>
                  <a:schemeClr val="tx2"/>
                </a:solidFill>
                <a:latin typeface="Source Sans Pro" panose="020B0503030403020204"/>
              </a:endParaRPr>
            </a:p>
          </p:txBody>
        </p:sp>
        <p:sp>
          <p:nvSpPr>
            <p:cNvPr id="64" name="Text Box 5"/>
            <p:cNvSpPr txBox="1">
              <a:spLocks noChangeArrowheads="1"/>
            </p:cNvSpPr>
            <p:nvPr>
              <p:custDataLst>
                <p:tags r:id="rId84"/>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d</a:t>
              </a:r>
              <a:r>
                <a:rPr lang="en-US" sz="1600" baseline="-25000" dirty="0" err="1" smtClean="0">
                  <a:solidFill>
                    <a:schemeClr val="tx2"/>
                  </a:solidFill>
                  <a:latin typeface="Source Sans Pro" panose="020B0503030403020204"/>
                </a:rPr>
                <a:t>out</a:t>
              </a:r>
              <a:endParaRPr lang="en-US" sz="1600" baseline="-25000" dirty="0">
                <a:solidFill>
                  <a:schemeClr val="tx2"/>
                </a:solidFill>
                <a:latin typeface="Source Sans Pro" panose="020B0503030403020204"/>
              </a:endParaRPr>
            </a:p>
          </p:txBody>
        </p:sp>
        <p:sp>
          <p:nvSpPr>
            <p:cNvPr id="65" name="Text Box 5"/>
            <p:cNvSpPr txBox="1">
              <a:spLocks noChangeArrowheads="1"/>
            </p:cNvSpPr>
            <p:nvPr>
              <p:custDataLst>
                <p:tags r:id="rId85"/>
              </p:custDataLst>
            </p:nvPr>
          </p:nvSpPr>
          <p:spPr bwMode="auto">
            <a:xfrm>
              <a:off x="6781800" y="3124200"/>
              <a:ext cx="9761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66" name="Rectangle 4"/>
            <p:cNvSpPr>
              <a:spLocks noChangeArrowheads="1"/>
            </p:cNvSpPr>
            <p:nvPr>
              <p:custDataLst>
                <p:tags r:id="rId86"/>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sp>
        <p:nvSpPr>
          <p:cNvPr id="67" name="Line 48"/>
          <p:cNvSpPr>
            <a:spLocks noChangeShapeType="1"/>
          </p:cNvSpPr>
          <p:nvPr>
            <p:custDataLst>
              <p:tags r:id="rId55"/>
            </p:custDataLst>
          </p:nvPr>
        </p:nvSpPr>
        <p:spPr bwMode="auto">
          <a:xfrm flipH="1">
            <a:off x="2362200" y="31647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68" name="Line 45"/>
          <p:cNvSpPr>
            <a:spLocks noChangeShapeType="1"/>
          </p:cNvSpPr>
          <p:nvPr>
            <p:custDataLst>
              <p:tags r:id="rId56"/>
            </p:custDataLst>
          </p:nvPr>
        </p:nvSpPr>
        <p:spPr bwMode="auto">
          <a:xfrm flipV="1">
            <a:off x="2286000" y="35457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9" name="Rectangle 19"/>
          <p:cNvSpPr>
            <a:spLocks noChangeArrowheads="1"/>
          </p:cNvSpPr>
          <p:nvPr>
            <p:custDataLst>
              <p:tags r:id="rId57"/>
            </p:custDataLst>
          </p:nvPr>
        </p:nvSpPr>
        <p:spPr bwMode="auto">
          <a:xfrm>
            <a:off x="2209800" y="27837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70" name="Rectangle 22"/>
          <p:cNvSpPr>
            <a:spLocks noChangeArrowheads="1"/>
          </p:cNvSpPr>
          <p:nvPr>
            <p:custDataLst>
              <p:tags r:id="rId58"/>
            </p:custDataLst>
          </p:nvPr>
        </p:nvSpPr>
        <p:spPr bwMode="auto">
          <a:xfrm>
            <a:off x="2590799" y="2021778"/>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panose="020B0503030403020204"/>
              </a:rPr>
              <a:t>register</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file</a:t>
            </a:r>
            <a:endParaRPr lang="en-US" sz="1600" dirty="0">
              <a:solidFill>
                <a:schemeClr val="tx2"/>
              </a:solidFill>
              <a:latin typeface="Source Sans Pro" panose="020B0503030403020204"/>
            </a:endParaRPr>
          </a:p>
        </p:txBody>
      </p:sp>
      <p:sp>
        <p:nvSpPr>
          <p:cNvPr id="71" name="Text Box 29"/>
          <p:cNvSpPr txBox="1">
            <a:spLocks noChangeArrowheads="1"/>
          </p:cNvSpPr>
          <p:nvPr>
            <p:custDataLst>
              <p:tags r:id="rId59"/>
            </p:custDataLst>
          </p:nvPr>
        </p:nvSpPr>
        <p:spPr bwMode="auto">
          <a:xfrm>
            <a:off x="1295400" y="2253454"/>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2" name="Line 25"/>
          <p:cNvSpPr>
            <a:spLocks noChangeShapeType="1"/>
          </p:cNvSpPr>
          <p:nvPr>
            <p:custDataLst>
              <p:tags r:id="rId60"/>
            </p:custDataLst>
          </p:nvPr>
        </p:nvSpPr>
        <p:spPr bwMode="auto">
          <a:xfrm flipV="1">
            <a:off x="2743200"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3" name="Line 25"/>
          <p:cNvSpPr>
            <a:spLocks noChangeShapeType="1"/>
          </p:cNvSpPr>
          <p:nvPr>
            <p:custDataLst>
              <p:tags r:id="rId61"/>
            </p:custDataLst>
          </p:nvPr>
        </p:nvSpPr>
        <p:spPr bwMode="auto">
          <a:xfrm flipV="1">
            <a:off x="31241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4" name="Line 25"/>
          <p:cNvSpPr>
            <a:spLocks noChangeShapeType="1"/>
          </p:cNvSpPr>
          <p:nvPr>
            <p:custDataLst>
              <p:tags r:id="rId62"/>
            </p:custDataLst>
          </p:nvPr>
        </p:nvSpPr>
        <p:spPr bwMode="auto">
          <a:xfrm flipV="1">
            <a:off x="33527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5" name="Line 25"/>
          <p:cNvSpPr>
            <a:spLocks noChangeShapeType="1"/>
          </p:cNvSpPr>
          <p:nvPr>
            <p:custDataLst>
              <p:tags r:id="rId63"/>
            </p:custDataLst>
          </p:nvPr>
        </p:nvSpPr>
        <p:spPr bwMode="auto">
          <a:xfrm flipV="1">
            <a:off x="35813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6" name="Line 44"/>
          <p:cNvSpPr>
            <a:spLocks noChangeShapeType="1"/>
          </p:cNvSpPr>
          <p:nvPr>
            <p:custDataLst>
              <p:tags r:id="rId64"/>
            </p:custDataLst>
          </p:nvPr>
        </p:nvSpPr>
        <p:spPr bwMode="auto">
          <a:xfrm>
            <a:off x="762000" y="3381514"/>
            <a:ext cx="1447800" cy="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7" name="Line 49"/>
          <p:cNvSpPr>
            <a:spLocks noChangeShapeType="1"/>
          </p:cNvSpPr>
          <p:nvPr>
            <p:custDataLst>
              <p:tags r:id="rId65"/>
            </p:custDataLst>
          </p:nvPr>
        </p:nvSpPr>
        <p:spPr bwMode="auto">
          <a:xfrm flipV="1">
            <a:off x="3657600" y="5069778"/>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78" name="Text Box 11"/>
          <p:cNvSpPr txBox="1">
            <a:spLocks noChangeArrowheads="1"/>
          </p:cNvSpPr>
          <p:nvPr>
            <p:custDataLst>
              <p:tags r:id="rId66"/>
            </p:custDataLst>
          </p:nvPr>
        </p:nvSpPr>
        <p:spPr bwMode="auto">
          <a:xfrm>
            <a:off x="2971800" y="4917378"/>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79" name="Line 49"/>
          <p:cNvSpPr>
            <a:spLocks noChangeShapeType="1"/>
          </p:cNvSpPr>
          <p:nvPr>
            <p:custDataLst>
              <p:tags r:id="rId67"/>
            </p:custDataLst>
          </p:nvPr>
        </p:nvSpPr>
        <p:spPr bwMode="auto">
          <a:xfrm flipV="1">
            <a:off x="4800600" y="2246191"/>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0" name="Line 49"/>
          <p:cNvSpPr>
            <a:spLocks noChangeShapeType="1"/>
          </p:cNvSpPr>
          <p:nvPr>
            <p:custDataLst>
              <p:tags r:id="rId68"/>
            </p:custDataLst>
          </p:nvPr>
        </p:nvSpPr>
        <p:spPr bwMode="auto">
          <a:xfrm>
            <a:off x="5260313" y="3545778"/>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2" name="Freeform 81"/>
          <p:cNvSpPr/>
          <p:nvPr>
            <p:custDataLst>
              <p:tags r:id="rId69"/>
            </p:custDataLst>
          </p:nvPr>
        </p:nvSpPr>
        <p:spPr>
          <a:xfrm>
            <a:off x="914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85" name="Freeform 84"/>
          <p:cNvSpPr/>
          <p:nvPr>
            <p:custDataLst>
              <p:tags r:id="rId70"/>
            </p:custDataLst>
          </p:nvPr>
        </p:nvSpPr>
        <p:spPr>
          <a:xfrm>
            <a:off x="1676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grpSp>
        <p:nvGrpSpPr>
          <p:cNvPr id="87" name="Group 86"/>
          <p:cNvGrpSpPr/>
          <p:nvPr/>
        </p:nvGrpSpPr>
        <p:grpSpPr>
          <a:xfrm>
            <a:off x="5715000" y="1945578"/>
            <a:ext cx="1143000" cy="1524000"/>
            <a:chOff x="5715000" y="1676400"/>
            <a:chExt cx="1143000" cy="1524000"/>
          </a:xfrm>
        </p:grpSpPr>
        <p:sp>
          <p:nvSpPr>
            <p:cNvPr id="88" name="Text Box 52"/>
            <p:cNvSpPr txBox="1">
              <a:spLocks noChangeArrowheads="1"/>
            </p:cNvSpPr>
            <p:nvPr>
              <p:custDataLst>
                <p:tags r:id="rId74"/>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panose="020B0503030403020204"/>
                </a:rPr>
                <a:t>alu</a:t>
              </a:r>
              <a:endParaRPr lang="en-US" sz="1600" dirty="0">
                <a:solidFill>
                  <a:schemeClr val="tx2"/>
                </a:solidFill>
                <a:latin typeface="Source Sans Pro" panose="020B0503030403020204"/>
              </a:endParaRPr>
            </a:p>
          </p:txBody>
        </p:sp>
        <p:sp>
          <p:nvSpPr>
            <p:cNvPr id="89" name="Line 44"/>
            <p:cNvSpPr>
              <a:spLocks noChangeShapeType="1"/>
            </p:cNvSpPr>
            <p:nvPr>
              <p:custDataLst>
                <p:tags r:id="rId75"/>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0" name="Freeform 89"/>
            <p:cNvSpPr/>
            <p:nvPr>
              <p:custDataLst>
                <p:tags r:id="rId76"/>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91" name="Line 45"/>
            <p:cNvSpPr>
              <a:spLocks noChangeShapeType="1"/>
            </p:cNvSpPr>
            <p:nvPr>
              <p:custDataLst>
                <p:tags r:id="rId77"/>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2" name="Line 43"/>
            <p:cNvSpPr>
              <a:spLocks noChangeShapeType="1"/>
            </p:cNvSpPr>
            <p:nvPr>
              <p:custDataLst>
                <p:tags r:id="rId78"/>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3" name="Line 48"/>
            <p:cNvSpPr>
              <a:spLocks noChangeShapeType="1"/>
            </p:cNvSpPr>
            <p:nvPr>
              <p:custDataLst>
                <p:tags r:id="rId79"/>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grpSp>
      <p:sp>
        <p:nvSpPr>
          <p:cNvPr id="97" name="Rectangle 2"/>
          <p:cNvSpPr>
            <a:spLocks noGrp="1" noChangeArrowheads="1"/>
          </p:cNvSpPr>
          <p:nvPr>
            <p:ph type="title"/>
            <p:custDataLst>
              <p:tags r:id="rId71"/>
            </p:custDataLst>
          </p:nvPr>
        </p:nvSpPr>
        <p:spPr>
          <a:xfrm>
            <a:off x="228600" y="152400"/>
            <a:ext cx="8686800" cy="533400"/>
          </a:xfrm>
        </p:spPr>
        <p:txBody>
          <a:bodyPr>
            <a:noAutofit/>
          </a:bodyPr>
          <a:lstStyle/>
          <a:p>
            <a:r>
              <a:rPr lang="en-US" sz="3800" dirty="0" smtClean="0">
                <a:solidFill>
                  <a:schemeClr val="tx2"/>
                </a:solidFill>
              </a:rPr>
              <a:t>Putting it all together: Basic Processor</a:t>
            </a:r>
            <a:endParaRPr lang="en-US" sz="3800" dirty="0">
              <a:solidFill>
                <a:schemeClr val="tx2"/>
              </a:solidFill>
            </a:endParaRPr>
          </a:p>
        </p:txBody>
      </p:sp>
      <p:sp>
        <p:nvSpPr>
          <p:cNvPr id="83" name="Text Box 11"/>
          <p:cNvSpPr txBox="1">
            <a:spLocks noChangeArrowheads="1"/>
          </p:cNvSpPr>
          <p:nvPr>
            <p:custDataLst>
              <p:tags r:id="rId72"/>
            </p:custDataLst>
          </p:nvPr>
        </p:nvSpPr>
        <p:spPr bwMode="auto">
          <a:xfrm>
            <a:off x="1004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86" name="Text Box 11"/>
          <p:cNvSpPr txBox="1">
            <a:spLocks noChangeArrowheads="1"/>
          </p:cNvSpPr>
          <p:nvPr>
            <p:custDataLst>
              <p:tags r:id="rId73"/>
            </p:custDataLst>
          </p:nvPr>
        </p:nvSpPr>
        <p:spPr bwMode="auto">
          <a:xfrm>
            <a:off x="1766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96" name="TextBox 95"/>
          <p:cNvSpPr txBox="1"/>
          <p:nvPr/>
        </p:nvSpPr>
        <p:spPr>
          <a:xfrm>
            <a:off x="1843086" y="5943600"/>
            <a:ext cx="4042517"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
        <p:nvSpPr>
          <p:cNvPr id="98" name="Oval 97"/>
          <p:cNvSpPr/>
          <p:nvPr/>
        </p:nvSpPr>
        <p:spPr>
          <a:xfrm>
            <a:off x="0" y="1647925"/>
            <a:ext cx="1562100" cy="163115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479513" y="3088578"/>
            <a:ext cx="1684868"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52400" y="3494179"/>
            <a:ext cx="1190220" cy="892619"/>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85999" y="1936051"/>
            <a:ext cx="1752600"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674969" y="1846988"/>
            <a:ext cx="1173850"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7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94" grpId="0" animBg="1"/>
      <p:bldP spid="95"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Need a program</a:t>
            </a:r>
          </a:p>
          <a:p>
            <a:r>
              <a:rPr lang="en-US" sz="2800" dirty="0" smtClean="0">
                <a:solidFill>
                  <a:schemeClr val="tx2"/>
                </a:solidFill>
              </a:rPr>
              <a:t>Stored </a:t>
            </a:r>
            <a:r>
              <a:rPr lang="en-US" sz="2800" dirty="0">
                <a:solidFill>
                  <a:schemeClr val="tx2"/>
                </a:solidFill>
              </a:rPr>
              <a:t>program computer</a:t>
            </a:r>
          </a:p>
          <a:p>
            <a:endParaRPr lang="en-US" dirty="0">
              <a:solidFill>
                <a:schemeClr val="tx2"/>
              </a:solidFill>
            </a:endParaRPr>
          </a:p>
          <a:p>
            <a:endParaRPr lang="en-US" dirty="0" smtClean="0">
              <a:solidFill>
                <a:schemeClr val="tx2"/>
              </a:solidFill>
            </a:endParaRPr>
          </a:p>
          <a:p>
            <a:endParaRPr lang="en-US" dirty="0">
              <a:solidFill>
                <a:schemeClr val="tx2"/>
              </a:solidFill>
            </a:endParaRPr>
          </a:p>
          <a:p>
            <a:pPr marL="0" indent="0">
              <a:buNone/>
            </a:pPr>
            <a:r>
              <a:rPr lang="en-US" dirty="0">
                <a:solidFill>
                  <a:schemeClr val="tx2"/>
                </a:solidFill>
              </a:rPr>
              <a:t>Architectures</a:t>
            </a:r>
          </a:p>
          <a:p>
            <a:r>
              <a:rPr lang="en-US" dirty="0" smtClean="0">
                <a:solidFill>
                  <a:schemeClr val="tx2"/>
                </a:solidFill>
              </a:rPr>
              <a:t>von </a:t>
            </a:r>
            <a:r>
              <a:rPr lang="en-US" dirty="0">
                <a:solidFill>
                  <a:schemeClr val="tx2"/>
                </a:solidFill>
              </a:rPr>
              <a:t>Neumann architecture</a:t>
            </a:r>
          </a:p>
          <a:p>
            <a:r>
              <a:rPr lang="en-US" dirty="0" smtClean="0">
                <a:solidFill>
                  <a:schemeClr val="tx2"/>
                </a:solidFill>
              </a:rPr>
              <a:t>Harvard </a:t>
            </a:r>
            <a:r>
              <a:rPr lang="en-US" dirty="0">
                <a:solidFill>
                  <a:schemeClr val="tx2"/>
                </a:solidFill>
              </a:rPr>
              <a:t>(modified) architecture</a:t>
            </a:r>
          </a:p>
          <a:p>
            <a:endParaRPr lang="en-US" dirty="0">
              <a:solidFill>
                <a:schemeClr val="tx2"/>
              </a:solidFill>
            </a:endParaRPr>
          </a:p>
          <a:p>
            <a:endParaRPr lang="en-US" dirty="0">
              <a:solidFill>
                <a:schemeClr val="tx2"/>
              </a:solidFill>
            </a:endParaRPr>
          </a:p>
          <a:p>
            <a:pPr marL="0" indent="0">
              <a:buNone/>
            </a:pPr>
            <a:endParaRPr lang="en-US" dirty="0">
              <a:solidFill>
                <a:schemeClr val="tx2"/>
              </a:solidFill>
            </a:endParaRPr>
          </a:p>
        </p:txBody>
      </p:sp>
      <p:sp>
        <p:nvSpPr>
          <p:cNvPr id="3" name="Title 2"/>
          <p:cNvSpPr>
            <a:spLocks noGrp="1"/>
          </p:cNvSpPr>
          <p:nvPr>
            <p:ph type="title"/>
          </p:nvPr>
        </p:nvSpPr>
        <p:spPr/>
        <p:txBody>
          <a:bodyPr/>
          <a:lstStyle/>
          <a:p>
            <a:r>
              <a:rPr lang="en-US" dirty="0">
                <a:solidFill>
                  <a:schemeClr val="tx2"/>
                </a:solidFill>
              </a:rPr>
              <a:t>To make a computer</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14</a:t>
            </a:fld>
            <a:endParaRPr lang="en-US" dirty="0"/>
          </a:p>
        </p:txBody>
      </p:sp>
    </p:spTree>
    <p:extLst>
      <p:ext uri="{BB962C8B-B14F-4D97-AF65-F5344CB8AC3E}">
        <p14:creationId xmlns:p14="http://schemas.microsoft.com/office/powerpoint/2010/main" val="3693464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Need a program</a:t>
            </a:r>
          </a:p>
          <a:p>
            <a:r>
              <a:rPr lang="en-US" sz="2800" dirty="0" smtClean="0">
                <a:solidFill>
                  <a:schemeClr val="tx2"/>
                </a:solidFill>
              </a:rPr>
              <a:t>Stored </a:t>
            </a:r>
            <a:r>
              <a:rPr lang="en-US" sz="2800" dirty="0">
                <a:solidFill>
                  <a:schemeClr val="tx2"/>
                </a:solidFill>
              </a:rPr>
              <a:t>program </a:t>
            </a:r>
            <a:r>
              <a:rPr lang="en-US" sz="2800" dirty="0" smtClean="0">
                <a:solidFill>
                  <a:schemeClr val="tx2"/>
                </a:solidFill>
              </a:rPr>
              <a:t>computer</a:t>
            </a:r>
          </a:p>
          <a:p>
            <a:r>
              <a:rPr lang="en-US" sz="2800" dirty="0" smtClean="0">
                <a:solidFill>
                  <a:schemeClr val="tx2"/>
                </a:solidFill>
              </a:rPr>
              <a:t>(a </a:t>
            </a:r>
            <a:r>
              <a:rPr lang="en-US" sz="2800" dirty="0">
                <a:solidFill>
                  <a:schemeClr val="tx2"/>
                </a:solidFill>
              </a:rPr>
              <a:t>Universal Turing Machine)</a:t>
            </a:r>
          </a:p>
          <a:p>
            <a:endParaRPr lang="en-US" dirty="0">
              <a:solidFill>
                <a:schemeClr val="tx2"/>
              </a:solidFill>
            </a:endParaRPr>
          </a:p>
          <a:p>
            <a:endParaRPr lang="en-US" dirty="0">
              <a:solidFill>
                <a:schemeClr val="tx2"/>
              </a:solidFill>
            </a:endParaRPr>
          </a:p>
          <a:p>
            <a:pPr marL="0" indent="0">
              <a:buNone/>
            </a:pPr>
            <a:r>
              <a:rPr lang="en-US" dirty="0">
                <a:solidFill>
                  <a:schemeClr val="tx2"/>
                </a:solidFill>
              </a:rPr>
              <a:t>Architectures</a:t>
            </a:r>
          </a:p>
          <a:p>
            <a:r>
              <a:rPr lang="en-US" sz="2800" dirty="0" smtClean="0">
                <a:solidFill>
                  <a:schemeClr val="tx2"/>
                </a:solidFill>
              </a:rPr>
              <a:t>von </a:t>
            </a:r>
            <a:r>
              <a:rPr lang="en-US" sz="2800" dirty="0">
                <a:solidFill>
                  <a:schemeClr val="tx2"/>
                </a:solidFill>
              </a:rPr>
              <a:t>Neumann architecture</a:t>
            </a:r>
          </a:p>
          <a:p>
            <a:r>
              <a:rPr lang="en-US" sz="2800" dirty="0" smtClean="0">
                <a:solidFill>
                  <a:schemeClr val="tx2"/>
                </a:solidFill>
              </a:rPr>
              <a:t>Harvard </a:t>
            </a:r>
            <a:r>
              <a:rPr lang="en-US" sz="2800" dirty="0">
                <a:solidFill>
                  <a:schemeClr val="tx2"/>
                </a:solidFill>
              </a:rPr>
              <a:t>(modified) architecture</a:t>
            </a:r>
          </a:p>
          <a:p>
            <a:endParaRPr lang="en-US" dirty="0">
              <a:solidFill>
                <a:schemeClr val="tx2"/>
              </a:solidFill>
            </a:endParaRPr>
          </a:p>
          <a:p>
            <a:endParaRPr lang="en-US" dirty="0">
              <a:solidFill>
                <a:schemeClr val="tx2"/>
              </a:solidFill>
            </a:endParaRPr>
          </a:p>
          <a:p>
            <a:pPr marL="0" indent="0">
              <a:buNone/>
            </a:pPr>
            <a:endParaRPr lang="en-US" dirty="0">
              <a:solidFill>
                <a:schemeClr val="tx2"/>
              </a:solidFill>
            </a:endParaRPr>
          </a:p>
        </p:txBody>
      </p:sp>
      <p:sp>
        <p:nvSpPr>
          <p:cNvPr id="3" name="Title 2"/>
          <p:cNvSpPr>
            <a:spLocks noGrp="1"/>
          </p:cNvSpPr>
          <p:nvPr>
            <p:ph type="title"/>
          </p:nvPr>
        </p:nvSpPr>
        <p:spPr/>
        <p:txBody>
          <a:bodyPr/>
          <a:lstStyle/>
          <a:p>
            <a:r>
              <a:rPr lang="en-US" dirty="0">
                <a:solidFill>
                  <a:schemeClr val="tx2"/>
                </a:solidFill>
              </a:rPr>
              <a:t>To make a computer</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15</a:t>
            </a:fld>
            <a:endParaRPr lang="en-US" dirty="0"/>
          </a:p>
        </p:txBody>
      </p:sp>
      <p:pic>
        <p:nvPicPr>
          <p:cNvPr id="5" name="Picture 2" descr="http://upload.wikimedia.org/wikipedia/en/c/c8/Alan_Turing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1600200" cy="2006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upload.wikimedia.org/wikipedia/commons/3/3d/Maqui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2553758"/>
            <a:ext cx="2667000" cy="1481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ysfine.com/wigner/neum/vnc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9745" y="4376167"/>
            <a:ext cx="3038475" cy="21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6800" y="6253353"/>
            <a:ext cx="457200" cy="604647"/>
          </a:xfrm>
          <a:ln>
            <a:noFill/>
          </a:ln>
        </p:spPr>
        <p:txBody>
          <a:bodyPr/>
          <a:lstStyle/>
          <a:p>
            <a:pPr>
              <a:defRPr/>
            </a:pPr>
            <a:fld id="{EFE0FDE5-1195-4879-940F-31B1BE8EAA1F}" type="slidenum">
              <a:rPr lang="en-US" smtClean="0">
                <a:solidFill>
                  <a:schemeClr val="tx2"/>
                </a:solidFill>
              </a:rPr>
              <a:pPr>
                <a:defRPr/>
              </a:pPr>
              <a:t>16</a:t>
            </a:fld>
            <a:endParaRPr lang="en-US" dirty="0">
              <a:solidFill>
                <a:schemeClr val="tx2"/>
              </a:solidFill>
            </a:endParaRPr>
          </a:p>
        </p:txBody>
      </p:sp>
      <p:sp>
        <p:nvSpPr>
          <p:cNvPr id="5" name="Rectangle 3"/>
          <p:cNvSpPr>
            <a:spLocks noGrp="1" noChangeArrowheads="1"/>
          </p:cNvSpPr>
          <p:nvPr>
            <p:ph idx="1"/>
            <p:custDataLst>
              <p:tags r:id="rId1"/>
            </p:custDataLst>
          </p:nvPr>
        </p:nvSpPr>
        <p:spPr>
          <a:xfrm>
            <a:off x="135147" y="688676"/>
            <a:ext cx="9144000" cy="1524000"/>
          </a:xfrm>
        </p:spPr>
        <p:txBody>
          <a:bodyPr>
            <a:noAutofit/>
          </a:bodyPr>
          <a:lstStyle/>
          <a:p>
            <a:pPr marL="0" indent="0">
              <a:lnSpc>
                <a:spcPct val="92000"/>
              </a:lnSpc>
              <a:buNone/>
            </a:pPr>
            <a:r>
              <a:rPr lang="en-US" dirty="0">
                <a:solidFill>
                  <a:schemeClr val="tx2"/>
                </a:solidFill>
              </a:rPr>
              <a:t>A</a:t>
            </a:r>
            <a:r>
              <a:rPr lang="en-US" dirty="0" smtClean="0">
                <a:solidFill>
                  <a:schemeClr val="tx2"/>
                </a:solidFill>
              </a:rPr>
              <a:t> </a:t>
            </a:r>
            <a:r>
              <a:rPr lang="en-US" dirty="0" smtClean="0">
                <a:solidFill>
                  <a:schemeClr val="accent1"/>
                </a:solidFill>
              </a:rPr>
              <a:t>RISC-V CPU </a:t>
            </a:r>
            <a:r>
              <a:rPr lang="en-US" dirty="0" smtClean="0">
                <a:solidFill>
                  <a:schemeClr val="tx2"/>
                </a:solidFill>
              </a:rPr>
              <a:t>with a (modified) Harvard architecture</a:t>
            </a:r>
          </a:p>
          <a:p>
            <a:pPr lvl="1">
              <a:lnSpc>
                <a:spcPct val="92000"/>
              </a:lnSpc>
            </a:pPr>
            <a:r>
              <a:rPr lang="en-US" sz="2400" dirty="0" smtClean="0">
                <a:solidFill>
                  <a:schemeClr val="tx2"/>
                </a:solidFill>
              </a:rPr>
              <a:t>Modified: instructions &amp; data in common address space, separate </a:t>
            </a:r>
            <a:r>
              <a:rPr lang="en-US" sz="2400" dirty="0" err="1" smtClean="0">
                <a:solidFill>
                  <a:schemeClr val="tx2"/>
                </a:solidFill>
              </a:rPr>
              <a:t>instr</a:t>
            </a:r>
            <a:r>
              <a:rPr lang="en-US" sz="2400" dirty="0" smtClean="0">
                <a:solidFill>
                  <a:schemeClr val="tx2"/>
                </a:solidFill>
              </a:rPr>
              <a:t>/data caches can be accessed in parallel</a:t>
            </a:r>
          </a:p>
        </p:txBody>
      </p:sp>
      <p:sp>
        <p:nvSpPr>
          <p:cNvPr id="6" name="Rectangle 5"/>
          <p:cNvSpPr/>
          <p:nvPr>
            <p:custDataLst>
              <p:tags r:id="rId2"/>
            </p:custDataLst>
          </p:nvPr>
        </p:nvSpPr>
        <p:spPr>
          <a:xfrm>
            <a:off x="668546" y="2441276"/>
            <a:ext cx="2667000" cy="2362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chemeClr val="tx2"/>
                </a:solidFill>
                <a:latin typeface="Calibri" pitchFamily="34" charset="0"/>
                <a:ea typeface="DejaVu Sans" pitchFamily="2"/>
                <a:cs typeface="DejaVu Sans" pitchFamily="2"/>
              </a:rPr>
              <a:t>CPU</a:t>
            </a:r>
            <a:endParaRPr lang="en-US" sz="2800" b="0" i="0" u="none" strike="noStrike" kern="1200" dirty="0">
              <a:ln>
                <a:noFill/>
              </a:ln>
              <a:solidFill>
                <a:schemeClr val="tx2"/>
              </a:solidFill>
              <a:latin typeface="Calibri" pitchFamily="34" charset="0"/>
              <a:ea typeface="DejaVu Sans" pitchFamily="2"/>
              <a:cs typeface="DejaVu Sans" pitchFamily="2"/>
            </a:endParaRPr>
          </a:p>
        </p:txBody>
      </p:sp>
      <p:sp>
        <p:nvSpPr>
          <p:cNvPr id="7" name="Rectangle 6"/>
          <p:cNvSpPr/>
          <p:nvPr>
            <p:custDataLst>
              <p:tags r:id="rId3"/>
            </p:custDataLst>
          </p:nvPr>
        </p:nvSpPr>
        <p:spPr>
          <a:xfrm>
            <a:off x="820946" y="2593676"/>
            <a:ext cx="1371599" cy="457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chemeClr val="tx2"/>
                </a:solidFill>
                <a:latin typeface="Calibri" pitchFamily="34" charset="0"/>
                <a:ea typeface="DejaVu Sans" pitchFamily="2"/>
                <a:cs typeface="DejaVu Sans" pitchFamily="2"/>
              </a:rPr>
              <a:t>Registers</a:t>
            </a:r>
          </a:p>
        </p:txBody>
      </p:sp>
      <p:sp>
        <p:nvSpPr>
          <p:cNvPr id="8" name="Straight Connector 7"/>
          <p:cNvSpPr/>
          <p:nvPr>
            <p:custDataLst>
              <p:tags r:id="rId4"/>
            </p:custDataLst>
          </p:nvPr>
        </p:nvSpPr>
        <p:spPr>
          <a:xfrm>
            <a:off x="3335547" y="3889076"/>
            <a:ext cx="2514600" cy="0"/>
          </a:xfrm>
          <a:prstGeom prst="line">
            <a:avLst/>
          </a:prstGeom>
          <a:noFill/>
          <a:ln w="28575">
            <a:solidFill>
              <a:schemeClr val="tx2"/>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p:txBody>
      </p:sp>
      <p:sp>
        <p:nvSpPr>
          <p:cNvPr id="9" name="Rectangle 8"/>
          <p:cNvSpPr/>
          <p:nvPr>
            <p:custDataLst>
              <p:tags r:id="rId5"/>
            </p:custDataLst>
          </p:nvPr>
        </p:nvSpPr>
        <p:spPr>
          <a:xfrm>
            <a:off x="5850147" y="2441276"/>
            <a:ext cx="2057400" cy="2362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chemeClr val="tx2"/>
                </a:solidFill>
                <a:latin typeface="Calibri" pitchFamily="34" charset="0"/>
                <a:ea typeface="DejaVu Sans" pitchFamily="2"/>
                <a:cs typeface="DejaVu Sans" pitchFamily="2"/>
              </a:rPr>
              <a:t>Data</a:t>
            </a:r>
            <a:br>
              <a:rPr lang="en-US" sz="2800" b="0" i="0" u="none" strike="noStrike" kern="1200" dirty="0" smtClean="0">
                <a:ln>
                  <a:noFill/>
                </a:ln>
                <a:solidFill>
                  <a:schemeClr val="tx2"/>
                </a:solidFill>
                <a:latin typeface="Calibri" pitchFamily="34" charset="0"/>
                <a:ea typeface="DejaVu Sans" pitchFamily="2"/>
                <a:cs typeface="DejaVu Sans" pitchFamily="2"/>
              </a:rPr>
            </a:br>
            <a:r>
              <a:rPr lang="en-US" sz="2800" b="0" i="0" u="none" strike="noStrike" kern="1200" dirty="0" smtClean="0">
                <a:ln>
                  <a:noFill/>
                </a:ln>
                <a:solidFill>
                  <a:schemeClr val="tx2"/>
                </a:solidFill>
                <a:latin typeface="Calibri" pitchFamily="34" charset="0"/>
                <a:ea typeface="DejaVu Sans" pitchFamily="2"/>
                <a:cs typeface="DejaVu Sans" pitchFamily="2"/>
              </a:rPr>
              <a:t>Memory</a:t>
            </a:r>
            <a:endParaRPr lang="en-US" sz="2800" b="0" i="0" u="none" strike="noStrike" kern="1200" dirty="0">
              <a:ln>
                <a:noFill/>
              </a:ln>
              <a:solidFill>
                <a:schemeClr val="tx2"/>
              </a:solidFill>
              <a:latin typeface="Calibri" pitchFamily="34" charset="0"/>
              <a:ea typeface="DejaVu Sans" pitchFamily="2"/>
              <a:cs typeface="DejaVu Sans" pitchFamily="2"/>
            </a:endParaRPr>
          </a:p>
        </p:txBody>
      </p:sp>
      <p:sp>
        <p:nvSpPr>
          <p:cNvPr id="10" name="TextBox 9"/>
          <p:cNvSpPr txBox="1"/>
          <p:nvPr>
            <p:custDataLst>
              <p:tags r:id="rId6"/>
            </p:custDataLst>
          </p:nvPr>
        </p:nvSpPr>
        <p:spPr>
          <a:xfrm>
            <a:off x="3640346" y="3050876"/>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tx2"/>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tx2"/>
                </a:solidFill>
                <a:latin typeface="Calibri" pitchFamily="34" charset="0"/>
                <a:ea typeface="DejaVu Sans" pitchFamily="2"/>
                <a:cs typeface="DejaVu Sans" pitchFamily="2"/>
              </a:rPr>
              <a:t>control</a:t>
            </a:r>
            <a:endParaRPr lang="en-US" sz="2400" b="0" i="0" u="none" strike="noStrike" kern="1200" dirty="0">
              <a:ln>
                <a:noFill/>
              </a:ln>
              <a:solidFill>
                <a:schemeClr val="tx2"/>
              </a:solidFill>
              <a:latin typeface="Calibri" pitchFamily="34" charset="0"/>
              <a:ea typeface="DejaVu Sans" pitchFamily="2"/>
              <a:cs typeface="DejaVu Sans" pitchFamily="2"/>
            </a:endParaRPr>
          </a:p>
        </p:txBody>
      </p:sp>
      <p:sp>
        <p:nvSpPr>
          <p:cNvPr id="11" name="Freeform 9"/>
          <p:cNvSpPr>
            <a:spLocks noChangeArrowheads="1"/>
          </p:cNvSpPr>
          <p:nvPr>
            <p:custDataLst>
              <p:tags r:id="rId7"/>
            </p:custDataLst>
          </p:nvPr>
        </p:nvSpPr>
        <p:spPr bwMode="auto">
          <a:xfrm>
            <a:off x="820946" y="3203276"/>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chemeClr val="tx2"/>
            </a:solidFill>
            <a:round/>
            <a:headEnd/>
            <a:tailEnd/>
          </a:ln>
          <a:effectLst/>
        </p:spPr>
        <p:txBody>
          <a:bodyPr wrap="none" anchor="ctr"/>
          <a:lstStyle/>
          <a:p>
            <a:endParaRPr lang="en-US" dirty="0">
              <a:solidFill>
                <a:schemeClr val="tx2"/>
              </a:solidFill>
              <a:latin typeface="Calibri" pitchFamily="34" charset="0"/>
            </a:endParaRPr>
          </a:p>
        </p:txBody>
      </p:sp>
      <p:sp>
        <p:nvSpPr>
          <p:cNvPr id="12" name="Text Box 10"/>
          <p:cNvSpPr txBox="1">
            <a:spLocks noChangeArrowheads="1"/>
          </p:cNvSpPr>
          <p:nvPr>
            <p:custDataLst>
              <p:tags r:id="rId8"/>
            </p:custDataLst>
          </p:nvPr>
        </p:nvSpPr>
        <p:spPr bwMode="auto">
          <a:xfrm>
            <a:off x="820946" y="3203276"/>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chemeClr val="tx2"/>
                </a:solidFill>
                <a:latin typeface="Calibri" pitchFamily="34" charset="0"/>
              </a:rPr>
              <a:t>ALU</a:t>
            </a:r>
            <a:endParaRPr lang="en-US" sz="2000" dirty="0">
              <a:solidFill>
                <a:schemeClr val="tx2"/>
              </a:solidFill>
              <a:latin typeface="Calibri" pitchFamily="34" charset="0"/>
            </a:endParaRPr>
          </a:p>
        </p:txBody>
      </p:sp>
      <p:sp>
        <p:nvSpPr>
          <p:cNvPr id="13" name="Oval 12"/>
          <p:cNvSpPr/>
          <p:nvPr>
            <p:custDataLst>
              <p:tags r:id="rId9"/>
            </p:custDataLst>
          </p:nvPr>
        </p:nvSpPr>
        <p:spPr>
          <a:xfrm>
            <a:off x="2268746" y="2822276"/>
            <a:ext cx="990600" cy="6096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TextBox 13"/>
          <p:cNvSpPr txBox="1"/>
          <p:nvPr>
            <p:custDataLst>
              <p:tags r:id="rId10"/>
            </p:custDataLst>
          </p:nvPr>
        </p:nvSpPr>
        <p:spPr>
          <a:xfrm>
            <a:off x="2268746" y="2898476"/>
            <a:ext cx="990600" cy="400110"/>
          </a:xfrm>
          <a:prstGeom prst="rect">
            <a:avLst/>
          </a:prstGeom>
          <a:noFill/>
          <a:ln>
            <a:noFill/>
          </a:ln>
        </p:spPr>
        <p:txBody>
          <a:bodyPr wrap="square" rtlCol="0">
            <a:spAutoFit/>
          </a:bodyPr>
          <a:lstStyle/>
          <a:p>
            <a:r>
              <a:rPr lang="en-US" sz="2000" dirty="0" smtClean="0">
                <a:solidFill>
                  <a:schemeClr val="tx2"/>
                </a:solidFill>
              </a:rPr>
              <a:t>Control</a:t>
            </a:r>
          </a:p>
        </p:txBody>
      </p:sp>
      <p:sp>
        <p:nvSpPr>
          <p:cNvPr id="15" name="Rectangle 14"/>
          <p:cNvSpPr/>
          <p:nvPr>
            <p:custDataLst>
              <p:tags r:id="rId11"/>
            </p:custDataLst>
          </p:nvPr>
        </p:nvSpPr>
        <p:spPr>
          <a:xfrm>
            <a:off x="6002546" y="2593676"/>
            <a:ext cx="1600200" cy="1078500"/>
          </a:xfrm>
          <a:prstGeom prst="rect">
            <a:avLst/>
          </a:prstGeom>
          <a:ln>
            <a:noFill/>
          </a:ln>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a:t>
            </a:r>
            <a:endParaRPr lang="en-US" sz="1800" dirty="0">
              <a:solidFill>
                <a:schemeClr val="tx2"/>
              </a:solidFill>
            </a:endParaRPr>
          </a:p>
        </p:txBody>
      </p:sp>
      <p:sp>
        <p:nvSpPr>
          <p:cNvPr id="16" name="Rectangle 15"/>
          <p:cNvSpPr/>
          <p:nvPr>
            <p:custDataLst>
              <p:tags r:id="rId12"/>
            </p:custDataLst>
          </p:nvPr>
        </p:nvSpPr>
        <p:spPr>
          <a:xfrm>
            <a:off x="3564147" y="4422476"/>
            <a:ext cx="2057400" cy="2362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chemeClr val="tx2"/>
                </a:solidFill>
                <a:latin typeface="Calibri" pitchFamily="34" charset="0"/>
                <a:ea typeface="DejaVu Sans" pitchFamily="2"/>
                <a:cs typeface="DejaVu Sans" pitchFamily="2"/>
              </a:rPr>
              <a:t>Program</a:t>
            </a:r>
            <a:br>
              <a:rPr lang="en-US" sz="2800" b="0" i="0" u="none" strike="noStrike" kern="1200" dirty="0" smtClean="0">
                <a:ln>
                  <a:noFill/>
                </a:ln>
                <a:solidFill>
                  <a:schemeClr val="tx2"/>
                </a:solidFill>
                <a:latin typeface="Calibri" pitchFamily="34" charset="0"/>
                <a:ea typeface="DejaVu Sans" pitchFamily="2"/>
                <a:cs typeface="DejaVu Sans" pitchFamily="2"/>
              </a:rPr>
            </a:br>
            <a:r>
              <a:rPr lang="en-US" sz="2800" b="0" i="0" u="none" strike="noStrike" kern="1200" dirty="0" smtClean="0">
                <a:ln>
                  <a:noFill/>
                </a:ln>
                <a:solidFill>
                  <a:schemeClr val="tx2"/>
                </a:solidFill>
                <a:latin typeface="Calibri" pitchFamily="34" charset="0"/>
                <a:ea typeface="DejaVu Sans" pitchFamily="2"/>
                <a:cs typeface="DejaVu Sans" pitchFamily="2"/>
              </a:rPr>
              <a:t>Memory</a:t>
            </a:r>
            <a:endParaRPr lang="en-US" sz="2800" b="0" i="0" u="none" strike="noStrike" kern="1200" dirty="0">
              <a:ln>
                <a:noFill/>
              </a:ln>
              <a:solidFill>
                <a:schemeClr val="tx2"/>
              </a:solidFill>
              <a:latin typeface="Calibri" pitchFamily="34" charset="0"/>
              <a:ea typeface="DejaVu Sans" pitchFamily="2"/>
              <a:cs typeface="DejaVu Sans" pitchFamily="2"/>
            </a:endParaRPr>
          </a:p>
        </p:txBody>
      </p:sp>
      <p:sp>
        <p:nvSpPr>
          <p:cNvPr id="17" name="Rectangle 16"/>
          <p:cNvSpPr/>
          <p:nvPr>
            <p:custDataLst>
              <p:tags r:id="rId13"/>
            </p:custDataLst>
          </p:nvPr>
        </p:nvSpPr>
        <p:spPr>
          <a:xfrm>
            <a:off x="3716547" y="4498676"/>
            <a:ext cx="1600200" cy="1078500"/>
          </a:xfrm>
          <a:prstGeom prst="rect">
            <a:avLst/>
          </a:prstGeom>
          <a:ln>
            <a:noFill/>
          </a:ln>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a:t>
            </a:r>
            <a:endParaRPr lang="en-US" sz="1800" dirty="0">
              <a:solidFill>
                <a:schemeClr val="tx2"/>
              </a:solidFill>
            </a:endParaRPr>
          </a:p>
        </p:txBody>
      </p:sp>
      <p:sp>
        <p:nvSpPr>
          <p:cNvPr id="18" name="Straight Connector 17"/>
          <p:cNvSpPr/>
          <p:nvPr>
            <p:custDataLst>
              <p:tags r:id="rId14"/>
            </p:custDataLst>
          </p:nvPr>
        </p:nvSpPr>
        <p:spPr>
          <a:xfrm flipH="1">
            <a:off x="2573547" y="5413076"/>
            <a:ext cx="990600" cy="0"/>
          </a:xfrm>
          <a:prstGeom prst="line">
            <a:avLst/>
          </a:prstGeom>
          <a:noFill/>
          <a:ln w="28575">
            <a:solidFill>
              <a:schemeClr val="tx2"/>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p:txBody>
      </p:sp>
      <p:sp>
        <p:nvSpPr>
          <p:cNvPr id="19" name="Straight Connector 18"/>
          <p:cNvSpPr/>
          <p:nvPr>
            <p:custDataLst>
              <p:tags r:id="rId15"/>
            </p:custDataLst>
          </p:nvPr>
        </p:nvSpPr>
        <p:spPr>
          <a:xfrm>
            <a:off x="2573547" y="4803476"/>
            <a:ext cx="0" cy="609600"/>
          </a:xfrm>
          <a:prstGeom prst="line">
            <a:avLst/>
          </a:prstGeom>
          <a:noFill/>
          <a:ln w="28575">
            <a:solidFill>
              <a:schemeClr val="tx2"/>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p:txBody>
      </p:sp>
      <p:sp>
        <p:nvSpPr>
          <p:cNvPr id="20" name="Rectangle 2"/>
          <p:cNvSpPr>
            <a:spLocks noGrp="1" noChangeArrowheads="1"/>
          </p:cNvSpPr>
          <p:nvPr>
            <p:ph type="title"/>
            <p:custDataLst>
              <p:tags r:id="rId16"/>
            </p:custDataLst>
          </p:nvPr>
        </p:nvSpPr>
        <p:spPr>
          <a:xfrm>
            <a:off x="0" y="0"/>
            <a:ext cx="9144000" cy="533400"/>
          </a:xfrm>
        </p:spPr>
        <p:txBody>
          <a:bodyPr>
            <a:noAutofit/>
          </a:bodyPr>
          <a:lstStyle/>
          <a:p>
            <a:r>
              <a:rPr lang="en-US" sz="4000" dirty="0" smtClean="0">
                <a:solidFill>
                  <a:schemeClr val="tx2"/>
                </a:solidFill>
              </a:rPr>
              <a:t>Putting it all together: Basic Processor</a:t>
            </a:r>
            <a:endParaRPr lang="en-US" sz="4000" dirty="0">
              <a:solidFill>
                <a:schemeClr val="tx2"/>
              </a:solidFill>
            </a:endParaRPr>
          </a:p>
        </p:txBody>
      </p:sp>
    </p:spTree>
    <p:extLst>
      <p:ext uri="{BB962C8B-B14F-4D97-AF65-F5344CB8AC3E}">
        <p14:creationId xmlns:p14="http://schemas.microsoft.com/office/powerpoint/2010/main" val="58657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17</a:t>
            </a:fld>
            <a:endParaRPr lang="en-US" dirty="0"/>
          </a:p>
        </p:txBody>
      </p:sp>
      <p:sp>
        <p:nvSpPr>
          <p:cNvPr id="6" name="Content Placeholder 2"/>
          <p:cNvSpPr>
            <a:spLocks noGrp="1"/>
          </p:cNvSpPr>
          <p:nvPr>
            <p:ph idx="1"/>
          </p:nvPr>
        </p:nvSpPr>
        <p:spPr>
          <a:xfrm>
            <a:off x="0" y="802579"/>
            <a:ext cx="9144000" cy="5638800"/>
          </a:xfrm>
        </p:spPr>
        <p:txBody>
          <a:bodyPr>
            <a:normAutofit/>
          </a:bodyPr>
          <a:lstStyle/>
          <a:p>
            <a:pPr marL="0" indent="0">
              <a:buNone/>
            </a:pPr>
            <a:r>
              <a:rPr lang="en-US" dirty="0">
                <a:solidFill>
                  <a:schemeClr val="tx2"/>
                </a:solidFill>
              </a:rPr>
              <a:t>A processor executes instructions</a:t>
            </a:r>
          </a:p>
          <a:p>
            <a:pPr lvl="1"/>
            <a:r>
              <a:rPr lang="en-US" dirty="0">
                <a:solidFill>
                  <a:schemeClr val="tx2"/>
                </a:solidFill>
              </a:rPr>
              <a:t>Processor has some internal state in storage elements (registers)</a:t>
            </a:r>
          </a:p>
          <a:p>
            <a:pPr marL="0" indent="0">
              <a:buNone/>
            </a:pPr>
            <a:r>
              <a:rPr lang="en-US" dirty="0">
                <a:solidFill>
                  <a:schemeClr val="tx2"/>
                </a:solidFill>
              </a:rPr>
              <a:t>A memory holds instructions and data</a:t>
            </a:r>
          </a:p>
          <a:p>
            <a:pPr lvl="1"/>
            <a:r>
              <a:rPr lang="en-US" dirty="0" smtClean="0">
                <a:solidFill>
                  <a:schemeClr val="tx2"/>
                </a:solidFill>
              </a:rPr>
              <a:t>(modified) Harvard </a:t>
            </a:r>
            <a:r>
              <a:rPr lang="en-US" dirty="0">
                <a:solidFill>
                  <a:schemeClr val="tx2"/>
                </a:solidFill>
              </a:rPr>
              <a:t>architecture: separate </a:t>
            </a:r>
            <a:r>
              <a:rPr lang="en-US" dirty="0" err="1">
                <a:solidFill>
                  <a:schemeClr val="tx2"/>
                </a:solidFill>
              </a:rPr>
              <a:t>insts</a:t>
            </a:r>
            <a:r>
              <a:rPr lang="en-US" dirty="0">
                <a:solidFill>
                  <a:schemeClr val="tx2"/>
                </a:solidFill>
              </a:rPr>
              <a:t> and data</a:t>
            </a:r>
          </a:p>
          <a:p>
            <a:pPr lvl="1"/>
            <a:r>
              <a:rPr lang="en-US" dirty="0">
                <a:solidFill>
                  <a:schemeClr val="tx2"/>
                </a:solidFill>
              </a:rPr>
              <a:t>von Neumann architecture: combined </a:t>
            </a:r>
            <a:r>
              <a:rPr lang="en-US" dirty="0" err="1">
                <a:solidFill>
                  <a:schemeClr val="tx2"/>
                </a:solidFill>
              </a:rPr>
              <a:t>inst</a:t>
            </a:r>
            <a:r>
              <a:rPr lang="en-US" dirty="0">
                <a:solidFill>
                  <a:schemeClr val="tx2"/>
                </a:solidFill>
              </a:rPr>
              <a:t> and data</a:t>
            </a:r>
          </a:p>
          <a:p>
            <a:pPr marL="0" indent="0">
              <a:buNone/>
            </a:pPr>
            <a:r>
              <a:rPr lang="en-US" dirty="0">
                <a:solidFill>
                  <a:schemeClr val="tx2"/>
                </a:solidFill>
              </a:rPr>
              <a:t>A bus connects the </a:t>
            </a:r>
            <a:r>
              <a:rPr lang="en-US" dirty="0" smtClean="0">
                <a:solidFill>
                  <a:schemeClr val="tx2"/>
                </a:solidFill>
              </a:rPr>
              <a:t>two</a:t>
            </a:r>
          </a:p>
          <a:p>
            <a:endParaRPr lang="en-US" dirty="0" smtClean="0">
              <a:solidFill>
                <a:schemeClr val="tx2"/>
              </a:solidFill>
            </a:endParaRPr>
          </a:p>
          <a:p>
            <a:pPr marL="0" lvl="1" indent="0">
              <a:buClrTx/>
              <a:buNone/>
            </a:pPr>
            <a:r>
              <a:rPr lang="en-US" sz="3200" dirty="0" smtClean="0">
                <a:solidFill>
                  <a:schemeClr val="accent1"/>
                </a:solidFill>
              </a:rPr>
              <a:t>We </a:t>
            </a:r>
            <a:r>
              <a:rPr lang="en-US" sz="3200" dirty="0">
                <a:solidFill>
                  <a:schemeClr val="accent1"/>
                </a:solidFill>
              </a:rPr>
              <a:t>now have enough building blocks to build machines that can perform non-trivial computational </a:t>
            </a:r>
            <a:r>
              <a:rPr lang="en-US" sz="3200" dirty="0" smtClean="0">
                <a:solidFill>
                  <a:schemeClr val="accent1"/>
                </a:solidFill>
              </a:rPr>
              <a:t>tasks</a:t>
            </a:r>
            <a:endParaRPr lang="en-US" sz="3200" dirty="0">
              <a:solidFill>
                <a:schemeClr val="accent1"/>
              </a:solidFill>
            </a:endParaRPr>
          </a:p>
        </p:txBody>
      </p:sp>
      <p:sp>
        <p:nvSpPr>
          <p:cNvPr id="7" name="Title 6"/>
          <p:cNvSpPr>
            <a:spLocks noGrp="1"/>
          </p:cNvSpPr>
          <p:nvPr>
            <p:ph type="title"/>
          </p:nvPr>
        </p:nvSpPr>
        <p:spPr/>
        <p:txBody>
          <a:bodyPr/>
          <a:lstStyle/>
          <a:p>
            <a:pPr algn="ctr"/>
            <a:r>
              <a:rPr lang="en-US" dirty="0" smtClean="0">
                <a:solidFill>
                  <a:schemeClr val="accent1"/>
                </a:solidFill>
              </a:rPr>
              <a:t>Takeaway</a:t>
            </a:r>
            <a:endParaRPr lang="en-US" dirty="0">
              <a:solidFill>
                <a:schemeClr val="accent1"/>
              </a:solidFill>
            </a:endParaRPr>
          </a:p>
        </p:txBody>
      </p:sp>
    </p:spTree>
    <p:extLst>
      <p:ext uri="{BB962C8B-B14F-4D97-AF65-F5344CB8AC3E}">
        <p14:creationId xmlns:p14="http://schemas.microsoft.com/office/powerpoint/2010/main" val="3772764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Next Goal</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18</a:t>
            </a:fld>
            <a:endParaRPr lang="en-US"/>
          </a:p>
        </p:txBody>
      </p:sp>
      <p:sp>
        <p:nvSpPr>
          <p:cNvPr id="4" name="Content Placeholder 3"/>
          <p:cNvSpPr>
            <a:spLocks noGrp="1"/>
          </p:cNvSpPr>
          <p:nvPr>
            <p:ph idx="1"/>
          </p:nvPr>
        </p:nvSpPr>
        <p:spPr/>
        <p:txBody>
          <a:bodyPr/>
          <a:lstStyle/>
          <a:p>
            <a:r>
              <a:rPr lang="en-US" dirty="0"/>
              <a:t>How to program and execute instructions on a </a:t>
            </a:r>
            <a:r>
              <a:rPr lang="en-US" dirty="0" smtClean="0"/>
              <a:t>RISC-V processor</a:t>
            </a:r>
            <a:r>
              <a:rPr lang="en-US" dirty="0"/>
              <a:t>?</a:t>
            </a:r>
          </a:p>
          <a:p>
            <a:pPr marL="0" indent="0">
              <a:buNone/>
            </a:pPr>
            <a:endParaRPr lang="en-US" dirty="0"/>
          </a:p>
        </p:txBody>
      </p:sp>
    </p:spTree>
    <p:extLst>
      <p:ext uri="{BB962C8B-B14F-4D97-AF65-F5344CB8AC3E}">
        <p14:creationId xmlns:p14="http://schemas.microsoft.com/office/powerpoint/2010/main" val="323522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4212019" cy="5262757"/>
          </a:xfrm>
        </p:spPr>
        <p:txBody>
          <a:bodyPr/>
          <a:lstStyle/>
          <a:p>
            <a:pPr marL="0" indent="0">
              <a:buNone/>
            </a:pPr>
            <a:r>
              <a:rPr lang="en-US" dirty="0">
                <a:solidFill>
                  <a:schemeClr val="tx2"/>
                </a:solidFill>
              </a:rPr>
              <a:t>Instructions are stored in memory, encoded in binary</a:t>
            </a:r>
          </a:p>
          <a:p>
            <a:pPr marL="0" indent="0">
              <a:buNone/>
            </a:pPr>
            <a:r>
              <a:rPr lang="en-US" dirty="0" smtClean="0">
                <a:solidFill>
                  <a:schemeClr val="tx2"/>
                </a:solidFill>
              </a:rPr>
              <a:t>A </a:t>
            </a:r>
            <a:r>
              <a:rPr lang="en-US" dirty="0">
                <a:solidFill>
                  <a:schemeClr val="tx2"/>
                </a:solidFill>
              </a:rPr>
              <a:t>basic processor </a:t>
            </a:r>
          </a:p>
          <a:p>
            <a:pPr lvl="1"/>
            <a:r>
              <a:rPr lang="en-US" dirty="0">
                <a:solidFill>
                  <a:schemeClr val="tx2"/>
                </a:solidFill>
              </a:rPr>
              <a:t>fetches</a:t>
            </a:r>
          </a:p>
          <a:p>
            <a:pPr lvl="1"/>
            <a:r>
              <a:rPr lang="en-US" dirty="0">
                <a:solidFill>
                  <a:schemeClr val="tx2"/>
                </a:solidFill>
              </a:rPr>
              <a:t>decodes</a:t>
            </a:r>
          </a:p>
          <a:p>
            <a:pPr lvl="1"/>
            <a:r>
              <a:rPr lang="en-US" dirty="0" smtClean="0">
                <a:solidFill>
                  <a:schemeClr val="tx2"/>
                </a:solidFill>
              </a:rPr>
              <a:t>executes</a:t>
            </a:r>
          </a:p>
          <a:p>
            <a:pPr marL="228600" lvl="1" indent="0">
              <a:buNone/>
            </a:pPr>
            <a:r>
              <a:rPr lang="en-US" dirty="0" smtClean="0">
                <a:solidFill>
                  <a:schemeClr val="tx2"/>
                </a:solidFill>
              </a:rPr>
              <a:t>one </a:t>
            </a:r>
            <a:r>
              <a:rPr lang="en-US" dirty="0">
                <a:solidFill>
                  <a:schemeClr val="tx2"/>
                </a:solidFill>
              </a:rPr>
              <a:t>instruction at a time</a:t>
            </a:r>
          </a:p>
          <a:p>
            <a:pPr marL="0" indent="0">
              <a:buNone/>
            </a:pPr>
            <a:endParaRPr lang="en-US" dirty="0">
              <a:solidFill>
                <a:schemeClr val="tx2"/>
              </a:solidFill>
            </a:endParaRPr>
          </a:p>
        </p:txBody>
      </p:sp>
      <p:sp>
        <p:nvSpPr>
          <p:cNvPr id="3" name="Title 2"/>
          <p:cNvSpPr>
            <a:spLocks noGrp="1"/>
          </p:cNvSpPr>
          <p:nvPr>
            <p:ph type="title"/>
          </p:nvPr>
        </p:nvSpPr>
        <p:spPr/>
        <p:txBody>
          <a:bodyPr/>
          <a:lstStyle/>
          <a:p>
            <a:r>
              <a:rPr lang="en-US" dirty="0">
                <a:solidFill>
                  <a:schemeClr val="tx2"/>
                </a:solidFill>
              </a:rPr>
              <a:t>Instruction Usage</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19</a:t>
            </a:fld>
            <a:endParaRPr lang="en-US" dirty="0"/>
          </a:p>
        </p:txBody>
      </p:sp>
      <p:sp>
        <p:nvSpPr>
          <p:cNvPr id="5" name="Rectangle 5"/>
          <p:cNvSpPr>
            <a:spLocks noChangeArrowheads="1"/>
          </p:cNvSpPr>
          <p:nvPr/>
        </p:nvSpPr>
        <p:spPr bwMode="auto">
          <a:xfrm>
            <a:off x="5168297" y="3511884"/>
            <a:ext cx="3657600" cy="30480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 name="Text Box 6"/>
          <p:cNvSpPr txBox="1">
            <a:spLocks noChangeArrowheads="1"/>
          </p:cNvSpPr>
          <p:nvPr/>
        </p:nvSpPr>
        <p:spPr bwMode="auto">
          <a:xfrm>
            <a:off x="5320697" y="4045284"/>
            <a:ext cx="1308100" cy="541338"/>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chemeClr val="tx2"/>
                </a:solidFill>
                <a:latin typeface="Arial" charset="0"/>
              </a:rPr>
              <a:t>pc</a:t>
            </a:r>
          </a:p>
        </p:txBody>
      </p:sp>
      <p:sp>
        <p:nvSpPr>
          <p:cNvPr id="7" name="Oval 7"/>
          <p:cNvSpPr>
            <a:spLocks noChangeArrowheads="1"/>
          </p:cNvSpPr>
          <p:nvPr/>
        </p:nvSpPr>
        <p:spPr bwMode="auto">
          <a:xfrm>
            <a:off x="5358657" y="4799899"/>
            <a:ext cx="1368707" cy="732320"/>
          </a:xfrm>
          <a:prstGeom prst="ellipse">
            <a:avLst/>
          </a:prstGeom>
          <a:noFill/>
          <a:ln w="25400" algn="ctr">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solidFill>
                  <a:schemeClr val="tx2"/>
                </a:solidFill>
                <a:latin typeface="Arial" charset="0"/>
              </a:rPr>
              <a:t>adder</a:t>
            </a:r>
          </a:p>
        </p:txBody>
      </p:sp>
      <p:sp>
        <p:nvSpPr>
          <p:cNvPr id="8" name="Freeform 8"/>
          <p:cNvSpPr>
            <a:spLocks/>
          </p:cNvSpPr>
          <p:nvPr/>
        </p:nvSpPr>
        <p:spPr bwMode="auto">
          <a:xfrm>
            <a:off x="5384197" y="4561222"/>
            <a:ext cx="1327150" cy="434975"/>
          </a:xfrm>
          <a:custGeom>
            <a:avLst/>
            <a:gdLst>
              <a:gd name="T0" fmla="*/ 490 w 836"/>
              <a:gd name="T1" fmla="*/ 0 h 274"/>
              <a:gd name="T2" fmla="*/ 755 w 836"/>
              <a:gd name="T3" fmla="*/ 123 h 274"/>
              <a:gd name="T4" fmla="*/ 728 w 836"/>
              <a:gd name="T5" fmla="*/ 251 h 274"/>
              <a:gd name="T6" fmla="*/ 104 w 836"/>
              <a:gd name="T7" fmla="*/ 251 h 274"/>
              <a:gd name="T8" fmla="*/ 103 w 836"/>
              <a:gd name="T9" fmla="*/ 113 h 274"/>
              <a:gd name="T10" fmla="*/ 320 w 836"/>
              <a:gd name="T11" fmla="*/ 9 h 274"/>
            </a:gdLst>
            <a:ahLst/>
            <a:cxnLst>
              <a:cxn ang="0">
                <a:pos x="T0" y="T1"/>
              </a:cxn>
              <a:cxn ang="0">
                <a:pos x="T2" y="T3"/>
              </a:cxn>
              <a:cxn ang="0">
                <a:pos x="T4" y="T5"/>
              </a:cxn>
              <a:cxn ang="0">
                <a:pos x="T6" y="T7"/>
              </a:cxn>
              <a:cxn ang="0">
                <a:pos x="T8" y="T9"/>
              </a:cxn>
              <a:cxn ang="0">
                <a:pos x="T10" y="T11"/>
              </a:cxn>
            </a:cxnLst>
            <a:rect l="0" t="0" r="r" b="b"/>
            <a:pathLst>
              <a:path w="836" h="274">
                <a:moveTo>
                  <a:pt x="490" y="0"/>
                </a:moveTo>
                <a:cubicBezTo>
                  <a:pt x="534" y="21"/>
                  <a:pt x="715" y="81"/>
                  <a:pt x="755" y="123"/>
                </a:cubicBezTo>
                <a:cubicBezTo>
                  <a:pt x="795" y="165"/>
                  <a:pt x="836" y="230"/>
                  <a:pt x="728" y="251"/>
                </a:cubicBezTo>
                <a:cubicBezTo>
                  <a:pt x="620" y="272"/>
                  <a:pt x="208" y="274"/>
                  <a:pt x="104" y="251"/>
                </a:cubicBezTo>
                <a:cubicBezTo>
                  <a:pt x="0" y="228"/>
                  <a:pt x="67" y="153"/>
                  <a:pt x="103" y="113"/>
                </a:cubicBezTo>
                <a:cubicBezTo>
                  <a:pt x="139" y="73"/>
                  <a:pt x="275" y="31"/>
                  <a:pt x="320" y="9"/>
                </a:cubicBezTo>
              </a:path>
            </a:pathLst>
          </a:custGeom>
          <a:noFill/>
          <a:ln w="254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Freeform 9"/>
          <p:cNvSpPr>
            <a:spLocks/>
          </p:cNvSpPr>
          <p:nvPr/>
        </p:nvSpPr>
        <p:spPr bwMode="auto">
          <a:xfrm>
            <a:off x="5236560" y="2427622"/>
            <a:ext cx="2790825" cy="1608137"/>
          </a:xfrm>
          <a:custGeom>
            <a:avLst/>
            <a:gdLst>
              <a:gd name="T0" fmla="*/ 310 w 1758"/>
              <a:gd name="T1" fmla="*/ 1013 h 1013"/>
              <a:gd name="T2" fmla="*/ 206 w 1758"/>
              <a:gd name="T3" fmla="*/ 126 h 1013"/>
              <a:gd name="T4" fmla="*/ 1547 w 1758"/>
              <a:gd name="T5" fmla="*/ 258 h 1013"/>
              <a:gd name="T6" fmla="*/ 1471 w 1758"/>
              <a:gd name="T7" fmla="*/ 853 h 1013"/>
            </a:gdLst>
            <a:ahLst/>
            <a:cxnLst>
              <a:cxn ang="0">
                <a:pos x="T0" y="T1"/>
              </a:cxn>
              <a:cxn ang="0">
                <a:pos x="T2" y="T3"/>
              </a:cxn>
              <a:cxn ang="0">
                <a:pos x="T4" y="T5"/>
              </a:cxn>
              <a:cxn ang="0">
                <a:pos x="T6" y="T7"/>
              </a:cxn>
            </a:cxnLst>
            <a:rect l="0" t="0" r="r" b="b"/>
            <a:pathLst>
              <a:path w="1758" h="1013">
                <a:moveTo>
                  <a:pt x="310" y="1013"/>
                </a:moveTo>
                <a:cubicBezTo>
                  <a:pt x="293" y="865"/>
                  <a:pt x="0" y="252"/>
                  <a:pt x="206" y="126"/>
                </a:cubicBezTo>
                <a:cubicBezTo>
                  <a:pt x="412" y="0"/>
                  <a:pt x="1336" y="137"/>
                  <a:pt x="1547" y="258"/>
                </a:cubicBezTo>
                <a:cubicBezTo>
                  <a:pt x="1758" y="379"/>
                  <a:pt x="1487" y="729"/>
                  <a:pt x="1471" y="853"/>
                </a:cubicBezTo>
              </a:path>
            </a:pathLst>
          </a:custGeom>
          <a:noFill/>
          <a:ln w="254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Text Box 10"/>
          <p:cNvSpPr txBox="1">
            <a:spLocks noChangeArrowheads="1"/>
          </p:cNvSpPr>
          <p:nvPr/>
        </p:nvSpPr>
        <p:spPr bwMode="auto">
          <a:xfrm>
            <a:off x="6920897" y="3816684"/>
            <a:ext cx="1308100" cy="483722"/>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chemeClr val="tx2"/>
                </a:solidFill>
                <a:latin typeface="Arial" charset="0"/>
              </a:rPr>
              <a:t>cur </a:t>
            </a:r>
            <a:r>
              <a:rPr lang="en-US" dirty="0" err="1">
                <a:solidFill>
                  <a:schemeClr val="tx2"/>
                </a:solidFill>
                <a:latin typeface="Arial" charset="0"/>
              </a:rPr>
              <a:t>inst</a:t>
            </a:r>
            <a:endParaRPr lang="en-US" dirty="0">
              <a:solidFill>
                <a:schemeClr val="tx2"/>
              </a:solidFill>
              <a:latin typeface="Arial" charset="0"/>
            </a:endParaRPr>
          </a:p>
        </p:txBody>
      </p:sp>
      <p:sp>
        <p:nvSpPr>
          <p:cNvPr id="11" name="Oval 11"/>
          <p:cNvSpPr>
            <a:spLocks noChangeArrowheads="1"/>
          </p:cNvSpPr>
          <p:nvPr/>
        </p:nvSpPr>
        <p:spPr bwMode="auto">
          <a:xfrm>
            <a:off x="6727582" y="4825956"/>
            <a:ext cx="1682030" cy="680205"/>
          </a:xfrm>
          <a:prstGeom prst="ellipse">
            <a:avLst/>
          </a:prstGeom>
          <a:noFill/>
          <a:ln w="25400" algn="ctr">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dirty="0">
                <a:solidFill>
                  <a:schemeClr val="tx2"/>
                </a:solidFill>
                <a:latin typeface="Arial" charset="0"/>
              </a:rPr>
              <a:t>decode</a:t>
            </a:r>
          </a:p>
        </p:txBody>
      </p:sp>
      <p:sp>
        <p:nvSpPr>
          <p:cNvPr id="12" name="Text Box 22"/>
          <p:cNvSpPr txBox="1">
            <a:spLocks noChangeArrowheads="1"/>
          </p:cNvSpPr>
          <p:nvPr/>
        </p:nvSpPr>
        <p:spPr bwMode="auto">
          <a:xfrm>
            <a:off x="5396897" y="5797884"/>
            <a:ext cx="1143000" cy="483722"/>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solidFill>
                  <a:schemeClr val="tx2"/>
                </a:solidFill>
                <a:latin typeface="Arial" charset="0"/>
              </a:rPr>
              <a:t>regs</a:t>
            </a:r>
          </a:p>
        </p:txBody>
      </p:sp>
      <p:sp>
        <p:nvSpPr>
          <p:cNvPr id="13" name="Line 23"/>
          <p:cNvSpPr>
            <a:spLocks noChangeShapeType="1"/>
          </p:cNvSpPr>
          <p:nvPr/>
        </p:nvSpPr>
        <p:spPr bwMode="auto">
          <a:xfrm>
            <a:off x="7530497" y="4350084"/>
            <a:ext cx="0" cy="4572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 name="Oval 24"/>
          <p:cNvSpPr>
            <a:spLocks noChangeArrowheads="1"/>
          </p:cNvSpPr>
          <p:nvPr/>
        </p:nvSpPr>
        <p:spPr bwMode="auto">
          <a:xfrm>
            <a:off x="6772321" y="5664156"/>
            <a:ext cx="1776703" cy="680205"/>
          </a:xfrm>
          <a:prstGeom prst="ellipse">
            <a:avLst/>
          </a:prstGeom>
          <a:noFill/>
          <a:ln w="25400" algn="ctr">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solidFill>
                  <a:schemeClr val="tx2"/>
                </a:solidFill>
                <a:latin typeface="Arial" charset="0"/>
              </a:rPr>
              <a:t>execute</a:t>
            </a:r>
          </a:p>
        </p:txBody>
      </p:sp>
      <p:sp>
        <p:nvSpPr>
          <p:cNvPr id="15" name="Freeform 25"/>
          <p:cNvSpPr>
            <a:spLocks/>
          </p:cNvSpPr>
          <p:nvPr/>
        </p:nvSpPr>
        <p:spPr bwMode="auto">
          <a:xfrm>
            <a:off x="6539897" y="5551822"/>
            <a:ext cx="1266825" cy="942975"/>
          </a:xfrm>
          <a:custGeom>
            <a:avLst/>
            <a:gdLst>
              <a:gd name="T0" fmla="*/ 0 w 798"/>
              <a:gd name="T1" fmla="*/ 251 h 594"/>
              <a:gd name="T2" fmla="*/ 659 w 798"/>
              <a:gd name="T3" fmla="*/ 46 h 594"/>
              <a:gd name="T4" fmla="*/ 688 w 798"/>
              <a:gd name="T5" fmla="*/ 528 h 594"/>
              <a:gd name="T6" fmla="*/ 0 w 798"/>
              <a:gd name="T7" fmla="*/ 443 h 594"/>
            </a:gdLst>
            <a:ahLst/>
            <a:cxnLst>
              <a:cxn ang="0">
                <a:pos x="T0" y="T1"/>
              </a:cxn>
              <a:cxn ang="0">
                <a:pos x="T2" y="T3"/>
              </a:cxn>
              <a:cxn ang="0">
                <a:pos x="T4" y="T5"/>
              </a:cxn>
              <a:cxn ang="0">
                <a:pos x="T6" y="T7"/>
              </a:cxn>
            </a:cxnLst>
            <a:rect l="0" t="0" r="r" b="b"/>
            <a:pathLst>
              <a:path w="798" h="594">
                <a:moveTo>
                  <a:pt x="0" y="251"/>
                </a:moveTo>
                <a:cubicBezTo>
                  <a:pt x="110" y="217"/>
                  <a:pt x="544" y="0"/>
                  <a:pt x="659" y="46"/>
                </a:cubicBezTo>
                <a:cubicBezTo>
                  <a:pt x="774" y="92"/>
                  <a:pt x="798" y="462"/>
                  <a:pt x="688" y="528"/>
                </a:cubicBezTo>
                <a:cubicBezTo>
                  <a:pt x="578" y="594"/>
                  <a:pt x="143" y="461"/>
                  <a:pt x="0" y="443"/>
                </a:cubicBezTo>
              </a:path>
            </a:pathLst>
          </a:custGeom>
          <a:noFill/>
          <a:ln w="254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 name="Line 26"/>
          <p:cNvSpPr>
            <a:spLocks noChangeShapeType="1"/>
          </p:cNvSpPr>
          <p:nvPr/>
        </p:nvSpPr>
        <p:spPr bwMode="auto">
          <a:xfrm>
            <a:off x="7682897" y="5493084"/>
            <a:ext cx="0" cy="1524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 name="Text Box 27"/>
          <p:cNvSpPr txBox="1">
            <a:spLocks noChangeArrowheads="1"/>
          </p:cNvSpPr>
          <p:nvPr/>
        </p:nvSpPr>
        <p:spPr bwMode="auto">
          <a:xfrm>
            <a:off x="4861007" y="2978484"/>
            <a:ext cx="646331" cy="385939"/>
          </a:xfrm>
          <a:prstGeom prst="rect">
            <a:avLst/>
          </a:prstGeom>
          <a:noFill/>
          <a:ln w="25400" algn="ctr">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Arial" charset="0"/>
              </a:rPr>
              <a:t>addr</a:t>
            </a:r>
            <a:endParaRPr lang="en-US" sz="1800" dirty="0">
              <a:solidFill>
                <a:schemeClr val="tx2"/>
              </a:solidFill>
              <a:latin typeface="Arial" charset="0"/>
            </a:endParaRPr>
          </a:p>
        </p:txBody>
      </p:sp>
      <p:sp>
        <p:nvSpPr>
          <p:cNvPr id="18" name="Text Box 28"/>
          <p:cNvSpPr txBox="1">
            <a:spLocks noChangeArrowheads="1"/>
          </p:cNvSpPr>
          <p:nvPr/>
        </p:nvSpPr>
        <p:spPr bwMode="auto">
          <a:xfrm>
            <a:off x="7155847" y="2978484"/>
            <a:ext cx="628650" cy="411163"/>
          </a:xfrm>
          <a:prstGeom prst="rect">
            <a:avLst/>
          </a:prstGeom>
          <a:noFill/>
          <a:ln w="25400" algn="ctr">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solidFill>
                  <a:schemeClr val="tx2"/>
                </a:solidFill>
                <a:latin typeface="Arial" charset="0"/>
              </a:rPr>
              <a:t>data</a:t>
            </a:r>
          </a:p>
        </p:txBody>
      </p:sp>
      <p:sp>
        <p:nvSpPr>
          <p:cNvPr id="35" name="Text Box 6"/>
          <p:cNvSpPr txBox="1">
            <a:spLocks noChangeArrowheads="1"/>
          </p:cNvSpPr>
          <p:nvPr>
            <p:custDataLst>
              <p:tags r:id="rId1"/>
            </p:custDataLst>
          </p:nvPr>
        </p:nvSpPr>
        <p:spPr bwMode="auto">
          <a:xfrm>
            <a:off x="4391783" y="1681450"/>
            <a:ext cx="4724400" cy="914400"/>
          </a:xfrm>
          <a:prstGeom prst="rect">
            <a:avLst/>
          </a:prstGeom>
          <a:noFill/>
          <a:ln w="25400" algn="ctr">
            <a:solidFill>
              <a:schemeClr val="accent2"/>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Consolas" pitchFamily="49" charset="0"/>
              </a:rPr>
              <a:t>00000000101000010000000000010011</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Consolas" pitchFamily="49" charset="0"/>
              </a:rPr>
              <a:t>00100000000000010000000000010000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Consolas" pitchFamily="49" charset="0"/>
              </a:rPr>
              <a:t>00000000001000100001100000101010</a:t>
            </a:r>
            <a:endParaRPr lang="en-US" sz="2000" b="1" dirty="0">
              <a:solidFill>
                <a:schemeClr val="tx2"/>
              </a:solidFill>
              <a:latin typeface="Calibri"/>
            </a:endParaRPr>
          </a:p>
        </p:txBody>
      </p:sp>
      <p:sp>
        <p:nvSpPr>
          <p:cNvPr id="42" name="Rectangle 41"/>
          <p:cNvSpPr/>
          <p:nvPr/>
        </p:nvSpPr>
        <p:spPr>
          <a:xfrm>
            <a:off x="8027386" y="1725195"/>
            <a:ext cx="994858"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027386" y="2262657"/>
            <a:ext cx="994858" cy="226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027386" y="1985287"/>
            <a:ext cx="994858" cy="2248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307248" y="1725195"/>
            <a:ext cx="709317"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306013" y="1987485"/>
            <a:ext cx="709317"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06012" y="2266650"/>
            <a:ext cx="709317"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861976" y="1725925"/>
            <a:ext cx="439861"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61976" y="1987485"/>
            <a:ext cx="447485"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61976" y="2266650"/>
            <a:ext cx="447555"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8163" y="1725925"/>
            <a:ext cx="683813"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78163" y="1990039"/>
            <a:ext cx="683813"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178163" y="2267114"/>
            <a:ext cx="683813"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492843" y="1719182"/>
            <a:ext cx="1659303" cy="213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488321" y="2269998"/>
            <a:ext cx="683813"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92843" y="2265273"/>
            <a:ext cx="999795"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92843" y="1990039"/>
            <a:ext cx="1661119" cy="2226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440618" y="1212091"/>
            <a:ext cx="4611941" cy="400110"/>
          </a:xfrm>
          <a:prstGeom prst="rect">
            <a:avLst/>
          </a:prstGeom>
          <a:noFill/>
          <a:ln>
            <a:noFill/>
          </a:ln>
        </p:spPr>
        <p:txBody>
          <a:bodyPr wrap="square" rtlCol="0">
            <a:spAutoFit/>
          </a:bodyPr>
          <a:lstStyle/>
          <a:p>
            <a:r>
              <a:rPr lang="en-US" sz="2000" dirty="0">
                <a:solidFill>
                  <a:schemeClr val="accent1"/>
                </a:solidFill>
                <a:latin typeface="Source Sans Pro" panose="020B0503030403020204" pitchFamily="34" charset="0"/>
              </a:rPr>
              <a:t>10 </a:t>
            </a:r>
            <a:r>
              <a:rPr lang="en-US" sz="2000" dirty="0" smtClean="0">
                <a:solidFill>
                  <a:schemeClr val="accent1"/>
                </a:solidFill>
                <a:latin typeface="Source Sans Pro" panose="020B0503030403020204" pitchFamily="34" charset="0"/>
              </a:rPr>
              <a:t>                      x2            x0   op=</a:t>
            </a:r>
            <a:r>
              <a:rPr lang="en-US" sz="2000" dirty="0" err="1" smtClean="0">
                <a:solidFill>
                  <a:schemeClr val="accent1"/>
                </a:solidFill>
                <a:latin typeface="Source Sans Pro" panose="020B0503030403020204" pitchFamily="34" charset="0"/>
              </a:rPr>
              <a:t>addi</a:t>
            </a:r>
            <a:r>
              <a:rPr lang="en-US" sz="2000" dirty="0" smtClean="0">
                <a:solidFill>
                  <a:schemeClr val="accent1"/>
                </a:solidFill>
                <a:latin typeface="Source Sans Pro" panose="020B0503030403020204" pitchFamily="34" charset="0"/>
              </a:rPr>
              <a:t> </a:t>
            </a:r>
            <a:endParaRPr lang="en-US" sz="2000" dirty="0">
              <a:solidFill>
                <a:schemeClr val="accent1"/>
              </a:solidFill>
              <a:latin typeface="Source Sans Pro" panose="020B0503030403020204" pitchFamily="34" charset="0"/>
            </a:endParaRPr>
          </a:p>
        </p:txBody>
      </p:sp>
    </p:spTree>
    <p:extLst>
      <p:ext uri="{BB962C8B-B14F-4D97-AF65-F5344CB8AC3E}">
        <p14:creationId xmlns:p14="http://schemas.microsoft.com/office/powerpoint/2010/main" val="36421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p:bldP spid="18" grpId="0"/>
      <p:bldP spid="42" grpId="0" animBg="1"/>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3" grpId="0" animBg="1"/>
      <p:bldP spid="64"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solidFill>
                  <a:schemeClr val="tx2"/>
                </a:solidFill>
              </a:rPr>
              <a:pPr>
                <a:defRPr/>
              </a:pPr>
              <a:t>2</a:t>
            </a:fld>
            <a:endParaRPr lang="en-US">
              <a:solidFill>
                <a:schemeClr val="tx2"/>
              </a:solidFill>
            </a:endParaRPr>
          </a:p>
        </p:txBody>
      </p:sp>
      <p:sp>
        <p:nvSpPr>
          <p:cNvPr id="5" name="Title 1"/>
          <p:cNvSpPr>
            <a:spLocks noGrp="1"/>
          </p:cNvSpPr>
          <p:nvPr>
            <p:ph type="title"/>
          </p:nvPr>
        </p:nvSpPr>
        <p:spPr>
          <a:xfrm>
            <a:off x="228600" y="152400"/>
            <a:ext cx="8686800" cy="533400"/>
          </a:xfrm>
        </p:spPr>
        <p:txBody>
          <a:bodyPr>
            <a:noAutofit/>
          </a:bodyPr>
          <a:lstStyle/>
          <a:p>
            <a:r>
              <a:rPr lang="en-US" dirty="0" smtClean="0">
                <a:solidFill>
                  <a:schemeClr val="tx2"/>
                </a:solidFill>
              </a:rPr>
              <a:t>Announcements</a:t>
            </a:r>
            <a:endParaRPr lang="en-US" dirty="0">
              <a:solidFill>
                <a:schemeClr val="tx2"/>
              </a:solidFill>
            </a:endParaRPr>
          </a:p>
        </p:txBody>
      </p:sp>
      <p:sp>
        <p:nvSpPr>
          <p:cNvPr id="6" name="Content Placeholder 2"/>
          <p:cNvSpPr>
            <a:spLocks noGrp="1"/>
          </p:cNvSpPr>
          <p:nvPr>
            <p:ph idx="1"/>
          </p:nvPr>
        </p:nvSpPr>
        <p:spPr>
          <a:xfrm>
            <a:off x="228600" y="838200"/>
            <a:ext cx="8686800" cy="5638800"/>
          </a:xfrm>
        </p:spPr>
        <p:txBody>
          <a:bodyPr>
            <a:normAutofit/>
          </a:bodyPr>
          <a:lstStyle/>
          <a:p>
            <a:pPr marL="0" indent="0">
              <a:buNone/>
            </a:pPr>
            <a:r>
              <a:rPr lang="en-US" dirty="0">
                <a:solidFill>
                  <a:schemeClr val="tx2"/>
                </a:solidFill>
              </a:rPr>
              <a:t>Check online syllabus/schedule </a:t>
            </a:r>
            <a:endParaRPr lang="en-US" dirty="0" smtClean="0">
              <a:solidFill>
                <a:schemeClr val="tx2"/>
              </a:solidFill>
            </a:endParaRPr>
          </a:p>
          <a:p>
            <a:r>
              <a:rPr lang="en-US" sz="2400" dirty="0" smtClean="0">
                <a:solidFill>
                  <a:schemeClr val="accent1"/>
                </a:solidFill>
              </a:rPr>
              <a:t>http</a:t>
            </a:r>
            <a:r>
              <a:rPr lang="en-US" sz="2400" dirty="0">
                <a:solidFill>
                  <a:schemeClr val="accent1"/>
                </a:solidFill>
              </a:rPr>
              <a:t>://</a:t>
            </a:r>
            <a:r>
              <a:rPr lang="en-US" sz="2400" dirty="0" smtClean="0">
                <a:solidFill>
                  <a:schemeClr val="accent1"/>
                </a:solidFill>
              </a:rPr>
              <a:t>www.cs.cornell.edu/Courses/CS3410/2019sp/schedule</a:t>
            </a:r>
            <a:endParaRPr lang="en-US" sz="2400" dirty="0">
              <a:solidFill>
                <a:schemeClr val="accent1"/>
              </a:solidFill>
            </a:endParaRPr>
          </a:p>
          <a:p>
            <a:pPr marL="342900" indent="-342900">
              <a:buClr>
                <a:schemeClr val="tx2"/>
              </a:buClr>
              <a:buFont typeface="Arial" pitchFamily="34" charset="0"/>
              <a:buChar char="•"/>
            </a:pPr>
            <a:r>
              <a:rPr lang="en-US" sz="2800" dirty="0">
                <a:solidFill>
                  <a:schemeClr val="tx2"/>
                </a:solidFill>
              </a:rPr>
              <a:t>Slides and Reading for lectures</a:t>
            </a:r>
          </a:p>
          <a:p>
            <a:pPr marL="342900" indent="-342900">
              <a:buClr>
                <a:schemeClr val="tx2"/>
              </a:buClr>
              <a:buFont typeface="Arial" pitchFamily="34" charset="0"/>
              <a:buChar char="•"/>
            </a:pPr>
            <a:r>
              <a:rPr lang="en-US" sz="2800" dirty="0">
                <a:solidFill>
                  <a:schemeClr val="tx2"/>
                </a:solidFill>
              </a:rPr>
              <a:t>Office Hours</a:t>
            </a:r>
          </a:p>
          <a:p>
            <a:pPr marL="342900" indent="-342900">
              <a:buClr>
                <a:schemeClr val="tx2"/>
              </a:buClr>
              <a:buFont typeface="Arial" pitchFamily="34" charset="0"/>
              <a:buChar char="•"/>
            </a:pPr>
            <a:r>
              <a:rPr lang="en-US" sz="2800" b="1" i="1" dirty="0">
                <a:solidFill>
                  <a:schemeClr val="accent1"/>
                </a:solidFill>
              </a:rPr>
              <a:t>Pictures of all </a:t>
            </a:r>
            <a:r>
              <a:rPr lang="en-US" sz="2800" b="1" i="1" dirty="0" smtClean="0">
                <a:solidFill>
                  <a:schemeClr val="accent1"/>
                </a:solidFill>
              </a:rPr>
              <a:t>TAs</a:t>
            </a:r>
            <a:endParaRPr lang="en-US" sz="2800" b="1" i="1" dirty="0">
              <a:solidFill>
                <a:schemeClr val="accent1"/>
              </a:solidFill>
            </a:endParaRPr>
          </a:p>
          <a:p>
            <a:pPr marL="342900" indent="-342900">
              <a:buClr>
                <a:schemeClr val="tx2"/>
              </a:buClr>
              <a:buFont typeface="Arial" pitchFamily="34" charset="0"/>
              <a:buChar char="•"/>
            </a:pPr>
            <a:endParaRPr lang="en-US" sz="2800" dirty="0">
              <a:solidFill>
                <a:schemeClr val="tx2"/>
              </a:solidFill>
            </a:endParaRPr>
          </a:p>
          <a:p>
            <a:pPr marL="342900" indent="-342900">
              <a:buClr>
                <a:schemeClr val="tx2"/>
              </a:buClr>
              <a:buFont typeface="Arial" pitchFamily="34" charset="0"/>
              <a:buChar char="•"/>
            </a:pPr>
            <a:r>
              <a:rPr lang="en-US" sz="2800" b="1" dirty="0">
                <a:solidFill>
                  <a:schemeClr val="accent1"/>
                </a:solidFill>
              </a:rPr>
              <a:t>Dates to keep in Mind</a:t>
            </a:r>
          </a:p>
          <a:p>
            <a:pPr marL="1085850" lvl="1" indent="-342900"/>
            <a:r>
              <a:rPr lang="en-US" sz="2400" b="1" dirty="0">
                <a:solidFill>
                  <a:schemeClr val="tx2"/>
                </a:solidFill>
              </a:rPr>
              <a:t>Prelims: </a:t>
            </a:r>
            <a:r>
              <a:rPr lang="en-US" sz="2400" b="1" dirty="0" smtClean="0">
                <a:solidFill>
                  <a:schemeClr val="tx2"/>
                </a:solidFill>
              </a:rPr>
              <a:t>Tue </a:t>
            </a:r>
            <a:r>
              <a:rPr lang="en-US" sz="2400" b="1" dirty="0">
                <a:solidFill>
                  <a:schemeClr val="tx2"/>
                </a:solidFill>
              </a:rPr>
              <a:t>Mar </a:t>
            </a:r>
            <a:r>
              <a:rPr lang="en-US" sz="2400" b="1" dirty="0" smtClean="0">
                <a:solidFill>
                  <a:schemeClr val="tx2"/>
                </a:solidFill>
              </a:rPr>
              <a:t>5th </a:t>
            </a:r>
            <a:r>
              <a:rPr lang="en-US" sz="2400" b="1" dirty="0">
                <a:solidFill>
                  <a:schemeClr val="tx2"/>
                </a:solidFill>
              </a:rPr>
              <a:t>and </a:t>
            </a:r>
            <a:r>
              <a:rPr lang="en-US" sz="2400" b="1" dirty="0" err="1">
                <a:solidFill>
                  <a:schemeClr val="tx2"/>
                </a:solidFill>
              </a:rPr>
              <a:t>Thur</a:t>
            </a:r>
            <a:r>
              <a:rPr lang="en-US" sz="2400" b="1" dirty="0">
                <a:solidFill>
                  <a:schemeClr val="tx2"/>
                </a:solidFill>
              </a:rPr>
              <a:t> May </a:t>
            </a:r>
            <a:r>
              <a:rPr lang="en-US" sz="2400" b="1" dirty="0" smtClean="0">
                <a:solidFill>
                  <a:schemeClr val="tx2"/>
                </a:solidFill>
              </a:rPr>
              <a:t>2nd</a:t>
            </a:r>
            <a:r>
              <a:rPr lang="en-US" sz="2400" dirty="0" smtClean="0">
                <a:solidFill>
                  <a:schemeClr val="tx2"/>
                </a:solidFill>
              </a:rPr>
              <a:t> </a:t>
            </a:r>
            <a:endParaRPr lang="en-US" sz="2400" dirty="0">
              <a:solidFill>
                <a:schemeClr val="tx2"/>
              </a:solidFill>
            </a:endParaRPr>
          </a:p>
          <a:p>
            <a:pPr marL="1085850" lvl="1" indent="-342900"/>
            <a:r>
              <a:rPr lang="en-US" sz="2400" b="1" i="1" dirty="0" err="1">
                <a:solidFill>
                  <a:schemeClr val="tx2"/>
                </a:solidFill>
              </a:rPr>
              <a:t>Proj</a:t>
            </a:r>
            <a:r>
              <a:rPr lang="en-US" sz="2400" b="1" i="1" dirty="0">
                <a:solidFill>
                  <a:schemeClr val="tx2"/>
                </a:solidFill>
              </a:rPr>
              <a:t> 1: Due </a:t>
            </a:r>
            <a:r>
              <a:rPr lang="en-US" sz="2400" b="1" i="1" dirty="0" smtClean="0">
                <a:solidFill>
                  <a:schemeClr val="tx2"/>
                </a:solidFill>
              </a:rPr>
              <a:t>next </a:t>
            </a:r>
            <a:r>
              <a:rPr lang="en-US" sz="2400" b="1" i="1" dirty="0">
                <a:solidFill>
                  <a:schemeClr val="tx2"/>
                </a:solidFill>
              </a:rPr>
              <a:t>Friday, Feb </a:t>
            </a:r>
            <a:r>
              <a:rPr lang="en-US" sz="2400" b="1" i="1" dirty="0" smtClean="0">
                <a:solidFill>
                  <a:schemeClr val="tx2"/>
                </a:solidFill>
              </a:rPr>
              <a:t>15th</a:t>
            </a:r>
            <a:endParaRPr lang="en-US" sz="2400" b="1" i="1" dirty="0">
              <a:solidFill>
                <a:schemeClr val="tx2"/>
              </a:solidFill>
            </a:endParaRPr>
          </a:p>
          <a:p>
            <a:pPr marL="1085850" lvl="1" indent="-342900"/>
            <a:r>
              <a:rPr lang="en-US" sz="2400" dirty="0">
                <a:solidFill>
                  <a:schemeClr val="tx2"/>
                </a:solidFill>
              </a:rPr>
              <a:t>Proj3: Due </a:t>
            </a:r>
            <a:r>
              <a:rPr lang="en-US" sz="2400" dirty="0" smtClean="0">
                <a:solidFill>
                  <a:schemeClr val="tx2"/>
                </a:solidFill>
              </a:rPr>
              <a:t>before </a:t>
            </a:r>
            <a:r>
              <a:rPr lang="en-US" sz="2400" dirty="0">
                <a:solidFill>
                  <a:schemeClr val="tx2"/>
                </a:solidFill>
              </a:rPr>
              <a:t>Spring break</a:t>
            </a:r>
          </a:p>
          <a:p>
            <a:pPr marL="1085850" lvl="1" indent="-342900"/>
            <a:r>
              <a:rPr lang="en-US" sz="2400" dirty="0">
                <a:solidFill>
                  <a:schemeClr val="tx2"/>
                </a:solidFill>
              </a:rPr>
              <a:t>Final Project: Due when final </a:t>
            </a:r>
            <a:r>
              <a:rPr lang="en-US" sz="2400" dirty="0" smtClean="0">
                <a:solidFill>
                  <a:schemeClr val="tx2"/>
                </a:solidFill>
              </a:rPr>
              <a:t>will </a:t>
            </a:r>
            <a:r>
              <a:rPr lang="en-US" sz="2400" dirty="0">
                <a:solidFill>
                  <a:schemeClr val="tx2"/>
                </a:solidFill>
              </a:rPr>
              <a:t>be Feb </a:t>
            </a:r>
            <a:r>
              <a:rPr lang="en-US" sz="2400" dirty="0" smtClean="0">
                <a:solidFill>
                  <a:schemeClr val="tx2"/>
                </a:solidFill>
              </a:rPr>
              <a:t>16th</a:t>
            </a:r>
            <a:endParaRPr lang="en-US" sz="2400" dirty="0">
              <a:solidFill>
                <a:schemeClr val="tx2"/>
              </a:solidFill>
            </a:endParaRPr>
          </a:p>
          <a:p>
            <a:pPr marL="0" indent="0">
              <a:buNone/>
            </a:pPr>
            <a:r>
              <a:rPr lang="en-US" dirty="0">
                <a:solidFill>
                  <a:schemeClr val="tx2"/>
                </a:solidFill>
              </a:rPr>
              <a:t>Schedule is subject to change</a:t>
            </a:r>
          </a:p>
          <a:p>
            <a:endParaRPr lang="en-US" dirty="0">
              <a:solidFill>
                <a:schemeClr val="tx2"/>
              </a:solidFill>
            </a:endParaRPr>
          </a:p>
        </p:txBody>
      </p:sp>
    </p:spTree>
    <p:extLst>
      <p:ext uri="{BB962C8B-B14F-4D97-AF65-F5344CB8AC3E}">
        <p14:creationId xmlns:p14="http://schemas.microsoft.com/office/powerpoint/2010/main" val="4240015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latin typeface="Source Sans Pro" panose="020B0503030403020204" pitchFamily="34" charset="0"/>
              </a:rPr>
              <a:pPr>
                <a:defRPr/>
              </a:pPr>
              <a:t>20</a:t>
            </a:fld>
            <a:endParaRPr lang="en-US" dirty="0">
              <a:latin typeface="Source Sans Pro" panose="020B0503030403020204" pitchFamily="34" charset="0"/>
            </a:endParaRPr>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latin typeface="Source Sans Pro" panose="020B0503030403020204" pitchFamily="34" charset="0"/>
              </a:rPr>
              <a:t>Instruction </a:t>
            </a:r>
            <a:r>
              <a:rPr lang="en-US" dirty="0" smtClean="0">
                <a:latin typeface="Source Sans Pro" panose="020B0503030403020204" pitchFamily="34" charset="0"/>
              </a:rPr>
              <a:t>Processing</a:t>
            </a:r>
            <a:endParaRPr lang="en-US" dirty="0">
              <a:latin typeface="Source Sans Pro" panose="020B0503030403020204" pitchFamily="34" charset="0"/>
            </a:endParaRPr>
          </a:p>
        </p:txBody>
      </p:sp>
      <p:sp>
        <p:nvSpPr>
          <p:cNvPr id="6" name="Rectangle 3"/>
          <p:cNvSpPr>
            <a:spLocks noGrp="1" noChangeArrowheads="1"/>
          </p:cNvSpPr>
          <p:nvPr>
            <p:ph idx="1"/>
          </p:nvPr>
        </p:nvSpPr>
        <p:spPr>
          <a:xfrm>
            <a:off x="4953000" y="3689682"/>
            <a:ext cx="4191000" cy="2868476"/>
          </a:xfrm>
        </p:spPr>
        <p:txBody>
          <a:bodyPr>
            <a:normAutofit/>
          </a:bodyPr>
          <a:lstStyle/>
          <a:p>
            <a:pPr marL="0" indent="0">
              <a:buNone/>
            </a:pPr>
            <a:r>
              <a:rPr lang="en-US" sz="3000" dirty="0" smtClean="0">
                <a:latin typeface="Source Sans Pro" panose="020B0503030403020204" pitchFamily="34" charset="0"/>
              </a:rPr>
              <a:t>A </a:t>
            </a:r>
            <a:r>
              <a:rPr lang="en-US" sz="3000" dirty="0">
                <a:latin typeface="Source Sans Pro" panose="020B0503030403020204" pitchFamily="34" charset="0"/>
              </a:rPr>
              <a:t>basic processor </a:t>
            </a:r>
          </a:p>
          <a:p>
            <a:pPr lvl="1"/>
            <a:r>
              <a:rPr lang="en-US" dirty="0">
                <a:latin typeface="Source Sans Pro" panose="020B0503030403020204" pitchFamily="34" charset="0"/>
              </a:rPr>
              <a:t>fetches</a:t>
            </a:r>
          </a:p>
          <a:p>
            <a:pPr lvl="1"/>
            <a:r>
              <a:rPr lang="en-US" dirty="0">
                <a:latin typeface="Source Sans Pro" panose="020B0503030403020204" pitchFamily="34" charset="0"/>
              </a:rPr>
              <a:t>decodes</a:t>
            </a:r>
          </a:p>
          <a:p>
            <a:pPr lvl="1"/>
            <a:r>
              <a:rPr lang="en-US" dirty="0">
                <a:latin typeface="Source Sans Pro" panose="020B0503030403020204" pitchFamily="34" charset="0"/>
              </a:rPr>
              <a:t>executes</a:t>
            </a:r>
          </a:p>
          <a:p>
            <a:pPr>
              <a:buFontTx/>
              <a:buNone/>
            </a:pPr>
            <a:r>
              <a:rPr lang="en-US" sz="3000" dirty="0">
                <a:latin typeface="Source Sans Pro" panose="020B0503030403020204" pitchFamily="34" charset="0"/>
              </a:rPr>
              <a:t> </a:t>
            </a:r>
            <a:r>
              <a:rPr lang="en-US" sz="3000" dirty="0" smtClean="0">
                <a:latin typeface="Source Sans Pro" panose="020B0503030403020204" pitchFamily="34" charset="0"/>
              </a:rPr>
              <a:t>one </a:t>
            </a:r>
            <a:r>
              <a:rPr lang="en-US" sz="3000" dirty="0">
                <a:latin typeface="Source Sans Pro" panose="020B0503030403020204" pitchFamily="34" charset="0"/>
              </a:rPr>
              <a:t>instruction at a time</a:t>
            </a:r>
          </a:p>
        </p:txBody>
      </p:sp>
      <p:sp>
        <p:nvSpPr>
          <p:cNvPr id="7" name="Text Box 6"/>
          <p:cNvSpPr txBox="1">
            <a:spLocks noChangeArrowheads="1"/>
          </p:cNvSpPr>
          <p:nvPr>
            <p:custDataLst>
              <p:tags r:id="rId1"/>
            </p:custDataLst>
          </p:nvPr>
        </p:nvSpPr>
        <p:spPr bwMode="auto">
          <a:xfrm>
            <a:off x="152400" y="4636532"/>
            <a:ext cx="4724400" cy="914400"/>
          </a:xfrm>
          <a:prstGeom prst="rect">
            <a:avLst/>
          </a:prstGeom>
          <a:noFill/>
          <a:ln w="28575" algn="ctr">
            <a:solidFill>
              <a:srgbClr val="FF2F92"/>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Source Sans Pro" panose="020B0503030403020204" pitchFamily="34"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Source Sans Pro" panose="020B0503030403020204" pitchFamily="34"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Source Sans Pro" panose="020B0503030403020204" pitchFamily="34" charset="0"/>
              </a:rPr>
              <a:t>00000000001000100001100000101010</a:t>
            </a:r>
            <a:endParaRPr lang="en-US" sz="2000" b="1" dirty="0">
              <a:solidFill>
                <a:schemeClr val="tx2"/>
              </a:solidFill>
              <a:latin typeface="Source Sans Pro" panose="020B0503030403020204" pitchFamily="34" charset="0"/>
            </a:endParaRPr>
          </a:p>
        </p:txBody>
      </p:sp>
      <p:sp>
        <p:nvSpPr>
          <p:cNvPr id="8" name="Line 25"/>
          <p:cNvSpPr>
            <a:spLocks noChangeShapeType="1"/>
          </p:cNvSpPr>
          <p:nvPr>
            <p:custDataLst>
              <p:tags r:id="rId2"/>
            </p:custDataLst>
          </p:nvPr>
        </p:nvSpPr>
        <p:spPr bwMode="auto">
          <a:xfrm flipV="1">
            <a:off x="2743200" y="2667000"/>
            <a:ext cx="2" cy="70104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9" name="Line 26"/>
          <p:cNvSpPr>
            <a:spLocks noChangeShapeType="1"/>
          </p:cNvSpPr>
          <p:nvPr>
            <p:custDataLst>
              <p:tags r:id="rId3"/>
            </p:custDataLst>
          </p:nvPr>
        </p:nvSpPr>
        <p:spPr bwMode="auto">
          <a:xfrm flipV="1">
            <a:off x="3124199" y="2667000"/>
            <a:ext cx="1" cy="60960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nchorCtr="1">
            <a:noAutofit/>
          </a:bodyPr>
          <a:lstStyle/>
          <a:p>
            <a:endParaRPr lang="en-US">
              <a:solidFill>
                <a:schemeClr val="tx2"/>
              </a:solidFill>
              <a:latin typeface="Source Sans Pro" panose="020B0503030403020204" pitchFamily="34" charset="0"/>
            </a:endParaRPr>
          </a:p>
        </p:txBody>
      </p:sp>
      <p:sp>
        <p:nvSpPr>
          <p:cNvPr id="10" name="Line 27"/>
          <p:cNvSpPr>
            <a:spLocks noChangeShapeType="1"/>
          </p:cNvSpPr>
          <p:nvPr>
            <p:custDataLst>
              <p:tags r:id="rId4"/>
            </p:custDataLst>
          </p:nvPr>
        </p:nvSpPr>
        <p:spPr bwMode="auto">
          <a:xfrm flipV="1">
            <a:off x="3352797" y="2667000"/>
            <a:ext cx="3" cy="60960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nchorCtr="1">
            <a:noAutofit/>
          </a:bodyPr>
          <a:lstStyle/>
          <a:p>
            <a:endParaRPr lang="en-US">
              <a:solidFill>
                <a:schemeClr val="tx2"/>
              </a:solidFill>
              <a:latin typeface="Source Sans Pro" panose="020B0503030403020204" pitchFamily="34" charset="0"/>
            </a:endParaRPr>
          </a:p>
        </p:txBody>
      </p:sp>
      <p:sp>
        <p:nvSpPr>
          <p:cNvPr id="11" name="Line 28"/>
          <p:cNvSpPr>
            <a:spLocks noChangeShapeType="1"/>
          </p:cNvSpPr>
          <p:nvPr>
            <p:custDataLst>
              <p:tags r:id="rId5"/>
            </p:custDataLst>
          </p:nvPr>
        </p:nvSpPr>
        <p:spPr bwMode="auto">
          <a:xfrm flipV="1">
            <a:off x="3581396" y="2667000"/>
            <a:ext cx="4" cy="685798"/>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12" name="Text Box 29"/>
          <p:cNvSpPr txBox="1">
            <a:spLocks noChangeArrowheads="1"/>
          </p:cNvSpPr>
          <p:nvPr>
            <p:custDataLst>
              <p:tags r:id="rId6"/>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3" name="Line 30"/>
          <p:cNvSpPr>
            <a:spLocks noChangeShapeType="1"/>
          </p:cNvSpPr>
          <p:nvPr>
            <p:custDataLst>
              <p:tags r:id="rId7"/>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4" name="Line 34"/>
          <p:cNvSpPr>
            <a:spLocks noChangeShapeType="1"/>
          </p:cNvSpPr>
          <p:nvPr>
            <p:custDataLst>
              <p:tags r:id="rId8"/>
            </p:custDataLst>
          </p:nvPr>
        </p:nvSpPr>
        <p:spPr bwMode="auto">
          <a:xfrm flipV="1">
            <a:off x="1524000" y="3505200"/>
            <a:ext cx="10668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3"/>
          <p:cNvSpPr>
            <a:spLocks noChangeShapeType="1"/>
          </p:cNvSpPr>
          <p:nvPr>
            <p:custDataLst>
              <p:tags r:id="rId9"/>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6" name="Line 44"/>
          <p:cNvSpPr>
            <a:spLocks noChangeShapeType="1"/>
          </p:cNvSpPr>
          <p:nvPr>
            <p:custDataLst>
              <p:tags r:id="rId10"/>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47"/>
          <p:cNvSpPr>
            <a:spLocks noChangeShapeType="1"/>
          </p:cNvSpPr>
          <p:nvPr>
            <p:custDataLst>
              <p:tags r:id="rId11"/>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8" name="Line 48"/>
          <p:cNvSpPr>
            <a:spLocks noChangeShapeType="1"/>
          </p:cNvSpPr>
          <p:nvPr>
            <p:custDataLst>
              <p:tags r:id="rId12"/>
            </p:custDataLst>
          </p:nvPr>
        </p:nvSpPr>
        <p:spPr bwMode="auto">
          <a:xfrm flipH="1">
            <a:off x="8305800" y="1905000"/>
            <a:ext cx="304800" cy="0"/>
          </a:xfrm>
          <a:prstGeom prst="line">
            <a:avLst/>
          </a:prstGeom>
          <a:noFill/>
          <a:ln w="28575"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pitchFamily="34" charset="0"/>
            </a:endParaRPr>
          </a:p>
        </p:txBody>
      </p:sp>
      <p:sp>
        <p:nvSpPr>
          <p:cNvPr id="19" name="Line 49"/>
          <p:cNvSpPr>
            <a:spLocks noChangeShapeType="1"/>
          </p:cNvSpPr>
          <p:nvPr>
            <p:custDataLst>
              <p:tags r:id="rId13"/>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51"/>
          <p:cNvSpPr>
            <a:spLocks noChangeShapeType="1"/>
          </p:cNvSpPr>
          <p:nvPr>
            <p:custDataLst>
              <p:tags r:id="rId14"/>
            </p:custDataLst>
          </p:nvPr>
        </p:nvSpPr>
        <p:spPr bwMode="auto">
          <a:xfrm flipV="1">
            <a:off x="1981200" y="2209800"/>
            <a:ext cx="609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a:solidFill>
                <a:schemeClr val="tx2"/>
              </a:solidFill>
              <a:latin typeface="Source Sans Pro" panose="020B0503030403020204" pitchFamily="34" charset="0"/>
            </a:endParaRPr>
          </a:p>
        </p:txBody>
      </p:sp>
      <p:sp>
        <p:nvSpPr>
          <p:cNvPr id="21" name="Text Box 52"/>
          <p:cNvSpPr txBox="1">
            <a:spLocks noChangeArrowheads="1"/>
          </p:cNvSpPr>
          <p:nvPr>
            <p:custDataLst>
              <p:tags r:id="rId15"/>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22" name="Line 49"/>
          <p:cNvSpPr>
            <a:spLocks noChangeShapeType="1"/>
          </p:cNvSpPr>
          <p:nvPr>
            <p:custDataLst>
              <p:tags r:id="rId16"/>
            </p:custDataLst>
          </p:nvPr>
        </p:nvSpPr>
        <p:spPr bwMode="auto">
          <a:xfrm flipH="1">
            <a:off x="1981200" y="990600"/>
            <a:ext cx="0" cy="1219200"/>
          </a:xfrm>
          <a:prstGeom prst="line">
            <a:avLst/>
          </a:prstGeom>
          <a:noFill/>
          <a:ln w="28575"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3" name="Line 30"/>
          <p:cNvSpPr>
            <a:spLocks noChangeShapeType="1"/>
          </p:cNvSpPr>
          <p:nvPr>
            <p:custDataLst>
              <p:tags r:id="rId17"/>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4" name="Line 30"/>
          <p:cNvSpPr>
            <a:spLocks noChangeShapeType="1"/>
          </p:cNvSpPr>
          <p:nvPr>
            <p:custDataLst>
              <p:tags r:id="rId18"/>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5" name="Text Box 29"/>
          <p:cNvSpPr txBox="1">
            <a:spLocks noChangeArrowheads="1"/>
          </p:cNvSpPr>
          <p:nvPr>
            <p:custDataLst>
              <p:tags r:id="rId19"/>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6" name="Text Box 29"/>
          <p:cNvSpPr txBox="1">
            <a:spLocks noChangeArrowheads="1"/>
          </p:cNvSpPr>
          <p:nvPr>
            <p:custDataLst>
              <p:tags r:id="rId20"/>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7" name="Oval 24"/>
          <p:cNvSpPr>
            <a:spLocks noChangeArrowheads="1"/>
          </p:cNvSpPr>
          <p:nvPr>
            <p:custDataLst>
              <p:tags r:id="rId21"/>
            </p:custDataLst>
          </p:nvPr>
        </p:nvSpPr>
        <p:spPr bwMode="auto">
          <a:xfrm>
            <a:off x="2590800" y="3276601"/>
            <a:ext cx="1219200" cy="457199"/>
          </a:xfrm>
          <a:prstGeom prst="ellipse">
            <a:avLst/>
          </a:prstGeom>
          <a:ln w="28575">
            <a:headEnd/>
            <a:tailEnd/>
          </a:ln>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8" name="Line 45"/>
          <p:cNvSpPr>
            <a:spLocks noChangeShapeType="1"/>
          </p:cNvSpPr>
          <p:nvPr>
            <p:custDataLst>
              <p:tags r:id="rId22"/>
            </p:custDataLst>
          </p:nvPr>
        </p:nvSpPr>
        <p:spPr bwMode="auto">
          <a:xfrm flipV="1">
            <a:off x="6400800" y="2514600"/>
            <a:ext cx="0" cy="9906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Freeform 28"/>
          <p:cNvSpPr/>
          <p:nvPr>
            <p:custDataLst>
              <p:tags r:id="rId23"/>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30" name="Rectangle 22"/>
          <p:cNvSpPr>
            <a:spLocks noChangeArrowheads="1"/>
          </p:cNvSpPr>
          <p:nvPr>
            <p:custDataLst>
              <p:tags r:id="rId24"/>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31" name="Line 34"/>
          <p:cNvSpPr>
            <a:spLocks noChangeShapeType="1"/>
          </p:cNvSpPr>
          <p:nvPr>
            <p:custDataLst>
              <p:tags r:id="rId25"/>
            </p:custDataLst>
          </p:nvPr>
        </p:nvSpPr>
        <p:spPr bwMode="auto">
          <a:xfrm>
            <a:off x="3810000" y="3505200"/>
            <a:ext cx="259080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8"/>
          <p:cNvSpPr>
            <a:spLocks noChangeShapeType="1"/>
          </p:cNvSpPr>
          <p:nvPr>
            <p:custDataLst>
              <p:tags r:id="rId26"/>
            </p:custDataLst>
          </p:nvPr>
        </p:nvSpPr>
        <p:spPr bwMode="auto">
          <a:xfrm>
            <a:off x="761998" y="2286000"/>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3" name="Text Box 11"/>
          <p:cNvSpPr txBox="1">
            <a:spLocks noChangeArrowheads="1"/>
          </p:cNvSpPr>
          <p:nvPr>
            <p:custDataLst>
              <p:tags r:id="rId27"/>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4" name="Line 18"/>
          <p:cNvSpPr>
            <a:spLocks noChangeShapeType="1"/>
          </p:cNvSpPr>
          <p:nvPr>
            <p:custDataLst>
              <p:tags r:id="rId28"/>
            </p:custDataLst>
          </p:nvPr>
        </p:nvSpPr>
        <p:spPr bwMode="auto">
          <a:xfrm flipH="1">
            <a:off x="1295400" y="2667000"/>
            <a:ext cx="0" cy="106680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5" name="Line 21"/>
          <p:cNvSpPr>
            <a:spLocks noChangeShapeType="1"/>
          </p:cNvSpPr>
          <p:nvPr>
            <p:custDataLst>
              <p:tags r:id="rId29"/>
            </p:custDataLst>
          </p:nvPr>
        </p:nvSpPr>
        <p:spPr bwMode="auto">
          <a:xfrm>
            <a:off x="761998" y="3352798"/>
            <a:ext cx="0" cy="381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a:solidFill>
                <a:schemeClr val="tx2"/>
              </a:solidFill>
              <a:latin typeface="Source Sans Pro" panose="020B0503030403020204" pitchFamily="34" charset="0"/>
            </a:endParaRPr>
          </a:p>
        </p:txBody>
      </p:sp>
      <p:sp>
        <p:nvSpPr>
          <p:cNvPr id="36" name="Line 49"/>
          <p:cNvSpPr>
            <a:spLocks noChangeShapeType="1"/>
          </p:cNvSpPr>
          <p:nvPr>
            <p:custDataLst>
              <p:tags r:id="rId30"/>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9"/>
          <p:cNvSpPr>
            <a:spLocks noChangeShapeType="1"/>
          </p:cNvSpPr>
          <p:nvPr>
            <p:custDataLst>
              <p:tags r:id="rId31"/>
            </p:custDataLst>
          </p:nvPr>
        </p:nvSpPr>
        <p:spPr bwMode="auto">
          <a:xfrm flipH="1" flipV="1">
            <a:off x="1219200" y="1752600"/>
            <a:ext cx="304800" cy="0"/>
          </a:xfrm>
          <a:prstGeom prst="line">
            <a:avLst/>
          </a:prstGeom>
          <a:noFill/>
          <a:ln w="28575"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Rectangle 4"/>
          <p:cNvSpPr>
            <a:spLocks noChangeArrowheads="1"/>
          </p:cNvSpPr>
          <p:nvPr>
            <p:custDataLst>
              <p:tags r:id="rId32"/>
            </p:custDataLst>
          </p:nvPr>
        </p:nvSpPr>
        <p:spPr bwMode="auto">
          <a:xfrm>
            <a:off x="228600" y="1219200"/>
            <a:ext cx="990600" cy="1066800"/>
          </a:xfrm>
          <a:prstGeom prst="rect">
            <a:avLst/>
          </a:prstGeom>
          <a:noFill/>
          <a:ln w="28575" cap="sq" algn="ctr">
            <a:solidFill>
              <a:schemeClr val="accent1"/>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endParaRPr lang="en-US" sz="2400" dirty="0" smtClean="0">
              <a:solidFill>
                <a:schemeClr val="tx2"/>
              </a:solidFill>
              <a:latin typeface="Source Sans Pro" panose="020B0503030403020204" pitchFamily="34" charset="0"/>
            </a:endParaRPr>
          </a:p>
          <a:p>
            <a:pPr algn="ctr"/>
            <a:r>
              <a:rPr lang="en-US" sz="2400" dirty="0" smtClean="0">
                <a:solidFill>
                  <a:schemeClr val="tx2"/>
                </a:solidFill>
                <a:latin typeface="Source Sans Pro" panose="020B0503030403020204" pitchFamily="34" charset="0"/>
              </a:rPr>
              <a:t>Mem</a:t>
            </a:r>
          </a:p>
          <a:p>
            <a:pPr algn="ctr"/>
            <a:endParaRPr lang="en-US" sz="2400" dirty="0">
              <a:solidFill>
                <a:schemeClr val="tx2"/>
              </a:solidFill>
              <a:latin typeface="Source Sans Pro" panose="020B0503030403020204" pitchFamily="34" charset="0"/>
            </a:endParaRPr>
          </a:p>
        </p:txBody>
      </p:sp>
      <p:sp>
        <p:nvSpPr>
          <p:cNvPr id="39" name="Line 49"/>
          <p:cNvSpPr>
            <a:spLocks noChangeShapeType="1"/>
          </p:cNvSpPr>
          <p:nvPr>
            <p:custDataLst>
              <p:tags r:id="rId33"/>
            </p:custDataLst>
          </p:nvPr>
        </p:nvSpPr>
        <p:spPr bwMode="auto">
          <a:xfrm flipH="1" flipV="1">
            <a:off x="1524000" y="1752600"/>
            <a:ext cx="0" cy="1752600"/>
          </a:xfrm>
          <a:prstGeom prst="line">
            <a:avLst/>
          </a:prstGeom>
          <a:noFill/>
          <a:ln w="28575"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0" name="Line 44"/>
          <p:cNvSpPr>
            <a:spLocks noChangeShapeType="1"/>
          </p:cNvSpPr>
          <p:nvPr>
            <p:custDataLst>
              <p:tags r:id="rId34"/>
            </p:custDataLst>
          </p:nvPr>
        </p:nvSpPr>
        <p:spPr bwMode="auto">
          <a:xfrm>
            <a:off x="762000" y="2667000"/>
            <a:ext cx="152400" cy="0"/>
          </a:xfrm>
          <a:prstGeom prst="line">
            <a:avLst/>
          </a:prstGeom>
          <a:ln w="28575">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1" name="Text Box 29"/>
          <p:cNvSpPr txBox="1">
            <a:spLocks noChangeArrowheads="1"/>
          </p:cNvSpPr>
          <p:nvPr>
            <p:custDataLst>
              <p:tags r:id="rId35"/>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42" name="Line 8"/>
          <p:cNvSpPr>
            <a:spLocks noChangeShapeType="1"/>
          </p:cNvSpPr>
          <p:nvPr>
            <p:custDataLst>
              <p:tags r:id="rId36"/>
            </p:custDataLst>
          </p:nvPr>
        </p:nvSpPr>
        <p:spPr bwMode="auto">
          <a:xfrm flipH="1">
            <a:off x="1219200" y="2667000"/>
            <a:ext cx="76200" cy="0"/>
          </a:xfrm>
          <a:prstGeom prst="line">
            <a:avLst/>
          </a:prstGeom>
          <a:noFill/>
          <a:ln w="28575" cap="sq">
            <a:solidFill>
              <a:schemeClr val="accent4">
                <a:lumMod val="75000"/>
              </a:schemeClr>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60" name="Group 59"/>
          <p:cNvGrpSpPr/>
          <p:nvPr>
            <p:custDataLst>
              <p:tags r:id="rId37"/>
            </p:custDataLst>
          </p:nvPr>
        </p:nvGrpSpPr>
        <p:grpSpPr>
          <a:xfrm>
            <a:off x="914400" y="2514600"/>
            <a:ext cx="304800" cy="304800"/>
            <a:chOff x="914400" y="2514600"/>
            <a:chExt cx="304800" cy="304800"/>
          </a:xfrm>
        </p:grpSpPr>
        <p:sp>
          <p:nvSpPr>
            <p:cNvPr id="44" name="Freeform 43"/>
            <p:cNvSpPr/>
            <p:nvPr>
              <p:custDataLst>
                <p:tags r:id="rId47"/>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5" name="Text Box 11"/>
            <p:cNvSpPr txBox="1">
              <a:spLocks noChangeArrowheads="1"/>
            </p:cNvSpPr>
            <p:nvPr>
              <p:custDataLst>
                <p:tags r:id="rId48"/>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6" name="Line 9"/>
          <p:cNvSpPr>
            <a:spLocks noChangeShapeType="1"/>
          </p:cNvSpPr>
          <p:nvPr>
            <p:custDataLst>
              <p:tags r:id="rId38"/>
            </p:custDataLst>
          </p:nvPr>
        </p:nvSpPr>
        <p:spPr bwMode="auto">
          <a:xfrm flipV="1">
            <a:off x="762000" y="3733800"/>
            <a:ext cx="5334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7"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8" name="Straight Arrow Connector 47"/>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9" name="Straight Connector 48"/>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50" name="Straight Arrow Connector 49"/>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1" name="Line 49"/>
          <p:cNvSpPr>
            <a:spLocks noChangeShapeType="1"/>
          </p:cNvSpPr>
          <p:nvPr>
            <p:custDataLst>
              <p:tags r:id="rId40"/>
            </p:custDataLst>
          </p:nvPr>
        </p:nvSpPr>
        <p:spPr bwMode="auto">
          <a:xfrm flipV="1">
            <a:off x="152398" y="1933692"/>
            <a:ext cx="76198" cy="2701631"/>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2" name="Rectangle 4"/>
          <p:cNvSpPr>
            <a:spLocks noChangeArrowheads="1"/>
          </p:cNvSpPr>
          <p:nvPr>
            <p:custDataLst>
              <p:tags r:id="rId41"/>
            </p:custDataLst>
          </p:nvPr>
        </p:nvSpPr>
        <p:spPr bwMode="auto">
          <a:xfrm>
            <a:off x="228600" y="1933693"/>
            <a:ext cx="990600" cy="54160"/>
          </a:xfrm>
          <a:prstGeom prst="rect">
            <a:avLst/>
          </a:prstGeom>
          <a:solidFill>
            <a:schemeClr val="bg1">
              <a:lumMod val="85000"/>
            </a:schemeClr>
          </a:solidFill>
          <a:ln w="28575" cap="sq" algn="ctr">
            <a:solidFill>
              <a:srgbClr val="FF2F92"/>
            </a:solidFill>
            <a:miter lim="800000"/>
            <a:headEnd/>
            <a:tailEnd/>
          </a:ln>
          <a:effectLst/>
        </p:spPr>
        <p:txBody>
          <a:bodyPr wrap="square" anchor="ctr" anchorCtr="1">
            <a:noAutofit/>
          </a:bodyPr>
          <a:lstStyle/>
          <a:p>
            <a:pPr algn="ctr"/>
            <a:endParaRPr lang="en-US" sz="2400" dirty="0">
              <a:solidFill>
                <a:schemeClr val="tx2"/>
              </a:solidFill>
              <a:latin typeface="Source Sans Pro" panose="020B0503030403020204" pitchFamily="34" charset="0"/>
            </a:endParaRPr>
          </a:p>
        </p:txBody>
      </p:sp>
      <p:sp>
        <p:nvSpPr>
          <p:cNvPr id="53" name="Line 49"/>
          <p:cNvSpPr>
            <a:spLocks noChangeShapeType="1"/>
          </p:cNvSpPr>
          <p:nvPr>
            <p:custDataLst>
              <p:tags r:id="rId42"/>
            </p:custDataLst>
          </p:nvPr>
        </p:nvSpPr>
        <p:spPr bwMode="auto">
          <a:xfrm flipH="1" flipV="1">
            <a:off x="1172122" y="1939447"/>
            <a:ext cx="3704677" cy="2697083"/>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4" name="Rectangle 4"/>
          <p:cNvSpPr>
            <a:spLocks noChangeArrowheads="1"/>
          </p:cNvSpPr>
          <p:nvPr>
            <p:custDataLst>
              <p:tags r:id="rId43"/>
            </p:custDataLst>
          </p:nvPr>
        </p:nvSpPr>
        <p:spPr bwMode="auto">
          <a:xfrm>
            <a:off x="228600" y="2079440"/>
            <a:ext cx="990600" cy="54160"/>
          </a:xfrm>
          <a:prstGeom prst="rect">
            <a:avLst/>
          </a:prstGeom>
          <a:solidFill>
            <a:schemeClr val="bg1">
              <a:lumMod val="85000"/>
            </a:schemeClr>
          </a:solidFill>
          <a:ln w="28575" cap="sq" algn="ctr">
            <a:solidFill>
              <a:srgbClr val="FF2F92"/>
            </a:solidFill>
            <a:miter lim="800000"/>
            <a:headEnd/>
            <a:tailEnd/>
          </a:ln>
          <a:effectLst/>
        </p:spPr>
        <p:txBody>
          <a:bodyPr wrap="square" anchor="ctr" anchorCtr="1">
            <a:noAutofit/>
          </a:bodyPr>
          <a:lstStyle/>
          <a:p>
            <a:pPr algn="ctr"/>
            <a:endParaRPr lang="en-US" sz="2400" dirty="0">
              <a:solidFill>
                <a:schemeClr val="tx2"/>
              </a:solidFill>
              <a:latin typeface="Source Sans Pro" panose="020B0503030403020204" pitchFamily="34" charset="0"/>
            </a:endParaRPr>
          </a:p>
        </p:txBody>
      </p:sp>
      <p:sp>
        <p:nvSpPr>
          <p:cNvPr id="55" name="Rectangle 4"/>
          <p:cNvSpPr>
            <a:spLocks noChangeArrowheads="1"/>
          </p:cNvSpPr>
          <p:nvPr>
            <p:custDataLst>
              <p:tags r:id="rId44"/>
            </p:custDataLst>
          </p:nvPr>
        </p:nvSpPr>
        <p:spPr bwMode="auto">
          <a:xfrm>
            <a:off x="228600" y="2006567"/>
            <a:ext cx="990600" cy="54160"/>
          </a:xfrm>
          <a:prstGeom prst="rect">
            <a:avLst/>
          </a:prstGeom>
          <a:solidFill>
            <a:schemeClr val="bg1">
              <a:lumMod val="85000"/>
            </a:schemeClr>
          </a:solidFill>
          <a:ln w="28575" cap="sq" algn="ctr">
            <a:solidFill>
              <a:srgbClr val="FF2F92"/>
            </a:solidFill>
            <a:miter lim="800000"/>
            <a:headEnd/>
            <a:tailEnd/>
          </a:ln>
          <a:effectLst/>
        </p:spPr>
        <p:txBody>
          <a:bodyPr wrap="square" anchor="ctr" anchorCtr="1">
            <a:noAutofit/>
          </a:bodyPr>
          <a:lstStyle/>
          <a:p>
            <a:pPr algn="ctr"/>
            <a:endParaRPr lang="en-US" sz="2400" dirty="0">
              <a:solidFill>
                <a:schemeClr val="tx2"/>
              </a:solidFill>
              <a:latin typeface="Source Sans Pro" panose="020B0503030403020204" pitchFamily="34" charset="0"/>
            </a:endParaRPr>
          </a:p>
        </p:txBody>
      </p:sp>
      <p:sp>
        <p:nvSpPr>
          <p:cNvPr id="56" name="Line 49"/>
          <p:cNvSpPr>
            <a:spLocks noChangeShapeType="1"/>
          </p:cNvSpPr>
          <p:nvPr>
            <p:custDataLst>
              <p:tags r:id="rId45"/>
            </p:custDataLst>
          </p:nvPr>
        </p:nvSpPr>
        <p:spPr bwMode="auto">
          <a:xfrm flipH="1" flipV="1">
            <a:off x="152398" y="5212080"/>
            <a:ext cx="4724400" cy="0"/>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7" name="Line 49"/>
          <p:cNvSpPr>
            <a:spLocks noChangeShapeType="1"/>
          </p:cNvSpPr>
          <p:nvPr>
            <p:custDataLst>
              <p:tags r:id="rId46"/>
            </p:custDataLst>
          </p:nvPr>
        </p:nvSpPr>
        <p:spPr bwMode="auto">
          <a:xfrm flipH="1" flipV="1">
            <a:off x="152398" y="4946904"/>
            <a:ext cx="4724400" cy="0"/>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8" name="Rectangle 3"/>
          <p:cNvSpPr txBox="1">
            <a:spLocks noChangeArrowheads="1"/>
          </p:cNvSpPr>
          <p:nvPr/>
        </p:nvSpPr>
        <p:spPr>
          <a:xfrm>
            <a:off x="152398" y="3838588"/>
            <a:ext cx="4301615" cy="6809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tx2"/>
                </a:solidFill>
                <a:latin typeface="Source Sans Pro" panose="020B0503030403020204" pitchFamily="34" charset="0"/>
              </a:rPr>
              <a:t>Instructions: </a:t>
            </a:r>
          </a:p>
          <a:p>
            <a:r>
              <a:rPr lang="en-US" sz="2000" dirty="0">
                <a:solidFill>
                  <a:schemeClr val="tx2"/>
                </a:solidFill>
                <a:latin typeface="Source Sans Pro" panose="020B0503030403020204" pitchFamily="34" charset="0"/>
              </a:rPr>
              <a:t>s</a:t>
            </a:r>
            <a:r>
              <a:rPr lang="en-US" sz="2000" dirty="0" smtClean="0">
                <a:solidFill>
                  <a:schemeClr val="tx2"/>
                </a:solidFill>
                <a:latin typeface="Source Sans Pro" panose="020B0503030403020204" pitchFamily="34" charset="0"/>
              </a:rPr>
              <a:t>tored in memory, encoded in binary</a:t>
            </a:r>
            <a:endParaRPr lang="en-US" sz="200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217436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 y="16340"/>
            <a:ext cx="8961120" cy="887417"/>
          </a:xfrm>
        </p:spPr>
        <p:txBody>
          <a:bodyPr>
            <a:normAutofit fontScale="90000"/>
          </a:bodyPr>
          <a:lstStyle/>
          <a:p>
            <a:r>
              <a:rPr lang="en-US" dirty="0"/>
              <a:t>Levels of Interpretation: Instructions</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21</a:t>
            </a:fld>
            <a:endParaRPr lang="en-US" dirty="0"/>
          </a:p>
        </p:txBody>
      </p:sp>
      <p:sp>
        <p:nvSpPr>
          <p:cNvPr id="60" name="Rectangle 3"/>
          <p:cNvSpPr>
            <a:spLocks noGrp="1" noChangeArrowheads="1"/>
          </p:cNvSpPr>
          <p:nvPr>
            <p:ph idx="1"/>
            <p:custDataLst>
              <p:tags r:id="rId1"/>
            </p:custDataLst>
          </p:nvPr>
        </p:nvSpPr>
        <p:spPr>
          <a:xfrm>
            <a:off x="5190744" y="724419"/>
            <a:ext cx="4562856" cy="923018"/>
          </a:xfrm>
        </p:spPr>
        <p:txBody>
          <a:bodyPr>
            <a:noAutofit/>
          </a:bodyPr>
          <a:lstStyle/>
          <a:p>
            <a:pPr marL="0" indent="0">
              <a:lnSpc>
                <a:spcPct val="92000"/>
              </a:lnSpc>
              <a:buNone/>
            </a:pPr>
            <a:r>
              <a:rPr lang="en-US" sz="2400" dirty="0" smtClean="0">
                <a:solidFill>
                  <a:schemeClr val="accent1"/>
                </a:solidFill>
                <a:latin typeface="Source Sans Pro" panose="020B0503030403020204" pitchFamily="34" charset="0"/>
              </a:rPr>
              <a:t>High Level Language</a:t>
            </a:r>
          </a:p>
          <a:p>
            <a:pPr lvl="1">
              <a:lnSpc>
                <a:spcPct val="92000"/>
              </a:lnSpc>
            </a:pPr>
            <a:r>
              <a:rPr lang="en-US" sz="2000" dirty="0" smtClean="0">
                <a:solidFill>
                  <a:schemeClr val="tx2"/>
                </a:solidFill>
                <a:latin typeface="Source Sans Pro" panose="020B0503030403020204" pitchFamily="34" charset="0"/>
              </a:rPr>
              <a:t>C</a:t>
            </a:r>
            <a:r>
              <a:rPr lang="en-US" sz="2000" dirty="0">
                <a:solidFill>
                  <a:schemeClr val="tx2"/>
                </a:solidFill>
                <a:latin typeface="Source Sans Pro" panose="020B0503030403020204" pitchFamily="34" charset="0"/>
              </a:rPr>
              <a:t>, Java, Python, </a:t>
            </a:r>
            <a:r>
              <a:rPr lang="en-US" sz="2000" dirty="0" smtClean="0">
                <a:solidFill>
                  <a:schemeClr val="tx2"/>
                </a:solidFill>
                <a:latin typeface="Source Sans Pro" panose="020B0503030403020204" pitchFamily="34" charset="0"/>
              </a:rPr>
              <a:t>ADA, </a:t>
            </a:r>
            <a:r>
              <a:rPr lang="en-US" sz="2000" dirty="0">
                <a:solidFill>
                  <a:schemeClr val="tx2"/>
                </a:solidFill>
                <a:latin typeface="Source Sans Pro" panose="020B0503030403020204" pitchFamily="34" charset="0"/>
              </a:rPr>
              <a:t>…</a:t>
            </a:r>
          </a:p>
          <a:p>
            <a:pPr lvl="1">
              <a:lnSpc>
                <a:spcPct val="92000"/>
              </a:lnSpc>
            </a:pPr>
            <a:r>
              <a:rPr lang="en-US" sz="2000" dirty="0">
                <a:solidFill>
                  <a:schemeClr val="tx2"/>
                </a:solidFill>
                <a:latin typeface="Source Sans Pro" panose="020B0503030403020204" pitchFamily="34" charset="0"/>
              </a:rPr>
              <a:t>Loops, control flow, </a:t>
            </a:r>
            <a:r>
              <a:rPr lang="en-US" sz="2000" dirty="0" smtClean="0">
                <a:solidFill>
                  <a:schemeClr val="tx2"/>
                </a:solidFill>
                <a:latin typeface="Source Sans Pro" panose="020B0503030403020204" pitchFamily="34" charset="0"/>
              </a:rPr>
              <a:t>variables</a:t>
            </a:r>
            <a:endParaRPr lang="en-US" sz="2000" dirty="0">
              <a:solidFill>
                <a:schemeClr val="tx2"/>
              </a:solidFill>
              <a:latin typeface="Source Sans Pro" panose="020B0503030403020204" pitchFamily="34" charset="0"/>
            </a:endParaRPr>
          </a:p>
        </p:txBody>
      </p:sp>
      <p:sp>
        <p:nvSpPr>
          <p:cNvPr id="61" name="Text Box 4"/>
          <p:cNvSpPr txBox="1">
            <a:spLocks noChangeArrowheads="1"/>
          </p:cNvSpPr>
          <p:nvPr>
            <p:custDataLst>
              <p:tags r:id="rId2"/>
            </p:custDataLst>
          </p:nvPr>
        </p:nvSpPr>
        <p:spPr bwMode="auto">
          <a:xfrm>
            <a:off x="304800" y="805379"/>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chemeClr val="tx2"/>
                </a:solidFill>
                <a:latin typeface="Source Sans Pro" panose="020B0503030403020204" pitchFamily="34" charset="0"/>
              </a:rPr>
              <a:t>for (</a:t>
            </a:r>
            <a:r>
              <a:rPr lang="en-US" sz="2000" b="1" dirty="0" err="1">
                <a:solidFill>
                  <a:schemeClr val="tx2"/>
                </a:solidFill>
                <a:latin typeface="Source Sans Pro" panose="020B0503030403020204" pitchFamily="34" charset="0"/>
              </a:rPr>
              <a:t>i</a:t>
            </a:r>
            <a:r>
              <a:rPr lang="en-US" sz="2000" b="1" dirty="0">
                <a:solidFill>
                  <a:schemeClr val="tx2"/>
                </a:solidFill>
                <a:latin typeface="Source Sans Pro" panose="020B0503030403020204" pitchFamily="34" charset="0"/>
              </a:rPr>
              <a:t> = 0; </a:t>
            </a:r>
            <a:r>
              <a:rPr lang="en-US" sz="2000" b="1" dirty="0" err="1" smtClean="0">
                <a:solidFill>
                  <a:schemeClr val="tx2"/>
                </a:solidFill>
                <a:latin typeface="Source Sans Pro" panose="020B0503030403020204" pitchFamily="34" charset="0"/>
              </a:rPr>
              <a:t>i</a:t>
            </a:r>
            <a:r>
              <a:rPr lang="en-US" sz="2000" b="1" dirty="0" smtClean="0">
                <a:solidFill>
                  <a:schemeClr val="tx2"/>
                </a:solidFill>
                <a:latin typeface="Source Sans Pro" panose="020B0503030403020204" pitchFamily="34" charset="0"/>
              </a:rPr>
              <a:t> </a:t>
            </a:r>
            <a:r>
              <a:rPr lang="en-US" sz="2000" b="1" dirty="0">
                <a:solidFill>
                  <a:schemeClr val="tx2"/>
                </a:solidFill>
                <a:latin typeface="Source Sans Pro" panose="020B0503030403020204" pitchFamily="34" charset="0"/>
              </a:rPr>
              <a:t>&lt; 10</a:t>
            </a:r>
            <a:r>
              <a:rPr lang="en-US" sz="2000" b="1" dirty="0" smtClean="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i</a:t>
            </a:r>
            <a:r>
              <a:rPr lang="en-US" sz="2000" b="1" dirty="0" smtClean="0">
                <a:solidFill>
                  <a:schemeClr val="tx2"/>
                </a:solidFill>
                <a:latin typeface="Source Sans Pro" panose="020B0503030403020204" pitchFamily="34" charset="0"/>
              </a:rPr>
              <a:t>++)</a:t>
            </a:r>
            <a:r>
              <a:rPr lang="en-US" sz="2000" b="1" dirty="0">
                <a:solidFill>
                  <a:schemeClr val="tx2"/>
                </a:solidFill>
                <a:latin typeface="Source Sans Pro" panose="020B0503030403020204" pitchFamily="34" charset="0"/>
              </a:rPr>
              <a:t/>
            </a:r>
            <a:br>
              <a:rPr lang="en-US" sz="2000" b="1" dirty="0">
                <a:solidFill>
                  <a:schemeClr val="tx2"/>
                </a:solidFill>
                <a:latin typeface="Source Sans Pro" panose="020B0503030403020204" pitchFamily="34" charset="0"/>
              </a:rPr>
            </a:br>
            <a:r>
              <a:rPr lang="en-US" sz="2000" b="1" dirty="0" smtClean="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printf</a:t>
            </a:r>
            <a:r>
              <a:rPr lang="en-US" sz="2000" b="1" dirty="0">
                <a:solidFill>
                  <a:schemeClr val="tx2"/>
                </a:solidFill>
                <a:latin typeface="Source Sans Pro" panose="020B0503030403020204" pitchFamily="34" charset="0"/>
              </a:rPr>
              <a:t>(“go </a:t>
            </a:r>
            <a:r>
              <a:rPr lang="en-US" sz="2000" b="1" dirty="0" err="1" smtClean="0">
                <a:solidFill>
                  <a:schemeClr val="tx2"/>
                </a:solidFill>
                <a:latin typeface="Source Sans Pro" panose="020B0503030403020204" pitchFamily="34" charset="0"/>
              </a:rPr>
              <a:t>cucs</a:t>
            </a:r>
            <a:r>
              <a:rPr lang="en-US" sz="2000" b="1" dirty="0">
                <a:solidFill>
                  <a:schemeClr val="tx2"/>
                </a:solidFill>
                <a:latin typeface="Source Sans Pro" panose="020B0503030403020204" pitchFamily="34" charset="0"/>
              </a:rPr>
              <a:t>”);</a:t>
            </a:r>
          </a:p>
        </p:txBody>
      </p:sp>
      <p:sp>
        <p:nvSpPr>
          <p:cNvPr id="62" name="Text Box 5"/>
          <p:cNvSpPr txBox="1">
            <a:spLocks noChangeArrowheads="1"/>
          </p:cNvSpPr>
          <p:nvPr>
            <p:custDataLst>
              <p:tags r:id="rId3"/>
            </p:custDataLst>
          </p:nvPr>
        </p:nvSpPr>
        <p:spPr bwMode="auto">
          <a:xfrm>
            <a:off x="304800" y="2133600"/>
            <a:ext cx="4724400" cy="1323438"/>
          </a:xfrm>
          <a:prstGeom prst="rect">
            <a:avLst/>
          </a:prstGeom>
          <a:noFill/>
          <a:ln w="25400" algn="ctr">
            <a:solidFill>
              <a:schemeClr val="accent5">
                <a:lumMod val="60000"/>
                <a:lumOff val="40000"/>
              </a:schemeClr>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main:</a:t>
            </a:r>
            <a:r>
              <a:rPr lang="en-US" sz="2000" b="1" dirty="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addi</a:t>
            </a:r>
            <a:r>
              <a:rPr lang="en-US" sz="2000" b="1" dirty="0" smtClean="0">
                <a:solidFill>
                  <a:schemeClr val="tx2"/>
                </a:solidFill>
                <a:latin typeface="Source Sans Pro" panose="020B0503030403020204" pitchFamily="34" charset="0"/>
              </a:rPr>
              <a:t> </a:t>
            </a:r>
            <a:r>
              <a:rPr lang="en-US" sz="2000" b="1" dirty="0">
                <a:solidFill>
                  <a:schemeClr val="tx2"/>
                </a:solidFill>
                <a:latin typeface="Source Sans Pro" panose="020B0503030403020204" pitchFamily="34" charset="0"/>
              </a:rPr>
              <a:t>x</a:t>
            </a:r>
            <a:r>
              <a:rPr lang="en-US" sz="2000" b="1" dirty="0" smtClean="0">
                <a:solidFill>
                  <a:schemeClr val="tx2"/>
                </a:solidFill>
                <a:latin typeface="Source Sans Pro" panose="020B0503030403020204" pitchFamily="34" charset="0"/>
              </a:rPr>
              <a:t>2</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x0, 10</a:t>
            </a:r>
            <a:endParaRPr lang="en-US" sz="2000" b="1" dirty="0">
              <a:solidFill>
                <a:schemeClr val="tx2"/>
              </a:solidFill>
              <a:latin typeface="Source Sans Pro" panose="020B0503030403020204" pitchFamily="34" charset="0"/>
            </a:endParaRPr>
          </a:p>
          <a:p>
            <a:pPr eaLnBrk="1" hangingPunct="1">
              <a:buClr>
                <a:srgbClr val="40458C"/>
              </a:buClr>
              <a:buSzPct val="100000"/>
              <a:buFont typeface="Times New Roman" pitchFamily="18" charset="0"/>
              <a:buNone/>
            </a:pPr>
            <a:r>
              <a:rPr lang="en-US" sz="2000" b="1" dirty="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addi</a:t>
            </a:r>
            <a:r>
              <a:rPr lang="en-US" sz="2000" b="1" dirty="0" smtClean="0">
                <a:solidFill>
                  <a:schemeClr val="tx2"/>
                </a:solidFill>
                <a:latin typeface="Source Sans Pro" panose="020B0503030403020204" pitchFamily="34" charset="0"/>
              </a:rPr>
              <a:t> </a:t>
            </a:r>
            <a:r>
              <a:rPr lang="en-US" sz="2000" b="1" dirty="0">
                <a:solidFill>
                  <a:schemeClr val="tx2"/>
                </a:solidFill>
                <a:latin typeface="Source Sans Pro" panose="020B0503030403020204" pitchFamily="34" charset="0"/>
              </a:rPr>
              <a:t>x</a:t>
            </a:r>
            <a:r>
              <a:rPr lang="en-US" sz="2000" b="1" dirty="0" smtClean="0">
                <a:solidFill>
                  <a:schemeClr val="tx2"/>
                </a:solidFill>
                <a:latin typeface="Source Sans Pro" panose="020B0503030403020204" pitchFamily="34" charset="0"/>
              </a:rPr>
              <a:t>1</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x0, 0</a:t>
            </a:r>
            <a:endParaRPr lang="en-US" sz="2000" b="1" dirty="0">
              <a:solidFill>
                <a:schemeClr val="tx2"/>
              </a:solidFill>
              <a:latin typeface="Source Sans Pro" panose="020B0503030403020204" pitchFamily="34" charset="0"/>
            </a:endParaRPr>
          </a:p>
          <a:p>
            <a:pPr eaLnBrk="1" hangingPunct="1">
              <a:buClr>
                <a:srgbClr val="40458C"/>
              </a:buClr>
              <a:buSzPct val="100000"/>
              <a:buFont typeface="Times New Roman" pitchFamily="18" charset="0"/>
              <a:buNone/>
            </a:pPr>
            <a:r>
              <a:rPr lang="en-US" sz="2000" b="1" dirty="0" smtClean="0">
                <a:solidFill>
                  <a:schemeClr val="tx2"/>
                </a:solidFill>
                <a:latin typeface="Source Sans Pro" panose="020B0503030403020204" pitchFamily="34" charset="0"/>
              </a:rPr>
              <a:t> loop:</a:t>
            </a:r>
            <a:r>
              <a:rPr lang="en-US" sz="2000" b="1" dirty="0">
                <a:solidFill>
                  <a:schemeClr val="tx2"/>
                </a:solidFill>
                <a:latin typeface="Source Sans Pro" panose="020B0503030403020204" pitchFamily="34" charset="0"/>
              </a:rPr>
              <a:t>	</a:t>
            </a:r>
            <a:r>
              <a:rPr lang="en-US" sz="2000" b="1" dirty="0" err="1">
                <a:solidFill>
                  <a:schemeClr val="tx2"/>
                </a:solidFill>
                <a:latin typeface="Source Sans Pro" panose="020B0503030403020204" pitchFamily="34" charset="0"/>
              </a:rPr>
              <a:t>slt</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x3</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x1</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x2</a:t>
            </a:r>
            <a:endParaRPr lang="en-US" sz="2000" b="1" dirty="0">
              <a:solidFill>
                <a:schemeClr val="tx2"/>
              </a:solidFill>
              <a:latin typeface="Source Sans Pro" panose="020B0503030403020204" pitchFamily="34" charset="0"/>
            </a:endParaRPr>
          </a:p>
          <a:p>
            <a:pPr eaLnBrk="1" hangingPunct="1">
              <a:buClr>
                <a:srgbClr val="40458C"/>
              </a:buClr>
              <a:buSzPct val="100000"/>
              <a:buFont typeface="Times New Roman" pitchFamily="18" charset="0"/>
              <a:buNone/>
            </a:pP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a:t>
            </a:r>
            <a:endParaRPr lang="en-US" sz="2000" b="1" dirty="0">
              <a:solidFill>
                <a:schemeClr val="tx2"/>
              </a:solidFill>
              <a:latin typeface="Source Sans Pro" panose="020B0503030403020204" pitchFamily="34" charset="0"/>
            </a:endParaRPr>
          </a:p>
        </p:txBody>
      </p:sp>
      <p:sp>
        <p:nvSpPr>
          <p:cNvPr id="63" name="AutoShape 7" descr="Wide downward diagonal"/>
          <p:cNvSpPr>
            <a:spLocks noChangeArrowheads="1"/>
          </p:cNvSpPr>
          <p:nvPr>
            <p:custDataLst>
              <p:tags r:id="rId4"/>
            </p:custDataLst>
          </p:nvPr>
        </p:nvSpPr>
        <p:spPr bwMode="auto">
          <a:xfrm rot="5400000">
            <a:off x="2478257" y="1337464"/>
            <a:ext cx="297131" cy="917079"/>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solidFill>
                <a:schemeClr val="tx2"/>
              </a:solidFill>
              <a:latin typeface="Source Sans Pro" panose="020B0503030403020204" pitchFamily="34" charset="0"/>
            </a:endParaRPr>
          </a:p>
        </p:txBody>
      </p:sp>
      <p:sp>
        <p:nvSpPr>
          <p:cNvPr id="64" name="Rectangle 3"/>
          <p:cNvSpPr txBox="1">
            <a:spLocks noChangeArrowheads="1"/>
          </p:cNvSpPr>
          <p:nvPr>
            <p:custDataLst>
              <p:tags r:id="rId5"/>
            </p:custDataLst>
          </p:nvPr>
        </p:nvSpPr>
        <p:spPr>
          <a:xfrm>
            <a:off x="5181600" y="2057400"/>
            <a:ext cx="3810000" cy="16869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1"/>
                </a:solidFill>
                <a:effectLst/>
                <a:uLnTx/>
                <a:uFillTx/>
                <a:latin typeface="Source Sans Pro" panose="020B0503030403020204" pitchFamily="34" charset="0"/>
                <a:cs typeface="Arial" pitchFamily="34" charset="0"/>
              </a:rPr>
              <a:t>Assembly</a:t>
            </a:r>
            <a:r>
              <a:rPr kumimoji="0" lang="en-US" sz="2400" b="0" i="0" u="none" strike="noStrike" kern="1200" cap="none" spc="0" normalizeH="0" noProof="0" dirty="0" smtClean="0">
                <a:ln>
                  <a:noFill/>
                </a:ln>
                <a:solidFill>
                  <a:schemeClr val="accent1"/>
                </a:solidFill>
                <a:effectLst/>
                <a:uLnTx/>
                <a:uFillTx/>
                <a:latin typeface="Source Sans Pro" panose="020B0503030403020204" pitchFamily="34" charset="0"/>
                <a:cs typeface="Arial" pitchFamily="34" charset="0"/>
              </a:rPr>
              <a:t> Language</a:t>
            </a:r>
            <a:endParaRPr kumimoji="0" lang="en-US" sz="2400" b="0" i="0" u="none" strike="noStrike" kern="1200" cap="none" spc="0" normalizeH="0" baseline="0" noProof="0" dirty="0" smtClean="0">
              <a:ln>
                <a:noFill/>
              </a:ln>
              <a:solidFill>
                <a:schemeClr val="accent1"/>
              </a:solidFill>
              <a:effectLst/>
              <a:uLnTx/>
              <a:uFillTx/>
              <a:latin typeface="Source Sans Pro" panose="020B0503030403020204"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tx2"/>
                </a:solidFill>
                <a:latin typeface="Source Sans Pro" panose="020B0503030403020204"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One</a:t>
            </a:r>
            <a:r>
              <a:rPr lang="en-US" sz="2000" dirty="0" smtClean="0">
                <a:solidFill>
                  <a:schemeClr val="tx2"/>
                </a:solidFill>
                <a:latin typeface="Source Sans Pro" panose="020B0503030403020204" pitchFamily="34" charset="0"/>
                <a:cs typeface="Arial" pitchFamily="34" charset="0"/>
              </a:rPr>
              <a:t> operation per statement</a:t>
            </a:r>
          </a:p>
          <a:p>
            <a:pPr marL="458788" lvl="1" indent="-285750">
              <a:lnSpc>
                <a:spcPct val="92000"/>
              </a:lnSpc>
              <a:spcBef>
                <a:spcPct val="20000"/>
              </a:spcBef>
              <a:buClr>
                <a:schemeClr val="accent5">
                  <a:lumMod val="60000"/>
                  <a:lumOff val="40000"/>
                </a:schemeClr>
              </a:buClr>
              <a:buFont typeface="Arial" pitchFamily="34" charset="0"/>
              <a:buChar char="•"/>
              <a:defRPr/>
            </a:pPr>
            <a:r>
              <a:rPr lang="en-US" sz="2000" dirty="0" smtClean="0">
                <a:solidFill>
                  <a:schemeClr val="tx2"/>
                </a:solidFill>
                <a:latin typeface="Source Sans Pro" panose="020B0503030403020204" pitchFamily="34" charset="0"/>
                <a:cs typeface="Arial" pitchFamily="34" charset="0"/>
              </a:rPr>
              <a:t>“human readable </a:t>
            </a:r>
            <a:r>
              <a:rPr lang="en-US" sz="2000" dirty="0">
                <a:solidFill>
                  <a:schemeClr val="tx2"/>
                </a:solidFill>
                <a:latin typeface="Source Sans Pro" panose="020B0503030403020204" pitchFamily="34" charset="0"/>
                <a:cs typeface="Arial" pitchFamily="34" charset="0"/>
              </a:rPr>
              <a:t>machine </a:t>
            </a:r>
            <a:r>
              <a:rPr lang="en-US" sz="2000" dirty="0" smtClean="0">
                <a:solidFill>
                  <a:schemeClr val="tx2"/>
                </a:solidFill>
                <a:latin typeface="Source Sans Pro" panose="020B0503030403020204" pitchFamily="34" charset="0"/>
                <a:cs typeface="Arial" pitchFamily="34" charset="0"/>
              </a:rPr>
              <a:t>language”</a:t>
            </a:r>
            <a:endParaRPr lang="en-US" sz="2000" dirty="0">
              <a:solidFill>
                <a:schemeClr val="tx2"/>
              </a:solidFill>
              <a:latin typeface="Source Sans Pro" panose="020B0503030403020204"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endParaRPr lang="en-US" sz="2000" dirty="0" smtClean="0">
              <a:solidFill>
                <a:schemeClr val="tx2"/>
              </a:solidFill>
              <a:latin typeface="Source Sans Pro" panose="020B0503030403020204" pitchFamily="34" charset="0"/>
              <a:cs typeface="Arial" pitchFamily="34" charset="0"/>
            </a:endParaRPr>
          </a:p>
        </p:txBody>
      </p:sp>
      <p:sp>
        <p:nvSpPr>
          <p:cNvPr id="67" name="AutoShape 8" descr="Wide downward diagonal"/>
          <p:cNvSpPr>
            <a:spLocks noChangeArrowheads="1"/>
          </p:cNvSpPr>
          <p:nvPr>
            <p:custDataLst>
              <p:tags r:id="rId6"/>
            </p:custDataLst>
          </p:nvPr>
        </p:nvSpPr>
        <p:spPr bwMode="auto">
          <a:xfrm rot="5400000">
            <a:off x="2478257" y="3271427"/>
            <a:ext cx="297131" cy="917079"/>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solidFill>
                <a:schemeClr val="tx2"/>
              </a:solidFill>
              <a:latin typeface="Source Sans Pro" panose="020B0503030403020204" pitchFamily="34" charset="0"/>
            </a:endParaRPr>
          </a:p>
        </p:txBody>
      </p:sp>
      <p:sp>
        <p:nvSpPr>
          <p:cNvPr id="68" name="Rectangle 3"/>
          <p:cNvSpPr txBox="1">
            <a:spLocks noChangeArrowheads="1"/>
          </p:cNvSpPr>
          <p:nvPr>
            <p:custDataLst>
              <p:tags r:id="rId7"/>
            </p:custDataLst>
          </p:nvPr>
        </p:nvSpPr>
        <p:spPr>
          <a:xfrm>
            <a:off x="5181600" y="4038600"/>
            <a:ext cx="37338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accent1"/>
                </a:solidFill>
                <a:effectLst/>
                <a:uLnTx/>
                <a:uFillTx/>
                <a:latin typeface="Source Sans Pro" panose="020B0503030403020204" pitchFamily="34" charset="0"/>
                <a:cs typeface="Arial" pitchFamily="34" charset="0"/>
              </a:rPr>
              <a:t>Machine Language</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tx2"/>
                </a:solidFill>
                <a:latin typeface="Source Sans Pro" panose="020B0503030403020204" pitchFamily="34" charset="0"/>
                <a:cs typeface="Arial" pitchFamily="34" charset="0"/>
              </a:rPr>
              <a:t>Labels become addresses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1"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The language of the CPU</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tx2"/>
              </a:solidFill>
              <a:effectLst/>
              <a:uLnTx/>
              <a:uFillTx/>
              <a:latin typeface="Source Sans Pro" panose="020B0503030403020204" pitchFamily="34" charset="0"/>
              <a:cs typeface="Arial" pitchFamily="34" charset="0"/>
            </a:endParaRPr>
          </a:p>
        </p:txBody>
      </p:sp>
      <p:grpSp>
        <p:nvGrpSpPr>
          <p:cNvPr id="74" name="Group 73"/>
          <p:cNvGrpSpPr/>
          <p:nvPr/>
        </p:nvGrpSpPr>
        <p:grpSpPr>
          <a:xfrm>
            <a:off x="228600" y="5189269"/>
            <a:ext cx="8534400" cy="1592531"/>
            <a:chOff x="228600" y="5189269"/>
            <a:chExt cx="8534400" cy="1592531"/>
          </a:xfrm>
        </p:grpSpPr>
        <p:sp>
          <p:nvSpPr>
            <p:cNvPr id="75" name="AutoShape 8" descr="Wide downward diagonal"/>
            <p:cNvSpPr>
              <a:spLocks noChangeArrowheads="1"/>
            </p:cNvSpPr>
            <p:nvPr>
              <p:custDataLst>
                <p:tags r:id="rId9"/>
              </p:custDataLst>
            </p:nvPr>
          </p:nvSpPr>
          <p:spPr bwMode="auto">
            <a:xfrm rot="5400000">
              <a:off x="2559775" y="4879295"/>
              <a:ext cx="297131" cy="917079"/>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solidFill>
                  <a:schemeClr val="tx2"/>
                </a:solidFill>
                <a:latin typeface="Source Sans Pro" panose="020B0503030403020204" pitchFamily="34" charset="0"/>
              </a:endParaRPr>
            </a:p>
          </p:txBody>
        </p:sp>
        <p:sp>
          <p:nvSpPr>
            <p:cNvPr id="76" name="Rectangle 75"/>
            <p:cNvSpPr/>
            <p:nvPr/>
          </p:nvSpPr>
          <p:spPr>
            <a:xfrm>
              <a:off x="445420" y="59436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pitchFamily="34" charset="0"/>
                </a:rPr>
                <a:t>ALU, Control, Register File, …</a:t>
              </a:r>
              <a:endParaRPr lang="en-US" dirty="0">
                <a:solidFill>
                  <a:schemeClr val="tx2"/>
                </a:solidFill>
                <a:latin typeface="Source Sans Pro" panose="020B0503030403020204" pitchFamily="34" charset="0"/>
              </a:endParaRPr>
            </a:p>
          </p:txBody>
        </p:sp>
        <p:sp>
          <p:nvSpPr>
            <p:cNvPr id="77" name="Rectangle 3"/>
            <p:cNvSpPr txBox="1">
              <a:spLocks noChangeArrowheads="1"/>
            </p:cNvSpPr>
            <p:nvPr>
              <p:custDataLst>
                <p:tags r:id="rId10"/>
              </p:custDataLst>
            </p:nvPr>
          </p:nvSpPr>
          <p:spPr>
            <a:xfrm>
              <a:off x="5181600" y="5943600"/>
              <a:ext cx="3581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Machine Implementation</a:t>
              </a:r>
            </a:p>
            <a:p>
              <a:pPr marL="1588" indent="-285750">
                <a:lnSpc>
                  <a:spcPct val="92000"/>
                </a:lnSpc>
                <a:spcBef>
                  <a:spcPct val="20000"/>
                </a:spcBef>
                <a:buClr>
                  <a:schemeClr val="accent1"/>
                </a:buClr>
              </a:pPr>
              <a:r>
                <a:rPr lang="en-US" sz="2400" dirty="0">
                  <a:solidFill>
                    <a:schemeClr val="tx2"/>
                  </a:solidFill>
                  <a:latin typeface="Source Sans Pro" panose="020B0503030403020204" pitchFamily="34" charset="0"/>
                  <a:cs typeface="Arial" pitchFamily="34" charset="0"/>
                </a:rPr>
                <a:t> </a:t>
              </a:r>
              <a:r>
                <a:rPr lang="en-US" sz="2400" dirty="0" smtClean="0">
                  <a:solidFill>
                    <a:schemeClr val="tx2"/>
                  </a:solidFill>
                  <a:latin typeface="Source Sans Pro" panose="020B0503030403020204" pitchFamily="34" charset="0"/>
                  <a:cs typeface="Arial" pitchFamily="34" charset="0"/>
                </a:rPr>
                <a:t>   (Microarchitecture)</a:t>
              </a:r>
              <a:endParaRPr kumimoji="0" lang="en-US" sz="24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tx2"/>
                </a:solidFill>
                <a:effectLst/>
                <a:uLnTx/>
                <a:uFillTx/>
                <a:latin typeface="Source Sans Pro" panose="020B0503030403020204" pitchFamily="34" charset="0"/>
                <a:cs typeface="Arial" pitchFamily="34" charset="0"/>
              </a:endParaRPr>
            </a:p>
          </p:txBody>
        </p:sp>
        <p:grpSp>
          <p:nvGrpSpPr>
            <p:cNvPr id="78" name="Group 77"/>
            <p:cNvGrpSpPr/>
            <p:nvPr/>
          </p:nvGrpSpPr>
          <p:grpSpPr>
            <a:xfrm>
              <a:off x="228600" y="5527343"/>
              <a:ext cx="8534400" cy="421495"/>
              <a:chOff x="228600" y="5527343"/>
              <a:chExt cx="8534400" cy="421495"/>
            </a:xfrm>
          </p:grpSpPr>
          <p:sp>
            <p:nvSpPr>
              <p:cNvPr id="79" name="Freeform 78"/>
              <p:cNvSpPr/>
              <p:nvPr/>
            </p:nvSpPr>
            <p:spPr>
              <a:xfrm>
                <a:off x="228600" y="5527343"/>
                <a:ext cx="8534400" cy="341268"/>
              </a:xfrm>
              <a:custGeom>
                <a:avLst/>
                <a:gdLst>
                  <a:gd name="connsiteX0" fmla="*/ 0 w 8447964"/>
                  <a:gd name="connsiteY0" fmla="*/ 245660 h 341268"/>
                  <a:gd name="connsiteX1" fmla="*/ 382137 w 8447964"/>
                  <a:gd name="connsiteY1" fmla="*/ 150126 h 341268"/>
                  <a:gd name="connsiteX2" fmla="*/ 968991 w 8447964"/>
                  <a:gd name="connsiteY2" fmla="*/ 286603 h 341268"/>
                  <a:gd name="connsiteX3" fmla="*/ 1351128 w 8447964"/>
                  <a:gd name="connsiteY3" fmla="*/ 136478 h 341268"/>
                  <a:gd name="connsiteX4" fmla="*/ 1869743 w 8447964"/>
                  <a:gd name="connsiteY4" fmla="*/ 286603 h 341268"/>
                  <a:gd name="connsiteX5" fmla="*/ 2183642 w 8447964"/>
                  <a:gd name="connsiteY5" fmla="*/ 136478 h 341268"/>
                  <a:gd name="connsiteX6" fmla="*/ 2715904 w 8447964"/>
                  <a:gd name="connsiteY6" fmla="*/ 313899 h 341268"/>
                  <a:gd name="connsiteX7" fmla="*/ 3125337 w 8447964"/>
                  <a:gd name="connsiteY7" fmla="*/ 109182 h 341268"/>
                  <a:gd name="connsiteX8" fmla="*/ 3507474 w 8447964"/>
                  <a:gd name="connsiteY8" fmla="*/ 300251 h 341268"/>
                  <a:gd name="connsiteX9" fmla="*/ 3875964 w 8447964"/>
                  <a:gd name="connsiteY9" fmla="*/ 122830 h 341268"/>
                  <a:gd name="connsiteX10" fmla="*/ 4203510 w 8447964"/>
                  <a:gd name="connsiteY10" fmla="*/ 313899 h 341268"/>
                  <a:gd name="connsiteX11" fmla="*/ 4640239 w 8447964"/>
                  <a:gd name="connsiteY11" fmla="*/ 95535 h 341268"/>
                  <a:gd name="connsiteX12" fmla="*/ 5076967 w 8447964"/>
                  <a:gd name="connsiteY12" fmla="*/ 341194 h 341268"/>
                  <a:gd name="connsiteX13" fmla="*/ 5281683 w 8447964"/>
                  <a:gd name="connsiteY13" fmla="*/ 122830 h 341268"/>
                  <a:gd name="connsiteX14" fmla="*/ 5854889 w 8447964"/>
                  <a:gd name="connsiteY14" fmla="*/ 232012 h 341268"/>
                  <a:gd name="connsiteX15" fmla="*/ 6155140 w 8447964"/>
                  <a:gd name="connsiteY15" fmla="*/ 109182 h 341268"/>
                  <a:gd name="connsiteX16" fmla="*/ 6591868 w 8447964"/>
                  <a:gd name="connsiteY16" fmla="*/ 272956 h 341268"/>
                  <a:gd name="connsiteX17" fmla="*/ 6960358 w 8447964"/>
                  <a:gd name="connsiteY17" fmla="*/ 136478 h 341268"/>
                  <a:gd name="connsiteX18" fmla="*/ 7451677 w 8447964"/>
                  <a:gd name="connsiteY18" fmla="*/ 204717 h 341268"/>
                  <a:gd name="connsiteX19" fmla="*/ 7642746 w 8447964"/>
                  <a:gd name="connsiteY19" fmla="*/ 109182 h 341268"/>
                  <a:gd name="connsiteX20" fmla="*/ 8175009 w 8447964"/>
                  <a:gd name="connsiteY20" fmla="*/ 313899 h 341268"/>
                  <a:gd name="connsiteX21" fmla="*/ 8447964 w 8447964"/>
                  <a:gd name="connsiteY21" fmla="*/ 0 h 3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7964" h="341268">
                    <a:moveTo>
                      <a:pt x="0" y="245660"/>
                    </a:moveTo>
                    <a:cubicBezTo>
                      <a:pt x="110319" y="194481"/>
                      <a:pt x="220639" y="143302"/>
                      <a:pt x="382137" y="150126"/>
                    </a:cubicBezTo>
                    <a:cubicBezTo>
                      <a:pt x="543635" y="156950"/>
                      <a:pt x="807493" y="288878"/>
                      <a:pt x="968991" y="286603"/>
                    </a:cubicBezTo>
                    <a:cubicBezTo>
                      <a:pt x="1130489" y="284328"/>
                      <a:pt x="1201003" y="136478"/>
                      <a:pt x="1351128" y="136478"/>
                    </a:cubicBezTo>
                    <a:cubicBezTo>
                      <a:pt x="1501253" y="136478"/>
                      <a:pt x="1730991" y="286603"/>
                      <a:pt x="1869743" y="286603"/>
                    </a:cubicBezTo>
                    <a:cubicBezTo>
                      <a:pt x="2008495" y="286603"/>
                      <a:pt x="2042615" y="131929"/>
                      <a:pt x="2183642" y="136478"/>
                    </a:cubicBezTo>
                    <a:cubicBezTo>
                      <a:pt x="2324669" y="141027"/>
                      <a:pt x="2558955" y="318448"/>
                      <a:pt x="2715904" y="313899"/>
                    </a:cubicBezTo>
                    <a:cubicBezTo>
                      <a:pt x="2872853" y="309350"/>
                      <a:pt x="2993409" y="111457"/>
                      <a:pt x="3125337" y="109182"/>
                    </a:cubicBezTo>
                    <a:cubicBezTo>
                      <a:pt x="3257265" y="106907"/>
                      <a:pt x="3382370" y="297976"/>
                      <a:pt x="3507474" y="300251"/>
                    </a:cubicBezTo>
                    <a:cubicBezTo>
                      <a:pt x="3632578" y="302526"/>
                      <a:pt x="3759958" y="120555"/>
                      <a:pt x="3875964" y="122830"/>
                    </a:cubicBezTo>
                    <a:cubicBezTo>
                      <a:pt x="3991970" y="125105"/>
                      <a:pt x="4076131" y="318448"/>
                      <a:pt x="4203510" y="313899"/>
                    </a:cubicBezTo>
                    <a:cubicBezTo>
                      <a:pt x="4330889" y="309350"/>
                      <a:pt x="4494663" y="90986"/>
                      <a:pt x="4640239" y="95535"/>
                    </a:cubicBezTo>
                    <a:cubicBezTo>
                      <a:pt x="4785815" y="100084"/>
                      <a:pt x="4970060" y="336645"/>
                      <a:pt x="5076967" y="341194"/>
                    </a:cubicBezTo>
                    <a:cubicBezTo>
                      <a:pt x="5183874" y="345743"/>
                      <a:pt x="5152029" y="141027"/>
                      <a:pt x="5281683" y="122830"/>
                    </a:cubicBezTo>
                    <a:cubicBezTo>
                      <a:pt x="5411337" y="104633"/>
                      <a:pt x="5709313" y="234287"/>
                      <a:pt x="5854889" y="232012"/>
                    </a:cubicBezTo>
                    <a:cubicBezTo>
                      <a:pt x="6000465" y="229737"/>
                      <a:pt x="6032310" y="102358"/>
                      <a:pt x="6155140" y="109182"/>
                    </a:cubicBezTo>
                    <a:cubicBezTo>
                      <a:pt x="6277970" y="116006"/>
                      <a:pt x="6457665" y="268407"/>
                      <a:pt x="6591868" y="272956"/>
                    </a:cubicBezTo>
                    <a:cubicBezTo>
                      <a:pt x="6726071" y="277505"/>
                      <a:pt x="6817057" y="147851"/>
                      <a:pt x="6960358" y="136478"/>
                    </a:cubicBezTo>
                    <a:cubicBezTo>
                      <a:pt x="7103659" y="125105"/>
                      <a:pt x="7337946" y="209266"/>
                      <a:pt x="7451677" y="204717"/>
                    </a:cubicBezTo>
                    <a:cubicBezTo>
                      <a:pt x="7565408" y="200168"/>
                      <a:pt x="7522191" y="90985"/>
                      <a:pt x="7642746" y="109182"/>
                    </a:cubicBezTo>
                    <a:cubicBezTo>
                      <a:pt x="7763301" y="127379"/>
                      <a:pt x="8040806" y="332096"/>
                      <a:pt x="8175009" y="313899"/>
                    </a:cubicBezTo>
                    <a:cubicBezTo>
                      <a:pt x="8309212" y="295702"/>
                      <a:pt x="8447964" y="0"/>
                      <a:pt x="8447964" y="0"/>
                    </a:cubicBezTo>
                  </a:path>
                </a:pathLst>
              </a:cu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80" name="Rectangle 3"/>
              <p:cNvSpPr txBox="1">
                <a:spLocks noChangeArrowheads="1"/>
              </p:cNvSpPr>
              <p:nvPr>
                <p:custDataLst>
                  <p:tags r:id="rId11"/>
                </p:custDataLst>
              </p:nvPr>
            </p:nvSpPr>
            <p:spPr>
              <a:xfrm>
                <a:off x="2470245" y="5562600"/>
                <a:ext cx="3854355" cy="386238"/>
              </a:xfrm>
              <a:prstGeom prst="rect">
                <a:avLst/>
              </a:prstGeom>
              <a:solidFill>
                <a:schemeClr val="tx1"/>
              </a:solidFill>
            </p:spPr>
            <p:txBody>
              <a:bodyPr vert="horz" lIns="91440" tIns="45720" rIns="91440" bIns="45720" rtlCol="0">
                <a:noAutofit/>
              </a:bodyPr>
              <a:lstStyle/>
              <a:p>
                <a:pPr marL="1588" indent="-285750" algn="ctr">
                  <a:lnSpc>
                    <a:spcPct val="92000"/>
                  </a:lnSpc>
                  <a:spcBef>
                    <a:spcPct val="20000"/>
                  </a:spcBef>
                  <a:buClr>
                    <a:schemeClr val="accent1"/>
                  </a:buClr>
                </a:pPr>
                <a:r>
                  <a:rPr lang="en-US" sz="2400" dirty="0" smtClean="0">
                    <a:solidFill>
                      <a:srgbClr val="FF6699"/>
                    </a:solidFill>
                    <a:latin typeface="Source Sans Pro" panose="020B0503030403020204" pitchFamily="34" charset="0"/>
                    <a:cs typeface="Arial" pitchFamily="34" charset="0"/>
                  </a:rPr>
                  <a:t>Instruction Set Architecture</a:t>
                </a:r>
                <a:endParaRPr kumimoji="0" lang="en-US" sz="1600" b="0" i="0" u="none" strike="noStrike" kern="1200" cap="none" spc="0" normalizeH="0" baseline="0" noProof="0" dirty="0">
                  <a:ln>
                    <a:noFill/>
                  </a:ln>
                  <a:solidFill>
                    <a:srgbClr val="FF6699"/>
                  </a:solidFill>
                  <a:effectLst/>
                  <a:uLnTx/>
                  <a:uFillTx/>
                  <a:latin typeface="Source Sans Pro" panose="020B0503030403020204" pitchFamily="34" charset="0"/>
                  <a:cs typeface="Arial" pitchFamily="34" charset="0"/>
                </a:endParaRPr>
              </a:p>
            </p:txBody>
          </p:sp>
        </p:grpSp>
      </p:grpSp>
      <p:sp>
        <p:nvSpPr>
          <p:cNvPr id="82" name="Rounded Rectangle 81"/>
          <p:cNvSpPr/>
          <p:nvPr/>
        </p:nvSpPr>
        <p:spPr>
          <a:xfrm>
            <a:off x="2470245" y="5527343"/>
            <a:ext cx="3854355" cy="48312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6" name="Text Box 6"/>
          <p:cNvSpPr txBox="1">
            <a:spLocks noChangeArrowheads="1"/>
          </p:cNvSpPr>
          <p:nvPr>
            <p:custDataLst>
              <p:tags r:id="rId8"/>
            </p:custDataLst>
          </p:nvPr>
        </p:nvSpPr>
        <p:spPr bwMode="auto">
          <a:xfrm>
            <a:off x="304800" y="4206102"/>
            <a:ext cx="4724400" cy="914400"/>
          </a:xfrm>
          <a:prstGeom prst="rect">
            <a:avLst/>
          </a:prstGeom>
          <a:noFill/>
          <a:ln w="25400" algn="ctr">
            <a:solidFill>
              <a:schemeClr val="accent1">
                <a:lumMod val="40000"/>
                <a:lumOff val="60000"/>
              </a:schemeClr>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a:solidFill>
                  <a:schemeClr val="tx2"/>
                </a:solidFill>
                <a:latin typeface="Consolas" pitchFamily="49" charset="0"/>
              </a:rPr>
              <a:t>00000000101000010000000000010011</a:t>
            </a:r>
            <a:endParaRPr lang="en-US" sz="2000" b="1" dirty="0" smtClean="0">
              <a:solidFill>
                <a:schemeClr val="tx2"/>
              </a:solidFill>
              <a:latin typeface="Consolas" pitchFamily="49" charset="0"/>
            </a:endParaRP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Consolas" pitchFamily="49" charset="0"/>
              </a:rPr>
              <a:t>00100000000000010000000000010000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Consolas" pitchFamily="49" charset="0"/>
              </a:rPr>
              <a:t>00000000001000100001100000101010</a:t>
            </a:r>
            <a:endParaRPr lang="en-US" sz="2000" b="1" dirty="0">
              <a:solidFill>
                <a:schemeClr val="tx2"/>
              </a:solidFill>
              <a:latin typeface="Calibri"/>
            </a:endParaRPr>
          </a:p>
        </p:txBody>
      </p:sp>
      <p:sp>
        <p:nvSpPr>
          <p:cNvPr id="27" name="Rectangle 26"/>
          <p:cNvSpPr/>
          <p:nvPr/>
        </p:nvSpPr>
        <p:spPr>
          <a:xfrm>
            <a:off x="3918761" y="4291117"/>
            <a:ext cx="994858" cy="22264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09444" y="4291231"/>
            <a:ext cx="709317" cy="2226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769583" y="4291231"/>
            <a:ext cx="439861" cy="22264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91180" y="4291231"/>
            <a:ext cx="683813" cy="22264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401338" y="4278307"/>
            <a:ext cx="683813" cy="2226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1543" y="4287872"/>
            <a:ext cx="999795" cy="2226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4800" y="3799681"/>
            <a:ext cx="4611941" cy="400110"/>
          </a:xfrm>
          <a:prstGeom prst="rect">
            <a:avLst/>
          </a:prstGeom>
          <a:noFill/>
          <a:ln>
            <a:noFill/>
          </a:ln>
        </p:spPr>
        <p:txBody>
          <a:bodyPr wrap="square" rtlCol="0">
            <a:spAutoFit/>
          </a:bodyPr>
          <a:lstStyle/>
          <a:p>
            <a:r>
              <a:rPr lang="en-US" sz="2000" dirty="0">
                <a:solidFill>
                  <a:schemeClr val="accent1"/>
                </a:solidFill>
                <a:latin typeface="Source Sans Pro" panose="020B0503030403020204" pitchFamily="34" charset="0"/>
              </a:rPr>
              <a:t>10 </a:t>
            </a:r>
            <a:r>
              <a:rPr lang="en-US" sz="2000" dirty="0" smtClean="0">
                <a:solidFill>
                  <a:schemeClr val="accent1"/>
                </a:solidFill>
                <a:latin typeface="Source Sans Pro" panose="020B0503030403020204" pitchFamily="34" charset="0"/>
              </a:rPr>
              <a:t>                      x2            x0   op=</a:t>
            </a:r>
            <a:r>
              <a:rPr lang="en-US" sz="2000" dirty="0" err="1" smtClean="0">
                <a:solidFill>
                  <a:schemeClr val="accent1"/>
                </a:solidFill>
                <a:latin typeface="Source Sans Pro" panose="020B0503030403020204" pitchFamily="34" charset="0"/>
              </a:rPr>
              <a:t>addi</a:t>
            </a:r>
            <a:r>
              <a:rPr lang="en-US" sz="2000" dirty="0" smtClean="0">
                <a:solidFill>
                  <a:schemeClr val="accent1"/>
                </a:solidFill>
                <a:latin typeface="Source Sans Pro" panose="020B0503030403020204" pitchFamily="34" charset="0"/>
              </a:rPr>
              <a:t> </a:t>
            </a:r>
            <a:endParaRPr lang="en-US" sz="2000" dirty="0">
              <a:solidFill>
                <a:schemeClr val="accent1"/>
              </a:solidFill>
              <a:latin typeface="Source Sans Pro" panose="020B0503030403020204" pitchFamily="34" charset="0"/>
            </a:endParaRPr>
          </a:p>
        </p:txBody>
      </p:sp>
    </p:spTree>
    <p:extLst>
      <p:ext uri="{BB962C8B-B14F-4D97-AF65-F5344CB8AC3E}">
        <p14:creationId xmlns:p14="http://schemas.microsoft.com/office/powerpoint/2010/main" val="6595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p:bldP spid="67" grpId="0" animBg="1"/>
      <p:bldP spid="68" grpId="0"/>
      <p:bldP spid="82" grpId="0" animBg="1"/>
      <p:bldP spid="26" grpId="0" animBg="1"/>
      <p:bldP spid="27" grpId="0" animBg="1"/>
      <p:bldP spid="29" grpId="0" animBg="1"/>
      <p:bldP spid="32" grpId="0" animBg="1"/>
      <p:bldP spid="35" grpId="0" animBg="1"/>
      <p:bldP spid="38" grpId="0" animBg="1"/>
      <p:bldP spid="40" grpId="0" animBg="1"/>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9286702" cy="5741984"/>
          </a:xfrm>
        </p:spPr>
        <p:txBody>
          <a:bodyPr/>
          <a:lstStyle/>
          <a:p>
            <a:pPr marL="0" indent="0">
              <a:buNone/>
            </a:pPr>
            <a:r>
              <a:rPr lang="en-US" sz="2800" dirty="0">
                <a:solidFill>
                  <a:schemeClr val="tx2"/>
                </a:solidFill>
              </a:rPr>
              <a:t>Different CPU architectures specify different instructions</a:t>
            </a:r>
          </a:p>
          <a:p>
            <a:pPr marL="0" lvl="1" indent="0">
              <a:buClrTx/>
              <a:buNone/>
            </a:pPr>
            <a:endParaRPr lang="en-US" dirty="0">
              <a:solidFill>
                <a:schemeClr val="tx2"/>
              </a:solidFill>
            </a:endParaRPr>
          </a:p>
          <a:p>
            <a:pPr marL="0" indent="0">
              <a:buNone/>
            </a:pPr>
            <a:r>
              <a:rPr lang="en-US" sz="2800" dirty="0" smtClean="0">
                <a:solidFill>
                  <a:schemeClr val="tx2"/>
                </a:solidFill>
              </a:rPr>
              <a:t>Two </a:t>
            </a:r>
            <a:r>
              <a:rPr lang="en-US" sz="2800" dirty="0">
                <a:solidFill>
                  <a:schemeClr val="tx2"/>
                </a:solidFill>
              </a:rPr>
              <a:t>classes of ISAs</a:t>
            </a:r>
          </a:p>
          <a:p>
            <a:pPr lvl="1"/>
            <a:r>
              <a:rPr lang="en-US" sz="2400" dirty="0">
                <a:solidFill>
                  <a:schemeClr val="accent1"/>
                </a:solidFill>
              </a:rPr>
              <a:t>Reduced Instruction Set Computers (RISC)</a:t>
            </a:r>
          </a:p>
          <a:p>
            <a:pPr marL="457200" lvl="1" indent="0">
              <a:buNone/>
            </a:pPr>
            <a:r>
              <a:rPr lang="en-US" sz="2400" dirty="0">
                <a:solidFill>
                  <a:schemeClr val="accent1"/>
                </a:solidFill>
              </a:rPr>
              <a:t>	IBM Power PC, Sun </a:t>
            </a:r>
            <a:r>
              <a:rPr lang="en-US" sz="2400" dirty="0" err="1">
                <a:solidFill>
                  <a:schemeClr val="accent1"/>
                </a:solidFill>
              </a:rPr>
              <a:t>Sparc</a:t>
            </a:r>
            <a:r>
              <a:rPr lang="en-US" sz="2400" dirty="0">
                <a:solidFill>
                  <a:schemeClr val="accent1"/>
                </a:solidFill>
              </a:rPr>
              <a:t>, MIPS, Alpha</a:t>
            </a:r>
          </a:p>
          <a:p>
            <a:pPr lvl="1"/>
            <a:r>
              <a:rPr lang="en-US" sz="2400" dirty="0">
                <a:solidFill>
                  <a:schemeClr val="tx2"/>
                </a:solidFill>
              </a:rPr>
              <a:t>Complex Instruction Set Computers (CISC)</a:t>
            </a:r>
          </a:p>
          <a:p>
            <a:pPr marL="457200" lvl="1" indent="0">
              <a:buNone/>
            </a:pPr>
            <a:r>
              <a:rPr lang="en-US" sz="2400" dirty="0">
                <a:solidFill>
                  <a:schemeClr val="tx2"/>
                </a:solidFill>
              </a:rPr>
              <a:t>	Intel x86, PDP-11, VAX</a:t>
            </a:r>
          </a:p>
          <a:p>
            <a:pPr lvl="1"/>
            <a:endParaRPr lang="en-US" sz="2400" dirty="0">
              <a:solidFill>
                <a:schemeClr val="tx2"/>
              </a:solidFill>
            </a:endParaRPr>
          </a:p>
          <a:p>
            <a:pPr marL="0"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a:solidFill>
                  <a:schemeClr val="tx2"/>
                </a:solidFill>
              </a:rPr>
              <a:t>Another ISA classification: </a:t>
            </a:r>
            <a:r>
              <a:rPr lang="en-GB" sz="2800" dirty="0">
                <a:solidFill>
                  <a:schemeClr val="accent1"/>
                </a:solidFill>
              </a:rPr>
              <a:t>Load/Store Architecture</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Data must be in registers to be operated on</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    For example: array[x] = array[y] + array[z]</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    1 add ?     	OR 		2 loads, an add, and a store ?</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Keeps HW simple </a:t>
            </a:r>
            <a:r>
              <a:rPr lang="en-GB" sz="2400" dirty="0">
                <a:solidFill>
                  <a:schemeClr val="tx2"/>
                </a:solidFill>
                <a:sym typeface="Wingdings"/>
              </a:rPr>
              <a:t> many RISC ISAs are load/store</a:t>
            </a:r>
            <a:endParaRPr lang="en-GB" sz="2400" dirty="0">
              <a:solidFill>
                <a:schemeClr val="tx2"/>
              </a:solidFill>
            </a:endParaRPr>
          </a:p>
          <a:p>
            <a:endParaRPr lang="en-US" dirty="0">
              <a:solidFill>
                <a:schemeClr val="tx2"/>
              </a:solidFill>
            </a:endParaRPr>
          </a:p>
        </p:txBody>
      </p:sp>
      <p:sp>
        <p:nvSpPr>
          <p:cNvPr id="3" name="Title 2"/>
          <p:cNvSpPr>
            <a:spLocks noGrp="1"/>
          </p:cNvSpPr>
          <p:nvPr>
            <p:ph type="title"/>
          </p:nvPr>
        </p:nvSpPr>
        <p:spPr/>
        <p:txBody>
          <a:bodyPr/>
          <a:lstStyle/>
          <a:p>
            <a:r>
              <a:rPr lang="en-US" dirty="0">
                <a:solidFill>
                  <a:schemeClr val="tx2"/>
                </a:solidFill>
              </a:rPr>
              <a:t>Instruction Set Architecture (ISA)</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22</a:t>
            </a:fld>
            <a:endParaRPr lang="en-US" dirty="0"/>
          </a:p>
        </p:txBody>
      </p:sp>
    </p:spTree>
    <p:extLst>
      <p:ext uri="{BB962C8B-B14F-4D97-AF65-F5344CB8AC3E}">
        <p14:creationId xmlns:p14="http://schemas.microsoft.com/office/powerpoint/2010/main" val="4074482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23</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b="1" dirty="0" err="1" smtClean="0">
                <a:solidFill>
                  <a:schemeClr val="accent6"/>
                </a:solidFill>
              </a:rPr>
              <a:t>iClicker</a:t>
            </a:r>
            <a:r>
              <a:rPr lang="en-US" b="1" dirty="0" smtClean="0">
                <a:solidFill>
                  <a:schemeClr val="accent6"/>
                </a:solidFill>
              </a:rPr>
              <a:t> Question</a:t>
            </a:r>
            <a:endParaRPr lang="en-US" b="1" dirty="0">
              <a:solidFill>
                <a:schemeClr val="accent6"/>
              </a:solidFill>
            </a:endParaRPr>
          </a:p>
        </p:txBody>
      </p:sp>
      <p:sp>
        <p:nvSpPr>
          <p:cNvPr id="6" name="Content Placeholder 2"/>
          <p:cNvSpPr>
            <a:spLocks noGrp="1"/>
          </p:cNvSpPr>
          <p:nvPr>
            <p:ph idx="1"/>
          </p:nvPr>
        </p:nvSpPr>
        <p:spPr>
          <a:xfrm>
            <a:off x="228600" y="838200"/>
            <a:ext cx="8686800" cy="5638800"/>
          </a:xfrm>
        </p:spPr>
        <p:txBody>
          <a:bodyPr>
            <a:normAutofit lnSpcReduction="10000"/>
          </a:bodyPr>
          <a:lstStyle/>
          <a:p>
            <a:pPr marL="0" indent="0">
              <a:buNone/>
            </a:pPr>
            <a:r>
              <a:rPr lang="en-US" dirty="0" smtClean="0">
                <a:solidFill>
                  <a:schemeClr val="tx2"/>
                </a:solidFill>
              </a:rPr>
              <a:t>What does it mean for an architecture to be called a load/store architecture?</a:t>
            </a:r>
          </a:p>
          <a:p>
            <a:endParaRPr lang="en-US" dirty="0">
              <a:solidFill>
                <a:schemeClr val="tx2"/>
              </a:solidFill>
            </a:endParaRPr>
          </a:p>
          <a:p>
            <a:pPr marL="514350" indent="-514350">
              <a:buAutoNum type="alphaUcParenBoth"/>
            </a:pPr>
            <a:r>
              <a:rPr lang="en-US" dirty="0" smtClean="0">
                <a:solidFill>
                  <a:schemeClr val="tx2"/>
                </a:solidFill>
              </a:rPr>
              <a:t>Load and Store instructions are supported by the ISA.</a:t>
            </a:r>
          </a:p>
          <a:p>
            <a:pPr marL="514350" indent="-514350">
              <a:buAutoNum type="alphaUcParenBoth"/>
            </a:pPr>
            <a:r>
              <a:rPr lang="en-US" dirty="0" smtClean="0">
                <a:solidFill>
                  <a:schemeClr val="tx2"/>
                </a:solidFill>
              </a:rPr>
              <a:t>Load and Store instructions can also perform arithmetic instructions on data in memory.</a:t>
            </a:r>
          </a:p>
          <a:p>
            <a:pPr marL="514350" indent="-514350">
              <a:buAutoNum type="alphaUcParenBoth"/>
            </a:pPr>
            <a:r>
              <a:rPr lang="en-US" dirty="0" smtClean="0">
                <a:solidFill>
                  <a:schemeClr val="tx2"/>
                </a:solidFill>
              </a:rPr>
              <a:t>Data must first be loaded into a register before it can be operated on.</a:t>
            </a:r>
          </a:p>
          <a:p>
            <a:pPr marL="514350" indent="-514350">
              <a:buAutoNum type="alphaUcParenBoth"/>
            </a:pPr>
            <a:r>
              <a:rPr lang="en-US" dirty="0" smtClean="0">
                <a:solidFill>
                  <a:schemeClr val="tx2"/>
                </a:solidFill>
              </a:rPr>
              <a:t>Every load must have an accompanying store at some later point in the program.</a:t>
            </a:r>
          </a:p>
        </p:txBody>
      </p:sp>
      <p:sp>
        <p:nvSpPr>
          <p:cNvPr id="8" name="Rectangle 7"/>
          <p:cNvSpPr/>
          <p:nvPr/>
        </p:nvSpPr>
        <p:spPr>
          <a:xfrm>
            <a:off x="0" y="0"/>
            <a:ext cx="9144000" cy="68580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264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24</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b="1" dirty="0" err="1">
                <a:solidFill>
                  <a:schemeClr val="accent6"/>
                </a:solidFill>
              </a:rPr>
              <a:t>iClicker</a:t>
            </a:r>
            <a:r>
              <a:rPr lang="en-US" b="1" dirty="0">
                <a:solidFill>
                  <a:schemeClr val="accent6"/>
                </a:solidFill>
              </a:rPr>
              <a:t> Question</a:t>
            </a:r>
            <a:endParaRPr lang="en-US" dirty="0">
              <a:solidFill>
                <a:schemeClr val="accent6"/>
              </a:solidFill>
            </a:endParaRPr>
          </a:p>
        </p:txBody>
      </p:sp>
      <p:sp>
        <p:nvSpPr>
          <p:cNvPr id="6" name="Content Placeholder 2"/>
          <p:cNvSpPr>
            <a:spLocks noGrp="1"/>
          </p:cNvSpPr>
          <p:nvPr>
            <p:ph idx="1"/>
          </p:nvPr>
        </p:nvSpPr>
        <p:spPr>
          <a:xfrm>
            <a:off x="228600" y="838200"/>
            <a:ext cx="8686800" cy="5638800"/>
          </a:xfrm>
        </p:spPr>
        <p:txBody>
          <a:bodyPr>
            <a:normAutofit lnSpcReduction="10000"/>
          </a:bodyPr>
          <a:lstStyle/>
          <a:p>
            <a:pPr marL="0" indent="0">
              <a:buNone/>
            </a:pPr>
            <a:r>
              <a:rPr lang="en-US" dirty="0" smtClean="0">
                <a:solidFill>
                  <a:schemeClr val="tx2"/>
                </a:solidFill>
              </a:rPr>
              <a:t>What does it mean for an architecture to be called a load/store architecture?</a:t>
            </a:r>
          </a:p>
          <a:p>
            <a:endParaRPr lang="en-US" dirty="0">
              <a:solidFill>
                <a:schemeClr val="tx2"/>
              </a:solidFill>
            </a:endParaRPr>
          </a:p>
          <a:p>
            <a:pPr marL="514350" indent="-514350">
              <a:buAutoNum type="alphaUcParenBoth"/>
            </a:pPr>
            <a:r>
              <a:rPr lang="en-US" dirty="0" smtClean="0">
                <a:solidFill>
                  <a:schemeClr val="tx2"/>
                </a:solidFill>
              </a:rPr>
              <a:t>Load and Store instructions are supported by the ISA.</a:t>
            </a:r>
          </a:p>
          <a:p>
            <a:pPr marL="514350" indent="-514350">
              <a:buAutoNum type="alphaUcParenBoth"/>
            </a:pPr>
            <a:r>
              <a:rPr lang="en-US" dirty="0" smtClean="0">
                <a:solidFill>
                  <a:schemeClr val="tx2"/>
                </a:solidFill>
              </a:rPr>
              <a:t>Load and Store instructions can also perform arithmetic instructions on data in memory.</a:t>
            </a:r>
          </a:p>
          <a:p>
            <a:pPr marL="514350" indent="-514350">
              <a:buAutoNum type="alphaUcParenBoth"/>
            </a:pPr>
            <a:r>
              <a:rPr lang="en-US" dirty="0" smtClean="0">
                <a:solidFill>
                  <a:schemeClr val="tx2"/>
                </a:solidFill>
              </a:rPr>
              <a:t>Data must first be loaded into a register before it can be operated on.</a:t>
            </a:r>
          </a:p>
          <a:p>
            <a:pPr marL="514350" indent="-514350">
              <a:buAutoNum type="alphaUcParenBoth"/>
            </a:pPr>
            <a:r>
              <a:rPr lang="en-US" dirty="0" smtClean="0">
                <a:solidFill>
                  <a:schemeClr val="tx2"/>
                </a:solidFill>
              </a:rPr>
              <a:t>Every load must have an accompanying store at some later point in the program.</a:t>
            </a:r>
          </a:p>
        </p:txBody>
      </p:sp>
      <p:sp>
        <p:nvSpPr>
          <p:cNvPr id="8" name="Rectangle 7"/>
          <p:cNvSpPr/>
          <p:nvPr/>
        </p:nvSpPr>
        <p:spPr>
          <a:xfrm>
            <a:off x="0" y="0"/>
            <a:ext cx="9144000" cy="68580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8600" y="4389120"/>
            <a:ext cx="8458200" cy="868680"/>
          </a:xfrm>
          <a:prstGeom prst="round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618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Takeaway</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25</a:t>
            </a:fld>
            <a:endParaRPr lang="en-US"/>
          </a:p>
        </p:txBody>
      </p:sp>
      <p:sp>
        <p:nvSpPr>
          <p:cNvPr id="4" name="Content Placeholder 3"/>
          <p:cNvSpPr>
            <a:spLocks noGrp="1"/>
          </p:cNvSpPr>
          <p:nvPr>
            <p:ph idx="1"/>
          </p:nvPr>
        </p:nvSpPr>
        <p:spPr>
          <a:xfrm>
            <a:off x="228600" y="1001684"/>
            <a:ext cx="8970818" cy="5742048"/>
          </a:xfrm>
        </p:spPr>
        <p:txBody>
          <a:bodyPr/>
          <a:lstStyle/>
          <a:p>
            <a:pPr marL="0" indent="0">
              <a:buNone/>
            </a:pPr>
            <a:r>
              <a:rPr lang="en-US" dirty="0">
                <a:solidFill>
                  <a:schemeClr val="tx2"/>
                </a:solidFill>
              </a:rPr>
              <a:t>A </a:t>
            </a:r>
            <a:r>
              <a:rPr lang="en-US" dirty="0" smtClean="0">
                <a:solidFill>
                  <a:schemeClr val="tx2"/>
                </a:solidFill>
              </a:rPr>
              <a:t>RISC-V </a:t>
            </a:r>
            <a:r>
              <a:rPr lang="en-US" dirty="0">
                <a:solidFill>
                  <a:schemeClr val="tx2"/>
                </a:solidFill>
              </a:rPr>
              <a:t>processor and ISA (instruction set architecture) is an example a Reduced Instruction Set Computers (RISC) where simplicity is key, thus enabling us to build it</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193587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Next Goal</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26</a:t>
            </a:fld>
            <a:endParaRPr lang="en-US"/>
          </a:p>
        </p:txBody>
      </p:sp>
      <p:sp>
        <p:nvSpPr>
          <p:cNvPr id="4" name="Content Placeholder 3"/>
          <p:cNvSpPr>
            <a:spLocks noGrp="1"/>
          </p:cNvSpPr>
          <p:nvPr>
            <p:ph idx="1"/>
          </p:nvPr>
        </p:nvSpPr>
        <p:spPr/>
        <p:txBody>
          <a:bodyPr/>
          <a:lstStyle/>
          <a:p>
            <a:pPr marL="0" indent="0">
              <a:buNone/>
            </a:pPr>
            <a:r>
              <a:rPr lang="en-US" dirty="0">
                <a:solidFill>
                  <a:schemeClr val="tx2"/>
                </a:solidFill>
              </a:rPr>
              <a:t>How are instructions executed? </a:t>
            </a:r>
          </a:p>
          <a:p>
            <a:pPr marL="0" indent="0">
              <a:buNone/>
            </a:pPr>
            <a:r>
              <a:rPr lang="en-US" dirty="0">
                <a:solidFill>
                  <a:schemeClr val="tx2"/>
                </a:solidFill>
              </a:rPr>
              <a:t>What is the general </a:t>
            </a:r>
            <a:r>
              <a:rPr lang="en-US" dirty="0" err="1">
                <a:solidFill>
                  <a:schemeClr val="accent1"/>
                </a:solidFill>
              </a:rPr>
              <a:t>datapath</a:t>
            </a:r>
            <a:r>
              <a:rPr lang="en-US" dirty="0">
                <a:solidFill>
                  <a:schemeClr val="tx2"/>
                </a:solidFill>
              </a:rPr>
              <a:t> to execute an instruction</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2095259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latin typeface="Source Sans Pro" panose="020B0503030403020204" pitchFamily="34" charset="0"/>
              </a:rPr>
              <a:t>Five Stages of </a:t>
            </a:r>
            <a:r>
              <a:rPr lang="en-US" dirty="0" smtClean="0">
                <a:solidFill>
                  <a:schemeClr val="tx2"/>
                </a:solidFill>
                <a:latin typeface="Source Sans Pro" panose="020B0503030403020204" pitchFamily="34" charset="0"/>
              </a:rPr>
              <a:t>RISC-V </a:t>
            </a:r>
            <a:r>
              <a:rPr lang="en-US" dirty="0" err="1">
                <a:solidFill>
                  <a:schemeClr val="tx2"/>
                </a:solidFill>
                <a:latin typeface="Source Sans Pro" panose="020B0503030403020204" pitchFamily="34" charset="0"/>
              </a:rPr>
              <a:t>Datapath</a:t>
            </a:r>
            <a:endParaRPr lang="en-US" dirty="0">
              <a:solidFill>
                <a:schemeClr val="tx2"/>
              </a:solidFill>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latin typeface="Source Sans Pro" panose="020B0503030403020204" pitchFamily="34" charset="0"/>
              </a:rPr>
              <a:pPr>
                <a:defRPr/>
              </a:pPr>
              <a:t>27</a:t>
            </a:fld>
            <a:endParaRPr lang="en-US" dirty="0">
              <a:latin typeface="Source Sans Pro" panose="020B0503030403020204" pitchFamily="34" charset="0"/>
            </a:endParaRPr>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67" name="Group 66"/>
          <p:cNvGrpSpPr/>
          <p:nvPr>
            <p:custDataLst>
              <p:tags r:id="rId36"/>
            </p:custDataLst>
          </p:nvPr>
        </p:nvGrpSpPr>
        <p:grpSpPr>
          <a:xfrm>
            <a:off x="914400" y="2514600"/>
            <a:ext cx="304800" cy="304800"/>
            <a:chOff x="914400" y="2514600"/>
            <a:chExt cx="304800" cy="304800"/>
          </a:xfrm>
        </p:grpSpPr>
        <p:sp>
          <p:nvSpPr>
            <p:cNvPr id="41" name="Freeform 40"/>
            <p:cNvSpPr/>
            <p:nvPr>
              <p:custDataLst>
                <p:tags r:id="rId39"/>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40"/>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3" name="Line 9"/>
          <p:cNvSpPr>
            <a:spLocks noChangeShapeType="1"/>
          </p:cNvSpPr>
          <p:nvPr>
            <p:custDataLst>
              <p:tags r:id="rId37"/>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8"/>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grpSp>
        <p:nvGrpSpPr>
          <p:cNvPr id="48" name="Group 47"/>
          <p:cNvGrpSpPr/>
          <p:nvPr/>
        </p:nvGrpSpPr>
        <p:grpSpPr>
          <a:xfrm>
            <a:off x="304800" y="5685563"/>
            <a:ext cx="8229600" cy="381000"/>
            <a:chOff x="381000" y="4648200"/>
            <a:chExt cx="8229600" cy="381000"/>
          </a:xfrm>
        </p:grpSpPr>
        <p:cxnSp>
          <p:nvCxnSpPr>
            <p:cNvPr id="49" name="Straight Connector 48"/>
            <p:cNvCxnSpPr/>
            <p:nvPr/>
          </p:nvCxnSpPr>
          <p:spPr>
            <a:xfrm flipV="1">
              <a:off x="381000" y="4648200"/>
              <a:ext cx="0" cy="381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81000" y="4648200"/>
              <a:ext cx="381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191000" y="4648200"/>
              <a:ext cx="0" cy="381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91000" y="5029200"/>
              <a:ext cx="381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001000" y="4648200"/>
              <a:ext cx="0" cy="381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7248" y="4919098"/>
            <a:ext cx="7772352" cy="471803"/>
            <a:chOff x="457248" y="4919098"/>
            <a:chExt cx="7772352" cy="471803"/>
          </a:xfrm>
        </p:grpSpPr>
        <p:cxnSp>
          <p:nvCxnSpPr>
            <p:cNvPr id="55" name="Straight Arrow Connector 54"/>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1" name="TextBox 60"/>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62" name="TextBox 61"/>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63" name="TextBox 62"/>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64" name="TextBox 63"/>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
        <p:nvSpPr>
          <p:cNvPr id="65" name="TextBox 64"/>
          <p:cNvSpPr txBox="1"/>
          <p:nvPr/>
        </p:nvSpPr>
        <p:spPr>
          <a:xfrm>
            <a:off x="311012" y="6174880"/>
            <a:ext cx="8375788" cy="461665"/>
          </a:xfrm>
          <a:prstGeom prst="rect">
            <a:avLst/>
          </a:prstGeom>
          <a:noFill/>
          <a:ln>
            <a:noFill/>
          </a:ln>
        </p:spPr>
        <p:txBody>
          <a:bodyPr wrap="square" rtlCol="0">
            <a:spAutoFit/>
          </a:bodyPr>
          <a:lstStyle/>
          <a:p>
            <a:r>
              <a:rPr lang="en-US" dirty="0" smtClean="0">
                <a:solidFill>
                  <a:schemeClr val="tx2"/>
                </a:solidFill>
                <a:latin typeface="Source Sans Pro" panose="020B0503030403020204" pitchFamily="34" charset="0"/>
              </a:rPr>
              <a:t>A single cycle processor – this diagram is not 100% spatial</a:t>
            </a:r>
          </a:p>
        </p:txBody>
      </p:sp>
    </p:spTree>
    <p:extLst>
      <p:ext uri="{BB962C8B-B14F-4D97-AF65-F5344CB8AC3E}">
        <p14:creationId xmlns:p14="http://schemas.microsoft.com/office/powerpoint/2010/main" val="1090307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Basic CPU execution loop</a:t>
            </a:r>
          </a:p>
          <a:p>
            <a:pPr marL="687388" lvl="1" indent="-514350">
              <a:buFont typeface="+mj-lt"/>
              <a:buAutoNum type="arabicPeriod"/>
            </a:pPr>
            <a:r>
              <a:rPr lang="en-US" dirty="0">
                <a:solidFill>
                  <a:schemeClr val="tx2"/>
                </a:solidFill>
              </a:rPr>
              <a:t>Instruction Fetch</a:t>
            </a:r>
          </a:p>
          <a:p>
            <a:pPr marL="687388" lvl="1" indent="-514350">
              <a:buFont typeface="+mj-lt"/>
              <a:buAutoNum type="arabicPeriod"/>
            </a:pPr>
            <a:r>
              <a:rPr lang="en-US" dirty="0">
                <a:solidFill>
                  <a:schemeClr val="tx2"/>
                </a:solidFill>
              </a:rPr>
              <a:t>Instruction Decode</a:t>
            </a:r>
          </a:p>
          <a:p>
            <a:pPr marL="687388" lvl="1" indent="-514350">
              <a:buFont typeface="+mj-lt"/>
              <a:buAutoNum type="arabicPeriod"/>
            </a:pPr>
            <a:r>
              <a:rPr lang="en-US" dirty="0">
                <a:solidFill>
                  <a:schemeClr val="tx2"/>
                </a:solidFill>
              </a:rPr>
              <a:t>Execution (ALU)</a:t>
            </a:r>
          </a:p>
          <a:p>
            <a:pPr marL="687388" lvl="1" indent="-514350">
              <a:buFont typeface="+mj-lt"/>
              <a:buAutoNum type="arabicPeriod"/>
            </a:pPr>
            <a:r>
              <a:rPr lang="en-US" dirty="0">
                <a:solidFill>
                  <a:schemeClr val="tx2"/>
                </a:solidFill>
              </a:rPr>
              <a:t>Memory Access</a:t>
            </a:r>
          </a:p>
          <a:p>
            <a:pPr marL="687388" lvl="1" indent="-514350">
              <a:buFont typeface="+mj-lt"/>
              <a:buAutoNum type="arabicPeriod"/>
            </a:pPr>
            <a:r>
              <a:rPr lang="en-US" dirty="0">
                <a:solidFill>
                  <a:schemeClr val="tx2"/>
                </a:solidFill>
              </a:rPr>
              <a:t>Register </a:t>
            </a:r>
            <a:r>
              <a:rPr lang="en-US" dirty="0" err="1">
                <a:solidFill>
                  <a:schemeClr val="tx2"/>
                </a:solidFill>
              </a:rPr>
              <a:t>Writeback</a:t>
            </a:r>
            <a:endParaRPr lang="en-US" dirty="0">
              <a:solidFill>
                <a:schemeClr val="tx2"/>
              </a:solidFill>
            </a:endParaRPr>
          </a:p>
          <a:p>
            <a:endParaRPr lang="en-US" dirty="0">
              <a:solidFill>
                <a:schemeClr val="tx2"/>
              </a:solidFill>
            </a:endParaRPr>
          </a:p>
        </p:txBody>
      </p:sp>
      <p:sp>
        <p:nvSpPr>
          <p:cNvPr id="3" name="Title 2"/>
          <p:cNvSpPr>
            <a:spLocks noGrp="1"/>
          </p:cNvSpPr>
          <p:nvPr>
            <p:ph type="title"/>
          </p:nvPr>
        </p:nvSpPr>
        <p:spPr/>
        <p:txBody>
          <a:bodyPr/>
          <a:lstStyle/>
          <a:p>
            <a:r>
              <a:rPr lang="en-US" dirty="0" smtClean="0">
                <a:solidFill>
                  <a:schemeClr val="tx2"/>
                </a:solidFill>
              </a:rPr>
              <a:t>Five Stages of RISC-V </a:t>
            </a:r>
            <a:r>
              <a:rPr lang="en-US" dirty="0" err="1" smtClean="0">
                <a:solidFill>
                  <a:schemeClr val="tx2"/>
                </a:solidFill>
              </a:rPr>
              <a:t>Datapath</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28</a:t>
            </a:fld>
            <a:endParaRPr lang="en-US" dirty="0"/>
          </a:p>
        </p:txBody>
      </p:sp>
    </p:spTree>
    <p:extLst>
      <p:ext uri="{BB962C8B-B14F-4D97-AF65-F5344CB8AC3E}">
        <p14:creationId xmlns:p14="http://schemas.microsoft.com/office/powerpoint/2010/main" val="2329546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1: Instruction Fetch</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29</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40" name="Group 39"/>
          <p:cNvGrpSpPr/>
          <p:nvPr>
            <p:custDataLst>
              <p:tags r:id="rId36"/>
            </p:custDataLst>
          </p:nvPr>
        </p:nvGrpSpPr>
        <p:grpSpPr>
          <a:xfrm>
            <a:off x="914400" y="2514600"/>
            <a:ext cx="304800" cy="304800"/>
            <a:chOff x="914400" y="2514600"/>
            <a:chExt cx="304800" cy="304800"/>
          </a:xfrm>
        </p:grpSpPr>
        <p:sp>
          <p:nvSpPr>
            <p:cNvPr id="41" name="Freeform 40"/>
            <p:cNvSpPr/>
            <p:nvPr>
              <p:custDataLst>
                <p:tags r:id="rId39"/>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40"/>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3" name="Line 9"/>
          <p:cNvSpPr>
            <a:spLocks noChangeShapeType="1"/>
          </p:cNvSpPr>
          <p:nvPr>
            <p:custDataLst>
              <p:tags r:id="rId37"/>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8"/>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8" name="Oval 57"/>
          <p:cNvSpPr/>
          <p:nvPr/>
        </p:nvSpPr>
        <p:spPr>
          <a:xfrm>
            <a:off x="0" y="990600"/>
            <a:ext cx="1981200" cy="336446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28102" y="5650467"/>
            <a:ext cx="8163612" cy="954107"/>
          </a:xfrm>
          <a:prstGeom prst="rect">
            <a:avLst/>
          </a:prstGeom>
        </p:spPr>
        <p:txBody>
          <a:bodyPr wrap="square">
            <a:spAutoFit/>
          </a:bodyPr>
          <a:lstStyle/>
          <a:p>
            <a:pPr marL="115888" lvl="1" indent="0"/>
            <a:r>
              <a:rPr lang="en-US" sz="2800" dirty="0" smtClean="0">
                <a:solidFill>
                  <a:schemeClr val="tx2"/>
                </a:solidFill>
                <a:latin typeface="Source Sans Pro" panose="020B0503030403020204" pitchFamily="34" charset="0"/>
              </a:rPr>
              <a:t>Fetch </a:t>
            </a:r>
            <a:r>
              <a:rPr lang="en-US" sz="2800" dirty="0">
                <a:solidFill>
                  <a:schemeClr val="tx2"/>
                </a:solidFill>
                <a:latin typeface="Source Sans Pro" panose="020B0503030403020204" pitchFamily="34" charset="0"/>
              </a:rPr>
              <a:t>32-bit instruction from </a:t>
            </a:r>
            <a:r>
              <a:rPr lang="en-US" sz="2800" dirty="0" smtClean="0">
                <a:solidFill>
                  <a:schemeClr val="tx2"/>
                </a:solidFill>
                <a:latin typeface="Source Sans Pro" panose="020B0503030403020204" pitchFamily="34" charset="0"/>
              </a:rPr>
              <a:t>memory</a:t>
            </a:r>
            <a:endParaRPr lang="en-US" sz="2800" dirty="0">
              <a:solidFill>
                <a:schemeClr val="tx2"/>
              </a:solidFill>
              <a:latin typeface="Source Sans Pro" panose="020B0503030403020204" pitchFamily="34" charset="0"/>
            </a:endParaRPr>
          </a:p>
          <a:p>
            <a:pPr marL="115888" lvl="1" indent="0"/>
            <a:r>
              <a:rPr lang="en-US" sz="2800" dirty="0">
                <a:solidFill>
                  <a:schemeClr val="tx2"/>
                </a:solidFill>
                <a:latin typeface="Source Sans Pro" panose="020B0503030403020204" pitchFamily="34" charset="0"/>
              </a:rPr>
              <a:t>Increment PC </a:t>
            </a:r>
            <a:r>
              <a:rPr lang="en-US" sz="2800" dirty="0" smtClean="0">
                <a:solidFill>
                  <a:schemeClr val="tx2"/>
                </a:solidFill>
                <a:latin typeface="Source Sans Pro" panose="020B0503030403020204" pitchFamily="34" charset="0"/>
              </a:rPr>
              <a:t>= PC + 4</a:t>
            </a:r>
            <a:endParaRPr lang="en-US" sz="2800" dirty="0">
              <a:solidFill>
                <a:schemeClr val="tx2"/>
              </a:solidFill>
              <a:latin typeface="Source Sans Pro" panose="020B0503030403020204" pitchFamily="34" charset="0"/>
            </a:endParaRPr>
          </a:p>
        </p:txBody>
      </p:sp>
      <p:grpSp>
        <p:nvGrpSpPr>
          <p:cNvPr id="60" name="Group 59"/>
          <p:cNvGrpSpPr/>
          <p:nvPr/>
        </p:nvGrpSpPr>
        <p:grpSpPr>
          <a:xfrm>
            <a:off x="457248" y="4919098"/>
            <a:ext cx="7772352" cy="471803"/>
            <a:chOff x="457248" y="4919098"/>
            <a:chExt cx="7772352" cy="471803"/>
          </a:xfrm>
        </p:grpSpPr>
        <p:cxnSp>
          <p:nvCxnSpPr>
            <p:cNvPr id="61" name="Straight Arrow Connector 60"/>
            <p:cNvCxnSpPr/>
            <p:nvPr/>
          </p:nvCxnSpPr>
          <p:spPr>
            <a:xfrm>
              <a:off x="4572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6065" y="4919098"/>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67" name="TextBox 66"/>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68" name="TextBox 67"/>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69" name="TextBox 68"/>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0" name="TextBox 69"/>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36448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a:t>
            </a:fld>
            <a:endParaRPr lang="en-US"/>
          </a:p>
        </p:txBody>
      </p:sp>
      <p:sp>
        <p:nvSpPr>
          <p:cNvPr id="5" name="Title 1"/>
          <p:cNvSpPr>
            <a:spLocks noGrp="1"/>
          </p:cNvSpPr>
          <p:nvPr>
            <p:ph type="title"/>
          </p:nvPr>
        </p:nvSpPr>
        <p:spPr>
          <a:xfrm>
            <a:off x="228600" y="152400"/>
            <a:ext cx="8686800" cy="533400"/>
          </a:xfrm>
        </p:spPr>
        <p:txBody>
          <a:bodyPr>
            <a:noAutofit/>
          </a:bodyPr>
          <a:lstStyle/>
          <a:p>
            <a:r>
              <a:rPr lang="en-US" sz="3800" dirty="0" smtClean="0">
                <a:solidFill>
                  <a:schemeClr val="tx2"/>
                </a:solidFill>
              </a:rPr>
              <a:t>Collaboration, Late, Re-grading Policies</a:t>
            </a:r>
            <a:endParaRPr lang="en-US" sz="3800" dirty="0">
              <a:solidFill>
                <a:schemeClr val="tx2"/>
              </a:solidFill>
            </a:endParaRPr>
          </a:p>
        </p:txBody>
      </p:sp>
      <p:sp>
        <p:nvSpPr>
          <p:cNvPr id="6" name="Content Placeholder 2"/>
          <p:cNvSpPr>
            <a:spLocks noGrp="1"/>
          </p:cNvSpPr>
          <p:nvPr>
            <p:ph idx="1"/>
          </p:nvPr>
        </p:nvSpPr>
        <p:spPr>
          <a:xfrm>
            <a:off x="228600" y="762000"/>
            <a:ext cx="9067800" cy="6096000"/>
          </a:xfrm>
        </p:spPr>
        <p:txBody>
          <a:bodyPr>
            <a:normAutofit lnSpcReduction="10000"/>
          </a:bodyPr>
          <a:lstStyle/>
          <a:p>
            <a:pPr marL="0" indent="0"/>
            <a:r>
              <a:rPr lang="en-US" sz="2800" dirty="0" smtClean="0">
                <a:solidFill>
                  <a:schemeClr val="tx2"/>
                </a:solidFill>
              </a:rPr>
              <a:t>“White Board” Collaboration Policy</a:t>
            </a:r>
            <a:endParaRPr lang="en-US" sz="2800" dirty="0">
              <a:solidFill>
                <a:schemeClr val="tx2"/>
              </a:solidFill>
            </a:endParaRPr>
          </a:p>
          <a:p>
            <a:pPr marL="91440" lvl="1" indent="-274320">
              <a:buSzPct val="85000"/>
              <a:buFont typeface="Arial"/>
              <a:buChar char="•"/>
            </a:pPr>
            <a:r>
              <a:rPr lang="en-US" sz="2400" dirty="0" smtClean="0">
                <a:solidFill>
                  <a:schemeClr val="tx2"/>
                </a:solidFill>
              </a:rPr>
              <a:t>Can discuss approach together on a “white board”</a:t>
            </a:r>
          </a:p>
          <a:p>
            <a:pPr marL="91440" lvl="1" indent="-274320">
              <a:buSzPct val="85000"/>
              <a:buFont typeface="Arial"/>
              <a:buChar char="•"/>
            </a:pPr>
            <a:r>
              <a:rPr lang="en-US" sz="2400" dirty="0" smtClean="0">
                <a:solidFill>
                  <a:schemeClr val="accent1"/>
                </a:solidFill>
              </a:rPr>
              <a:t>Leave, watch a movie such as Stranger Things, then write up solution independently</a:t>
            </a:r>
          </a:p>
          <a:p>
            <a:pPr marL="91440" lvl="1" indent="-274320">
              <a:buSzPct val="85000"/>
              <a:buFont typeface="Arial"/>
              <a:buChar char="•"/>
            </a:pPr>
            <a:r>
              <a:rPr lang="en-US" sz="2400" dirty="0" smtClean="0">
                <a:solidFill>
                  <a:schemeClr val="tx2"/>
                </a:solidFill>
              </a:rPr>
              <a:t>Do not copy solutions</a:t>
            </a:r>
          </a:p>
          <a:p>
            <a:pPr marL="91440" lvl="1" indent="-274320">
              <a:buSzPct val="85000"/>
              <a:buFont typeface="Arial"/>
              <a:buChar char="•"/>
            </a:pPr>
            <a:endParaRPr lang="en-US" sz="2400" dirty="0" smtClean="0">
              <a:solidFill>
                <a:schemeClr val="tx2"/>
              </a:solidFill>
            </a:endParaRPr>
          </a:p>
          <a:p>
            <a:pPr marL="0" lvl="1" indent="0">
              <a:buSzPct val="85000"/>
              <a:buNone/>
            </a:pPr>
            <a:r>
              <a:rPr lang="en-US" dirty="0">
                <a:solidFill>
                  <a:schemeClr val="tx2"/>
                </a:solidFill>
              </a:rPr>
              <a:t>Late Policy</a:t>
            </a:r>
          </a:p>
          <a:p>
            <a:pPr marL="91440" lvl="1" indent="-274320">
              <a:buSzPct val="85000"/>
              <a:buFont typeface="Arial"/>
              <a:buChar char="•"/>
            </a:pPr>
            <a:r>
              <a:rPr lang="en-US" sz="2400" dirty="0">
                <a:solidFill>
                  <a:schemeClr val="tx2"/>
                </a:solidFill>
              </a:rPr>
              <a:t>Each person has a </a:t>
            </a:r>
            <a:r>
              <a:rPr lang="en-US" sz="2400" dirty="0">
                <a:solidFill>
                  <a:schemeClr val="accent1"/>
                </a:solidFill>
              </a:rPr>
              <a:t>total of </a:t>
            </a:r>
            <a:r>
              <a:rPr lang="en-US" sz="2400" b="1" i="1" dirty="0">
                <a:solidFill>
                  <a:schemeClr val="accent1"/>
                </a:solidFill>
              </a:rPr>
              <a:t>four</a:t>
            </a:r>
            <a:r>
              <a:rPr lang="en-US" sz="2400" dirty="0">
                <a:solidFill>
                  <a:schemeClr val="accent1"/>
                </a:solidFill>
              </a:rPr>
              <a:t> “slip days”</a:t>
            </a:r>
          </a:p>
          <a:p>
            <a:pPr marL="91440" lvl="1" indent="-274320">
              <a:buSzPct val="85000"/>
              <a:buFont typeface="Arial"/>
              <a:buChar char="•"/>
            </a:pPr>
            <a:r>
              <a:rPr lang="en-US" sz="2400" dirty="0">
                <a:solidFill>
                  <a:schemeClr val="accent1"/>
                </a:solidFill>
              </a:rPr>
              <a:t>Max of </a:t>
            </a:r>
            <a:r>
              <a:rPr lang="en-US" sz="2400" b="1" i="1" dirty="0">
                <a:solidFill>
                  <a:schemeClr val="accent1"/>
                </a:solidFill>
              </a:rPr>
              <a:t>two</a:t>
            </a:r>
            <a:r>
              <a:rPr lang="en-US" sz="2400" dirty="0">
                <a:solidFill>
                  <a:schemeClr val="accent1"/>
                </a:solidFill>
              </a:rPr>
              <a:t> slip days </a:t>
            </a:r>
            <a:r>
              <a:rPr lang="en-US" sz="2400" dirty="0">
                <a:solidFill>
                  <a:schemeClr val="tx2"/>
                </a:solidFill>
              </a:rPr>
              <a:t>for any individual </a:t>
            </a:r>
            <a:r>
              <a:rPr lang="en-US" sz="2400" dirty="0" smtClean="0">
                <a:solidFill>
                  <a:schemeClr val="tx2"/>
                </a:solidFill>
              </a:rPr>
              <a:t>assignment</a:t>
            </a:r>
          </a:p>
          <a:p>
            <a:pPr marL="91440" lvl="1" indent="-274320">
              <a:buSzPct val="85000"/>
              <a:buFont typeface="Arial"/>
              <a:buChar char="•"/>
            </a:pPr>
            <a:r>
              <a:rPr lang="en-US" sz="2400" dirty="0" smtClean="0">
                <a:solidFill>
                  <a:schemeClr val="accent1"/>
                </a:solidFill>
              </a:rPr>
              <a:t>Slip days deducted first </a:t>
            </a:r>
            <a:r>
              <a:rPr lang="en-US" sz="2400" dirty="0" smtClean="0">
                <a:solidFill>
                  <a:schemeClr val="tx2"/>
                </a:solidFill>
              </a:rPr>
              <a:t>for </a:t>
            </a:r>
            <a:r>
              <a:rPr lang="en-US" sz="2400" i="1" dirty="0" smtClean="0">
                <a:solidFill>
                  <a:schemeClr val="tx2"/>
                </a:solidFill>
              </a:rPr>
              <a:t>any</a:t>
            </a:r>
            <a:r>
              <a:rPr lang="en-US" sz="2400" dirty="0" smtClean="0">
                <a:solidFill>
                  <a:schemeClr val="tx2"/>
                </a:solidFill>
              </a:rPr>
              <a:t> late assignment, </a:t>
            </a:r>
          </a:p>
          <a:p>
            <a:pPr marL="0" lvl="1" indent="0">
              <a:buSzPct val="85000"/>
              <a:buNone/>
            </a:pPr>
            <a:r>
              <a:rPr lang="en-US" sz="2400" dirty="0">
                <a:solidFill>
                  <a:schemeClr val="tx2"/>
                </a:solidFill>
              </a:rPr>
              <a:t> </a:t>
            </a:r>
            <a:r>
              <a:rPr lang="en-US" sz="2400" dirty="0" smtClean="0">
                <a:solidFill>
                  <a:schemeClr val="tx2"/>
                </a:solidFill>
              </a:rPr>
              <a:t>   cannot selectively apply slip days</a:t>
            </a:r>
            <a:endParaRPr lang="en-US" sz="2400" dirty="0">
              <a:solidFill>
                <a:schemeClr val="tx2"/>
              </a:solidFill>
            </a:endParaRPr>
          </a:p>
          <a:p>
            <a:pPr marL="91440" lvl="1" indent="-274320">
              <a:buSzPct val="85000"/>
              <a:buFont typeface="Arial"/>
              <a:buChar char="•"/>
            </a:pPr>
            <a:r>
              <a:rPr lang="en-US" sz="2400" dirty="0">
                <a:solidFill>
                  <a:schemeClr val="tx2"/>
                </a:solidFill>
              </a:rPr>
              <a:t>For projects, slip days are deducted from all partners </a:t>
            </a:r>
          </a:p>
          <a:p>
            <a:pPr marL="91440" lvl="1" indent="-274320">
              <a:buSzPct val="85000"/>
              <a:buFont typeface="Arial"/>
              <a:buChar char="•"/>
            </a:pPr>
            <a:r>
              <a:rPr lang="en-US" sz="2400" b="1" i="1" u="sng" dirty="0" smtClean="0">
                <a:solidFill>
                  <a:schemeClr val="accent1"/>
                </a:solidFill>
              </a:rPr>
              <a:t>25%</a:t>
            </a:r>
            <a:r>
              <a:rPr lang="en-US" sz="2400" dirty="0" smtClean="0">
                <a:solidFill>
                  <a:schemeClr val="tx2"/>
                </a:solidFill>
              </a:rPr>
              <a:t> </a:t>
            </a:r>
            <a:r>
              <a:rPr lang="en-US" sz="2400" dirty="0">
                <a:solidFill>
                  <a:schemeClr val="tx2"/>
                </a:solidFill>
              </a:rPr>
              <a:t>deducted per day late after slip days are </a:t>
            </a:r>
            <a:r>
              <a:rPr lang="en-US" sz="2400" dirty="0" smtClean="0">
                <a:solidFill>
                  <a:schemeClr val="tx2"/>
                </a:solidFill>
              </a:rPr>
              <a:t>exhausted</a:t>
            </a:r>
          </a:p>
          <a:p>
            <a:pPr marL="91440" lvl="1" indent="-274320">
              <a:buSzPct val="85000"/>
              <a:buFont typeface="Arial"/>
              <a:buChar char="•"/>
            </a:pPr>
            <a:endParaRPr lang="en-US" sz="2400" dirty="0">
              <a:solidFill>
                <a:schemeClr val="tx2"/>
              </a:solidFill>
            </a:endParaRPr>
          </a:p>
          <a:p>
            <a:pPr marL="0" lvl="1" indent="0">
              <a:buSzPct val="85000"/>
              <a:buNone/>
            </a:pPr>
            <a:r>
              <a:rPr lang="en-US" dirty="0" err="1">
                <a:solidFill>
                  <a:schemeClr val="tx2"/>
                </a:solidFill>
              </a:rPr>
              <a:t>Regrade</a:t>
            </a:r>
            <a:r>
              <a:rPr lang="en-US" dirty="0">
                <a:solidFill>
                  <a:schemeClr val="tx2"/>
                </a:solidFill>
              </a:rPr>
              <a:t> policy</a:t>
            </a:r>
          </a:p>
          <a:p>
            <a:pPr marL="91440" lvl="1" indent="-274320">
              <a:buSzPct val="85000"/>
              <a:buFont typeface="Arial"/>
              <a:buChar char="•"/>
            </a:pPr>
            <a:r>
              <a:rPr lang="en-US" sz="2400" dirty="0">
                <a:solidFill>
                  <a:schemeClr val="tx2"/>
                </a:solidFill>
              </a:rPr>
              <a:t>Submit written request </a:t>
            </a:r>
            <a:r>
              <a:rPr lang="en-US" sz="2400" dirty="0" smtClean="0">
                <a:solidFill>
                  <a:schemeClr val="tx2"/>
                </a:solidFill>
              </a:rPr>
              <a:t>within a week of receiving score</a:t>
            </a:r>
            <a:endParaRPr lang="en-US" dirty="0">
              <a:solidFill>
                <a:schemeClr val="tx2"/>
              </a:solidFill>
            </a:endParaRPr>
          </a:p>
        </p:txBody>
      </p:sp>
    </p:spTree>
    <p:extLst>
      <p:ext uri="{BB962C8B-B14F-4D97-AF65-F5344CB8AC3E}">
        <p14:creationId xmlns:p14="http://schemas.microsoft.com/office/powerpoint/2010/main" val="221909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2: </a:t>
            </a:r>
            <a:r>
              <a:rPr lang="en-US" dirty="0">
                <a:solidFill>
                  <a:schemeClr val="tx2"/>
                </a:solidFill>
              </a:rPr>
              <a:t>Instruction </a:t>
            </a:r>
            <a:r>
              <a:rPr lang="en-US" dirty="0" smtClean="0">
                <a:solidFill>
                  <a:schemeClr val="tx2"/>
                </a:solidFill>
              </a:rPr>
              <a:t>Decode</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30</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40" name="Group 39"/>
          <p:cNvGrpSpPr/>
          <p:nvPr>
            <p:custDataLst>
              <p:tags r:id="rId36"/>
            </p:custDataLst>
          </p:nvPr>
        </p:nvGrpSpPr>
        <p:grpSpPr>
          <a:xfrm>
            <a:off x="914400" y="2514600"/>
            <a:ext cx="304800" cy="304800"/>
            <a:chOff x="914400" y="2514600"/>
            <a:chExt cx="304800" cy="304800"/>
          </a:xfrm>
        </p:grpSpPr>
        <p:sp>
          <p:nvSpPr>
            <p:cNvPr id="41" name="Freeform 40"/>
            <p:cNvSpPr/>
            <p:nvPr>
              <p:custDataLst>
                <p:tags r:id="rId39"/>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40"/>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3" name="Line 9"/>
          <p:cNvSpPr>
            <a:spLocks noChangeShapeType="1"/>
          </p:cNvSpPr>
          <p:nvPr>
            <p:custDataLst>
              <p:tags r:id="rId37"/>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8"/>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09550" y="5105397"/>
            <a:ext cx="8163612" cy="1569660"/>
          </a:xfrm>
          <a:prstGeom prst="rect">
            <a:avLst/>
          </a:prstGeom>
        </p:spPr>
        <p:txBody>
          <a:bodyPr wrap="square">
            <a:spAutoFit/>
          </a:bodyPr>
          <a:lstStyle/>
          <a:p>
            <a:pPr marL="573088" lvl="1" indent="-457200"/>
            <a:r>
              <a:rPr lang="en-US" dirty="0">
                <a:solidFill>
                  <a:schemeClr val="tx2"/>
                </a:solidFill>
                <a:latin typeface="Source Sans Pro" panose="020B0503030403020204" pitchFamily="34" charset="0"/>
              </a:rPr>
              <a:t>Gather data from the instruction</a:t>
            </a:r>
          </a:p>
          <a:p>
            <a:pPr marL="573088" lvl="1" indent="-457200"/>
            <a:r>
              <a:rPr lang="en-US" dirty="0">
                <a:solidFill>
                  <a:schemeClr val="tx2"/>
                </a:solidFill>
                <a:latin typeface="Source Sans Pro" panose="020B0503030403020204" pitchFamily="34" charset="0"/>
              </a:rPr>
              <a:t>Read opcode; determine instruction type, field lengths</a:t>
            </a:r>
          </a:p>
          <a:p>
            <a:pPr marL="573088" lvl="1" indent="-457200"/>
            <a:r>
              <a:rPr lang="en-US" dirty="0">
                <a:solidFill>
                  <a:schemeClr val="tx2"/>
                </a:solidFill>
                <a:latin typeface="Source Sans Pro" panose="020B0503030403020204" pitchFamily="34" charset="0"/>
              </a:rPr>
              <a:t>Read in data from register file </a:t>
            </a:r>
          </a:p>
          <a:p>
            <a:pPr marL="115888" lvl="1" indent="0">
              <a:buNone/>
            </a:pPr>
            <a:r>
              <a:rPr lang="en-US" dirty="0">
                <a:solidFill>
                  <a:schemeClr val="tx2"/>
                </a:solidFill>
                <a:latin typeface="Source Sans Pro" panose="020B0503030403020204" pitchFamily="34" charset="0"/>
              </a:rPr>
              <a:t>	(0, 1, or 2 reads for </a:t>
            </a:r>
            <a:r>
              <a:rPr lang="en-US" dirty="0">
                <a:solidFill>
                  <a:schemeClr val="tx2"/>
                </a:solidFill>
                <a:latin typeface="Courier New" panose="02070309020205020404" pitchFamily="49" charset="0"/>
                <a:ea typeface="Courier New" charset="0"/>
                <a:cs typeface="Courier New" panose="02070309020205020404" pitchFamily="49" charset="0"/>
              </a:rPr>
              <a:t>jump</a:t>
            </a:r>
            <a:r>
              <a:rPr lang="en-US" dirty="0">
                <a:solidFill>
                  <a:schemeClr val="tx2"/>
                </a:solidFill>
                <a:latin typeface="Source Sans Pro" panose="020B0503030403020204" pitchFamily="34" charset="0"/>
              </a:rPr>
              <a:t>, </a:t>
            </a:r>
            <a:r>
              <a:rPr lang="en-US" dirty="0" err="1">
                <a:solidFill>
                  <a:schemeClr val="tx2"/>
                </a:solidFill>
                <a:latin typeface="Courier New" panose="02070309020205020404" pitchFamily="49" charset="0"/>
                <a:ea typeface="Courier New" charset="0"/>
                <a:cs typeface="Courier New" panose="02070309020205020404" pitchFamily="49" charset="0"/>
              </a:rPr>
              <a:t>addi</a:t>
            </a:r>
            <a:r>
              <a:rPr lang="en-US" dirty="0">
                <a:solidFill>
                  <a:schemeClr val="tx2"/>
                </a:solidFill>
                <a:latin typeface="Source Sans Pro" panose="020B0503030403020204" pitchFamily="34" charset="0"/>
              </a:rPr>
              <a:t>, or </a:t>
            </a:r>
            <a:r>
              <a:rPr lang="en-US" dirty="0">
                <a:solidFill>
                  <a:schemeClr val="tx2"/>
                </a:solidFill>
                <a:latin typeface="Courier New" panose="02070309020205020404" pitchFamily="49" charset="0"/>
                <a:ea typeface="Courier New" charset="0"/>
                <a:cs typeface="Courier New" panose="02070309020205020404" pitchFamily="49" charset="0"/>
              </a:rPr>
              <a:t>add</a:t>
            </a:r>
            <a:r>
              <a:rPr lang="en-US" dirty="0">
                <a:solidFill>
                  <a:schemeClr val="tx2"/>
                </a:solidFill>
                <a:latin typeface="Source Sans Pro" panose="020B0503030403020204" pitchFamily="34" charset="0"/>
              </a:rPr>
              <a:t>, respectively</a:t>
            </a:r>
            <a:r>
              <a:rPr lang="en-US" dirty="0" smtClean="0">
                <a:solidFill>
                  <a:schemeClr val="tx2"/>
                </a:solidFill>
                <a:latin typeface="Source Sans Pro" panose="020B0503030403020204" pitchFamily="34" charset="0"/>
              </a:rPr>
              <a:t>)</a:t>
            </a:r>
            <a:endParaRPr lang="en-US" dirty="0">
              <a:solidFill>
                <a:schemeClr val="tx2"/>
              </a:solidFill>
              <a:latin typeface="Source Sans Pro" panose="020B0503030403020204" pitchFamily="34" charset="0"/>
            </a:endParaRPr>
          </a:p>
        </p:txBody>
      </p:sp>
      <p:sp>
        <p:nvSpPr>
          <p:cNvPr id="60" name="Oval 59"/>
          <p:cNvSpPr/>
          <p:nvPr/>
        </p:nvSpPr>
        <p:spPr>
          <a:xfrm>
            <a:off x="1905048" y="990600"/>
            <a:ext cx="2557260" cy="3048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4385151"/>
            <a:ext cx="7772352" cy="470830"/>
            <a:chOff x="381000" y="4385151"/>
            <a:chExt cx="7772352" cy="470830"/>
          </a:xfrm>
        </p:grpSpPr>
        <p:cxnSp>
          <p:nvCxnSpPr>
            <p:cNvPr id="62" name="Straight Arrow Connector 61"/>
            <p:cNvCxnSpPr/>
            <p:nvPr/>
          </p:nvCxnSpPr>
          <p:spPr>
            <a:xfrm>
              <a:off x="381000" y="4846816"/>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676400" y="4846816"/>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980921" y="4846816"/>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488858" y="4846816"/>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915912" y="4846816"/>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59817" y="4385151"/>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8" name="TextBox 67"/>
            <p:cNvSpPr txBox="1"/>
            <p:nvPr/>
          </p:nvSpPr>
          <p:spPr>
            <a:xfrm>
              <a:off x="1654617" y="4394316"/>
              <a:ext cx="1252470" cy="461665"/>
            </a:xfrm>
            <a:prstGeom prst="rect">
              <a:avLst/>
            </a:prstGeom>
            <a:noFill/>
            <a:ln>
              <a:noFill/>
            </a:ln>
          </p:spPr>
          <p:txBody>
            <a:bodyPr wrap="square" rtlCol="0">
              <a:spAutoFit/>
            </a:bodyPr>
            <a:lstStyle/>
            <a:p>
              <a:r>
                <a:rPr lang="en-US" dirty="0" smtClean="0">
                  <a:solidFill>
                    <a:schemeClr val="accent1"/>
                  </a:solidFill>
                  <a:latin typeface="Source Sans Pro" panose="020B0503030403020204" pitchFamily="34" charset="0"/>
                </a:rPr>
                <a:t>Decode</a:t>
              </a:r>
            </a:p>
          </p:txBody>
        </p:sp>
        <p:sp>
          <p:nvSpPr>
            <p:cNvPr id="69" name="TextBox 68"/>
            <p:cNvSpPr txBox="1"/>
            <p:nvPr/>
          </p:nvSpPr>
          <p:spPr>
            <a:xfrm>
              <a:off x="3581352" y="4394316"/>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70" name="TextBox 69"/>
            <p:cNvSpPr txBox="1"/>
            <p:nvPr/>
          </p:nvSpPr>
          <p:spPr>
            <a:xfrm>
              <a:off x="5575601" y="4389616"/>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1" name="TextBox 70"/>
            <p:cNvSpPr txBox="1"/>
            <p:nvPr/>
          </p:nvSpPr>
          <p:spPr>
            <a:xfrm>
              <a:off x="7232305" y="4385151"/>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2269628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3: Execution (ALU)</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31</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1" name="Freeform 40"/>
          <p:cNvSpPr/>
          <p:nvPr>
            <p:custDataLst>
              <p:tags r:id="rId36"/>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37"/>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sp>
        <p:nvSpPr>
          <p:cNvPr id="43" name="Line 9"/>
          <p:cNvSpPr>
            <a:spLocks noChangeShapeType="1"/>
          </p:cNvSpPr>
          <p:nvPr>
            <p:custDataLst>
              <p:tags r:id="rId38"/>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28600" y="5257799"/>
            <a:ext cx="8163612" cy="1292662"/>
          </a:xfrm>
          <a:prstGeom prst="rect">
            <a:avLst/>
          </a:prstGeom>
        </p:spPr>
        <p:txBody>
          <a:bodyPr wrap="square">
            <a:spAutoFit/>
          </a:bodyPr>
          <a:lstStyle/>
          <a:p>
            <a:pPr marL="573088" lvl="1" indent="-457200"/>
            <a:r>
              <a:rPr lang="en-US" sz="2600" dirty="0">
                <a:solidFill>
                  <a:schemeClr val="tx2"/>
                </a:solidFill>
                <a:latin typeface="Source Sans Pro" panose="020B0503030403020204" pitchFamily="34" charset="0"/>
              </a:rPr>
              <a:t>Useful work done here (+, -, *, /), shift, </a:t>
            </a:r>
            <a:r>
              <a:rPr lang="en-US" sz="2600" dirty="0" smtClean="0">
                <a:solidFill>
                  <a:schemeClr val="tx2"/>
                </a:solidFill>
                <a:latin typeface="Source Sans Pro" panose="020B0503030403020204" pitchFamily="34" charset="0"/>
              </a:rPr>
              <a:t>logic operation</a:t>
            </a:r>
            <a:r>
              <a:rPr lang="en-US" sz="2600" dirty="0">
                <a:solidFill>
                  <a:schemeClr val="tx2"/>
                </a:solidFill>
                <a:latin typeface="Source Sans Pro" panose="020B0503030403020204" pitchFamily="34" charset="0"/>
              </a:rPr>
              <a:t>, comparison (</a:t>
            </a:r>
            <a:r>
              <a:rPr lang="en-US" sz="2600" dirty="0" err="1">
                <a:solidFill>
                  <a:schemeClr val="tx2"/>
                </a:solidFill>
                <a:latin typeface="Source Sans Pro" panose="020B0503030403020204" pitchFamily="34" charset="0"/>
              </a:rPr>
              <a:t>slt</a:t>
            </a:r>
            <a:r>
              <a:rPr lang="en-US" sz="2600" dirty="0">
                <a:solidFill>
                  <a:schemeClr val="tx2"/>
                </a:solidFill>
                <a:latin typeface="Source Sans Pro" panose="020B0503030403020204" pitchFamily="34" charset="0"/>
              </a:rPr>
              <a:t>)</a:t>
            </a:r>
          </a:p>
          <a:p>
            <a:pPr marL="573088" lvl="1" indent="-457200"/>
            <a:r>
              <a:rPr lang="en-US" sz="2600" dirty="0">
                <a:solidFill>
                  <a:schemeClr val="tx2"/>
                </a:solidFill>
                <a:latin typeface="Source Sans Pro" panose="020B0503030403020204" pitchFamily="34" charset="0"/>
              </a:rPr>
              <a:t>Load/Store? </a:t>
            </a:r>
            <a:r>
              <a:rPr lang="en-US" sz="2600" dirty="0" err="1">
                <a:solidFill>
                  <a:schemeClr val="tx2"/>
                </a:solidFill>
                <a:latin typeface="Source Sans Pro" panose="020B0503030403020204" pitchFamily="34" charset="0"/>
              </a:rPr>
              <a:t>lw</a:t>
            </a:r>
            <a:r>
              <a:rPr lang="en-US" sz="2600" dirty="0">
                <a:solidFill>
                  <a:schemeClr val="tx2"/>
                </a:solidFill>
                <a:latin typeface="Source Sans Pro" panose="020B0503030403020204" pitchFamily="34" charset="0"/>
              </a:rPr>
              <a:t> x</a:t>
            </a:r>
            <a:r>
              <a:rPr lang="en-US" sz="2600" dirty="0" smtClean="0">
                <a:solidFill>
                  <a:schemeClr val="tx2"/>
                </a:solidFill>
                <a:latin typeface="Source Sans Pro" panose="020B0503030403020204" pitchFamily="34" charset="0"/>
              </a:rPr>
              <a:t>2</a:t>
            </a:r>
            <a:r>
              <a:rPr lang="en-US" sz="2600" dirty="0">
                <a:solidFill>
                  <a:schemeClr val="tx2"/>
                </a:solidFill>
                <a:latin typeface="Source Sans Pro" panose="020B0503030403020204" pitchFamily="34" charset="0"/>
              </a:rPr>
              <a:t>, </a:t>
            </a:r>
            <a:r>
              <a:rPr lang="en-US" sz="2600" dirty="0" smtClean="0">
                <a:solidFill>
                  <a:schemeClr val="tx2"/>
                </a:solidFill>
                <a:latin typeface="Source Sans Pro" panose="020B0503030403020204" pitchFamily="34" charset="0"/>
              </a:rPr>
              <a:t>x3, 32  </a:t>
            </a:r>
            <a:r>
              <a:rPr lang="en-US" sz="2600" dirty="0">
                <a:solidFill>
                  <a:schemeClr val="tx2"/>
                </a:solidFill>
                <a:latin typeface="Source Sans Pro" panose="020B0503030403020204" pitchFamily="34" charset="0"/>
                <a:sym typeface="Wingdings"/>
              </a:rPr>
              <a:t> </a:t>
            </a:r>
            <a:r>
              <a:rPr lang="en-US" sz="2600" dirty="0">
                <a:solidFill>
                  <a:schemeClr val="tx2"/>
                </a:solidFill>
                <a:latin typeface="Source Sans Pro" panose="020B0503030403020204" pitchFamily="34" charset="0"/>
              </a:rPr>
              <a:t>Compute </a:t>
            </a:r>
            <a:r>
              <a:rPr lang="en-US" sz="2600" dirty="0" smtClean="0">
                <a:solidFill>
                  <a:schemeClr val="tx2"/>
                </a:solidFill>
                <a:latin typeface="Source Sans Pro" panose="020B0503030403020204" pitchFamily="34" charset="0"/>
              </a:rPr>
              <a:t>address</a:t>
            </a:r>
            <a:endParaRPr lang="en-US" sz="2600" dirty="0">
              <a:solidFill>
                <a:schemeClr val="tx2"/>
              </a:solidFill>
              <a:latin typeface="Source Sans Pro" panose="020B0503030403020204" pitchFamily="34" charset="0"/>
            </a:endParaRPr>
          </a:p>
        </p:txBody>
      </p:sp>
      <p:sp>
        <p:nvSpPr>
          <p:cNvPr id="61" name="Oval 60"/>
          <p:cNvSpPr/>
          <p:nvPr/>
        </p:nvSpPr>
        <p:spPr>
          <a:xfrm>
            <a:off x="5715048" y="990600"/>
            <a:ext cx="1181052" cy="20574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424230" y="4432874"/>
            <a:ext cx="7772352" cy="471803"/>
            <a:chOff x="457248" y="4919098"/>
            <a:chExt cx="7772352" cy="471803"/>
          </a:xfrm>
        </p:grpSpPr>
        <p:cxnSp>
          <p:nvCxnSpPr>
            <p:cNvPr id="62" name="Straight Arrow Connector 61"/>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057169" y="5380763"/>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8" name="TextBox 67"/>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69" name="TextBox 68"/>
            <p:cNvSpPr txBox="1"/>
            <p:nvPr/>
          </p:nvSpPr>
          <p:spPr>
            <a:xfrm>
              <a:off x="3657600" y="49282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70" name="TextBox 69"/>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1" name="TextBox 70"/>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2435752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4: Memory Access</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32</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3733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1" name="Freeform 40"/>
          <p:cNvSpPr/>
          <p:nvPr>
            <p:custDataLst>
              <p:tags r:id="rId36"/>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37"/>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sp>
        <p:nvSpPr>
          <p:cNvPr id="43" name="Line 9"/>
          <p:cNvSpPr>
            <a:spLocks noChangeShapeType="1"/>
          </p:cNvSpPr>
          <p:nvPr>
            <p:custDataLst>
              <p:tags r:id="rId38"/>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28600" y="5487495"/>
            <a:ext cx="8163612" cy="892552"/>
          </a:xfrm>
          <a:prstGeom prst="rect">
            <a:avLst/>
          </a:prstGeom>
        </p:spPr>
        <p:txBody>
          <a:bodyPr wrap="square">
            <a:spAutoFit/>
          </a:bodyPr>
          <a:lstStyle/>
          <a:p>
            <a:pPr marL="573088" lvl="1" indent="-457200"/>
            <a:r>
              <a:rPr lang="en-US" sz="2600" dirty="0">
                <a:solidFill>
                  <a:schemeClr val="tx2"/>
                </a:solidFill>
                <a:latin typeface="Source Sans Pro" panose="020B0503030403020204" pitchFamily="34" charset="0"/>
              </a:rPr>
              <a:t>Used by load and store instructions only</a:t>
            </a:r>
          </a:p>
          <a:p>
            <a:pPr marL="573088" lvl="1" indent="-457200"/>
            <a:r>
              <a:rPr lang="en-US" sz="2600" dirty="0">
                <a:solidFill>
                  <a:schemeClr val="tx2"/>
                </a:solidFill>
                <a:latin typeface="Source Sans Pro" panose="020B0503030403020204" pitchFamily="34" charset="0"/>
              </a:rPr>
              <a:t>Other instructions will skip this </a:t>
            </a:r>
            <a:r>
              <a:rPr lang="en-US" sz="2600" dirty="0" smtClean="0">
                <a:solidFill>
                  <a:schemeClr val="tx2"/>
                </a:solidFill>
                <a:latin typeface="Source Sans Pro" panose="020B0503030403020204" pitchFamily="34" charset="0"/>
              </a:rPr>
              <a:t>stage</a:t>
            </a:r>
            <a:endParaRPr lang="en-US" sz="2600" dirty="0">
              <a:solidFill>
                <a:schemeClr val="tx2"/>
              </a:solidFill>
              <a:latin typeface="Source Sans Pro" panose="020B0503030403020204" pitchFamily="34" charset="0"/>
            </a:endParaRPr>
          </a:p>
        </p:txBody>
      </p:sp>
      <p:sp>
        <p:nvSpPr>
          <p:cNvPr id="60" name="Oval 59"/>
          <p:cNvSpPr/>
          <p:nvPr/>
        </p:nvSpPr>
        <p:spPr>
          <a:xfrm>
            <a:off x="6629400" y="838200"/>
            <a:ext cx="2286000" cy="293369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ne 45"/>
          <p:cNvSpPr>
            <a:spLocks noChangeShapeType="1"/>
          </p:cNvSpPr>
          <p:nvPr>
            <p:custDataLst>
              <p:tags r:id="rId40"/>
            </p:custDataLst>
          </p:nvPr>
        </p:nvSpPr>
        <p:spPr bwMode="auto">
          <a:xfrm flipV="1">
            <a:off x="7543800" y="3200399"/>
            <a:ext cx="0" cy="304801"/>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p>
        </p:txBody>
      </p:sp>
      <p:sp>
        <p:nvSpPr>
          <p:cNvPr id="2" name="Rectangle 1"/>
          <p:cNvSpPr/>
          <p:nvPr/>
        </p:nvSpPr>
        <p:spPr>
          <a:xfrm>
            <a:off x="7546504" y="3160142"/>
            <a:ext cx="622286" cy="400110"/>
          </a:xfrm>
          <a:prstGeom prst="rect">
            <a:avLst/>
          </a:prstGeom>
          <a:ln w="28575">
            <a:noFill/>
          </a:ln>
        </p:spPr>
        <p:txBody>
          <a:bodyPr wrap="none">
            <a:spAutoFit/>
          </a:bodyPr>
          <a:lstStyle/>
          <a:p>
            <a:r>
              <a:rPr lang="en-US" sz="2000" dirty="0">
                <a:solidFill>
                  <a:schemeClr val="accent6"/>
                </a:solidFill>
                <a:latin typeface="Source Sans Pro" panose="020B0503030403020204" pitchFamily="34" charset="0"/>
              </a:rPr>
              <a:t>R/W</a:t>
            </a:r>
          </a:p>
        </p:txBody>
      </p:sp>
      <p:sp>
        <p:nvSpPr>
          <p:cNvPr id="63" name="Rectangle 62"/>
          <p:cNvSpPr/>
          <p:nvPr/>
        </p:nvSpPr>
        <p:spPr>
          <a:xfrm>
            <a:off x="7116462" y="1477907"/>
            <a:ext cx="742511" cy="400110"/>
          </a:xfrm>
          <a:prstGeom prst="rect">
            <a:avLst/>
          </a:prstGeom>
          <a:ln w="28575">
            <a:noFill/>
          </a:ln>
        </p:spPr>
        <p:txBody>
          <a:bodyPr wrap="none">
            <a:spAutoFit/>
          </a:bodyPr>
          <a:lstStyle/>
          <a:p>
            <a:r>
              <a:rPr lang="en-US" sz="2000" dirty="0" err="1">
                <a:solidFill>
                  <a:schemeClr val="accent2"/>
                </a:solidFill>
                <a:latin typeface="Source Sans Pro" panose="020B0503030403020204" pitchFamily="34" charset="0"/>
              </a:rPr>
              <a:t>addr</a:t>
            </a:r>
            <a:r>
              <a:rPr lang="en-US" sz="2000" dirty="0">
                <a:solidFill>
                  <a:schemeClr val="accent2"/>
                </a:solidFill>
                <a:latin typeface="Source Sans Pro" panose="020B0503030403020204" pitchFamily="34" charset="0"/>
              </a:rPr>
              <a:t> </a:t>
            </a:r>
            <a:endParaRPr lang="en-US" sz="2000" dirty="0">
              <a:latin typeface="Source Sans Pro" panose="020B0503030403020204" pitchFamily="34" charset="0"/>
            </a:endParaRPr>
          </a:p>
        </p:txBody>
      </p:sp>
      <p:sp>
        <p:nvSpPr>
          <p:cNvPr id="64" name="Rectangle 63"/>
          <p:cNvSpPr/>
          <p:nvPr/>
        </p:nvSpPr>
        <p:spPr>
          <a:xfrm>
            <a:off x="7116462" y="2604471"/>
            <a:ext cx="737894" cy="400110"/>
          </a:xfrm>
          <a:prstGeom prst="rect">
            <a:avLst/>
          </a:prstGeom>
          <a:ln w="28575">
            <a:noFill/>
          </a:ln>
        </p:spPr>
        <p:txBody>
          <a:bodyPr wrap="none">
            <a:spAutoFit/>
          </a:bodyPr>
          <a:lstStyle/>
          <a:p>
            <a:r>
              <a:rPr lang="en-US" sz="2000">
                <a:solidFill>
                  <a:schemeClr val="accent2"/>
                </a:solidFill>
                <a:latin typeface="Source Sans Pro" panose="020B0503030403020204" pitchFamily="34" charset="0"/>
              </a:rPr>
              <a:t>Data</a:t>
            </a:r>
            <a:r>
              <a:rPr lang="en-US" sz="2000">
                <a:latin typeface="Source Sans Pro" panose="020B0503030403020204" pitchFamily="34" charset="0"/>
              </a:rPr>
              <a:t> </a:t>
            </a:r>
          </a:p>
        </p:txBody>
      </p:sp>
      <p:sp>
        <p:nvSpPr>
          <p:cNvPr id="65" name="Rectangle 64"/>
          <p:cNvSpPr/>
          <p:nvPr/>
        </p:nvSpPr>
        <p:spPr>
          <a:xfrm>
            <a:off x="8254035" y="1855907"/>
            <a:ext cx="737894" cy="400110"/>
          </a:xfrm>
          <a:prstGeom prst="rect">
            <a:avLst/>
          </a:prstGeom>
          <a:ln w="28575">
            <a:noFill/>
          </a:ln>
        </p:spPr>
        <p:txBody>
          <a:bodyPr wrap="none">
            <a:spAutoFit/>
          </a:bodyPr>
          <a:lstStyle/>
          <a:p>
            <a:r>
              <a:rPr lang="en-US" sz="2000" dirty="0">
                <a:solidFill>
                  <a:schemeClr val="accent2"/>
                </a:solidFill>
                <a:latin typeface="Source Sans Pro" panose="020B0503030403020204" pitchFamily="34" charset="0"/>
              </a:rPr>
              <a:t>Data</a:t>
            </a:r>
            <a:r>
              <a:rPr lang="en-US" sz="2000" dirty="0">
                <a:latin typeface="Source Sans Pro" panose="020B0503030403020204" pitchFamily="34" charset="0"/>
              </a:rPr>
              <a:t> </a:t>
            </a:r>
          </a:p>
        </p:txBody>
      </p:sp>
      <p:grpSp>
        <p:nvGrpSpPr>
          <p:cNvPr id="66" name="Group 65"/>
          <p:cNvGrpSpPr/>
          <p:nvPr/>
        </p:nvGrpSpPr>
        <p:grpSpPr>
          <a:xfrm>
            <a:off x="457248" y="4919098"/>
            <a:ext cx="7772352" cy="471803"/>
            <a:chOff x="457248" y="4919098"/>
            <a:chExt cx="7772352" cy="471803"/>
          </a:xfrm>
        </p:grpSpPr>
        <p:cxnSp>
          <p:nvCxnSpPr>
            <p:cNvPr id="67" name="Straight Arrow Connector 66"/>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565106" y="5380763"/>
              <a:ext cx="1427054"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73" name="TextBox 72"/>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74" name="TextBox 73"/>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75" name="TextBox 74"/>
            <p:cNvSpPr txBox="1"/>
            <p:nvPr/>
          </p:nvSpPr>
          <p:spPr>
            <a:xfrm>
              <a:off x="5651849" y="49235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Memory</a:t>
              </a:r>
            </a:p>
          </p:txBody>
        </p:sp>
        <p:sp>
          <p:nvSpPr>
            <p:cNvPr id="76" name="TextBox 75"/>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4117697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5: </a:t>
            </a:r>
            <a:r>
              <a:rPr lang="en-US" dirty="0" err="1" smtClean="0">
                <a:solidFill>
                  <a:schemeClr val="tx2"/>
                </a:solidFill>
              </a:rPr>
              <a:t>Writeback</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33</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1" name="Freeform 40"/>
          <p:cNvSpPr/>
          <p:nvPr>
            <p:custDataLst>
              <p:tags r:id="rId36"/>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37"/>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sp>
        <p:nvSpPr>
          <p:cNvPr id="43" name="Line 9"/>
          <p:cNvSpPr>
            <a:spLocks noChangeShapeType="1"/>
          </p:cNvSpPr>
          <p:nvPr>
            <p:custDataLst>
              <p:tags r:id="rId38"/>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28600" y="5181598"/>
            <a:ext cx="8823960" cy="1908215"/>
          </a:xfrm>
          <a:prstGeom prst="rect">
            <a:avLst/>
          </a:prstGeom>
        </p:spPr>
        <p:txBody>
          <a:bodyPr wrap="square">
            <a:spAutoFit/>
          </a:bodyPr>
          <a:lstStyle/>
          <a:p>
            <a:pPr marL="573088" lvl="1" indent="-457200"/>
            <a:r>
              <a:rPr lang="en-US" dirty="0">
                <a:solidFill>
                  <a:schemeClr val="tx2"/>
                </a:solidFill>
                <a:latin typeface="Source Sans Pro" panose="020B0503030403020204" pitchFamily="34" charset="0"/>
              </a:rPr>
              <a:t>Write to register </a:t>
            </a:r>
            <a:r>
              <a:rPr lang="en-US" dirty="0" smtClean="0">
                <a:solidFill>
                  <a:schemeClr val="tx2"/>
                </a:solidFill>
                <a:latin typeface="Source Sans Pro" panose="020B0503030403020204" pitchFamily="34" charset="0"/>
              </a:rPr>
              <a:t>file</a:t>
            </a:r>
          </a:p>
          <a:p>
            <a:pPr marL="573088" lvl="1" indent="-457200">
              <a:buFont typeface="Arial" panose="020B0604020202020204" pitchFamily="34" charset="0"/>
              <a:buChar char="•"/>
            </a:pPr>
            <a:r>
              <a:rPr lang="en-US" sz="2200" dirty="0" smtClean="0">
                <a:solidFill>
                  <a:schemeClr val="tx2"/>
                </a:solidFill>
                <a:latin typeface="Source Sans Pro" panose="020B0503030403020204" pitchFamily="34" charset="0"/>
              </a:rPr>
              <a:t>For </a:t>
            </a:r>
            <a:r>
              <a:rPr lang="en-US" sz="2200" dirty="0">
                <a:solidFill>
                  <a:schemeClr val="tx2"/>
                </a:solidFill>
                <a:latin typeface="Source Sans Pro" panose="020B0503030403020204" pitchFamily="34" charset="0"/>
              </a:rPr>
              <a:t>arithmetic ops, logic, shift, </a:t>
            </a:r>
            <a:r>
              <a:rPr lang="en-US" sz="2200" dirty="0" err="1">
                <a:solidFill>
                  <a:schemeClr val="tx2"/>
                </a:solidFill>
                <a:latin typeface="Source Sans Pro" panose="020B0503030403020204" pitchFamily="34" charset="0"/>
              </a:rPr>
              <a:t>etc</a:t>
            </a:r>
            <a:r>
              <a:rPr lang="en-US" sz="2200" dirty="0">
                <a:solidFill>
                  <a:schemeClr val="tx2"/>
                </a:solidFill>
                <a:latin typeface="Source Sans Pro" panose="020B0503030403020204" pitchFamily="34" charset="0"/>
              </a:rPr>
              <a:t>, load.  What about stores?</a:t>
            </a:r>
          </a:p>
          <a:p>
            <a:pPr marL="573088" lvl="1" indent="-457200"/>
            <a:r>
              <a:rPr lang="en-US" dirty="0" smtClean="0">
                <a:solidFill>
                  <a:schemeClr val="tx2"/>
                </a:solidFill>
                <a:latin typeface="Source Sans Pro" panose="020B0503030403020204" pitchFamily="34" charset="0"/>
              </a:rPr>
              <a:t>Update PC</a:t>
            </a:r>
          </a:p>
          <a:p>
            <a:pPr marL="573088" lvl="1" indent="-457200">
              <a:buFont typeface="Arial" panose="020B0604020202020204" pitchFamily="34" charset="0"/>
              <a:buChar char="•"/>
            </a:pPr>
            <a:r>
              <a:rPr lang="en-US" sz="2200" dirty="0" smtClean="0">
                <a:solidFill>
                  <a:schemeClr val="tx2"/>
                </a:solidFill>
                <a:latin typeface="Source Sans Pro" panose="020B0503030403020204" pitchFamily="34" charset="0"/>
              </a:rPr>
              <a:t>For branches, jumps</a:t>
            </a:r>
          </a:p>
          <a:p>
            <a:pPr marL="573088" lvl="1" indent="-457200"/>
            <a:endParaRPr lang="en-US" sz="2600" dirty="0">
              <a:solidFill>
                <a:schemeClr val="tx2"/>
              </a:solidFill>
              <a:latin typeface="Source Sans Pro" panose="020B0503030403020204" pitchFamily="34" charset="0"/>
            </a:endParaRPr>
          </a:p>
        </p:txBody>
      </p:sp>
      <p:sp>
        <p:nvSpPr>
          <p:cNvPr id="60" name="Oval 59"/>
          <p:cNvSpPr/>
          <p:nvPr/>
        </p:nvSpPr>
        <p:spPr>
          <a:xfrm>
            <a:off x="1752600" y="1828800"/>
            <a:ext cx="1371600" cy="8763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0" y="2857500"/>
            <a:ext cx="1371600" cy="8763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81000" y="4533900"/>
            <a:ext cx="7772352" cy="471803"/>
            <a:chOff x="457248" y="4919098"/>
            <a:chExt cx="7772352" cy="471803"/>
          </a:xfrm>
        </p:grpSpPr>
        <p:cxnSp>
          <p:nvCxnSpPr>
            <p:cNvPr id="63" name="Straight Arrow Connector 62"/>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992160"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9" name="TextBox 68"/>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70" name="TextBox 69"/>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71" name="TextBox 70"/>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2" name="TextBox 71"/>
            <p:cNvSpPr txBox="1"/>
            <p:nvPr/>
          </p:nvSpPr>
          <p:spPr>
            <a:xfrm>
              <a:off x="7308553" y="4919098"/>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spTree>
    <p:extLst>
      <p:ext uri="{BB962C8B-B14F-4D97-AF65-F5344CB8AC3E}">
        <p14:creationId xmlns:p14="http://schemas.microsoft.com/office/powerpoint/2010/main" val="3088757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34</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b="1" dirty="0" err="1">
                <a:solidFill>
                  <a:schemeClr val="accent6"/>
                </a:solidFill>
              </a:rPr>
              <a:t>iClicker</a:t>
            </a:r>
            <a:r>
              <a:rPr lang="en-US" b="1" dirty="0">
                <a:solidFill>
                  <a:schemeClr val="accent6"/>
                </a:solidFill>
              </a:rPr>
              <a:t> Question</a:t>
            </a:r>
            <a:endParaRPr lang="en-US" dirty="0">
              <a:ln>
                <a:solidFill>
                  <a:srgbClr val="FFFF00"/>
                </a:solidFill>
              </a:ln>
              <a:solidFill>
                <a:schemeClr val="accent6"/>
              </a:solidFill>
            </a:endParaRPr>
          </a:p>
        </p:txBody>
      </p:sp>
      <p:sp>
        <p:nvSpPr>
          <p:cNvPr id="6" name="Content Placeholder 2"/>
          <p:cNvSpPr>
            <a:spLocks noGrp="1"/>
          </p:cNvSpPr>
          <p:nvPr>
            <p:ph idx="1"/>
          </p:nvPr>
        </p:nvSpPr>
        <p:spPr>
          <a:xfrm>
            <a:off x="0" y="838200"/>
            <a:ext cx="9393382" cy="5638800"/>
          </a:xfrm>
        </p:spPr>
        <p:txBody>
          <a:bodyPr/>
          <a:lstStyle/>
          <a:p>
            <a:pPr marL="0" indent="0">
              <a:buNone/>
            </a:pPr>
            <a:r>
              <a:rPr lang="en-US" dirty="0" smtClean="0">
                <a:solidFill>
                  <a:schemeClr val="tx2"/>
                </a:solidFill>
              </a:rPr>
              <a:t>Which of the following statements is true?</a:t>
            </a:r>
          </a:p>
          <a:p>
            <a:endParaRPr lang="en-US" dirty="0">
              <a:solidFill>
                <a:schemeClr val="tx2"/>
              </a:solidFill>
            </a:endParaRPr>
          </a:p>
          <a:p>
            <a:pPr marL="514350" indent="-514350">
              <a:buAutoNum type="alphaUcParenBoth"/>
            </a:pPr>
            <a:r>
              <a:rPr lang="en-US" sz="3000" dirty="0" smtClean="0">
                <a:solidFill>
                  <a:schemeClr val="tx2"/>
                </a:solidFill>
              </a:rPr>
              <a:t> All instructions require an access to Program Memory.</a:t>
            </a:r>
          </a:p>
          <a:p>
            <a:pPr marL="514350" indent="-514350">
              <a:buAutoNum type="alphaUcParenBoth"/>
            </a:pPr>
            <a:r>
              <a:rPr lang="en-US" sz="3000" dirty="0" smtClean="0">
                <a:solidFill>
                  <a:schemeClr val="tx2"/>
                </a:solidFill>
              </a:rPr>
              <a:t> All </a:t>
            </a:r>
            <a:r>
              <a:rPr lang="en-US" sz="3000" dirty="0">
                <a:solidFill>
                  <a:schemeClr val="tx2"/>
                </a:solidFill>
              </a:rPr>
              <a:t>instructions require an access to </a:t>
            </a:r>
            <a:r>
              <a:rPr lang="en-US" sz="3000" dirty="0" smtClean="0">
                <a:solidFill>
                  <a:schemeClr val="tx2"/>
                </a:solidFill>
              </a:rPr>
              <a:t>Data Memory</a:t>
            </a:r>
            <a:r>
              <a:rPr lang="en-US" sz="3000" dirty="0">
                <a:solidFill>
                  <a:schemeClr val="tx2"/>
                </a:solidFill>
              </a:rPr>
              <a:t>.</a:t>
            </a:r>
          </a:p>
          <a:p>
            <a:pPr marL="514350" indent="-514350">
              <a:buAutoNum type="alphaUcParenBoth"/>
            </a:pPr>
            <a:r>
              <a:rPr lang="en-US" sz="3000" dirty="0" smtClean="0">
                <a:solidFill>
                  <a:schemeClr val="tx2"/>
                </a:solidFill>
              </a:rPr>
              <a:t> All instructions write to the register file.</a:t>
            </a:r>
          </a:p>
          <a:p>
            <a:pPr marL="514350" indent="-514350">
              <a:buAutoNum type="alphaUcParenBoth"/>
            </a:pPr>
            <a:r>
              <a:rPr lang="en-US" sz="3000" dirty="0" smtClean="0">
                <a:solidFill>
                  <a:schemeClr val="tx2"/>
                </a:solidFill>
              </a:rPr>
              <a:t> Some RISC-V instructions are shorter than 32 bits.</a:t>
            </a:r>
          </a:p>
          <a:p>
            <a:pPr marL="514350" indent="-514350">
              <a:buAutoNum type="alphaUcParenBoth"/>
            </a:pPr>
            <a:r>
              <a:rPr lang="en-US" sz="3000" dirty="0" smtClean="0">
                <a:solidFill>
                  <a:schemeClr val="tx2"/>
                </a:solidFill>
              </a:rPr>
              <a:t> A &amp; C</a:t>
            </a:r>
          </a:p>
        </p:txBody>
      </p:sp>
      <p:sp>
        <p:nvSpPr>
          <p:cNvPr id="8" name="Rectangle 7"/>
          <p:cNvSpPr/>
          <p:nvPr/>
        </p:nvSpPr>
        <p:spPr>
          <a:xfrm>
            <a:off x="0" y="0"/>
            <a:ext cx="9144000" cy="685800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374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b="1" dirty="0" err="1">
                <a:solidFill>
                  <a:schemeClr val="accent6"/>
                </a:solidFill>
              </a:rPr>
              <a:t>iClicker</a:t>
            </a:r>
            <a:r>
              <a:rPr lang="en-US" b="1" dirty="0">
                <a:solidFill>
                  <a:schemeClr val="accent6"/>
                </a:solidFill>
              </a:rPr>
              <a:t> Question</a:t>
            </a:r>
            <a:endParaRPr lang="en-US" dirty="0">
              <a:ln>
                <a:solidFill>
                  <a:srgbClr val="FFFF00"/>
                </a:solidFill>
              </a:ln>
              <a:solidFill>
                <a:schemeClr val="accent6"/>
              </a:solidFill>
            </a:endParaRPr>
          </a:p>
        </p:txBody>
      </p:sp>
      <p:sp>
        <p:nvSpPr>
          <p:cNvPr id="6" name="Content Placeholder 2"/>
          <p:cNvSpPr>
            <a:spLocks noGrp="1"/>
          </p:cNvSpPr>
          <p:nvPr>
            <p:ph idx="1"/>
          </p:nvPr>
        </p:nvSpPr>
        <p:spPr>
          <a:xfrm>
            <a:off x="-1" y="838200"/>
            <a:ext cx="9670474" cy="5638800"/>
          </a:xfrm>
        </p:spPr>
        <p:txBody>
          <a:bodyPr/>
          <a:lstStyle/>
          <a:p>
            <a:pPr marL="0" indent="0">
              <a:buNone/>
            </a:pPr>
            <a:r>
              <a:rPr lang="en-US" dirty="0" smtClean="0">
                <a:solidFill>
                  <a:schemeClr val="tx2"/>
                </a:solidFill>
              </a:rPr>
              <a:t>Which of the following statements is true?</a:t>
            </a:r>
          </a:p>
          <a:p>
            <a:endParaRPr lang="en-US" dirty="0">
              <a:solidFill>
                <a:schemeClr val="tx2"/>
              </a:solidFill>
            </a:endParaRPr>
          </a:p>
          <a:p>
            <a:pPr marL="514350" indent="-514350">
              <a:buAutoNum type="alphaUcParenBoth"/>
            </a:pPr>
            <a:r>
              <a:rPr lang="en-US" sz="3000" dirty="0" smtClean="0">
                <a:solidFill>
                  <a:schemeClr val="tx2"/>
                </a:solidFill>
              </a:rPr>
              <a:t> All instructions require an access to Program Memory.</a:t>
            </a:r>
          </a:p>
          <a:p>
            <a:pPr marL="514350" indent="-514350">
              <a:buAutoNum type="alphaUcParenBoth"/>
            </a:pPr>
            <a:r>
              <a:rPr lang="en-US" sz="3000" dirty="0" smtClean="0">
                <a:solidFill>
                  <a:schemeClr val="tx2"/>
                </a:solidFill>
              </a:rPr>
              <a:t> All </a:t>
            </a:r>
            <a:r>
              <a:rPr lang="en-US" sz="3000" dirty="0">
                <a:solidFill>
                  <a:schemeClr val="tx2"/>
                </a:solidFill>
              </a:rPr>
              <a:t>instructions require an access to </a:t>
            </a:r>
            <a:r>
              <a:rPr lang="en-US" sz="3000" dirty="0" smtClean="0">
                <a:solidFill>
                  <a:schemeClr val="tx2"/>
                </a:solidFill>
              </a:rPr>
              <a:t>Data Memory</a:t>
            </a:r>
            <a:r>
              <a:rPr lang="en-US" sz="3000" dirty="0">
                <a:solidFill>
                  <a:schemeClr val="tx2"/>
                </a:solidFill>
              </a:rPr>
              <a:t>.</a:t>
            </a:r>
          </a:p>
          <a:p>
            <a:pPr marL="514350" indent="-514350">
              <a:buAutoNum type="alphaUcParenBoth"/>
            </a:pPr>
            <a:r>
              <a:rPr lang="en-US" sz="3000" dirty="0" smtClean="0">
                <a:solidFill>
                  <a:schemeClr val="tx2"/>
                </a:solidFill>
              </a:rPr>
              <a:t> All instructions write to the register file.</a:t>
            </a:r>
          </a:p>
          <a:p>
            <a:pPr marL="514350" indent="-514350">
              <a:buAutoNum type="alphaUcParenBoth"/>
            </a:pPr>
            <a:r>
              <a:rPr lang="en-US" sz="3000" dirty="0" smtClean="0">
                <a:solidFill>
                  <a:schemeClr val="tx2"/>
                </a:solidFill>
              </a:rPr>
              <a:t> Some RISC-V instructions are shorter than 32 bits.</a:t>
            </a:r>
          </a:p>
          <a:p>
            <a:pPr marL="514350" indent="-514350">
              <a:buAutoNum type="alphaUcParenBoth"/>
            </a:pPr>
            <a:r>
              <a:rPr lang="en-US" sz="3000" dirty="0" smtClean="0">
                <a:solidFill>
                  <a:schemeClr val="tx2"/>
                </a:solidFill>
              </a:rPr>
              <a:t> A &amp; C</a:t>
            </a:r>
          </a:p>
        </p:txBody>
      </p:sp>
      <p:sp>
        <p:nvSpPr>
          <p:cNvPr id="8" name="Rectangle 7"/>
          <p:cNvSpPr/>
          <p:nvPr/>
        </p:nvSpPr>
        <p:spPr>
          <a:xfrm>
            <a:off x="0" y="0"/>
            <a:ext cx="9144000" cy="685800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7585" y="1850366"/>
            <a:ext cx="8456815" cy="914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980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Takeaway</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36</a:t>
            </a:fld>
            <a:endParaRPr lang="en-US"/>
          </a:p>
        </p:txBody>
      </p:sp>
      <p:sp>
        <p:nvSpPr>
          <p:cNvPr id="4" name="Content Placeholder 3"/>
          <p:cNvSpPr>
            <a:spLocks noGrp="1"/>
          </p:cNvSpPr>
          <p:nvPr>
            <p:ph idx="1"/>
          </p:nvPr>
        </p:nvSpPr>
        <p:spPr/>
        <p:txBody>
          <a:bodyPr/>
          <a:lstStyle/>
          <a:p>
            <a:r>
              <a:rPr lang="en-US" dirty="0">
                <a:solidFill>
                  <a:schemeClr val="tx2"/>
                </a:solidFill>
              </a:rPr>
              <a:t>The </a:t>
            </a:r>
            <a:r>
              <a:rPr lang="en-US" dirty="0" err="1">
                <a:solidFill>
                  <a:schemeClr val="tx2"/>
                </a:solidFill>
              </a:rPr>
              <a:t>datapath</a:t>
            </a:r>
            <a:r>
              <a:rPr lang="en-US" dirty="0">
                <a:solidFill>
                  <a:schemeClr val="tx2"/>
                </a:solidFill>
              </a:rPr>
              <a:t> for a </a:t>
            </a:r>
            <a:r>
              <a:rPr lang="en-US" dirty="0" smtClean="0">
                <a:solidFill>
                  <a:schemeClr val="tx2"/>
                </a:solidFill>
              </a:rPr>
              <a:t>RISC-V </a:t>
            </a:r>
            <a:r>
              <a:rPr lang="en-US" dirty="0">
                <a:solidFill>
                  <a:schemeClr val="tx2"/>
                </a:solidFill>
              </a:rPr>
              <a:t>processor has five stages:</a:t>
            </a:r>
          </a:p>
          <a:p>
            <a:pPr marL="687388" lvl="1" indent="-514350">
              <a:buFont typeface="+mj-lt"/>
              <a:buAutoNum type="arabicPeriod"/>
            </a:pPr>
            <a:r>
              <a:rPr lang="en-US" dirty="0">
                <a:solidFill>
                  <a:schemeClr val="tx2"/>
                </a:solidFill>
              </a:rPr>
              <a:t>Instruction Fetch</a:t>
            </a:r>
          </a:p>
          <a:p>
            <a:pPr marL="687388" lvl="1" indent="-514350">
              <a:buFont typeface="+mj-lt"/>
              <a:buAutoNum type="arabicPeriod"/>
            </a:pPr>
            <a:r>
              <a:rPr lang="en-US" dirty="0">
                <a:solidFill>
                  <a:schemeClr val="tx2"/>
                </a:solidFill>
              </a:rPr>
              <a:t>Instruction Decode</a:t>
            </a:r>
          </a:p>
          <a:p>
            <a:pPr marL="687388" lvl="1" indent="-514350">
              <a:buFont typeface="+mj-lt"/>
              <a:buAutoNum type="arabicPeriod"/>
            </a:pPr>
            <a:r>
              <a:rPr lang="en-US" dirty="0">
                <a:solidFill>
                  <a:schemeClr val="tx2"/>
                </a:solidFill>
              </a:rPr>
              <a:t>Execution (ALU)</a:t>
            </a:r>
          </a:p>
          <a:p>
            <a:pPr marL="687388" lvl="1" indent="-514350">
              <a:buFont typeface="+mj-lt"/>
              <a:buAutoNum type="arabicPeriod"/>
            </a:pPr>
            <a:r>
              <a:rPr lang="en-US" dirty="0">
                <a:solidFill>
                  <a:schemeClr val="tx2"/>
                </a:solidFill>
              </a:rPr>
              <a:t>Memory Access</a:t>
            </a:r>
          </a:p>
          <a:p>
            <a:pPr marL="687388" lvl="1" indent="-514350">
              <a:buFont typeface="+mj-lt"/>
              <a:buAutoNum type="arabicPeriod"/>
            </a:pPr>
            <a:r>
              <a:rPr lang="en-US" dirty="0">
                <a:solidFill>
                  <a:schemeClr val="tx2"/>
                </a:solidFill>
              </a:rPr>
              <a:t>Register </a:t>
            </a:r>
            <a:r>
              <a:rPr lang="en-US" dirty="0" err="1">
                <a:solidFill>
                  <a:schemeClr val="tx2"/>
                </a:solidFill>
              </a:rPr>
              <a:t>Writeback</a:t>
            </a:r>
            <a:endParaRPr lang="en-US" dirty="0">
              <a:solidFill>
                <a:schemeClr val="tx2"/>
              </a:solidFill>
            </a:endParaRPr>
          </a:p>
          <a:p>
            <a:pPr marL="687388" lvl="1" indent="-514350">
              <a:buFont typeface="+mj-lt"/>
              <a:buAutoNum type="arabicPeriod"/>
            </a:pPr>
            <a:endParaRPr lang="en-US" dirty="0">
              <a:solidFill>
                <a:schemeClr val="tx2"/>
              </a:solidFill>
            </a:endParaRPr>
          </a:p>
          <a:p>
            <a:r>
              <a:rPr lang="en-US" dirty="0">
                <a:solidFill>
                  <a:schemeClr val="tx2"/>
                </a:solidFill>
              </a:rPr>
              <a:t>This five stage </a:t>
            </a:r>
            <a:r>
              <a:rPr lang="en-US" dirty="0" err="1">
                <a:solidFill>
                  <a:schemeClr val="tx2"/>
                </a:solidFill>
              </a:rPr>
              <a:t>datapath</a:t>
            </a:r>
            <a:r>
              <a:rPr lang="en-US" dirty="0">
                <a:solidFill>
                  <a:schemeClr val="tx2"/>
                </a:solidFill>
              </a:rPr>
              <a:t> is used to execute all </a:t>
            </a:r>
            <a:r>
              <a:rPr lang="en-US" dirty="0" smtClean="0">
                <a:solidFill>
                  <a:schemeClr val="tx2"/>
                </a:solidFill>
              </a:rPr>
              <a:t>RISC-V instructions</a:t>
            </a:r>
            <a:endParaRPr lang="en-US" dirty="0">
              <a:solidFill>
                <a:schemeClr val="tx2"/>
              </a:solidFill>
            </a:endParaRPr>
          </a:p>
        </p:txBody>
      </p:sp>
    </p:spTree>
    <p:extLst>
      <p:ext uri="{BB962C8B-B14F-4D97-AF65-F5344CB8AC3E}">
        <p14:creationId xmlns:p14="http://schemas.microsoft.com/office/powerpoint/2010/main" val="1089318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Next Goal</a:t>
            </a:r>
            <a:endParaRPr lang="en-US" dirty="0">
              <a:solidFill>
                <a:schemeClr val="tx2"/>
              </a:solidFill>
            </a:endParaRP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solidFill>
                  <a:schemeClr val="tx2"/>
                </a:solidFill>
              </a:rPr>
              <a:pPr>
                <a:defRPr/>
              </a:pPr>
              <a:t>37</a:t>
            </a:fld>
            <a:endParaRPr lang="en-US">
              <a:solidFill>
                <a:schemeClr val="tx2"/>
              </a:solidFill>
            </a:endParaRPr>
          </a:p>
        </p:txBody>
      </p:sp>
      <p:sp>
        <p:nvSpPr>
          <p:cNvPr id="4" name="Content Placeholder 3"/>
          <p:cNvSpPr>
            <a:spLocks noGrp="1"/>
          </p:cNvSpPr>
          <p:nvPr>
            <p:ph idx="1"/>
          </p:nvPr>
        </p:nvSpPr>
        <p:spPr/>
        <p:txBody>
          <a:bodyPr/>
          <a:lstStyle/>
          <a:p>
            <a:r>
              <a:rPr lang="en-US" dirty="0">
                <a:solidFill>
                  <a:schemeClr val="tx2"/>
                </a:solidFill>
              </a:rPr>
              <a:t>Specific </a:t>
            </a:r>
            <a:r>
              <a:rPr lang="en-US" dirty="0" err="1" smtClean="0">
                <a:solidFill>
                  <a:schemeClr val="tx2"/>
                </a:solidFill>
              </a:rPr>
              <a:t>datapaths</a:t>
            </a:r>
            <a:r>
              <a:rPr lang="en-US" dirty="0" smtClean="0">
                <a:solidFill>
                  <a:schemeClr val="tx2"/>
                </a:solidFill>
              </a:rPr>
              <a:t> RISC-V </a:t>
            </a:r>
            <a:r>
              <a:rPr lang="en-US" dirty="0">
                <a:solidFill>
                  <a:schemeClr val="tx2"/>
                </a:solidFill>
              </a:rPr>
              <a:t>Instructions</a:t>
            </a:r>
          </a:p>
          <a:p>
            <a:endParaRPr lang="en-US" dirty="0">
              <a:solidFill>
                <a:schemeClr val="tx2"/>
              </a:solidFill>
            </a:endParaRPr>
          </a:p>
        </p:txBody>
      </p:sp>
    </p:spTree>
    <p:extLst>
      <p:ext uri="{BB962C8B-B14F-4D97-AF65-F5344CB8AC3E}">
        <p14:creationId xmlns:p14="http://schemas.microsoft.com/office/powerpoint/2010/main" val="1332474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solidFill>
                  <a:schemeClr val="tx2"/>
                </a:solidFill>
              </a:rPr>
              <a:pPr>
                <a:defRPr/>
              </a:pPr>
              <a:t>38</a:t>
            </a:fld>
            <a:endParaRPr lang="en-US" dirty="0">
              <a:solidFill>
                <a:schemeClr val="tx2"/>
              </a:solidFill>
            </a:endParaRPr>
          </a:p>
        </p:txBody>
      </p:sp>
      <p:sp>
        <p:nvSpPr>
          <p:cNvPr id="7" name="Rectangle 2"/>
          <p:cNvSpPr>
            <a:spLocks noGrp="1" noChangeArrowheads="1"/>
          </p:cNvSpPr>
          <p:nvPr>
            <p:ph type="title"/>
          </p:nvPr>
        </p:nvSpPr>
        <p:spPr>
          <a:xfrm>
            <a:off x="228600" y="152400"/>
            <a:ext cx="8686800" cy="533400"/>
          </a:xfrm>
        </p:spPr>
        <p:txBody>
          <a:bodyPr>
            <a:normAutofit fontScale="90000"/>
          </a:bodyPr>
          <a:lstStyle/>
          <a:p>
            <a:r>
              <a:rPr lang="en-US" sz="3600" dirty="0" smtClean="0">
                <a:solidFill>
                  <a:schemeClr val="tx2"/>
                </a:solidFill>
              </a:rPr>
              <a:t>RISC-V </a:t>
            </a:r>
            <a:r>
              <a:rPr lang="en-US" sz="3600" dirty="0">
                <a:solidFill>
                  <a:schemeClr val="tx2"/>
                </a:solidFill>
              </a:rPr>
              <a:t>Design Principles</a:t>
            </a:r>
          </a:p>
        </p:txBody>
      </p:sp>
      <p:sp>
        <p:nvSpPr>
          <p:cNvPr id="8"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0000"/>
              </a:lnSpc>
              <a:buNone/>
            </a:pPr>
            <a:r>
              <a:rPr lang="en-US" sz="2800" dirty="0" smtClean="0">
                <a:solidFill>
                  <a:schemeClr val="tx2"/>
                </a:solidFill>
              </a:rPr>
              <a:t>Simplicity favors regularity</a:t>
            </a:r>
          </a:p>
          <a:p>
            <a:pPr lvl="1" fontAlgn="auto">
              <a:lnSpc>
                <a:spcPct val="90000"/>
              </a:lnSpc>
              <a:spcAft>
                <a:spcPts val="0"/>
              </a:spcAft>
            </a:pPr>
            <a:r>
              <a:rPr lang="en-US" sz="2400" dirty="0" smtClean="0">
                <a:solidFill>
                  <a:schemeClr val="tx2"/>
                </a:solidFill>
              </a:rPr>
              <a:t>32 bit instructions</a:t>
            </a:r>
          </a:p>
          <a:p>
            <a:pPr lvl="1" fontAlgn="auto">
              <a:lnSpc>
                <a:spcPct val="90000"/>
              </a:lnSpc>
              <a:spcAft>
                <a:spcPts val="0"/>
              </a:spcAft>
            </a:pPr>
            <a:endParaRPr lang="en-US" sz="2400" dirty="0" smtClean="0">
              <a:solidFill>
                <a:schemeClr val="tx2"/>
              </a:solidFill>
            </a:endParaRPr>
          </a:p>
          <a:p>
            <a:pPr marL="0" indent="0" fontAlgn="auto">
              <a:lnSpc>
                <a:spcPct val="90000"/>
              </a:lnSpc>
              <a:buNone/>
            </a:pPr>
            <a:r>
              <a:rPr lang="en-US" sz="2800" dirty="0" smtClean="0">
                <a:solidFill>
                  <a:schemeClr val="tx2"/>
                </a:solidFill>
              </a:rPr>
              <a:t>Smaller is faster</a:t>
            </a:r>
          </a:p>
          <a:p>
            <a:pPr lvl="1" fontAlgn="auto">
              <a:lnSpc>
                <a:spcPct val="90000"/>
              </a:lnSpc>
              <a:spcAft>
                <a:spcPts val="0"/>
              </a:spcAft>
            </a:pPr>
            <a:r>
              <a:rPr lang="en-US" sz="2400" dirty="0" smtClean="0">
                <a:solidFill>
                  <a:schemeClr val="tx2"/>
                </a:solidFill>
              </a:rPr>
              <a:t>Small register file</a:t>
            </a:r>
          </a:p>
          <a:p>
            <a:pPr lvl="1" fontAlgn="auto">
              <a:lnSpc>
                <a:spcPct val="90000"/>
              </a:lnSpc>
              <a:spcAft>
                <a:spcPts val="0"/>
              </a:spcAft>
            </a:pPr>
            <a:endParaRPr lang="en-US" sz="2400" dirty="0" smtClean="0">
              <a:solidFill>
                <a:schemeClr val="tx2"/>
              </a:solidFill>
            </a:endParaRPr>
          </a:p>
          <a:p>
            <a:pPr marL="0" indent="0" fontAlgn="auto">
              <a:lnSpc>
                <a:spcPct val="90000"/>
              </a:lnSpc>
              <a:buNone/>
            </a:pPr>
            <a:r>
              <a:rPr lang="en-US" sz="2800" dirty="0" smtClean="0">
                <a:solidFill>
                  <a:schemeClr val="tx2"/>
                </a:solidFill>
              </a:rPr>
              <a:t>Make the common case fast</a:t>
            </a:r>
          </a:p>
          <a:p>
            <a:pPr lvl="1" fontAlgn="auto">
              <a:lnSpc>
                <a:spcPct val="90000"/>
              </a:lnSpc>
              <a:spcAft>
                <a:spcPts val="0"/>
              </a:spcAft>
            </a:pPr>
            <a:r>
              <a:rPr lang="en-US" sz="2400" dirty="0" smtClean="0">
                <a:solidFill>
                  <a:schemeClr val="tx2"/>
                </a:solidFill>
              </a:rPr>
              <a:t>Include support for constants</a:t>
            </a:r>
          </a:p>
          <a:p>
            <a:pPr fontAlgn="auto">
              <a:lnSpc>
                <a:spcPct val="90000"/>
              </a:lnSpc>
            </a:pPr>
            <a:endParaRPr lang="en-US" sz="2800" dirty="0" smtClean="0">
              <a:solidFill>
                <a:schemeClr val="tx2"/>
              </a:solidFill>
            </a:endParaRPr>
          </a:p>
          <a:p>
            <a:pPr marL="0" indent="0" fontAlgn="auto">
              <a:lnSpc>
                <a:spcPct val="90000"/>
              </a:lnSpc>
              <a:buNone/>
            </a:pPr>
            <a:r>
              <a:rPr lang="en-US" sz="2800" dirty="0" smtClean="0">
                <a:solidFill>
                  <a:schemeClr val="tx2"/>
                </a:solidFill>
              </a:rPr>
              <a:t>Good design demands good compromises</a:t>
            </a:r>
          </a:p>
          <a:p>
            <a:pPr lvl="1" fontAlgn="auto">
              <a:lnSpc>
                <a:spcPct val="90000"/>
              </a:lnSpc>
              <a:spcAft>
                <a:spcPts val="0"/>
              </a:spcAft>
            </a:pPr>
            <a:r>
              <a:rPr lang="en-US" sz="2400" dirty="0" smtClean="0">
                <a:solidFill>
                  <a:schemeClr val="tx2"/>
                </a:solidFill>
              </a:rPr>
              <a:t>Support for different type of interpretations/classes</a:t>
            </a:r>
            <a:endParaRPr lang="en-US" sz="2400" dirty="0">
              <a:solidFill>
                <a:schemeClr val="tx2"/>
              </a:solidFill>
            </a:endParaRPr>
          </a:p>
        </p:txBody>
      </p:sp>
    </p:spTree>
    <p:extLst>
      <p:ext uri="{BB962C8B-B14F-4D97-AF65-F5344CB8AC3E}">
        <p14:creationId xmlns:p14="http://schemas.microsoft.com/office/powerpoint/2010/main" val="1308674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39</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a:solidFill>
                  <a:schemeClr val="tx2"/>
                </a:solidFill>
              </a:rPr>
              <a:t>Instruction Types</a:t>
            </a:r>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pPr>
              <a:lnSpc>
                <a:spcPct val="82000"/>
              </a:lnSpc>
            </a:pPr>
            <a:r>
              <a:rPr lang="en-US" sz="2800" dirty="0">
                <a:solidFill>
                  <a:schemeClr val="accent1"/>
                </a:solidFill>
              </a:rPr>
              <a:t>Arithmetic</a:t>
            </a:r>
          </a:p>
          <a:p>
            <a:pPr lvl="1">
              <a:lnSpc>
                <a:spcPct val="82000"/>
              </a:lnSpc>
            </a:pPr>
            <a:r>
              <a:rPr lang="en-US" sz="2400" dirty="0">
                <a:solidFill>
                  <a:schemeClr val="tx2"/>
                </a:solidFill>
              </a:rPr>
              <a:t>add, subtract, shift left, shift right, multiply, </a:t>
            </a:r>
            <a:r>
              <a:rPr lang="en-US" sz="2400" dirty="0" smtClean="0">
                <a:solidFill>
                  <a:schemeClr val="tx2"/>
                </a:solidFill>
              </a:rPr>
              <a:t>divide</a:t>
            </a:r>
          </a:p>
          <a:p>
            <a:pPr>
              <a:lnSpc>
                <a:spcPct val="82000"/>
              </a:lnSpc>
            </a:pPr>
            <a:r>
              <a:rPr lang="en-US" sz="2800" dirty="0" smtClean="0">
                <a:solidFill>
                  <a:schemeClr val="accent1"/>
                </a:solidFill>
              </a:rPr>
              <a:t>Memory</a:t>
            </a:r>
          </a:p>
          <a:p>
            <a:pPr lvl="1">
              <a:lnSpc>
                <a:spcPct val="82000"/>
              </a:lnSpc>
            </a:pPr>
            <a:r>
              <a:rPr lang="en-US" sz="2400" dirty="0" smtClean="0">
                <a:solidFill>
                  <a:schemeClr val="tx2"/>
                </a:solidFill>
              </a:rPr>
              <a:t>load value from memory to a register</a:t>
            </a:r>
          </a:p>
          <a:p>
            <a:pPr lvl="1">
              <a:lnSpc>
                <a:spcPct val="82000"/>
              </a:lnSpc>
            </a:pPr>
            <a:r>
              <a:rPr lang="en-US" sz="2400" dirty="0" smtClean="0">
                <a:solidFill>
                  <a:schemeClr val="tx2"/>
                </a:solidFill>
              </a:rPr>
              <a:t>store value to memory from a register</a:t>
            </a:r>
            <a:endParaRPr lang="en-US" sz="2400" dirty="0">
              <a:solidFill>
                <a:schemeClr val="tx2"/>
              </a:solidFill>
            </a:endParaRPr>
          </a:p>
          <a:p>
            <a:pPr>
              <a:lnSpc>
                <a:spcPct val="82000"/>
              </a:lnSpc>
            </a:pPr>
            <a:r>
              <a:rPr lang="en-US" sz="2800" dirty="0">
                <a:solidFill>
                  <a:schemeClr val="accent1"/>
                </a:solidFill>
              </a:rPr>
              <a:t>Control flow</a:t>
            </a:r>
          </a:p>
          <a:p>
            <a:pPr lvl="1">
              <a:lnSpc>
                <a:spcPct val="82000"/>
              </a:lnSpc>
            </a:pPr>
            <a:r>
              <a:rPr lang="en-US" sz="2400" dirty="0" smtClean="0">
                <a:solidFill>
                  <a:schemeClr val="tx2"/>
                </a:solidFill>
              </a:rPr>
              <a:t>conditional </a:t>
            </a:r>
            <a:r>
              <a:rPr lang="en-US" sz="2400" dirty="0">
                <a:solidFill>
                  <a:schemeClr val="tx2"/>
                </a:solidFill>
              </a:rPr>
              <a:t>jumps (branches)</a:t>
            </a:r>
          </a:p>
          <a:p>
            <a:pPr lvl="1">
              <a:lnSpc>
                <a:spcPct val="82000"/>
              </a:lnSpc>
            </a:pPr>
            <a:r>
              <a:rPr lang="en-US" sz="2400" dirty="0" smtClean="0">
                <a:solidFill>
                  <a:schemeClr val="tx2"/>
                </a:solidFill>
              </a:rPr>
              <a:t>jump and link (subroutine call)</a:t>
            </a:r>
          </a:p>
          <a:p>
            <a:pPr lvl="1">
              <a:lnSpc>
                <a:spcPct val="82000"/>
              </a:lnSpc>
            </a:pPr>
            <a:endParaRPr lang="en-US" sz="2400" dirty="0" smtClean="0">
              <a:solidFill>
                <a:schemeClr val="tx2"/>
              </a:solidFill>
            </a:endParaRPr>
          </a:p>
          <a:p>
            <a:pPr>
              <a:lnSpc>
                <a:spcPct val="82000"/>
              </a:lnSpc>
            </a:pPr>
            <a:r>
              <a:rPr lang="en-US" sz="2800" dirty="0" smtClean="0">
                <a:solidFill>
                  <a:schemeClr val="tx2"/>
                </a:solidFill>
              </a:rPr>
              <a:t>Many other instructions are possible</a:t>
            </a:r>
          </a:p>
          <a:p>
            <a:pPr lvl="1">
              <a:lnSpc>
                <a:spcPct val="82000"/>
              </a:lnSpc>
            </a:pPr>
            <a:r>
              <a:rPr lang="en-US" sz="2400" dirty="0" smtClean="0">
                <a:solidFill>
                  <a:schemeClr val="tx2"/>
                </a:solidFill>
              </a:rPr>
              <a:t>vector </a:t>
            </a:r>
            <a:r>
              <a:rPr lang="en-US" sz="2400" dirty="0">
                <a:solidFill>
                  <a:schemeClr val="tx2"/>
                </a:solidFill>
              </a:rPr>
              <a:t>add/sub/</a:t>
            </a:r>
            <a:r>
              <a:rPr lang="en-US" sz="2400" dirty="0" err="1">
                <a:solidFill>
                  <a:schemeClr val="tx2"/>
                </a:solidFill>
              </a:rPr>
              <a:t>mul</a:t>
            </a:r>
            <a:r>
              <a:rPr lang="en-US" sz="2400" dirty="0">
                <a:solidFill>
                  <a:schemeClr val="tx2"/>
                </a:solidFill>
              </a:rPr>
              <a:t>/div, string </a:t>
            </a:r>
            <a:r>
              <a:rPr lang="en-US" sz="2400" dirty="0" smtClean="0">
                <a:solidFill>
                  <a:schemeClr val="tx2"/>
                </a:solidFill>
              </a:rPr>
              <a:t>operations </a:t>
            </a:r>
          </a:p>
          <a:p>
            <a:pPr lvl="1">
              <a:lnSpc>
                <a:spcPct val="82000"/>
              </a:lnSpc>
            </a:pPr>
            <a:r>
              <a:rPr lang="en-US" sz="2400" dirty="0" smtClean="0">
                <a:solidFill>
                  <a:schemeClr val="tx2"/>
                </a:solidFill>
              </a:rPr>
              <a:t>manipulate coprocessor</a:t>
            </a:r>
          </a:p>
          <a:p>
            <a:pPr lvl="1">
              <a:lnSpc>
                <a:spcPct val="82000"/>
              </a:lnSpc>
            </a:pPr>
            <a:r>
              <a:rPr lang="en-US" sz="2400" dirty="0" smtClean="0">
                <a:solidFill>
                  <a:schemeClr val="tx2"/>
                </a:solidFill>
              </a:rPr>
              <a:t>I/O</a:t>
            </a:r>
            <a:endParaRPr lang="en-US" sz="2400" dirty="0">
              <a:solidFill>
                <a:schemeClr val="tx2"/>
              </a:solidFill>
            </a:endParaRPr>
          </a:p>
        </p:txBody>
      </p:sp>
    </p:spTree>
    <p:extLst>
      <p:ext uri="{BB962C8B-B14F-4D97-AF65-F5344CB8AC3E}">
        <p14:creationId xmlns:p14="http://schemas.microsoft.com/office/powerpoint/2010/main" val="7381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44"/>
          <p:cNvSpPr>
            <a:spLocks noChangeShapeType="1"/>
          </p:cNvSpPr>
          <p:nvPr>
            <p:custDataLst>
              <p:tags r:id="rId1"/>
            </p:custDataLst>
          </p:nvPr>
        </p:nvSpPr>
        <p:spPr bwMode="auto">
          <a:xfrm>
            <a:off x="762000" y="3302836"/>
            <a:ext cx="1447800" cy="0"/>
          </a:xfrm>
          <a:prstGeom prst="line">
            <a:avLst/>
          </a:prstGeom>
          <a:ln w="28575">
            <a:headEnd type="oval"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4" name="Slide Number Placeholder 3"/>
          <p:cNvSpPr>
            <a:spLocks noGrp="1"/>
          </p:cNvSpPr>
          <p:nvPr>
            <p:ph type="sldNum" sz="quarter" idx="10"/>
          </p:nvPr>
        </p:nvSpPr>
        <p:spPr>
          <a:ln w="28575">
            <a:noFill/>
          </a:ln>
        </p:spPr>
        <p:txBody>
          <a:bodyPr/>
          <a:lstStyle/>
          <a:p>
            <a:pPr>
              <a:defRPr/>
            </a:pPr>
            <a:fld id="{EFE0FDE5-1195-4879-940F-31B1BE8EAA1F}" type="slidenum">
              <a:rPr lang="en-US" smtClean="0"/>
              <a:pPr>
                <a:defRPr/>
              </a:pPr>
              <a:t>4</a:t>
            </a:fld>
            <a:endParaRPr lang="en-US" dirty="0"/>
          </a:p>
        </p:txBody>
      </p:sp>
      <p:sp>
        <p:nvSpPr>
          <p:cNvPr id="5" name="Rectangle 2"/>
          <p:cNvSpPr>
            <a:spLocks noGrp="1" noChangeArrowheads="1"/>
          </p:cNvSpPr>
          <p:nvPr>
            <p:ph type="title"/>
            <p:custDataLst>
              <p:tags r:id="rId2"/>
            </p:custDataLst>
          </p:nvPr>
        </p:nvSpPr>
        <p:spPr>
          <a:xfrm>
            <a:off x="228600" y="152400"/>
            <a:ext cx="8686800" cy="533400"/>
          </a:xfrm>
          <a:ln w="28575">
            <a:solidFill>
              <a:schemeClr val="tx1"/>
            </a:solidFill>
          </a:ln>
        </p:spPr>
        <p:txBody>
          <a:bodyPr>
            <a:noAutofit/>
          </a:bodyPr>
          <a:lstStyle/>
          <a:p>
            <a:r>
              <a:rPr lang="en-US" dirty="0" smtClean="0">
                <a:solidFill>
                  <a:schemeClr val="tx2"/>
                </a:solidFill>
              </a:rPr>
              <a:t>Big Picture: Building a Processor</a:t>
            </a:r>
            <a:endParaRPr lang="en-US" dirty="0">
              <a:solidFill>
                <a:schemeClr val="tx2"/>
              </a:solidFill>
            </a:endParaRPr>
          </a:p>
        </p:txBody>
      </p:sp>
      <p:sp>
        <p:nvSpPr>
          <p:cNvPr id="6" name="Line 34"/>
          <p:cNvSpPr>
            <a:spLocks noChangeShapeType="1"/>
          </p:cNvSpPr>
          <p:nvPr>
            <p:custDataLst>
              <p:tags r:id="rId3"/>
            </p:custDataLst>
          </p:nvPr>
        </p:nvSpPr>
        <p:spPr bwMode="auto">
          <a:xfrm flipV="1">
            <a:off x="2286000" y="4152900"/>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7" name="Line 43"/>
          <p:cNvSpPr>
            <a:spLocks noChangeShapeType="1"/>
          </p:cNvSpPr>
          <p:nvPr>
            <p:custDataLst>
              <p:tags r:id="rId4"/>
            </p:custDataLst>
          </p:nvPr>
        </p:nvSpPr>
        <p:spPr bwMode="auto">
          <a:xfrm>
            <a:off x="3733800" y="21717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8" name="Line 44"/>
          <p:cNvSpPr>
            <a:spLocks noChangeShapeType="1"/>
          </p:cNvSpPr>
          <p:nvPr>
            <p:custDataLst>
              <p:tags r:id="rId5"/>
            </p:custDataLst>
          </p:nvPr>
        </p:nvSpPr>
        <p:spPr bwMode="auto">
          <a:xfrm>
            <a:off x="3733800" y="3009900"/>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 name="Line 47"/>
          <p:cNvSpPr>
            <a:spLocks noChangeShapeType="1"/>
          </p:cNvSpPr>
          <p:nvPr>
            <p:custDataLst>
              <p:tags r:id="rId6"/>
            </p:custDataLst>
          </p:nvPr>
        </p:nvSpPr>
        <p:spPr bwMode="auto">
          <a:xfrm flipV="1">
            <a:off x="8686800" y="1104900"/>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0" name="Line 48"/>
          <p:cNvSpPr>
            <a:spLocks noChangeShapeType="1"/>
          </p:cNvSpPr>
          <p:nvPr>
            <p:custDataLst>
              <p:tags r:id="rId7"/>
            </p:custDataLst>
          </p:nvPr>
        </p:nvSpPr>
        <p:spPr bwMode="auto">
          <a:xfrm flipH="1">
            <a:off x="6629400" y="2552700"/>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11" name="Line 49"/>
          <p:cNvSpPr>
            <a:spLocks noChangeShapeType="1"/>
          </p:cNvSpPr>
          <p:nvPr>
            <p:custDataLst>
              <p:tags r:id="rId8"/>
            </p:custDataLst>
          </p:nvPr>
        </p:nvSpPr>
        <p:spPr bwMode="auto">
          <a:xfrm flipV="1">
            <a:off x="1981200" y="1104900"/>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2" name="Line 51"/>
          <p:cNvSpPr>
            <a:spLocks noChangeShapeType="1"/>
          </p:cNvSpPr>
          <p:nvPr>
            <p:custDataLst>
              <p:tags r:id="rId9"/>
            </p:custDataLst>
          </p:nvPr>
        </p:nvSpPr>
        <p:spPr bwMode="auto">
          <a:xfrm flipV="1">
            <a:off x="1981200" y="2857500"/>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a:endParaRPr>
          </a:p>
        </p:txBody>
      </p:sp>
      <p:sp>
        <p:nvSpPr>
          <p:cNvPr id="13" name="Line 8"/>
          <p:cNvSpPr>
            <a:spLocks noChangeShapeType="1"/>
          </p:cNvSpPr>
          <p:nvPr>
            <p:custDataLst>
              <p:tags r:id="rId10"/>
            </p:custDataLst>
          </p:nvPr>
        </p:nvSpPr>
        <p:spPr bwMode="auto">
          <a:xfrm>
            <a:off x="761998" y="2933700"/>
            <a:ext cx="2" cy="762000"/>
          </a:xfrm>
          <a:prstGeom prst="line">
            <a:avLst/>
          </a:prstGeom>
          <a:ln w="28575">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4" name="Text Box 11"/>
          <p:cNvSpPr txBox="1">
            <a:spLocks noChangeArrowheads="1"/>
          </p:cNvSpPr>
          <p:nvPr>
            <p:custDataLst>
              <p:tags r:id="rId11"/>
            </p:custDataLst>
          </p:nvPr>
        </p:nvSpPr>
        <p:spPr bwMode="auto">
          <a:xfrm>
            <a:off x="381000" y="36957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PC</a:t>
            </a:r>
            <a:endParaRPr lang="en-US" sz="1600" dirty="0">
              <a:solidFill>
                <a:schemeClr val="tx2"/>
              </a:solidFill>
              <a:latin typeface="Source Sans Pro"/>
            </a:endParaRPr>
          </a:p>
        </p:txBody>
      </p:sp>
      <p:sp>
        <p:nvSpPr>
          <p:cNvPr id="15" name="Line 18"/>
          <p:cNvSpPr>
            <a:spLocks noChangeShapeType="1"/>
          </p:cNvSpPr>
          <p:nvPr>
            <p:custDataLst>
              <p:tags r:id="rId12"/>
            </p:custDataLst>
          </p:nvPr>
        </p:nvSpPr>
        <p:spPr bwMode="auto">
          <a:xfrm flipH="1">
            <a:off x="1295400" y="3314700"/>
            <a:ext cx="0" cy="1143000"/>
          </a:xfrm>
          <a:prstGeom prst="line">
            <a:avLst/>
          </a:prstGeom>
          <a:ln w="28575">
            <a:headEnd type="oval"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6" name="Line 21"/>
          <p:cNvSpPr>
            <a:spLocks noChangeShapeType="1"/>
          </p:cNvSpPr>
          <p:nvPr>
            <p:custDataLst>
              <p:tags r:id="rId13"/>
            </p:custDataLst>
          </p:nvPr>
        </p:nvSpPr>
        <p:spPr bwMode="auto">
          <a:xfrm>
            <a:off x="761998" y="4000498"/>
            <a:ext cx="2" cy="457201"/>
          </a:xfrm>
          <a:prstGeom prst="line">
            <a:avLst/>
          </a:prstGeom>
          <a:ln w="28575">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square" anchor="ctr">
            <a:spAutoFit/>
          </a:bodyPr>
          <a:lstStyle/>
          <a:p>
            <a:endParaRPr lang="en-US" sz="1600">
              <a:solidFill>
                <a:schemeClr val="tx2"/>
              </a:solidFill>
              <a:latin typeface="Source Sans Pro"/>
            </a:endParaRPr>
          </a:p>
        </p:txBody>
      </p:sp>
      <p:sp>
        <p:nvSpPr>
          <p:cNvPr id="17" name="Line 49"/>
          <p:cNvSpPr>
            <a:spLocks noChangeShapeType="1"/>
          </p:cNvSpPr>
          <p:nvPr>
            <p:custDataLst>
              <p:tags r:id="rId14"/>
            </p:custDataLst>
          </p:nvPr>
        </p:nvSpPr>
        <p:spPr bwMode="auto">
          <a:xfrm flipH="1">
            <a:off x="1981200" y="1104900"/>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8" name="Line 49"/>
          <p:cNvSpPr>
            <a:spLocks noChangeShapeType="1"/>
          </p:cNvSpPr>
          <p:nvPr>
            <p:custDataLst>
              <p:tags r:id="rId15"/>
            </p:custDataLst>
          </p:nvPr>
        </p:nvSpPr>
        <p:spPr bwMode="auto">
          <a:xfrm flipH="1" flipV="1">
            <a:off x="1295400" y="2400300"/>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19" name="Line 44"/>
          <p:cNvSpPr>
            <a:spLocks noChangeShapeType="1"/>
          </p:cNvSpPr>
          <p:nvPr>
            <p:custDataLst>
              <p:tags r:id="rId16"/>
            </p:custDataLst>
          </p:nvPr>
        </p:nvSpPr>
        <p:spPr bwMode="auto">
          <a:xfrm>
            <a:off x="5257800" y="3467100"/>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0" name="Line 49"/>
          <p:cNvSpPr>
            <a:spLocks noChangeShapeType="1"/>
          </p:cNvSpPr>
          <p:nvPr>
            <p:custDataLst>
              <p:tags r:id="rId17"/>
            </p:custDataLst>
          </p:nvPr>
        </p:nvSpPr>
        <p:spPr bwMode="auto">
          <a:xfrm>
            <a:off x="2286000" y="4838700"/>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1" name="Text Box 29"/>
          <p:cNvSpPr txBox="1">
            <a:spLocks noChangeArrowheads="1"/>
          </p:cNvSpPr>
          <p:nvPr>
            <p:custDataLst>
              <p:tags r:id="rId18"/>
            </p:custDataLst>
          </p:nvPr>
        </p:nvSpPr>
        <p:spPr bwMode="auto">
          <a:xfrm>
            <a:off x="2343960" y="4686300"/>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imm</a:t>
            </a:r>
            <a:endParaRPr lang="en-US" sz="1600" dirty="0">
              <a:solidFill>
                <a:schemeClr val="tx2"/>
              </a:solidFill>
              <a:latin typeface="Source Sans Pro"/>
            </a:endParaRPr>
          </a:p>
        </p:txBody>
      </p:sp>
      <p:sp>
        <p:nvSpPr>
          <p:cNvPr id="22" name="Rectangle 4"/>
          <p:cNvSpPr>
            <a:spLocks noChangeArrowheads="1"/>
          </p:cNvSpPr>
          <p:nvPr>
            <p:custDataLst>
              <p:tags r:id="rId19"/>
            </p:custDataLst>
          </p:nvPr>
        </p:nvSpPr>
        <p:spPr bwMode="auto">
          <a:xfrm>
            <a:off x="228600" y="1866900"/>
            <a:ext cx="10668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a:rPr>
              <a:t>memory</a:t>
            </a:r>
            <a:endParaRPr lang="en-US" sz="1600" dirty="0">
              <a:solidFill>
                <a:schemeClr val="tx2"/>
              </a:solidFill>
              <a:latin typeface="Source Sans Pro"/>
            </a:endParaRPr>
          </a:p>
        </p:txBody>
      </p:sp>
      <p:sp>
        <p:nvSpPr>
          <p:cNvPr id="23" name="Line 49"/>
          <p:cNvSpPr>
            <a:spLocks noChangeShapeType="1"/>
          </p:cNvSpPr>
          <p:nvPr>
            <p:custDataLst>
              <p:tags r:id="rId20"/>
            </p:custDataLst>
          </p:nvPr>
        </p:nvSpPr>
        <p:spPr bwMode="auto">
          <a:xfrm flipV="1">
            <a:off x="5029200" y="3009900"/>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4" name="Line 44"/>
          <p:cNvSpPr>
            <a:spLocks noChangeShapeType="1"/>
          </p:cNvSpPr>
          <p:nvPr>
            <p:custDataLst>
              <p:tags r:id="rId21"/>
            </p:custDataLst>
          </p:nvPr>
        </p:nvSpPr>
        <p:spPr bwMode="auto">
          <a:xfrm>
            <a:off x="5029200" y="3924300"/>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6" name="Line 44"/>
          <p:cNvSpPr>
            <a:spLocks noChangeShapeType="1"/>
          </p:cNvSpPr>
          <p:nvPr>
            <p:custDataLst>
              <p:tags r:id="rId22"/>
            </p:custDataLst>
          </p:nvPr>
        </p:nvSpPr>
        <p:spPr bwMode="auto">
          <a:xfrm>
            <a:off x="7239000" y="2552700"/>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7" name="Line 48"/>
          <p:cNvSpPr>
            <a:spLocks noChangeShapeType="1"/>
          </p:cNvSpPr>
          <p:nvPr>
            <p:custDataLst>
              <p:tags r:id="rId23"/>
            </p:custDataLst>
          </p:nvPr>
        </p:nvSpPr>
        <p:spPr bwMode="auto">
          <a:xfrm flipH="1">
            <a:off x="8458200" y="2781300"/>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28" name="Line 44"/>
          <p:cNvSpPr>
            <a:spLocks noChangeShapeType="1"/>
          </p:cNvSpPr>
          <p:nvPr>
            <p:custDataLst>
              <p:tags r:id="rId24"/>
            </p:custDataLst>
          </p:nvPr>
        </p:nvSpPr>
        <p:spPr bwMode="auto">
          <a:xfrm>
            <a:off x="8077200" y="30099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9" name="Line 49"/>
          <p:cNvSpPr>
            <a:spLocks noChangeShapeType="1"/>
          </p:cNvSpPr>
          <p:nvPr>
            <p:custDataLst>
              <p:tags r:id="rId25"/>
            </p:custDataLst>
          </p:nvPr>
        </p:nvSpPr>
        <p:spPr bwMode="auto">
          <a:xfrm>
            <a:off x="8077200" y="30099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1" name="Line 49"/>
          <p:cNvSpPr>
            <a:spLocks noChangeShapeType="1"/>
          </p:cNvSpPr>
          <p:nvPr>
            <p:custDataLst>
              <p:tags r:id="rId26"/>
            </p:custDataLst>
          </p:nvPr>
        </p:nvSpPr>
        <p:spPr bwMode="auto">
          <a:xfrm flipV="1">
            <a:off x="2123844" y="4610100"/>
            <a:ext cx="152400" cy="15240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2" name="Text Box 29"/>
          <p:cNvSpPr txBox="1">
            <a:spLocks noChangeArrowheads="1"/>
          </p:cNvSpPr>
          <p:nvPr>
            <p:custDataLst>
              <p:tags r:id="rId27"/>
            </p:custDataLst>
          </p:nvPr>
        </p:nvSpPr>
        <p:spPr bwMode="auto">
          <a:xfrm>
            <a:off x="1676400" y="4457700"/>
            <a:ext cx="4572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target</a:t>
            </a:r>
            <a:endParaRPr lang="en-US" sz="1600" dirty="0">
              <a:solidFill>
                <a:schemeClr val="tx2"/>
              </a:solidFill>
              <a:latin typeface="Source Sans Pro"/>
            </a:endParaRPr>
          </a:p>
        </p:txBody>
      </p:sp>
      <p:sp>
        <p:nvSpPr>
          <p:cNvPr id="33" name="Line 34"/>
          <p:cNvSpPr>
            <a:spLocks noChangeShapeType="1"/>
          </p:cNvSpPr>
          <p:nvPr>
            <p:custDataLst>
              <p:tags r:id="rId28"/>
            </p:custDataLst>
          </p:nvPr>
        </p:nvSpPr>
        <p:spPr bwMode="auto">
          <a:xfrm flipH="1" flipV="1">
            <a:off x="1742844" y="4762500"/>
            <a:ext cx="381000" cy="0"/>
          </a:xfrm>
          <a:prstGeom prst="line">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4" name="Line 45"/>
          <p:cNvSpPr>
            <a:spLocks noChangeShapeType="1"/>
          </p:cNvSpPr>
          <p:nvPr>
            <p:custDataLst>
              <p:tags r:id="rId29"/>
            </p:custDataLst>
          </p:nvPr>
        </p:nvSpPr>
        <p:spPr bwMode="auto">
          <a:xfrm flipH="1" flipV="1">
            <a:off x="1752600" y="5143500"/>
            <a:ext cx="457200" cy="457200"/>
          </a:xfrm>
          <a:prstGeom prst="line">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5" name="Line 49"/>
          <p:cNvSpPr>
            <a:spLocks noChangeShapeType="1"/>
          </p:cNvSpPr>
          <p:nvPr>
            <p:custDataLst>
              <p:tags r:id="rId30"/>
            </p:custDataLst>
          </p:nvPr>
        </p:nvSpPr>
        <p:spPr bwMode="auto">
          <a:xfrm flipV="1">
            <a:off x="4800600" y="4152900"/>
            <a:ext cx="0" cy="144780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6" name="Line 49"/>
          <p:cNvSpPr>
            <a:spLocks noChangeShapeType="1"/>
          </p:cNvSpPr>
          <p:nvPr>
            <p:custDataLst>
              <p:tags r:id="rId31"/>
            </p:custDataLst>
          </p:nvPr>
        </p:nvSpPr>
        <p:spPr bwMode="auto">
          <a:xfrm flipV="1">
            <a:off x="2123844" y="4229100"/>
            <a:ext cx="152400" cy="15240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7" name="Line 34"/>
          <p:cNvSpPr>
            <a:spLocks noChangeShapeType="1"/>
          </p:cNvSpPr>
          <p:nvPr>
            <p:custDataLst>
              <p:tags r:id="rId32"/>
            </p:custDataLst>
          </p:nvPr>
        </p:nvSpPr>
        <p:spPr bwMode="auto">
          <a:xfrm flipH="1" flipV="1">
            <a:off x="1742844" y="4381500"/>
            <a:ext cx="381000" cy="0"/>
          </a:xfrm>
          <a:prstGeom prst="line">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8" name="Text Box 29"/>
          <p:cNvSpPr txBox="1">
            <a:spLocks noChangeArrowheads="1"/>
          </p:cNvSpPr>
          <p:nvPr>
            <p:custDataLst>
              <p:tags r:id="rId33"/>
            </p:custDataLst>
          </p:nvPr>
        </p:nvSpPr>
        <p:spPr bwMode="auto">
          <a:xfrm>
            <a:off x="1676400" y="4076700"/>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offset</a:t>
            </a:r>
            <a:endParaRPr lang="en-US" sz="1600" dirty="0">
              <a:solidFill>
                <a:schemeClr val="tx2"/>
              </a:solidFill>
              <a:latin typeface="Source Sans Pro"/>
            </a:endParaRPr>
          </a:p>
        </p:txBody>
      </p:sp>
      <p:sp>
        <p:nvSpPr>
          <p:cNvPr id="39" name="Line 44"/>
          <p:cNvSpPr>
            <a:spLocks noChangeShapeType="1"/>
          </p:cNvSpPr>
          <p:nvPr>
            <p:custDataLst>
              <p:tags r:id="rId34"/>
            </p:custDataLst>
          </p:nvPr>
        </p:nvSpPr>
        <p:spPr bwMode="auto">
          <a:xfrm flipH="1">
            <a:off x="4419600" y="3619500"/>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40" name="Line 45"/>
          <p:cNvSpPr>
            <a:spLocks noChangeShapeType="1"/>
          </p:cNvSpPr>
          <p:nvPr>
            <p:custDataLst>
              <p:tags r:id="rId35"/>
            </p:custDataLst>
          </p:nvPr>
        </p:nvSpPr>
        <p:spPr bwMode="auto">
          <a:xfrm flipH="1">
            <a:off x="3810000" y="4152900"/>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41" name="Line 45"/>
          <p:cNvSpPr>
            <a:spLocks noChangeShapeType="1"/>
          </p:cNvSpPr>
          <p:nvPr>
            <p:custDataLst>
              <p:tags r:id="rId36"/>
            </p:custDataLst>
          </p:nvPr>
        </p:nvSpPr>
        <p:spPr bwMode="auto">
          <a:xfrm flipH="1">
            <a:off x="3733800" y="3695700"/>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42" name="Line 49"/>
          <p:cNvSpPr>
            <a:spLocks noChangeShapeType="1"/>
          </p:cNvSpPr>
          <p:nvPr>
            <p:custDataLst>
              <p:tags r:id="rId37"/>
            </p:custDataLst>
          </p:nvPr>
        </p:nvSpPr>
        <p:spPr bwMode="auto">
          <a:xfrm flipV="1">
            <a:off x="3810000" y="3695700"/>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a:endParaRPr>
          </a:p>
        </p:txBody>
      </p:sp>
      <p:sp>
        <p:nvSpPr>
          <p:cNvPr id="43" name="Text Box 11"/>
          <p:cNvSpPr txBox="1">
            <a:spLocks noChangeArrowheads="1"/>
          </p:cNvSpPr>
          <p:nvPr>
            <p:custDataLst>
              <p:tags r:id="rId38"/>
            </p:custDataLst>
          </p:nvPr>
        </p:nvSpPr>
        <p:spPr bwMode="auto">
          <a:xfrm>
            <a:off x="4038599" y="4000500"/>
            <a:ext cx="447443" cy="301724"/>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cmp</a:t>
            </a:r>
            <a:endParaRPr lang="en-US" sz="1600" dirty="0">
              <a:solidFill>
                <a:schemeClr val="tx2"/>
              </a:solidFill>
              <a:latin typeface="Source Sans Pro"/>
            </a:endParaRPr>
          </a:p>
        </p:txBody>
      </p:sp>
      <p:sp>
        <p:nvSpPr>
          <p:cNvPr id="44" name="Line 45"/>
          <p:cNvSpPr>
            <a:spLocks noChangeShapeType="1"/>
          </p:cNvSpPr>
          <p:nvPr>
            <p:custDataLst>
              <p:tags r:id="rId39"/>
            </p:custDataLst>
          </p:nvPr>
        </p:nvSpPr>
        <p:spPr bwMode="auto">
          <a:xfrm flipV="1">
            <a:off x="4191000" y="43053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45" name="Line 49"/>
          <p:cNvSpPr>
            <a:spLocks noChangeShapeType="1"/>
          </p:cNvSpPr>
          <p:nvPr>
            <p:custDataLst>
              <p:tags r:id="rId40"/>
            </p:custDataLst>
          </p:nvPr>
        </p:nvSpPr>
        <p:spPr bwMode="auto">
          <a:xfrm>
            <a:off x="2286000" y="3924300"/>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46" name="Oval 24"/>
          <p:cNvSpPr>
            <a:spLocks noChangeArrowheads="1"/>
          </p:cNvSpPr>
          <p:nvPr>
            <p:custDataLst>
              <p:tags r:id="rId41"/>
            </p:custDataLst>
          </p:nvPr>
        </p:nvSpPr>
        <p:spPr bwMode="auto">
          <a:xfrm>
            <a:off x="2590800" y="3924301"/>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a:rPr>
              <a:t>control</a:t>
            </a:r>
          </a:p>
        </p:txBody>
      </p:sp>
      <p:sp>
        <p:nvSpPr>
          <p:cNvPr id="47" name="Text Box 11"/>
          <p:cNvSpPr txBox="1">
            <a:spLocks noChangeArrowheads="1"/>
          </p:cNvSpPr>
          <p:nvPr>
            <p:custDataLst>
              <p:tags r:id="rId42"/>
            </p:custDataLst>
          </p:nvPr>
        </p:nvSpPr>
        <p:spPr bwMode="auto">
          <a:xfrm>
            <a:off x="4038600" y="3543300"/>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a:t>
            </a:r>
            <a:endParaRPr lang="en-US" sz="1600" dirty="0">
              <a:solidFill>
                <a:schemeClr val="tx2"/>
              </a:solidFill>
              <a:latin typeface="Source Sans Pro"/>
            </a:endParaRPr>
          </a:p>
        </p:txBody>
      </p:sp>
      <p:sp>
        <p:nvSpPr>
          <p:cNvPr id="48" name="Line 44"/>
          <p:cNvSpPr>
            <a:spLocks noChangeShapeType="1"/>
          </p:cNvSpPr>
          <p:nvPr>
            <p:custDataLst>
              <p:tags r:id="rId43"/>
            </p:custDataLst>
          </p:nvPr>
        </p:nvSpPr>
        <p:spPr bwMode="auto">
          <a:xfrm flipH="1">
            <a:off x="4419600" y="3771900"/>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49" name="Line 44"/>
          <p:cNvSpPr>
            <a:spLocks noChangeShapeType="1"/>
          </p:cNvSpPr>
          <p:nvPr>
            <p:custDataLst>
              <p:tags r:id="rId44"/>
            </p:custDataLst>
          </p:nvPr>
        </p:nvSpPr>
        <p:spPr bwMode="auto">
          <a:xfrm flipH="1">
            <a:off x="4419600" y="4152900"/>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0" name="Line 44"/>
          <p:cNvSpPr>
            <a:spLocks noChangeShapeType="1"/>
          </p:cNvSpPr>
          <p:nvPr>
            <p:custDataLst>
              <p:tags r:id="rId45"/>
            </p:custDataLst>
          </p:nvPr>
        </p:nvSpPr>
        <p:spPr bwMode="auto">
          <a:xfrm>
            <a:off x="2438400" y="4991100"/>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1" name="Line 45"/>
          <p:cNvSpPr>
            <a:spLocks noChangeShapeType="1"/>
          </p:cNvSpPr>
          <p:nvPr>
            <p:custDataLst>
              <p:tags r:id="rId46"/>
            </p:custDataLst>
          </p:nvPr>
        </p:nvSpPr>
        <p:spPr bwMode="auto">
          <a:xfrm flipV="1">
            <a:off x="8382000" y="31623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2" name="Line 45"/>
          <p:cNvSpPr>
            <a:spLocks noChangeShapeType="1"/>
          </p:cNvSpPr>
          <p:nvPr>
            <p:custDataLst>
              <p:tags r:id="rId47"/>
            </p:custDataLst>
          </p:nvPr>
        </p:nvSpPr>
        <p:spPr bwMode="auto">
          <a:xfrm flipV="1">
            <a:off x="6400800" y="3162300"/>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3" name="Line 45"/>
          <p:cNvSpPr>
            <a:spLocks noChangeShapeType="1"/>
          </p:cNvSpPr>
          <p:nvPr>
            <p:custDataLst>
              <p:tags r:id="rId48"/>
            </p:custDataLst>
          </p:nvPr>
        </p:nvSpPr>
        <p:spPr bwMode="auto">
          <a:xfrm flipV="1">
            <a:off x="5715000" y="36195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4" name="Line 45"/>
          <p:cNvSpPr>
            <a:spLocks noChangeShapeType="1"/>
          </p:cNvSpPr>
          <p:nvPr>
            <p:custDataLst>
              <p:tags r:id="rId49"/>
            </p:custDataLst>
          </p:nvPr>
        </p:nvSpPr>
        <p:spPr bwMode="auto">
          <a:xfrm flipV="1">
            <a:off x="3200400" y="51435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5" name="Line 45"/>
          <p:cNvSpPr>
            <a:spLocks noChangeShapeType="1"/>
          </p:cNvSpPr>
          <p:nvPr>
            <p:custDataLst>
              <p:tags r:id="rId50"/>
            </p:custDataLst>
          </p:nvPr>
        </p:nvSpPr>
        <p:spPr bwMode="auto">
          <a:xfrm flipV="1">
            <a:off x="1066800" y="51435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6" name="Oval 17"/>
          <p:cNvSpPr>
            <a:spLocks noChangeArrowheads="1"/>
          </p:cNvSpPr>
          <p:nvPr>
            <p:custDataLst>
              <p:tags r:id="rId51"/>
            </p:custDataLst>
          </p:nvPr>
        </p:nvSpPr>
        <p:spPr bwMode="auto">
          <a:xfrm>
            <a:off x="457200" y="4457700"/>
            <a:ext cx="1143000" cy="685800"/>
          </a:xfrm>
          <a:prstGeom prst="ellipse">
            <a:avLst/>
          </a:prstGeom>
          <a:noFill/>
          <a:ln w="25400"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a:rPr>
              <a:t>new </a:t>
            </a:r>
            <a:r>
              <a:rPr lang="en-US" sz="1600" dirty="0" smtClean="0">
                <a:solidFill>
                  <a:schemeClr val="tx2"/>
                </a:solidFill>
                <a:latin typeface="Source Sans Pro"/>
              </a:rPr>
              <a:t/>
            </a:r>
            <a:br>
              <a:rPr lang="en-US" sz="1600" dirty="0" smtClean="0">
                <a:solidFill>
                  <a:schemeClr val="tx2"/>
                </a:solidFill>
                <a:latin typeface="Source Sans Pro"/>
              </a:rPr>
            </a:br>
            <a:r>
              <a:rPr lang="en-US" sz="1600" dirty="0" smtClean="0">
                <a:solidFill>
                  <a:schemeClr val="tx2"/>
                </a:solidFill>
                <a:latin typeface="Source Sans Pro"/>
              </a:rPr>
              <a:t>pc</a:t>
            </a:r>
            <a:endParaRPr lang="en-US" sz="1600" dirty="0">
              <a:solidFill>
                <a:schemeClr val="tx2"/>
              </a:solidFill>
              <a:latin typeface="Source Sans Pro"/>
            </a:endParaRPr>
          </a:p>
        </p:txBody>
      </p:sp>
      <p:sp>
        <p:nvSpPr>
          <p:cNvPr id="57" name="Line 49"/>
          <p:cNvSpPr>
            <a:spLocks noChangeShapeType="1"/>
          </p:cNvSpPr>
          <p:nvPr>
            <p:custDataLst>
              <p:tags r:id="rId52"/>
            </p:custDataLst>
          </p:nvPr>
        </p:nvSpPr>
        <p:spPr bwMode="auto">
          <a:xfrm flipH="1" flipV="1">
            <a:off x="2209800" y="5600700"/>
            <a:ext cx="2590800" cy="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8" name="Rectangle 19"/>
          <p:cNvSpPr>
            <a:spLocks noChangeArrowheads="1"/>
          </p:cNvSpPr>
          <p:nvPr>
            <p:custDataLst>
              <p:tags r:id="rId53"/>
            </p:custDataLst>
          </p:nvPr>
        </p:nvSpPr>
        <p:spPr bwMode="auto">
          <a:xfrm>
            <a:off x="8305800" y="24003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sp>
        <p:nvSpPr>
          <p:cNvPr id="59" name="Line 49"/>
          <p:cNvSpPr>
            <a:spLocks noChangeShapeType="1"/>
          </p:cNvSpPr>
          <p:nvPr>
            <p:custDataLst>
              <p:tags r:id="rId54"/>
            </p:custDataLst>
          </p:nvPr>
        </p:nvSpPr>
        <p:spPr bwMode="auto">
          <a:xfrm flipH="1" flipV="1">
            <a:off x="1524000" y="2400300"/>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60" name="Line 49"/>
          <p:cNvSpPr>
            <a:spLocks noChangeShapeType="1"/>
          </p:cNvSpPr>
          <p:nvPr>
            <p:custDataLst>
              <p:tags r:id="rId55"/>
            </p:custDataLst>
          </p:nvPr>
        </p:nvSpPr>
        <p:spPr bwMode="auto">
          <a:xfrm flipV="1">
            <a:off x="1524000" y="3924300"/>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61" name="Rectangle 19"/>
          <p:cNvSpPr>
            <a:spLocks noChangeArrowheads="1"/>
          </p:cNvSpPr>
          <p:nvPr>
            <p:custDataLst>
              <p:tags r:id="rId56"/>
            </p:custDataLst>
          </p:nvPr>
        </p:nvSpPr>
        <p:spPr bwMode="auto">
          <a:xfrm>
            <a:off x="5638800" y="28575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grpSp>
        <p:nvGrpSpPr>
          <p:cNvPr id="104" name="Group 103"/>
          <p:cNvGrpSpPr/>
          <p:nvPr/>
        </p:nvGrpSpPr>
        <p:grpSpPr>
          <a:xfrm>
            <a:off x="6705600" y="3314700"/>
            <a:ext cx="1371600" cy="1371600"/>
            <a:chOff x="6705600" y="3124200"/>
            <a:chExt cx="1371600" cy="1371600"/>
          </a:xfrm>
        </p:grpSpPr>
        <p:sp>
          <p:nvSpPr>
            <p:cNvPr id="25" name="Line 45"/>
            <p:cNvSpPr>
              <a:spLocks noChangeShapeType="1"/>
            </p:cNvSpPr>
            <p:nvPr>
              <p:custDataLst>
                <p:tags r:id="rId81"/>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0" name="Line 49"/>
            <p:cNvSpPr>
              <a:spLocks noChangeShapeType="1"/>
            </p:cNvSpPr>
            <p:nvPr>
              <p:custDataLst>
                <p:tags r:id="rId82"/>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63" name="Text Box 5"/>
            <p:cNvSpPr txBox="1">
              <a:spLocks noChangeArrowheads="1"/>
            </p:cNvSpPr>
            <p:nvPr>
              <p:custDataLst>
                <p:tags r:id="rId83"/>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a:rPr>
                <a:t>memory</a:t>
              </a:r>
            </a:p>
          </p:txBody>
        </p:sp>
        <p:sp>
          <p:nvSpPr>
            <p:cNvPr id="64" name="Text Box 5"/>
            <p:cNvSpPr txBox="1">
              <a:spLocks noChangeArrowheads="1"/>
            </p:cNvSpPr>
            <p:nvPr>
              <p:custDataLst>
                <p:tags r:id="rId84"/>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d</a:t>
              </a:r>
              <a:r>
                <a:rPr lang="en-US" sz="1600" baseline="-25000" dirty="0" smtClean="0">
                  <a:solidFill>
                    <a:schemeClr val="tx2"/>
                  </a:solidFill>
                  <a:latin typeface="Source Sans Pro"/>
                </a:rPr>
                <a:t>in</a:t>
              </a:r>
              <a:endParaRPr lang="en-US" sz="1600" baseline="-25000" dirty="0">
                <a:solidFill>
                  <a:schemeClr val="tx2"/>
                </a:solidFill>
                <a:latin typeface="Source Sans Pro"/>
              </a:endParaRPr>
            </a:p>
          </p:txBody>
        </p:sp>
        <p:sp>
          <p:nvSpPr>
            <p:cNvPr id="65" name="Text Box 5"/>
            <p:cNvSpPr txBox="1">
              <a:spLocks noChangeArrowheads="1"/>
            </p:cNvSpPr>
            <p:nvPr>
              <p:custDataLst>
                <p:tags r:id="rId85"/>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d</a:t>
              </a:r>
              <a:r>
                <a:rPr lang="en-US" sz="1600" baseline="-25000" dirty="0" err="1" smtClean="0">
                  <a:solidFill>
                    <a:schemeClr val="tx2"/>
                  </a:solidFill>
                  <a:latin typeface="Source Sans Pro"/>
                </a:rPr>
                <a:t>out</a:t>
              </a:r>
              <a:endParaRPr lang="en-US" sz="1600" baseline="-25000" dirty="0">
                <a:solidFill>
                  <a:schemeClr val="tx2"/>
                </a:solidFill>
                <a:latin typeface="Source Sans Pro"/>
              </a:endParaRPr>
            </a:p>
          </p:txBody>
        </p:sp>
        <p:sp>
          <p:nvSpPr>
            <p:cNvPr id="66" name="Text Box 5"/>
            <p:cNvSpPr txBox="1">
              <a:spLocks noChangeArrowheads="1"/>
            </p:cNvSpPr>
            <p:nvPr>
              <p:custDataLst>
                <p:tags r:id="rId86"/>
              </p:custDataLst>
            </p:nvPr>
          </p:nvSpPr>
          <p:spPr bwMode="auto">
            <a:xfrm>
              <a:off x="6781800" y="3124200"/>
              <a:ext cx="9761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addr</a:t>
              </a:r>
              <a:endParaRPr lang="en-US" sz="1600" dirty="0">
                <a:solidFill>
                  <a:schemeClr val="tx2"/>
                </a:solidFill>
                <a:latin typeface="Source Sans Pro"/>
              </a:endParaRPr>
            </a:p>
          </p:txBody>
        </p:sp>
        <p:sp>
          <p:nvSpPr>
            <p:cNvPr id="67" name="Rectangle 4"/>
            <p:cNvSpPr>
              <a:spLocks noChangeArrowheads="1"/>
            </p:cNvSpPr>
            <p:nvPr>
              <p:custDataLst>
                <p:tags r:id="rId87"/>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grpSp>
      <p:sp>
        <p:nvSpPr>
          <p:cNvPr id="68" name="Line 48"/>
          <p:cNvSpPr>
            <a:spLocks noChangeShapeType="1"/>
          </p:cNvSpPr>
          <p:nvPr>
            <p:custDataLst>
              <p:tags r:id="rId57"/>
            </p:custDataLst>
          </p:nvPr>
        </p:nvSpPr>
        <p:spPr bwMode="auto">
          <a:xfrm flipH="1">
            <a:off x="2362200" y="3086100"/>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69" name="Line 45"/>
          <p:cNvSpPr>
            <a:spLocks noChangeShapeType="1"/>
          </p:cNvSpPr>
          <p:nvPr>
            <p:custDataLst>
              <p:tags r:id="rId58"/>
            </p:custDataLst>
          </p:nvPr>
        </p:nvSpPr>
        <p:spPr bwMode="auto">
          <a:xfrm flipV="1">
            <a:off x="2286000" y="34671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70" name="Rectangle 19"/>
          <p:cNvSpPr>
            <a:spLocks noChangeArrowheads="1"/>
          </p:cNvSpPr>
          <p:nvPr>
            <p:custDataLst>
              <p:tags r:id="rId59"/>
            </p:custDataLst>
          </p:nvPr>
        </p:nvSpPr>
        <p:spPr bwMode="auto">
          <a:xfrm>
            <a:off x="2209800" y="27051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sp>
        <p:nvSpPr>
          <p:cNvPr id="71" name="Rectangle 22"/>
          <p:cNvSpPr>
            <a:spLocks noChangeArrowheads="1"/>
          </p:cNvSpPr>
          <p:nvPr>
            <p:custDataLst>
              <p:tags r:id="rId60"/>
            </p:custDataLst>
          </p:nvPr>
        </p:nvSpPr>
        <p:spPr bwMode="auto">
          <a:xfrm>
            <a:off x="2590799" y="19431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a:rPr>
              <a:t>register</a:t>
            </a:r>
            <a:br>
              <a:rPr lang="en-US" sz="1600" dirty="0" smtClean="0">
                <a:solidFill>
                  <a:schemeClr val="tx2"/>
                </a:solidFill>
                <a:latin typeface="Source Sans Pro"/>
              </a:rPr>
            </a:br>
            <a:r>
              <a:rPr lang="en-US" sz="1600" dirty="0" smtClean="0">
                <a:solidFill>
                  <a:schemeClr val="tx2"/>
                </a:solidFill>
                <a:latin typeface="Source Sans Pro"/>
              </a:rPr>
              <a:t>file</a:t>
            </a:r>
            <a:endParaRPr lang="en-US" sz="1600" dirty="0">
              <a:solidFill>
                <a:schemeClr val="tx2"/>
              </a:solidFill>
              <a:latin typeface="Source Sans Pro"/>
            </a:endParaRPr>
          </a:p>
        </p:txBody>
      </p:sp>
      <p:sp>
        <p:nvSpPr>
          <p:cNvPr id="72" name="Text Box 29"/>
          <p:cNvSpPr txBox="1">
            <a:spLocks noChangeArrowheads="1"/>
          </p:cNvSpPr>
          <p:nvPr>
            <p:custDataLst>
              <p:tags r:id="rId61"/>
            </p:custDataLst>
          </p:nvPr>
        </p:nvSpPr>
        <p:spPr bwMode="auto">
          <a:xfrm>
            <a:off x="1295400" y="2174776"/>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inst</a:t>
            </a:r>
            <a:endParaRPr lang="en-US" sz="1600" dirty="0">
              <a:solidFill>
                <a:schemeClr val="tx2"/>
              </a:solidFill>
              <a:latin typeface="Source Sans Pro"/>
            </a:endParaRPr>
          </a:p>
        </p:txBody>
      </p:sp>
      <p:sp>
        <p:nvSpPr>
          <p:cNvPr id="73" name="Line 25"/>
          <p:cNvSpPr>
            <a:spLocks noChangeShapeType="1"/>
          </p:cNvSpPr>
          <p:nvPr>
            <p:custDataLst>
              <p:tags r:id="rId62"/>
            </p:custDataLst>
          </p:nvPr>
        </p:nvSpPr>
        <p:spPr bwMode="auto">
          <a:xfrm flipV="1">
            <a:off x="2743200"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74" name="Line 25"/>
          <p:cNvSpPr>
            <a:spLocks noChangeShapeType="1"/>
          </p:cNvSpPr>
          <p:nvPr>
            <p:custDataLst>
              <p:tags r:id="rId63"/>
            </p:custDataLst>
          </p:nvPr>
        </p:nvSpPr>
        <p:spPr bwMode="auto">
          <a:xfrm flipV="1">
            <a:off x="3124199"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75" name="Line 25"/>
          <p:cNvSpPr>
            <a:spLocks noChangeShapeType="1"/>
          </p:cNvSpPr>
          <p:nvPr>
            <p:custDataLst>
              <p:tags r:id="rId64"/>
            </p:custDataLst>
          </p:nvPr>
        </p:nvSpPr>
        <p:spPr bwMode="auto">
          <a:xfrm flipV="1">
            <a:off x="3352799"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76" name="Line 25"/>
          <p:cNvSpPr>
            <a:spLocks noChangeShapeType="1"/>
          </p:cNvSpPr>
          <p:nvPr>
            <p:custDataLst>
              <p:tags r:id="rId65"/>
            </p:custDataLst>
          </p:nvPr>
        </p:nvSpPr>
        <p:spPr bwMode="auto">
          <a:xfrm flipV="1">
            <a:off x="3581399"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80" name="Line 49"/>
          <p:cNvSpPr>
            <a:spLocks noChangeShapeType="1"/>
          </p:cNvSpPr>
          <p:nvPr>
            <p:custDataLst>
              <p:tags r:id="rId66"/>
            </p:custDataLst>
          </p:nvPr>
        </p:nvSpPr>
        <p:spPr bwMode="auto">
          <a:xfrm flipV="1">
            <a:off x="3657600" y="4991100"/>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81" name="Text Box 11"/>
          <p:cNvSpPr txBox="1">
            <a:spLocks noChangeArrowheads="1"/>
          </p:cNvSpPr>
          <p:nvPr>
            <p:custDataLst>
              <p:tags r:id="rId67"/>
            </p:custDataLst>
          </p:nvPr>
        </p:nvSpPr>
        <p:spPr bwMode="auto">
          <a:xfrm>
            <a:off x="2971800" y="4838700"/>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extend</a:t>
            </a:r>
            <a:endParaRPr lang="en-US" sz="1600" dirty="0">
              <a:solidFill>
                <a:schemeClr val="tx2"/>
              </a:solidFill>
              <a:latin typeface="Source Sans Pro"/>
            </a:endParaRPr>
          </a:p>
        </p:txBody>
      </p:sp>
      <p:sp>
        <p:nvSpPr>
          <p:cNvPr id="84" name="Line 49"/>
          <p:cNvSpPr>
            <a:spLocks noChangeShapeType="1"/>
          </p:cNvSpPr>
          <p:nvPr>
            <p:custDataLst>
              <p:tags r:id="rId68"/>
            </p:custDataLst>
          </p:nvPr>
        </p:nvSpPr>
        <p:spPr bwMode="auto">
          <a:xfrm flipV="1">
            <a:off x="4800600" y="2167513"/>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86" name="Line 49"/>
          <p:cNvSpPr>
            <a:spLocks noChangeShapeType="1"/>
          </p:cNvSpPr>
          <p:nvPr>
            <p:custDataLst>
              <p:tags r:id="rId69"/>
            </p:custDataLst>
          </p:nvPr>
        </p:nvSpPr>
        <p:spPr bwMode="auto">
          <a:xfrm>
            <a:off x="5260313" y="3467100"/>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3" name="TextBox 92"/>
          <p:cNvSpPr txBox="1"/>
          <p:nvPr/>
        </p:nvSpPr>
        <p:spPr>
          <a:xfrm>
            <a:off x="1843086" y="5943600"/>
            <a:ext cx="4042517" cy="523220"/>
          </a:xfrm>
          <a:prstGeom prst="rect">
            <a:avLst/>
          </a:prstGeom>
          <a:noFill/>
          <a:ln>
            <a:noFill/>
          </a:ln>
        </p:spPr>
        <p:txBody>
          <a:bodyPr wrap="none" rtlCol="0">
            <a:spAutoFit/>
          </a:bodyPr>
          <a:lstStyle/>
          <a:p>
            <a:r>
              <a:rPr lang="en-US" sz="2800" dirty="0" smtClean="0">
                <a:solidFill>
                  <a:schemeClr val="tx2"/>
                </a:solidFill>
                <a:latin typeface="Source Sans Pro"/>
              </a:rPr>
              <a:t>A single cycle processor</a:t>
            </a:r>
          </a:p>
        </p:txBody>
      </p:sp>
      <p:grpSp>
        <p:nvGrpSpPr>
          <p:cNvPr id="103" name="Group 102"/>
          <p:cNvGrpSpPr/>
          <p:nvPr/>
        </p:nvGrpSpPr>
        <p:grpSpPr>
          <a:xfrm>
            <a:off x="5715000" y="1866900"/>
            <a:ext cx="1143000" cy="1524000"/>
            <a:chOff x="5715000" y="1676400"/>
            <a:chExt cx="1143000" cy="1524000"/>
          </a:xfrm>
        </p:grpSpPr>
        <p:sp>
          <p:nvSpPr>
            <p:cNvPr id="95" name="Text Box 52"/>
            <p:cNvSpPr txBox="1">
              <a:spLocks noChangeArrowheads="1"/>
            </p:cNvSpPr>
            <p:nvPr>
              <p:custDataLst>
                <p:tags r:id="rId75"/>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a:rPr>
                <a:t>alu</a:t>
              </a:r>
              <a:endParaRPr lang="en-US" sz="1600" dirty="0">
                <a:solidFill>
                  <a:schemeClr val="tx2"/>
                </a:solidFill>
                <a:latin typeface="Source Sans Pro"/>
              </a:endParaRPr>
            </a:p>
          </p:txBody>
        </p:sp>
        <p:sp>
          <p:nvSpPr>
            <p:cNvPr id="96" name="Line 44"/>
            <p:cNvSpPr>
              <a:spLocks noChangeShapeType="1"/>
            </p:cNvSpPr>
            <p:nvPr>
              <p:custDataLst>
                <p:tags r:id="rId76"/>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7" name="Freeform 96"/>
            <p:cNvSpPr/>
            <p:nvPr>
              <p:custDataLst>
                <p:tags r:id="rId77"/>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a:endParaRPr>
            </a:p>
          </p:txBody>
        </p:sp>
        <p:sp>
          <p:nvSpPr>
            <p:cNvPr id="98" name="Line 45"/>
            <p:cNvSpPr>
              <a:spLocks noChangeShapeType="1"/>
            </p:cNvSpPr>
            <p:nvPr>
              <p:custDataLst>
                <p:tags r:id="rId78"/>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9" name="Line 43"/>
            <p:cNvSpPr>
              <a:spLocks noChangeShapeType="1"/>
            </p:cNvSpPr>
            <p:nvPr>
              <p:custDataLst>
                <p:tags r:id="rId79"/>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00" name="Line 48"/>
            <p:cNvSpPr>
              <a:spLocks noChangeShapeType="1"/>
            </p:cNvSpPr>
            <p:nvPr>
              <p:custDataLst>
                <p:tags r:id="rId80"/>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grpSp>
      <p:grpSp>
        <p:nvGrpSpPr>
          <p:cNvPr id="87" name="Group 86"/>
          <p:cNvGrpSpPr/>
          <p:nvPr>
            <p:custDataLst>
              <p:tags r:id="rId70"/>
            </p:custDataLst>
          </p:nvPr>
        </p:nvGrpSpPr>
        <p:grpSpPr>
          <a:xfrm>
            <a:off x="914400" y="3162300"/>
            <a:ext cx="304800" cy="304800"/>
            <a:chOff x="990600" y="2971800"/>
            <a:chExt cx="304800" cy="304800"/>
          </a:xfrm>
          <a:noFill/>
        </p:grpSpPr>
        <p:sp>
          <p:nvSpPr>
            <p:cNvPr id="88" name="Freeform 87"/>
            <p:cNvSpPr/>
            <p:nvPr>
              <p:custDataLst>
                <p:tags r:id="rId7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a:endParaRPr>
            </a:p>
          </p:txBody>
        </p:sp>
        <p:sp>
          <p:nvSpPr>
            <p:cNvPr id="89" name="Text Box 11"/>
            <p:cNvSpPr txBox="1">
              <a:spLocks noChangeArrowheads="1"/>
            </p:cNvSpPr>
            <p:nvPr>
              <p:custDataLst>
                <p:tags r:id="rId74"/>
              </p:custDataLst>
            </p:nvPr>
          </p:nvSpPr>
          <p:spPr bwMode="auto">
            <a:xfrm>
              <a:off x="1081086" y="3002753"/>
              <a:ext cx="152400" cy="228600"/>
            </a:xfrm>
            <a:prstGeom prst="rect">
              <a:avLst/>
            </a:prstGeom>
            <a:grp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+4</a:t>
              </a:r>
              <a:endParaRPr lang="en-US" sz="1600" dirty="0">
                <a:solidFill>
                  <a:schemeClr val="tx2"/>
                </a:solidFill>
                <a:latin typeface="Source Sans Pro"/>
              </a:endParaRPr>
            </a:p>
          </p:txBody>
        </p:sp>
      </p:grpSp>
      <p:sp>
        <p:nvSpPr>
          <p:cNvPr id="91" name="Freeform 90"/>
          <p:cNvSpPr/>
          <p:nvPr>
            <p:custDataLst>
              <p:tags r:id="rId71"/>
            </p:custDataLst>
          </p:nvPr>
        </p:nvSpPr>
        <p:spPr>
          <a:xfrm>
            <a:off x="1676400" y="31623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a:endParaRPr>
          </a:p>
        </p:txBody>
      </p:sp>
      <p:sp>
        <p:nvSpPr>
          <p:cNvPr id="92" name="Text Box 11"/>
          <p:cNvSpPr txBox="1">
            <a:spLocks noChangeArrowheads="1"/>
          </p:cNvSpPr>
          <p:nvPr>
            <p:custDataLst>
              <p:tags r:id="rId72"/>
            </p:custDataLst>
          </p:nvPr>
        </p:nvSpPr>
        <p:spPr bwMode="auto">
          <a:xfrm>
            <a:off x="1766886" y="31932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+4</a:t>
            </a:r>
            <a:endParaRPr lang="en-US" sz="1600" dirty="0">
              <a:solidFill>
                <a:schemeClr val="tx2"/>
              </a:solidFill>
              <a:latin typeface="Source Sans Pro"/>
            </a:endParaRPr>
          </a:p>
        </p:txBody>
      </p:sp>
    </p:spTree>
    <p:extLst>
      <p:ext uri="{BB962C8B-B14F-4D97-AF65-F5344CB8AC3E}">
        <p14:creationId xmlns:p14="http://schemas.microsoft.com/office/powerpoint/2010/main" val="36353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6"/>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animBg="1"/>
      <p:bldP spid="24" grpId="0" animBg="1"/>
      <p:bldP spid="26" grpId="0" animBg="1"/>
      <p:bldP spid="27" grpId="0" animBg="1"/>
      <p:bldP spid="28" grpId="0" animBg="1"/>
      <p:bldP spid="29" grpId="0" animBg="1"/>
      <p:bldP spid="31" grpId="0" animBg="1"/>
      <p:bldP spid="32" grpId="0"/>
      <p:bldP spid="33" grpId="0" animBg="1"/>
      <p:bldP spid="34" grpId="0" animBg="1"/>
      <p:bldP spid="35" grpId="0" animBg="1"/>
      <p:bldP spid="36" grpId="0" animBg="1"/>
      <p:bldP spid="37" grpId="0" animBg="1"/>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8" grpId="0" animBg="1"/>
      <p:bldP spid="69" grpId="0" animBg="1"/>
      <p:bldP spid="70" grpId="0" animBg="1"/>
      <p:bldP spid="71" grpId="0" animBg="1"/>
      <p:bldP spid="72" grpId="0"/>
      <p:bldP spid="73" grpId="0" animBg="1"/>
      <p:bldP spid="74" grpId="0" animBg="1"/>
      <p:bldP spid="75" grpId="0" animBg="1"/>
      <p:bldP spid="76" grpId="0" animBg="1"/>
      <p:bldP spid="80" grpId="0" animBg="1"/>
      <p:bldP spid="81" grpId="0" animBg="1"/>
      <p:bldP spid="84" grpId="0" animBg="1"/>
      <p:bldP spid="86" grpId="0" animBg="1"/>
      <p:bldP spid="93" grpId="0"/>
      <p:bldP spid="91" grpId="0" animBg="1"/>
      <p:bldP spid="9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40</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Autofit/>
          </a:bodyPr>
          <a:lstStyle/>
          <a:p>
            <a:r>
              <a:rPr lang="en-GB" dirty="0" smtClean="0">
                <a:solidFill>
                  <a:schemeClr val="tx2"/>
                </a:solidFill>
              </a:rPr>
              <a:t>RISC-V Instruction Types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0" y="838200"/>
            <a:ext cx="9315796" cy="56388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R-type:</a:t>
            </a:r>
            <a:r>
              <a:rPr lang="en-GB" sz="2400" dirty="0" smtClean="0">
                <a:solidFill>
                  <a:schemeClr val="tx2"/>
                </a:solidFill>
              </a:rPr>
              <a:t> result and </a:t>
            </a:r>
            <a:r>
              <a:rPr lang="en-GB" sz="2400" dirty="0">
                <a:solidFill>
                  <a:schemeClr val="tx2"/>
                </a:solidFill>
              </a:rPr>
              <a:t>two </a:t>
            </a:r>
            <a:r>
              <a:rPr lang="en-GB" sz="2400" dirty="0" smtClean="0">
                <a:solidFill>
                  <a:schemeClr val="tx2"/>
                </a:solidFill>
              </a:rPr>
              <a:t>source registers, shift amount</a:t>
            </a:r>
            <a:endParaRPr lang="en-GB" sz="2400" dirty="0">
              <a:solidFill>
                <a:schemeClr val="tx2"/>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a:t>
            </a:r>
            <a:r>
              <a:rPr lang="en-GB" sz="2400" dirty="0" smtClean="0">
                <a:solidFill>
                  <a:schemeClr val="tx2"/>
                </a:solidFill>
              </a:rPr>
              <a:t> </a:t>
            </a:r>
            <a:r>
              <a:rPr lang="en-GB" sz="2400" dirty="0">
                <a:solidFill>
                  <a:schemeClr val="tx2"/>
                </a:solidFill>
              </a:rPr>
              <a:t>result </a:t>
            </a:r>
            <a:r>
              <a:rPr lang="en-GB" sz="2400" dirty="0" smtClean="0">
                <a:solidFill>
                  <a:schemeClr val="tx2"/>
                </a:solidFill>
              </a:rPr>
              <a:t>and source register, </a:t>
            </a:r>
            <a:r>
              <a:rPr lang="en-GB" sz="2400" dirty="0">
                <a:solidFill>
                  <a:schemeClr val="tx2"/>
                </a:solidFill>
              </a:rPr>
              <a:t>shift </a:t>
            </a:r>
            <a:r>
              <a:rPr lang="en-GB" sz="2400" dirty="0" smtClean="0">
                <a:solidFill>
                  <a:schemeClr val="tx2"/>
                </a:solidFill>
              </a:rPr>
              <a:t>amount in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U-type:</a:t>
            </a:r>
            <a:r>
              <a:rPr lang="en-GB" sz="2400" dirty="0" smtClean="0">
                <a:solidFill>
                  <a:schemeClr val="tx2"/>
                </a:solidFill>
              </a:rPr>
              <a:t> result register, </a:t>
            </a:r>
            <a:r>
              <a:rPr lang="en-GB" sz="2400" dirty="0">
                <a:solidFill>
                  <a:schemeClr val="tx2"/>
                </a:solidFill>
              </a:rPr>
              <a:t>16-bit immediate with sign/zero </a:t>
            </a:r>
            <a:r>
              <a:rPr lang="en-GB" sz="2400" dirty="0" smtClean="0">
                <a:solidFill>
                  <a:schemeClr val="tx2"/>
                </a:solidFill>
              </a:rPr>
              <a:t>extension</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smtClean="0">
                <a:solidFill>
                  <a:schemeClr val="tx2"/>
                </a:solidFill>
              </a:rPr>
              <a:t>for loads and </a:t>
            </a:r>
            <a:r>
              <a:rPr lang="en-GB" sz="2400" dirty="0" smtClean="0">
                <a:solidFill>
                  <a:schemeClr val="accent6"/>
                </a:solidFill>
              </a:rPr>
              <a:t>S-type</a:t>
            </a:r>
            <a:r>
              <a:rPr lang="en-GB" sz="2400" dirty="0" smtClean="0">
                <a:solidFill>
                  <a:schemeClr val="tx2"/>
                </a:solidFill>
              </a:rPr>
              <a:t> for stores</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load/store </a:t>
            </a:r>
            <a:r>
              <a:rPr lang="en-GB" sz="2400" dirty="0">
                <a:solidFill>
                  <a:schemeClr val="tx2"/>
                </a:solidFill>
              </a:rPr>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word, half-word </a:t>
            </a:r>
            <a:r>
              <a:rPr lang="en-GB" sz="2400" dirty="0">
                <a:solidFill>
                  <a:schemeClr val="tx2"/>
                </a:solidFill>
              </a:rPr>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a:t>
            </a:r>
            <a:r>
              <a:rPr lang="en-GB" sz="2800" dirty="0" smtClean="0">
                <a:solidFill>
                  <a:schemeClr val="accent1"/>
                </a:solidFill>
              </a:rPr>
              <a:t>flow</a:t>
            </a:r>
            <a:endParaRPr lang="en-GB" sz="28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UJ-type</a:t>
            </a:r>
            <a:r>
              <a:rPr lang="en-GB" sz="2400" dirty="0">
                <a:solidFill>
                  <a:schemeClr val="accent6"/>
                </a:solidFill>
              </a:rPr>
              <a:t>: </a:t>
            </a:r>
            <a:r>
              <a:rPr lang="en-GB" sz="2400" dirty="0" smtClean="0">
                <a:solidFill>
                  <a:schemeClr val="tx2"/>
                </a:solidFill>
              </a:rPr>
              <a:t>jump-and-link</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a:solidFill>
                  <a:schemeClr val="tx2"/>
                </a:solidFill>
              </a:rPr>
              <a:t>jump-and-link </a:t>
            </a:r>
            <a:r>
              <a:rPr lang="en-GB" sz="2400" dirty="0" smtClean="0">
                <a:solidFill>
                  <a:schemeClr val="tx2"/>
                </a:solidFill>
              </a:rPr>
              <a:t>register</a:t>
            </a:r>
            <a:endParaRPr lang="en-GB" sz="2400" dirty="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SB-type</a:t>
            </a:r>
            <a:r>
              <a:rPr lang="en-GB" sz="2400" dirty="0">
                <a:solidFill>
                  <a:schemeClr val="accent6"/>
                </a:solidFill>
              </a:rPr>
              <a:t>:</a:t>
            </a:r>
            <a:r>
              <a:rPr lang="en-GB" sz="2400" dirty="0">
                <a:solidFill>
                  <a:schemeClr val="tx2"/>
                </a:solidFill>
              </a:rPr>
              <a:t> conditional branches: pc-relative addresses</a:t>
            </a:r>
          </a:p>
        </p:txBody>
      </p:sp>
      <p:sp>
        <p:nvSpPr>
          <p:cNvPr id="7" name="Rounded Rectangle 6"/>
          <p:cNvSpPr/>
          <p:nvPr/>
        </p:nvSpPr>
        <p:spPr>
          <a:xfrm>
            <a:off x="0" y="685799"/>
            <a:ext cx="9060873" cy="23272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991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41</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solidFill>
                  <a:schemeClr val="tx2"/>
                </a:solidFill>
              </a:rPr>
              <a:t>RISC-V instruction formats</a:t>
            </a:r>
            <a:endParaRPr lang="en-US" dirty="0">
              <a:solidFill>
                <a:schemeClr val="tx2"/>
              </a:solidFill>
            </a:endParaRPr>
          </a:p>
        </p:txBody>
      </p:sp>
      <p:sp>
        <p:nvSpPr>
          <p:cNvPr id="6" name="Content Placeholder 2"/>
          <p:cNvSpPr>
            <a:spLocks noGrp="1"/>
          </p:cNvSpPr>
          <p:nvPr>
            <p:ph idx="1"/>
          </p:nvPr>
        </p:nvSpPr>
        <p:spPr>
          <a:xfrm>
            <a:off x="83820" y="838200"/>
            <a:ext cx="9281160" cy="5638800"/>
          </a:xfrm>
        </p:spPr>
        <p:txBody>
          <a:bodyPr>
            <a:normAutofit/>
          </a:bodyPr>
          <a:lstStyle/>
          <a:p>
            <a:pPr marL="0" indent="0">
              <a:buNone/>
            </a:pPr>
            <a:r>
              <a:rPr lang="en-US" sz="2800" dirty="0" smtClean="0"/>
              <a:t>All RISC-V instructions are 32 bits long, have 4 formats</a:t>
            </a:r>
          </a:p>
          <a:p>
            <a:pPr>
              <a:lnSpc>
                <a:spcPct val="120000"/>
              </a:lnSpc>
            </a:pPr>
            <a:r>
              <a:rPr lang="en-US" dirty="0" smtClean="0">
                <a:solidFill>
                  <a:schemeClr val="accent6"/>
                </a:solidFill>
              </a:rPr>
              <a:t>R-type</a:t>
            </a:r>
          </a:p>
          <a:p>
            <a:pPr>
              <a:lnSpc>
                <a:spcPct val="120000"/>
              </a:lnSpc>
            </a:pPr>
            <a:endParaRPr lang="en-US" dirty="0" smtClean="0"/>
          </a:p>
          <a:p>
            <a:pPr>
              <a:lnSpc>
                <a:spcPct val="120000"/>
              </a:lnSpc>
            </a:pPr>
            <a:r>
              <a:rPr lang="en-US" dirty="0" smtClean="0">
                <a:solidFill>
                  <a:schemeClr val="accent6"/>
                </a:solidFill>
              </a:rPr>
              <a:t>I-type</a:t>
            </a:r>
          </a:p>
          <a:p>
            <a:pPr>
              <a:lnSpc>
                <a:spcPct val="120000"/>
              </a:lnSpc>
            </a:pPr>
            <a:endParaRPr lang="en-US" dirty="0" smtClean="0"/>
          </a:p>
          <a:p>
            <a:pPr>
              <a:lnSpc>
                <a:spcPct val="120000"/>
              </a:lnSpc>
            </a:pPr>
            <a:r>
              <a:rPr lang="en-US" dirty="0" smtClean="0">
                <a:solidFill>
                  <a:schemeClr val="accent6"/>
                </a:solidFill>
              </a:rPr>
              <a:t>S-type</a:t>
            </a:r>
          </a:p>
          <a:p>
            <a:pPr marL="0" indent="0">
              <a:lnSpc>
                <a:spcPct val="120000"/>
              </a:lnSpc>
              <a:buNone/>
            </a:pPr>
            <a:r>
              <a:rPr lang="en-US" dirty="0" smtClean="0">
                <a:solidFill>
                  <a:schemeClr val="accent6"/>
                </a:solidFill>
              </a:rPr>
              <a:t>  (SB-type)</a:t>
            </a:r>
          </a:p>
          <a:p>
            <a:pPr marL="0" indent="0">
              <a:lnSpc>
                <a:spcPct val="120000"/>
              </a:lnSpc>
              <a:buNone/>
            </a:pPr>
            <a:endParaRPr lang="en-US" sz="1000" dirty="0" smtClean="0">
              <a:solidFill>
                <a:schemeClr val="accent6"/>
              </a:solidFill>
            </a:endParaRPr>
          </a:p>
          <a:p>
            <a:pPr>
              <a:lnSpc>
                <a:spcPct val="120000"/>
              </a:lnSpc>
            </a:pPr>
            <a:r>
              <a:rPr lang="en-US" dirty="0" smtClean="0">
                <a:solidFill>
                  <a:schemeClr val="accent6"/>
                </a:solidFill>
              </a:rPr>
              <a:t>U-type</a:t>
            </a:r>
          </a:p>
          <a:p>
            <a:pPr marL="0" indent="0">
              <a:lnSpc>
                <a:spcPct val="120000"/>
              </a:lnSpc>
              <a:buNone/>
            </a:pPr>
            <a:r>
              <a:rPr lang="en-US" dirty="0" smtClean="0">
                <a:solidFill>
                  <a:schemeClr val="accent6"/>
                </a:solidFill>
              </a:rPr>
              <a:t>  (UJ-type) </a:t>
            </a:r>
            <a:endParaRPr lang="en-US" dirty="0">
              <a:solidFill>
                <a:schemeClr val="accent6"/>
              </a:solidFill>
            </a:endParaRPr>
          </a:p>
        </p:txBody>
      </p:sp>
      <p:graphicFrame>
        <p:nvGraphicFramePr>
          <p:cNvPr id="10" name="Group 4"/>
          <p:cNvGraphicFramePr>
            <a:graphicFrameLocks noGrp="1"/>
          </p:cNvGraphicFramePr>
          <p:nvPr>
            <p:custDataLst>
              <p:tags r:id="rId1"/>
            </p:custDataLst>
            <p:extLst>
              <p:ext uri="{D42A27DB-BD31-4B8C-83A1-F6EECF244321}">
                <p14:modId xmlns:p14="http://schemas.microsoft.com/office/powerpoint/2010/main" val="434372482"/>
              </p:ext>
            </p:extLst>
          </p:nvPr>
        </p:nvGraphicFramePr>
        <p:xfrm>
          <a:off x="2195252" y="1290233"/>
          <a:ext cx="6248400" cy="1331046"/>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355686">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31        25</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24     20</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19      15</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4"/>
                          </a:solidFill>
                          <a:effectLst/>
                          <a:latin typeface="Consolas" panose="020B0609020204030204" pitchFamily="49" charset="0"/>
                        </a:rPr>
                        <a:t>14         12</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11    7</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6       0</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402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anose="020B0609020204030204" pitchFamily="49" charset="0"/>
                        </a:rPr>
                        <a:t>Rd</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178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1" name="Group 4"/>
          <p:cNvGraphicFramePr>
            <a:graphicFrameLocks noGrp="1"/>
          </p:cNvGraphicFramePr>
          <p:nvPr>
            <p:custDataLst>
              <p:tags r:id="rId2"/>
            </p:custDataLst>
            <p:extLst>
              <p:ext uri="{D42A27DB-BD31-4B8C-83A1-F6EECF244321}">
                <p14:modId xmlns:p14="http://schemas.microsoft.com/office/powerpoint/2010/main" val="1785062147"/>
              </p:ext>
            </p:extLst>
          </p:nvPr>
        </p:nvGraphicFramePr>
        <p:xfrm>
          <a:off x="2198932" y="2662578"/>
          <a:ext cx="6248400"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31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19      15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4"/>
                          </a:solidFill>
                          <a:effectLst/>
                          <a:latin typeface="Consolas" panose="020B0609020204030204" pitchFamily="49" charset="0"/>
                        </a:rPr>
                        <a:t>14         12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11    7</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6       0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4"/>
          <p:cNvGraphicFramePr>
            <a:graphicFrameLocks noGrp="1"/>
          </p:cNvGraphicFramePr>
          <p:nvPr>
            <p:custDataLst>
              <p:tags r:id="rId3"/>
            </p:custDataLst>
            <p:extLst>
              <p:ext uri="{D42A27DB-BD31-4B8C-83A1-F6EECF244321}">
                <p14:modId xmlns:p14="http://schemas.microsoft.com/office/powerpoint/2010/main" val="1187643524"/>
              </p:ext>
            </p:extLst>
          </p:nvPr>
        </p:nvGraphicFramePr>
        <p:xfrm>
          <a:off x="2217420" y="4051629"/>
          <a:ext cx="6248400"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85714">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31        25</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24     20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19      15</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4"/>
                          </a:solidFill>
                          <a:effectLst/>
                          <a:latin typeface="Consolas" panose="020B0609020204030204" pitchFamily="49" charset="0"/>
                        </a:rPr>
                        <a:t>14         12</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11    7</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6       0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 name="Group 4"/>
          <p:cNvGraphicFramePr>
            <a:graphicFrameLocks noGrp="1"/>
          </p:cNvGraphicFramePr>
          <p:nvPr>
            <p:custDataLst>
              <p:tags r:id="rId4"/>
            </p:custDataLst>
            <p:extLst>
              <p:ext uri="{D42A27DB-BD31-4B8C-83A1-F6EECF244321}">
                <p14:modId xmlns:p14="http://schemas.microsoft.com/office/powerpoint/2010/main" val="3575155240"/>
              </p:ext>
            </p:extLst>
          </p:nvPr>
        </p:nvGraphicFramePr>
        <p:xfrm>
          <a:off x="2217420" y="5440680"/>
          <a:ext cx="6248400"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31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12</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11    7</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6       0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20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Rectangle 1"/>
          <p:cNvSpPr/>
          <p:nvPr/>
        </p:nvSpPr>
        <p:spPr>
          <a:xfrm>
            <a:off x="2139142" y="1335579"/>
            <a:ext cx="6547658" cy="254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53383" y="2601883"/>
            <a:ext cx="6547658" cy="254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67791" y="4003698"/>
            <a:ext cx="6547658" cy="254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139142" y="5392749"/>
            <a:ext cx="6547658" cy="254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R-Type (1): Arithmetic and Logic</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42</a:t>
            </a:fld>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2373883926"/>
              </p:ext>
            </p:extLst>
          </p:nvPr>
        </p:nvGraphicFramePr>
        <p:xfrm>
          <a:off x="457200" y="2975297"/>
          <a:ext cx="8595360" cy="22860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214846">
                  <a:extLst>
                    <a:ext uri="{9D8B030D-6E8A-4147-A177-3AD203B41FA5}">
                      <a16:colId xmlns:a16="http://schemas.microsoft.com/office/drawing/2014/main" val="20001"/>
                    </a:ext>
                  </a:extLst>
                </a:gridCol>
                <a:gridCol w="2404408">
                  <a:extLst>
                    <a:ext uri="{9D8B030D-6E8A-4147-A177-3AD203B41FA5}">
                      <a16:colId xmlns:a16="http://schemas.microsoft.com/office/drawing/2014/main" val="20002"/>
                    </a:ext>
                  </a:extLst>
                </a:gridCol>
                <a:gridCol w="3604506">
                  <a:extLst>
                    <a:ext uri="{9D8B030D-6E8A-4147-A177-3AD203B41FA5}">
                      <a16:colId xmlns:a16="http://schemas.microsoft.com/office/drawing/2014/main" val="20003"/>
                    </a:ext>
                  </a:extLst>
                </a:gridCol>
              </a:tblGrid>
              <a:tr h="370840">
                <a:tc>
                  <a:txBody>
                    <a:bodyPr/>
                    <a:lstStyle/>
                    <a:p>
                      <a:r>
                        <a:rPr lang="en-US" sz="2400" dirty="0" smtClean="0">
                          <a:solidFill>
                            <a:schemeClr val="accent1"/>
                          </a:solidFill>
                          <a:latin typeface="Consolas" panose="020B0609020204030204" pitchFamily="49" charset="0"/>
                        </a:rPr>
                        <a:t>op</a:t>
                      </a:r>
                      <a:endParaRPr lang="en-US" sz="2400" dirty="0">
                        <a:solidFill>
                          <a:schemeClr val="accent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1"/>
                          </a:solidFill>
                          <a:latin typeface="Consolas" panose="020B0609020204030204" pitchFamily="49" charset="0"/>
                        </a:rPr>
                        <a:t>funct3</a:t>
                      </a:r>
                      <a:endParaRPr lang="en-US" sz="2400" dirty="0">
                        <a:solidFill>
                          <a:schemeClr val="accent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anose="020B0609020204030204" pitchFamily="49" charset="0"/>
                        </a:rPr>
                        <a:t>mnemonic</a:t>
                      </a:r>
                      <a:endParaRPr lang="en-US" sz="2400" dirty="0">
                        <a:solidFill>
                          <a:schemeClr val="tx2"/>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anose="020B0609020204030204" pitchFamily="49" charset="0"/>
                        </a:rPr>
                        <a:t>description</a:t>
                      </a:r>
                      <a:endParaRPr lang="en-US" sz="2400" dirty="0">
                        <a:solidFill>
                          <a:schemeClr val="tx2"/>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000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ADD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000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SUB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110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OR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a:t>
                      </a:r>
                      <a:r>
                        <a:rPr lang="en-US" sz="2400" baseline="0" dirty="0" smtClean="0">
                          <a:solidFill>
                            <a:schemeClr val="tx2"/>
                          </a:solidFill>
                          <a:latin typeface="Source Sans Pro" panose="020B0503030403020204"/>
                        </a:rPr>
                        <a:t>|</a:t>
                      </a:r>
                      <a:r>
                        <a:rPr lang="en-US" sz="2400" dirty="0" smtClean="0">
                          <a:solidFill>
                            <a:schemeClr val="tx2"/>
                          </a:solidFill>
                          <a:latin typeface="Source Sans Pro" panose="020B0503030403020204"/>
                        </a:rPr>
                        <a:t>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100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XOR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a:t>
                      </a:r>
                      <a:r>
                        <a:rPr lang="en-US" sz="2400" dirty="0" smtClean="0">
                          <a:solidFill>
                            <a:schemeClr val="tx2"/>
                          </a:solidFill>
                          <a:latin typeface="Source Sans Pro" panose="020B0503030403020204"/>
                          <a:sym typeface="Symbol"/>
                        </a:rPr>
                        <a:t></a:t>
                      </a:r>
                      <a:r>
                        <a:rPr lang="en-US" sz="2400" dirty="0" smtClean="0">
                          <a:solidFill>
                            <a:schemeClr val="tx2"/>
                          </a:solidFill>
                          <a:latin typeface="Source Sans Pro" panose="020B0503030403020204"/>
                        </a:rPr>
                        <a:t> R[rs2]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p:cNvSpPr/>
          <p:nvPr>
            <p:custDataLst>
              <p:tags r:id="rId2"/>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a:t>
            </a:r>
            <a:r>
              <a:rPr lang="en-US" sz="2800" dirty="0" smtClean="0">
                <a:solidFill>
                  <a:schemeClr val="accent1"/>
                </a:solidFill>
                <a:latin typeface="Consolas" panose="020B0609020204030204" pitchFamily="49" charset="0"/>
              </a:rPr>
              <a:t>00110</a:t>
            </a:r>
            <a:r>
              <a:rPr lang="en-US" sz="2800" dirty="0" smtClean="0">
                <a:solidFill>
                  <a:schemeClr val="accent6"/>
                </a:solidFill>
                <a:latin typeface="Consolas" panose="020B0609020204030204" pitchFamily="49" charset="0"/>
              </a:rPr>
              <a:t>01000</a:t>
            </a:r>
            <a:r>
              <a:rPr lang="en-US" sz="2800" dirty="0" smtClean="0">
                <a:solidFill>
                  <a:schemeClr val="accent4"/>
                </a:solidFill>
                <a:latin typeface="Consolas" panose="020B0609020204030204" pitchFamily="49" charset="0"/>
              </a:rPr>
              <a:t>100</a:t>
            </a:r>
            <a:r>
              <a:rPr lang="en-US" sz="2800" dirty="0" smtClean="0">
                <a:solidFill>
                  <a:schemeClr val="accent2"/>
                </a:solidFill>
                <a:latin typeface="Consolas" pitchFamily="49" charset="0"/>
              </a:rPr>
              <a:t>00100</a:t>
            </a:r>
            <a:r>
              <a:rPr lang="en-US" sz="2800" dirty="0" smtClean="0">
                <a:solidFill>
                  <a:schemeClr val="accent1"/>
                </a:solidFill>
                <a:latin typeface="Consolas" panose="020B0609020204030204" pitchFamily="49" charset="0"/>
              </a:rPr>
              <a:t>0110011</a:t>
            </a:r>
            <a:endParaRPr lang="en-US" sz="2800" dirty="0">
              <a:solidFill>
                <a:schemeClr val="accent5">
                  <a:lumMod val="60000"/>
                  <a:lumOff val="40000"/>
                </a:schemeClr>
              </a:solidFill>
              <a:latin typeface="Consolas" panose="020B0609020204030204" pitchFamily="49" charset="0"/>
            </a:endParaRPr>
          </a:p>
        </p:txBody>
      </p:sp>
      <p:graphicFrame>
        <p:nvGraphicFramePr>
          <p:cNvPr id="11" name="Group 4"/>
          <p:cNvGraphicFramePr>
            <a:graphicFrameLocks noGrp="1"/>
          </p:cNvGraphicFramePr>
          <p:nvPr>
            <p:custDataLst>
              <p:tags r:id="rId3"/>
            </p:custDataLst>
            <p:extLst>
              <p:ext uri="{D42A27DB-BD31-4B8C-83A1-F6EECF244321}">
                <p14:modId xmlns:p14="http://schemas.microsoft.com/office/powerpoint/2010/main" val="4001924111"/>
              </p:ext>
            </p:extLst>
          </p:nvPr>
        </p:nvGraphicFramePr>
        <p:xfrm>
          <a:off x="1174130" y="1436561"/>
          <a:ext cx="6248400" cy="1331046"/>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355686">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31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 </a:t>
                      </a:r>
                      <a:r>
                        <a:rPr kumimoji="0" lang="en-US" sz="1400" b="0" i="0" u="none" strike="noStrike" cap="none" normalizeH="0" baseline="0" dirty="0" smtClean="0">
                          <a:ln>
                            <a:noFill/>
                          </a:ln>
                          <a:solidFill>
                            <a:schemeClr val="accent1"/>
                          </a:solidFill>
                          <a:effectLst/>
                          <a:latin typeface="Consolas" panose="020B0609020204030204" pitchFamily="49" charset="0"/>
                        </a:rPr>
                        <a:t>24</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20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1400" b="0" i="0" u="none" strike="noStrike" cap="none" normalizeH="0" baseline="0" dirty="0" smtClean="0">
                          <a:ln>
                            <a:noFill/>
                          </a:ln>
                          <a:solidFill>
                            <a:schemeClr val="accent1"/>
                          </a:solidFill>
                          <a:effectLst/>
                          <a:latin typeface="Consolas" panose="020B0609020204030204" pitchFamily="49" charset="0"/>
                        </a:rPr>
                        <a:t>6</a:t>
                      </a:r>
                      <a:r>
                        <a:rPr kumimoji="0" lang="en-US" sz="1400" b="0" i="0" u="none" strike="noStrike" cap="none" normalizeH="0" baseline="0" dirty="0" smtClean="0">
                          <a:ln>
                            <a:noFill/>
                          </a:ln>
                          <a:solidFill>
                            <a:schemeClr val="accent2"/>
                          </a:solidFill>
                          <a:effectLst/>
                          <a:latin typeface="Consolas" panose="020B0609020204030204" pitchFamily="49" charset="0"/>
                        </a:rPr>
                        <a:t> </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       0</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402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anose="020B0609020204030204" pitchFamily="49" charset="0"/>
                        </a:rPr>
                        <a:t>Rd</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178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49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R-Type (1): Arithmetic and Logic</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43</a:t>
            </a:fld>
            <a:endParaRPr lang="en-US" dirty="0"/>
          </a:p>
        </p:txBody>
      </p:sp>
      <p:graphicFrame>
        <p:nvGraphicFramePr>
          <p:cNvPr id="6" name="Table 5"/>
          <p:cNvGraphicFramePr>
            <a:graphicFrameLocks noGrp="1"/>
          </p:cNvGraphicFramePr>
          <p:nvPr>
            <p:custDataLst>
              <p:tags r:id="rId1"/>
            </p:custDataLst>
            <p:extLst/>
          </p:nvPr>
        </p:nvGraphicFramePr>
        <p:xfrm>
          <a:off x="457200" y="2975297"/>
          <a:ext cx="8595360" cy="22860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214846">
                  <a:extLst>
                    <a:ext uri="{9D8B030D-6E8A-4147-A177-3AD203B41FA5}">
                      <a16:colId xmlns:a16="http://schemas.microsoft.com/office/drawing/2014/main" val="20001"/>
                    </a:ext>
                  </a:extLst>
                </a:gridCol>
                <a:gridCol w="2404408">
                  <a:extLst>
                    <a:ext uri="{9D8B030D-6E8A-4147-A177-3AD203B41FA5}">
                      <a16:colId xmlns:a16="http://schemas.microsoft.com/office/drawing/2014/main" val="20002"/>
                    </a:ext>
                  </a:extLst>
                </a:gridCol>
                <a:gridCol w="3604506">
                  <a:extLst>
                    <a:ext uri="{9D8B030D-6E8A-4147-A177-3AD203B41FA5}">
                      <a16:colId xmlns:a16="http://schemas.microsoft.com/office/drawing/2014/main" val="20003"/>
                    </a:ext>
                  </a:extLst>
                </a:gridCol>
              </a:tblGrid>
              <a:tr h="370840">
                <a:tc>
                  <a:txBody>
                    <a:bodyPr/>
                    <a:lstStyle/>
                    <a:p>
                      <a:r>
                        <a:rPr lang="en-US" sz="2400" dirty="0" smtClean="0">
                          <a:solidFill>
                            <a:schemeClr val="accent1"/>
                          </a:solidFill>
                          <a:latin typeface="Consolas" panose="020B0609020204030204" pitchFamily="49" charset="0"/>
                        </a:rPr>
                        <a:t>op</a:t>
                      </a:r>
                      <a:endParaRPr lang="en-US" sz="2400" dirty="0">
                        <a:solidFill>
                          <a:schemeClr val="accent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1"/>
                          </a:solidFill>
                          <a:latin typeface="Consolas" panose="020B0609020204030204" pitchFamily="49" charset="0"/>
                        </a:rPr>
                        <a:t>funct3</a:t>
                      </a:r>
                      <a:endParaRPr lang="en-US" sz="2400" dirty="0">
                        <a:solidFill>
                          <a:schemeClr val="accent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anose="020B0609020204030204" pitchFamily="49" charset="0"/>
                        </a:rPr>
                        <a:t>mnemonic</a:t>
                      </a:r>
                      <a:endParaRPr lang="en-US" sz="2400" dirty="0">
                        <a:solidFill>
                          <a:schemeClr val="tx2"/>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anose="020B0609020204030204" pitchFamily="49" charset="0"/>
                        </a:rPr>
                        <a:t>description</a:t>
                      </a:r>
                      <a:endParaRPr lang="en-US" sz="2400" dirty="0">
                        <a:solidFill>
                          <a:schemeClr val="tx2"/>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000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ADD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000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SUB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110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OR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a:t>
                      </a:r>
                      <a:r>
                        <a:rPr lang="en-US" sz="2400" baseline="0" dirty="0" smtClean="0">
                          <a:solidFill>
                            <a:schemeClr val="tx2"/>
                          </a:solidFill>
                          <a:latin typeface="Source Sans Pro" panose="020B0503030403020204"/>
                        </a:rPr>
                        <a:t>|</a:t>
                      </a:r>
                      <a:r>
                        <a:rPr lang="en-US" sz="2400" dirty="0" smtClean="0">
                          <a:solidFill>
                            <a:schemeClr val="tx2"/>
                          </a:solidFill>
                          <a:latin typeface="Source Sans Pro" panose="020B0503030403020204"/>
                        </a:rPr>
                        <a:t>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100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XOR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a:t>
                      </a:r>
                      <a:r>
                        <a:rPr lang="en-US" sz="2400" dirty="0" smtClean="0">
                          <a:solidFill>
                            <a:schemeClr val="tx2"/>
                          </a:solidFill>
                          <a:latin typeface="Source Sans Pro" panose="020B0503030403020204"/>
                          <a:sym typeface="Symbol"/>
                        </a:rPr>
                        <a:t></a:t>
                      </a:r>
                      <a:r>
                        <a:rPr lang="en-US" sz="2400" dirty="0" smtClean="0">
                          <a:solidFill>
                            <a:schemeClr val="tx2"/>
                          </a:solidFill>
                          <a:latin typeface="Source Sans Pro" panose="020B0503030403020204"/>
                        </a:rPr>
                        <a:t> R[rs2]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8" name="TextBox 7"/>
          <p:cNvSpPr txBox="1"/>
          <p:nvPr>
            <p:custDataLst>
              <p:tags r:id="rId2"/>
            </p:custDataLst>
          </p:nvPr>
        </p:nvSpPr>
        <p:spPr>
          <a:xfrm>
            <a:off x="932221" y="5827880"/>
            <a:ext cx="7279557" cy="954107"/>
          </a:xfrm>
          <a:prstGeom prst="rect">
            <a:avLst/>
          </a:prstGeom>
          <a:noFill/>
        </p:spPr>
        <p:txBody>
          <a:bodyPr wrap="none" rtlCol="0">
            <a:spAutoFit/>
          </a:bodyPr>
          <a:lstStyle/>
          <a:p>
            <a:r>
              <a:rPr lang="en-US" sz="2800" dirty="0" smtClean="0">
                <a:solidFill>
                  <a:schemeClr val="accent6"/>
                </a:solidFill>
                <a:latin typeface="Source Sans Pro" panose="020B0503030403020204"/>
              </a:rPr>
              <a:t>Example: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4</a:t>
            </a:r>
            <a:r>
              <a:rPr lang="en-US" sz="2800" dirty="0" smtClean="0">
                <a:solidFill>
                  <a:schemeClr val="bg1"/>
                </a:solidFill>
                <a:latin typeface="Source Sans Pro" panose="020B0503030403020204"/>
              </a:rPr>
              <a:t> </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x8</a:t>
            </a:r>
            <a:r>
              <a:rPr lang="en-US" sz="2800" dirty="0" smtClean="0">
                <a:solidFill>
                  <a:schemeClr val="tx2"/>
                </a:solidFill>
                <a:latin typeface="Source Sans Pro" panose="020B0503030403020204"/>
              </a:rPr>
              <a:t> </a:t>
            </a:r>
            <a:r>
              <a:rPr lang="en-US" sz="2800" dirty="0">
                <a:solidFill>
                  <a:schemeClr val="accent5"/>
                </a:solidFill>
                <a:latin typeface="Source Sans Pro" panose="020B0503030403020204"/>
                <a:sym typeface="Symbol"/>
              </a:rPr>
              <a:t></a:t>
            </a:r>
            <a:r>
              <a:rPr lang="en-US" sz="2800" dirty="0" smtClean="0">
                <a:solidFill>
                  <a:schemeClr val="accent1"/>
                </a:solidFill>
                <a:latin typeface="Source Sans Pro" panose="020B0503030403020204"/>
              </a:rPr>
              <a:t> x6</a:t>
            </a:r>
            <a:r>
              <a:rPr lang="en-US" sz="2800" dirty="0" smtClean="0">
                <a:solidFill>
                  <a:schemeClr val="bg1"/>
                </a:solidFill>
                <a:latin typeface="Source Sans Pro" panose="020B0503030403020204"/>
              </a:rPr>
              <a:t> </a:t>
            </a:r>
            <a:r>
              <a:rPr lang="en-US" sz="2800" dirty="0" smtClean="0">
                <a:solidFill>
                  <a:schemeClr val="tx2"/>
                </a:solidFill>
                <a:latin typeface="Source Sans Pro" panose="020B0503030403020204"/>
              </a:rPr>
              <a:t>	# </a:t>
            </a:r>
            <a:r>
              <a:rPr lang="en-US" sz="2800" dirty="0" smtClean="0">
                <a:solidFill>
                  <a:schemeClr val="accent5"/>
                </a:solidFill>
                <a:latin typeface="Source Sans Pro" panose="020B0503030403020204"/>
              </a:rPr>
              <a:t>XOR</a:t>
            </a:r>
            <a:r>
              <a:rPr lang="en-US" sz="2800" dirty="0" smtClean="0">
                <a:solidFill>
                  <a:schemeClr val="bg1"/>
                </a:solidFill>
                <a:latin typeface="Source Sans Pro" panose="020B0503030403020204"/>
              </a:rPr>
              <a:t>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4,</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x8,</a:t>
            </a:r>
            <a:r>
              <a:rPr lang="en-US" sz="2800" dirty="0" smtClean="0">
                <a:solidFill>
                  <a:schemeClr val="tx2"/>
                </a:solidFill>
                <a:latin typeface="Source Sans Pro" panose="020B0503030403020204"/>
              </a:rPr>
              <a:t> </a:t>
            </a:r>
            <a:r>
              <a:rPr lang="en-US" sz="2800" dirty="0" smtClean="0">
                <a:solidFill>
                  <a:schemeClr val="accent1"/>
                </a:solidFill>
                <a:latin typeface="Source Sans Pro" panose="020B0503030403020204"/>
              </a:rPr>
              <a:t>x6</a:t>
            </a:r>
          </a:p>
          <a:p>
            <a:r>
              <a:rPr lang="en-US" sz="2800" dirty="0">
                <a:solidFill>
                  <a:schemeClr val="accent1"/>
                </a:solidFill>
                <a:latin typeface="Source Sans Pro" panose="020B0503030403020204"/>
              </a:rPr>
              <a:t>	</a:t>
            </a:r>
            <a:r>
              <a:rPr lang="en-US" sz="2800" dirty="0" smtClean="0">
                <a:solidFill>
                  <a:schemeClr val="accent1"/>
                </a:solidFill>
                <a:latin typeface="Source Sans Pro" panose="020B0503030403020204"/>
              </a:rPr>
              <a:t>			          					   </a:t>
            </a:r>
            <a:r>
              <a:rPr lang="en-US" sz="2800" dirty="0" err="1" smtClean="0">
                <a:solidFill>
                  <a:schemeClr val="accent2"/>
                </a:solidFill>
                <a:latin typeface="Source Sans Pro" panose="020B0503030403020204"/>
              </a:rPr>
              <a:t>rd</a:t>
            </a:r>
            <a:r>
              <a:rPr lang="en-US" sz="2800" dirty="0" smtClean="0">
                <a:solidFill>
                  <a:schemeClr val="accent2"/>
                </a:solidFill>
                <a:latin typeface="Source Sans Pro" panose="020B0503030403020204"/>
              </a:rPr>
              <a:t>,</a:t>
            </a:r>
            <a:r>
              <a:rPr lang="en-US" sz="2800" dirty="0" smtClean="0">
                <a:solidFill>
                  <a:srgbClr val="92D050"/>
                </a:solidFill>
                <a:latin typeface="Source Sans Pro" panose="020B0503030403020204"/>
              </a:rPr>
              <a:t> </a:t>
            </a:r>
            <a:r>
              <a:rPr lang="en-US" sz="2800" dirty="0" smtClean="0">
                <a:solidFill>
                  <a:schemeClr val="accent6"/>
                </a:solidFill>
                <a:latin typeface="Source Sans Pro" panose="020B0503030403020204"/>
              </a:rPr>
              <a:t>rs1,</a:t>
            </a:r>
            <a:r>
              <a:rPr lang="en-US" sz="2800" dirty="0" smtClean="0">
                <a:solidFill>
                  <a:schemeClr val="accent1"/>
                </a:solidFill>
                <a:latin typeface="Source Sans Pro" panose="020B0503030403020204"/>
              </a:rPr>
              <a:t> rs2</a:t>
            </a:r>
          </a:p>
        </p:txBody>
      </p:sp>
      <p:sp>
        <p:nvSpPr>
          <p:cNvPr id="9" name="Right Arrow 8"/>
          <p:cNvSpPr/>
          <p:nvPr/>
        </p:nvSpPr>
        <p:spPr>
          <a:xfrm>
            <a:off x="91440" y="4956497"/>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3"/>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a:t>
            </a:r>
            <a:r>
              <a:rPr lang="en-US" sz="2800" dirty="0" smtClean="0">
                <a:solidFill>
                  <a:schemeClr val="accent1"/>
                </a:solidFill>
                <a:latin typeface="Consolas" panose="020B0609020204030204" pitchFamily="49" charset="0"/>
              </a:rPr>
              <a:t>00110</a:t>
            </a:r>
            <a:r>
              <a:rPr lang="en-US" sz="2800" dirty="0" smtClean="0">
                <a:solidFill>
                  <a:schemeClr val="accent6"/>
                </a:solidFill>
                <a:latin typeface="Consolas" panose="020B0609020204030204" pitchFamily="49" charset="0"/>
              </a:rPr>
              <a:t>01000</a:t>
            </a:r>
            <a:r>
              <a:rPr lang="en-US" sz="2800" dirty="0" smtClean="0">
                <a:solidFill>
                  <a:schemeClr val="accent4"/>
                </a:solidFill>
                <a:latin typeface="Consolas" panose="020B0609020204030204" pitchFamily="49" charset="0"/>
              </a:rPr>
              <a:t>100</a:t>
            </a:r>
            <a:r>
              <a:rPr lang="en-US" sz="2800" dirty="0" smtClean="0">
                <a:solidFill>
                  <a:schemeClr val="accent2"/>
                </a:solidFill>
                <a:latin typeface="Consolas" pitchFamily="49" charset="0"/>
              </a:rPr>
              <a:t>00100</a:t>
            </a:r>
            <a:r>
              <a:rPr lang="en-US" sz="2800" dirty="0" smtClean="0">
                <a:solidFill>
                  <a:schemeClr val="accent1"/>
                </a:solidFill>
                <a:latin typeface="Consolas" panose="020B0609020204030204" pitchFamily="49" charset="0"/>
              </a:rPr>
              <a:t>0110011</a:t>
            </a:r>
            <a:endParaRPr lang="en-US" sz="2800" dirty="0">
              <a:solidFill>
                <a:schemeClr val="accent5">
                  <a:lumMod val="60000"/>
                  <a:lumOff val="40000"/>
                </a:schemeClr>
              </a:solidFill>
              <a:latin typeface="Consolas" panose="020B0609020204030204" pitchFamily="49" charset="0"/>
            </a:endParaRPr>
          </a:p>
        </p:txBody>
      </p:sp>
      <p:graphicFrame>
        <p:nvGraphicFramePr>
          <p:cNvPr id="11" name="Group 4"/>
          <p:cNvGraphicFramePr>
            <a:graphicFrameLocks noGrp="1"/>
          </p:cNvGraphicFramePr>
          <p:nvPr>
            <p:custDataLst>
              <p:tags r:id="rId4"/>
            </p:custDataLst>
            <p:extLst>
              <p:ext uri="{D42A27DB-BD31-4B8C-83A1-F6EECF244321}">
                <p14:modId xmlns:p14="http://schemas.microsoft.com/office/powerpoint/2010/main" val="2781228665"/>
              </p:ext>
            </p:extLst>
          </p:nvPr>
        </p:nvGraphicFramePr>
        <p:xfrm>
          <a:off x="1174130" y="1436561"/>
          <a:ext cx="6248400" cy="1331046"/>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355686">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31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 </a:t>
                      </a:r>
                      <a:r>
                        <a:rPr kumimoji="0" lang="en-US" sz="1400" b="0" i="0" u="none" strike="noStrike" cap="none" normalizeH="0" baseline="0" dirty="0" smtClean="0">
                          <a:ln>
                            <a:noFill/>
                          </a:ln>
                          <a:solidFill>
                            <a:schemeClr val="accent1"/>
                          </a:solidFill>
                          <a:effectLst/>
                          <a:latin typeface="Consolas" panose="020B0609020204030204" pitchFamily="49" charset="0"/>
                        </a:rPr>
                        <a:t>24</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20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1400" b="0" i="0" u="none" strike="noStrike" cap="none" normalizeH="0" baseline="0" dirty="0" smtClean="0">
                          <a:ln>
                            <a:noFill/>
                          </a:ln>
                          <a:solidFill>
                            <a:schemeClr val="accent1"/>
                          </a:solidFill>
                          <a:effectLst/>
                          <a:latin typeface="Consolas" panose="020B0609020204030204" pitchFamily="49" charset="0"/>
                        </a:rPr>
                        <a:t>6</a:t>
                      </a:r>
                      <a:r>
                        <a:rPr kumimoji="0" lang="en-US" sz="1400" b="0" i="0" u="none" strike="noStrike" cap="none" normalizeH="0" baseline="0" dirty="0" smtClean="0">
                          <a:ln>
                            <a:noFill/>
                          </a:ln>
                          <a:solidFill>
                            <a:schemeClr val="accent2"/>
                          </a:solidFill>
                          <a:effectLst/>
                          <a:latin typeface="Consolas" panose="020B0609020204030204" pitchFamily="49" charset="0"/>
                        </a:rPr>
                        <a:t> </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       0</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402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anose="020B0609020204030204" pitchFamily="49" charset="0"/>
                        </a:rPr>
                        <a:t>Rd</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178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43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44</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Arithmetic and Logic</a:t>
            </a:r>
            <a:endParaRPr lang="en-US" dirty="0"/>
          </a:p>
        </p:txBody>
      </p:sp>
      <p:cxnSp>
        <p:nvCxnSpPr>
          <p:cNvPr id="89" name="Straight Arrow Connector 88"/>
          <p:cNvCxnSpPr/>
          <p:nvPr/>
        </p:nvCxnSpPr>
        <p:spPr>
          <a:xfrm>
            <a:off x="6858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9812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285745" y="4965585"/>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793682" y="4965585"/>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7220736"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4641" y="4503920"/>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95" name="TextBox 94"/>
          <p:cNvSpPr txBox="1"/>
          <p:nvPr/>
        </p:nvSpPr>
        <p:spPr>
          <a:xfrm>
            <a:off x="2024337" y="4514058"/>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sp>
        <p:nvSpPr>
          <p:cNvPr id="96" name="TextBox 95"/>
          <p:cNvSpPr txBox="1"/>
          <p:nvPr/>
        </p:nvSpPr>
        <p:spPr>
          <a:xfrm>
            <a:off x="3886176" y="4513085"/>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97" name="TextBox 96"/>
          <p:cNvSpPr txBox="1"/>
          <p:nvPr/>
        </p:nvSpPr>
        <p:spPr>
          <a:xfrm>
            <a:off x="5880425" y="4508385"/>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8" name="TextBox 97"/>
          <p:cNvSpPr txBox="1"/>
          <p:nvPr/>
        </p:nvSpPr>
        <p:spPr>
          <a:xfrm>
            <a:off x="7537129" y="4503920"/>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sp>
        <p:nvSpPr>
          <p:cNvPr id="99" name="TextBox 98"/>
          <p:cNvSpPr txBox="1"/>
          <p:nvPr/>
        </p:nvSpPr>
        <p:spPr>
          <a:xfrm>
            <a:off x="6121876" y="4965585"/>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4" name="Line 44"/>
          <p:cNvSpPr>
            <a:spLocks noChangeShapeType="1"/>
          </p:cNvSpPr>
          <p:nvPr>
            <p:custDataLst>
              <p:tags r:id="rId4"/>
            </p:custDataLst>
          </p:nvPr>
        </p:nvSpPr>
        <p:spPr bwMode="auto">
          <a:xfrm>
            <a:off x="3768061" y="25529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5" name="Line 45"/>
          <p:cNvSpPr>
            <a:spLocks noChangeShapeType="1"/>
          </p:cNvSpPr>
          <p:nvPr>
            <p:custDataLst>
              <p:tags r:id="rId5"/>
            </p:custDataLst>
          </p:nvPr>
        </p:nvSpPr>
        <p:spPr bwMode="auto">
          <a:xfrm flipV="1">
            <a:off x="6435061" y="2705333"/>
            <a:ext cx="0" cy="99060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6"/>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7" name="Line 34"/>
          <p:cNvSpPr>
            <a:spLocks noChangeShapeType="1"/>
          </p:cNvSpPr>
          <p:nvPr>
            <p:custDataLst>
              <p:tags r:id="rId7"/>
            </p:custDataLst>
          </p:nvPr>
        </p:nvSpPr>
        <p:spPr bwMode="auto">
          <a:xfrm>
            <a:off x="3844261" y="3695933"/>
            <a:ext cx="2590800" cy="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8" name="Line 8"/>
          <p:cNvSpPr>
            <a:spLocks noChangeShapeType="1"/>
          </p:cNvSpPr>
          <p:nvPr>
            <p:custDataLst>
              <p:tags r:id="rId8"/>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9"/>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10"/>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11"/>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12"/>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3"/>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4"/>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5"/>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6"/>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7"/>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8"/>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9"/>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20"/>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21"/>
            </p:custDataLst>
          </p:nvPr>
        </p:nvGrpSpPr>
        <p:grpSpPr>
          <a:xfrm>
            <a:off x="948661" y="2705333"/>
            <a:ext cx="304800" cy="304800"/>
            <a:chOff x="990600" y="2971800"/>
            <a:chExt cx="304800" cy="304800"/>
          </a:xfrm>
        </p:grpSpPr>
        <p:sp>
          <p:nvSpPr>
            <p:cNvPr id="124" name="Freeform 123"/>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22"/>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3"/>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4"/>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5"/>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6"/>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7"/>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8"/>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9"/>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30"/>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31"/>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32"/>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3"/>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4"/>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5"/>
            </p:custDataLst>
          </p:nvPr>
        </p:nvSpPr>
        <p:spPr bwMode="auto">
          <a:xfrm flipH="1" flipV="1">
            <a:off x="1558261" y="1943333"/>
            <a:ext cx="0" cy="175260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6"/>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7"/>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4" name="Rectangle 143"/>
          <p:cNvSpPr/>
          <p:nvPr/>
        </p:nvSpPr>
        <p:spPr>
          <a:xfrm>
            <a:off x="-25209" y="770039"/>
            <a:ext cx="2252540" cy="461665"/>
          </a:xfrm>
          <a:prstGeom prst="rect">
            <a:avLst/>
          </a:prstGeom>
          <a:ln>
            <a:noFill/>
          </a:ln>
        </p:spPr>
        <p:txBody>
          <a:bodyPr wrap="none">
            <a:spAutoFit/>
          </a:bodyPr>
          <a:lstStyle/>
          <a:p>
            <a:r>
              <a:rPr lang="en-US" dirty="0" smtClean="0">
                <a:solidFill>
                  <a:schemeClr val="accent5"/>
                </a:solidFill>
                <a:latin typeface="Source Sans Pro" panose="020B0503030403020204"/>
              </a:rPr>
              <a:t>XOR</a:t>
            </a:r>
            <a:r>
              <a:rPr lang="en-US" dirty="0" smtClean="0">
                <a:latin typeface="Source Sans Pro" panose="020B0503030403020204"/>
              </a:rPr>
              <a:t> </a:t>
            </a:r>
            <a:r>
              <a:rPr lang="en-US" dirty="0" smtClean="0">
                <a:solidFill>
                  <a:schemeClr val="accent2"/>
                </a:solidFill>
                <a:latin typeface="Source Sans Pro" panose="020B0503030403020204"/>
              </a:rPr>
              <a:t>x4</a:t>
            </a:r>
            <a:r>
              <a:rPr lang="en-US" dirty="0">
                <a:solidFill>
                  <a:schemeClr val="accent2"/>
                </a:solidFill>
                <a:latin typeface="Source Sans Pro" panose="020B0503030403020204"/>
              </a:rPr>
              <a:t>,</a:t>
            </a:r>
            <a:r>
              <a:rPr lang="en-US" dirty="0">
                <a:solidFill>
                  <a:schemeClr val="tx2"/>
                </a:solidFill>
                <a:latin typeface="Source Sans Pro" panose="020B0503030403020204"/>
              </a:rPr>
              <a:t> </a:t>
            </a:r>
            <a:r>
              <a:rPr lang="en-US" dirty="0">
                <a:solidFill>
                  <a:schemeClr val="accent6"/>
                </a:solidFill>
                <a:latin typeface="Source Sans Pro" panose="020B0503030403020204"/>
              </a:rPr>
              <a:t>x8,</a:t>
            </a:r>
            <a:r>
              <a:rPr lang="en-US" dirty="0">
                <a:solidFill>
                  <a:schemeClr val="tx2"/>
                </a:solidFill>
                <a:latin typeface="Source Sans Pro" panose="020B0503030403020204"/>
              </a:rPr>
              <a:t> </a:t>
            </a:r>
            <a:r>
              <a:rPr lang="en-US" dirty="0">
                <a:solidFill>
                  <a:schemeClr val="accent1"/>
                </a:solidFill>
                <a:latin typeface="Source Sans Pro" panose="020B0503030403020204"/>
              </a:rPr>
              <a:t>x6</a:t>
            </a:r>
          </a:p>
        </p:txBody>
      </p:sp>
      <p:sp>
        <p:nvSpPr>
          <p:cNvPr id="147" name="Rectangle 146"/>
          <p:cNvSpPr/>
          <p:nvPr/>
        </p:nvSpPr>
        <p:spPr>
          <a:xfrm>
            <a:off x="6701003" y="2220152"/>
            <a:ext cx="1241045" cy="461665"/>
          </a:xfrm>
          <a:prstGeom prst="rect">
            <a:avLst/>
          </a:prstGeom>
          <a:ln>
            <a:noFill/>
          </a:ln>
        </p:spPr>
        <p:txBody>
          <a:bodyPr wrap="none">
            <a:spAutoFit/>
          </a:bodyPr>
          <a:lstStyle/>
          <a:p>
            <a:r>
              <a:rPr lang="en-US" dirty="0">
                <a:solidFill>
                  <a:schemeClr val="accent6"/>
                </a:solidFill>
                <a:latin typeface="Source Sans Pro" panose="020B0503030403020204"/>
              </a:rPr>
              <a:t>x8</a:t>
            </a:r>
            <a:r>
              <a:rPr lang="en-US" dirty="0">
                <a:solidFill>
                  <a:schemeClr val="tx2"/>
                </a:solidFill>
                <a:latin typeface="Source Sans Pro" panose="020B0503030403020204"/>
              </a:rPr>
              <a:t> </a:t>
            </a:r>
            <a:r>
              <a:rPr lang="en-US" dirty="0">
                <a:solidFill>
                  <a:schemeClr val="accent5"/>
                </a:solidFill>
                <a:latin typeface="Source Sans Pro" panose="020B0503030403020204"/>
                <a:sym typeface="Symbol"/>
              </a:rPr>
              <a:t></a:t>
            </a:r>
            <a:r>
              <a:rPr lang="en-US" dirty="0">
                <a:solidFill>
                  <a:schemeClr val="accent1"/>
                </a:solidFill>
                <a:latin typeface="Source Sans Pro" panose="020B0503030403020204"/>
              </a:rPr>
              <a:t> x6</a:t>
            </a:r>
            <a:endParaRPr lang="en-US" sz="2200" dirty="0">
              <a:solidFill>
                <a:schemeClr val="tx2"/>
              </a:solidFill>
              <a:latin typeface="Source Sans Pro" panose="020B0503030403020204"/>
            </a:endParaRPr>
          </a:p>
        </p:txBody>
      </p:sp>
      <p:sp>
        <p:nvSpPr>
          <p:cNvPr id="150" name="TextBox 149"/>
          <p:cNvSpPr txBox="1"/>
          <p:nvPr>
            <p:custDataLst>
              <p:tags r:id="rId38"/>
            </p:custDataLst>
          </p:nvPr>
        </p:nvSpPr>
        <p:spPr>
          <a:xfrm>
            <a:off x="932221" y="5827880"/>
            <a:ext cx="7279557" cy="954107"/>
          </a:xfrm>
          <a:prstGeom prst="rect">
            <a:avLst/>
          </a:prstGeom>
          <a:noFill/>
        </p:spPr>
        <p:txBody>
          <a:bodyPr wrap="none" rtlCol="0">
            <a:spAutoFit/>
          </a:bodyPr>
          <a:lstStyle/>
          <a:p>
            <a:r>
              <a:rPr lang="en-US" sz="2800" dirty="0" smtClean="0">
                <a:solidFill>
                  <a:schemeClr val="accent6"/>
                </a:solidFill>
                <a:latin typeface="Source Sans Pro" panose="020B0503030403020204"/>
              </a:rPr>
              <a:t>Example: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4</a:t>
            </a:r>
            <a:r>
              <a:rPr lang="en-US" sz="2800" dirty="0" smtClean="0">
                <a:solidFill>
                  <a:schemeClr val="bg1"/>
                </a:solidFill>
                <a:latin typeface="Source Sans Pro" panose="020B0503030403020204"/>
              </a:rPr>
              <a:t> </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x8</a:t>
            </a:r>
            <a:r>
              <a:rPr lang="en-US" sz="2800" dirty="0" smtClean="0">
                <a:solidFill>
                  <a:schemeClr val="tx2"/>
                </a:solidFill>
                <a:latin typeface="Source Sans Pro" panose="020B0503030403020204"/>
              </a:rPr>
              <a:t> </a:t>
            </a:r>
            <a:r>
              <a:rPr lang="en-US" sz="2800" dirty="0">
                <a:solidFill>
                  <a:schemeClr val="accent5"/>
                </a:solidFill>
                <a:latin typeface="Source Sans Pro" panose="020B0503030403020204"/>
                <a:sym typeface="Symbol"/>
              </a:rPr>
              <a:t></a:t>
            </a:r>
            <a:r>
              <a:rPr lang="en-US" sz="2800" dirty="0" smtClean="0">
                <a:solidFill>
                  <a:schemeClr val="accent1"/>
                </a:solidFill>
                <a:latin typeface="Source Sans Pro" panose="020B0503030403020204"/>
              </a:rPr>
              <a:t> x6</a:t>
            </a:r>
            <a:r>
              <a:rPr lang="en-US" sz="2800" dirty="0" smtClean="0">
                <a:solidFill>
                  <a:schemeClr val="bg1"/>
                </a:solidFill>
                <a:latin typeface="Source Sans Pro" panose="020B0503030403020204"/>
              </a:rPr>
              <a:t> </a:t>
            </a:r>
            <a:r>
              <a:rPr lang="en-US" sz="2800" dirty="0" smtClean="0">
                <a:solidFill>
                  <a:schemeClr val="tx2"/>
                </a:solidFill>
                <a:latin typeface="Source Sans Pro" panose="020B0503030403020204"/>
              </a:rPr>
              <a:t>	# </a:t>
            </a:r>
            <a:r>
              <a:rPr lang="en-US" sz="2800" dirty="0" smtClean="0">
                <a:solidFill>
                  <a:schemeClr val="accent5"/>
                </a:solidFill>
                <a:latin typeface="Source Sans Pro" panose="020B0503030403020204"/>
              </a:rPr>
              <a:t>XOR</a:t>
            </a:r>
            <a:r>
              <a:rPr lang="en-US" sz="2800" dirty="0" smtClean="0">
                <a:solidFill>
                  <a:schemeClr val="bg1"/>
                </a:solidFill>
                <a:latin typeface="Source Sans Pro" panose="020B0503030403020204"/>
              </a:rPr>
              <a:t>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4,</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x8,</a:t>
            </a:r>
            <a:r>
              <a:rPr lang="en-US" sz="2800" dirty="0" smtClean="0">
                <a:solidFill>
                  <a:schemeClr val="tx2"/>
                </a:solidFill>
                <a:latin typeface="Source Sans Pro" panose="020B0503030403020204"/>
              </a:rPr>
              <a:t> </a:t>
            </a:r>
            <a:r>
              <a:rPr lang="en-US" sz="2800" dirty="0" smtClean="0">
                <a:solidFill>
                  <a:schemeClr val="accent1"/>
                </a:solidFill>
                <a:latin typeface="Source Sans Pro" panose="020B0503030403020204"/>
              </a:rPr>
              <a:t>x6</a:t>
            </a:r>
          </a:p>
          <a:p>
            <a:r>
              <a:rPr lang="en-US" sz="2800" dirty="0">
                <a:solidFill>
                  <a:schemeClr val="accent1"/>
                </a:solidFill>
                <a:latin typeface="Source Sans Pro" panose="020B0503030403020204"/>
              </a:rPr>
              <a:t>	</a:t>
            </a:r>
            <a:r>
              <a:rPr lang="en-US" sz="2800" dirty="0" smtClean="0">
                <a:solidFill>
                  <a:schemeClr val="accent1"/>
                </a:solidFill>
                <a:latin typeface="Source Sans Pro" panose="020B0503030403020204"/>
              </a:rPr>
              <a:t>			          					   </a:t>
            </a:r>
            <a:r>
              <a:rPr lang="en-US" sz="2800" dirty="0" err="1" smtClean="0">
                <a:solidFill>
                  <a:schemeClr val="accent2"/>
                </a:solidFill>
                <a:latin typeface="Source Sans Pro" panose="020B0503030403020204"/>
              </a:rPr>
              <a:t>rd</a:t>
            </a:r>
            <a:r>
              <a:rPr lang="en-US" sz="2800" dirty="0" smtClean="0">
                <a:solidFill>
                  <a:schemeClr val="accent2"/>
                </a:solidFill>
                <a:latin typeface="Source Sans Pro" panose="020B0503030403020204"/>
              </a:rPr>
              <a:t>,</a:t>
            </a:r>
            <a:r>
              <a:rPr lang="en-US" sz="2800" dirty="0" smtClean="0">
                <a:solidFill>
                  <a:srgbClr val="92D050"/>
                </a:solidFill>
                <a:latin typeface="Source Sans Pro" panose="020B0503030403020204"/>
              </a:rPr>
              <a:t> </a:t>
            </a:r>
            <a:r>
              <a:rPr lang="en-US" sz="2800" dirty="0" smtClean="0">
                <a:solidFill>
                  <a:schemeClr val="accent6"/>
                </a:solidFill>
                <a:latin typeface="Source Sans Pro" panose="020B0503030403020204"/>
              </a:rPr>
              <a:t>rs1,</a:t>
            </a:r>
            <a:r>
              <a:rPr lang="en-US" sz="2800" dirty="0" smtClean="0">
                <a:solidFill>
                  <a:schemeClr val="accent1"/>
                </a:solidFill>
                <a:latin typeface="Source Sans Pro" panose="020B0503030403020204"/>
              </a:rPr>
              <a:t> rs2</a:t>
            </a:r>
          </a:p>
        </p:txBody>
      </p:sp>
      <p:sp>
        <p:nvSpPr>
          <p:cNvPr id="5" name="TextBox 4"/>
          <p:cNvSpPr txBox="1"/>
          <p:nvPr/>
        </p:nvSpPr>
        <p:spPr>
          <a:xfrm>
            <a:off x="3654455" y="3798476"/>
            <a:ext cx="532154" cy="461665"/>
          </a:xfrm>
          <a:prstGeom prst="rect">
            <a:avLst/>
          </a:prstGeom>
          <a:noFill/>
        </p:spPr>
        <p:txBody>
          <a:bodyPr wrap="square" rtlCol="0">
            <a:spAutoFit/>
          </a:bodyPr>
          <a:lstStyle/>
          <a:p>
            <a:r>
              <a:rPr lang="en-US" dirty="0">
                <a:solidFill>
                  <a:schemeClr val="accent6"/>
                </a:solidFill>
                <a:latin typeface="Source Sans Pro" panose="020B0503030403020204"/>
              </a:rPr>
              <a:t>x8</a:t>
            </a:r>
            <a:endParaRPr lang="en-US" dirty="0"/>
          </a:p>
        </p:txBody>
      </p:sp>
      <p:sp>
        <p:nvSpPr>
          <p:cNvPr id="60" name="TextBox 59"/>
          <p:cNvSpPr txBox="1"/>
          <p:nvPr/>
        </p:nvSpPr>
        <p:spPr>
          <a:xfrm>
            <a:off x="4147815" y="3791775"/>
            <a:ext cx="532154" cy="461665"/>
          </a:xfrm>
          <a:prstGeom prst="rect">
            <a:avLst/>
          </a:prstGeom>
          <a:noFill/>
        </p:spPr>
        <p:txBody>
          <a:bodyPr wrap="square" rtlCol="0">
            <a:spAutoFit/>
          </a:bodyPr>
          <a:lstStyle/>
          <a:p>
            <a:r>
              <a:rPr lang="en-US" dirty="0" smtClean="0">
                <a:solidFill>
                  <a:schemeClr val="accent1"/>
                </a:solidFill>
                <a:latin typeface="Source Sans Pro" panose="020B0503030403020204"/>
              </a:rPr>
              <a:t>x6</a:t>
            </a:r>
            <a:endParaRPr lang="en-US" dirty="0">
              <a:solidFill>
                <a:schemeClr val="accent1"/>
              </a:solidFill>
              <a:latin typeface="Source Sans Pro" panose="020B0503030403020204"/>
            </a:endParaRPr>
          </a:p>
        </p:txBody>
      </p:sp>
      <p:sp>
        <p:nvSpPr>
          <p:cNvPr id="6" name="TextBox 5"/>
          <p:cNvSpPr txBox="1"/>
          <p:nvPr/>
        </p:nvSpPr>
        <p:spPr>
          <a:xfrm>
            <a:off x="2433854" y="3791775"/>
            <a:ext cx="851515" cy="461665"/>
          </a:xfrm>
          <a:prstGeom prst="rect">
            <a:avLst/>
          </a:prstGeom>
          <a:noFill/>
        </p:spPr>
        <p:txBody>
          <a:bodyPr wrap="none" rtlCol="0">
            <a:spAutoFit/>
          </a:bodyPr>
          <a:lstStyle/>
          <a:p>
            <a:r>
              <a:rPr lang="en-US" dirty="0">
                <a:solidFill>
                  <a:schemeClr val="accent5"/>
                </a:solidFill>
                <a:latin typeface="Source Sans Pro" panose="020B0503030403020204"/>
              </a:rPr>
              <a:t>XOR</a:t>
            </a:r>
            <a:endParaRPr lang="en-US" dirty="0"/>
          </a:p>
        </p:txBody>
      </p:sp>
      <p:sp>
        <p:nvSpPr>
          <p:cNvPr id="7" name="TextBox 6"/>
          <p:cNvSpPr txBox="1"/>
          <p:nvPr/>
        </p:nvSpPr>
        <p:spPr>
          <a:xfrm>
            <a:off x="3158460" y="3789530"/>
            <a:ext cx="510076" cy="461665"/>
          </a:xfrm>
          <a:prstGeom prst="rect">
            <a:avLst/>
          </a:prstGeom>
          <a:noFill/>
        </p:spPr>
        <p:txBody>
          <a:bodyPr wrap="none" rtlCol="0">
            <a:spAutoFit/>
          </a:bodyPr>
          <a:lstStyle/>
          <a:p>
            <a:r>
              <a:rPr lang="en-US" dirty="0">
                <a:solidFill>
                  <a:schemeClr val="accent2"/>
                </a:solidFill>
                <a:latin typeface="Source Sans Pro" panose="020B0503030403020204"/>
              </a:rPr>
              <a:t>x4</a:t>
            </a:r>
            <a:endParaRPr lang="en-US" dirty="0"/>
          </a:p>
        </p:txBody>
      </p:sp>
    </p:spTree>
    <p:extLst>
      <p:ext uri="{BB962C8B-B14F-4D97-AF65-F5344CB8AC3E}">
        <p14:creationId xmlns:p14="http://schemas.microsoft.com/office/powerpoint/2010/main" val="32346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2.5E-6 -3.33333E-6 C 0.01111 0.00371 0.00104 0.0007 0.02014 0.00348 C 0.03542 0.00579 0.02448 0.00486 0.04184 0.0088 C 0.04532 0.00973 0.04896 0.01019 0.05243 0.01065 C 0.06268 0.01412 0.05417 0.01088 0.06875 0.01783 C 0.07153 0.01922 0.07691 0.02153 0.07691 0.02176 C 0.08004 0.0338 0.0757 0.01922 0.08368 0.03403 C 0.08455 0.03565 0.08455 0.03773 0.08507 0.03959 C 0.08629 0.04537 0.08681 0.04954 0.08768 0.05579 C 0.0882 0.09838 0.0882 0.14098 0.08889 0.18357 C 0.08889 0.18727 0.09011 0.19074 0.09028 0.19445 C 0.09115 0.20463 0.09097 0.21482 0.09184 0.225 C 0.09236 0.23241 0.09341 0.23959 0.09427 0.24676 L 0.09566 0.25741 C 0.09514 0.2801 0.09427 0.30301 0.09427 0.32593 C 0.09427 0.3463 0.09479 0.3669 0.09566 0.38727 C 0.09618 0.39329 0.09705 0.39931 0.09861 0.40533 C 0.09931 0.4088 0.09913 0.41343 0.10104 0.41598 C 0.10764 0.42454 0.10538 0.42269 0.1132 0.42871 C 0.11511 0.42986 0.11684 0.43148 0.11858 0.43218 C 0.12813 0.43565 0.13386 0.43588 0.14306 0.43773 C 0.14584 0.4382 0.14844 0.43889 0.15122 0.43936 C 0.16788 0.43565 0.1592 0.43681 0.18768 0.44121 C 0.18959 0.44144 0.19132 0.44283 0.19306 0.44306 C 0.20261 0.44398 0.21198 0.44398 0.22136 0.44491 C 0.22639 0.44537 0.23125 0.44607 0.23629 0.44676 C 0.24375 0.44607 0.25174 0.44607 0.2592 0.44491 C 0.28091 0.44098 0.2625 0.44121 0.26875 0.44121 " pathEditMode="relative" rAng="0" ptsTypes="AAAAAAAAAAAAAAAAAAAAAAAAAAAA">
                                      <p:cBhvr>
                                        <p:cTn id="14" dur="2000" fill="hold"/>
                                        <p:tgtEl>
                                          <p:spTgt spid="144"/>
                                        </p:tgtEl>
                                        <p:attrNameLst>
                                          <p:attrName>ppt_x</p:attrName>
                                          <p:attrName>ppt_y</p:attrName>
                                        </p:attrNameLst>
                                      </p:cBhvr>
                                      <p:rCtr x="13490" y="22338"/>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xit" presetSubtype="0" fill="hold" grpId="3" nodeType="withEffect">
                                  <p:stCondLst>
                                    <p:cond delay="0"/>
                                  </p:stCondLst>
                                  <p:childTnLst>
                                    <p:set>
                                      <p:cBhvr>
                                        <p:cTn id="31" dur="1" fill="hold">
                                          <p:stCondLst>
                                            <p:cond delay="0"/>
                                          </p:stCondLst>
                                        </p:cTn>
                                        <p:tgtEl>
                                          <p:spTgt spid="144"/>
                                        </p:tgtEl>
                                        <p:attrNameLst>
                                          <p:attrName>style.visibility</p:attrName>
                                        </p:attrNameLst>
                                      </p:cBhvr>
                                      <p:to>
                                        <p:strVal val="hidden"/>
                                      </p:to>
                                    </p:set>
                                  </p:childTnLst>
                                </p:cTn>
                              </p:par>
                            </p:childTnLst>
                          </p:cTn>
                        </p:par>
                        <p:par>
                          <p:cTn id="32" fill="hold">
                            <p:stCondLst>
                              <p:cond delay="0"/>
                            </p:stCondLst>
                            <p:childTnLst>
                              <p:par>
                                <p:cTn id="33" presetID="0" presetClass="path" presetSubtype="0" accel="50000" decel="50000" fill="hold" grpId="0" nodeType="afterEffect">
                                  <p:stCondLst>
                                    <p:cond delay="0"/>
                                  </p:stCondLst>
                                  <p:childTnLst>
                                    <p:animMotion origin="layout" path="M 0 0 L 0 0 C -0.00105 -0.00209 -0.00191 -0.00394 -0.00296 -0.00579 C -0.00348 -0.00649 -0.00434 -0.00672 -0.00487 -0.00741 C -0.00591 -0.00926 -0.00573 -0.01227 -0.0073 -0.01389 C -0.00782 -0.01436 -0.00851 -0.01436 -0.00903 -0.01459 C -0.00955 -0.01598 -0.00973 -0.01737 -0.01025 -0.01875 C -0.01146 -0.02107 -0.01303 -0.02315 -0.01459 -0.02524 C -0.01511 -0.02755 -0.01546 -0.03056 -0.01702 -0.03241 C -0.01754 -0.03311 -0.01823 -0.03357 -0.01875 -0.03403 C -0.01893 -0.03519 -0.0191 -0.03635 -0.01945 -0.03727 C -0.01962 -0.0382 -0.02014 -0.03889 -0.02066 -0.03982 C -0.02257 -0.04329 -0.02205 -0.04237 -0.02431 -0.04537 C -0.02431 -0.04537 -0.02518 -0.0507 -0.02553 -0.05093 C -0.02587 -0.05162 -0.02674 -0.05162 -0.02726 -0.05186 C -0.02813 -0.05348 -0.02865 -0.05533 -0.02969 -0.05672 C -0.03143 -0.05903 -0.0316 -0.0588 -0.03264 -0.06158 C -0.03316 -0.0625 -0.03351 -0.06366 -0.03386 -0.06482 C -0.03421 -0.06551 -0.03421 -0.06644 -0.03455 -0.06713 C -0.03525 -0.06899 -0.03629 -0.07037 -0.03698 -0.072 L -0.0382 -0.07524 C -0.03837 -0.07593 -0.03907 -0.0801 -0.03941 -0.08102 C -0.04011 -0.08264 -0.04132 -0.08403 -0.04184 -0.08588 C -0.04271 -0.08936 -0.04219 -0.0875 -0.04358 -0.09144 C -0.04289 -0.0963 -0.04202 -0.10232 -0.04184 -0.10672 C -0.04167 -0.11181 -0.04254 -0.11783 -0.04306 -0.12292 C -0.04358 -0.12848 -0.04323 -0.12825 -0.04428 -0.13264 C -0.04445 -0.13357 -0.04462 -0.13426 -0.0448 -0.13519 C -0.04514 -0.13588 -0.04566 -0.13681 -0.04601 -0.1375 C -0.04619 -0.13936 -0.04636 -0.14121 -0.04671 -0.14306 C -0.04671 -0.14399 -0.04705 -0.14468 -0.04723 -0.14561 C -0.04757 -0.14676 -0.04757 -0.14769 -0.04792 -0.14885 C -0.04809 -0.14954 -0.04827 -0.15047 -0.04844 -0.15116 C -0.04879 -0.15232 -0.04879 -0.15348 -0.04914 -0.1544 C -0.04931 -0.15533 -0.05 -0.15602 -0.05035 -0.15695 C -0.05087 -0.15857 -0.05157 -0.16181 -0.05157 -0.16181 C -0.05174 -0.16366 -0.05191 -0.16551 -0.05209 -0.16737 C -0.05226 -0.16829 -0.05261 -0.16899 -0.05278 -0.16991 C -0.05296 -0.17107 -0.05313 -0.17246 -0.0533 -0.17385 C -0.05348 -0.17477 -0.05382 -0.17547 -0.054 -0.17639 C -0.05556 -0.18496 -0.05469 -0.18125 -0.05573 -0.18843 C -0.05816 -0.20602 -0.05591 -0.18843 -0.05764 -0.20209 C -0.05782 -0.20371 -0.05799 -0.20533 -0.05816 -0.20695 C -0.05886 -0.21482 -0.0599 -0.23033 -0.0599 -0.23033 C -0.05955 -0.24213 -0.05955 -0.25371 -0.05886 -0.26528 C -0.05869 -0.26667 -0.05678 -0.27246 -0.05643 -0.27408 C -0.05573 -0.27639 -0.05521 -0.27894 -0.05452 -0.28125 C -0.05417 -0.28264 -0.05382 -0.28403 -0.0533 -0.28542 C -0.05296 -0.28658 -0.05244 -0.2875 -0.05209 -0.28866 C -0.05053 -0.29352 -0.05278 -0.28843 -0.05035 -0.29514 C -0.05 -0.29607 -0.04948 -0.29653 -0.04914 -0.29746 C -0.04862 -0.29885 -0.04827 -0.30024 -0.04792 -0.30162 C -0.04757 -0.30255 -0.04775 -0.30394 -0.04723 -0.30487 C -0.04688 -0.30556 -0.04601 -0.30533 -0.04549 -0.30556 C -0.04532 -0.30649 -0.04514 -0.30718 -0.0448 -0.30811 C -0.0441 -0.30973 -0.04237 -0.31297 -0.04237 -0.31297 C -0.03994 -0.32315 -0.0441 -0.30672 -0.04063 -0.31783 C -0.04028 -0.31875 -0.04063 -0.32014 -0.03994 -0.32084 C -0.03889 -0.32269 -0.03716 -0.32362 -0.03577 -0.325 C -0.03507 -0.3257 -0.03455 -0.32662 -0.03386 -0.32732 C -0.03351 -0.32825 -0.03334 -0.32917 -0.03264 -0.32987 C -0.03125 -0.33125 -0.02934 -0.33172 -0.02796 -0.33311 C -0.02726 -0.33357 -0.02674 -0.33426 -0.02605 -0.33473 C -0.025 -0.33542 -0.02275 -0.33588 -0.02188 -0.33635 C -0.0158 -0.33866 -0.02518 -0.33542 -0.01754 -0.33797 C -0.01511 -0.34005 -0.01615 -0.33936 -0.01268 -0.34121 C -0.01216 -0.34144 -0.01146 -0.3419 -0.01094 -0.3419 C -0.00955 -0.34237 -0.00816 -0.3426 -0.0066 -0.34283 C 0.00277 -0.347 -0.00504 -0.34422 0.00729 -0.34607 C 0.00816 -0.34607 0.00885 -0.34653 0.00972 -0.34676 C 0.0125 -0.34769 0.0125 -0.34746 0.0151 -0.34838 C 0.01579 -0.34862 0.01631 -0.34885 0.01701 -0.34931 C 0.01788 -0.34977 0.01857 -0.35047 0.01944 -0.35093 C 0.02083 -0.35139 0.02222 -0.35139 0.02361 -0.35162 C 0.02899 -0.35394 0.02013 -0.35024 0.03263 -0.35325 C 0.03385 -0.35348 0.03472 -0.35463 0.03576 -0.35487 C 0.03888 -0.35579 0.04236 -0.35556 0.04548 -0.35649 C 0.04791 -0.35741 0.05121 -0.35857 0.05399 -0.35903 C 0.05763 -0.35926 0.06128 -0.3595 0.06475 -0.35973 C 0.07569 -0.36181 0.06822 -0.36065 0.08975 -0.36227 L 0.10121 -0.36297 L 0.1302 -0.36135 C 0.1335 -0.36112 0.1368 -0.36088 0.13993 -0.36065 L 0.15399 -0.35973 C 0.16232 -0.35996 0.17083 -0.35996 0.17934 -0.36065 C 0.18229 -0.36065 0.18506 -0.36158 0.18784 -0.36227 C 0.18888 -0.36227 0.18975 -0.36297 0.19079 -0.36297 C 0.19947 -0.3632 0.20816 -0.36297 0.21701 -0.36297 L 0.21701 -0.36297 " pathEditMode="relative" ptsTypes="AAAAAAAAAAAAAAAAAAAAAAAAAAAAAAAAAAAAAAAAAAAAAAAAAAAAAAAAAAAAAAAAAAAAAAAAAAAAAAAAAAAAAAAAA">
                                      <p:cBhvr>
                                        <p:cTn id="34" dur="2000" fill="hold"/>
                                        <p:tgtEl>
                                          <p:spTgt spid="5"/>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1.11111E-6 -0.00023 L 1.11111E-6 0.00024 C -0.00417 -0.00393 -0.01094 -0.00926 -0.01441 -0.01342 C -0.01771 -0.01736 -0.02031 -0.02222 -0.02309 -0.02615 C -0.02691 -0.03148 -0.02205 -0.02268 -0.02743 -0.03125 C -0.03229 -0.03888 -0.03681 -0.04676 -0.04149 -0.05486 C -0.04358 -0.05787 -0.04601 -0.06064 -0.0474 -0.06458 C -0.04913 -0.06944 -0.05104 -0.07407 -0.05278 -0.07893 C -0.05313 -0.08009 -0.0533 -0.08171 -0.05382 -0.0831 C -0.05556 -0.08703 -0.05747 -0.09097 -0.0592 -0.09467 C -0.06094 -0.09861 -0.06233 -0.10277 -0.06424 -0.10648 C -0.06493 -0.11273 -0.06597 -0.11898 -0.06667 -0.125 C -0.06719 -0.12777 -0.06806 -0.13055 -0.0684 -0.13333 C -0.07014 -0.14375 -0.06997 -0.14444 -0.07031 -0.15347 C -0.06997 -0.16319 -0.06927 -0.17291 -0.0684 -0.18263 C -0.06823 -0.18472 -0.06771 -0.18657 -0.06736 -0.18865 C -0.06667 -0.19259 -0.06684 -0.19676 -0.0658 -0.20023 C -0.06441 -0.20347 -0.06337 -0.20717 -0.06198 -0.21018 C -0.06163 -0.21111 -0.06076 -0.21134 -0.06042 -0.21203 C -0.05972 -0.21273 -0.0592 -0.21365 -0.05868 -0.21458 C -0.05833 -0.21527 -0.05799 -0.2162 -0.05764 -0.21689 C -0.05625 -0.22013 -0.05434 -0.22291 -0.05278 -0.22638 C -0.05243 -0.22731 -0.05243 -0.2287 -0.05174 -0.22963 C -0.05035 -0.23194 -0.04826 -0.23402 -0.04688 -0.23634 C -0.04201 -0.24375 -0.05608 -0.23125 -0.03993 -0.24722 C -0.0382 -0.24884 -0.03594 -0.2493 -0.03403 -0.25046 C -0.03299 -0.25115 -0.03229 -0.25208 -0.03125 -0.25277 C 0.00746 -0.25185 0.00382 -0.25324 0.04739 -0.24722 C 0.04861 -0.24699 0.04983 -0.24629 0.05104 -0.24537 C 0.05434 -0.24375 0.05781 -0.24189 0.06146 -0.24051 C 0.06302 -0.23981 0.06493 -0.24004 0.06667 -0.23981 C 0.06892 -0.23935 0.07083 -0.23842 0.07309 -0.23796 C 0.07726 -0.23842 0.08142 -0.23888 0.08559 -0.23981 C 0.08628 -0.23981 0.08698 -0.24051 0.08785 -0.24051 C 0.09028 -0.24097 0.09271 -0.24097 0.09531 -0.24143 C 0.10382 -0.24097 0.11233 -0.24143 0.12101 -0.24051 C 0.12309 -0.24027 0.12483 -0.23819 0.12691 -0.23796 C 0.13229 -0.23703 0.13733 -0.23726 0.14253 -0.23703 C 0.15017 -0.23588 0.14618 -0.23634 0.15469 -0.23634 L 0.15469 -0.23611 " pathEditMode="relative" rAng="0" ptsTypes="AAAAAAAAAAAAAAAAAAAAAAAAAAAAAAAAAAAAAAAA">
                                      <p:cBhvr>
                                        <p:cTn id="36" dur="2000" fill="hold"/>
                                        <p:tgtEl>
                                          <p:spTgt spid="60"/>
                                        </p:tgtEl>
                                        <p:attrNameLst>
                                          <p:attrName>ppt_x</p:attrName>
                                          <p:attrName>ppt_y</p:attrName>
                                        </p:attrNameLst>
                                      </p:cBhvr>
                                      <p:rCtr x="4219" y="-12616"/>
                                    </p:animMotion>
                                  </p:childTnLst>
                                </p:cTn>
                              </p:par>
                            </p:childTnLst>
                          </p:cTn>
                        </p:par>
                        <p:par>
                          <p:cTn id="37" fill="hold">
                            <p:stCondLst>
                              <p:cond delay="2000"/>
                            </p:stCondLst>
                            <p:childTnLst>
                              <p:par>
                                <p:cTn id="38" presetID="0" presetClass="path" presetSubtype="0" accel="50000" decel="50000" fill="hold" grpId="0" nodeType="afterEffect">
                                  <p:stCondLst>
                                    <p:cond delay="0"/>
                                  </p:stCondLst>
                                  <p:childTnLst>
                                    <p:animMotion origin="layout" path="M -3.61111E-6 -4.07407E-6 L -3.61111E-6 0.00024 C 0.00174 0.00116 0.00348 0.00232 0.00556 0.00324 C 0.00677 0.00394 0.00799 0.00417 0.00938 0.00487 C 0.01198 0.00625 0.01355 0.00718 0.01615 0.00811 C 0.01789 0.0088 0.01962 0.00903 0.02118 0.00973 C 0.0224 0.01019 0.02344 0.01088 0.02448 0.01135 C 0.02587 0.01204 0.02986 0.01366 0.03073 0.01389 C 0.03247 0.01412 0.03403 0.01436 0.03577 0.01459 C 0.03733 0.01482 0.03872 0.01505 0.04028 0.01551 C 0.05139 0.01783 0.04289 0.01667 0.05539 0.01783 C 0.06441 0.02246 0.05973 0.02061 0.07865 0.02037 C 0.08785 0.02014 0.09705 0.01922 0.10625 0.01875 L 0.12344 0.01783 L 0.20035 0.01875 C 0.22535 0.01922 0.19254 0.01945 0.21615 0.02107 C 0.22518 0.02176 0.23421 0.02153 0.24323 0.02199 C 0.24584 0.02107 0.24896 0.02037 0.25139 0.01875 C 0.25278 0.01783 0.25382 0.01621 0.25521 0.01551 C 0.25643 0.01459 0.25764 0.01436 0.25903 0.01389 C 0.26025 0.0132 0.26146 0.01227 0.26268 0.01135 C 0.26528 0.00973 0.26841 0.00672 0.27101 0.00579 C 0.27292 0.0051 0.27466 0.0051 0.27674 0.00487 C 0.27796 0.00417 0.279 0.00301 0.28039 0.00255 C 0.28247 0.00186 0.28455 0.00186 0.28681 0.00162 C 0.30191 0.00116 0.31702 0.00116 0.33212 0.00093 C 0.33282 0.0007 0.33334 0.00024 0.33403 -4.07407E-6 C 0.3415 -0.00069 0.3566 -0.00162 0.3566 -0.00138 C 0.36372 -0.00509 0.3566 -0.00185 0.36997 -0.00486 C 0.37171 -0.00509 0.37327 -0.00578 0.375 -0.00648 C 0.37796 -0.00717 0.37934 -0.0074 0.38247 -0.0081 C 0.38334 -0.00856 0.38438 -0.00926 0.38507 -0.00972 C 0.38577 -0.00995 0.38629 -0.01018 0.38698 -0.01041 C 0.38837 -0.01111 0.38941 -0.01226 0.3908 -0.01296 C 0.39219 -0.01342 0.39375 -0.01342 0.39514 -0.01365 C 0.39653 -0.01458 0.39809 -0.01551 0.39966 -0.0162 C 0.40035 -0.01643 0.40122 -0.01643 0.40226 -0.01689 C 0.40365 -0.01805 0.40486 -0.01967 0.4066 -0.02083 C 0.40712 -0.02129 0.40782 -0.02152 0.40851 -0.02176 C 0.40938 -0.02222 0.41059 -0.02268 0.41164 -0.02338 C 0.41302 -0.0243 0.41441 -0.02569 0.41598 -0.02662 C 0.41667 -0.02708 0.41719 -0.02708 0.41789 -0.02731 C 0.41927 -0.02824 0.42084 -0.02893 0.42223 -0.02986 C 0.42743 -0.03634 0.4198 -0.02708 0.42865 -0.03472 C 0.42934 -0.03518 0.42934 -0.03657 0.42986 -0.03703 C 0.43039 -0.03773 0.43108 -0.0375 0.43177 -0.03796 C 0.43299 -0.03865 0.43403 -0.03935 0.4349 -0.04027 C 0.43664 -0.04189 0.4382 -0.04375 0.43993 -0.04513 C 0.44063 -0.04583 0.4415 -0.04629 0.44254 -0.04676 C 0.44323 -0.04722 0.44375 -0.04791 0.44427 -0.04838 C 0.44532 -0.05092 0.44653 -0.05324 0.44757 -0.05578 C 0.44809 -0.05671 0.44896 -0.05763 0.44931 -0.05902 C 0.44983 -0.06064 0.44966 -0.06273 0.45 -0.06458 C 0.45052 -0.06782 0.45226 -0.07199 0.45313 -0.075 C 0.45348 -0.07731 0.45365 -0.07939 0.45382 -0.08148 C 0.454 -0.08564 0.45417 -0.08958 0.45434 -0.09375 C 0.45452 -0.09699 0.45486 -0.1 0.45521 -0.10324 C 0.45486 -0.1118 0.45608 -0.12777 0.45382 -0.13888 C 0.45365 -0.13981 0.4533 -0.14051 0.45313 -0.1412 C 0.45296 -0.14259 0.45296 -0.14398 0.45261 -0.14537 C 0.45209 -0.14676 0.45139 -0.14814 0.45052 -0.1493 C 0.44861 -0.15949 0.45122 -0.14699 0.44931 -0.15509 C 0.44914 -0.15625 0.44861 -0.15949 0.44809 -0.16064 C 0.44792 -0.16157 0.4474 -0.16226 0.44688 -0.16319 C 0.44584 -0.16851 0.44688 -0.16435 0.44497 -0.17037 C 0.4448 -0.17129 0.44462 -0.17199 0.44427 -0.17291 C 0.44393 -0.17407 0.44306 -0.175 0.44254 -0.17615 L 0.44115 -0.18078 L 0.44115 -0.18055 " pathEditMode="relative" rAng="0" ptsTypes="AAAAAAAAAAAAAAAAAAAAAAAAAAAAAAAAAAAAAAAAAAAAAAAAAAAAAAAAAAAAAAAAAAAAA">
                                      <p:cBhvr>
                                        <p:cTn id="39" dur="2000" fill="hold"/>
                                        <p:tgtEl>
                                          <p:spTgt spid="6"/>
                                        </p:tgtEl>
                                        <p:attrNameLst>
                                          <p:attrName>ppt_x</p:attrName>
                                          <p:attrName>ppt_y</p:attrName>
                                        </p:attrNameLst>
                                      </p:cBhvr>
                                      <p:rCtr x="22760" y="-7940"/>
                                    </p:animMotion>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grpId="2" nodeType="clickEffect">
                                  <p:stCondLst>
                                    <p:cond delay="0"/>
                                  </p:stCondLst>
                                  <p:childTnLst>
                                    <p:animEffect transition="out" filter="wipe(left)">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22" presetClass="exit" presetSubtype="8" fill="hold" grpId="2" nodeType="withEffect">
                                  <p:stCondLst>
                                    <p:cond delay="0"/>
                                  </p:stCondLst>
                                  <p:childTnLst>
                                    <p:animEffect transition="out" filter="wipe(left)">
                                      <p:cBhvr>
                                        <p:cTn id="51" dur="500"/>
                                        <p:tgtEl>
                                          <p:spTgt spid="60"/>
                                        </p:tgtEl>
                                      </p:cBhvr>
                                    </p:animEffect>
                                    <p:set>
                                      <p:cBhvr>
                                        <p:cTn id="52" dur="1" fill="hold">
                                          <p:stCondLst>
                                            <p:cond delay="499"/>
                                          </p:stCondLst>
                                        </p:cTn>
                                        <p:tgtEl>
                                          <p:spTgt spid="60"/>
                                        </p:tgtEl>
                                        <p:attrNameLst>
                                          <p:attrName>style.visibility</p:attrName>
                                        </p:attrNameLst>
                                      </p:cBhvr>
                                      <p:to>
                                        <p:strVal val="hidden"/>
                                      </p:to>
                                    </p:set>
                                  </p:childTnLst>
                                </p:cTn>
                              </p:par>
                              <p:par>
                                <p:cTn id="53" presetID="22" presetClass="exit" presetSubtype="4" fill="hold" grpId="2" nodeType="withEffect">
                                  <p:stCondLst>
                                    <p:cond delay="0"/>
                                  </p:stCondLst>
                                  <p:childTnLst>
                                    <p:animEffect transition="out" filter="wipe(down)">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1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1" nodeType="clickEffect">
                                  <p:stCondLst>
                                    <p:cond delay="0"/>
                                  </p:stCondLst>
                                  <p:childTnLst>
                                    <p:animMotion origin="layout" path="M 0 0 C 0.00069 -0.02523 0.00017 -0.0507 0.00278 -0.0757 C 0.00295 -0.07871 0.00365 -0.08171 0.00417 -0.08472 C 0.0033 -0.10764 0.00469 -0.11806 0 -0.13704 C -0.00087 -0.14051 -0.00104 -0.14468 -0.0026 -0.14769 L -0.00538 -0.15324 C -0.00868 -0.17084 -0.00382 -0.14931 -0.01076 -0.16759 C -0.01163 -0.16991 -0.01076 -0.17315 -0.01215 -0.17477 C -0.01354 -0.17639 -0.02309 -0.1794 -0.02569 -0.18009 L -0.18246 -0.17847 C -0.39774 -0.17616 -0.31927 -0.17454 -0.44062 -0.17847 C -0.46389 -0.18866 -0.44115 -0.1794 -0.47309 -0.18912 C -0.49948 -0.19746 -0.47743 -0.19259 -0.4974 -0.1963 C -0.51181 -0.19584 -0.52621 -0.1956 -0.54062 -0.19468 C -0.54531 -0.19421 -0.54583 -0.19213 -0.55 -0.19097 C -0.55729 -0.18912 -0.55972 -0.18982 -0.56632 -0.1875 C -0.5691 -0.18634 -0.5717 -0.18472 -0.57448 -0.1838 L -0.57986 -0.18195 C -0.58108 -0.18079 -0.58281 -0.18009 -0.58385 -0.17847 C -0.58767 -0.17269 -0.58958 -0.1669 -0.59201 -0.16042 C -0.59236 -0.15741 -0.59288 -0.1544 -0.5934 -0.15139 C -0.59375 -0.14908 -0.59462 -0.14676 -0.59462 -0.14421 C -0.59462 -0.10764 -0.59496 -0.07084 -0.5934 -0.03426 C -0.59323 -0.03171 -0.59062 -0.03079 -0.58924 -0.02894 C -0.58889 -0.02709 -0.58889 -0.025 -0.58785 -0.02361 C -0.58594 -0.02037 -0.58246 -0.01921 -0.57986 -0.01806 C -0.57847 -0.0169 -0.57726 -0.01551 -0.57569 -0.01459 C -0.57448 -0.01366 -0.57309 -0.01273 -0.5717 -0.01273 C -0.55451 -0.01227 -0.5375 -0.01273 -0.52031 -0.01273 " pathEditMode="relative" ptsTypes="AAAAAAAAAAAAAAAAAAAAAAAAAAAAA">
                                      <p:cBhvr>
                                        <p:cTn id="76" dur="2000" fill="hold"/>
                                        <p:tgtEl>
                                          <p:spTgt spid="147"/>
                                        </p:tgtEl>
                                        <p:attrNameLst>
                                          <p:attrName>ppt_x</p:attrName>
                                          <p:attrName>ppt_y</p:attrName>
                                        </p:attrNameLst>
                                      </p:cBhvr>
                                    </p:animMotion>
                                  </p:childTnLst>
                                </p:cTn>
                              </p:par>
                            </p:childTnLst>
                          </p:cTn>
                        </p:par>
                        <p:par>
                          <p:cTn id="77" fill="hold">
                            <p:stCondLst>
                              <p:cond delay="2000"/>
                            </p:stCondLst>
                            <p:childTnLst>
                              <p:par>
                                <p:cTn id="78" presetID="0" presetClass="path" presetSubtype="0" accel="50000" decel="50000" fill="hold" grpId="1" nodeType="afterEffect">
                                  <p:stCondLst>
                                    <p:cond delay="0"/>
                                  </p:stCondLst>
                                  <p:childTnLst>
                                    <p:animMotion origin="layout" path="M 1.38889E-6 4.44444E-6 L 1.38889E-6 0.00046 C -0.0007 -0.0176 -0.00139 -0.04329 -0.00278 -0.0588 C -0.00295 -0.06088 -0.00417 -0.06227 -0.00486 -0.06412 C -0.00799 -0.07084 -0.01024 -0.07848 -0.01441 -0.08403 C -0.01649 -0.08727 -0.01979 -0.08727 -0.0224 -0.08936 C -0.02483 -0.09144 -0.02691 -0.09399 -0.02917 -0.0963 C -0.03108 -0.10116 -0.03386 -0.10533 -0.03524 -0.11042 C -0.03629 -0.11505 -0.03629 -0.12014 -0.03646 -0.12477 C -0.03854 -0.18149 -0.03837 -0.17894 -0.03837 -0.21366 L -0.03837 -0.21343 " pathEditMode="relative" rAng="0" ptsTypes="AAAAAAAAAAA">
                                      <p:cBhvr>
                                        <p:cTn id="79" dur="2000" fill="hold"/>
                                        <p:tgtEl>
                                          <p:spTgt spid="7"/>
                                        </p:tgtEl>
                                        <p:attrNameLst>
                                          <p:attrName>ppt_x</p:attrName>
                                          <p:attrName>ppt_y</p:attrName>
                                        </p:attrNameLst>
                                      </p:cBhvr>
                                      <p:rCtr x="-1927" y="-1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44" grpId="0"/>
      <p:bldP spid="144" grpId="1"/>
      <p:bldP spid="144" grpId="3"/>
      <p:bldP spid="147" grpId="0"/>
      <p:bldP spid="147" grpId="1"/>
      <p:bldP spid="5" grpId="0"/>
      <p:bldP spid="5" grpId="1"/>
      <p:bldP spid="5" grpId="2"/>
      <p:bldP spid="60" grpId="0"/>
      <p:bldP spid="60" grpId="1"/>
      <p:bldP spid="60" grpId="2"/>
      <p:bldP spid="6" grpId="0"/>
      <p:bldP spid="6" grpId="1"/>
      <p:bldP spid="6" grpId="2"/>
      <p:bldP spid="7" grpId="0"/>
      <p:bldP spid="7"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45</a:t>
            </a:fld>
            <a:endParaRPr lang="en-US" dirty="0"/>
          </a:p>
        </p:txBody>
      </p:sp>
      <p:sp>
        <p:nvSpPr>
          <p:cNvPr id="5" name="Rectangle 2"/>
          <p:cNvSpPr>
            <a:spLocks noGrp="1" noChangeArrowheads="1"/>
          </p:cNvSpPr>
          <p:nvPr>
            <p:ph type="title"/>
            <p:custDataLst>
              <p:tags r:id="rId1"/>
            </p:custDataLst>
          </p:nvPr>
        </p:nvSpPr>
        <p:spPr/>
        <p:txBody>
          <a:bodyPr>
            <a:noAutofit/>
          </a:bodyPr>
          <a:lstStyle/>
          <a:p>
            <a:r>
              <a:rPr lang="en-US" dirty="0"/>
              <a:t>R-Type </a:t>
            </a:r>
            <a:r>
              <a:rPr lang="en-US" dirty="0" smtClean="0"/>
              <a:t>(2): Shift Instructions</a:t>
            </a:r>
            <a:endParaRPr lang="en-US" dirty="0"/>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3457350606"/>
              </p:ext>
            </p:extLst>
          </p:nvPr>
        </p:nvGraphicFramePr>
        <p:xfrm>
          <a:off x="349134" y="2920774"/>
          <a:ext cx="9144000" cy="1584960"/>
        </p:xfrm>
        <a:graphic>
          <a:graphicData uri="http://schemas.openxmlformats.org/drawingml/2006/table">
            <a:tbl>
              <a:tblPr firstRow="1" bandRow="1">
                <a:tableStyleId>{5C22544A-7EE6-4342-B048-85BDC9FD1C3A}</a:tableStyleId>
              </a:tblPr>
              <a:tblGrid>
                <a:gridCol w="1285963">
                  <a:extLst>
                    <a:ext uri="{9D8B030D-6E8A-4147-A177-3AD203B41FA5}">
                      <a16:colId xmlns:a16="http://schemas.microsoft.com/office/drawing/2014/main" val="20000"/>
                    </a:ext>
                  </a:extLst>
                </a:gridCol>
                <a:gridCol w="1176604">
                  <a:extLst>
                    <a:ext uri="{9D8B030D-6E8A-4147-A177-3AD203B41FA5}">
                      <a16:colId xmlns:a16="http://schemas.microsoft.com/office/drawing/2014/main" val="20001"/>
                    </a:ext>
                  </a:extLst>
                </a:gridCol>
                <a:gridCol w="2083307">
                  <a:extLst>
                    <a:ext uri="{9D8B030D-6E8A-4147-A177-3AD203B41FA5}">
                      <a16:colId xmlns:a16="http://schemas.microsoft.com/office/drawing/2014/main" val="20002"/>
                    </a:ext>
                  </a:extLst>
                </a:gridCol>
                <a:gridCol w="4598126">
                  <a:extLst>
                    <a:ext uri="{9D8B030D-6E8A-4147-A177-3AD203B41FA5}">
                      <a16:colId xmlns:a16="http://schemas.microsoft.com/office/drawing/2014/main" val="20003"/>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itchFamily="49" charset="0"/>
                        </a:rPr>
                        <a:t>funct3</a:t>
                      </a:r>
                      <a:endParaRPr lang="en-US" sz="2000" dirty="0">
                        <a:solidFill>
                          <a:schemeClr val="accent1"/>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SLL rd, rs1, rs2</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R[rs1] &lt;&lt; R[rs2]</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SRL rd, rs1, rs2</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R[rs1] &gt;&gt;&gt; R[rs2] (zero</a:t>
                      </a:r>
                      <a:r>
                        <a:rPr lang="en-US" sz="2000" baseline="0" dirty="0" smtClean="0">
                          <a:solidFill>
                            <a:schemeClr val="tx2"/>
                          </a:solidFill>
                          <a:latin typeface="Source Sans Pro" panose="020B0503030403020204"/>
                        </a:rPr>
                        <a:t> ext.)</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SRA rd, rs1, rs2</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a:t>
                      </a:r>
                      <a:r>
                        <a:rPr lang="en-US" sz="2000" dirty="0" err="1" smtClean="0">
                          <a:solidFill>
                            <a:schemeClr val="tx2"/>
                          </a:solidFill>
                          <a:latin typeface="Source Sans Pro" panose="020B0503030403020204"/>
                        </a:rPr>
                        <a:t>rt</a:t>
                      </a:r>
                      <a:r>
                        <a:rPr lang="en-US" sz="2000" dirty="0" smtClean="0">
                          <a:solidFill>
                            <a:schemeClr val="tx2"/>
                          </a:solidFill>
                          <a:latin typeface="Source Sans Pro" panose="020B0503030403020204"/>
                        </a:rPr>
                        <a:t>] </a:t>
                      </a:r>
                      <a:r>
                        <a:rPr lang="en-US" sz="2000" baseline="0" dirty="0" smtClean="0">
                          <a:solidFill>
                            <a:schemeClr val="tx2"/>
                          </a:solidFill>
                          <a:latin typeface="Source Sans Pro" panose="020B0503030403020204"/>
                        </a:rPr>
                        <a:t>&gt;&gt;&gt;</a:t>
                      </a:r>
                      <a:r>
                        <a:rPr lang="en-US" sz="2000" dirty="0" smtClean="0">
                          <a:solidFill>
                            <a:schemeClr val="tx2"/>
                          </a:solidFill>
                          <a:latin typeface="Source Sans Pro" panose="020B0503030403020204"/>
                        </a:rPr>
                        <a:t> R[rs2] (sign ext.)</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Rectangle 8"/>
          <p:cNvSpPr/>
          <p:nvPr>
            <p:custDataLst>
              <p:tags r:id="rId3"/>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a:t>
            </a:r>
            <a:r>
              <a:rPr lang="en-US" sz="2800" dirty="0" smtClean="0">
                <a:solidFill>
                  <a:schemeClr val="accent1"/>
                </a:solidFill>
                <a:latin typeface="Consolas" panose="020B0609020204030204" pitchFamily="49" charset="0"/>
              </a:rPr>
              <a:t>00110</a:t>
            </a:r>
            <a:r>
              <a:rPr lang="en-US" sz="2800" dirty="0" smtClean="0">
                <a:solidFill>
                  <a:schemeClr val="accent6"/>
                </a:solidFill>
                <a:latin typeface="Consolas" panose="020B0609020204030204" pitchFamily="49" charset="0"/>
              </a:rPr>
              <a:t>00100</a:t>
            </a:r>
            <a:r>
              <a:rPr lang="en-US" sz="2800" dirty="0" smtClean="0">
                <a:solidFill>
                  <a:schemeClr val="accent4"/>
                </a:solidFill>
                <a:latin typeface="Consolas" panose="020B0609020204030204" pitchFamily="49" charset="0"/>
              </a:rPr>
              <a:t>001</a:t>
            </a:r>
            <a:r>
              <a:rPr lang="en-US" sz="2800" dirty="0" smtClean="0">
                <a:solidFill>
                  <a:schemeClr val="accent2"/>
                </a:solidFill>
                <a:latin typeface="Consolas" pitchFamily="49" charset="0"/>
              </a:rPr>
              <a:t>01000</a:t>
            </a:r>
            <a:r>
              <a:rPr lang="en-US" sz="2800" dirty="0" smtClean="0">
                <a:solidFill>
                  <a:schemeClr val="accent1"/>
                </a:solidFill>
                <a:latin typeface="Consolas" panose="020B0609020204030204" pitchFamily="49" charset="0"/>
              </a:rPr>
              <a:t>0110011</a:t>
            </a:r>
            <a:endParaRPr lang="en-US" sz="2800" dirty="0">
              <a:solidFill>
                <a:schemeClr val="accent5">
                  <a:lumMod val="60000"/>
                  <a:lumOff val="40000"/>
                </a:schemeClr>
              </a:solidFill>
              <a:latin typeface="Consolas" panose="020B0609020204030204" pitchFamily="49" charset="0"/>
            </a:endParaRPr>
          </a:p>
        </p:txBody>
      </p:sp>
      <p:graphicFrame>
        <p:nvGraphicFramePr>
          <p:cNvPr id="8" name="Group 4"/>
          <p:cNvGraphicFramePr>
            <a:graphicFrameLocks noGrp="1"/>
          </p:cNvGraphicFramePr>
          <p:nvPr>
            <p:custDataLst>
              <p:tags r:id="rId4"/>
            </p:custDataLst>
            <p:extLst>
              <p:ext uri="{D42A27DB-BD31-4B8C-83A1-F6EECF244321}">
                <p14:modId xmlns:p14="http://schemas.microsoft.com/office/powerpoint/2010/main" val="4219551674"/>
              </p:ext>
            </p:extLst>
          </p:nvPr>
        </p:nvGraphicFramePr>
        <p:xfrm>
          <a:off x="1174130" y="1436561"/>
          <a:ext cx="6248400" cy="1331046"/>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355686">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31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 </a:t>
                      </a:r>
                      <a:r>
                        <a:rPr kumimoji="0" lang="en-US" sz="1400" b="0" i="0" u="none" strike="noStrike" cap="none" normalizeH="0" baseline="0" dirty="0" smtClean="0">
                          <a:ln>
                            <a:noFill/>
                          </a:ln>
                          <a:solidFill>
                            <a:schemeClr val="accent1"/>
                          </a:solidFill>
                          <a:effectLst/>
                          <a:latin typeface="Consolas" panose="020B0609020204030204" pitchFamily="49" charset="0"/>
                        </a:rPr>
                        <a:t>24</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20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1400" b="0" i="0" u="none" strike="noStrike" cap="none" normalizeH="0" baseline="0" dirty="0" smtClean="0">
                          <a:ln>
                            <a:noFill/>
                          </a:ln>
                          <a:solidFill>
                            <a:schemeClr val="accent1"/>
                          </a:solidFill>
                          <a:effectLst/>
                          <a:latin typeface="Consolas" panose="020B0609020204030204" pitchFamily="49" charset="0"/>
                        </a:rPr>
                        <a:t>6</a:t>
                      </a:r>
                      <a:r>
                        <a:rPr kumimoji="0" lang="en-US" sz="1400" b="0" i="0" u="none" strike="noStrike" cap="none" normalizeH="0" baseline="0" dirty="0" smtClean="0">
                          <a:ln>
                            <a:noFill/>
                          </a:ln>
                          <a:solidFill>
                            <a:schemeClr val="accent2"/>
                          </a:solidFill>
                          <a:effectLst/>
                          <a:latin typeface="Consolas" panose="020B0609020204030204" pitchFamily="49" charset="0"/>
                        </a:rPr>
                        <a:t> </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       0</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402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anose="020B0609020204030204" pitchFamily="49" charset="0"/>
                        </a:rPr>
                        <a:t>Rd</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178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648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46</a:t>
            </a:fld>
            <a:endParaRPr lang="en-US" dirty="0"/>
          </a:p>
        </p:txBody>
      </p:sp>
      <p:sp>
        <p:nvSpPr>
          <p:cNvPr id="5" name="Rectangle 2"/>
          <p:cNvSpPr>
            <a:spLocks noGrp="1" noChangeArrowheads="1"/>
          </p:cNvSpPr>
          <p:nvPr>
            <p:ph type="title"/>
            <p:custDataLst>
              <p:tags r:id="rId1"/>
            </p:custDataLst>
          </p:nvPr>
        </p:nvSpPr>
        <p:spPr/>
        <p:txBody>
          <a:bodyPr>
            <a:noAutofit/>
          </a:bodyPr>
          <a:lstStyle/>
          <a:p>
            <a:r>
              <a:rPr lang="en-US" dirty="0"/>
              <a:t>R-Type </a:t>
            </a:r>
            <a:r>
              <a:rPr lang="en-US" dirty="0" smtClean="0"/>
              <a:t>(2): Shift Instructions</a:t>
            </a:r>
            <a:endParaRPr lang="en-US" dirty="0"/>
          </a:p>
        </p:txBody>
      </p:sp>
      <p:graphicFrame>
        <p:nvGraphicFramePr>
          <p:cNvPr id="7" name="Table 6"/>
          <p:cNvGraphicFramePr>
            <a:graphicFrameLocks noGrp="1"/>
          </p:cNvGraphicFramePr>
          <p:nvPr>
            <p:custDataLst>
              <p:tags r:id="rId2"/>
            </p:custDataLst>
            <p:extLst/>
          </p:nvPr>
        </p:nvGraphicFramePr>
        <p:xfrm>
          <a:off x="349134" y="2920774"/>
          <a:ext cx="9144000" cy="1584960"/>
        </p:xfrm>
        <a:graphic>
          <a:graphicData uri="http://schemas.openxmlformats.org/drawingml/2006/table">
            <a:tbl>
              <a:tblPr firstRow="1" bandRow="1">
                <a:tableStyleId>{5C22544A-7EE6-4342-B048-85BDC9FD1C3A}</a:tableStyleId>
              </a:tblPr>
              <a:tblGrid>
                <a:gridCol w="1285963">
                  <a:extLst>
                    <a:ext uri="{9D8B030D-6E8A-4147-A177-3AD203B41FA5}">
                      <a16:colId xmlns:a16="http://schemas.microsoft.com/office/drawing/2014/main" val="20000"/>
                    </a:ext>
                  </a:extLst>
                </a:gridCol>
                <a:gridCol w="1176604">
                  <a:extLst>
                    <a:ext uri="{9D8B030D-6E8A-4147-A177-3AD203B41FA5}">
                      <a16:colId xmlns:a16="http://schemas.microsoft.com/office/drawing/2014/main" val="20001"/>
                    </a:ext>
                  </a:extLst>
                </a:gridCol>
                <a:gridCol w="2083307">
                  <a:extLst>
                    <a:ext uri="{9D8B030D-6E8A-4147-A177-3AD203B41FA5}">
                      <a16:colId xmlns:a16="http://schemas.microsoft.com/office/drawing/2014/main" val="20002"/>
                    </a:ext>
                  </a:extLst>
                </a:gridCol>
                <a:gridCol w="4598126">
                  <a:extLst>
                    <a:ext uri="{9D8B030D-6E8A-4147-A177-3AD203B41FA5}">
                      <a16:colId xmlns:a16="http://schemas.microsoft.com/office/drawing/2014/main" val="20003"/>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itchFamily="49" charset="0"/>
                        </a:rPr>
                        <a:t>funct3</a:t>
                      </a:r>
                      <a:endParaRPr lang="en-US" sz="2000" dirty="0">
                        <a:solidFill>
                          <a:schemeClr val="accent1"/>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SLL rd, rs1, rs2</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R[rs1] &lt;&lt; R[rs2]</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SRL rd, rs1, rs2</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R[rs1] &gt;&gt;&gt; R[rs2] (zero</a:t>
                      </a:r>
                      <a:r>
                        <a:rPr lang="en-US" sz="2000" baseline="0" dirty="0" smtClean="0">
                          <a:solidFill>
                            <a:schemeClr val="tx2"/>
                          </a:solidFill>
                          <a:latin typeface="Source Sans Pro" panose="020B0503030403020204"/>
                        </a:rPr>
                        <a:t> ext.)</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SRA rd, rs1, rs2</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a:t>
                      </a:r>
                      <a:r>
                        <a:rPr lang="en-US" sz="2000" dirty="0" err="1" smtClean="0">
                          <a:solidFill>
                            <a:schemeClr val="tx2"/>
                          </a:solidFill>
                          <a:latin typeface="Source Sans Pro" panose="020B0503030403020204"/>
                        </a:rPr>
                        <a:t>rt</a:t>
                      </a:r>
                      <a:r>
                        <a:rPr lang="en-US" sz="2000" dirty="0" smtClean="0">
                          <a:solidFill>
                            <a:schemeClr val="tx2"/>
                          </a:solidFill>
                          <a:latin typeface="Source Sans Pro" panose="020B0503030403020204"/>
                        </a:rPr>
                        <a:t>] </a:t>
                      </a:r>
                      <a:r>
                        <a:rPr lang="en-US" sz="2000" baseline="0" dirty="0" smtClean="0">
                          <a:solidFill>
                            <a:schemeClr val="tx2"/>
                          </a:solidFill>
                          <a:latin typeface="Source Sans Pro" panose="020B0503030403020204"/>
                        </a:rPr>
                        <a:t>&gt;&gt;&gt;</a:t>
                      </a:r>
                      <a:r>
                        <a:rPr lang="en-US" sz="2000" dirty="0" smtClean="0">
                          <a:solidFill>
                            <a:schemeClr val="tx2"/>
                          </a:solidFill>
                          <a:latin typeface="Source Sans Pro" panose="020B0503030403020204"/>
                        </a:rPr>
                        <a:t> R[rs2] (sign ext.)</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p:cNvSpPr txBox="1"/>
          <p:nvPr>
            <p:custDataLst>
              <p:tags r:id="rId3"/>
            </p:custDataLst>
          </p:nvPr>
        </p:nvSpPr>
        <p:spPr>
          <a:xfrm>
            <a:off x="762000" y="5294293"/>
            <a:ext cx="6934200" cy="954107"/>
          </a:xfrm>
          <a:prstGeom prst="rect">
            <a:avLst/>
          </a:prstGeom>
          <a:noFill/>
        </p:spPr>
        <p:txBody>
          <a:bodyPr wrap="square" rtlCol="0">
            <a:spAutoFit/>
          </a:bodyPr>
          <a:lstStyle/>
          <a:p>
            <a:r>
              <a:rPr lang="en-US" sz="2800" dirty="0">
                <a:solidFill>
                  <a:schemeClr val="accent6"/>
                </a:solidFill>
                <a:latin typeface="Source Sans Pro" panose="020B0503030403020204"/>
              </a:rPr>
              <a:t>E</a:t>
            </a:r>
            <a:r>
              <a:rPr lang="en-US" sz="2800" dirty="0" smtClean="0">
                <a:solidFill>
                  <a:schemeClr val="accent6"/>
                </a:solidFill>
                <a:latin typeface="Source Sans Pro" panose="020B0503030403020204"/>
              </a:rPr>
              <a:t>xample</a:t>
            </a:r>
            <a:r>
              <a:rPr lang="en-US" sz="2800" dirty="0">
                <a:solidFill>
                  <a:schemeClr val="accent6"/>
                </a:solidFill>
                <a:latin typeface="Source Sans Pro" panose="020B0503030403020204"/>
              </a:rPr>
              <a:t>: </a:t>
            </a:r>
            <a:r>
              <a:rPr lang="en-US" sz="2800" dirty="0" smtClean="0">
                <a:solidFill>
                  <a:schemeClr val="accent6"/>
                </a:solidFill>
                <a:latin typeface="Source Sans Pro" panose="020B0503030403020204"/>
              </a:rPr>
              <a:t>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8</a:t>
            </a:r>
            <a:r>
              <a:rPr lang="en-US" sz="2800" dirty="0" smtClean="0">
                <a:solidFill>
                  <a:schemeClr val="tx2"/>
                </a:solidFill>
                <a:latin typeface="Source Sans Pro" panose="020B0503030403020204"/>
              </a:rPr>
              <a:t> = </a:t>
            </a:r>
            <a:r>
              <a:rPr lang="en-US" sz="2800" dirty="0" smtClean="0">
                <a:solidFill>
                  <a:schemeClr val="accent6"/>
                </a:solidFill>
                <a:latin typeface="Source Sans Pro" panose="020B0503030403020204"/>
              </a:rPr>
              <a:t>x4</a:t>
            </a:r>
            <a:r>
              <a:rPr lang="en-US" sz="2800" dirty="0" smtClean="0">
                <a:solidFill>
                  <a:schemeClr val="bg1"/>
                </a:solidFill>
                <a:latin typeface="Source Sans Pro" panose="020B0503030403020204"/>
              </a:rPr>
              <a:t> </a:t>
            </a:r>
            <a:r>
              <a:rPr lang="en-US" sz="2800" dirty="0">
                <a:solidFill>
                  <a:schemeClr val="tx2"/>
                </a:solidFill>
                <a:latin typeface="Source Sans Pro" panose="020B0503030403020204"/>
              </a:rPr>
              <a:t>* 2</a:t>
            </a:r>
            <a:r>
              <a:rPr lang="en-US" sz="2800" baseline="30000" dirty="0">
                <a:solidFill>
                  <a:srgbClr val="0070C0"/>
                </a:solidFill>
                <a:latin typeface="Source Sans Pro" panose="020B0503030403020204"/>
              </a:rPr>
              <a:t>x6</a:t>
            </a:r>
            <a:r>
              <a:rPr lang="en-US" sz="2800" dirty="0" smtClean="0">
                <a:solidFill>
                  <a:schemeClr val="tx2"/>
                </a:solidFill>
                <a:latin typeface="Source Sans Pro" panose="020B0503030403020204"/>
              </a:rPr>
              <a:t>  </a:t>
            </a:r>
            <a:r>
              <a:rPr lang="en-US" sz="2800" dirty="0" smtClean="0">
                <a:solidFill>
                  <a:schemeClr val="accent5">
                    <a:lumMod val="60000"/>
                    <a:lumOff val="40000"/>
                  </a:schemeClr>
                </a:solidFill>
                <a:latin typeface="Source Sans Pro" panose="020B0503030403020204"/>
              </a:rPr>
              <a:t>	</a:t>
            </a:r>
            <a:r>
              <a:rPr lang="en-US" sz="2800" dirty="0" smtClean="0">
                <a:solidFill>
                  <a:schemeClr val="tx2"/>
                </a:solidFill>
                <a:latin typeface="Source Sans Pro" panose="020B0503030403020204"/>
              </a:rPr>
              <a:t># SLL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8</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x4, </a:t>
            </a:r>
            <a:r>
              <a:rPr lang="en-US" sz="2800" dirty="0" smtClean="0">
                <a:solidFill>
                  <a:schemeClr val="accent1"/>
                </a:solidFill>
                <a:latin typeface="Source Sans Pro" panose="020B0503030403020204"/>
              </a:rPr>
              <a:t>x6</a:t>
            </a:r>
          </a:p>
          <a:p>
            <a:r>
              <a:rPr lang="en-US" sz="2800" dirty="0">
                <a:solidFill>
                  <a:schemeClr val="tx2"/>
                </a:solidFill>
                <a:latin typeface="Source Sans Pro" panose="020B0503030403020204"/>
              </a:rPr>
              <a:t> </a:t>
            </a:r>
            <a:r>
              <a:rPr lang="en-US" sz="2800" dirty="0" smtClean="0">
                <a:solidFill>
                  <a:schemeClr val="tx2"/>
                </a:solidFill>
                <a:latin typeface="Source Sans Pro" panose="020B0503030403020204"/>
              </a:rPr>
              <a:t>                </a:t>
            </a:r>
            <a:r>
              <a:rPr lang="en-US" sz="2800" dirty="0" smtClean="0">
                <a:solidFill>
                  <a:schemeClr val="accent2"/>
                </a:solidFill>
                <a:latin typeface="Source Sans Pro" panose="020B0503030403020204"/>
              </a:rPr>
              <a:t>x8</a:t>
            </a:r>
            <a:r>
              <a:rPr lang="en-US" sz="2800" dirty="0" smtClean="0">
                <a:solidFill>
                  <a:schemeClr val="tx2"/>
                </a:solidFill>
                <a:latin typeface="Source Sans Pro" panose="020B0503030403020204"/>
              </a:rPr>
              <a:t> = </a:t>
            </a:r>
            <a:r>
              <a:rPr lang="en-US" sz="2800" dirty="0">
                <a:solidFill>
                  <a:schemeClr val="accent6"/>
                </a:solidFill>
                <a:latin typeface="Source Sans Pro" panose="020B0503030403020204"/>
              </a:rPr>
              <a:t>x</a:t>
            </a:r>
            <a:r>
              <a:rPr lang="en-US" sz="2800" dirty="0" smtClean="0">
                <a:solidFill>
                  <a:schemeClr val="accent6"/>
                </a:solidFill>
                <a:latin typeface="Source Sans Pro" panose="020B0503030403020204"/>
              </a:rPr>
              <a:t>4</a:t>
            </a:r>
            <a:r>
              <a:rPr lang="en-US" sz="2800" dirty="0" smtClean="0">
                <a:solidFill>
                  <a:schemeClr val="accent5">
                    <a:lumMod val="60000"/>
                    <a:lumOff val="40000"/>
                  </a:schemeClr>
                </a:solidFill>
                <a:latin typeface="Source Sans Pro" panose="020B0503030403020204"/>
              </a:rPr>
              <a:t> </a:t>
            </a:r>
            <a:r>
              <a:rPr lang="en-US" sz="2800" dirty="0">
                <a:solidFill>
                  <a:schemeClr val="tx2"/>
                </a:solidFill>
                <a:latin typeface="Source Sans Pro" panose="020B0503030403020204"/>
              </a:rPr>
              <a:t>&lt;&lt;</a:t>
            </a:r>
            <a:r>
              <a:rPr lang="en-US" sz="2800" dirty="0">
                <a:solidFill>
                  <a:schemeClr val="accent5">
                    <a:lumMod val="60000"/>
                    <a:lumOff val="40000"/>
                  </a:schemeClr>
                </a:solidFill>
                <a:latin typeface="Source Sans Pro" panose="020B0503030403020204"/>
              </a:rPr>
              <a:t> </a:t>
            </a:r>
            <a:r>
              <a:rPr lang="en-US" sz="2800" dirty="0" smtClean="0">
                <a:solidFill>
                  <a:schemeClr val="accent1"/>
                </a:solidFill>
                <a:latin typeface="Source Sans Pro" panose="020B0503030403020204"/>
              </a:rPr>
              <a:t>x6</a:t>
            </a:r>
          </a:p>
        </p:txBody>
      </p:sp>
      <p:sp>
        <p:nvSpPr>
          <p:cNvPr id="9" name="Rectangle 8"/>
          <p:cNvSpPr/>
          <p:nvPr>
            <p:custDataLst>
              <p:tags r:id="rId4"/>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a:t>
            </a:r>
            <a:r>
              <a:rPr lang="en-US" sz="2800" dirty="0" smtClean="0">
                <a:solidFill>
                  <a:schemeClr val="accent1"/>
                </a:solidFill>
                <a:latin typeface="Consolas" panose="020B0609020204030204" pitchFamily="49" charset="0"/>
              </a:rPr>
              <a:t>00110</a:t>
            </a:r>
            <a:r>
              <a:rPr lang="en-US" sz="2800" dirty="0" smtClean="0">
                <a:solidFill>
                  <a:schemeClr val="accent6"/>
                </a:solidFill>
                <a:latin typeface="Consolas" panose="020B0609020204030204" pitchFamily="49" charset="0"/>
              </a:rPr>
              <a:t>00100</a:t>
            </a:r>
            <a:r>
              <a:rPr lang="en-US" sz="2800" dirty="0" smtClean="0">
                <a:solidFill>
                  <a:schemeClr val="accent4"/>
                </a:solidFill>
                <a:latin typeface="Consolas" panose="020B0609020204030204" pitchFamily="49" charset="0"/>
              </a:rPr>
              <a:t>001</a:t>
            </a:r>
            <a:r>
              <a:rPr lang="en-US" sz="2800" dirty="0" smtClean="0">
                <a:solidFill>
                  <a:schemeClr val="accent2"/>
                </a:solidFill>
                <a:latin typeface="Consolas" pitchFamily="49" charset="0"/>
              </a:rPr>
              <a:t>01000</a:t>
            </a:r>
            <a:r>
              <a:rPr lang="en-US" sz="2800" dirty="0" smtClean="0">
                <a:solidFill>
                  <a:schemeClr val="accent1"/>
                </a:solidFill>
                <a:latin typeface="Consolas" panose="020B0609020204030204" pitchFamily="49" charset="0"/>
              </a:rPr>
              <a:t>0110011</a:t>
            </a:r>
            <a:endParaRPr lang="en-US" sz="2800" dirty="0">
              <a:solidFill>
                <a:schemeClr val="accent5">
                  <a:lumMod val="60000"/>
                  <a:lumOff val="40000"/>
                </a:schemeClr>
              </a:solidFill>
              <a:latin typeface="Consolas" panose="020B0609020204030204" pitchFamily="49" charset="0"/>
            </a:endParaRPr>
          </a:p>
        </p:txBody>
      </p:sp>
      <p:sp>
        <p:nvSpPr>
          <p:cNvPr id="10" name="Right Arrow 9"/>
          <p:cNvSpPr/>
          <p:nvPr/>
        </p:nvSpPr>
        <p:spPr>
          <a:xfrm>
            <a:off x="47105" y="3408454"/>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Group 4"/>
          <p:cNvGraphicFramePr>
            <a:graphicFrameLocks noGrp="1"/>
          </p:cNvGraphicFramePr>
          <p:nvPr>
            <p:custDataLst>
              <p:tags r:id="rId5"/>
            </p:custDataLst>
            <p:extLst>
              <p:ext uri="{D42A27DB-BD31-4B8C-83A1-F6EECF244321}">
                <p14:modId xmlns:p14="http://schemas.microsoft.com/office/powerpoint/2010/main" val="4219551674"/>
              </p:ext>
            </p:extLst>
          </p:nvPr>
        </p:nvGraphicFramePr>
        <p:xfrm>
          <a:off x="1174130" y="1436561"/>
          <a:ext cx="6248400" cy="1331046"/>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355686">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31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 </a:t>
                      </a:r>
                      <a:r>
                        <a:rPr kumimoji="0" lang="en-US" sz="1400" b="0" i="0" u="none" strike="noStrike" cap="none" normalizeH="0" baseline="0" dirty="0" smtClean="0">
                          <a:ln>
                            <a:noFill/>
                          </a:ln>
                          <a:solidFill>
                            <a:schemeClr val="accent1"/>
                          </a:solidFill>
                          <a:effectLst/>
                          <a:latin typeface="Consolas" panose="020B0609020204030204" pitchFamily="49" charset="0"/>
                        </a:rPr>
                        <a:t>24</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20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1400" b="0" i="0" u="none" strike="noStrike" cap="none" normalizeH="0" baseline="0" dirty="0" smtClean="0">
                          <a:ln>
                            <a:noFill/>
                          </a:ln>
                          <a:solidFill>
                            <a:schemeClr val="accent1"/>
                          </a:solidFill>
                          <a:effectLst/>
                          <a:latin typeface="Consolas" panose="020B0609020204030204" pitchFamily="49" charset="0"/>
                        </a:rPr>
                        <a:t>6</a:t>
                      </a:r>
                      <a:r>
                        <a:rPr kumimoji="0" lang="en-US" sz="1400" b="0" i="0" u="none" strike="noStrike" cap="none" normalizeH="0" baseline="0" dirty="0" smtClean="0">
                          <a:ln>
                            <a:noFill/>
                          </a:ln>
                          <a:solidFill>
                            <a:schemeClr val="accent2"/>
                          </a:solidFill>
                          <a:effectLst/>
                          <a:latin typeface="Consolas" panose="020B0609020204030204" pitchFamily="49" charset="0"/>
                        </a:rPr>
                        <a:t> </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       0</a:t>
                      </a:r>
                    </a:p>
                  </a:txBody>
                  <a:tcPr marL="0" marR="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402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anose="020B0609020204030204" pitchFamily="49" charset="0"/>
                        </a:rPr>
                        <a:t>Rd</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178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890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47</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Shift</a:t>
            </a:r>
            <a:endParaRPr lang="en-US" dirty="0"/>
          </a:p>
        </p:txBody>
      </p:sp>
      <p:grpSp>
        <p:nvGrpSpPr>
          <p:cNvPr id="3" name="Group 2"/>
          <p:cNvGrpSpPr/>
          <p:nvPr/>
        </p:nvGrpSpPr>
        <p:grpSpPr>
          <a:xfrm>
            <a:off x="1981224" y="4514058"/>
            <a:ext cx="1290570" cy="461665"/>
            <a:chOff x="1981224" y="4514058"/>
            <a:chExt cx="1290570" cy="461665"/>
          </a:xfrm>
        </p:grpSpPr>
        <p:cxnSp>
          <p:nvCxnSpPr>
            <p:cNvPr id="90" name="Straight Arrow Connector 89"/>
            <p:cNvCxnSpPr/>
            <p:nvPr/>
          </p:nvCxnSpPr>
          <p:spPr>
            <a:xfrm>
              <a:off x="19812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24337" y="4514058"/>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grpSp>
      <p:grpSp>
        <p:nvGrpSpPr>
          <p:cNvPr id="5" name="Group 4"/>
          <p:cNvGrpSpPr/>
          <p:nvPr/>
        </p:nvGrpSpPr>
        <p:grpSpPr>
          <a:xfrm>
            <a:off x="3285745" y="4513085"/>
            <a:ext cx="2505479" cy="461665"/>
            <a:chOff x="3285745" y="4513085"/>
            <a:chExt cx="2505479" cy="461665"/>
          </a:xfrm>
        </p:grpSpPr>
        <p:cxnSp>
          <p:nvCxnSpPr>
            <p:cNvPr id="91" name="Straight Arrow Connector 90"/>
            <p:cNvCxnSpPr/>
            <p:nvPr/>
          </p:nvCxnSpPr>
          <p:spPr>
            <a:xfrm>
              <a:off x="3285745" y="4965585"/>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86176" y="4513085"/>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grpSp>
      <p:grpSp>
        <p:nvGrpSpPr>
          <p:cNvPr id="7" name="Group 6"/>
          <p:cNvGrpSpPr/>
          <p:nvPr/>
        </p:nvGrpSpPr>
        <p:grpSpPr>
          <a:xfrm>
            <a:off x="7220736" y="4503920"/>
            <a:ext cx="1237440" cy="461665"/>
            <a:chOff x="7220736" y="4503920"/>
            <a:chExt cx="1237440" cy="461665"/>
          </a:xfrm>
        </p:grpSpPr>
        <p:cxnSp>
          <p:nvCxnSpPr>
            <p:cNvPr id="93" name="Straight Arrow Connector 92"/>
            <p:cNvCxnSpPr/>
            <p:nvPr/>
          </p:nvCxnSpPr>
          <p:spPr>
            <a:xfrm>
              <a:off x="7220736"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537129" y="4503920"/>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grpSp>
        <p:nvGrpSpPr>
          <p:cNvPr id="6" name="Group 5"/>
          <p:cNvGrpSpPr/>
          <p:nvPr/>
        </p:nvGrpSpPr>
        <p:grpSpPr>
          <a:xfrm>
            <a:off x="5793682" y="4508385"/>
            <a:ext cx="1427054" cy="918865"/>
            <a:chOff x="5793682" y="4508385"/>
            <a:chExt cx="1427054" cy="918865"/>
          </a:xfrm>
        </p:grpSpPr>
        <p:cxnSp>
          <p:nvCxnSpPr>
            <p:cNvPr id="92" name="Straight Arrow Connector 91"/>
            <p:cNvCxnSpPr/>
            <p:nvPr/>
          </p:nvCxnSpPr>
          <p:spPr>
            <a:xfrm>
              <a:off x="5793682" y="4965585"/>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880425" y="4508385"/>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9" name="TextBox 98"/>
            <p:cNvSpPr txBox="1"/>
            <p:nvPr/>
          </p:nvSpPr>
          <p:spPr>
            <a:xfrm>
              <a:off x="6121876" y="4965585"/>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gr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4" name="Line 44"/>
          <p:cNvSpPr>
            <a:spLocks noChangeShapeType="1"/>
          </p:cNvSpPr>
          <p:nvPr>
            <p:custDataLst>
              <p:tags r:id="rId4"/>
            </p:custDataLst>
          </p:nvPr>
        </p:nvSpPr>
        <p:spPr bwMode="auto">
          <a:xfrm>
            <a:off x="3768061" y="25529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5" name="Line 45"/>
          <p:cNvSpPr>
            <a:spLocks noChangeShapeType="1"/>
          </p:cNvSpPr>
          <p:nvPr>
            <p:custDataLst>
              <p:tags r:id="rId5"/>
            </p:custDataLst>
          </p:nvPr>
        </p:nvSpPr>
        <p:spPr bwMode="auto">
          <a:xfrm flipV="1">
            <a:off x="6435061" y="2705333"/>
            <a:ext cx="0" cy="99060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6"/>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7" name="Line 34"/>
          <p:cNvSpPr>
            <a:spLocks noChangeShapeType="1"/>
          </p:cNvSpPr>
          <p:nvPr>
            <p:custDataLst>
              <p:tags r:id="rId7"/>
            </p:custDataLst>
          </p:nvPr>
        </p:nvSpPr>
        <p:spPr bwMode="auto">
          <a:xfrm>
            <a:off x="3844261" y="3695933"/>
            <a:ext cx="2590800" cy="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8" name="Line 8"/>
          <p:cNvSpPr>
            <a:spLocks noChangeShapeType="1"/>
          </p:cNvSpPr>
          <p:nvPr>
            <p:custDataLst>
              <p:tags r:id="rId8"/>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9"/>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10"/>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11"/>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12"/>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3"/>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4"/>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5"/>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6"/>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7"/>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8"/>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9"/>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20"/>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21"/>
            </p:custDataLst>
          </p:nvPr>
        </p:nvGrpSpPr>
        <p:grpSpPr>
          <a:xfrm>
            <a:off x="948661" y="2705333"/>
            <a:ext cx="304800" cy="304800"/>
            <a:chOff x="990600" y="2971800"/>
            <a:chExt cx="304800" cy="304800"/>
          </a:xfrm>
        </p:grpSpPr>
        <p:sp>
          <p:nvSpPr>
            <p:cNvPr id="124" name="Freeform 123"/>
            <p:cNvSpPr/>
            <p:nvPr>
              <p:custDataLst>
                <p:tags r:id="rId4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4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22"/>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3"/>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4"/>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5"/>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6"/>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7"/>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8"/>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9"/>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30"/>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31"/>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2"/>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3"/>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4"/>
            </p:custDataLst>
          </p:nvPr>
        </p:nvSpPr>
        <p:spPr bwMode="auto">
          <a:xfrm flipH="1" flipV="1">
            <a:off x="1558261" y="1943333"/>
            <a:ext cx="0" cy="175260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5"/>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grpSp>
        <p:nvGrpSpPr>
          <p:cNvPr id="8" name="Group 7"/>
          <p:cNvGrpSpPr/>
          <p:nvPr/>
        </p:nvGrpSpPr>
        <p:grpSpPr>
          <a:xfrm>
            <a:off x="685824" y="4503920"/>
            <a:ext cx="1237440" cy="461665"/>
            <a:chOff x="685824" y="4503920"/>
            <a:chExt cx="1237440" cy="461665"/>
          </a:xfrm>
        </p:grpSpPr>
        <p:cxnSp>
          <p:nvCxnSpPr>
            <p:cNvPr id="89" name="Straight Arrow Connector 88"/>
            <p:cNvCxnSpPr/>
            <p:nvPr/>
          </p:nvCxnSpPr>
          <p:spPr>
            <a:xfrm>
              <a:off x="6858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4641" y="4503920"/>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grpSp>
      <p:sp>
        <p:nvSpPr>
          <p:cNvPr id="126" name="Line 9"/>
          <p:cNvSpPr>
            <a:spLocks noChangeShapeType="1"/>
          </p:cNvSpPr>
          <p:nvPr>
            <p:custDataLst>
              <p:tags r:id="rId36"/>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2" name="Line 9"/>
          <p:cNvSpPr>
            <a:spLocks noChangeShapeType="1"/>
          </p:cNvSpPr>
          <p:nvPr>
            <p:custDataLst>
              <p:tags r:id="rId37"/>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4" name="Rectangle 143"/>
          <p:cNvSpPr/>
          <p:nvPr/>
        </p:nvSpPr>
        <p:spPr>
          <a:xfrm>
            <a:off x="19971" y="902845"/>
            <a:ext cx="2122504" cy="461665"/>
          </a:xfrm>
          <a:prstGeom prst="rect">
            <a:avLst/>
          </a:prstGeom>
          <a:ln>
            <a:noFill/>
          </a:ln>
        </p:spPr>
        <p:txBody>
          <a:bodyPr wrap="none">
            <a:spAutoFit/>
          </a:bodyPr>
          <a:lstStyle/>
          <a:p>
            <a:r>
              <a:rPr lang="en-US" dirty="0">
                <a:solidFill>
                  <a:schemeClr val="tx2"/>
                </a:solidFill>
                <a:latin typeface="Source Sans Pro" panose="020B0503030403020204"/>
              </a:rPr>
              <a:t>SLL </a:t>
            </a:r>
            <a:r>
              <a:rPr lang="en-US" dirty="0">
                <a:solidFill>
                  <a:schemeClr val="accent2"/>
                </a:solidFill>
                <a:latin typeface="Source Sans Pro" panose="020B0503030403020204"/>
              </a:rPr>
              <a:t>x8</a:t>
            </a:r>
            <a:r>
              <a:rPr lang="en-US" dirty="0">
                <a:solidFill>
                  <a:schemeClr val="tx2"/>
                </a:solidFill>
                <a:latin typeface="Source Sans Pro" panose="020B0503030403020204"/>
              </a:rPr>
              <a:t>, </a:t>
            </a:r>
            <a:r>
              <a:rPr lang="en-US" dirty="0">
                <a:solidFill>
                  <a:schemeClr val="accent6"/>
                </a:solidFill>
                <a:latin typeface="Source Sans Pro" panose="020B0503030403020204"/>
              </a:rPr>
              <a:t>x4, </a:t>
            </a:r>
            <a:r>
              <a:rPr lang="en-US" dirty="0" smtClean="0">
                <a:solidFill>
                  <a:schemeClr val="accent1"/>
                </a:solidFill>
                <a:latin typeface="Source Sans Pro" panose="020B0503030403020204"/>
              </a:rPr>
              <a:t>x6</a:t>
            </a:r>
            <a:endParaRPr lang="en-US" dirty="0">
              <a:solidFill>
                <a:schemeClr val="accent1"/>
              </a:solidFill>
              <a:latin typeface="Source Sans Pro" panose="020B0503030403020204"/>
            </a:endParaRPr>
          </a:p>
        </p:txBody>
      </p:sp>
      <p:sp>
        <p:nvSpPr>
          <p:cNvPr id="147" name="Rectangle 146"/>
          <p:cNvSpPr/>
          <p:nvPr/>
        </p:nvSpPr>
        <p:spPr>
          <a:xfrm>
            <a:off x="6701003" y="2220152"/>
            <a:ext cx="1364476" cy="461665"/>
          </a:xfrm>
          <a:prstGeom prst="rect">
            <a:avLst/>
          </a:prstGeom>
          <a:ln>
            <a:noFill/>
          </a:ln>
        </p:spPr>
        <p:txBody>
          <a:bodyPr wrap="none">
            <a:spAutoFit/>
          </a:bodyPr>
          <a:lstStyle/>
          <a:p>
            <a:r>
              <a:rPr lang="en-US" dirty="0">
                <a:solidFill>
                  <a:schemeClr val="accent6"/>
                </a:solidFill>
                <a:latin typeface="Source Sans Pro" panose="020B0503030403020204"/>
              </a:rPr>
              <a:t>x4</a:t>
            </a:r>
            <a:r>
              <a:rPr lang="en-US" dirty="0">
                <a:solidFill>
                  <a:schemeClr val="accent5">
                    <a:lumMod val="60000"/>
                    <a:lumOff val="40000"/>
                  </a:schemeClr>
                </a:solidFill>
                <a:latin typeface="Source Sans Pro" panose="020B0503030403020204"/>
              </a:rPr>
              <a:t> </a:t>
            </a:r>
            <a:r>
              <a:rPr lang="en-US" dirty="0">
                <a:solidFill>
                  <a:schemeClr val="tx2"/>
                </a:solidFill>
                <a:latin typeface="Source Sans Pro" panose="020B0503030403020204"/>
              </a:rPr>
              <a:t>&lt;&lt;</a:t>
            </a:r>
            <a:r>
              <a:rPr lang="en-US" dirty="0">
                <a:solidFill>
                  <a:schemeClr val="accent5">
                    <a:lumMod val="60000"/>
                    <a:lumOff val="40000"/>
                  </a:schemeClr>
                </a:solidFill>
                <a:latin typeface="Source Sans Pro" panose="020B0503030403020204"/>
              </a:rPr>
              <a:t> </a:t>
            </a:r>
            <a:r>
              <a:rPr lang="en-US" dirty="0" smtClean="0">
                <a:solidFill>
                  <a:schemeClr val="accent1"/>
                </a:solidFill>
                <a:latin typeface="Source Sans Pro" panose="020B0503030403020204"/>
              </a:rPr>
              <a:t>x6</a:t>
            </a:r>
            <a:endParaRPr lang="en-US" dirty="0">
              <a:solidFill>
                <a:schemeClr val="accent1"/>
              </a:solidFill>
              <a:latin typeface="Source Sans Pro" panose="020B0503030403020204"/>
            </a:endParaRPr>
          </a:p>
        </p:txBody>
      </p:sp>
      <p:sp>
        <p:nvSpPr>
          <p:cNvPr id="61" name="TextBox 60"/>
          <p:cNvSpPr txBox="1"/>
          <p:nvPr>
            <p:custDataLst>
              <p:tags r:id="rId38"/>
            </p:custDataLst>
          </p:nvPr>
        </p:nvSpPr>
        <p:spPr>
          <a:xfrm>
            <a:off x="796259" y="5474275"/>
            <a:ext cx="6934200" cy="954107"/>
          </a:xfrm>
          <a:prstGeom prst="rect">
            <a:avLst/>
          </a:prstGeom>
          <a:noFill/>
        </p:spPr>
        <p:txBody>
          <a:bodyPr wrap="square" rtlCol="0">
            <a:spAutoFit/>
          </a:bodyPr>
          <a:lstStyle/>
          <a:p>
            <a:r>
              <a:rPr lang="en-US" sz="2800" dirty="0">
                <a:solidFill>
                  <a:schemeClr val="accent6"/>
                </a:solidFill>
                <a:latin typeface="Source Sans Pro" panose="020B0503030403020204"/>
              </a:rPr>
              <a:t>E</a:t>
            </a:r>
            <a:r>
              <a:rPr lang="en-US" sz="2800" dirty="0" smtClean="0">
                <a:solidFill>
                  <a:schemeClr val="accent6"/>
                </a:solidFill>
                <a:latin typeface="Source Sans Pro" panose="020B0503030403020204"/>
              </a:rPr>
              <a:t>xample</a:t>
            </a:r>
            <a:r>
              <a:rPr lang="en-US" sz="2800" dirty="0">
                <a:solidFill>
                  <a:schemeClr val="accent6"/>
                </a:solidFill>
                <a:latin typeface="Source Sans Pro" panose="020B0503030403020204"/>
              </a:rPr>
              <a:t>: </a:t>
            </a:r>
            <a:r>
              <a:rPr lang="en-US" sz="2800" dirty="0" smtClean="0">
                <a:solidFill>
                  <a:schemeClr val="accent6"/>
                </a:solidFill>
                <a:latin typeface="Source Sans Pro" panose="020B0503030403020204"/>
              </a:rPr>
              <a:t>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8</a:t>
            </a:r>
            <a:r>
              <a:rPr lang="en-US" sz="2800" dirty="0" smtClean="0">
                <a:solidFill>
                  <a:schemeClr val="tx2"/>
                </a:solidFill>
                <a:latin typeface="Source Sans Pro" panose="020B0503030403020204"/>
              </a:rPr>
              <a:t> = </a:t>
            </a:r>
            <a:r>
              <a:rPr lang="en-US" sz="2800" dirty="0" smtClean="0">
                <a:solidFill>
                  <a:schemeClr val="accent6"/>
                </a:solidFill>
                <a:latin typeface="Source Sans Pro" panose="020B0503030403020204"/>
              </a:rPr>
              <a:t>x4</a:t>
            </a:r>
            <a:r>
              <a:rPr lang="en-US" sz="2800" dirty="0" smtClean="0">
                <a:solidFill>
                  <a:schemeClr val="bg1"/>
                </a:solidFill>
                <a:latin typeface="Source Sans Pro" panose="020B0503030403020204"/>
              </a:rPr>
              <a:t> </a:t>
            </a:r>
            <a:r>
              <a:rPr lang="en-US" sz="2800" dirty="0" smtClean="0">
                <a:solidFill>
                  <a:schemeClr val="tx2"/>
                </a:solidFill>
                <a:latin typeface="Source Sans Pro" panose="020B0503030403020204"/>
              </a:rPr>
              <a:t>* 2</a:t>
            </a:r>
            <a:r>
              <a:rPr lang="en-US" sz="2800" baseline="30000" dirty="0" smtClean="0">
                <a:solidFill>
                  <a:srgbClr val="0070C0"/>
                </a:solidFill>
                <a:latin typeface="Source Sans Pro" panose="020B0503030403020204"/>
              </a:rPr>
              <a:t>x6</a:t>
            </a:r>
            <a:r>
              <a:rPr lang="en-US" sz="2800" dirty="0" smtClean="0">
                <a:solidFill>
                  <a:schemeClr val="tx2"/>
                </a:solidFill>
                <a:latin typeface="Source Sans Pro" panose="020B0503030403020204"/>
              </a:rPr>
              <a:t>  </a:t>
            </a:r>
            <a:r>
              <a:rPr lang="en-US" sz="2800" dirty="0" smtClean="0">
                <a:solidFill>
                  <a:schemeClr val="accent5">
                    <a:lumMod val="60000"/>
                    <a:lumOff val="40000"/>
                  </a:schemeClr>
                </a:solidFill>
                <a:latin typeface="Source Sans Pro" panose="020B0503030403020204"/>
              </a:rPr>
              <a:t>	</a:t>
            </a:r>
            <a:r>
              <a:rPr lang="en-US" sz="2800" dirty="0" smtClean="0">
                <a:solidFill>
                  <a:schemeClr val="tx2"/>
                </a:solidFill>
                <a:latin typeface="Source Sans Pro" panose="020B0503030403020204"/>
              </a:rPr>
              <a:t># SLL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8</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x4, </a:t>
            </a:r>
            <a:r>
              <a:rPr lang="en-US" sz="2800" dirty="0" smtClean="0">
                <a:solidFill>
                  <a:schemeClr val="accent1"/>
                </a:solidFill>
                <a:latin typeface="Source Sans Pro" panose="020B0503030403020204"/>
              </a:rPr>
              <a:t>x6</a:t>
            </a:r>
          </a:p>
          <a:p>
            <a:r>
              <a:rPr lang="en-US" sz="2800" dirty="0">
                <a:solidFill>
                  <a:schemeClr val="tx2"/>
                </a:solidFill>
                <a:latin typeface="Source Sans Pro" panose="020B0503030403020204"/>
              </a:rPr>
              <a:t> </a:t>
            </a:r>
            <a:r>
              <a:rPr lang="en-US" sz="2800" dirty="0" smtClean="0">
                <a:solidFill>
                  <a:schemeClr val="tx2"/>
                </a:solidFill>
                <a:latin typeface="Source Sans Pro" panose="020B0503030403020204"/>
              </a:rPr>
              <a:t>                </a:t>
            </a:r>
            <a:r>
              <a:rPr lang="en-US" sz="2800" dirty="0" smtClean="0">
                <a:solidFill>
                  <a:schemeClr val="accent2"/>
                </a:solidFill>
                <a:latin typeface="Source Sans Pro" panose="020B0503030403020204"/>
              </a:rPr>
              <a:t>x8</a:t>
            </a:r>
            <a:r>
              <a:rPr lang="en-US" sz="2800" dirty="0" smtClean="0">
                <a:solidFill>
                  <a:schemeClr val="tx2"/>
                </a:solidFill>
                <a:latin typeface="Source Sans Pro" panose="020B0503030403020204"/>
              </a:rPr>
              <a:t> = </a:t>
            </a:r>
            <a:r>
              <a:rPr lang="en-US" sz="2800" dirty="0">
                <a:solidFill>
                  <a:schemeClr val="accent6"/>
                </a:solidFill>
                <a:latin typeface="Source Sans Pro" panose="020B0503030403020204"/>
              </a:rPr>
              <a:t>x</a:t>
            </a:r>
            <a:r>
              <a:rPr lang="en-US" sz="2800" dirty="0" smtClean="0">
                <a:solidFill>
                  <a:schemeClr val="accent6"/>
                </a:solidFill>
                <a:latin typeface="Source Sans Pro" panose="020B0503030403020204"/>
              </a:rPr>
              <a:t>4</a:t>
            </a:r>
            <a:r>
              <a:rPr lang="en-US" sz="2800" dirty="0" smtClean="0">
                <a:solidFill>
                  <a:schemeClr val="accent5">
                    <a:lumMod val="60000"/>
                    <a:lumOff val="40000"/>
                  </a:schemeClr>
                </a:solidFill>
                <a:latin typeface="Source Sans Pro" panose="020B0503030403020204"/>
              </a:rPr>
              <a:t> </a:t>
            </a:r>
            <a:r>
              <a:rPr lang="en-US" sz="2800" dirty="0">
                <a:solidFill>
                  <a:schemeClr val="tx2"/>
                </a:solidFill>
                <a:latin typeface="Source Sans Pro" panose="020B0503030403020204"/>
              </a:rPr>
              <a:t>&lt;&lt;</a:t>
            </a:r>
            <a:r>
              <a:rPr lang="en-US" sz="2800" dirty="0">
                <a:solidFill>
                  <a:schemeClr val="accent5">
                    <a:lumMod val="60000"/>
                    <a:lumOff val="40000"/>
                  </a:schemeClr>
                </a:solidFill>
                <a:latin typeface="Source Sans Pro" panose="020B0503030403020204"/>
              </a:rPr>
              <a:t> </a:t>
            </a:r>
            <a:r>
              <a:rPr lang="en-US" sz="2800" dirty="0" smtClean="0">
                <a:solidFill>
                  <a:schemeClr val="accent1"/>
                </a:solidFill>
                <a:latin typeface="Source Sans Pro" panose="020B0503030403020204"/>
              </a:rPr>
              <a:t>x6</a:t>
            </a:r>
          </a:p>
        </p:txBody>
      </p:sp>
      <p:sp>
        <p:nvSpPr>
          <p:cNvPr id="57" name="TextBox 56"/>
          <p:cNvSpPr txBox="1"/>
          <p:nvPr/>
        </p:nvSpPr>
        <p:spPr>
          <a:xfrm>
            <a:off x="3679191" y="4075696"/>
            <a:ext cx="532154" cy="461665"/>
          </a:xfrm>
          <a:prstGeom prst="rect">
            <a:avLst/>
          </a:prstGeom>
          <a:noFill/>
        </p:spPr>
        <p:txBody>
          <a:bodyPr wrap="square" rtlCol="0">
            <a:spAutoFit/>
          </a:bodyPr>
          <a:lstStyle/>
          <a:p>
            <a:r>
              <a:rPr lang="en-US" dirty="0" smtClean="0">
                <a:solidFill>
                  <a:schemeClr val="accent6"/>
                </a:solidFill>
                <a:latin typeface="Source Sans Pro" panose="020B0503030403020204"/>
              </a:rPr>
              <a:t>x4</a:t>
            </a:r>
            <a:endParaRPr lang="en-US" dirty="0"/>
          </a:p>
        </p:txBody>
      </p:sp>
      <p:sp>
        <p:nvSpPr>
          <p:cNvPr id="58" name="TextBox 57"/>
          <p:cNvSpPr txBox="1"/>
          <p:nvPr/>
        </p:nvSpPr>
        <p:spPr>
          <a:xfrm>
            <a:off x="4172551" y="4068995"/>
            <a:ext cx="532154" cy="461665"/>
          </a:xfrm>
          <a:prstGeom prst="rect">
            <a:avLst/>
          </a:prstGeom>
          <a:noFill/>
        </p:spPr>
        <p:txBody>
          <a:bodyPr wrap="square" rtlCol="0">
            <a:spAutoFit/>
          </a:bodyPr>
          <a:lstStyle/>
          <a:p>
            <a:r>
              <a:rPr lang="en-US" dirty="0" smtClean="0">
                <a:solidFill>
                  <a:schemeClr val="accent1"/>
                </a:solidFill>
                <a:latin typeface="Source Sans Pro" panose="020B0503030403020204"/>
              </a:rPr>
              <a:t>x6</a:t>
            </a:r>
            <a:endParaRPr lang="en-US" dirty="0">
              <a:solidFill>
                <a:schemeClr val="accent1"/>
              </a:solidFill>
              <a:latin typeface="Source Sans Pro" panose="020B0503030403020204"/>
            </a:endParaRPr>
          </a:p>
        </p:txBody>
      </p:sp>
      <p:sp>
        <p:nvSpPr>
          <p:cNvPr id="59" name="TextBox 58"/>
          <p:cNvSpPr txBox="1"/>
          <p:nvPr/>
        </p:nvSpPr>
        <p:spPr>
          <a:xfrm>
            <a:off x="2458590" y="4068995"/>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SLL</a:t>
            </a:r>
            <a:endParaRPr lang="en-US" dirty="0">
              <a:solidFill>
                <a:schemeClr val="tx2"/>
              </a:solidFill>
            </a:endParaRPr>
          </a:p>
        </p:txBody>
      </p:sp>
      <p:sp>
        <p:nvSpPr>
          <p:cNvPr id="60" name="TextBox 59"/>
          <p:cNvSpPr txBox="1"/>
          <p:nvPr/>
        </p:nvSpPr>
        <p:spPr>
          <a:xfrm>
            <a:off x="3183196" y="4066750"/>
            <a:ext cx="510076" cy="461665"/>
          </a:xfrm>
          <a:prstGeom prst="rect">
            <a:avLst/>
          </a:prstGeom>
          <a:noFill/>
        </p:spPr>
        <p:txBody>
          <a:bodyPr wrap="none" rtlCol="0">
            <a:spAutoFit/>
          </a:bodyPr>
          <a:lstStyle/>
          <a:p>
            <a:r>
              <a:rPr lang="en-US" dirty="0" smtClean="0">
                <a:solidFill>
                  <a:schemeClr val="accent2"/>
                </a:solidFill>
                <a:latin typeface="Source Sans Pro" panose="020B0503030403020204"/>
              </a:rPr>
              <a:t>x8</a:t>
            </a:r>
            <a:endParaRPr lang="en-US" dirty="0"/>
          </a:p>
        </p:txBody>
      </p:sp>
      <p:sp>
        <p:nvSpPr>
          <p:cNvPr id="67" name="Line 49"/>
          <p:cNvSpPr>
            <a:spLocks noChangeShapeType="1"/>
          </p:cNvSpPr>
          <p:nvPr>
            <p:custDataLst>
              <p:tags r:id="rId39"/>
            </p:custDataLst>
          </p:nvPr>
        </p:nvSpPr>
        <p:spPr bwMode="auto">
          <a:xfrm flipH="1" flipV="1">
            <a:off x="1558261" y="1955692"/>
            <a:ext cx="0" cy="2057400"/>
          </a:xfrm>
          <a:prstGeom prst="line">
            <a:avLst/>
          </a:prstGeom>
          <a:noFill/>
          <a:ln w="25400" cap="sq">
            <a:solidFill>
              <a:schemeClr val="tx2"/>
            </a:solidFill>
            <a:round/>
            <a:headEnd/>
            <a:tailEnd/>
          </a:ln>
          <a:effectLst/>
        </p:spPr>
        <p:txBody>
          <a:bodyPr wrap="square" anchor="ctr" anchorCtr="1">
            <a:noAutofit/>
          </a:bodyPr>
          <a:lstStyle/>
          <a:p>
            <a:endParaRPr lang="en-US"/>
          </a:p>
        </p:txBody>
      </p:sp>
      <p:sp>
        <p:nvSpPr>
          <p:cNvPr id="68" name="Line 44"/>
          <p:cNvSpPr>
            <a:spLocks noChangeShapeType="1"/>
          </p:cNvSpPr>
          <p:nvPr>
            <p:custDataLst>
              <p:tags r:id="rId40"/>
            </p:custDataLst>
          </p:nvPr>
        </p:nvSpPr>
        <p:spPr bwMode="auto">
          <a:xfrm flipV="1">
            <a:off x="6587461" y="2641492"/>
            <a:ext cx="0" cy="147274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41"/>
            </p:custDataLst>
          </p:nvPr>
        </p:nvSpPr>
        <p:spPr bwMode="auto">
          <a:xfrm flipH="1" flipV="1">
            <a:off x="1768621" y="4114235"/>
            <a:ext cx="481884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0" name="Line 49"/>
          <p:cNvSpPr>
            <a:spLocks noChangeShapeType="1"/>
          </p:cNvSpPr>
          <p:nvPr>
            <p:custDataLst>
              <p:tags r:id="rId42"/>
            </p:custDataLst>
          </p:nvPr>
        </p:nvSpPr>
        <p:spPr bwMode="auto">
          <a:xfrm>
            <a:off x="1558261" y="4013092"/>
            <a:ext cx="210359" cy="101143"/>
          </a:xfrm>
          <a:prstGeom prst="line">
            <a:avLst/>
          </a:prstGeom>
          <a:noFill/>
          <a:ln w="25400" cap="sq">
            <a:solidFill>
              <a:srgbClr val="66FF33"/>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9626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4.16667E-6 2.22222E-6 C 0.01111 0.0037 0.00104 0.00069 0.02013 0.00347 C 0.03541 0.00602 0.02448 0.00486 0.04184 0.00903 C 0.04531 0.00995 0.04895 0.01041 0.05243 0.01088 C 0.06267 0.01458 0.05416 0.01111 0.06875 0.01852 C 0.07152 0.01991 0.07691 0.02222 0.07691 0.02245 C 0.08003 0.03495 0.07569 0.01991 0.08368 0.03541 C 0.08454 0.03703 0.08454 0.03912 0.08507 0.04097 C 0.08628 0.04722 0.0868 0.05139 0.08767 0.05787 C 0.08819 0.10231 0.08819 0.14653 0.08888 0.19097 C 0.08888 0.19491 0.0901 0.19838 0.09027 0.20231 C 0.09114 0.21296 0.09097 0.22338 0.09184 0.23403 C 0.09236 0.2419 0.0934 0.2493 0.09427 0.25671 L 0.09566 0.26782 C 0.09513 0.29143 0.09427 0.31528 0.09427 0.33912 C 0.09427 0.36041 0.09479 0.38171 0.09566 0.40301 C 0.09618 0.40926 0.09704 0.41551 0.09861 0.42176 C 0.0993 0.42546 0.09913 0.43032 0.10104 0.43287 C 0.10763 0.4419 0.10538 0.43981 0.11319 0.44606 C 0.1151 0.44745 0.11684 0.44907 0.11857 0.44977 C 0.12812 0.45347 0.13385 0.4537 0.14305 0.45555 C 0.14583 0.45602 0.14843 0.45671 0.15121 0.45717 C 0.16788 0.45347 0.1592 0.45463 0.18767 0.45926 C 0.18958 0.45949 0.19132 0.46088 0.19305 0.46111 C 0.2026 0.46203 0.21198 0.46203 0.22135 0.46296 C 0.22638 0.46342 0.23125 0.46412 0.23628 0.46504 C 0.24375 0.46412 0.25173 0.46412 0.2592 0.46296 C 0.2809 0.45879 0.2625 0.45926 0.26875 0.45926 " pathEditMode="relative" rAng="0" ptsTypes="AAAAAAAAAAAAAAAAAAAAAAAAAAAA">
                                      <p:cBhvr>
                                        <p:cTn id="20" dur="2000" fill="hold"/>
                                        <p:tgtEl>
                                          <p:spTgt spid="144"/>
                                        </p:tgtEl>
                                        <p:attrNameLst>
                                          <p:attrName>ppt_x</p:attrName>
                                          <p:attrName>ppt_y</p:attrName>
                                        </p:attrNameLst>
                                      </p:cBhvr>
                                      <p:rCtr x="13490" y="23241"/>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58"/>
                                        </p:tgtEl>
                                        <p:attrNameLst>
                                          <p:attrName>style.visibility</p:attrName>
                                        </p:attrNameLst>
                                      </p:cBhvr>
                                      <p:to>
                                        <p:strVal val="visible"/>
                                      </p:to>
                                    </p:set>
                                  </p:childTnLst>
                                </p:cTn>
                              </p:par>
                              <p:par>
                                <p:cTn id="34" presetID="1" presetClass="exit" presetSubtype="0" fill="hold" grpId="3" nodeType="withEffect">
                                  <p:stCondLst>
                                    <p:cond delay="0"/>
                                  </p:stCondLst>
                                  <p:childTnLst>
                                    <p:set>
                                      <p:cBhvr>
                                        <p:cTn id="35" dur="1" fill="hold">
                                          <p:stCondLst>
                                            <p:cond delay="0"/>
                                          </p:stCondLst>
                                        </p:cTn>
                                        <p:tgtEl>
                                          <p:spTgt spid="144"/>
                                        </p:tgtEl>
                                        <p:attrNameLst>
                                          <p:attrName>style.visibility</p:attrName>
                                        </p:attrNameLst>
                                      </p:cBhvr>
                                      <p:to>
                                        <p:strVal val="hidden"/>
                                      </p:to>
                                    </p:set>
                                  </p:childTnLst>
                                </p:cTn>
                              </p:par>
                            </p:childTnLst>
                          </p:cTn>
                        </p:par>
                        <p:par>
                          <p:cTn id="36" fill="hold">
                            <p:stCondLst>
                              <p:cond delay="0"/>
                            </p:stCondLst>
                            <p:childTnLst>
                              <p:par>
                                <p:cTn id="37" presetID="0" presetClass="path" presetSubtype="0" accel="50000" decel="50000" fill="hold" grpId="0" nodeType="afterEffect">
                                  <p:stCondLst>
                                    <p:cond delay="0"/>
                                  </p:stCondLst>
                                  <p:childTnLst>
                                    <p:animMotion origin="layout" path="M -3.61111E-6 2.22222E-6 L -3.61111E-6 0.00023 C -0.00104 -0.00209 -0.00191 -0.00394 -0.00295 -0.00579 C -0.00347 -0.00648 -0.00434 -0.00672 -0.00486 -0.00741 C -0.0059 -0.00926 -0.00573 -0.01227 -0.00729 -0.01389 C -0.00781 -0.01435 -0.0085 -0.01435 -0.00902 -0.01459 C -0.00954 -0.01597 -0.00972 -0.01736 -0.01024 -0.01875 C -0.01145 -0.02107 -0.01302 -0.02315 -0.01458 -0.02523 C -0.0151 -0.02755 -0.01545 -0.03056 -0.01701 -0.03241 C -0.01753 -0.0331 -0.01823 -0.03357 -0.01875 -0.03403 C -0.01892 -0.03519 -0.01909 -0.03634 -0.01944 -0.03727 C -0.01961 -0.0382 -0.02014 -0.03889 -0.02066 -0.03982 C -0.02257 -0.04329 -0.02204 -0.04236 -0.0243 -0.04537 C -0.0243 -0.04514 -0.02517 -0.0507 -0.02552 -0.05093 C -0.02586 -0.05162 -0.02673 -0.05162 -0.02725 -0.05185 C -0.02812 -0.05347 -0.02864 -0.05533 -0.02968 -0.05672 C -0.03142 -0.05903 -0.03159 -0.0588 -0.03264 -0.06158 C -0.03316 -0.0625 -0.0335 -0.06366 -0.03385 -0.06482 C -0.0342 -0.06551 -0.0342 -0.06644 -0.03454 -0.06713 C -0.03524 -0.06898 -0.03628 -0.07037 -0.03698 -0.07199 L -0.03819 -0.07523 C -0.03836 -0.07593 -0.03906 -0.08009 -0.03941 -0.08102 C -0.0401 -0.08264 -0.04132 -0.08403 -0.04184 -0.08588 C -0.0427 -0.08935 -0.04218 -0.0875 -0.04357 -0.09144 C -0.04288 -0.0963 -0.04201 -0.10232 -0.04184 -0.10672 C -0.04166 -0.11181 -0.04253 -0.11783 -0.04305 -0.12292 C -0.04357 -0.12847 -0.04323 -0.12824 -0.04427 -0.13264 C -0.04444 -0.13357 -0.04461 -0.13426 -0.04479 -0.13519 C -0.04514 -0.13588 -0.04566 -0.13681 -0.046 -0.1375 C -0.04618 -0.13935 -0.04635 -0.14121 -0.0467 -0.14306 C -0.0467 -0.14398 -0.04704 -0.14468 -0.04722 -0.1456 C -0.04757 -0.14676 -0.04757 -0.14769 -0.04791 -0.14884 C -0.04809 -0.14954 -0.04826 -0.15047 -0.04843 -0.15116 C -0.04878 -0.15232 -0.04878 -0.15347 -0.04913 -0.1544 C -0.0493 -0.15533 -0.05 -0.15602 -0.05034 -0.15695 C -0.05086 -0.15857 -0.05156 -0.16181 -0.05156 -0.16158 C -0.05173 -0.16366 -0.05191 -0.16551 -0.05208 -0.16736 C -0.05225 -0.16829 -0.0526 -0.16898 -0.05277 -0.16991 C -0.05295 -0.17107 -0.05312 -0.17246 -0.05329 -0.17384 C -0.05347 -0.17477 -0.05382 -0.17547 -0.05399 -0.17639 C -0.05555 -0.18496 -0.05468 -0.18125 -0.05573 -0.18843 C -0.05816 -0.20602 -0.0559 -0.18843 -0.05764 -0.20209 C -0.05781 -0.20371 -0.05798 -0.20533 -0.05816 -0.20695 C -0.05885 -0.21482 -0.05989 -0.23033 -0.05989 -0.23009 C -0.05954 -0.24213 -0.05954 -0.25371 -0.05885 -0.26528 C -0.05868 -0.26667 -0.05677 -0.27246 -0.05642 -0.27408 C -0.05573 -0.27639 -0.0552 -0.27894 -0.05451 -0.28125 C -0.05416 -0.28264 -0.05382 -0.28403 -0.05329 -0.28542 C -0.05295 -0.28658 -0.05243 -0.2875 -0.05208 -0.28866 C -0.05052 -0.29352 -0.05277 -0.28843 -0.05034 -0.29514 C -0.05 -0.29607 -0.04948 -0.29653 -0.04913 -0.29746 C -0.04861 -0.29884 -0.04826 -0.30023 -0.04791 -0.30162 C -0.04757 -0.30255 -0.04774 -0.30394 -0.04722 -0.30486 C -0.04687 -0.30556 -0.046 -0.30533 -0.04548 -0.30556 C -0.04531 -0.30648 -0.04514 -0.30718 -0.04479 -0.3081 C -0.04409 -0.30972 -0.04236 -0.31297 -0.04236 -0.31273 C -0.03993 -0.32315 -0.04409 -0.30672 -0.04062 -0.31783 C -0.04027 -0.31875 -0.04062 -0.32014 -0.03993 -0.32084 C -0.03889 -0.32269 -0.03715 -0.32361 -0.03576 -0.325 C -0.03507 -0.3257 -0.03454 -0.32662 -0.03385 -0.32732 C -0.0335 -0.32824 -0.03333 -0.32917 -0.03264 -0.32986 C -0.03125 -0.33125 -0.02934 -0.33172 -0.02795 -0.3331 C -0.02725 -0.33357 -0.02673 -0.33426 -0.02604 -0.33472 C -0.025 -0.33542 -0.02274 -0.33588 -0.02187 -0.33634 C -0.01579 -0.33866 -0.02517 -0.33542 -0.01753 -0.33797 C -0.0151 -0.34005 -0.01614 -0.33935 -0.01267 -0.34121 C -0.01215 -0.34144 -0.01145 -0.3419 -0.01093 -0.3419 C -0.00954 -0.34236 -0.00816 -0.34259 -0.00659 -0.34283 C 0.00278 -0.34699 -0.00503 -0.34422 0.0073 -0.34607 C 0.00816 -0.34607 0.00886 -0.34653 0.00973 -0.34676 C 0.0125 -0.34769 0.0125 -0.34746 0.01511 -0.34838 C 0.0158 -0.34861 0.01632 -0.34884 0.01702 -0.34931 C 0.01789 -0.34977 0.01858 -0.35047 0.01945 -0.35093 C 0.02084 -0.35139 0.02223 -0.35139 0.02361 -0.35162 C 0.029 -0.35394 0.02014 -0.35023 0.03264 -0.35324 C 0.03386 -0.35347 0.03473 -0.35463 0.03577 -0.35486 C 0.03889 -0.35579 0.04236 -0.35556 0.04549 -0.35648 C 0.04792 -0.35741 0.05122 -0.35857 0.054 -0.35903 C 0.05764 -0.35926 0.06129 -0.35949 0.06476 -0.35972 C 0.0757 -0.36181 0.06823 -0.36065 0.08976 -0.36227 L 0.10122 -0.36297 L 0.13021 -0.36134 C 0.13351 -0.36111 0.13681 -0.36088 0.13993 -0.36065 L 0.154 -0.35972 C 0.16233 -0.35996 0.17084 -0.35996 0.17934 -0.36065 C 0.1823 -0.36065 0.18507 -0.36158 0.18785 -0.36227 C 0.18889 -0.36227 0.18976 -0.36297 0.1908 -0.36297 C 0.19948 -0.3632 0.20816 -0.36297 0.21702 -0.36297 L 0.21702 -0.36273 " pathEditMode="relative" rAng="0" ptsTypes="AAAAAAAAAAAAAAAAAAAAAAAAAAAAAAAAAAAAAAAAAAAAAAAAAAAAAAAAAAAAAAAAAAAAAAAAAAAAAAAAAAAAAAAAA">
                                      <p:cBhvr>
                                        <p:cTn id="38" dur="2000" fill="hold"/>
                                        <p:tgtEl>
                                          <p:spTgt spid="57"/>
                                        </p:tgtEl>
                                        <p:attrNameLst>
                                          <p:attrName>ppt_x</p:attrName>
                                          <p:attrName>ppt_y</p:attrName>
                                        </p:attrNameLst>
                                      </p:cBhvr>
                                      <p:rCtr x="7847" y="-18148"/>
                                    </p:animMotion>
                                  </p:childTnLst>
                                </p:cTn>
                              </p:par>
                              <p:par>
                                <p:cTn id="39" presetID="0" presetClass="path" presetSubtype="0" accel="50000" decel="50000" fill="hold" grpId="3" nodeType="withEffect">
                                  <p:stCondLst>
                                    <p:cond delay="0"/>
                                  </p:stCondLst>
                                  <p:childTnLst>
                                    <p:animMotion origin="layout" path="M 3.33333E-6 -1.85185E-6 L 3.33333E-6 0.00023 C 0.03455 -0.00116 0.02621 -0.00139 0.06944 -1.85185E-6 C 0.07343 -1.85185E-6 0.07691 0.00046 0.0809 0.0007 L 0.09982 0.00162 L 0.18437 0.0007 C 0.18854 0.0007 0.19271 -0.00023 0.19705 -0.00092 C 0.20121 -0.00162 0.21545 -0.00393 0.21909 -0.00486 C 0.22378 -0.00648 0.23368 -0.01065 0.23368 -0.01041 C 0.24201 -0.01829 0.2408 -0.01643 0.24843 -0.02685 C 0.25885 -0.04074 0.25295 -0.03588 0.2592 -0.04051 C 0.25989 -0.04236 0.26111 -0.04421 0.26198 -0.04606 C 0.26458 -0.05486 0.26406 -0.05856 0.26475 -0.06805 C 0.26527 -0.07384 0.26562 -0.07986 0.26632 -0.08565 C 0.26545 -0.0993 0.26423 -0.1331 0.26198 -0.15278 C 0.26163 -0.15579 0.26093 -0.15879 0.26059 -0.1618 C 0.26111 -0.16852 0.26215 -0.17523 0.26267 -0.18194 C 0.26336 -0.19467 0.26302 -0.18889 0.26406 -0.19884 C 0.26336 -0.2 0.26232 -0.20092 0.26198 -0.20208 C 0.26146 -0.20347 0.26093 -0.20486 0.26059 -0.20625 C 0.25955 -0.20903 0.26041 -0.20787 0.2592 -0.20926 L 0.2592 -0.20903 " pathEditMode="relative" rAng="0" ptsTypes="AAAAAAAAAAAAAAAAAAAAAA">
                                      <p:cBhvr>
                                        <p:cTn id="40" dur="2000" fill="hold"/>
                                        <p:tgtEl>
                                          <p:spTgt spid="58"/>
                                        </p:tgtEl>
                                        <p:attrNameLst>
                                          <p:attrName>ppt_x</p:attrName>
                                          <p:attrName>ppt_y</p:attrName>
                                        </p:attrNameLst>
                                      </p:cBhvr>
                                      <p:rCtr x="13316" y="-10394"/>
                                    </p:animMotion>
                                  </p:childTnLst>
                                </p:cTn>
                              </p:par>
                              <p:par>
                                <p:cTn id="41" presetID="0" presetClass="path" presetSubtype="0" accel="50000" decel="50000" fill="hold" grpId="3" nodeType="withEffect">
                                  <p:stCondLst>
                                    <p:cond delay="0"/>
                                  </p:stCondLst>
                                  <p:childTnLst>
                                    <p:animMotion origin="layout" path="M -4.16667E-6 -1.85185E-6 L -4.16667E-6 0.00023 C 0.00504 0.0007 0.01042 0.00162 0.01563 0.00162 C 0.01841 0.00185 0.02188 0.00093 0.02466 -1.85185E-6 C 0.02535 -0.00023 0.02587 -0.00046 0.02674 -0.00069 C 0.0283 -0.00301 0.03004 -0.00532 0.03143 -0.00787 C 0.03195 -0.00879 0.0323 -0.00972 0.03282 -0.01041 C 0.03368 -0.01111 0.03455 -0.01157 0.03559 -0.01204 C 0.03646 -0.01412 0.03716 -0.0162 0.0375 -0.01852 C 0.03803 -0.01944 0.0382 -0.0206 0.03837 -0.02176 C 0.03855 -0.02546 0.03889 -0.02916 0.03889 -0.0331 C 0.04011 -0.06018 0.03803 -0.04838 0.04115 -0.06296 C 0.04132 -0.06713 0.04132 -0.07153 0.04167 -0.07592 C 0.04184 -0.07708 0.04289 -0.07801 0.04306 -0.07916 C 0.04358 -0.08032 0.04358 -0.08171 0.04393 -0.0831 C 0.04428 -0.08472 0.04549 -0.08842 0.04584 -0.08958 C 0.04618 -0.0912 0.04618 -0.09282 0.04671 -0.09444 C 0.04705 -0.09583 0.05 -0.10347 0.05087 -0.10486 C 0.05243 -0.10787 0.05365 -0.10764 0.05625 -0.10903 C 0.0599 -0.11088 0.05921 -0.11134 0.06389 -0.11296 C 0.06493 -0.11342 0.06615 -0.11366 0.06737 -0.11389 C 0.07205 -0.11435 0.07691 -0.11435 0.08178 -0.11458 L 0.11893 -0.1162 C 0.13299 -0.11829 0.11337 -0.11528 0.13351 -0.11944 C 0.13542 -0.11991 0.1375 -0.11991 0.13959 -0.12037 C 0.1408 -0.12037 0.14184 -0.12083 0.14289 -0.12106 C 0.14827 -0.12176 0.15348 -0.12222 0.15886 -0.12268 C 0.16007 -0.12291 0.16112 -0.12338 0.16216 -0.12361 C 0.16476 -0.12384 0.16737 -0.12361 0.16997 -0.1243 C 0.17066 -0.12454 0.17118 -0.12569 0.17188 -0.12592 C 0.17275 -0.12616 0.18056 -0.12754 0.18073 -0.12754 C 0.1915 -0.12708 0.20209 -0.12708 0.2125 -0.12592 C 0.21407 -0.12569 0.21528 -0.12407 0.21667 -0.12361 C 0.22257 -0.12129 0.21928 -0.12454 0.225 -0.12106 C 0.22674 -0.11991 0.22848 -0.11875 0.23056 -0.11782 C 0.2316 -0.11713 0.23403 -0.11666 0.23525 -0.1162 L 0.26285 -0.11713 C 0.26737 -0.11713 0.27188 -0.11782 0.27657 -0.11782 L 0.32118 -0.11875 C 0.32257 -0.11944 0.32396 -0.1206 0.32535 -0.12106 C 0.33507 -0.12454 0.32587 -0.11898 0.33368 -0.1243 C 0.33872 -0.13333 0.32952 -0.11782 0.33855 -0.12916 C 0.34028 -0.13148 0.34254 -0.13403 0.34323 -0.13727 C 0.34514 -0.14352 0.34254 -0.13495 0.34549 -0.14282 C 0.34601 -0.14514 0.34688 -0.14722 0.3474 -0.1493 C 0.34809 -0.15116 0.34844 -0.15324 0.34879 -0.15509 C 0.34896 -0.15579 0.34914 -0.15671 0.34966 -0.15741 C 0.35105 -0.16134 0.35087 -0.15972 0.35157 -0.16319 C 0.35348 -0.17176 0.35243 -0.1669 0.35382 -0.17361 C 0.354 -0.17477 0.35417 -0.17569 0.35434 -0.17685 C 0.35452 -0.17824 0.35469 -0.17963 0.35521 -0.18079 C 0.35539 -0.18217 0.35591 -0.18356 0.3566 -0.18495 C 0.35608 -0.18796 0.3566 -0.19097 0.35573 -0.19375 C 0.35556 -0.19467 0.35434 -0.19491 0.35382 -0.19537 C 0.35105 -0.19699 0.34844 -0.19629 0.34549 -0.19629 L 0.34549 -0.19606 " pathEditMode="relative" rAng="0" ptsTypes="AAAAAAAAAAAAAAAAAAAAAAAAAAAAAAAAAAAAAAAAAAAAAAAAAAAAAAAA">
                                      <p:cBhvr>
                                        <p:cTn id="42" dur="2000" fill="hold"/>
                                        <p:tgtEl>
                                          <p:spTgt spid="59"/>
                                        </p:tgtEl>
                                        <p:attrNameLst>
                                          <p:attrName>ppt_x</p:attrName>
                                          <p:attrName>ppt_y</p:attrName>
                                        </p:attrNameLst>
                                      </p:cBhvr>
                                      <p:rCtr x="17830" y="-9745"/>
                                    </p:animMotion>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8" fill="hold" grpId="2" nodeType="clickEffect">
                                  <p:stCondLst>
                                    <p:cond delay="0"/>
                                  </p:stCondLst>
                                  <p:childTnLst>
                                    <p:animEffect transition="out" filter="wipe(left)">
                                      <p:cBhvr>
                                        <p:cTn id="49" dur="500"/>
                                        <p:tgtEl>
                                          <p:spTgt spid="57"/>
                                        </p:tgtEl>
                                      </p:cBhvr>
                                    </p:animEffect>
                                    <p:set>
                                      <p:cBhvr>
                                        <p:cTn id="50" dur="1" fill="hold">
                                          <p:stCondLst>
                                            <p:cond delay="499"/>
                                          </p:stCondLst>
                                        </p:cTn>
                                        <p:tgtEl>
                                          <p:spTgt spid="57"/>
                                        </p:tgtEl>
                                        <p:attrNameLst>
                                          <p:attrName>style.visibility</p:attrName>
                                        </p:attrNameLst>
                                      </p:cBhvr>
                                      <p:to>
                                        <p:strVal val="hidden"/>
                                      </p:to>
                                    </p:set>
                                  </p:childTnLst>
                                </p:cTn>
                              </p:par>
                              <p:par>
                                <p:cTn id="51" presetID="22" presetClass="exit" presetSubtype="4" fill="hold" grpId="2" nodeType="withEffect">
                                  <p:stCondLst>
                                    <p:cond delay="0"/>
                                  </p:stCondLst>
                                  <p:childTnLst>
                                    <p:animEffect transition="out" filter="wipe(down)">
                                      <p:cBhvr>
                                        <p:cTn id="52" dur="500"/>
                                        <p:tgtEl>
                                          <p:spTgt spid="58"/>
                                        </p:tgtEl>
                                      </p:cBhvr>
                                    </p:animEffect>
                                    <p:set>
                                      <p:cBhvr>
                                        <p:cTn id="53" dur="1" fill="hold">
                                          <p:stCondLst>
                                            <p:cond delay="499"/>
                                          </p:stCondLst>
                                        </p:cTn>
                                        <p:tgtEl>
                                          <p:spTgt spid="58"/>
                                        </p:tgtEl>
                                        <p:attrNameLst>
                                          <p:attrName>style.visibility</p:attrName>
                                        </p:attrNameLst>
                                      </p:cBhvr>
                                      <p:to>
                                        <p:strVal val="hidden"/>
                                      </p:to>
                                    </p:set>
                                  </p:childTnLst>
                                </p:cTn>
                              </p:par>
                              <p:par>
                                <p:cTn id="54" presetID="22" presetClass="exit" presetSubtype="4" fill="hold" grpId="2" nodeType="withEffect">
                                  <p:stCondLst>
                                    <p:cond delay="0"/>
                                  </p:stCondLst>
                                  <p:childTnLst>
                                    <p:animEffect transition="out" filter="wipe(down)">
                                      <p:cBhvr>
                                        <p:cTn id="55" dur="500"/>
                                        <p:tgtEl>
                                          <p:spTgt spid="59"/>
                                        </p:tgtEl>
                                      </p:cBhvr>
                                    </p:animEffect>
                                    <p:set>
                                      <p:cBhvr>
                                        <p:cTn id="56" dur="1" fill="hold">
                                          <p:stCondLst>
                                            <p:cond delay="499"/>
                                          </p:stCondLst>
                                        </p:cTn>
                                        <p:tgtEl>
                                          <p:spTgt spid="59"/>
                                        </p:tgtEl>
                                        <p:attrNameLst>
                                          <p:attrName>style.visibility</p:attrName>
                                        </p:attrNameLst>
                                      </p:cBhvr>
                                      <p:to>
                                        <p:strVal val="hidden"/>
                                      </p:to>
                                    </p:se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1" nodeType="clickEffect">
                                  <p:stCondLst>
                                    <p:cond delay="0"/>
                                  </p:stCondLst>
                                  <p:childTnLst>
                                    <p:animMotion origin="layout" path="M 0 0 C 0.00069 -0.02523 0.00017 -0.0507 0.00278 -0.0757 C 0.00295 -0.07871 0.00365 -0.08171 0.00417 -0.08472 C 0.0033 -0.10764 0.00469 -0.11806 0 -0.13704 C -0.00087 -0.14051 -0.00104 -0.14468 -0.0026 -0.14769 L -0.00538 -0.15324 C -0.00868 -0.17084 -0.00382 -0.14931 -0.01076 -0.16759 C -0.01163 -0.16991 -0.01076 -0.17315 -0.01215 -0.17477 C -0.01354 -0.17639 -0.02309 -0.1794 -0.02569 -0.18009 L -0.18246 -0.17847 C -0.39774 -0.17616 -0.31927 -0.17454 -0.44062 -0.17847 C -0.46389 -0.18866 -0.44115 -0.1794 -0.47309 -0.18912 C -0.49948 -0.19746 -0.47743 -0.19259 -0.4974 -0.1963 C -0.51181 -0.19584 -0.52621 -0.1956 -0.54062 -0.19468 C -0.54531 -0.19421 -0.54583 -0.19213 -0.55 -0.19097 C -0.55729 -0.18912 -0.55972 -0.18982 -0.56632 -0.1875 C -0.5691 -0.18634 -0.5717 -0.18472 -0.57448 -0.1838 L -0.57986 -0.18195 C -0.58108 -0.18079 -0.58281 -0.18009 -0.58385 -0.17847 C -0.58767 -0.17269 -0.58958 -0.1669 -0.59201 -0.16042 C -0.59236 -0.15741 -0.59288 -0.1544 -0.5934 -0.15139 C -0.59375 -0.14908 -0.59462 -0.14676 -0.59462 -0.14421 C -0.59462 -0.10764 -0.59496 -0.07084 -0.5934 -0.03426 C -0.59323 -0.03171 -0.59062 -0.03079 -0.58924 -0.02894 C -0.58889 -0.02709 -0.58889 -0.025 -0.58785 -0.02361 C -0.58594 -0.02037 -0.58246 -0.01921 -0.57986 -0.01806 C -0.57847 -0.0169 -0.57726 -0.01551 -0.57569 -0.01459 C -0.57448 -0.01366 -0.57309 -0.01273 -0.5717 -0.01273 C -0.55451 -0.01227 -0.5375 -0.01273 -0.52031 -0.01273 " pathEditMode="relative" ptsTypes="AAAAAAAAAAAAAAAAAAAAAAAAAAAAA">
                                      <p:cBhvr>
                                        <p:cTn id="71" dur="2000" fill="hold"/>
                                        <p:tgtEl>
                                          <p:spTgt spid="147"/>
                                        </p:tgtEl>
                                        <p:attrNameLst>
                                          <p:attrName>ppt_x</p:attrName>
                                          <p:attrName>ppt_y</p:attrName>
                                        </p:attrNameLst>
                                      </p:cBhvr>
                                    </p:animMotion>
                                  </p:childTnLst>
                                </p:cTn>
                              </p:par>
                            </p:childTnLst>
                          </p:cTn>
                        </p:par>
                        <p:par>
                          <p:cTn id="72" fill="hold">
                            <p:stCondLst>
                              <p:cond delay="2000"/>
                            </p:stCondLst>
                            <p:childTnLst>
                              <p:par>
                                <p:cTn id="73" presetID="0" presetClass="path" presetSubtype="0" accel="50000" decel="50000" fill="hold" grpId="1" nodeType="afterEffect">
                                  <p:stCondLst>
                                    <p:cond delay="0"/>
                                  </p:stCondLst>
                                  <p:childTnLst>
                                    <p:animMotion origin="layout" path="M 3.61111E-6 -2.22222E-6 L 3.61111E-6 0.00047 C 0.00104 -0.01875 0.00347 -0.0375 0.00312 -0.05625 C 0.00312 -0.0618 0.00034 -0.06597 -0.00139 -0.07037 C -0.00209 -0.07222 -0.00295 -0.07338 -0.00382 -0.07453 C -0.00695 -0.0787 -0.01059 -0.08171 -0.0132 -0.08588 C -0.01615 -0.09004 -0.01841 -0.09537 -0.02084 -0.1 C -0.02275 -0.10648 -0.02448 -0.11296 -0.02587 -0.11967 C -0.03125 -0.14375 -0.03091 -0.14051 -0.0323 -0.15532 C -0.03264 -0.16481 -0.03334 -0.1743 -0.03351 -0.18379 C -0.0342 -0.21944 -0.03403 -0.2375 -0.03403 -0.26528 L -0.03403 -0.26504 " pathEditMode="relative" rAng="0" ptsTypes="AAAAAAAAAAAA">
                                      <p:cBhvr>
                                        <p:cTn id="74" dur="2000" fill="hold"/>
                                        <p:tgtEl>
                                          <p:spTgt spid="60"/>
                                        </p:tgtEl>
                                        <p:attrNameLst>
                                          <p:attrName>ppt_x</p:attrName>
                                          <p:attrName>ppt_y</p:attrName>
                                        </p:attrNameLst>
                                      </p:cBhvr>
                                      <p:rCtr x="-1563" y="-1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4" grpId="1"/>
      <p:bldP spid="144" grpId="3"/>
      <p:bldP spid="147" grpId="0"/>
      <p:bldP spid="147" grpId="1"/>
      <p:bldP spid="57" grpId="0"/>
      <p:bldP spid="57" grpId="1"/>
      <p:bldP spid="57" grpId="2"/>
      <p:bldP spid="58" grpId="1"/>
      <p:bldP spid="58" grpId="2"/>
      <p:bldP spid="58" grpId="3"/>
      <p:bldP spid="59" grpId="1"/>
      <p:bldP spid="59" grpId="2"/>
      <p:bldP spid="59" grpId="3"/>
      <p:bldP spid="60" grpId="0"/>
      <p:bldP spid="60" grpId="1"/>
      <p:bldP spid="68" grpId="0" animBg="1"/>
      <p:bldP spid="69" grpId="0" animBg="1"/>
      <p:bldP spid="7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48</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smtClean="0"/>
              <a:t>I-Type (1): Arithmetic w/ </a:t>
            </a:r>
            <a:r>
              <a:rPr lang="en-US" dirty="0" err="1" smtClean="0"/>
              <a:t>immediates</a:t>
            </a:r>
            <a:endParaRPr lang="en-US" dirty="0"/>
          </a:p>
        </p:txBody>
      </p:sp>
      <p:sp>
        <p:nvSpPr>
          <p:cNvPr id="8" name="Rectangle 7"/>
          <p:cNvSpPr/>
          <p:nvPr>
            <p:custDataLst>
              <p:tags r:id="rId2"/>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000000000101</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000</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0010011</a:t>
            </a:r>
            <a:endParaRPr lang="en-US" sz="2800" dirty="0">
              <a:solidFill>
                <a:schemeClr val="accent5">
                  <a:lumMod val="60000"/>
                  <a:lumOff val="40000"/>
                </a:schemeClr>
              </a:solidFill>
              <a:latin typeface="Consolas" panose="020B0609020204030204" pitchFamily="49" charset="0"/>
            </a:endParaRPr>
          </a:p>
        </p:txBody>
      </p:sp>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2201717195"/>
              </p:ext>
            </p:extLst>
          </p:nvPr>
        </p:nvGraphicFramePr>
        <p:xfrm>
          <a:off x="1007441" y="1529252"/>
          <a:ext cx="6446304"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15852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31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chemeClr val="accent3"/>
                        </a:solidFill>
                        <a:effectLst/>
                        <a:latin typeface="Consolas" panose="020B0609020204030204" pitchFamily="49"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20</a:t>
                      </a:r>
                      <a:r>
                        <a:rPr kumimoji="0" lang="en-US" sz="800" b="0" i="0" u="none" strike="noStrike" cap="none" normalizeH="0" baseline="0" dirty="0" smtClean="0">
                          <a:ln>
                            <a:noFill/>
                          </a:ln>
                          <a:solidFill>
                            <a:schemeClr val="accent3"/>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800" b="0" i="0" u="none" strike="noStrike" cap="none" normalizeH="0" baseline="0" dirty="0" smtClean="0">
                          <a:ln>
                            <a:noFill/>
                          </a:ln>
                          <a:solidFill>
                            <a:schemeClr val="accent2"/>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3776995181"/>
              </p:ext>
            </p:extLst>
          </p:nvPr>
        </p:nvGraphicFramePr>
        <p:xfrm>
          <a:off x="489065" y="2834142"/>
          <a:ext cx="9459883" cy="1584960"/>
        </p:xfrm>
        <a:graphic>
          <a:graphicData uri="http://schemas.openxmlformats.org/drawingml/2006/table">
            <a:tbl>
              <a:tblPr firstRow="1" bandRow="1">
                <a:tableStyleId>{5C22544A-7EE6-4342-B048-85BDC9FD1C3A}</a:tableStyleId>
              </a:tblPr>
              <a:tblGrid>
                <a:gridCol w="1281870">
                  <a:extLst>
                    <a:ext uri="{9D8B030D-6E8A-4147-A177-3AD203B41FA5}">
                      <a16:colId xmlns:a16="http://schemas.microsoft.com/office/drawing/2014/main" val="20000"/>
                    </a:ext>
                  </a:extLst>
                </a:gridCol>
                <a:gridCol w="1045693">
                  <a:extLst>
                    <a:ext uri="{9D8B030D-6E8A-4147-A177-3AD203B41FA5}">
                      <a16:colId xmlns:a16="http://schemas.microsoft.com/office/drawing/2014/main" val="1546854131"/>
                    </a:ext>
                  </a:extLst>
                </a:gridCol>
                <a:gridCol w="2227811">
                  <a:extLst>
                    <a:ext uri="{9D8B030D-6E8A-4147-A177-3AD203B41FA5}">
                      <a16:colId xmlns:a16="http://schemas.microsoft.com/office/drawing/2014/main" val="20001"/>
                    </a:ext>
                  </a:extLst>
                </a:gridCol>
                <a:gridCol w="4904509">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itchFamily="49" charset="0"/>
                        </a:rPr>
                        <a:t>funct3</a:t>
                      </a:r>
                      <a:endParaRPr lang="en-US" sz="2000" dirty="0">
                        <a:solidFill>
                          <a:schemeClr val="accent1"/>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rPr>
                        <a:t>0010011</a:t>
                      </a:r>
                      <a:endParaRPr lang="en-US" sz="20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000</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ADDI rd, rs1, </a:t>
                      </a:r>
                      <a:r>
                        <a:rPr lang="en-US" sz="2000" dirty="0" err="1" smtClean="0">
                          <a:solidFill>
                            <a:schemeClr val="tx2"/>
                          </a:solidFill>
                        </a:rPr>
                        <a:t>imm</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R[rd] = R[rs1] +</a:t>
                      </a:r>
                      <a:r>
                        <a:rPr lang="en-US" sz="2000" baseline="0" dirty="0" smtClean="0">
                          <a:solidFill>
                            <a:schemeClr val="tx2"/>
                          </a:solidFill>
                        </a:rPr>
                        <a:t> </a:t>
                      </a:r>
                      <a:r>
                        <a:rPr lang="en-US" sz="2000" baseline="0" dirty="0" err="1" smtClean="0">
                          <a:solidFill>
                            <a:schemeClr val="tx2"/>
                          </a:solidFill>
                        </a:rPr>
                        <a:t>sign_extend</a:t>
                      </a:r>
                      <a:r>
                        <a:rPr lang="en-US" sz="2000" baseline="0" dirty="0" smtClean="0">
                          <a:solidFill>
                            <a:schemeClr val="tx2"/>
                          </a:solidFill>
                        </a:rPr>
                        <a:t>(</a:t>
                      </a:r>
                      <a:r>
                        <a:rPr lang="en-US" sz="2000" dirty="0" err="1" smtClean="0">
                          <a:solidFill>
                            <a:schemeClr val="tx2"/>
                          </a:solidFill>
                        </a:rPr>
                        <a:t>imm</a:t>
                      </a:r>
                      <a:r>
                        <a:rPr lang="en-US" sz="2000" dirty="0" smtClean="0">
                          <a:solidFill>
                            <a:schemeClr val="tx2"/>
                          </a:solidFill>
                        </a:rPr>
                        <a:t>)</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rPr>
                        <a:t>0010011</a:t>
                      </a:r>
                      <a:endParaRPr lang="en-US" sz="20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111</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ANDI rd, rs1, </a:t>
                      </a:r>
                      <a:r>
                        <a:rPr lang="en-US" sz="2000" dirty="0" err="1" smtClean="0">
                          <a:solidFill>
                            <a:schemeClr val="tx2"/>
                          </a:solidFill>
                        </a:rPr>
                        <a:t>imm</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R[rd] = R[rs1] </a:t>
                      </a:r>
                      <a:r>
                        <a:rPr lang="en-US" sz="2000" baseline="0" dirty="0" smtClean="0">
                          <a:solidFill>
                            <a:schemeClr val="tx2"/>
                          </a:solidFill>
                        </a:rPr>
                        <a:t>&amp;</a:t>
                      </a:r>
                      <a:r>
                        <a:rPr lang="en-US" sz="2000" dirty="0" smtClean="0">
                          <a:solidFill>
                            <a:schemeClr val="tx2"/>
                          </a:solidFill>
                        </a:rPr>
                        <a:t> </a:t>
                      </a:r>
                      <a:r>
                        <a:rPr lang="en-US" sz="2000" dirty="0" err="1" smtClean="0">
                          <a:solidFill>
                            <a:schemeClr val="tx2"/>
                          </a:solidFill>
                        </a:rPr>
                        <a:t>sign_extend</a:t>
                      </a:r>
                      <a:r>
                        <a:rPr lang="en-US" sz="2000" dirty="0" smtClean="0">
                          <a:solidFill>
                            <a:schemeClr val="tx2"/>
                          </a:solidFill>
                        </a:rPr>
                        <a:t>(</a:t>
                      </a:r>
                      <a:r>
                        <a:rPr lang="en-US" sz="2000" dirty="0" err="1" smtClean="0">
                          <a:solidFill>
                            <a:schemeClr val="tx2"/>
                          </a:solidFill>
                        </a:rPr>
                        <a:t>imm</a:t>
                      </a:r>
                      <a:r>
                        <a:rPr lang="en-US" sz="2000" dirty="0" smtClean="0">
                          <a:solidFill>
                            <a:schemeClr val="tx2"/>
                          </a:solidFill>
                        </a:rPr>
                        <a:t>)</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000" dirty="0" smtClean="0">
                          <a:solidFill>
                            <a:schemeClr val="tx2"/>
                          </a:solidFill>
                        </a:rPr>
                        <a:t>0010011</a:t>
                      </a:r>
                      <a:endParaRPr lang="en-US" sz="20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110</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ORI rd, rs1, </a:t>
                      </a:r>
                      <a:r>
                        <a:rPr lang="en-US" sz="2000" dirty="0" err="1" smtClean="0">
                          <a:solidFill>
                            <a:schemeClr val="tx2"/>
                          </a:solidFill>
                        </a:rPr>
                        <a:t>imm</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R[rd]</a:t>
                      </a:r>
                      <a:r>
                        <a:rPr lang="en-US" sz="2000" baseline="0" dirty="0" smtClean="0">
                          <a:solidFill>
                            <a:schemeClr val="tx2"/>
                          </a:solidFill>
                        </a:rPr>
                        <a:t> = R[rs1] | </a:t>
                      </a:r>
                      <a:r>
                        <a:rPr lang="en-US" sz="2000" baseline="0" dirty="0" err="1" smtClean="0">
                          <a:solidFill>
                            <a:schemeClr val="tx2"/>
                          </a:solidFill>
                        </a:rPr>
                        <a:t>sign_extend</a:t>
                      </a:r>
                      <a:r>
                        <a:rPr lang="en-US" sz="2000" baseline="0" dirty="0" smtClean="0">
                          <a:solidFill>
                            <a:schemeClr val="tx2"/>
                          </a:solidFill>
                        </a:rPr>
                        <a:t>(</a:t>
                      </a:r>
                      <a:r>
                        <a:rPr lang="en-US" sz="2000" baseline="0" dirty="0" err="1" smtClean="0">
                          <a:solidFill>
                            <a:schemeClr val="tx2"/>
                          </a:solidFill>
                        </a:rPr>
                        <a:t>imm</a:t>
                      </a:r>
                      <a:r>
                        <a:rPr lang="en-US" sz="2000" baseline="0" dirty="0" smtClean="0">
                          <a:solidFill>
                            <a:schemeClr val="tx2"/>
                          </a:solidFill>
                        </a:rPr>
                        <a:t>)</a:t>
                      </a:r>
                      <a:endParaRPr lang="en-US" sz="2000" dirty="0" smtClean="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1942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49</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smtClean="0"/>
              <a:t>I-Type (1): Arithmetic w/ </a:t>
            </a:r>
            <a:r>
              <a:rPr lang="en-US" dirty="0" err="1" smtClean="0"/>
              <a:t>immediates</a:t>
            </a:r>
            <a:endParaRPr lang="en-US" dirty="0"/>
          </a:p>
        </p:txBody>
      </p:sp>
      <p:sp>
        <p:nvSpPr>
          <p:cNvPr id="9" name="TextBox 8"/>
          <p:cNvSpPr txBox="1"/>
          <p:nvPr>
            <p:custDataLst>
              <p:tags r:id="rId2"/>
            </p:custDataLst>
          </p:nvPr>
        </p:nvSpPr>
        <p:spPr>
          <a:xfrm>
            <a:off x="227858" y="5601573"/>
            <a:ext cx="7468342" cy="954107"/>
          </a:xfrm>
          <a:prstGeom prst="rect">
            <a:avLst/>
          </a:prstGeom>
          <a:noFill/>
        </p:spPr>
        <p:txBody>
          <a:bodyPr wrap="square" rtlCol="0">
            <a:spAutoFit/>
          </a:bodyPr>
          <a:lstStyle/>
          <a:p>
            <a:r>
              <a:rPr lang="en-US" sz="2800" dirty="0">
                <a:solidFill>
                  <a:schemeClr val="accent6"/>
                </a:solidFill>
                <a:latin typeface="Source Sans Pro" panose="020B0503030403020204"/>
              </a:rPr>
              <a:t>E</a:t>
            </a:r>
            <a:r>
              <a:rPr lang="en-US" sz="2800" dirty="0" smtClean="0">
                <a:solidFill>
                  <a:schemeClr val="accent6"/>
                </a:solidFill>
                <a:latin typeface="Source Sans Pro" panose="020B0503030403020204"/>
              </a:rPr>
              <a:t>xample:</a:t>
            </a:r>
            <a:r>
              <a:rPr lang="en-US" sz="2800" dirty="0">
                <a:solidFill>
                  <a:schemeClr val="accent5">
                    <a:lumMod val="60000"/>
                    <a:lumOff val="40000"/>
                  </a:schemeClr>
                </a:solidFill>
                <a:latin typeface="Source Sans Pro" panose="020B0503030403020204"/>
              </a:rPr>
              <a:t>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5</a:t>
            </a:r>
            <a:r>
              <a:rPr lang="en-US" sz="2800" dirty="0" smtClean="0">
                <a:solidFill>
                  <a:schemeClr val="accent5">
                    <a:lumMod val="60000"/>
                    <a:lumOff val="40000"/>
                  </a:schemeClr>
                </a:solidFill>
                <a:latin typeface="Source Sans Pro" panose="020B0503030403020204"/>
              </a:rPr>
              <a:t> </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 </a:t>
            </a:r>
            <a:r>
              <a:rPr lang="en-US" sz="2800" dirty="0" smtClean="0">
                <a:solidFill>
                  <a:schemeClr val="tx2"/>
                </a:solidFill>
                <a:latin typeface="Source Sans Pro" panose="020B0503030403020204"/>
              </a:rPr>
              <a:t>+</a:t>
            </a:r>
            <a:r>
              <a:rPr lang="en-US" sz="2800" dirty="0" smtClean="0">
                <a:solidFill>
                  <a:schemeClr val="accent5">
                    <a:lumMod val="60000"/>
                    <a:lumOff val="40000"/>
                  </a:schemeClr>
                </a:solidFill>
                <a:latin typeface="Source Sans Pro" panose="020B0503030403020204"/>
              </a:rPr>
              <a:t> </a:t>
            </a:r>
            <a:r>
              <a:rPr lang="en-US" sz="2800" dirty="0" smtClean="0">
                <a:solidFill>
                  <a:schemeClr val="accent3"/>
                </a:solidFill>
                <a:latin typeface="Source Sans Pro" panose="020B0503030403020204"/>
              </a:rPr>
              <a:t>5</a:t>
            </a:r>
            <a:r>
              <a:rPr lang="en-US" sz="2800" dirty="0" smtClean="0">
                <a:solidFill>
                  <a:schemeClr val="accent5">
                    <a:lumMod val="60000"/>
                    <a:lumOff val="40000"/>
                  </a:schemeClr>
                </a:solidFill>
                <a:latin typeface="Source Sans Pro" panose="020B0503030403020204"/>
              </a:rPr>
              <a:t>		</a:t>
            </a:r>
            <a:r>
              <a:rPr lang="en-US" sz="2800" dirty="0" smtClean="0">
                <a:solidFill>
                  <a:schemeClr val="accent5"/>
                </a:solidFill>
                <a:latin typeface="Source Sans Pro" panose="020B0503030403020204"/>
              </a:rPr>
              <a:t># ADDI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5,</a:t>
            </a:r>
            <a:r>
              <a:rPr lang="en-US" sz="2800" dirty="0" smtClean="0">
                <a:solidFill>
                  <a:schemeClr val="accent6"/>
                </a:solidFill>
                <a:latin typeface="Source Sans Pro" panose="020B0503030403020204"/>
              </a:rPr>
              <a:t> x5, </a:t>
            </a:r>
            <a:r>
              <a:rPr lang="en-US" sz="2800" dirty="0" smtClean="0">
                <a:solidFill>
                  <a:schemeClr val="accent3"/>
                </a:solidFill>
                <a:latin typeface="Source Sans Pro" panose="020B0503030403020204"/>
              </a:rPr>
              <a:t>5</a:t>
            </a:r>
            <a:r>
              <a:rPr lang="en-US" sz="2800" dirty="0" smtClean="0">
                <a:solidFill>
                  <a:schemeClr val="accent5">
                    <a:lumMod val="60000"/>
                    <a:lumOff val="40000"/>
                  </a:schemeClr>
                </a:solidFill>
                <a:latin typeface="Source Sans Pro" panose="020B0503030403020204"/>
              </a:rPr>
              <a:t> </a:t>
            </a:r>
          </a:p>
          <a:p>
            <a:r>
              <a:rPr lang="en-US" sz="2800" dirty="0">
                <a:solidFill>
                  <a:schemeClr val="accent5">
                    <a:lumMod val="60000"/>
                    <a:lumOff val="40000"/>
                  </a:schemeClr>
                </a:solidFill>
                <a:latin typeface="Source Sans Pro" panose="020B0503030403020204"/>
              </a:rPr>
              <a:t> </a:t>
            </a:r>
            <a:r>
              <a:rPr lang="en-US" sz="2800" dirty="0" smtClean="0">
                <a:solidFill>
                  <a:schemeClr val="accent5">
                    <a:lumMod val="60000"/>
                    <a:lumOff val="40000"/>
                  </a:schemeClr>
                </a:solidFill>
                <a:latin typeface="Source Sans Pro" panose="020B0503030403020204"/>
              </a:rPr>
              <a:t>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5</a:t>
            </a:r>
            <a:r>
              <a:rPr lang="en-US" sz="2800" dirty="0" smtClean="0">
                <a:solidFill>
                  <a:schemeClr val="bg1"/>
                </a:solidFill>
                <a:latin typeface="Source Sans Pro" panose="020B0503030403020204"/>
              </a:rPr>
              <a:t> </a:t>
            </a:r>
            <a:r>
              <a:rPr lang="en-US" sz="2800" dirty="0" smtClean="0">
                <a:solidFill>
                  <a:schemeClr val="accent5"/>
                </a:solidFill>
                <a:latin typeface="Source Sans Pro" panose="020B0503030403020204"/>
              </a:rPr>
              <a:t>+=</a:t>
            </a:r>
            <a:r>
              <a:rPr lang="en-US" sz="2800" dirty="0" smtClean="0">
                <a:solidFill>
                  <a:schemeClr val="bg1"/>
                </a:solidFill>
                <a:latin typeface="Source Sans Pro" panose="020B0503030403020204"/>
              </a:rPr>
              <a:t> </a:t>
            </a:r>
            <a:r>
              <a:rPr lang="en-US" sz="2800" dirty="0" smtClean="0">
                <a:solidFill>
                  <a:schemeClr val="accent3"/>
                </a:solidFill>
                <a:latin typeface="Source Sans Pro" panose="020B0503030403020204"/>
              </a:rPr>
              <a:t>5</a:t>
            </a:r>
          </a:p>
        </p:txBody>
      </p:sp>
      <p:sp>
        <p:nvSpPr>
          <p:cNvPr id="8" name="Rectangle 7"/>
          <p:cNvSpPr/>
          <p:nvPr>
            <p:custDataLst>
              <p:tags r:id="rId3"/>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000000000101</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000</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0010011</a:t>
            </a:r>
            <a:endParaRPr lang="en-US" sz="2800" dirty="0">
              <a:solidFill>
                <a:schemeClr val="accent5">
                  <a:lumMod val="60000"/>
                  <a:lumOff val="40000"/>
                </a:schemeClr>
              </a:solidFill>
              <a:latin typeface="Consolas" panose="020B0609020204030204" pitchFamily="49" charset="0"/>
            </a:endParaRPr>
          </a:p>
        </p:txBody>
      </p:sp>
      <p:sp>
        <p:nvSpPr>
          <p:cNvPr id="10" name="Right Arrow 9"/>
          <p:cNvSpPr/>
          <p:nvPr/>
        </p:nvSpPr>
        <p:spPr>
          <a:xfrm>
            <a:off x="108065" y="3275451"/>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Group 4"/>
          <p:cNvGraphicFramePr>
            <a:graphicFrameLocks noGrp="1"/>
          </p:cNvGraphicFramePr>
          <p:nvPr>
            <p:custDataLst>
              <p:tags r:id="rId4"/>
            </p:custDataLst>
            <p:extLst>
              <p:ext uri="{D42A27DB-BD31-4B8C-83A1-F6EECF244321}">
                <p14:modId xmlns:p14="http://schemas.microsoft.com/office/powerpoint/2010/main" val="3258859160"/>
              </p:ext>
            </p:extLst>
          </p:nvPr>
        </p:nvGraphicFramePr>
        <p:xfrm>
          <a:off x="1007441" y="1529252"/>
          <a:ext cx="6446304"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15852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31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chemeClr val="accent3"/>
                        </a:solidFill>
                        <a:effectLst/>
                        <a:latin typeface="Consolas" panose="020B0609020204030204" pitchFamily="49"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20</a:t>
                      </a:r>
                      <a:r>
                        <a:rPr kumimoji="0" lang="en-US" sz="800" b="0" i="0" u="none" strike="noStrike" cap="none" normalizeH="0" baseline="0" dirty="0" smtClean="0">
                          <a:ln>
                            <a:noFill/>
                          </a:ln>
                          <a:solidFill>
                            <a:schemeClr val="accent3"/>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800" b="0" i="0" u="none" strike="noStrike" cap="none" normalizeH="0" baseline="0" dirty="0" smtClean="0">
                          <a:ln>
                            <a:noFill/>
                          </a:ln>
                          <a:solidFill>
                            <a:schemeClr val="accent2"/>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3522395923"/>
              </p:ext>
            </p:extLst>
          </p:nvPr>
        </p:nvGraphicFramePr>
        <p:xfrm>
          <a:off x="489065" y="2834142"/>
          <a:ext cx="9459883" cy="1584960"/>
        </p:xfrm>
        <a:graphic>
          <a:graphicData uri="http://schemas.openxmlformats.org/drawingml/2006/table">
            <a:tbl>
              <a:tblPr firstRow="1" bandRow="1">
                <a:tableStyleId>{5C22544A-7EE6-4342-B048-85BDC9FD1C3A}</a:tableStyleId>
              </a:tblPr>
              <a:tblGrid>
                <a:gridCol w="1281870">
                  <a:extLst>
                    <a:ext uri="{9D8B030D-6E8A-4147-A177-3AD203B41FA5}">
                      <a16:colId xmlns:a16="http://schemas.microsoft.com/office/drawing/2014/main" val="20000"/>
                    </a:ext>
                  </a:extLst>
                </a:gridCol>
                <a:gridCol w="1045693">
                  <a:extLst>
                    <a:ext uri="{9D8B030D-6E8A-4147-A177-3AD203B41FA5}">
                      <a16:colId xmlns:a16="http://schemas.microsoft.com/office/drawing/2014/main" val="1546854131"/>
                    </a:ext>
                  </a:extLst>
                </a:gridCol>
                <a:gridCol w="2227811">
                  <a:extLst>
                    <a:ext uri="{9D8B030D-6E8A-4147-A177-3AD203B41FA5}">
                      <a16:colId xmlns:a16="http://schemas.microsoft.com/office/drawing/2014/main" val="20001"/>
                    </a:ext>
                  </a:extLst>
                </a:gridCol>
                <a:gridCol w="4904509">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itchFamily="49" charset="0"/>
                        </a:rPr>
                        <a:t>funct3</a:t>
                      </a:r>
                      <a:endParaRPr lang="en-US" sz="2000" dirty="0">
                        <a:solidFill>
                          <a:schemeClr val="accent1"/>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rPr>
                        <a:t>0010011</a:t>
                      </a:r>
                      <a:endParaRPr lang="en-US" sz="20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000</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ADDI rd, rs1, </a:t>
                      </a:r>
                      <a:r>
                        <a:rPr lang="en-US" sz="2000" dirty="0" err="1" smtClean="0">
                          <a:solidFill>
                            <a:schemeClr val="tx2"/>
                          </a:solidFill>
                        </a:rPr>
                        <a:t>imm</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R[rd] = R[rs1] +</a:t>
                      </a:r>
                      <a:r>
                        <a:rPr lang="en-US" sz="2000" baseline="0" dirty="0" smtClean="0">
                          <a:solidFill>
                            <a:schemeClr val="tx2"/>
                          </a:solidFill>
                        </a:rPr>
                        <a:t> </a:t>
                      </a:r>
                      <a:r>
                        <a:rPr lang="en-US" sz="2000" baseline="0" dirty="0" err="1" smtClean="0">
                          <a:solidFill>
                            <a:schemeClr val="tx2"/>
                          </a:solidFill>
                        </a:rPr>
                        <a:t>sign_extend</a:t>
                      </a:r>
                      <a:r>
                        <a:rPr lang="en-US" sz="2000" baseline="0" dirty="0" smtClean="0">
                          <a:solidFill>
                            <a:schemeClr val="tx2"/>
                          </a:solidFill>
                        </a:rPr>
                        <a:t>(</a:t>
                      </a:r>
                      <a:r>
                        <a:rPr lang="en-US" sz="2000" dirty="0" err="1" smtClean="0">
                          <a:solidFill>
                            <a:schemeClr val="tx2"/>
                          </a:solidFill>
                        </a:rPr>
                        <a:t>imm</a:t>
                      </a:r>
                      <a:r>
                        <a:rPr lang="en-US" sz="2000" dirty="0" smtClean="0">
                          <a:solidFill>
                            <a:schemeClr val="tx2"/>
                          </a:solidFill>
                        </a:rPr>
                        <a:t>)</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rPr>
                        <a:t>0010011</a:t>
                      </a:r>
                      <a:endParaRPr lang="en-US" sz="20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111</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ANDI rd, rs1, </a:t>
                      </a:r>
                      <a:r>
                        <a:rPr lang="en-US" sz="2000" dirty="0" err="1" smtClean="0">
                          <a:solidFill>
                            <a:schemeClr val="tx2"/>
                          </a:solidFill>
                        </a:rPr>
                        <a:t>imm</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R[rd] = R[rs1] </a:t>
                      </a:r>
                      <a:r>
                        <a:rPr lang="en-US" sz="2000" baseline="0" dirty="0" smtClean="0">
                          <a:solidFill>
                            <a:schemeClr val="tx2"/>
                          </a:solidFill>
                        </a:rPr>
                        <a:t>&amp;</a:t>
                      </a:r>
                      <a:r>
                        <a:rPr lang="en-US" sz="2000" dirty="0" smtClean="0">
                          <a:solidFill>
                            <a:schemeClr val="tx2"/>
                          </a:solidFill>
                        </a:rPr>
                        <a:t> </a:t>
                      </a:r>
                      <a:r>
                        <a:rPr lang="en-US" sz="2000" dirty="0" err="1" smtClean="0">
                          <a:solidFill>
                            <a:schemeClr val="tx2"/>
                          </a:solidFill>
                        </a:rPr>
                        <a:t>sign_extend</a:t>
                      </a:r>
                      <a:r>
                        <a:rPr lang="en-US" sz="2000" dirty="0" smtClean="0">
                          <a:solidFill>
                            <a:schemeClr val="tx2"/>
                          </a:solidFill>
                        </a:rPr>
                        <a:t>(</a:t>
                      </a:r>
                      <a:r>
                        <a:rPr lang="en-US" sz="2000" dirty="0" err="1" smtClean="0">
                          <a:solidFill>
                            <a:schemeClr val="tx2"/>
                          </a:solidFill>
                        </a:rPr>
                        <a:t>imm</a:t>
                      </a:r>
                      <a:r>
                        <a:rPr lang="en-US" sz="2000" dirty="0" smtClean="0">
                          <a:solidFill>
                            <a:schemeClr val="tx2"/>
                          </a:solidFill>
                        </a:rPr>
                        <a:t>)</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000" dirty="0" smtClean="0">
                          <a:solidFill>
                            <a:schemeClr val="tx2"/>
                          </a:solidFill>
                        </a:rPr>
                        <a:t>0010011</a:t>
                      </a:r>
                      <a:endParaRPr lang="en-US" sz="20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110</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ORI rd, rs1, </a:t>
                      </a:r>
                      <a:r>
                        <a:rPr lang="en-US" sz="2000" dirty="0" err="1" smtClean="0">
                          <a:solidFill>
                            <a:schemeClr val="tx2"/>
                          </a:solidFill>
                        </a:rPr>
                        <a:t>imm</a:t>
                      </a:r>
                      <a:endParaRPr lang="en-US" sz="20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rPr>
                        <a:t>R[rd]</a:t>
                      </a:r>
                      <a:r>
                        <a:rPr lang="en-US" sz="2000" baseline="0" dirty="0" smtClean="0">
                          <a:solidFill>
                            <a:schemeClr val="tx2"/>
                          </a:solidFill>
                        </a:rPr>
                        <a:t> = R[rs1] | </a:t>
                      </a:r>
                      <a:r>
                        <a:rPr lang="en-US" sz="2000" baseline="0" dirty="0" err="1" smtClean="0">
                          <a:solidFill>
                            <a:schemeClr val="tx2"/>
                          </a:solidFill>
                        </a:rPr>
                        <a:t>sign_extend</a:t>
                      </a:r>
                      <a:r>
                        <a:rPr lang="en-US" sz="2000" baseline="0" dirty="0" smtClean="0">
                          <a:solidFill>
                            <a:schemeClr val="tx2"/>
                          </a:solidFill>
                        </a:rPr>
                        <a:t>(</a:t>
                      </a:r>
                      <a:r>
                        <a:rPr lang="en-US" sz="2000" baseline="0" dirty="0" err="1" smtClean="0">
                          <a:solidFill>
                            <a:schemeClr val="tx2"/>
                          </a:solidFill>
                        </a:rPr>
                        <a:t>imm</a:t>
                      </a:r>
                      <a:r>
                        <a:rPr lang="en-US" sz="2000" baseline="0" dirty="0" smtClean="0">
                          <a:solidFill>
                            <a:schemeClr val="tx2"/>
                          </a:solidFill>
                        </a:rPr>
                        <a:t>)</a:t>
                      </a:r>
                      <a:endParaRPr lang="en-US" sz="2000" dirty="0" smtClean="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26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solidFill>
                  <a:schemeClr val="tx2"/>
                </a:solidFill>
              </a:rPr>
              <a:t>Goal for the next 2 lectures</a:t>
            </a:r>
            <a:endParaRPr lang="en-US" dirty="0">
              <a:solidFill>
                <a:schemeClr val="tx2"/>
              </a:solidFill>
            </a:endParaRPr>
          </a:p>
        </p:txBody>
      </p:sp>
      <p:sp>
        <p:nvSpPr>
          <p:cNvPr id="6" name="Content Placeholder 2"/>
          <p:cNvSpPr>
            <a:spLocks noGrp="1"/>
          </p:cNvSpPr>
          <p:nvPr>
            <p:ph idx="1"/>
          </p:nvPr>
        </p:nvSpPr>
        <p:spPr>
          <a:xfrm>
            <a:off x="228600" y="685800"/>
            <a:ext cx="8686800" cy="5791200"/>
          </a:xfrm>
        </p:spPr>
        <p:txBody>
          <a:bodyPr>
            <a:normAutofit/>
          </a:bodyPr>
          <a:lstStyle/>
          <a:p>
            <a:r>
              <a:rPr lang="en-US" sz="3600" dirty="0" smtClean="0">
                <a:solidFill>
                  <a:schemeClr val="tx2"/>
                </a:solidFill>
              </a:rPr>
              <a:t>Understanding the basics of a processor</a:t>
            </a:r>
          </a:p>
          <a:p>
            <a:pPr lvl="1"/>
            <a:r>
              <a:rPr lang="en-US" dirty="0" smtClean="0">
                <a:solidFill>
                  <a:schemeClr val="tx2"/>
                </a:solidFill>
              </a:rPr>
              <a:t>We </a:t>
            </a:r>
            <a:r>
              <a:rPr lang="en-US" dirty="0">
                <a:solidFill>
                  <a:schemeClr val="tx2"/>
                </a:solidFill>
              </a:rPr>
              <a:t>now have </a:t>
            </a:r>
            <a:r>
              <a:rPr lang="en-US" dirty="0" smtClean="0">
                <a:solidFill>
                  <a:schemeClr val="tx2"/>
                </a:solidFill>
              </a:rPr>
              <a:t>the technology to build a CPU!</a:t>
            </a:r>
          </a:p>
          <a:p>
            <a:pPr lvl="1"/>
            <a:endParaRPr lang="en-US" dirty="0" smtClean="0">
              <a:solidFill>
                <a:schemeClr val="tx2"/>
              </a:solidFill>
            </a:endParaRPr>
          </a:p>
          <a:p>
            <a:pPr indent="-285750"/>
            <a:r>
              <a:rPr lang="en-US" sz="3600" dirty="0" smtClean="0">
                <a:solidFill>
                  <a:schemeClr val="tx2"/>
                </a:solidFill>
              </a:rPr>
              <a:t>Putting it all together:</a:t>
            </a:r>
            <a:endParaRPr lang="en-US" sz="3600" dirty="0">
              <a:solidFill>
                <a:schemeClr val="tx2"/>
              </a:solidFill>
            </a:endParaRPr>
          </a:p>
          <a:p>
            <a:pPr lvl="1"/>
            <a:r>
              <a:rPr lang="en-US" dirty="0" smtClean="0">
                <a:solidFill>
                  <a:schemeClr val="tx2"/>
                </a:solidFill>
              </a:rPr>
              <a:t>Arithmetic Logic Unit (ALU)</a:t>
            </a:r>
          </a:p>
          <a:p>
            <a:pPr lvl="1"/>
            <a:r>
              <a:rPr lang="en-US" dirty="0" smtClean="0">
                <a:solidFill>
                  <a:schemeClr val="tx2"/>
                </a:solidFill>
              </a:rPr>
              <a:t>Register File</a:t>
            </a:r>
          </a:p>
          <a:p>
            <a:pPr lvl="1"/>
            <a:r>
              <a:rPr lang="en-US" dirty="0" smtClean="0">
                <a:solidFill>
                  <a:schemeClr val="tx2"/>
                </a:solidFill>
              </a:rPr>
              <a:t>Memory</a:t>
            </a:r>
          </a:p>
          <a:p>
            <a:pPr lvl="2"/>
            <a:r>
              <a:rPr lang="en-US" dirty="0" smtClean="0">
                <a:solidFill>
                  <a:schemeClr val="tx2"/>
                </a:solidFill>
              </a:rPr>
              <a:t>SRAM: cache</a:t>
            </a:r>
          </a:p>
          <a:p>
            <a:pPr lvl="2"/>
            <a:r>
              <a:rPr lang="en-US" dirty="0" smtClean="0">
                <a:solidFill>
                  <a:schemeClr val="tx2"/>
                </a:solidFill>
              </a:rPr>
              <a:t>DRAM: main memory</a:t>
            </a:r>
          </a:p>
          <a:p>
            <a:pPr lvl="1"/>
            <a:r>
              <a:rPr lang="en-US" dirty="0" smtClean="0">
                <a:solidFill>
                  <a:schemeClr val="accent1"/>
                </a:solidFill>
              </a:rPr>
              <a:t>RISC-V Instructions &amp; how they are executed</a:t>
            </a:r>
            <a:endParaRPr lang="en-US" dirty="0">
              <a:solidFill>
                <a:schemeClr val="accent1"/>
              </a:solidFill>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fld id="{DAD0A56F-BD0F-4BDF-9912-D1E89E9626C0}" type="slidenum">
              <a:rPr lang="en-US" smtClean="0"/>
              <a:pPr/>
              <a:t>5</a:t>
            </a:fld>
            <a:endParaRPr lang="en-US"/>
          </a:p>
        </p:txBody>
      </p:sp>
    </p:spTree>
    <p:extLst>
      <p:ext uri="{BB962C8B-B14F-4D97-AF65-F5344CB8AC3E}">
        <p14:creationId xmlns:p14="http://schemas.microsoft.com/office/powerpoint/2010/main" val="3592242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50</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Arithmetic w/ </a:t>
            </a:r>
            <a:r>
              <a:rPr lang="en-US" dirty="0" err="1" smtClean="0"/>
              <a:t>immediates</a:t>
            </a:r>
            <a:endParaRPr lang="en-US" dirty="0"/>
          </a:p>
        </p:txBody>
      </p:sp>
      <p:grpSp>
        <p:nvGrpSpPr>
          <p:cNvPr id="88" name="Group 87"/>
          <p:cNvGrpSpPr/>
          <p:nvPr/>
        </p:nvGrpSpPr>
        <p:grpSpPr>
          <a:xfrm>
            <a:off x="685824" y="5437156"/>
            <a:ext cx="7772352" cy="471803"/>
            <a:chOff x="457248" y="4919098"/>
            <a:chExt cx="7772352" cy="471803"/>
          </a:xfrm>
        </p:grpSpPr>
        <p:cxnSp>
          <p:nvCxnSpPr>
            <p:cNvPr id="89" name="Straight Arrow Connector 88"/>
            <p:cNvCxnSpPr/>
            <p:nvPr/>
          </p:nvCxnSpPr>
          <p:spPr>
            <a:xfrm>
              <a:off x="4572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7526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057169" y="5380763"/>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992160"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36065" y="4919098"/>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95" name="TextBox 94"/>
            <p:cNvSpPr txBox="1"/>
            <p:nvPr/>
          </p:nvSpPr>
          <p:spPr>
            <a:xfrm>
              <a:off x="1795761" y="4929236"/>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sp>
          <p:nvSpPr>
            <p:cNvPr id="96" name="TextBox 95"/>
            <p:cNvSpPr txBox="1"/>
            <p:nvPr/>
          </p:nvSpPr>
          <p:spPr>
            <a:xfrm>
              <a:off x="3657600" y="49282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97" name="TextBox 96"/>
            <p:cNvSpPr txBox="1"/>
            <p:nvPr/>
          </p:nvSpPr>
          <p:spPr>
            <a:xfrm>
              <a:off x="5651849" y="4923563"/>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8" name="TextBox 97"/>
            <p:cNvSpPr txBox="1"/>
            <p:nvPr/>
          </p:nvSpPr>
          <p:spPr>
            <a:xfrm>
              <a:off x="7308553" y="4919098"/>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sp>
        <p:nvSpPr>
          <p:cNvPr id="99" name="TextBox 98"/>
          <p:cNvSpPr txBox="1"/>
          <p:nvPr/>
        </p:nvSpPr>
        <p:spPr>
          <a:xfrm>
            <a:off x="6121876" y="5837374"/>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4" name="Line 44"/>
          <p:cNvSpPr>
            <a:spLocks noChangeShapeType="1"/>
          </p:cNvSpPr>
          <p:nvPr>
            <p:custDataLst>
              <p:tags r:id="rId4"/>
            </p:custDataLst>
          </p:nvPr>
        </p:nvSpPr>
        <p:spPr bwMode="auto">
          <a:xfrm>
            <a:off x="3768061" y="25529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5" name="Line 45"/>
          <p:cNvSpPr>
            <a:spLocks noChangeShapeType="1"/>
          </p:cNvSpPr>
          <p:nvPr>
            <p:custDataLst>
              <p:tags r:id="rId5"/>
            </p:custDataLst>
          </p:nvPr>
        </p:nvSpPr>
        <p:spPr bwMode="auto">
          <a:xfrm flipV="1">
            <a:off x="6429912" y="2705333"/>
            <a:ext cx="5149" cy="361165"/>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6"/>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7"/>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8"/>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9"/>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10"/>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11"/>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2"/>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3"/>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4"/>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5"/>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6"/>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7"/>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8"/>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9"/>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20"/>
            </p:custDataLst>
          </p:nvPr>
        </p:nvGrpSpPr>
        <p:grpSpPr>
          <a:xfrm>
            <a:off x="948661" y="2705333"/>
            <a:ext cx="304800" cy="304800"/>
            <a:chOff x="990600" y="2971800"/>
            <a:chExt cx="304800" cy="304800"/>
          </a:xfrm>
        </p:grpSpPr>
        <p:sp>
          <p:nvSpPr>
            <p:cNvPr id="124" name="Freeform 123"/>
            <p:cNvSpPr/>
            <p:nvPr>
              <p:custDataLst>
                <p:tags r:id="rId5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5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21"/>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2"/>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3"/>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4"/>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5"/>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6"/>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7"/>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8"/>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9"/>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30"/>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31"/>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2"/>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3"/>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4"/>
            </p:custDataLst>
          </p:nvPr>
        </p:nvSpPr>
        <p:spPr bwMode="auto">
          <a:xfrm flipV="1">
            <a:off x="1558259" y="1943332"/>
            <a:ext cx="2" cy="3181175"/>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5"/>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6"/>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7" name="TextBox 56"/>
          <p:cNvSpPr txBox="1"/>
          <p:nvPr>
            <p:custDataLst>
              <p:tags r:id="rId37"/>
            </p:custDataLst>
          </p:nvPr>
        </p:nvSpPr>
        <p:spPr>
          <a:xfrm>
            <a:off x="685824" y="6290001"/>
            <a:ext cx="6831742" cy="523220"/>
          </a:xfrm>
          <a:prstGeom prst="rect">
            <a:avLst/>
          </a:prstGeom>
          <a:noFill/>
        </p:spPr>
        <p:txBody>
          <a:bodyPr wrap="none" rtlCol="0">
            <a:spAutoFit/>
          </a:bodyPr>
          <a:lstStyle/>
          <a:p>
            <a:r>
              <a:rPr lang="en-US" sz="2800" dirty="0" smtClean="0">
                <a:solidFill>
                  <a:schemeClr val="tx2"/>
                </a:solidFill>
                <a:latin typeface="Source Sans Pro" panose="020B0503030403020204"/>
              </a:rPr>
              <a:t>Example: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a:t>
            </a:r>
            <a:r>
              <a:rPr lang="en-US" sz="2800" dirty="0" smtClean="0">
                <a:solidFill>
                  <a:schemeClr val="accent3"/>
                </a:solidFill>
                <a:latin typeface="Source Sans Pro" panose="020B0503030403020204"/>
              </a:rPr>
              <a:t>5</a:t>
            </a:r>
            <a:r>
              <a:rPr lang="en-US" sz="2800" dirty="0" smtClean="0">
                <a:solidFill>
                  <a:schemeClr val="tx2"/>
                </a:solidFill>
                <a:latin typeface="Source Sans Pro" panose="020B0503030403020204"/>
              </a:rPr>
              <a:t>	# </a:t>
            </a:r>
            <a:r>
              <a:rPr lang="en-US" sz="2800" dirty="0" smtClean="0">
                <a:solidFill>
                  <a:srgbClr val="00B0F0"/>
                </a:solidFill>
                <a:latin typeface="Source Sans Pro" panose="020B0503030403020204"/>
              </a:rPr>
              <a:t>ADDI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5</a:t>
            </a:r>
            <a:r>
              <a:rPr lang="en-US" sz="2800" dirty="0" smtClean="0">
                <a:solidFill>
                  <a:schemeClr val="tx2"/>
                </a:solidFill>
                <a:latin typeface="Source Sans Pro" panose="020B0503030403020204"/>
              </a:rPr>
              <a:t> </a:t>
            </a:r>
          </a:p>
        </p:txBody>
      </p:sp>
      <p:sp>
        <p:nvSpPr>
          <p:cNvPr id="58" name="Line 49"/>
          <p:cNvSpPr>
            <a:spLocks noChangeShapeType="1"/>
          </p:cNvSpPr>
          <p:nvPr>
            <p:custDataLst>
              <p:tags r:id="rId38"/>
            </p:custDataLst>
          </p:nvPr>
        </p:nvSpPr>
        <p:spPr bwMode="auto">
          <a:xfrm>
            <a:off x="5439313" y="2571431"/>
            <a:ext cx="0" cy="198119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59" name="Line 49"/>
          <p:cNvSpPr>
            <a:spLocks noChangeShapeType="1"/>
          </p:cNvSpPr>
          <p:nvPr>
            <p:custDataLst>
              <p:tags r:id="rId39"/>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40"/>
            </p:custDataLst>
          </p:nvPr>
        </p:nvSpPr>
        <p:spPr bwMode="auto">
          <a:xfrm flipV="1">
            <a:off x="4524913" y="4552631"/>
            <a:ext cx="9144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41"/>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42"/>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43"/>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44"/>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6" name="Line 44"/>
          <p:cNvSpPr>
            <a:spLocks noChangeShapeType="1"/>
          </p:cNvSpPr>
          <p:nvPr>
            <p:custDataLst>
              <p:tags r:id="rId45"/>
            </p:custDataLst>
          </p:nvPr>
        </p:nvSpPr>
        <p:spPr bwMode="auto">
          <a:xfrm flipV="1">
            <a:off x="6582313" y="2647631"/>
            <a:ext cx="0" cy="26670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7" name="Line 48"/>
          <p:cNvSpPr>
            <a:spLocks noChangeShapeType="1"/>
          </p:cNvSpPr>
          <p:nvPr>
            <p:custDataLst>
              <p:tags r:id="rId46"/>
            </p:custDataLst>
          </p:nvPr>
        </p:nvSpPr>
        <p:spPr bwMode="auto">
          <a:xfrm flipH="1" flipV="1">
            <a:off x="1705513" y="5314631"/>
            <a:ext cx="48768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8" name="Line 49"/>
          <p:cNvSpPr>
            <a:spLocks noChangeShapeType="1"/>
          </p:cNvSpPr>
          <p:nvPr>
            <p:custDataLst>
              <p:tags r:id="rId47"/>
            </p:custDataLst>
          </p:nvPr>
        </p:nvSpPr>
        <p:spPr bwMode="auto">
          <a:xfrm>
            <a:off x="1553113" y="5162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9" name="Text Box 29"/>
          <p:cNvSpPr txBox="1">
            <a:spLocks noChangeArrowheads="1"/>
          </p:cNvSpPr>
          <p:nvPr>
            <p:custDataLst>
              <p:tags r:id="rId48"/>
            </p:custDataLst>
          </p:nvPr>
        </p:nvSpPr>
        <p:spPr bwMode="auto">
          <a:xfrm>
            <a:off x="1763473" y="5009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shamt</a:t>
            </a:r>
            <a:endParaRPr lang="en-US" sz="1600" dirty="0">
              <a:solidFill>
                <a:schemeClr val="tx2"/>
              </a:solidFill>
              <a:latin typeface="Source Sans Pro" panose="020B0503030403020204"/>
            </a:endParaRPr>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16</a:t>
            </a:r>
            <a:endParaRPr lang="en-US" sz="1200" dirty="0">
              <a:solidFill>
                <a:srgbClr val="92D050"/>
              </a:solidFill>
              <a:latin typeface="Source Sans Pro" panose="020B0503030403020204"/>
            </a:endParaRPr>
          </a:p>
        </p:txBody>
      </p:sp>
      <p:sp>
        <p:nvSpPr>
          <p:cNvPr id="72" name="Rectangle 71"/>
          <p:cNvSpPr/>
          <p:nvPr/>
        </p:nvSpPr>
        <p:spPr>
          <a:xfrm>
            <a:off x="4662471"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9"/>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50"/>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42632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2" grpId="0"/>
      <p:bldP spid="63" grpId="0" animBg="1"/>
      <p:bldP spid="64" grpId="0" animBg="1"/>
      <p:bldP spid="65" grpId="0" animBg="1"/>
      <p:bldP spid="70" grpId="0"/>
      <p:bldP spid="72" grpId="0"/>
      <p:bldP spid="73" grpId="0" animBg="1"/>
      <p:bldP spid="7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51</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Arithmetic w/ </a:t>
            </a:r>
            <a:r>
              <a:rPr lang="en-US" dirty="0" err="1" smtClean="0"/>
              <a:t>immediates</a:t>
            </a:r>
            <a:endParaRPr lang="en-US" dirty="0"/>
          </a:p>
        </p:txBody>
      </p:sp>
      <p:grpSp>
        <p:nvGrpSpPr>
          <p:cNvPr id="3" name="Group 2"/>
          <p:cNvGrpSpPr/>
          <p:nvPr/>
        </p:nvGrpSpPr>
        <p:grpSpPr>
          <a:xfrm>
            <a:off x="685824" y="5437156"/>
            <a:ext cx="1237440" cy="461665"/>
            <a:chOff x="685824" y="5437156"/>
            <a:chExt cx="1237440" cy="461665"/>
          </a:xfrm>
        </p:grpSpPr>
        <p:cxnSp>
          <p:nvCxnSpPr>
            <p:cNvPr id="89" name="Straight Arrow Connector 88"/>
            <p:cNvCxnSpPr/>
            <p:nvPr/>
          </p:nvCxnSpPr>
          <p:spPr>
            <a:xfrm>
              <a:off x="6858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4641" y="5437156"/>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grpSp>
      <p:grpSp>
        <p:nvGrpSpPr>
          <p:cNvPr id="5" name="Group 4"/>
          <p:cNvGrpSpPr/>
          <p:nvPr/>
        </p:nvGrpSpPr>
        <p:grpSpPr>
          <a:xfrm>
            <a:off x="1981224" y="5447294"/>
            <a:ext cx="1290570" cy="461665"/>
            <a:chOff x="1981224" y="5447294"/>
            <a:chExt cx="1290570" cy="461665"/>
          </a:xfrm>
        </p:grpSpPr>
        <p:cxnSp>
          <p:nvCxnSpPr>
            <p:cNvPr id="90" name="Straight Arrow Connector 89"/>
            <p:cNvCxnSpPr/>
            <p:nvPr/>
          </p:nvCxnSpPr>
          <p:spPr>
            <a:xfrm>
              <a:off x="19812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24337" y="5447294"/>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grpSp>
      <p:grpSp>
        <p:nvGrpSpPr>
          <p:cNvPr id="6" name="Group 5"/>
          <p:cNvGrpSpPr/>
          <p:nvPr/>
        </p:nvGrpSpPr>
        <p:grpSpPr>
          <a:xfrm>
            <a:off x="3285745" y="5446321"/>
            <a:ext cx="2505479" cy="461665"/>
            <a:chOff x="3285745" y="5446321"/>
            <a:chExt cx="2505479" cy="461665"/>
          </a:xfrm>
        </p:grpSpPr>
        <p:cxnSp>
          <p:nvCxnSpPr>
            <p:cNvPr id="91" name="Straight Arrow Connector 90"/>
            <p:cNvCxnSpPr/>
            <p:nvPr/>
          </p:nvCxnSpPr>
          <p:spPr>
            <a:xfrm>
              <a:off x="3285745" y="5898821"/>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86176" y="5446321"/>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grpSp>
      <p:grpSp>
        <p:nvGrpSpPr>
          <p:cNvPr id="8" name="Group 7"/>
          <p:cNvGrpSpPr/>
          <p:nvPr/>
        </p:nvGrpSpPr>
        <p:grpSpPr>
          <a:xfrm>
            <a:off x="7220736" y="5437156"/>
            <a:ext cx="1237440" cy="461665"/>
            <a:chOff x="7220736" y="5437156"/>
            <a:chExt cx="1237440" cy="461665"/>
          </a:xfrm>
        </p:grpSpPr>
        <p:cxnSp>
          <p:nvCxnSpPr>
            <p:cNvPr id="93" name="Straight Arrow Connector 92"/>
            <p:cNvCxnSpPr/>
            <p:nvPr/>
          </p:nvCxnSpPr>
          <p:spPr>
            <a:xfrm>
              <a:off x="7220736"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537129" y="5437156"/>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grpSp>
        <p:nvGrpSpPr>
          <p:cNvPr id="7" name="Group 6"/>
          <p:cNvGrpSpPr/>
          <p:nvPr/>
        </p:nvGrpSpPr>
        <p:grpSpPr>
          <a:xfrm>
            <a:off x="5793682" y="5441621"/>
            <a:ext cx="1427054" cy="857418"/>
            <a:chOff x="5793682" y="5441621"/>
            <a:chExt cx="1427054" cy="857418"/>
          </a:xfrm>
        </p:grpSpPr>
        <p:cxnSp>
          <p:nvCxnSpPr>
            <p:cNvPr id="92" name="Straight Arrow Connector 91"/>
            <p:cNvCxnSpPr/>
            <p:nvPr/>
          </p:nvCxnSpPr>
          <p:spPr>
            <a:xfrm>
              <a:off x="5793682" y="5898821"/>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880425" y="5441621"/>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9" name="TextBox 98"/>
            <p:cNvSpPr txBox="1"/>
            <p:nvPr/>
          </p:nvSpPr>
          <p:spPr>
            <a:xfrm>
              <a:off x="6121876" y="5837374"/>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gr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5" name="Line 45"/>
          <p:cNvSpPr>
            <a:spLocks noChangeShapeType="1"/>
          </p:cNvSpPr>
          <p:nvPr>
            <p:custDataLst>
              <p:tags r:id="rId4"/>
            </p:custDataLst>
          </p:nvPr>
        </p:nvSpPr>
        <p:spPr bwMode="auto">
          <a:xfrm flipV="1">
            <a:off x="6429912" y="2705333"/>
            <a:ext cx="5149" cy="361165"/>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5"/>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6"/>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7"/>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8"/>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9"/>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10"/>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1"/>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2"/>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3"/>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4"/>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5"/>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6"/>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7"/>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8"/>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9"/>
            </p:custDataLst>
          </p:nvPr>
        </p:nvGrpSpPr>
        <p:grpSpPr>
          <a:xfrm>
            <a:off x="948661" y="2705333"/>
            <a:ext cx="304800" cy="304800"/>
            <a:chOff x="990600" y="2971800"/>
            <a:chExt cx="304800" cy="304800"/>
          </a:xfrm>
        </p:grpSpPr>
        <p:sp>
          <p:nvSpPr>
            <p:cNvPr id="124" name="Freeform 123"/>
            <p:cNvSpPr/>
            <p:nvPr>
              <p:custDataLst>
                <p:tags r:id="rId5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5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20"/>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1"/>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2"/>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3"/>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4"/>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5"/>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6"/>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7"/>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8"/>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9"/>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30"/>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1"/>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2"/>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3"/>
            </p:custDataLst>
          </p:nvPr>
        </p:nvSpPr>
        <p:spPr bwMode="auto">
          <a:xfrm flipV="1">
            <a:off x="1558259" y="1943332"/>
            <a:ext cx="2" cy="3181175"/>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4"/>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5"/>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7" name="TextBox 56"/>
          <p:cNvSpPr txBox="1"/>
          <p:nvPr>
            <p:custDataLst>
              <p:tags r:id="rId36"/>
            </p:custDataLst>
          </p:nvPr>
        </p:nvSpPr>
        <p:spPr>
          <a:xfrm>
            <a:off x="685824" y="6290001"/>
            <a:ext cx="6831742" cy="523220"/>
          </a:xfrm>
          <a:prstGeom prst="rect">
            <a:avLst/>
          </a:prstGeom>
          <a:noFill/>
        </p:spPr>
        <p:txBody>
          <a:bodyPr wrap="none" rtlCol="0">
            <a:spAutoFit/>
          </a:bodyPr>
          <a:lstStyle/>
          <a:p>
            <a:r>
              <a:rPr lang="en-US" sz="2800" dirty="0" smtClean="0">
                <a:solidFill>
                  <a:schemeClr val="tx2"/>
                </a:solidFill>
                <a:latin typeface="Source Sans Pro" panose="020B0503030403020204"/>
              </a:rPr>
              <a:t>Example: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a:t>
            </a:r>
            <a:r>
              <a:rPr lang="en-US" sz="2800" dirty="0" smtClean="0">
                <a:solidFill>
                  <a:schemeClr val="accent3"/>
                </a:solidFill>
                <a:latin typeface="Source Sans Pro" panose="020B0503030403020204"/>
              </a:rPr>
              <a:t>5</a:t>
            </a:r>
            <a:r>
              <a:rPr lang="en-US" sz="2800" dirty="0" smtClean="0">
                <a:solidFill>
                  <a:schemeClr val="tx2"/>
                </a:solidFill>
                <a:latin typeface="Source Sans Pro" panose="020B0503030403020204"/>
              </a:rPr>
              <a:t>	# </a:t>
            </a:r>
            <a:r>
              <a:rPr lang="en-US" sz="2800" dirty="0" smtClean="0">
                <a:solidFill>
                  <a:srgbClr val="00B0F0"/>
                </a:solidFill>
                <a:latin typeface="Source Sans Pro" panose="020B0503030403020204"/>
              </a:rPr>
              <a:t>ADDI</a:t>
            </a:r>
            <a:r>
              <a:rPr lang="en-US" sz="2800" dirty="0" smtClean="0">
                <a:solidFill>
                  <a:schemeClr val="tx2"/>
                </a:solidFill>
                <a:latin typeface="Source Sans Pro" panose="020B0503030403020204"/>
              </a:rPr>
              <a:t>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5</a:t>
            </a:r>
            <a:r>
              <a:rPr lang="en-US" sz="2800" dirty="0" smtClean="0">
                <a:solidFill>
                  <a:schemeClr val="tx2"/>
                </a:solidFill>
                <a:latin typeface="Source Sans Pro" panose="020B0503030403020204"/>
              </a:rPr>
              <a:t> </a:t>
            </a:r>
          </a:p>
        </p:txBody>
      </p:sp>
      <p:sp>
        <p:nvSpPr>
          <p:cNvPr id="59" name="Line 49"/>
          <p:cNvSpPr>
            <a:spLocks noChangeShapeType="1"/>
          </p:cNvSpPr>
          <p:nvPr>
            <p:custDataLst>
              <p:tags r:id="rId37"/>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8"/>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9"/>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40"/>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41"/>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42"/>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6" name="Line 44"/>
          <p:cNvSpPr>
            <a:spLocks noChangeShapeType="1"/>
          </p:cNvSpPr>
          <p:nvPr>
            <p:custDataLst>
              <p:tags r:id="rId43"/>
            </p:custDataLst>
          </p:nvPr>
        </p:nvSpPr>
        <p:spPr bwMode="auto">
          <a:xfrm flipV="1">
            <a:off x="6582313" y="2647631"/>
            <a:ext cx="0" cy="26670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7" name="Line 48"/>
          <p:cNvSpPr>
            <a:spLocks noChangeShapeType="1"/>
          </p:cNvSpPr>
          <p:nvPr>
            <p:custDataLst>
              <p:tags r:id="rId44"/>
            </p:custDataLst>
          </p:nvPr>
        </p:nvSpPr>
        <p:spPr bwMode="auto">
          <a:xfrm flipH="1" flipV="1">
            <a:off x="1705513" y="5314631"/>
            <a:ext cx="48768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8" name="Line 49"/>
          <p:cNvSpPr>
            <a:spLocks noChangeShapeType="1"/>
          </p:cNvSpPr>
          <p:nvPr>
            <p:custDataLst>
              <p:tags r:id="rId45"/>
            </p:custDataLst>
          </p:nvPr>
        </p:nvSpPr>
        <p:spPr bwMode="auto">
          <a:xfrm>
            <a:off x="1553113" y="5162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9" name="Text Box 29"/>
          <p:cNvSpPr txBox="1">
            <a:spLocks noChangeArrowheads="1"/>
          </p:cNvSpPr>
          <p:nvPr>
            <p:custDataLst>
              <p:tags r:id="rId46"/>
            </p:custDataLst>
          </p:nvPr>
        </p:nvSpPr>
        <p:spPr bwMode="auto">
          <a:xfrm>
            <a:off x="1763473" y="5009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shamt</a:t>
            </a:r>
            <a:endParaRPr lang="en-US" sz="1600" dirty="0">
              <a:solidFill>
                <a:schemeClr val="tx2"/>
              </a:solidFill>
              <a:latin typeface="Source Sans Pro" panose="020B0503030403020204"/>
            </a:endParaRPr>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2" name="Rectangle 71"/>
          <p:cNvSpPr/>
          <p:nvPr/>
        </p:nvSpPr>
        <p:spPr>
          <a:xfrm>
            <a:off x="4662471" y="4564299"/>
            <a:ext cx="354584" cy="276999"/>
          </a:xfrm>
          <a:prstGeom prst="rect">
            <a:avLst/>
          </a:prstGeom>
          <a:ln>
            <a:noFill/>
          </a:ln>
        </p:spPr>
        <p:txBody>
          <a:bodyPr wrap="none">
            <a:spAutoFit/>
          </a:bodyPr>
          <a:lstStyle/>
          <a:p>
            <a:r>
              <a:rPr lang="en-US" sz="1200" dirty="0">
                <a:solidFill>
                  <a:srgbClr val="92D050"/>
                </a:solidFill>
                <a:latin typeface="Source Sans Pro" panose="020B0503030403020204"/>
              </a:rPr>
              <a:t>3</a:t>
            </a:r>
            <a:r>
              <a:rPr lang="en-US" sz="1200" dirty="0" smtClean="0">
                <a:solidFill>
                  <a:srgbClr val="92D050"/>
                </a:solidFill>
                <a:latin typeface="Source Sans Pro" panose="020B0503030403020204"/>
              </a:rPr>
              <a:t>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7"/>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8"/>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9"/>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50"/>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51"/>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52"/>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53"/>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54"/>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1" name="Rectangle 80"/>
          <p:cNvSpPr/>
          <p:nvPr/>
        </p:nvSpPr>
        <p:spPr>
          <a:xfrm>
            <a:off x="6744514" y="2229534"/>
            <a:ext cx="1031051" cy="461665"/>
          </a:xfrm>
          <a:prstGeom prst="rect">
            <a:avLst/>
          </a:prstGeom>
        </p:spPr>
        <p:txBody>
          <a:bodyPr wrap="none">
            <a:spAutoFit/>
          </a:bodyPr>
          <a:lstStyle/>
          <a:p>
            <a:r>
              <a:rPr lang="en-US" dirty="0">
                <a:solidFill>
                  <a:schemeClr val="accent6"/>
                </a:solidFill>
                <a:latin typeface="Source Sans Pro" panose="020B0503030403020204"/>
              </a:rPr>
              <a:t>x</a:t>
            </a:r>
            <a:r>
              <a:rPr lang="en-US" sz="2400" dirty="0" smtClean="0">
                <a:solidFill>
                  <a:schemeClr val="accent6"/>
                </a:solidFill>
                <a:latin typeface="Source Sans Pro" panose="020B0503030403020204"/>
              </a:rPr>
              <a:t>5</a:t>
            </a:r>
            <a:r>
              <a:rPr lang="en-US" sz="2400" dirty="0" smtClean="0">
                <a:solidFill>
                  <a:schemeClr val="tx2"/>
                </a:solidFill>
                <a:latin typeface="Source Sans Pro" panose="020B0503030403020204"/>
              </a:rPr>
              <a:t> + </a:t>
            </a:r>
            <a:r>
              <a:rPr lang="en-US" sz="2400" dirty="0" smtClean="0">
                <a:solidFill>
                  <a:srgbClr val="7030A0"/>
                </a:solidFill>
                <a:latin typeface="Source Sans Pro" panose="020B0503030403020204"/>
              </a:rPr>
              <a:t>5</a:t>
            </a:r>
            <a:endParaRPr lang="en-US" sz="2200" dirty="0">
              <a:solidFill>
                <a:srgbClr val="7030A0"/>
              </a:solidFill>
              <a:latin typeface="Source Sans Pro" panose="020B0503030403020204"/>
            </a:endParaRPr>
          </a:p>
        </p:txBody>
      </p:sp>
      <p:sp>
        <p:nvSpPr>
          <p:cNvPr id="2" name="TextBox 1"/>
          <p:cNvSpPr txBox="1"/>
          <p:nvPr/>
        </p:nvSpPr>
        <p:spPr>
          <a:xfrm>
            <a:off x="0" y="735806"/>
            <a:ext cx="2167581" cy="461665"/>
          </a:xfrm>
          <a:prstGeom prst="rect">
            <a:avLst/>
          </a:prstGeom>
          <a:noFill/>
        </p:spPr>
        <p:txBody>
          <a:bodyPr wrap="none" rtlCol="0">
            <a:spAutoFit/>
          </a:bodyPr>
          <a:lstStyle/>
          <a:p>
            <a:r>
              <a:rPr lang="en-US" dirty="0">
                <a:solidFill>
                  <a:srgbClr val="00B0F0"/>
                </a:solidFill>
                <a:latin typeface="Source Sans Pro" panose="020B0503030403020204"/>
              </a:rPr>
              <a:t>ADDI</a:t>
            </a:r>
            <a:r>
              <a:rPr lang="en-US" dirty="0">
                <a:solidFill>
                  <a:schemeClr val="tx2"/>
                </a:solidFill>
                <a:latin typeface="Source Sans Pro" panose="020B0503030403020204"/>
              </a:rPr>
              <a:t> </a:t>
            </a:r>
            <a:r>
              <a:rPr lang="en-US" dirty="0">
                <a:solidFill>
                  <a:srgbClr val="FF0000"/>
                </a:solidFill>
                <a:latin typeface="Source Sans Pro" panose="020B0503030403020204"/>
              </a:rPr>
              <a:t>x5,</a:t>
            </a:r>
            <a:r>
              <a:rPr lang="en-US" dirty="0">
                <a:solidFill>
                  <a:schemeClr val="tx2"/>
                </a:solidFill>
                <a:latin typeface="Source Sans Pro" panose="020B0503030403020204"/>
              </a:rPr>
              <a:t> </a:t>
            </a:r>
            <a:r>
              <a:rPr lang="en-US" dirty="0">
                <a:solidFill>
                  <a:schemeClr val="accent6"/>
                </a:solidFill>
                <a:latin typeface="Source Sans Pro" panose="020B0503030403020204"/>
              </a:rPr>
              <a:t>x5,</a:t>
            </a:r>
            <a:r>
              <a:rPr lang="en-US" dirty="0">
                <a:solidFill>
                  <a:schemeClr val="tx2"/>
                </a:solidFill>
                <a:latin typeface="Source Sans Pro" panose="020B0503030403020204"/>
              </a:rPr>
              <a:t> </a:t>
            </a:r>
            <a:r>
              <a:rPr lang="en-US" dirty="0">
                <a:solidFill>
                  <a:schemeClr val="accent3"/>
                </a:solidFill>
                <a:latin typeface="Source Sans Pro" panose="020B0503030403020204"/>
              </a:rPr>
              <a:t>5</a:t>
            </a:r>
            <a:endParaRPr lang="en-US" dirty="0">
              <a:solidFill>
                <a:schemeClr val="accent3"/>
              </a:solidFill>
            </a:endParaRPr>
          </a:p>
        </p:txBody>
      </p:sp>
      <p:sp>
        <p:nvSpPr>
          <p:cNvPr id="84" name="TextBox 83"/>
          <p:cNvSpPr txBox="1"/>
          <p:nvPr/>
        </p:nvSpPr>
        <p:spPr>
          <a:xfrm>
            <a:off x="2402654" y="3934001"/>
            <a:ext cx="510076" cy="461665"/>
          </a:xfrm>
          <a:prstGeom prst="rect">
            <a:avLst/>
          </a:prstGeom>
          <a:noFill/>
        </p:spPr>
        <p:txBody>
          <a:bodyPr wrap="none" rtlCol="0">
            <a:spAutoFit/>
          </a:bodyPr>
          <a:lstStyle/>
          <a:p>
            <a:r>
              <a:rPr lang="en-US" dirty="0" smtClean="0">
                <a:solidFill>
                  <a:srgbClr val="FF0000"/>
                </a:solidFill>
                <a:latin typeface="Source Sans Pro" panose="020B0503030403020204"/>
              </a:rPr>
              <a:t>x5</a:t>
            </a:r>
            <a:endParaRPr lang="en-US" dirty="0">
              <a:solidFill>
                <a:schemeClr val="accent3"/>
              </a:solidFill>
            </a:endParaRPr>
          </a:p>
        </p:txBody>
      </p:sp>
      <p:sp>
        <p:nvSpPr>
          <p:cNvPr id="85" name="TextBox 84"/>
          <p:cNvSpPr txBox="1"/>
          <p:nvPr/>
        </p:nvSpPr>
        <p:spPr>
          <a:xfrm>
            <a:off x="1581330" y="3925674"/>
            <a:ext cx="920445" cy="461665"/>
          </a:xfrm>
          <a:prstGeom prst="rect">
            <a:avLst/>
          </a:prstGeom>
          <a:noFill/>
        </p:spPr>
        <p:txBody>
          <a:bodyPr wrap="none" rtlCol="0">
            <a:spAutoFit/>
          </a:bodyPr>
          <a:lstStyle/>
          <a:p>
            <a:r>
              <a:rPr lang="en-US" dirty="0" smtClean="0">
                <a:solidFill>
                  <a:srgbClr val="00B0F0"/>
                </a:solidFill>
                <a:latin typeface="Source Sans Pro" panose="020B0503030403020204"/>
              </a:rPr>
              <a:t>ADDI</a:t>
            </a:r>
            <a:endParaRPr lang="en-US" dirty="0">
              <a:solidFill>
                <a:schemeClr val="accent3"/>
              </a:solidFill>
            </a:endParaRPr>
          </a:p>
        </p:txBody>
      </p:sp>
      <p:sp>
        <p:nvSpPr>
          <p:cNvPr id="86" name="TextBox 85"/>
          <p:cNvSpPr txBox="1"/>
          <p:nvPr/>
        </p:nvSpPr>
        <p:spPr>
          <a:xfrm>
            <a:off x="2832793" y="3931768"/>
            <a:ext cx="510076" cy="461665"/>
          </a:xfrm>
          <a:prstGeom prst="rect">
            <a:avLst/>
          </a:prstGeom>
          <a:noFill/>
        </p:spPr>
        <p:txBody>
          <a:bodyPr wrap="none" rtlCol="0">
            <a:spAutoFit/>
          </a:bodyPr>
          <a:lstStyle/>
          <a:p>
            <a:r>
              <a:rPr lang="en-US" dirty="0" smtClean="0">
                <a:solidFill>
                  <a:schemeClr val="accent6"/>
                </a:solidFill>
                <a:latin typeface="Source Sans Pro" panose="020B0503030403020204"/>
              </a:rPr>
              <a:t>x5</a:t>
            </a:r>
            <a:endParaRPr lang="en-US" dirty="0">
              <a:solidFill>
                <a:schemeClr val="accent3"/>
              </a:solidFill>
            </a:endParaRPr>
          </a:p>
        </p:txBody>
      </p:sp>
      <p:sp>
        <p:nvSpPr>
          <p:cNvPr id="87" name="TextBox 86"/>
          <p:cNvSpPr txBox="1"/>
          <p:nvPr/>
        </p:nvSpPr>
        <p:spPr>
          <a:xfrm>
            <a:off x="3340204" y="3931768"/>
            <a:ext cx="356188" cy="461665"/>
          </a:xfrm>
          <a:prstGeom prst="rect">
            <a:avLst/>
          </a:prstGeom>
          <a:noFill/>
        </p:spPr>
        <p:txBody>
          <a:bodyPr wrap="none" rtlCol="0">
            <a:spAutoFit/>
          </a:bodyPr>
          <a:lstStyle/>
          <a:p>
            <a:r>
              <a:rPr lang="en-US" dirty="0" smtClean="0">
                <a:solidFill>
                  <a:schemeClr val="accent3"/>
                </a:solidFill>
                <a:latin typeface="Source Sans Pro" panose="020B0503030403020204"/>
              </a:rPr>
              <a:t>5</a:t>
            </a:r>
            <a:endParaRPr lang="en-US" dirty="0">
              <a:solidFill>
                <a:schemeClr val="accent3"/>
              </a:solidFill>
            </a:endParaRPr>
          </a:p>
        </p:txBody>
      </p:sp>
    </p:spTree>
    <p:extLst>
      <p:ext uri="{BB962C8B-B14F-4D97-AF65-F5344CB8AC3E}">
        <p14:creationId xmlns:p14="http://schemas.microsoft.com/office/powerpoint/2010/main" val="328945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2.77778E-6 -7.40741E-7 L -2.77778E-6 0.00023 C 0.00157 0.00116 0.0033 0.00278 0.00504 0.00417 C 0.0066 0.00509 0.0099 0.00556 0.01111 0.00579 C 0.01216 0.00648 0.01337 0.00695 0.01424 0.00764 C 0.01528 0.0081 0.01598 0.0088 0.01684 0.00926 C 0.01823 0.01019 0.02032 0.01065 0.0217 0.01111 C 0.02223 0.01157 0.02292 0.01227 0.02361 0.01296 C 0.02674 0.01505 0.02778 0.01528 0.03091 0.01713 C 0.0342 0.02361 0.03021 0.0169 0.0342 0.0206 C 0.03507 0.02153 0.03559 0.02338 0.03681 0.02407 C 0.03785 0.025 0.0408 0.02593 0.0408 0.02616 C 0.04132 0.02662 0.04202 0.02708 0.04271 0.02755 C 0.04358 0.02847 0.04427 0.02963 0.04532 0.03032 C 0.0474 0.03171 0.04913 0.03195 0.05139 0.03287 C 0.05243 0.03403 0.05365 0.03495 0.05452 0.03634 C 0.05521 0.03704 0.05591 0.0382 0.0566 0.03912 C 0.05764 0.03982 0.05886 0.04005 0.0599 0.04074 C 0.06493 0.04398 0.05886 0.04097 0.06372 0.04329 C 0.06424 0.04421 0.06459 0.04491 0.06511 0.04607 C 0.06684 0.04861 0.06719 0.04861 0.0691 0.05023 C 0.06945 0.05185 0.06979 0.05324 0.07049 0.0544 C 0.07084 0.05556 0.07136 0.05625 0.0717 0.05718 C 0.07205 0.05833 0.07205 0.05949 0.07257 0.06065 C 0.07327 0.0632 0.07518 0.06759 0.07518 0.06806 C 0.07552 0.07477 0.07535 0.07593 0.07639 0.08171 C 0.07709 0.08519 0.0783 0.09213 0.0783 0.09236 C 0.0783 0.09306 0.07952 0.1037 0.07969 0.10509 C 0.08004 0.10695 0.08056 0.10857 0.08108 0.11042 C 0.08195 0.11435 0.08143 0.11204 0.08282 0.11736 C 0.08334 0.11991 0.08334 0.12245 0.08368 0.125 C 0.08386 0.12593 0.0842 0.12685 0.0842 0.12778 C 0.08455 0.13009 0.08455 0.13218 0.0849 0.13472 C 0.08507 0.13542 0.08542 0.13657 0.08559 0.13727 C 0.08681 0.14306 0.08681 0.14352 0.08768 0.14861 C 0.08785 0.15162 0.08802 0.15486 0.0882 0.1581 C 0.08837 0.15926 0.08872 0.15995 0.08889 0.16065 C 0.08907 0.16204 0.08924 0.1632 0.08959 0.16412 C 0.09045 0.16991 0.08959 0.16713 0.0915 0.17107 C 0.09202 0.17407 0.09236 0.17616 0.09288 0.17917 C 0.09306 0.17986 0.09323 0.18079 0.09341 0.18171 C 0.09532 0.19236 0.09323 0.18773 0.09688 0.19375 C 0.09723 0.1956 0.09775 0.19745 0.09827 0.19907 C 0.09844 0.20023 0.09844 0.20162 0.09879 0.20255 C 0.09913 0.20347 0.09966 0.2044 0.1 0.20532 L 0.10139 0.21042 C 0.10191 0.21204 0.10261 0.21389 0.10278 0.21551 L 0.104 0.22523 C 0.10417 0.22917 0.10469 0.23333 0.10486 0.2375 C 0.10504 0.24282 0.10504 0.24792 0.10538 0.25324 C 0.10538 0.25394 0.10591 0.25463 0.10608 0.25579 C 0.10625 0.25741 0.10643 0.25926 0.10677 0.26088 C 0.10712 0.2632 0.10764 0.26574 0.10799 0.26782 C 0.10816 0.27153 0.10851 0.27546 0.10886 0.27917 C 0.10903 0.28357 0.1092 0.28773 0.10938 0.29236 C 0.10955 0.29491 0.10973 0.29745 0.11007 0.3 C 0.11025 0.30208 0.11094 0.30394 0.11146 0.30625 C 0.11163 0.30995 0.11181 0.31389 0.11198 0.31759 C 0.11216 0.32176 0.11233 0.32616 0.11268 0.33056 C 0.11285 0.33449 0.11337 0.3382 0.11407 0.3419 C 0.11441 0.34445 0.11598 0.34977 0.11598 0.35 C 0.11754 0.36204 0.11545 0.34977 0.11788 0.35764 C 0.11997 0.36366 0.11684 0.35857 0.12049 0.36366 C 0.12223 0.36991 0.12032 0.36204 0.12188 0.36968 C 0.12205 0.3706 0.1224 0.3713 0.12257 0.37245 C 0.12275 0.37361 0.12292 0.37454 0.12309 0.37593 C 0.12344 0.37685 0.12413 0.37755 0.12448 0.37824 C 0.12691 0.3838 0.12466 0.38032 0.12778 0.38449 C 0.12813 0.38542 0.1283 0.38634 0.12848 0.38704 C 0.12882 0.38843 0.12865 0.38958 0.12917 0.39051 C 0.12969 0.3919 0.13091 0.39236 0.13177 0.39329 C 0.13195 0.39398 0.13195 0.39514 0.13247 0.39583 C 0.13386 0.39838 0.13507 0.39861 0.13716 0.39931 C 0.1375 0.40046 0.13768 0.40185 0.13837 0.40278 C 0.13889 0.40347 0.13976 0.40394 0.14028 0.40463 C 0.14132 0.40532 0.14219 0.40602 0.14306 0.40718 C 0.14375 0.40833 0.14427 0.40949 0.14514 0.41065 C 0.14601 0.4125 0.14757 0.41574 0.14827 0.41759 C 0.14879 0.41875 0.14931 0.41991 0.14966 0.42107 C 0.14983 0.42222 0.15018 0.42338 0.15035 0.42454 C 0.15052 0.42662 0.1507 0.43009 0.15174 0.43241 C 0.15191 0.43333 0.15243 0.43426 0.15295 0.43495 C 0.1533 0.43796 0.15365 0.44097 0.15486 0.44375 C 0.15538 0.44468 0.15625 0.44537 0.15677 0.4463 C 0.15729 0.44722 0.15747 0.44815 0.15816 0.44884 C 0.16007 0.45139 0.16007 0.45023 0.16216 0.45162 C 0.16285 0.45208 0.16337 0.45255 0.16424 0.45347 C 0.16754 0.4625 0.16285 0.45162 0.16806 0.45857 C 0.16875 0.45926 0.16875 0.46111 0.16945 0.46204 C 0.17032 0.4632 0.17188 0.46343 0.17275 0.46458 C 0.17309 0.46505 0.17188 0.46505 0.17136 0.46551 L 0.17136 0.46597 " pathEditMode="relative" rAng="0" ptsTypes="AAAAAAAAAAAAAAAAAAAAAAAAAAAAAAAAAAAAAAAAAAAAAAAAAAAAAAAAAAAAAAAAAAAAAAAAAAAAAAAAAAAAAAAAAAAA">
                                      <p:cBhvr>
                                        <p:cTn id="12" dur="2000" fill="hold"/>
                                        <p:tgtEl>
                                          <p:spTgt spid="2"/>
                                        </p:tgtEl>
                                        <p:attrNameLst>
                                          <p:attrName>ppt_x</p:attrName>
                                          <p:attrName>ppt_y</p:attrName>
                                        </p:attrNameLst>
                                      </p:cBhvr>
                                      <p:rCtr x="8628" y="23287"/>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87"/>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84"/>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par>
                          <p:cTn id="28" fill="hold">
                            <p:stCondLst>
                              <p:cond delay="0"/>
                            </p:stCondLst>
                            <p:childTnLst>
                              <p:par>
                                <p:cTn id="29" presetID="0" presetClass="path" presetSubtype="0" accel="50000" decel="50000" fill="hold" grpId="0" nodeType="afterEffect">
                                  <p:stCondLst>
                                    <p:cond delay="0"/>
                                  </p:stCondLst>
                                  <p:childTnLst>
                                    <p:animMotion origin="layout" path="M -0.00052 -4.44444E-6 L -0.00052 0.00024 C -0.00191 0.00116 -0.0033 0.00232 -0.00434 0.00371 C -0.00469 0.0044 -0.00434 0.00533 -0.00486 0.00579 C -0.00521 0.00649 -0.00607 0.00672 -0.00659 0.00718 C -0.00694 0.00811 -0.00729 0.00926 -0.00764 0.00996 C -0.00816 0.01158 -0.00816 0.0132 -0.00885 0.01436 L -0.01024 0.01713 C -0.01076 0.01875 -0.01128 0.02014 -0.01146 0.02153 C -0.0118 0.02246 -0.0118 0.02362 -0.01198 0.02431 C -0.0125 0.02547 -0.01319 0.02616 -0.01371 0.02732 C -0.01406 0.02871 -0.01528 0.0345 -0.01371 0.03519 C -0.01024 0.03681 -0.00642 0.03565 -0.00278 0.03588 L 0.02153 0.03681 L 0.06945 0.03588 C 0.07327 0.03588 0.07674 0.03565 0.08038 0.03519 C 0.09653 0.03287 0.06354 0.03403 0.08993 0.03311 C 0.09913 0.03264 0.10816 0.03264 0.11736 0.03241 C 0.11979 0.03195 0.12257 0.03149 0.125 0.03149 C 0.14375 0.03149 0.16216 0.03311 0.18056 0.03241 C 0.18368 0.03218 0.18663 0.03033 0.18941 0.02963 C 0.18993 0.02616 0.19028 0.02315 0.19045 0.02014 C 0.19306 -0.01921 0.18768 0.03287 0.19271 -0.02847 C 0.19323 -0.03333 0.19445 -0.03819 0.19497 -0.04282 C 0.19618 -0.06226 0.19566 -0.0493 0.19462 -0.08425 C 0.19393 -0.09953 0.19462 -0.09398 0.19341 -0.103 C 0.1908 -0.15254 0.19184 -0.12523 0.19271 -0.21458 C 0.19271 -0.21759 0.19288 -0.22106 0.19393 -0.22384 C 0.19427 -0.22476 0.19462 -0.22592 0.19497 -0.22662 C 0.19549 -0.22754 0.19636 -0.228 0.19722 -0.22824 C 0.19948 -0.2287 0.20156 -0.22847 0.20382 -0.22893 C 0.20486 -0.22939 0.20556 -0.23009 0.20643 -0.23032 C 0.20747 -0.23055 0.20834 -0.23078 0.20938 -0.23101 C 0.21007 -0.23125 0.21042 -0.23171 0.21094 -0.23194 C 0.21268 -0.23217 0.21424 -0.23263 0.21597 -0.23333 C 0.21667 -0.23356 0.21736 -0.23379 0.21806 -0.23379 C 0.22049 -0.23472 0.21945 -0.23472 0.22257 -0.23541 C 0.22761 -0.23611 0.24219 -0.23726 0.24341 -0.23726 C 0.24688 -0.23726 0.25052 -0.23726 0.254 -0.2368 C 0.26354 -0.23564 0.24809 -0.23611 0.26077 -0.23611 L 0.26077 -0.23588 " pathEditMode="relative" rAng="0" ptsTypes="AAAAAAAAAAAAAAAAAAAAAAAAAAAAAAAAAAAAAAAAA">
                                      <p:cBhvr>
                                        <p:cTn id="30" dur="2000" fill="hold"/>
                                        <p:tgtEl>
                                          <p:spTgt spid="87"/>
                                        </p:tgtEl>
                                        <p:attrNameLst>
                                          <p:attrName>ppt_x</p:attrName>
                                          <p:attrName>ppt_y</p:attrName>
                                        </p:attrNameLst>
                                      </p:cBhvr>
                                      <p:rCtr x="12361" y="-10023"/>
                                    </p:animMotion>
                                  </p:childTnLst>
                                </p:cTn>
                              </p:par>
                              <p:par>
                                <p:cTn id="31" presetID="0" presetClass="path" presetSubtype="0" accel="50000" decel="50000" fill="hold" grpId="0" nodeType="withEffect">
                                  <p:stCondLst>
                                    <p:cond delay="0"/>
                                  </p:stCondLst>
                                  <p:childTnLst>
                                    <p:animMotion origin="layout" path="M -3.61111E-6 -0.00023 L -3.61111E-6 0.00024 C -3.61111E-6 -0.00185 0.00018 -0.02291 0.00105 -0.02939 C 0.00139 -0.03125 0.00191 -0.03287 0.00226 -0.03472 C 0.00261 -0.03703 0.00243 -0.03958 0.00296 -0.04166 C 0.0033 -0.04305 0.00434 -0.04375 0.00469 -0.04513 C 0.00539 -0.04699 0.00521 -0.0493 0.00556 -0.05138 C 0.00573 -0.05231 0.00643 -0.053 0.00677 -0.05393 C 0.00764 -0.05625 0.00834 -0.05949 0.01059 -0.06018 C 0.0132 -0.06111 0.01598 -0.06111 0.01858 -0.06203 C 0.01945 -0.0625 0.02032 -0.06319 0.02118 -0.06365 C 0.02188 -0.06388 0.0224 -0.06412 0.02309 -0.06435 C 0.02552 -0.0662 0.02466 -0.06643 0.02691 -0.06898 C 0.02743 -0.06944 0.02813 -0.0699 0.02865 -0.07083 C 0.02952 -0.07152 0.03021 -0.07245 0.03125 -0.07338 C 0.03143 -0.0743 0.03177 -0.075 0.03195 -0.07615 C 0.03247 -0.07893 0.03264 -0.08078 0.03316 -0.08379 C 0.03351 -0.09513 0.03386 -0.10694 0.03438 -0.11828 C 0.03507 -0.13634 0.03334 -0.13888 0.03698 -0.15023 C 0.0375 -0.15185 0.03802 -0.15347 0.03872 -0.15555 C 0.03889 -0.15694 0.03941 -0.15879 0.03924 -0.16064 C 0.03785 -0.19351 0.03855 -0.1743 0.03629 -0.19213 C 0.03455 -0.20532 0.03646 -0.19421 0.0349 -0.2037 C 0.03473 -0.20463 0.03455 -0.20601 0.03438 -0.20717 C 0.03386 -0.20925 0.03334 -0.21134 0.03316 -0.21319 C 0.03282 -0.21527 0.03264 -0.21736 0.03247 -0.21944 C 0.0323 -0.22847 0.03247 -0.23773 0.03195 -0.24675 C 0.03177 -0.24838 0.03073 -0.24953 0.03073 -0.25115 C 0.02986 -0.27106 0.03004 -0.29097 0.02986 -0.31088 C 0.03021 -0.32361 0.02848 -0.32986 0.03195 -0.33912 C 0.03212 -0.34027 0.03264 -0.34097 0.03316 -0.34166 C 0.03351 -0.34305 0.03368 -0.34421 0.03438 -0.34513 C 0.03507 -0.34652 0.03802 -0.34838 0.03872 -0.34884 C 0.04132 -0.35115 0.04254 -0.35277 0.04497 -0.35416 C 0.04584 -0.35463 0.04671 -0.35463 0.04757 -0.35509 C 0.04896 -0.35555 0.05139 -0.35694 0.05261 -0.35763 C 0.05348 -0.3581 0.05417 -0.35902 0.05504 -0.35925 C 0.05608 -0.35995 0.05712 -0.35995 0.05816 -0.36041 C 0.05903 -0.36064 0.0599 -0.36088 0.06059 -0.36111 C 0.06146 -0.36134 0.06198 -0.3618 0.06268 -0.36203 C 0.06337 -0.3625 0.06424 -0.36273 0.06511 -0.36296 C 0.06667 -0.36365 0.07153 -0.36597 0.07396 -0.36643 C 0.075 -0.36689 0.07639 -0.36713 0.07761 -0.36736 C 0.08195 -0.37129 0.07674 -0.36689 0.08455 -0.3699 C 0.08525 -0.37013 0.08577 -0.37129 0.08646 -0.37175 C 0.08733 -0.37245 0.08802 -0.37291 0.08889 -0.37361 C 0.09184 -0.375 0.09358 -0.37523 0.09653 -0.37615 C 0.09775 -0.37731 0.09948 -0.37893 0.10087 -0.37986 C 0.10296 -0.38055 0.10504 -0.38078 0.1073 -0.38148 C 0.10816 -0.3824 0.10921 -0.38333 0.11025 -0.38402 C 0.11146 -0.38449 0.1125 -0.38449 0.11337 -0.38495 C 0.11424 -0.38541 0.11511 -0.38564 0.1158 -0.38588 C 0.11962 -0.38935 0.11789 -0.38819 0.12535 -0.38842 C 0.13629 -0.38888 0.14757 -0.38912 0.15868 -0.38935 C 0.16441 -0.3905 0.16233 -0.38981 0.16875 -0.39189 C 0.16945 -0.39213 0.17032 -0.39282 0.17118 -0.39282 C 0.18056 -0.39351 0.18993 -0.39351 0.19948 -0.39375 C 0.20834 -0.39699 0.20382 -0.39537 0.22257 -0.39537 C 0.22761 -0.39537 0.23264 -0.3949 0.23768 -0.39467 C 0.25261 -0.39097 0.23542 -0.3949 0.25469 -0.39189 C 0.25539 -0.39189 0.25591 -0.39143 0.2566 -0.3912 C 0.25903 -0.3905 0.26146 -0.38981 0.26407 -0.38935 C 0.2658 -0.38842 0.26997 -0.38588 0.27153 -0.38588 L 0.28664 -0.38657 C 0.29167 -0.38912 0.28785 -0.38773 0.29879 -0.38773 L 0.29879 -0.38726 " pathEditMode="relative" rAng="0" ptsTypes="AAAAAAAAAAAAAAAAAAAAAAAAAAAAAAAAAAAAAAAAAAAAAAAAAAAAAAAAAAAAAAAAAA">
                                      <p:cBhvr>
                                        <p:cTn id="32" dur="2000" fill="hold"/>
                                        <p:tgtEl>
                                          <p:spTgt spid="86"/>
                                        </p:tgtEl>
                                        <p:attrNameLst>
                                          <p:attrName>ppt_x</p:attrName>
                                          <p:attrName>ppt_y</p:attrName>
                                        </p:attrNameLst>
                                      </p:cBhvr>
                                      <p:rCtr x="14931" y="-19769"/>
                                    </p:animMotion>
                                  </p:childTnLst>
                                </p:cTn>
                              </p:par>
                              <p:par>
                                <p:cTn id="33" presetID="0" presetClass="path" presetSubtype="0" accel="50000" decel="50000" fill="hold" grpId="0" nodeType="withEffect">
                                  <p:stCondLst>
                                    <p:cond delay="0"/>
                                  </p:stCondLst>
                                  <p:childTnLst>
                                    <p:animMotion origin="layout" path="M 0 0 L 0 0 C -0.00017 -0.00254 -0.00034 -0.00486 -0.00069 -0.00741 C -0.00069 -0.00879 -0.00104 -0.00995 -0.00121 -0.01134 C -0.00243 -0.02199 -0.00104 -0.01528 -0.00312 -0.02361 C -0.00416 -0.0368 -0.0033 -0.02662 -0.00555 -0.04606 C -0.00642 -0.0537 -0.00573 -0.04953 -0.00659 -0.05509 C -0.00642 -0.0669 -0.00659 -0.0787 -0.00607 -0.09051 C -0.00607 -0.09213 -0.00555 -0.09352 -0.00486 -0.09467 C -0.00451 -0.09537 -0.00364 -0.09583 -0.00312 -0.09629 C -0.00052 -0.09838 -0.00034 -0.09907 0.00243 -0.09953 C 0.00556 -0.10023 0.00886 -0.10046 0.01216 -0.10116 C 0.01285 -0.10139 0.01372 -0.10185 0.01459 -0.10185 C 0.01806 -0.10231 0.02188 -0.10139 0.02535 -0.10278 C 0.02709 -0.10347 0.02917 -0.10764 0.03021 -0.10995 C 0.03143 -0.11944 0.03091 -0.11319 0.03091 -0.12847 L 0.03091 -0.12847 " pathEditMode="relative" ptsTypes="AAAAAAAAAAAAAAAAA">
                                      <p:cBhvr>
                                        <p:cTn id="34" dur="2000" fill="hold"/>
                                        <p:tgtEl>
                                          <p:spTgt spid="84"/>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3.88889E-6 1.48148E-6 L -3.88889E-6 0.00023 C 0.00226 0.00046 0.00469 0.00046 0.0073 0.00092 C 0.00851 0.00116 0.0099 0.00208 0.01129 0.00254 C 0.01233 0.00278 0.01355 0.00301 0.01459 0.00324 C 0.02587 0.00625 0.01025 0.00231 0.01927 0.00486 C 0.02032 0.00532 0.02136 0.00532 0.02257 0.00579 C 0.03004 0.00787 0.01771 0.00463 0.02743 0.0081 C 0.02848 0.00856 0.03004 0.00856 0.03143 0.00903 C 0.03212 0.00926 0.03316 0.00972 0.03403 0.00972 C 0.03837 0.01042 0.04254 0.01088 0.04671 0.01134 C 0.05174 0.01342 0.05035 0.01319 0.05938 0.01296 L 0.18664 0.01134 C 0.1941 0.00694 0.18629 0.01111 0.20348 0.01065 C 0.21025 0.01042 0.21702 0.00949 0.22344 0.00903 C 0.22605 0.00879 0.22848 0.00833 0.23108 0.0081 L 0.27917 0.00648 L 0.28993 0.00579 L 0.31546 0.00324 C 0.31615 0.00301 0.31719 0.00278 0.31806 0.00254 C 0.31945 0.00208 0.32066 0.00116 0.32223 0.00092 C 0.32587 0.00023 0.32969 0.00046 0.33351 1.48148E-6 C 0.36077 -0.00278 0.3257 -0.0007 0.36233 -0.00232 L 0.41441 -0.00162 C 0.41546 -0.00139 0.41615 -0.00093 0.41719 -0.0007 C 0.41927 -0.00023 0.42118 -0.00023 0.42327 1.48148E-6 C 0.42396 0.00069 0.42448 0.00162 0.42518 0.00162 C 0.4283 0.00231 0.4316 0.00208 0.43473 0.00254 C 0.43559 0.00254 0.43646 0.00301 0.43733 0.00324 C 0.44445 0.00254 0.44532 0.00254 0.45261 0.00092 C 0.45348 0.00069 0.454 0.00046 0.45487 1.48148E-6 C 0.46059 -0.00695 0.45348 0.00208 0.45799 -0.00486 C 0.45868 -0.00556 0.45938 -0.00625 0.46025 -0.00718 C 0.46476 -0.01389 0.45764 -0.00486 0.46337 -0.01204 C 0.46355 -0.0132 0.46355 -0.01435 0.46424 -0.01528 C 0.46459 -0.01621 0.4658 -0.01667 0.46615 -0.01759 C 0.46667 -0.01945 0.4665 -0.02153 0.46684 -0.02338 C 0.46684 -0.02408 0.46719 -0.025 0.46754 -0.0257 C 0.46789 -0.05185 0.46823 -0.07801 0.46875 -0.10417 C 0.46875 -0.10556 0.46945 -0.10695 0.46962 -0.10833 C 0.46997 -0.11412 0.47066 -0.13357 0.47101 -0.1382 L 0.47014 -0.15903 L 0.47014 -0.1588 " pathEditMode="relative" rAng="0" ptsTypes="AAAAAAAAAAAAAAAAAAAAAAAAAAAAAAAAAAAAAAAAAAA">
                                      <p:cBhvr>
                                        <p:cTn id="36" dur="2000" fill="hold"/>
                                        <p:tgtEl>
                                          <p:spTgt spid="85"/>
                                        </p:tgtEl>
                                        <p:attrNameLst>
                                          <p:attrName>ppt_x</p:attrName>
                                          <p:attrName>ppt_y</p:attrName>
                                        </p:attrNameLst>
                                      </p:cBhvr>
                                      <p:rCtr x="23542" y="-7315"/>
                                    </p:animMotion>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8" fill="hold" grpId="2" nodeType="clickEffect">
                                  <p:stCondLst>
                                    <p:cond delay="0"/>
                                  </p:stCondLst>
                                  <p:childTnLst>
                                    <p:animEffect transition="out" filter="wipe(left)">
                                      <p:cBhvr>
                                        <p:cTn id="43" dur="500"/>
                                        <p:tgtEl>
                                          <p:spTgt spid="87"/>
                                        </p:tgtEl>
                                      </p:cBhvr>
                                    </p:animEffect>
                                    <p:set>
                                      <p:cBhvr>
                                        <p:cTn id="44" dur="1" fill="hold">
                                          <p:stCondLst>
                                            <p:cond delay="499"/>
                                          </p:stCondLst>
                                        </p:cTn>
                                        <p:tgtEl>
                                          <p:spTgt spid="87"/>
                                        </p:tgtEl>
                                        <p:attrNameLst>
                                          <p:attrName>style.visibility</p:attrName>
                                        </p:attrNameLst>
                                      </p:cBhvr>
                                      <p:to>
                                        <p:strVal val="hidden"/>
                                      </p:to>
                                    </p:set>
                                  </p:childTnLst>
                                </p:cTn>
                              </p:par>
                              <p:par>
                                <p:cTn id="45" presetID="22" presetClass="exit" presetSubtype="8" fill="hold" grpId="2" nodeType="withEffect">
                                  <p:stCondLst>
                                    <p:cond delay="0"/>
                                  </p:stCondLst>
                                  <p:childTnLst>
                                    <p:animEffect transition="out" filter="wipe(left)">
                                      <p:cBhvr>
                                        <p:cTn id="46" dur="500"/>
                                        <p:tgtEl>
                                          <p:spTgt spid="86"/>
                                        </p:tgtEl>
                                      </p:cBhvr>
                                    </p:animEffect>
                                    <p:set>
                                      <p:cBhvr>
                                        <p:cTn id="47" dur="1" fill="hold">
                                          <p:stCondLst>
                                            <p:cond delay="499"/>
                                          </p:stCondLst>
                                        </p:cTn>
                                        <p:tgtEl>
                                          <p:spTgt spid="86"/>
                                        </p:tgtEl>
                                        <p:attrNameLst>
                                          <p:attrName>style.visibility</p:attrName>
                                        </p:attrNameLst>
                                      </p:cBhvr>
                                      <p:to>
                                        <p:strVal val="hidden"/>
                                      </p:to>
                                    </p:set>
                                  </p:childTnLst>
                                </p:cTn>
                              </p:par>
                              <p:par>
                                <p:cTn id="48" presetID="22" presetClass="exit" presetSubtype="4" fill="hold" grpId="2" nodeType="withEffect">
                                  <p:stCondLst>
                                    <p:cond delay="0"/>
                                  </p:stCondLst>
                                  <p:childTnLst>
                                    <p:animEffect transition="out" filter="wipe(down)">
                                      <p:cBhvr>
                                        <p:cTn id="49" dur="500"/>
                                        <p:tgtEl>
                                          <p:spTgt spid="85"/>
                                        </p:tgtEl>
                                      </p:cBhvr>
                                    </p:animEffect>
                                    <p:set>
                                      <p:cBhvr>
                                        <p:cTn id="50" dur="1" fill="hold">
                                          <p:stCondLst>
                                            <p:cond delay="499"/>
                                          </p:stCondLst>
                                        </p:cTn>
                                        <p:tgtEl>
                                          <p:spTgt spid="85"/>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par>
                          <p:cTn id="62" fill="hold">
                            <p:stCondLst>
                              <p:cond delay="0"/>
                            </p:stCondLst>
                            <p:childTnLst>
                              <p:par>
                                <p:cTn id="63" presetID="0" presetClass="path" presetSubtype="0" accel="50000" decel="50000" fill="hold" grpId="1" nodeType="afterEffect">
                                  <p:stCondLst>
                                    <p:cond delay="0"/>
                                  </p:stCondLst>
                                  <p:childTnLst>
                                    <p:animMotion origin="layout" path="M -0.00017 -4.81481E-6 C -0.00017 -0.02523 -0.00017 -0.05092 0.00278 -0.07569 C 0.00296 -0.0787 0.0033 -0.08217 0.00417 -0.08472 C 0.0033 -0.10763 0.00469 -0.11805 -0.00017 -0.13703 C -0.00086 -0.1405 -0.00191 -0.14467 -0.0026 -0.14791 C -0.00364 -0.15023 -0.00538 -0.15162 -0.00538 -0.15347 C -0.00868 -0.17129 -0.00382 -0.1493 -0.01076 -0.16805 C -0.01215 -0.17013 -0.01076 -0.17361 -0.01215 -0.17476 C -0.01389 -0.17685 -0.02309 -0.17939 -0.02586 -0.18032 L -0.18246 -0.17916 C -0.39774 -0.17615 -0.31927 -0.17476 -0.44062 -0.17916 C -0.46389 -0.18912 -0.44114 -0.17939 -0.47309 -0.18912 C -0.49948 -0.19814 -0.47743 -0.19259 -0.49739 -0.19629 C -0.5118 -0.19583 -0.52621 -0.19583 -0.54062 -0.19467 C -0.54531 -0.19467 -0.54583 -0.19259 -0.55 -0.19143 C -0.55729 -0.18912 -0.55972 -0.19027 -0.56632 -0.18796 C -0.56909 -0.18703 -0.5717 -0.18472 -0.57448 -0.18379 C -0.57639 -0.18356 -0.57812 -0.18263 -0.57986 -0.1824 C -0.58107 -0.18125 -0.58281 -0.18032 -0.58385 -0.17916 C -0.58767 -0.17268 -0.58958 -0.16689 -0.59201 -0.16041 C -0.59236 -0.15787 -0.59288 -0.15462 -0.5934 -0.15138 C -0.59375 -0.14907 -0.59461 -0.14675 -0.59461 -0.14444 C -0.59461 -0.10763 -0.59496 -0.07083 -0.5934 -0.03425 C -0.59323 -0.03194 -0.59062 -0.03078 -0.58923 -0.02893 C -0.57708 -0.02824 -0.53385 -0.04398 -0.51961 -0.04351 " pathEditMode="relative" rAng="0" ptsTypes="AAAAAAAAAAAAAAAAAAAAAAAAA">
                                      <p:cBhvr>
                                        <p:cTn id="64" dur="2000" fill="hold"/>
                                        <p:tgtEl>
                                          <p:spTgt spid="81"/>
                                        </p:tgtEl>
                                        <p:attrNameLst>
                                          <p:attrName>ppt_x</p:attrName>
                                          <p:attrName>ppt_y</p:attrName>
                                        </p:attrNameLst>
                                      </p:cBhvr>
                                      <p:rCtr x="-29514" y="-9815"/>
                                    </p:animMotion>
                                  </p:childTnLst>
                                </p:cTn>
                              </p:par>
                            </p:childTnLst>
                          </p:cTn>
                        </p:par>
                        <p:par>
                          <p:cTn id="65" fill="hold">
                            <p:stCondLst>
                              <p:cond delay="2000"/>
                            </p:stCondLst>
                            <p:childTnLst>
                              <p:par>
                                <p:cTn id="66" presetID="42" presetClass="path" presetSubtype="0" accel="50000" decel="50000" fill="hold" grpId="2" nodeType="afterEffect">
                                  <p:stCondLst>
                                    <p:cond delay="0"/>
                                  </p:stCondLst>
                                  <p:childTnLst>
                                    <p:animMotion origin="layout" path="M 0.03091 -0.12824 L 0.02709 -0.24607 " pathEditMode="relative" rAng="0" ptsTypes="AA">
                                      <p:cBhvr>
                                        <p:cTn id="67" dur="1000" fill="hold"/>
                                        <p:tgtEl>
                                          <p:spTgt spid="84"/>
                                        </p:tgtEl>
                                        <p:attrNameLst>
                                          <p:attrName>ppt_x</p:attrName>
                                          <p:attrName>ppt_y</p:attrName>
                                        </p:attrNameLst>
                                      </p:cBhvr>
                                      <p:rCtr x="-191"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2" grpId="0"/>
      <p:bldP spid="2" grpId="1"/>
      <p:bldP spid="2" grpId="2"/>
      <p:bldP spid="84" grpId="0"/>
      <p:bldP spid="84" grpId="1"/>
      <p:bldP spid="84" grpId="2"/>
      <p:bldP spid="85" grpId="0"/>
      <p:bldP spid="85" grpId="1"/>
      <p:bldP spid="85" grpId="2"/>
      <p:bldP spid="86" grpId="0"/>
      <p:bldP spid="86" grpId="1"/>
      <p:bldP spid="86" grpId="2"/>
      <p:bldP spid="87" grpId="0"/>
      <p:bldP spid="87" grpId="1"/>
      <p:bldP spid="87" grpId="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To compile the code </a:t>
            </a:r>
            <a:r>
              <a:rPr lang="en-US" dirty="0">
                <a:latin typeface="Consolas" panose="020B0609020204030204" pitchFamily="49" charset="0"/>
                <a:cs typeface="Consolas" panose="020B0609020204030204" pitchFamily="49" charset="0"/>
              </a:rPr>
              <a:t>y = </a:t>
            </a:r>
            <a:r>
              <a:rPr lang="en-US" dirty="0" smtClean="0">
                <a:latin typeface="Consolas" panose="020B0609020204030204" pitchFamily="49" charset="0"/>
                <a:cs typeface="Consolas" panose="020B0609020204030204" pitchFamily="49" charset="0"/>
              </a:rPr>
              <a:t>z </a:t>
            </a:r>
            <a:r>
              <a:rPr lang="en-US" dirty="0">
                <a:latin typeface="Consolas" panose="020B0609020204030204" pitchFamily="49" charset="0"/>
                <a:cs typeface="Consolas" panose="020B0609020204030204" pitchFamily="49" charset="0"/>
              </a:rPr>
              <a:t>+ 1</a:t>
            </a:r>
            <a:r>
              <a:rPr lang="en-US" dirty="0"/>
              <a:t>, assuming </a:t>
            </a:r>
            <a:r>
              <a:rPr lang="en-US" dirty="0">
                <a:latin typeface="Consolas" panose="020B0609020204030204" pitchFamily="49" charset="0"/>
                <a:cs typeface="Consolas" panose="020B0609020204030204" pitchFamily="49" charset="0"/>
              </a:rPr>
              <a:t>y</a:t>
            </a:r>
            <a:r>
              <a:rPr lang="en-US" dirty="0"/>
              <a:t> is stored in </a:t>
            </a:r>
            <a:r>
              <a:rPr lang="en-US" dirty="0">
                <a:latin typeface="Consolas" panose="020B0609020204030204" pitchFamily="49" charset="0"/>
              </a:rPr>
              <a:t>X</a:t>
            </a:r>
            <a:r>
              <a:rPr lang="en-US" dirty="0" smtClean="0">
                <a:latin typeface="Consolas" panose="020B0609020204030204" pitchFamily="49" charset="0"/>
                <a:cs typeface="Consolas" panose="020B0609020204030204" pitchFamily="49" charset="0"/>
              </a:rPr>
              <a:t>1</a:t>
            </a:r>
            <a:r>
              <a:rPr lang="en-US" dirty="0" smtClean="0"/>
              <a:t> </a:t>
            </a:r>
            <a:r>
              <a:rPr lang="en-US" dirty="0"/>
              <a:t>and </a:t>
            </a:r>
            <a:r>
              <a:rPr lang="en-US" dirty="0">
                <a:latin typeface="Consolas" panose="020B0609020204030204" pitchFamily="49" charset="0"/>
              </a:rPr>
              <a:t>z</a:t>
            </a:r>
            <a:r>
              <a:rPr lang="en-US" dirty="0" smtClean="0"/>
              <a:t> </a:t>
            </a:r>
            <a:r>
              <a:rPr lang="en-US" dirty="0"/>
              <a:t>is stored in </a:t>
            </a:r>
            <a:r>
              <a:rPr lang="en-US" dirty="0">
                <a:latin typeface="Consolas" panose="020B0609020204030204" pitchFamily="49" charset="0"/>
              </a:rPr>
              <a:t>X</a:t>
            </a:r>
            <a:r>
              <a:rPr lang="en-US" dirty="0" smtClean="0">
                <a:latin typeface="Consolas" panose="020B0609020204030204" pitchFamily="49" charset="0"/>
                <a:cs typeface="Consolas" panose="020B0609020204030204" pitchFamily="49" charset="0"/>
              </a:rPr>
              <a:t>2</a:t>
            </a:r>
            <a:r>
              <a:rPr lang="en-US" dirty="0"/>
              <a:t>, you can use the </a:t>
            </a:r>
            <a:r>
              <a:rPr lang="en-US" dirty="0">
                <a:latin typeface="Consolas" panose="020B0609020204030204" pitchFamily="49" charset="0"/>
                <a:cs typeface="Consolas" panose="020B0609020204030204" pitchFamily="49" charset="0"/>
              </a:rPr>
              <a:t>ADDI</a:t>
            </a:r>
            <a:r>
              <a:rPr lang="en-US" dirty="0"/>
              <a:t> instruction. What is the largest number for which we can continue to use </a:t>
            </a:r>
            <a:r>
              <a:rPr lang="en-US" dirty="0">
                <a:latin typeface="Consolas" panose="020B0609020204030204" pitchFamily="49" charset="0"/>
                <a:cs typeface="Consolas" panose="020B0609020204030204" pitchFamily="49" charset="0"/>
              </a:rPr>
              <a:t>ADDI</a:t>
            </a:r>
            <a:r>
              <a:rPr lang="en-US" dirty="0"/>
              <a:t>? </a:t>
            </a:r>
          </a:p>
          <a:p>
            <a:pPr marL="514350" indent="-514350">
              <a:buAutoNum type="alphaLcParenBoth"/>
            </a:pPr>
            <a:r>
              <a:rPr lang="en-US" dirty="0" smtClean="0">
                <a:solidFill>
                  <a:schemeClr val="accent1"/>
                </a:solidFill>
              </a:rPr>
              <a:t>12</a:t>
            </a:r>
          </a:p>
          <a:p>
            <a:pPr marL="514350" indent="-514350">
              <a:buFont typeface="Arial" charset="0"/>
              <a:buAutoNum type="alphaLcParenBoth"/>
            </a:pPr>
            <a:r>
              <a:rPr lang="en-US" dirty="0" smtClean="0">
                <a:solidFill>
                  <a:schemeClr val="accent1"/>
                </a:solidFill>
              </a:rPr>
              <a:t>2</a:t>
            </a:r>
            <a:r>
              <a:rPr lang="en-US" baseline="30000" dirty="0" smtClean="0">
                <a:solidFill>
                  <a:schemeClr val="accent1"/>
                </a:solidFill>
              </a:rPr>
              <a:t>12</a:t>
            </a:r>
            <a:r>
              <a:rPr lang="en-US" dirty="0" smtClean="0">
                <a:solidFill>
                  <a:schemeClr val="accent1"/>
                </a:solidFill>
              </a:rPr>
              <a:t>-1 = 4,095</a:t>
            </a:r>
            <a:endParaRPr lang="en-US" dirty="0">
              <a:solidFill>
                <a:schemeClr val="accent1"/>
              </a:solidFill>
            </a:endParaRPr>
          </a:p>
          <a:p>
            <a:pPr marL="514350" indent="-514350">
              <a:buAutoNum type="alphaLcParenBoth"/>
            </a:pPr>
            <a:r>
              <a:rPr lang="en-US" dirty="0" smtClean="0">
                <a:solidFill>
                  <a:schemeClr val="accent1"/>
                </a:solidFill>
              </a:rPr>
              <a:t>2</a:t>
            </a:r>
            <a:r>
              <a:rPr lang="en-US" baseline="30000" dirty="0" smtClean="0">
                <a:solidFill>
                  <a:schemeClr val="accent1"/>
                </a:solidFill>
              </a:rPr>
              <a:t>12-1 </a:t>
            </a:r>
            <a:r>
              <a:rPr lang="en-US" dirty="0" smtClean="0">
                <a:solidFill>
                  <a:schemeClr val="accent1"/>
                </a:solidFill>
              </a:rPr>
              <a:t>-1 = 2,047</a:t>
            </a:r>
            <a:endParaRPr lang="en-US" dirty="0">
              <a:solidFill>
                <a:schemeClr val="accent1"/>
              </a:solidFill>
            </a:endParaRPr>
          </a:p>
          <a:p>
            <a:pPr marL="514350" indent="-514350">
              <a:buAutoNum type="alphaLcParenBoth"/>
            </a:pPr>
            <a:r>
              <a:rPr lang="en-US" dirty="0" smtClean="0">
                <a:solidFill>
                  <a:schemeClr val="accent1"/>
                </a:solidFill>
              </a:rPr>
              <a:t>2</a:t>
            </a:r>
            <a:r>
              <a:rPr lang="en-US" baseline="30000" dirty="0" smtClean="0">
                <a:solidFill>
                  <a:schemeClr val="accent1"/>
                </a:solidFill>
              </a:rPr>
              <a:t>16-1 </a:t>
            </a:r>
            <a:r>
              <a:rPr lang="en-US" dirty="0">
                <a:solidFill>
                  <a:schemeClr val="accent1"/>
                </a:solidFill>
              </a:rPr>
              <a:t>=  </a:t>
            </a:r>
            <a:r>
              <a:rPr lang="en-US" dirty="0" smtClean="0">
                <a:solidFill>
                  <a:schemeClr val="accent1"/>
                </a:solidFill>
              </a:rPr>
              <a:t>65,535</a:t>
            </a:r>
          </a:p>
          <a:p>
            <a:pPr marL="514350" indent="-514350">
              <a:buAutoNum type="alphaLcParenBoth"/>
            </a:pPr>
            <a:r>
              <a:rPr lang="en-US" dirty="0" smtClean="0">
                <a:solidFill>
                  <a:schemeClr val="accent1"/>
                </a:solidFill>
              </a:rPr>
              <a:t>2</a:t>
            </a:r>
            <a:r>
              <a:rPr lang="en-US" baseline="30000" dirty="0" smtClean="0">
                <a:solidFill>
                  <a:schemeClr val="accent1"/>
                </a:solidFill>
              </a:rPr>
              <a:t>32-1 </a:t>
            </a:r>
            <a:r>
              <a:rPr lang="en-US" dirty="0">
                <a:solidFill>
                  <a:schemeClr val="accent1"/>
                </a:solidFill>
              </a:rPr>
              <a:t>=  ~4.3 billion</a:t>
            </a:r>
          </a:p>
          <a:p>
            <a:endParaRPr lang="en-US" dirty="0"/>
          </a:p>
        </p:txBody>
      </p:sp>
      <p:sp>
        <p:nvSpPr>
          <p:cNvPr id="2" name="Title 1"/>
          <p:cNvSpPr>
            <a:spLocks noGrp="1"/>
          </p:cNvSpPr>
          <p:nvPr>
            <p:ph type="title"/>
          </p:nvPr>
        </p:nvSpPr>
        <p:spPr/>
        <p:txBody>
          <a:bodyPr>
            <a:normAutofit/>
          </a:bodyPr>
          <a:lstStyle/>
          <a:p>
            <a:r>
              <a:rPr lang="en-US" dirty="0" err="1"/>
              <a:t>iClicker</a:t>
            </a:r>
            <a:r>
              <a:rPr lang="en-US" dirty="0"/>
              <a:t> Question</a:t>
            </a:r>
          </a:p>
        </p:txBody>
      </p:sp>
      <p:sp>
        <p:nvSpPr>
          <p:cNvPr id="4" name="Slide Number Placeholder 3"/>
          <p:cNvSpPr>
            <a:spLocks noGrp="1"/>
          </p:cNvSpPr>
          <p:nvPr>
            <p:ph type="sldNum" sz="quarter" idx="10"/>
          </p:nvPr>
        </p:nvSpPr>
        <p:spPr/>
        <p:txBody>
          <a:bodyPr/>
          <a:lstStyle/>
          <a:p>
            <a:fld id="{DAD0A56F-BD0F-4BDF-9912-D1E89E9626C0}" type="slidenum">
              <a:rPr lang="en-US" smtClean="0"/>
              <a:t>52</a:t>
            </a:fld>
            <a:endParaRPr lang="en-US"/>
          </a:p>
        </p:txBody>
      </p:sp>
      <p:sp>
        <p:nvSpPr>
          <p:cNvPr id="5" name="Rectangle 4"/>
          <p:cNvSpPr/>
          <p:nvPr/>
        </p:nvSpPr>
        <p:spPr>
          <a:xfrm>
            <a:off x="76200" y="146858"/>
            <a:ext cx="8915400" cy="656907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74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To compile the code </a:t>
            </a:r>
            <a:r>
              <a:rPr lang="en-US" dirty="0">
                <a:latin typeface="Consolas" panose="020B0609020204030204" pitchFamily="49" charset="0"/>
                <a:cs typeface="Consolas" panose="020B0609020204030204" pitchFamily="49" charset="0"/>
              </a:rPr>
              <a:t>y = </a:t>
            </a:r>
            <a:r>
              <a:rPr lang="en-US" dirty="0" smtClean="0">
                <a:latin typeface="Consolas" panose="020B0609020204030204" pitchFamily="49" charset="0"/>
                <a:cs typeface="Consolas" panose="020B0609020204030204" pitchFamily="49" charset="0"/>
              </a:rPr>
              <a:t>z </a:t>
            </a:r>
            <a:r>
              <a:rPr lang="en-US" dirty="0">
                <a:latin typeface="Consolas" panose="020B0609020204030204" pitchFamily="49" charset="0"/>
                <a:cs typeface="Consolas" panose="020B0609020204030204" pitchFamily="49" charset="0"/>
              </a:rPr>
              <a:t>+ 1</a:t>
            </a:r>
            <a:r>
              <a:rPr lang="en-US" dirty="0"/>
              <a:t>, assuming </a:t>
            </a:r>
            <a:r>
              <a:rPr lang="en-US" dirty="0">
                <a:latin typeface="Consolas" panose="020B0609020204030204" pitchFamily="49" charset="0"/>
                <a:cs typeface="Consolas" panose="020B0609020204030204" pitchFamily="49" charset="0"/>
              </a:rPr>
              <a:t>y</a:t>
            </a:r>
            <a:r>
              <a:rPr lang="en-US" dirty="0"/>
              <a:t> is stored in </a:t>
            </a:r>
            <a:r>
              <a:rPr lang="en-US" dirty="0">
                <a:latin typeface="Consolas" panose="020B0609020204030204" pitchFamily="49" charset="0"/>
              </a:rPr>
              <a:t>X</a:t>
            </a:r>
            <a:r>
              <a:rPr lang="en-US" dirty="0" smtClean="0">
                <a:latin typeface="Consolas" panose="020B0609020204030204" pitchFamily="49" charset="0"/>
                <a:cs typeface="Consolas" panose="020B0609020204030204" pitchFamily="49" charset="0"/>
              </a:rPr>
              <a:t>1</a:t>
            </a:r>
            <a:r>
              <a:rPr lang="en-US" dirty="0" smtClean="0"/>
              <a:t> </a:t>
            </a:r>
            <a:r>
              <a:rPr lang="en-US" dirty="0"/>
              <a:t>and </a:t>
            </a:r>
            <a:r>
              <a:rPr lang="en-US" dirty="0">
                <a:latin typeface="Consolas" panose="020B0609020204030204" pitchFamily="49" charset="0"/>
                <a:cs typeface="Consolas" panose="020B0609020204030204" pitchFamily="49" charset="0"/>
              </a:rPr>
              <a:t>x</a:t>
            </a:r>
            <a:r>
              <a:rPr lang="en-US" dirty="0"/>
              <a:t> is stored in </a:t>
            </a:r>
            <a:r>
              <a:rPr lang="en-US" dirty="0">
                <a:latin typeface="Consolas" panose="020B0609020204030204" pitchFamily="49" charset="0"/>
              </a:rPr>
              <a:t>X</a:t>
            </a:r>
            <a:r>
              <a:rPr lang="en-US" dirty="0" smtClean="0">
                <a:latin typeface="Consolas" panose="020B0609020204030204" pitchFamily="49" charset="0"/>
                <a:cs typeface="Consolas" panose="020B0609020204030204" pitchFamily="49" charset="0"/>
              </a:rPr>
              <a:t>2</a:t>
            </a:r>
            <a:r>
              <a:rPr lang="en-US" dirty="0"/>
              <a:t>, you can use the </a:t>
            </a:r>
            <a:r>
              <a:rPr lang="en-US" dirty="0">
                <a:latin typeface="Consolas" panose="020B0609020204030204" pitchFamily="49" charset="0"/>
                <a:cs typeface="Consolas" panose="020B0609020204030204" pitchFamily="49" charset="0"/>
              </a:rPr>
              <a:t>ADDI</a:t>
            </a:r>
            <a:r>
              <a:rPr lang="en-US" dirty="0"/>
              <a:t> instruction. What is the largest number for which we can continue to use </a:t>
            </a:r>
            <a:r>
              <a:rPr lang="en-US" dirty="0">
                <a:latin typeface="Consolas" panose="020B0609020204030204" pitchFamily="49" charset="0"/>
                <a:cs typeface="Consolas" panose="020B0609020204030204" pitchFamily="49" charset="0"/>
              </a:rPr>
              <a:t>ADDI</a:t>
            </a:r>
            <a:r>
              <a:rPr lang="en-US" dirty="0"/>
              <a:t>? </a:t>
            </a:r>
          </a:p>
          <a:p>
            <a:pPr marL="514350" indent="-514350">
              <a:buAutoNum type="alphaLcParenBoth"/>
            </a:pPr>
            <a:r>
              <a:rPr lang="en-US" dirty="0" smtClean="0">
                <a:solidFill>
                  <a:schemeClr val="accent1"/>
                </a:solidFill>
              </a:rPr>
              <a:t>12</a:t>
            </a:r>
          </a:p>
          <a:p>
            <a:pPr marL="514350" indent="-514350">
              <a:buFont typeface="Arial" charset="0"/>
              <a:buAutoNum type="alphaLcParenBoth"/>
            </a:pPr>
            <a:r>
              <a:rPr lang="en-US" dirty="0">
                <a:solidFill>
                  <a:schemeClr val="accent1"/>
                </a:solidFill>
              </a:rPr>
              <a:t>2</a:t>
            </a:r>
            <a:r>
              <a:rPr lang="en-US" baseline="30000" dirty="0">
                <a:solidFill>
                  <a:schemeClr val="accent1"/>
                </a:solidFill>
              </a:rPr>
              <a:t>12</a:t>
            </a:r>
            <a:r>
              <a:rPr lang="en-US" dirty="0">
                <a:solidFill>
                  <a:schemeClr val="accent1"/>
                </a:solidFill>
              </a:rPr>
              <a:t>-1 = </a:t>
            </a:r>
            <a:r>
              <a:rPr lang="en-US" dirty="0" smtClean="0">
                <a:solidFill>
                  <a:schemeClr val="accent1"/>
                </a:solidFill>
              </a:rPr>
              <a:t>2,047</a:t>
            </a:r>
            <a:endParaRPr lang="en-US" dirty="0">
              <a:solidFill>
                <a:schemeClr val="accent1"/>
              </a:solidFill>
            </a:endParaRPr>
          </a:p>
          <a:p>
            <a:pPr marL="514350" indent="-514350">
              <a:buAutoNum type="alphaLcParenBoth"/>
            </a:pPr>
            <a:r>
              <a:rPr lang="en-US" dirty="0">
                <a:solidFill>
                  <a:schemeClr val="accent1"/>
                </a:solidFill>
              </a:rPr>
              <a:t>2</a:t>
            </a:r>
            <a:r>
              <a:rPr lang="en-US" baseline="30000" dirty="0">
                <a:solidFill>
                  <a:schemeClr val="accent1"/>
                </a:solidFill>
              </a:rPr>
              <a:t>12-1 </a:t>
            </a:r>
            <a:r>
              <a:rPr lang="en-US" dirty="0">
                <a:solidFill>
                  <a:schemeClr val="accent1"/>
                </a:solidFill>
              </a:rPr>
              <a:t>=  4,095 </a:t>
            </a:r>
            <a:endParaRPr lang="en-US" dirty="0" smtClean="0">
              <a:solidFill>
                <a:schemeClr val="accent1"/>
              </a:solidFill>
            </a:endParaRPr>
          </a:p>
          <a:p>
            <a:pPr marL="514350" indent="-514350">
              <a:buAutoNum type="alphaLcParenBoth"/>
            </a:pPr>
            <a:r>
              <a:rPr lang="en-US" dirty="0" smtClean="0">
                <a:solidFill>
                  <a:schemeClr val="accent1"/>
                </a:solidFill>
              </a:rPr>
              <a:t>2</a:t>
            </a:r>
            <a:r>
              <a:rPr lang="en-US" baseline="30000" dirty="0" smtClean="0">
                <a:solidFill>
                  <a:schemeClr val="accent1"/>
                </a:solidFill>
              </a:rPr>
              <a:t>16-1 </a:t>
            </a:r>
            <a:r>
              <a:rPr lang="en-US" dirty="0">
                <a:solidFill>
                  <a:schemeClr val="accent1"/>
                </a:solidFill>
              </a:rPr>
              <a:t>=  </a:t>
            </a:r>
            <a:r>
              <a:rPr lang="en-US" dirty="0" smtClean="0">
                <a:solidFill>
                  <a:schemeClr val="accent1"/>
                </a:solidFill>
              </a:rPr>
              <a:t>65,535</a:t>
            </a:r>
          </a:p>
          <a:p>
            <a:pPr marL="514350" indent="-514350">
              <a:buAutoNum type="alphaLcParenBoth"/>
            </a:pPr>
            <a:r>
              <a:rPr lang="en-US" dirty="0" smtClean="0">
                <a:solidFill>
                  <a:schemeClr val="accent1"/>
                </a:solidFill>
              </a:rPr>
              <a:t>2</a:t>
            </a:r>
            <a:r>
              <a:rPr lang="en-US" baseline="30000" dirty="0" smtClean="0">
                <a:solidFill>
                  <a:schemeClr val="accent1"/>
                </a:solidFill>
              </a:rPr>
              <a:t>32-1 </a:t>
            </a:r>
            <a:r>
              <a:rPr lang="en-US" dirty="0">
                <a:solidFill>
                  <a:schemeClr val="accent1"/>
                </a:solidFill>
              </a:rPr>
              <a:t>=  ~4.3 billion</a:t>
            </a:r>
          </a:p>
          <a:p>
            <a:endParaRPr lang="en-US" dirty="0"/>
          </a:p>
        </p:txBody>
      </p:sp>
      <p:sp>
        <p:nvSpPr>
          <p:cNvPr id="2" name="Title 1"/>
          <p:cNvSpPr>
            <a:spLocks noGrp="1"/>
          </p:cNvSpPr>
          <p:nvPr>
            <p:ph type="title"/>
          </p:nvPr>
        </p:nvSpPr>
        <p:spPr/>
        <p:txBody>
          <a:bodyPr>
            <a:normAutofit/>
          </a:bodyPr>
          <a:lstStyle/>
          <a:p>
            <a:r>
              <a:rPr lang="en-US" dirty="0" err="1"/>
              <a:t>iClicker</a:t>
            </a:r>
            <a:r>
              <a:rPr lang="en-US" dirty="0"/>
              <a:t> Question</a:t>
            </a:r>
          </a:p>
        </p:txBody>
      </p:sp>
      <p:sp>
        <p:nvSpPr>
          <p:cNvPr id="4" name="Slide Number Placeholder 3"/>
          <p:cNvSpPr>
            <a:spLocks noGrp="1"/>
          </p:cNvSpPr>
          <p:nvPr>
            <p:ph type="sldNum" sz="quarter" idx="10"/>
          </p:nvPr>
        </p:nvSpPr>
        <p:spPr/>
        <p:txBody>
          <a:bodyPr/>
          <a:lstStyle/>
          <a:p>
            <a:fld id="{DAD0A56F-BD0F-4BDF-9912-D1E89E9626C0}" type="slidenum">
              <a:rPr lang="en-US" smtClean="0"/>
              <a:t>53</a:t>
            </a:fld>
            <a:endParaRPr lang="en-US"/>
          </a:p>
        </p:txBody>
      </p:sp>
      <p:sp>
        <p:nvSpPr>
          <p:cNvPr id="5" name="Rectangle 4"/>
          <p:cNvSpPr/>
          <p:nvPr/>
        </p:nvSpPr>
        <p:spPr>
          <a:xfrm>
            <a:off x="76200" y="146858"/>
            <a:ext cx="8915400" cy="656907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3861592"/>
            <a:ext cx="3405447" cy="631767"/>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675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54</a:t>
            </a:fld>
            <a:endParaRPr lang="en-US" dirty="0"/>
          </a:p>
        </p:txBody>
      </p:sp>
      <p:pic>
        <p:nvPicPr>
          <p:cNvPr id="1026" name="Picture 2" descr="https://piazza.com/redirect/s3?bucket=uploads&amp;prefix=attach%2Fjr3smt7pw363hn%2Fidq7ozgw2hpo4%2Fjs45nkensur4%2FCS_3410_Pickup_Line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2038" y="-77510"/>
            <a:ext cx="6333242" cy="681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65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55</a:t>
            </a:fld>
            <a:endParaRPr lang="en-US" dirty="0"/>
          </a:p>
        </p:txBody>
      </p:sp>
      <p:pic>
        <p:nvPicPr>
          <p:cNvPr id="2050" name="Picture 2" descr="https://slack-imgs.com/?c=1&amp;url=http%3A%2F%2Fwww.smbc-comics.com%2Fcomics%2F1550065961-201902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4434" y="296060"/>
            <a:ext cx="5823524" cy="643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705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56</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U</a:t>
            </a:r>
            <a:r>
              <a:rPr lang="en-US" dirty="0" smtClean="0"/>
              <a:t>-Type (1): Load Upper Immediate</a:t>
            </a:r>
            <a:endParaRPr lang="en-US" dirty="0"/>
          </a:p>
        </p:txBody>
      </p:sp>
      <p:sp>
        <p:nvSpPr>
          <p:cNvPr id="6" name="Rectangle 5"/>
          <p:cNvSpPr/>
          <p:nvPr/>
        </p:nvSpPr>
        <p:spPr>
          <a:xfrm>
            <a:off x="4270314" y="0"/>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7" name="Rectangle 6"/>
          <p:cNvSpPr/>
          <p:nvPr/>
        </p:nvSpPr>
        <p:spPr>
          <a:xfrm>
            <a:off x="2835639" y="0"/>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8" name="Rectangle 7"/>
          <p:cNvSpPr/>
          <p:nvPr/>
        </p:nvSpPr>
        <p:spPr>
          <a:xfrm rot="20836388">
            <a:off x="7284721" y="1796150"/>
            <a:ext cx="1712813" cy="1384995"/>
          </a:xfrm>
          <a:prstGeom prst="rect">
            <a:avLst/>
          </a:prstGeom>
          <a:ln>
            <a:solidFill>
              <a:srgbClr val="FF2F92"/>
            </a:solidFill>
          </a:ln>
        </p:spPr>
        <p:txBody>
          <a:bodyPr wrap="square">
            <a:spAutoFit/>
          </a:bodyPr>
          <a:lstStyle/>
          <a:p>
            <a:pPr algn="ctr"/>
            <a:r>
              <a:rPr lang="en-US" sz="2800" dirty="0" smtClean="0">
                <a:solidFill>
                  <a:srgbClr val="FF2F92"/>
                </a:solidFill>
                <a:latin typeface="Chalkduster" charset="0"/>
                <a:ea typeface="Chalkduster" charset="0"/>
                <a:cs typeface="Chalkduster" charset="0"/>
              </a:rPr>
              <a:t>WORST</a:t>
            </a:r>
          </a:p>
          <a:p>
            <a:pPr algn="ctr"/>
            <a:r>
              <a:rPr lang="en-US" sz="2800" dirty="0" smtClean="0">
                <a:solidFill>
                  <a:srgbClr val="FF2F92"/>
                </a:solidFill>
                <a:latin typeface="Chalkduster" charset="0"/>
                <a:ea typeface="Chalkduster" charset="0"/>
                <a:cs typeface="Chalkduster" charset="0"/>
              </a:rPr>
              <a:t>NAME</a:t>
            </a:r>
          </a:p>
          <a:p>
            <a:pPr algn="ctr"/>
            <a:r>
              <a:rPr lang="en-US" sz="2800" dirty="0" smtClean="0">
                <a:solidFill>
                  <a:srgbClr val="FF2F92"/>
                </a:solidFill>
                <a:latin typeface="Chalkduster" charset="0"/>
                <a:ea typeface="Chalkduster" charset="0"/>
                <a:cs typeface="Chalkduster" charset="0"/>
              </a:rPr>
              <a:t>EVER !</a:t>
            </a:r>
            <a:endParaRPr lang="en-US" sz="2800" dirty="0">
              <a:solidFill>
                <a:srgbClr val="FF2F92"/>
              </a:solidFill>
              <a:latin typeface="Chalkduster" charset="0"/>
              <a:ea typeface="Chalkduster" charset="0"/>
              <a:cs typeface="Chalkduster" charset="0"/>
            </a:endParaRPr>
          </a:p>
        </p:txBody>
      </p:sp>
      <p:sp>
        <p:nvSpPr>
          <p:cNvPr id="14" name="Rectangle 13"/>
          <p:cNvSpPr/>
          <p:nvPr>
            <p:custDataLst>
              <p:tags r:id="rId2"/>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00000000000000000101</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0110111</a:t>
            </a:r>
            <a:endParaRPr lang="en-US" sz="2800" dirty="0">
              <a:solidFill>
                <a:schemeClr val="accent5">
                  <a:lumMod val="60000"/>
                  <a:lumOff val="40000"/>
                </a:schemeClr>
              </a:solidFill>
              <a:latin typeface="Consolas" panose="020B0609020204030204" pitchFamily="49" charset="0"/>
            </a:endParaRPr>
          </a:p>
        </p:txBody>
      </p:sp>
      <p:graphicFrame>
        <p:nvGraphicFramePr>
          <p:cNvPr id="11" name="Group 4"/>
          <p:cNvGraphicFramePr>
            <a:graphicFrameLocks noGrp="1"/>
          </p:cNvGraphicFramePr>
          <p:nvPr>
            <p:custDataLst>
              <p:tags r:id="rId3"/>
            </p:custDataLst>
            <p:extLst>
              <p:ext uri="{D42A27DB-BD31-4B8C-83A1-F6EECF244321}">
                <p14:modId xmlns:p14="http://schemas.microsoft.com/office/powerpoint/2010/main" val="447033042"/>
              </p:ext>
            </p:extLst>
          </p:nvPr>
        </p:nvGraphicFramePr>
        <p:xfrm>
          <a:off x="1214351" y="1422861"/>
          <a:ext cx="6248400"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782089">
                  <a:extLst>
                    <a:ext uri="{9D8B030D-6E8A-4147-A177-3AD203B41FA5}">
                      <a16:colId xmlns:a16="http://schemas.microsoft.com/office/drawing/2014/main" val="20003"/>
                    </a:ext>
                  </a:extLst>
                </a:gridCol>
                <a:gridCol w="908858">
                  <a:extLst>
                    <a:ext uri="{9D8B030D-6E8A-4147-A177-3AD203B41FA5}">
                      <a16:colId xmlns:a16="http://schemas.microsoft.com/office/drawing/2014/main" val="20004"/>
                    </a:ext>
                  </a:extLst>
                </a:gridCol>
                <a:gridCol w="143325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31</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12</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11      7</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6           0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20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custDataLst>
              <p:tags r:id="rId4"/>
            </p:custDataLst>
            <p:extLst>
              <p:ext uri="{D42A27DB-BD31-4B8C-83A1-F6EECF244321}">
                <p14:modId xmlns:p14="http://schemas.microsoft.com/office/powerpoint/2010/main" val="2232974003"/>
              </p:ext>
            </p:extLst>
          </p:nvPr>
        </p:nvGraphicFramePr>
        <p:xfrm>
          <a:off x="448101" y="2749761"/>
          <a:ext cx="7875709" cy="914400"/>
        </p:xfrm>
        <a:graphic>
          <a:graphicData uri="http://schemas.openxmlformats.org/drawingml/2006/table">
            <a:tbl>
              <a:tblPr firstRow="1" bandRow="1">
                <a:tableStyleId>{5C22544A-7EE6-4342-B048-85BDC9FD1C3A}</a:tableStyleId>
              </a:tblPr>
              <a:tblGrid>
                <a:gridCol w="1589196">
                  <a:extLst>
                    <a:ext uri="{9D8B030D-6E8A-4147-A177-3AD203B41FA5}">
                      <a16:colId xmlns:a16="http://schemas.microsoft.com/office/drawing/2014/main" val="20000"/>
                    </a:ext>
                  </a:extLst>
                </a:gridCol>
                <a:gridCol w="2286992">
                  <a:extLst>
                    <a:ext uri="{9D8B030D-6E8A-4147-A177-3AD203B41FA5}">
                      <a16:colId xmlns:a16="http://schemas.microsoft.com/office/drawing/2014/main" val="20001"/>
                    </a:ext>
                  </a:extLst>
                </a:gridCol>
                <a:gridCol w="3999521">
                  <a:extLst>
                    <a:ext uri="{9D8B030D-6E8A-4147-A177-3AD203B41FA5}">
                      <a16:colId xmlns:a16="http://schemas.microsoft.com/office/drawing/2014/main" val="20002"/>
                    </a:ext>
                  </a:extLst>
                </a:gridCol>
              </a:tblGrid>
              <a:tr h="370840">
                <a:tc>
                  <a:txBody>
                    <a:bodyPr/>
                    <a:lstStyle/>
                    <a:p>
                      <a:r>
                        <a:rPr lang="en-US" sz="2400" dirty="0" smtClean="0">
                          <a:solidFill>
                            <a:schemeClr val="accent1"/>
                          </a:solidFill>
                          <a:latin typeface="Consolas" pitchFamily="49" charset="0"/>
                        </a:rPr>
                        <a:t>op</a:t>
                      </a:r>
                      <a:endParaRPr lang="en-US" sz="24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mnemonic</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description</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latin typeface="Source Sans Pro" panose="020B0503030403020204"/>
                        </a:rPr>
                        <a:t>0110111</a:t>
                      </a:r>
                      <a:endParaRPr lang="en-US" sz="24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rgbClr val="00B0F0"/>
                          </a:solidFill>
                          <a:latin typeface="Source Sans Pro" panose="020B0503030403020204"/>
                        </a:rPr>
                        <a:t>LUI</a:t>
                      </a:r>
                      <a:r>
                        <a:rPr lang="en-US" sz="2400" dirty="0" smtClean="0">
                          <a:solidFill>
                            <a:schemeClr val="tx2"/>
                          </a:solidFill>
                          <a:latin typeface="Source Sans Pro" panose="020B0503030403020204"/>
                        </a:rPr>
                        <a:t> </a:t>
                      </a:r>
                      <a:r>
                        <a:rPr lang="en-US" sz="2400" dirty="0" smtClean="0">
                          <a:solidFill>
                            <a:schemeClr val="accent2"/>
                          </a:solidFill>
                          <a:latin typeface="Source Sans Pro" panose="020B0503030403020204"/>
                        </a:rPr>
                        <a:t>rd</a:t>
                      </a:r>
                      <a:r>
                        <a:rPr lang="en-US" sz="2400" dirty="0" smtClean="0">
                          <a:solidFill>
                            <a:schemeClr val="tx2"/>
                          </a:solidFill>
                          <a:latin typeface="Source Sans Pro" panose="020B0503030403020204"/>
                        </a:rPr>
                        <a:t>, </a:t>
                      </a:r>
                      <a:r>
                        <a:rPr lang="en-US" sz="2400" dirty="0" err="1" smtClean="0">
                          <a:solidFill>
                            <a:schemeClr val="accent3"/>
                          </a:solidFill>
                          <a:latin typeface="Source Sans Pro" panose="020B0503030403020204"/>
                        </a:rPr>
                        <a:t>imm</a:t>
                      </a:r>
                      <a:endParaRPr lang="en-US" sz="2400" dirty="0">
                        <a:solidFill>
                          <a:schemeClr val="accent3"/>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a:t>
                      </a:r>
                      <a:r>
                        <a:rPr lang="en-US" sz="2400" dirty="0" smtClean="0">
                          <a:solidFill>
                            <a:schemeClr val="accent2"/>
                          </a:solidFill>
                          <a:latin typeface="Source Sans Pro" panose="020B0503030403020204"/>
                        </a:rPr>
                        <a:t>rd</a:t>
                      </a:r>
                      <a:r>
                        <a:rPr lang="en-US" sz="2400" dirty="0" smtClean="0">
                          <a:solidFill>
                            <a:schemeClr val="tx2"/>
                          </a:solidFill>
                          <a:latin typeface="Source Sans Pro" panose="020B0503030403020204"/>
                        </a:rPr>
                        <a:t>] = </a:t>
                      </a:r>
                      <a:r>
                        <a:rPr lang="en-US" sz="2400" dirty="0" err="1" smtClean="0">
                          <a:solidFill>
                            <a:schemeClr val="tx2"/>
                          </a:solidFill>
                          <a:latin typeface="Source Sans Pro" panose="020B0503030403020204"/>
                        </a:rPr>
                        <a:t>sign_ext</a:t>
                      </a:r>
                      <a:r>
                        <a:rPr lang="en-US" sz="2400" dirty="0" smtClean="0">
                          <a:solidFill>
                            <a:schemeClr val="tx2"/>
                          </a:solidFill>
                          <a:latin typeface="Source Sans Pro" panose="020B0503030403020204"/>
                        </a:rPr>
                        <a:t>(</a:t>
                      </a:r>
                      <a:r>
                        <a:rPr lang="en-US" sz="2400" dirty="0" err="1" smtClean="0">
                          <a:solidFill>
                            <a:schemeClr val="accent3"/>
                          </a:solidFill>
                          <a:latin typeface="Source Sans Pro" panose="020B0503030403020204"/>
                        </a:rPr>
                        <a:t>imm</a:t>
                      </a:r>
                      <a:r>
                        <a:rPr lang="en-US" sz="2400" dirty="0" smtClean="0">
                          <a:solidFill>
                            <a:schemeClr val="accent3"/>
                          </a:solidFill>
                          <a:latin typeface="Source Sans Pro" panose="020B0503030403020204"/>
                        </a:rPr>
                        <a:t>)</a:t>
                      </a:r>
                      <a:r>
                        <a:rPr lang="en-US" sz="2400" dirty="0" smtClean="0">
                          <a:solidFill>
                            <a:schemeClr val="tx2"/>
                          </a:solidFill>
                          <a:latin typeface="Source Sans Pro" panose="020B0503030403020204"/>
                        </a:rPr>
                        <a:t> &lt;&lt; 12</a:t>
                      </a:r>
                      <a:endParaRPr lang="en-US" sz="24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67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57</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U</a:t>
            </a:r>
            <a:r>
              <a:rPr lang="en-US" dirty="0" smtClean="0"/>
              <a:t>-Type (1): Load Upper Immediate</a:t>
            </a:r>
            <a:endParaRPr lang="en-US" dirty="0"/>
          </a:p>
        </p:txBody>
      </p:sp>
      <p:sp>
        <p:nvSpPr>
          <p:cNvPr id="6" name="Rectangle 5"/>
          <p:cNvSpPr/>
          <p:nvPr/>
        </p:nvSpPr>
        <p:spPr>
          <a:xfrm>
            <a:off x="4270314" y="0"/>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7" name="Rectangle 6"/>
          <p:cNvSpPr/>
          <p:nvPr/>
        </p:nvSpPr>
        <p:spPr>
          <a:xfrm>
            <a:off x="2835639" y="0"/>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graphicFrame>
        <p:nvGraphicFramePr>
          <p:cNvPr id="10" name="Table 9"/>
          <p:cNvGraphicFramePr>
            <a:graphicFrameLocks noGrp="1"/>
          </p:cNvGraphicFramePr>
          <p:nvPr>
            <p:custDataLst>
              <p:tags r:id="rId2"/>
            </p:custDataLst>
            <p:extLst>
              <p:ext uri="{D42A27DB-BD31-4B8C-83A1-F6EECF244321}">
                <p14:modId xmlns:p14="http://schemas.microsoft.com/office/powerpoint/2010/main" val="1096597607"/>
              </p:ext>
            </p:extLst>
          </p:nvPr>
        </p:nvGraphicFramePr>
        <p:xfrm>
          <a:off x="448101" y="2749761"/>
          <a:ext cx="7875709" cy="914400"/>
        </p:xfrm>
        <a:graphic>
          <a:graphicData uri="http://schemas.openxmlformats.org/drawingml/2006/table">
            <a:tbl>
              <a:tblPr firstRow="1" bandRow="1">
                <a:tableStyleId>{5C22544A-7EE6-4342-B048-85BDC9FD1C3A}</a:tableStyleId>
              </a:tblPr>
              <a:tblGrid>
                <a:gridCol w="1589196">
                  <a:extLst>
                    <a:ext uri="{9D8B030D-6E8A-4147-A177-3AD203B41FA5}">
                      <a16:colId xmlns:a16="http://schemas.microsoft.com/office/drawing/2014/main" val="20000"/>
                    </a:ext>
                  </a:extLst>
                </a:gridCol>
                <a:gridCol w="2286992">
                  <a:extLst>
                    <a:ext uri="{9D8B030D-6E8A-4147-A177-3AD203B41FA5}">
                      <a16:colId xmlns:a16="http://schemas.microsoft.com/office/drawing/2014/main" val="20001"/>
                    </a:ext>
                  </a:extLst>
                </a:gridCol>
                <a:gridCol w="3999521">
                  <a:extLst>
                    <a:ext uri="{9D8B030D-6E8A-4147-A177-3AD203B41FA5}">
                      <a16:colId xmlns:a16="http://schemas.microsoft.com/office/drawing/2014/main" val="20002"/>
                    </a:ext>
                  </a:extLst>
                </a:gridCol>
              </a:tblGrid>
              <a:tr h="370840">
                <a:tc>
                  <a:txBody>
                    <a:bodyPr/>
                    <a:lstStyle/>
                    <a:p>
                      <a:r>
                        <a:rPr lang="en-US" sz="2400" dirty="0" smtClean="0">
                          <a:solidFill>
                            <a:schemeClr val="accent1"/>
                          </a:solidFill>
                          <a:latin typeface="Consolas" pitchFamily="49" charset="0"/>
                        </a:rPr>
                        <a:t>op</a:t>
                      </a:r>
                      <a:endParaRPr lang="en-US" sz="24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mnemonic</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description</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latin typeface="Source Sans Pro" panose="020B0503030403020204"/>
                        </a:rPr>
                        <a:t>0110111</a:t>
                      </a:r>
                      <a:endParaRPr lang="en-US" sz="24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rgbClr val="00B0F0"/>
                          </a:solidFill>
                          <a:latin typeface="Source Sans Pro" panose="020B0503030403020204"/>
                        </a:rPr>
                        <a:t>LUI</a:t>
                      </a:r>
                      <a:r>
                        <a:rPr lang="en-US" sz="2400" dirty="0" smtClean="0">
                          <a:solidFill>
                            <a:schemeClr val="tx2"/>
                          </a:solidFill>
                          <a:latin typeface="Source Sans Pro" panose="020B0503030403020204"/>
                        </a:rPr>
                        <a:t> </a:t>
                      </a:r>
                      <a:r>
                        <a:rPr lang="en-US" sz="2400" dirty="0" smtClean="0">
                          <a:solidFill>
                            <a:schemeClr val="accent2"/>
                          </a:solidFill>
                          <a:latin typeface="Source Sans Pro" panose="020B0503030403020204"/>
                        </a:rPr>
                        <a:t>rd</a:t>
                      </a:r>
                      <a:r>
                        <a:rPr lang="en-US" sz="2400" dirty="0" smtClean="0">
                          <a:solidFill>
                            <a:schemeClr val="tx2"/>
                          </a:solidFill>
                          <a:latin typeface="Source Sans Pro" panose="020B0503030403020204"/>
                        </a:rPr>
                        <a:t>, </a:t>
                      </a:r>
                      <a:r>
                        <a:rPr lang="en-US" sz="2400" dirty="0" err="1" smtClean="0">
                          <a:solidFill>
                            <a:schemeClr val="accent3"/>
                          </a:solidFill>
                          <a:latin typeface="Source Sans Pro" panose="020B0503030403020204"/>
                        </a:rPr>
                        <a:t>imm</a:t>
                      </a:r>
                      <a:endParaRPr lang="en-US" sz="2400" dirty="0">
                        <a:solidFill>
                          <a:schemeClr val="accent3"/>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a:t>
                      </a:r>
                      <a:r>
                        <a:rPr lang="en-US" sz="2400" dirty="0" smtClean="0">
                          <a:solidFill>
                            <a:schemeClr val="accent2"/>
                          </a:solidFill>
                          <a:latin typeface="Source Sans Pro" panose="020B0503030403020204"/>
                        </a:rPr>
                        <a:t>rd</a:t>
                      </a:r>
                      <a:r>
                        <a:rPr lang="en-US" sz="2400" dirty="0" smtClean="0">
                          <a:solidFill>
                            <a:schemeClr val="tx2"/>
                          </a:solidFill>
                          <a:latin typeface="Source Sans Pro" panose="020B0503030403020204"/>
                        </a:rPr>
                        <a:t>] = </a:t>
                      </a:r>
                      <a:r>
                        <a:rPr lang="en-US" sz="2400" dirty="0" err="1" smtClean="0">
                          <a:solidFill>
                            <a:schemeClr val="tx2"/>
                          </a:solidFill>
                          <a:latin typeface="Source Sans Pro" panose="020B0503030403020204"/>
                        </a:rPr>
                        <a:t>sign_ext</a:t>
                      </a:r>
                      <a:r>
                        <a:rPr lang="en-US" sz="2400" dirty="0" smtClean="0">
                          <a:solidFill>
                            <a:schemeClr val="tx2"/>
                          </a:solidFill>
                          <a:latin typeface="Source Sans Pro" panose="020B0503030403020204"/>
                        </a:rPr>
                        <a:t>(</a:t>
                      </a:r>
                      <a:r>
                        <a:rPr lang="en-US" sz="2400" dirty="0" err="1" smtClean="0">
                          <a:solidFill>
                            <a:schemeClr val="accent3"/>
                          </a:solidFill>
                          <a:latin typeface="Source Sans Pro" panose="020B0503030403020204"/>
                        </a:rPr>
                        <a:t>imm</a:t>
                      </a:r>
                      <a:r>
                        <a:rPr lang="en-US" sz="2400" dirty="0" smtClean="0">
                          <a:solidFill>
                            <a:schemeClr val="accent3"/>
                          </a:solidFill>
                          <a:latin typeface="Source Sans Pro" panose="020B0503030403020204"/>
                        </a:rPr>
                        <a:t>)</a:t>
                      </a:r>
                      <a:r>
                        <a:rPr lang="en-US" sz="2400" dirty="0" smtClean="0">
                          <a:solidFill>
                            <a:schemeClr val="tx2"/>
                          </a:solidFill>
                          <a:latin typeface="Source Sans Pro" panose="020B0503030403020204"/>
                        </a:rPr>
                        <a:t> &lt;&lt; 12</a:t>
                      </a:r>
                      <a:endParaRPr lang="en-US" sz="24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1" name="TextBox 10"/>
          <p:cNvSpPr txBox="1"/>
          <p:nvPr>
            <p:custDataLst>
              <p:tags r:id="rId3"/>
            </p:custDataLst>
          </p:nvPr>
        </p:nvSpPr>
        <p:spPr>
          <a:xfrm>
            <a:off x="762000" y="4498299"/>
            <a:ext cx="6077305" cy="523220"/>
          </a:xfrm>
          <a:prstGeom prst="rect">
            <a:avLst/>
          </a:prstGeom>
          <a:noFill/>
        </p:spPr>
        <p:txBody>
          <a:bodyPr wrap="none" rtlCol="0">
            <a:spAutoFit/>
          </a:bodyPr>
          <a:lstStyle/>
          <a:p>
            <a:r>
              <a:rPr lang="en-US" sz="2800" dirty="0" smtClean="0">
                <a:solidFill>
                  <a:schemeClr val="accent6"/>
                </a:solidFill>
                <a:latin typeface="Source Sans Pro" panose="020B0503030403020204"/>
              </a:rPr>
              <a:t>Example: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5</a:t>
            </a:r>
            <a:r>
              <a:rPr lang="en-US" sz="2800" dirty="0" smtClean="0">
                <a:solidFill>
                  <a:schemeClr val="tx2"/>
                </a:solidFill>
                <a:latin typeface="Source Sans Pro" panose="020B0503030403020204"/>
              </a:rPr>
              <a:t> = 0x</a:t>
            </a:r>
            <a:r>
              <a:rPr lang="en-US" sz="2800" dirty="0" smtClean="0">
                <a:solidFill>
                  <a:schemeClr val="accent3"/>
                </a:solidFill>
                <a:latin typeface="Source Sans Pro" panose="020B0503030403020204"/>
              </a:rPr>
              <a:t>5</a:t>
            </a:r>
            <a:r>
              <a:rPr lang="en-US" sz="2800" dirty="0" smtClean="0">
                <a:solidFill>
                  <a:schemeClr val="tx2"/>
                </a:solidFill>
                <a:latin typeface="Source Sans Pro" panose="020B0503030403020204"/>
              </a:rPr>
              <a:t>000		# </a:t>
            </a:r>
            <a:r>
              <a:rPr lang="en-US" sz="2800" dirty="0" smtClean="0">
                <a:solidFill>
                  <a:srgbClr val="00B0F0"/>
                </a:solidFill>
                <a:latin typeface="Source Sans Pro" panose="020B0503030403020204"/>
              </a:rPr>
              <a:t>LUI</a:t>
            </a:r>
            <a:r>
              <a:rPr lang="en-US" sz="2800" dirty="0" smtClean="0">
                <a:solidFill>
                  <a:schemeClr val="tx2"/>
                </a:solidFill>
                <a:latin typeface="Source Sans Pro" panose="020B0503030403020204"/>
              </a:rPr>
              <a:t>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5</a:t>
            </a:r>
          </a:p>
        </p:txBody>
      </p:sp>
      <p:sp>
        <p:nvSpPr>
          <p:cNvPr id="12" name="TextBox 11"/>
          <p:cNvSpPr txBox="1"/>
          <p:nvPr>
            <p:custDataLst>
              <p:tags r:id="rId4"/>
            </p:custDataLst>
          </p:nvPr>
        </p:nvSpPr>
        <p:spPr>
          <a:xfrm>
            <a:off x="305299" y="5317495"/>
            <a:ext cx="5362365" cy="1384995"/>
          </a:xfrm>
          <a:prstGeom prst="rect">
            <a:avLst/>
          </a:prstGeom>
          <a:noFill/>
        </p:spPr>
        <p:txBody>
          <a:bodyPr wrap="none" rtlCol="0">
            <a:spAutoFit/>
          </a:bodyPr>
          <a:lstStyle/>
          <a:p>
            <a:r>
              <a:rPr lang="en-US" sz="2800" dirty="0" smtClean="0">
                <a:solidFill>
                  <a:schemeClr val="tx2"/>
                </a:solidFill>
                <a:latin typeface="Source Sans Pro" panose="020B0503030403020204"/>
              </a:rPr>
              <a:t>Example: </a:t>
            </a:r>
            <a:r>
              <a:rPr lang="en-US" sz="2800" dirty="0" smtClean="0">
                <a:solidFill>
                  <a:schemeClr val="tx2"/>
                </a:solidFill>
                <a:latin typeface="Courier New" charset="0"/>
                <a:ea typeface="Courier New" charset="0"/>
                <a:cs typeface="Courier New" charset="0"/>
              </a:rPr>
              <a:t>LUI x5, </a:t>
            </a:r>
            <a:r>
              <a:rPr lang="en-US" sz="2800" dirty="0" smtClean="0">
                <a:solidFill>
                  <a:schemeClr val="tx2"/>
                </a:solidFill>
                <a:latin typeface="Courier New" charset="0"/>
                <a:ea typeface="Courier New" charset="0"/>
                <a:cs typeface="Courier New" charset="0"/>
              </a:rPr>
              <a:t>0xbeef1</a:t>
            </a:r>
            <a:endParaRPr lang="en-US" sz="2800" dirty="0" smtClean="0">
              <a:solidFill>
                <a:schemeClr val="tx2"/>
              </a:solidFill>
              <a:latin typeface="Courier New" charset="0"/>
              <a:ea typeface="Courier New" charset="0"/>
              <a:cs typeface="Courier New" charset="0"/>
            </a:endParaRPr>
          </a:p>
          <a:p>
            <a:r>
              <a:rPr lang="en-US" sz="2800" dirty="0">
                <a:solidFill>
                  <a:schemeClr val="tx2"/>
                </a:solidFill>
              </a:rPr>
              <a:t> </a:t>
            </a:r>
            <a:r>
              <a:rPr lang="en-US" sz="2800" dirty="0" smtClean="0">
                <a:solidFill>
                  <a:schemeClr val="tx2"/>
                </a:solidFill>
              </a:rPr>
              <a:t>                </a:t>
            </a:r>
            <a:r>
              <a:rPr lang="en-US" sz="2800" dirty="0" smtClean="0">
                <a:solidFill>
                  <a:schemeClr val="tx2"/>
                </a:solidFill>
                <a:latin typeface="Courier New" charset="0"/>
                <a:cs typeface="Courier New" charset="0"/>
              </a:rPr>
              <a:t>ADD</a:t>
            </a:r>
            <a:r>
              <a:rPr lang="en-US" sz="2800" dirty="0" smtClean="0">
                <a:solidFill>
                  <a:schemeClr val="tx2"/>
                </a:solidFill>
                <a:latin typeface="Courier New" charset="0"/>
                <a:ea typeface="Courier New" charset="0"/>
                <a:cs typeface="Courier New" charset="0"/>
              </a:rPr>
              <a:t>I </a:t>
            </a:r>
            <a:r>
              <a:rPr lang="en-US" sz="2800" dirty="0" smtClean="0">
                <a:solidFill>
                  <a:schemeClr val="tx2"/>
                </a:solidFill>
                <a:latin typeface="Courier New" charset="0"/>
                <a:ea typeface="Courier New" charset="0"/>
                <a:cs typeface="Courier New" charset="0"/>
              </a:rPr>
              <a:t>x5, x5 </a:t>
            </a:r>
            <a:r>
              <a:rPr lang="en-US" sz="2800" dirty="0" smtClean="0">
                <a:solidFill>
                  <a:schemeClr val="tx2"/>
                </a:solidFill>
                <a:latin typeface="Courier New" charset="0"/>
                <a:ea typeface="Courier New" charset="0"/>
                <a:cs typeface="Courier New" charset="0"/>
              </a:rPr>
              <a:t>0x234</a:t>
            </a:r>
            <a:endParaRPr lang="en-US" sz="2800" dirty="0" smtClean="0">
              <a:solidFill>
                <a:schemeClr val="tx2"/>
              </a:solidFill>
              <a:latin typeface="Courier New" charset="0"/>
              <a:ea typeface="Courier New" charset="0"/>
              <a:cs typeface="Courier New" charset="0"/>
            </a:endParaRPr>
          </a:p>
          <a:p>
            <a:r>
              <a:rPr lang="en-US" sz="2800" dirty="0">
                <a:solidFill>
                  <a:schemeClr val="tx2"/>
                </a:solidFill>
                <a:latin typeface="Source Sans Pro" panose="020B0503030403020204"/>
              </a:rPr>
              <a:t>What does </a:t>
            </a:r>
            <a:r>
              <a:rPr lang="en-US" sz="2800" dirty="0" smtClean="0">
                <a:solidFill>
                  <a:schemeClr val="tx2"/>
                </a:solidFill>
                <a:latin typeface="Source Sans Pro" panose="020B0503030403020204"/>
              </a:rPr>
              <a:t>x5 </a:t>
            </a:r>
            <a:r>
              <a:rPr lang="en-US" sz="2800" dirty="0">
                <a:solidFill>
                  <a:schemeClr val="tx2"/>
                </a:solidFill>
                <a:latin typeface="Source Sans Pro" panose="020B0503030403020204"/>
              </a:rPr>
              <a:t>= </a:t>
            </a:r>
            <a:r>
              <a:rPr lang="en-US" sz="2800" dirty="0" smtClean="0">
                <a:solidFill>
                  <a:schemeClr val="tx2"/>
                </a:solidFill>
                <a:latin typeface="Source Sans Pro" panose="020B0503030403020204"/>
              </a:rPr>
              <a:t>?</a:t>
            </a:r>
            <a:endParaRPr lang="en-US" sz="2800" dirty="0">
              <a:solidFill>
                <a:schemeClr val="tx2"/>
              </a:solidFill>
              <a:latin typeface="Source Sans Pro" panose="020B0503030403020204"/>
            </a:endParaRPr>
          </a:p>
        </p:txBody>
      </p:sp>
      <p:sp>
        <p:nvSpPr>
          <p:cNvPr id="13" name="TextBox 12"/>
          <p:cNvSpPr txBox="1"/>
          <p:nvPr/>
        </p:nvSpPr>
        <p:spPr>
          <a:xfrm>
            <a:off x="2814111" y="6167196"/>
            <a:ext cx="2066591" cy="523220"/>
          </a:xfrm>
          <a:prstGeom prst="rect">
            <a:avLst/>
          </a:prstGeom>
          <a:solidFill>
            <a:schemeClr val="bg1"/>
          </a:solidFill>
        </p:spPr>
        <p:txBody>
          <a:bodyPr wrap="none" rtlCol="0">
            <a:spAutoFit/>
          </a:bodyPr>
          <a:lstStyle/>
          <a:p>
            <a:r>
              <a:rPr lang="en-US" sz="2800" dirty="0" smtClean="0">
                <a:solidFill>
                  <a:schemeClr val="tx2"/>
                </a:solidFill>
                <a:latin typeface="Source Sans Pro" panose="020B0503030403020204"/>
              </a:rPr>
              <a:t>0xbeef1234</a:t>
            </a:r>
            <a:endParaRPr lang="en-US" sz="2800" dirty="0">
              <a:solidFill>
                <a:schemeClr val="tx2"/>
              </a:solidFill>
              <a:latin typeface="Source Sans Pro" panose="020B0503030403020204"/>
            </a:endParaRPr>
          </a:p>
        </p:txBody>
      </p:sp>
      <p:sp>
        <p:nvSpPr>
          <p:cNvPr id="14" name="Rectangle 13"/>
          <p:cNvSpPr/>
          <p:nvPr>
            <p:custDataLst>
              <p:tags r:id="rId5"/>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00000000000000000101</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0110111</a:t>
            </a:r>
            <a:endParaRPr lang="en-US" sz="2800" dirty="0">
              <a:solidFill>
                <a:schemeClr val="accent5">
                  <a:lumMod val="60000"/>
                  <a:lumOff val="40000"/>
                </a:schemeClr>
              </a:solidFill>
              <a:latin typeface="Consolas" panose="020B0609020204030204" pitchFamily="49" charset="0"/>
            </a:endParaRPr>
          </a:p>
        </p:txBody>
      </p:sp>
      <p:graphicFrame>
        <p:nvGraphicFramePr>
          <p:cNvPr id="15" name="Group 4"/>
          <p:cNvGraphicFramePr>
            <a:graphicFrameLocks noGrp="1"/>
          </p:cNvGraphicFramePr>
          <p:nvPr>
            <p:custDataLst>
              <p:tags r:id="rId6"/>
            </p:custDataLst>
            <p:extLst>
              <p:ext uri="{D42A27DB-BD31-4B8C-83A1-F6EECF244321}">
                <p14:modId xmlns:p14="http://schemas.microsoft.com/office/powerpoint/2010/main" val="1891323001"/>
              </p:ext>
            </p:extLst>
          </p:nvPr>
        </p:nvGraphicFramePr>
        <p:xfrm>
          <a:off x="1214351" y="1422861"/>
          <a:ext cx="6248400"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782089">
                  <a:extLst>
                    <a:ext uri="{9D8B030D-6E8A-4147-A177-3AD203B41FA5}">
                      <a16:colId xmlns:a16="http://schemas.microsoft.com/office/drawing/2014/main" val="20003"/>
                    </a:ext>
                  </a:extLst>
                </a:gridCol>
                <a:gridCol w="908858">
                  <a:extLst>
                    <a:ext uri="{9D8B030D-6E8A-4147-A177-3AD203B41FA5}">
                      <a16:colId xmlns:a16="http://schemas.microsoft.com/office/drawing/2014/main" val="20004"/>
                    </a:ext>
                  </a:extLst>
                </a:gridCol>
                <a:gridCol w="143325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31</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12</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11      7</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6           0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20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 name="Rectangle 15"/>
          <p:cNvSpPr/>
          <p:nvPr/>
        </p:nvSpPr>
        <p:spPr>
          <a:xfrm rot="20836388">
            <a:off x="7284721" y="1796150"/>
            <a:ext cx="1712813" cy="1384995"/>
          </a:xfrm>
          <a:prstGeom prst="rect">
            <a:avLst/>
          </a:prstGeom>
          <a:ln>
            <a:solidFill>
              <a:srgbClr val="FF2F92"/>
            </a:solidFill>
          </a:ln>
        </p:spPr>
        <p:txBody>
          <a:bodyPr wrap="square">
            <a:spAutoFit/>
          </a:bodyPr>
          <a:lstStyle/>
          <a:p>
            <a:pPr algn="ctr"/>
            <a:r>
              <a:rPr lang="en-US" sz="2800" dirty="0" smtClean="0">
                <a:solidFill>
                  <a:srgbClr val="FF2F92"/>
                </a:solidFill>
                <a:latin typeface="Chalkduster" charset="0"/>
                <a:ea typeface="Chalkduster" charset="0"/>
                <a:cs typeface="Chalkduster" charset="0"/>
              </a:rPr>
              <a:t>WORST</a:t>
            </a:r>
          </a:p>
          <a:p>
            <a:pPr algn="ctr"/>
            <a:r>
              <a:rPr lang="en-US" sz="2800" dirty="0" smtClean="0">
                <a:solidFill>
                  <a:srgbClr val="FF2F92"/>
                </a:solidFill>
                <a:latin typeface="Chalkduster" charset="0"/>
                <a:ea typeface="Chalkduster" charset="0"/>
                <a:cs typeface="Chalkduster" charset="0"/>
              </a:rPr>
              <a:t>NAME</a:t>
            </a:r>
          </a:p>
          <a:p>
            <a:pPr algn="ctr"/>
            <a:r>
              <a:rPr lang="en-US" sz="2800" dirty="0" smtClean="0">
                <a:solidFill>
                  <a:srgbClr val="FF2F92"/>
                </a:solidFill>
                <a:latin typeface="Chalkduster" charset="0"/>
                <a:ea typeface="Chalkduster" charset="0"/>
                <a:cs typeface="Chalkduster" charset="0"/>
              </a:rPr>
              <a:t>EVER !</a:t>
            </a:r>
            <a:endParaRPr lang="en-US" sz="2800" dirty="0">
              <a:solidFill>
                <a:srgbClr val="FF2F92"/>
              </a:solidFill>
              <a:latin typeface="Chalkduster" charset="0"/>
              <a:ea typeface="Chalkduster" charset="0"/>
              <a:cs typeface="Chalkduster" charset="0"/>
            </a:endParaRPr>
          </a:p>
        </p:txBody>
      </p:sp>
    </p:spTree>
    <p:extLst>
      <p:ext uri="{BB962C8B-B14F-4D97-AF65-F5344CB8AC3E}">
        <p14:creationId xmlns:p14="http://schemas.microsoft.com/office/powerpoint/2010/main" val="101488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58</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Load Upper Immediate</a:t>
            </a:r>
            <a:endParaRPr lang="en-US" dirty="0"/>
          </a:p>
        </p:txBody>
      </p:sp>
      <p:grpSp>
        <p:nvGrpSpPr>
          <p:cNvPr id="88" name="Group 87"/>
          <p:cNvGrpSpPr/>
          <p:nvPr/>
        </p:nvGrpSpPr>
        <p:grpSpPr>
          <a:xfrm>
            <a:off x="685824" y="5437156"/>
            <a:ext cx="7772352" cy="471803"/>
            <a:chOff x="457248" y="4919098"/>
            <a:chExt cx="7772352" cy="471803"/>
          </a:xfrm>
        </p:grpSpPr>
        <p:cxnSp>
          <p:nvCxnSpPr>
            <p:cNvPr id="89" name="Straight Arrow Connector 88"/>
            <p:cNvCxnSpPr/>
            <p:nvPr/>
          </p:nvCxnSpPr>
          <p:spPr>
            <a:xfrm>
              <a:off x="4572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7526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057169" y="5380763"/>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992160"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36065" y="4919098"/>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95" name="TextBox 94"/>
            <p:cNvSpPr txBox="1"/>
            <p:nvPr/>
          </p:nvSpPr>
          <p:spPr>
            <a:xfrm>
              <a:off x="1795761" y="4929236"/>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sp>
          <p:nvSpPr>
            <p:cNvPr id="96" name="TextBox 95"/>
            <p:cNvSpPr txBox="1"/>
            <p:nvPr/>
          </p:nvSpPr>
          <p:spPr>
            <a:xfrm>
              <a:off x="3657600" y="49282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97" name="TextBox 96"/>
            <p:cNvSpPr txBox="1"/>
            <p:nvPr/>
          </p:nvSpPr>
          <p:spPr>
            <a:xfrm>
              <a:off x="5651849" y="4923563"/>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8" name="TextBox 97"/>
            <p:cNvSpPr txBox="1"/>
            <p:nvPr/>
          </p:nvSpPr>
          <p:spPr>
            <a:xfrm>
              <a:off x="7308553" y="4919098"/>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sp>
        <p:nvSpPr>
          <p:cNvPr id="99" name="TextBox 98"/>
          <p:cNvSpPr txBox="1"/>
          <p:nvPr/>
        </p:nvSpPr>
        <p:spPr>
          <a:xfrm>
            <a:off x="6121876" y="5837374"/>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7"/>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8"/>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9"/>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0"/>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1"/>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2"/>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3"/>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4"/>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5"/>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6"/>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7"/>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8"/>
            </p:custDataLst>
          </p:nvPr>
        </p:nvGrpSpPr>
        <p:grpSpPr>
          <a:xfrm>
            <a:off x="948661" y="2705333"/>
            <a:ext cx="304800" cy="304800"/>
            <a:chOff x="990600" y="2971800"/>
            <a:chExt cx="304800" cy="304800"/>
          </a:xfrm>
        </p:grpSpPr>
        <p:sp>
          <p:nvSpPr>
            <p:cNvPr id="124" name="Freeform 123"/>
            <p:cNvSpPr/>
            <p:nvPr>
              <p:custDataLst>
                <p:tags r:id="rId5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5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19"/>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0"/>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1"/>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2"/>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3"/>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4"/>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5"/>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6"/>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7"/>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8"/>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9"/>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0"/>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1"/>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2"/>
            </p:custDataLst>
          </p:nvPr>
        </p:nvSpPr>
        <p:spPr bwMode="auto">
          <a:xfrm flipV="1">
            <a:off x="1558259" y="1943332"/>
            <a:ext cx="2" cy="3181175"/>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3"/>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4"/>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9"/>
          <p:cNvSpPr>
            <a:spLocks noChangeShapeType="1"/>
          </p:cNvSpPr>
          <p:nvPr>
            <p:custDataLst>
              <p:tags r:id="rId35"/>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6"/>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7"/>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8"/>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9"/>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40"/>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6" name="Line 44"/>
          <p:cNvSpPr>
            <a:spLocks noChangeShapeType="1"/>
          </p:cNvSpPr>
          <p:nvPr>
            <p:custDataLst>
              <p:tags r:id="rId41"/>
            </p:custDataLst>
          </p:nvPr>
        </p:nvSpPr>
        <p:spPr bwMode="auto">
          <a:xfrm flipH="1" flipV="1">
            <a:off x="6511260" y="2693196"/>
            <a:ext cx="22885" cy="2603275"/>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7" name="Line 48"/>
          <p:cNvSpPr>
            <a:spLocks noChangeShapeType="1"/>
          </p:cNvSpPr>
          <p:nvPr>
            <p:custDataLst>
              <p:tags r:id="rId42"/>
            </p:custDataLst>
          </p:nvPr>
        </p:nvSpPr>
        <p:spPr bwMode="auto">
          <a:xfrm flipH="1">
            <a:off x="1705513" y="5302565"/>
            <a:ext cx="4828633" cy="12066"/>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8" name="Line 49"/>
          <p:cNvSpPr>
            <a:spLocks noChangeShapeType="1"/>
          </p:cNvSpPr>
          <p:nvPr>
            <p:custDataLst>
              <p:tags r:id="rId43"/>
            </p:custDataLst>
          </p:nvPr>
        </p:nvSpPr>
        <p:spPr bwMode="auto">
          <a:xfrm>
            <a:off x="1553113" y="5162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9" name="Text Box 29"/>
          <p:cNvSpPr txBox="1">
            <a:spLocks noChangeArrowheads="1"/>
          </p:cNvSpPr>
          <p:nvPr>
            <p:custDataLst>
              <p:tags r:id="rId44"/>
            </p:custDataLst>
          </p:nvPr>
        </p:nvSpPr>
        <p:spPr bwMode="auto">
          <a:xfrm>
            <a:off x="1763473" y="5009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shamt</a:t>
            </a:r>
            <a:endParaRPr lang="en-US" sz="1600" dirty="0">
              <a:solidFill>
                <a:schemeClr val="tx2"/>
              </a:solidFill>
              <a:latin typeface="Source Sans Pro" panose="020B0503030403020204"/>
            </a:endParaRPr>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20</a:t>
            </a:r>
            <a:endParaRPr lang="en-US" sz="1200" dirty="0">
              <a:solidFill>
                <a:srgbClr val="92D050"/>
              </a:solidFill>
              <a:latin typeface="Source Sans Pro" panose="020B0503030403020204"/>
            </a:endParaRPr>
          </a:p>
        </p:txBody>
      </p:sp>
      <p:sp>
        <p:nvSpPr>
          <p:cNvPr id="72" name="Rectangle 71"/>
          <p:cNvSpPr/>
          <p:nvPr/>
        </p:nvSpPr>
        <p:spPr>
          <a:xfrm>
            <a:off x="4707724" y="4564206"/>
            <a:ext cx="354584" cy="276999"/>
          </a:xfrm>
          <a:prstGeom prst="rect">
            <a:avLst/>
          </a:prstGeom>
          <a:ln>
            <a:noFill/>
          </a:ln>
        </p:spPr>
        <p:txBody>
          <a:bodyPr wrap="none">
            <a:spAutoFit/>
          </a:bodyPr>
          <a:lstStyle/>
          <a:p>
            <a:r>
              <a:rPr lang="en-US" sz="1200" dirty="0">
                <a:solidFill>
                  <a:srgbClr val="92D050"/>
                </a:solidFill>
                <a:latin typeface="Source Sans Pro" panose="020B0503030403020204"/>
              </a:rPr>
              <a:t>3</a:t>
            </a:r>
            <a:r>
              <a:rPr lang="en-US" sz="1200" dirty="0" smtClean="0">
                <a:solidFill>
                  <a:srgbClr val="92D050"/>
                </a:solidFill>
                <a:latin typeface="Source Sans Pro" panose="020B0503030403020204"/>
              </a:rPr>
              <a:t>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5"/>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6"/>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7"/>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48"/>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49"/>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5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51"/>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52"/>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2" name="TextBox 81"/>
          <p:cNvSpPr txBox="1"/>
          <p:nvPr>
            <p:custDataLst>
              <p:tags r:id="rId53"/>
            </p:custDataLst>
          </p:nvPr>
        </p:nvSpPr>
        <p:spPr>
          <a:xfrm>
            <a:off x="1705513" y="6272220"/>
            <a:ext cx="6077305" cy="523220"/>
          </a:xfrm>
          <a:prstGeom prst="rect">
            <a:avLst/>
          </a:prstGeom>
          <a:noFill/>
        </p:spPr>
        <p:txBody>
          <a:bodyPr wrap="none" rtlCol="0">
            <a:spAutoFit/>
          </a:bodyPr>
          <a:lstStyle/>
          <a:p>
            <a:r>
              <a:rPr lang="en-US" sz="2800" dirty="0" smtClean="0">
                <a:solidFill>
                  <a:schemeClr val="tx2"/>
                </a:solidFill>
                <a:latin typeface="Source Sans Pro" panose="020B0503030403020204"/>
              </a:rPr>
              <a:t>Example: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 0x</a:t>
            </a:r>
            <a:r>
              <a:rPr lang="en-US" sz="2800" dirty="0" smtClean="0">
                <a:solidFill>
                  <a:schemeClr val="accent3"/>
                </a:solidFill>
                <a:latin typeface="Source Sans Pro" panose="020B0503030403020204"/>
              </a:rPr>
              <a:t>5</a:t>
            </a:r>
            <a:r>
              <a:rPr lang="en-US" sz="2800" dirty="0" smtClean="0">
                <a:solidFill>
                  <a:schemeClr val="tx2"/>
                </a:solidFill>
                <a:latin typeface="Source Sans Pro" panose="020B0503030403020204"/>
              </a:rPr>
              <a:t>000		# </a:t>
            </a:r>
            <a:r>
              <a:rPr lang="en-US" sz="2800" dirty="0" smtClean="0">
                <a:solidFill>
                  <a:srgbClr val="00B0F0"/>
                </a:solidFill>
                <a:latin typeface="Source Sans Pro" panose="020B0503030403020204"/>
              </a:rPr>
              <a:t>LUI</a:t>
            </a:r>
            <a:r>
              <a:rPr lang="en-US" sz="2800" dirty="0" smtClean="0">
                <a:solidFill>
                  <a:schemeClr val="tx2"/>
                </a:solidFill>
                <a:latin typeface="Source Sans Pro" panose="020B0503030403020204"/>
              </a:rPr>
              <a:t>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5</a:t>
            </a:r>
          </a:p>
        </p:txBody>
      </p:sp>
      <p:sp>
        <p:nvSpPr>
          <p:cNvPr id="83" name="Line 45"/>
          <p:cNvSpPr>
            <a:spLocks noChangeShapeType="1"/>
          </p:cNvSpPr>
          <p:nvPr>
            <p:custDataLst>
              <p:tags r:id="rId54"/>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18737157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59</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Load Upper Immediate</a:t>
            </a:r>
            <a:endParaRPr lang="en-US" dirty="0"/>
          </a:p>
        </p:txBody>
      </p:sp>
      <p:grpSp>
        <p:nvGrpSpPr>
          <p:cNvPr id="2" name="Group 1"/>
          <p:cNvGrpSpPr/>
          <p:nvPr/>
        </p:nvGrpSpPr>
        <p:grpSpPr>
          <a:xfrm>
            <a:off x="685824" y="5437156"/>
            <a:ext cx="1237440" cy="461665"/>
            <a:chOff x="685824" y="5437156"/>
            <a:chExt cx="1237440" cy="461665"/>
          </a:xfrm>
        </p:grpSpPr>
        <p:cxnSp>
          <p:nvCxnSpPr>
            <p:cNvPr id="89" name="Straight Arrow Connector 88"/>
            <p:cNvCxnSpPr/>
            <p:nvPr/>
          </p:nvCxnSpPr>
          <p:spPr>
            <a:xfrm>
              <a:off x="6858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4641" y="5437156"/>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grpSp>
      <p:grpSp>
        <p:nvGrpSpPr>
          <p:cNvPr id="6" name="Group 5"/>
          <p:cNvGrpSpPr/>
          <p:nvPr/>
        </p:nvGrpSpPr>
        <p:grpSpPr>
          <a:xfrm>
            <a:off x="1981224" y="5447294"/>
            <a:ext cx="1290570" cy="461665"/>
            <a:chOff x="1981224" y="5447294"/>
            <a:chExt cx="1290570" cy="461665"/>
          </a:xfrm>
        </p:grpSpPr>
        <p:cxnSp>
          <p:nvCxnSpPr>
            <p:cNvPr id="90" name="Straight Arrow Connector 89"/>
            <p:cNvCxnSpPr/>
            <p:nvPr/>
          </p:nvCxnSpPr>
          <p:spPr>
            <a:xfrm>
              <a:off x="19812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24337" y="5447294"/>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grpSp>
      <p:grpSp>
        <p:nvGrpSpPr>
          <p:cNvPr id="7" name="Group 6"/>
          <p:cNvGrpSpPr/>
          <p:nvPr/>
        </p:nvGrpSpPr>
        <p:grpSpPr>
          <a:xfrm>
            <a:off x="3285745" y="5446321"/>
            <a:ext cx="2505479" cy="461665"/>
            <a:chOff x="3285745" y="5446321"/>
            <a:chExt cx="2505479" cy="461665"/>
          </a:xfrm>
        </p:grpSpPr>
        <p:cxnSp>
          <p:nvCxnSpPr>
            <p:cNvPr id="91" name="Straight Arrow Connector 90"/>
            <p:cNvCxnSpPr/>
            <p:nvPr/>
          </p:nvCxnSpPr>
          <p:spPr>
            <a:xfrm>
              <a:off x="3285745" y="5898821"/>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86176" y="5446321"/>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grpSp>
      <p:grpSp>
        <p:nvGrpSpPr>
          <p:cNvPr id="9" name="Group 8"/>
          <p:cNvGrpSpPr/>
          <p:nvPr/>
        </p:nvGrpSpPr>
        <p:grpSpPr>
          <a:xfrm>
            <a:off x="7220736" y="5437156"/>
            <a:ext cx="1237440" cy="461665"/>
            <a:chOff x="7220736" y="5437156"/>
            <a:chExt cx="1237440" cy="461665"/>
          </a:xfrm>
        </p:grpSpPr>
        <p:cxnSp>
          <p:nvCxnSpPr>
            <p:cNvPr id="93" name="Straight Arrow Connector 92"/>
            <p:cNvCxnSpPr/>
            <p:nvPr/>
          </p:nvCxnSpPr>
          <p:spPr>
            <a:xfrm>
              <a:off x="7220736"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537129" y="5437156"/>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grpSp>
        <p:nvGrpSpPr>
          <p:cNvPr id="8" name="Group 7"/>
          <p:cNvGrpSpPr/>
          <p:nvPr/>
        </p:nvGrpSpPr>
        <p:grpSpPr>
          <a:xfrm>
            <a:off x="5793682" y="5441621"/>
            <a:ext cx="1427054" cy="857418"/>
            <a:chOff x="5793682" y="5441621"/>
            <a:chExt cx="1427054" cy="857418"/>
          </a:xfrm>
        </p:grpSpPr>
        <p:cxnSp>
          <p:nvCxnSpPr>
            <p:cNvPr id="92" name="Straight Arrow Connector 91"/>
            <p:cNvCxnSpPr/>
            <p:nvPr/>
          </p:nvCxnSpPr>
          <p:spPr>
            <a:xfrm>
              <a:off x="5793682" y="5898821"/>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880425" y="5441621"/>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9" name="TextBox 98"/>
            <p:cNvSpPr txBox="1"/>
            <p:nvPr/>
          </p:nvSpPr>
          <p:spPr>
            <a:xfrm>
              <a:off x="6121876" y="5837374"/>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gr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7"/>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8"/>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9"/>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0"/>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1"/>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2"/>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3"/>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4"/>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5"/>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6"/>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7"/>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8"/>
            </p:custDataLst>
          </p:nvPr>
        </p:nvGrpSpPr>
        <p:grpSpPr>
          <a:xfrm>
            <a:off x="948661" y="2705333"/>
            <a:ext cx="304800" cy="304800"/>
            <a:chOff x="990600" y="2971800"/>
            <a:chExt cx="304800" cy="304800"/>
          </a:xfrm>
        </p:grpSpPr>
        <p:sp>
          <p:nvSpPr>
            <p:cNvPr id="124" name="Freeform 123"/>
            <p:cNvSpPr/>
            <p:nvPr>
              <p:custDataLst>
                <p:tags r:id="rId6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6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19"/>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0"/>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1"/>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2"/>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3"/>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4"/>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5"/>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6"/>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7"/>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8"/>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9"/>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0"/>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1"/>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2"/>
            </p:custDataLst>
          </p:nvPr>
        </p:nvSpPr>
        <p:spPr bwMode="auto">
          <a:xfrm flipV="1">
            <a:off x="1558259" y="1943332"/>
            <a:ext cx="2" cy="3181175"/>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3"/>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4"/>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9"/>
          <p:cNvSpPr>
            <a:spLocks noChangeShapeType="1"/>
          </p:cNvSpPr>
          <p:nvPr>
            <p:custDataLst>
              <p:tags r:id="rId35"/>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6"/>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7"/>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8"/>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9"/>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40"/>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6" name="Line 44"/>
          <p:cNvSpPr>
            <a:spLocks noChangeShapeType="1"/>
          </p:cNvSpPr>
          <p:nvPr>
            <p:custDataLst>
              <p:tags r:id="rId41"/>
            </p:custDataLst>
          </p:nvPr>
        </p:nvSpPr>
        <p:spPr bwMode="auto">
          <a:xfrm flipH="1" flipV="1">
            <a:off x="6577166" y="3391132"/>
            <a:ext cx="5146" cy="1923498"/>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7" name="Line 48"/>
          <p:cNvSpPr>
            <a:spLocks noChangeShapeType="1"/>
          </p:cNvSpPr>
          <p:nvPr>
            <p:custDataLst>
              <p:tags r:id="rId42"/>
            </p:custDataLst>
          </p:nvPr>
        </p:nvSpPr>
        <p:spPr bwMode="auto">
          <a:xfrm flipH="1" flipV="1">
            <a:off x="1705513" y="5314631"/>
            <a:ext cx="48768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8" name="Line 49"/>
          <p:cNvSpPr>
            <a:spLocks noChangeShapeType="1"/>
          </p:cNvSpPr>
          <p:nvPr>
            <p:custDataLst>
              <p:tags r:id="rId43"/>
            </p:custDataLst>
          </p:nvPr>
        </p:nvSpPr>
        <p:spPr bwMode="auto">
          <a:xfrm>
            <a:off x="1553113" y="5162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9" name="Text Box 29"/>
          <p:cNvSpPr txBox="1">
            <a:spLocks noChangeArrowheads="1"/>
          </p:cNvSpPr>
          <p:nvPr>
            <p:custDataLst>
              <p:tags r:id="rId44"/>
            </p:custDataLst>
          </p:nvPr>
        </p:nvSpPr>
        <p:spPr bwMode="auto">
          <a:xfrm>
            <a:off x="1763473" y="5009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shamt</a:t>
            </a:r>
            <a:endParaRPr lang="en-US" sz="1600" dirty="0">
              <a:solidFill>
                <a:schemeClr val="tx2"/>
              </a:solidFill>
              <a:latin typeface="Source Sans Pro" panose="020B0503030403020204"/>
            </a:endParaRPr>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20</a:t>
            </a:r>
            <a:endParaRPr lang="en-US" sz="1200" dirty="0">
              <a:solidFill>
                <a:srgbClr val="92D050"/>
              </a:solidFill>
              <a:latin typeface="Source Sans Pro" panose="020B0503030403020204"/>
            </a:endParaRPr>
          </a:p>
        </p:txBody>
      </p:sp>
      <p:sp>
        <p:nvSpPr>
          <p:cNvPr id="72" name="Rectangle 71"/>
          <p:cNvSpPr/>
          <p:nvPr/>
        </p:nvSpPr>
        <p:spPr>
          <a:xfrm>
            <a:off x="4707724" y="4564206"/>
            <a:ext cx="354584" cy="276999"/>
          </a:xfrm>
          <a:prstGeom prst="rect">
            <a:avLst/>
          </a:prstGeom>
          <a:ln>
            <a:noFill/>
          </a:ln>
        </p:spPr>
        <p:txBody>
          <a:bodyPr wrap="none">
            <a:spAutoFit/>
          </a:bodyPr>
          <a:lstStyle/>
          <a:p>
            <a:r>
              <a:rPr lang="en-US" sz="1200" dirty="0">
                <a:solidFill>
                  <a:srgbClr val="92D050"/>
                </a:solidFill>
                <a:latin typeface="Source Sans Pro" panose="020B0503030403020204"/>
              </a:rPr>
              <a:t>3</a:t>
            </a:r>
            <a:r>
              <a:rPr lang="en-US" sz="1200" dirty="0" smtClean="0">
                <a:solidFill>
                  <a:srgbClr val="92D050"/>
                </a:solidFill>
                <a:latin typeface="Source Sans Pro" panose="020B0503030403020204"/>
              </a:rPr>
              <a:t>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5"/>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6"/>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7"/>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48"/>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49"/>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5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51"/>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52"/>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2" name="TextBox 81"/>
          <p:cNvSpPr txBox="1"/>
          <p:nvPr>
            <p:custDataLst>
              <p:tags r:id="rId53"/>
            </p:custDataLst>
          </p:nvPr>
        </p:nvSpPr>
        <p:spPr>
          <a:xfrm>
            <a:off x="1705513" y="6272220"/>
            <a:ext cx="6077305" cy="523220"/>
          </a:xfrm>
          <a:prstGeom prst="rect">
            <a:avLst/>
          </a:prstGeom>
          <a:noFill/>
        </p:spPr>
        <p:txBody>
          <a:bodyPr wrap="none" rtlCol="0">
            <a:spAutoFit/>
          </a:bodyPr>
          <a:lstStyle/>
          <a:p>
            <a:r>
              <a:rPr lang="en-US" sz="2800" dirty="0" smtClean="0">
                <a:solidFill>
                  <a:schemeClr val="tx2"/>
                </a:solidFill>
                <a:latin typeface="Source Sans Pro" panose="020B0503030403020204"/>
              </a:rPr>
              <a:t>Example: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 0x</a:t>
            </a:r>
            <a:r>
              <a:rPr lang="en-US" sz="2800" dirty="0" smtClean="0">
                <a:solidFill>
                  <a:schemeClr val="accent3"/>
                </a:solidFill>
                <a:latin typeface="Source Sans Pro" panose="020B0503030403020204"/>
              </a:rPr>
              <a:t>5</a:t>
            </a:r>
            <a:r>
              <a:rPr lang="en-US" sz="2800" dirty="0" smtClean="0">
                <a:solidFill>
                  <a:schemeClr val="tx2"/>
                </a:solidFill>
                <a:latin typeface="Source Sans Pro" panose="020B0503030403020204"/>
              </a:rPr>
              <a:t>000		# </a:t>
            </a:r>
            <a:r>
              <a:rPr lang="en-US" sz="2800" dirty="0" smtClean="0">
                <a:solidFill>
                  <a:srgbClr val="00B0F0"/>
                </a:solidFill>
                <a:latin typeface="Source Sans Pro" panose="020B0503030403020204"/>
              </a:rPr>
              <a:t>LUI</a:t>
            </a:r>
            <a:r>
              <a:rPr lang="en-US" sz="2800" dirty="0" smtClean="0">
                <a:solidFill>
                  <a:schemeClr val="tx2"/>
                </a:solidFill>
                <a:latin typeface="Source Sans Pro" panose="020B0503030403020204"/>
              </a:rPr>
              <a:t> </a:t>
            </a:r>
            <a:r>
              <a:rPr lang="en-US" sz="2800" dirty="0" smtClean="0">
                <a:solidFill>
                  <a:srgbClr val="FF0000"/>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5</a:t>
            </a:r>
          </a:p>
        </p:txBody>
      </p:sp>
      <p:sp>
        <p:nvSpPr>
          <p:cNvPr id="83" name="Line 45"/>
          <p:cNvSpPr>
            <a:spLocks noChangeShapeType="1"/>
          </p:cNvSpPr>
          <p:nvPr>
            <p:custDataLst>
              <p:tags r:id="rId54"/>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4" name="Rectangle 19"/>
          <p:cNvSpPr>
            <a:spLocks noChangeArrowheads="1"/>
          </p:cNvSpPr>
          <p:nvPr>
            <p:custDataLst>
              <p:tags r:id="rId55"/>
            </p:custDataLst>
          </p:nvPr>
        </p:nvSpPr>
        <p:spPr bwMode="auto">
          <a:xfrm rot="16200000">
            <a:off x="6435061" y="2916194"/>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85" name="Line 44"/>
          <p:cNvSpPr>
            <a:spLocks noChangeShapeType="1"/>
          </p:cNvSpPr>
          <p:nvPr>
            <p:custDataLst>
              <p:tags r:id="rId56"/>
            </p:custDataLst>
          </p:nvPr>
        </p:nvSpPr>
        <p:spPr bwMode="auto">
          <a:xfrm flipV="1">
            <a:off x="6282661" y="3373394"/>
            <a:ext cx="0" cy="3048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86" name="Line 45"/>
          <p:cNvSpPr>
            <a:spLocks noChangeShapeType="1"/>
          </p:cNvSpPr>
          <p:nvPr>
            <p:custDataLst>
              <p:tags r:id="rId57"/>
            </p:custDataLst>
          </p:nvPr>
        </p:nvSpPr>
        <p:spPr bwMode="auto">
          <a:xfrm flipV="1">
            <a:off x="5930236" y="3297194"/>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58"/>
            </p:custDataLst>
          </p:nvPr>
        </p:nvSpPr>
        <p:spPr bwMode="auto">
          <a:xfrm flipV="1">
            <a:off x="6511261" y="2687594"/>
            <a:ext cx="0" cy="5334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00" name="Text Box 52"/>
          <p:cNvSpPr txBox="1">
            <a:spLocks noChangeArrowheads="1"/>
          </p:cNvSpPr>
          <p:nvPr>
            <p:custDataLst>
              <p:tags r:id="rId59"/>
            </p:custDataLst>
          </p:nvPr>
        </p:nvSpPr>
        <p:spPr bwMode="auto">
          <a:xfrm>
            <a:off x="5959914" y="366452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12</a:t>
            </a:r>
            <a:endParaRPr lang="en-US" sz="2000" dirty="0">
              <a:solidFill>
                <a:schemeClr val="tx2"/>
              </a:solidFill>
              <a:latin typeface="Source Sans Pro" panose="020B0503030403020204"/>
            </a:endParaRPr>
          </a:p>
        </p:txBody>
      </p:sp>
      <p:sp>
        <p:nvSpPr>
          <p:cNvPr id="3" name="TextBox 2"/>
          <p:cNvSpPr txBox="1"/>
          <p:nvPr/>
        </p:nvSpPr>
        <p:spPr>
          <a:xfrm>
            <a:off x="6656734" y="2140943"/>
            <a:ext cx="1196161" cy="461665"/>
          </a:xfrm>
          <a:prstGeom prst="rect">
            <a:avLst/>
          </a:prstGeom>
          <a:noFill/>
        </p:spPr>
        <p:txBody>
          <a:bodyPr wrap="none" rtlCol="0">
            <a:spAutoFit/>
          </a:bodyPr>
          <a:lstStyle/>
          <a:p>
            <a:r>
              <a:rPr lang="en-US" dirty="0" smtClean="0">
                <a:solidFill>
                  <a:schemeClr val="tx2"/>
                </a:solidFill>
                <a:latin typeface="Source Sans Pro" panose="020B0503030403020204"/>
              </a:rPr>
              <a:t>0x5000</a:t>
            </a:r>
            <a:endParaRPr lang="en-US" dirty="0"/>
          </a:p>
        </p:txBody>
      </p:sp>
      <p:sp>
        <p:nvSpPr>
          <p:cNvPr id="5" name="TextBox 4"/>
          <p:cNvSpPr txBox="1"/>
          <p:nvPr/>
        </p:nvSpPr>
        <p:spPr>
          <a:xfrm>
            <a:off x="50275" y="767616"/>
            <a:ext cx="1415772" cy="461665"/>
          </a:xfrm>
          <a:prstGeom prst="rect">
            <a:avLst/>
          </a:prstGeom>
          <a:noFill/>
        </p:spPr>
        <p:txBody>
          <a:bodyPr wrap="none" rtlCol="0">
            <a:spAutoFit/>
          </a:bodyPr>
          <a:lstStyle/>
          <a:p>
            <a:r>
              <a:rPr lang="en-US" dirty="0">
                <a:solidFill>
                  <a:srgbClr val="00B0F0"/>
                </a:solidFill>
                <a:latin typeface="Source Sans Pro" panose="020B0503030403020204"/>
              </a:rPr>
              <a:t>LUI</a:t>
            </a:r>
            <a:r>
              <a:rPr lang="en-US" dirty="0">
                <a:solidFill>
                  <a:schemeClr val="tx2"/>
                </a:solidFill>
                <a:latin typeface="Source Sans Pro" panose="020B0503030403020204"/>
              </a:rPr>
              <a:t> </a:t>
            </a:r>
            <a:r>
              <a:rPr lang="en-US" dirty="0">
                <a:solidFill>
                  <a:srgbClr val="FF0000"/>
                </a:solidFill>
                <a:latin typeface="Source Sans Pro" panose="020B0503030403020204"/>
              </a:rPr>
              <a:t>x5</a:t>
            </a:r>
            <a:r>
              <a:rPr lang="en-US" dirty="0">
                <a:solidFill>
                  <a:schemeClr val="tx2"/>
                </a:solidFill>
                <a:latin typeface="Source Sans Pro" panose="020B0503030403020204"/>
              </a:rPr>
              <a:t>, </a:t>
            </a:r>
            <a:r>
              <a:rPr lang="en-US" dirty="0" smtClean="0">
                <a:solidFill>
                  <a:schemeClr val="accent3"/>
                </a:solidFill>
                <a:latin typeface="Source Sans Pro" panose="020B0503030403020204"/>
              </a:rPr>
              <a:t>5</a:t>
            </a:r>
            <a:endParaRPr lang="en-US" dirty="0">
              <a:solidFill>
                <a:schemeClr val="accent3"/>
              </a:solidFill>
              <a:latin typeface="Source Sans Pro" panose="020B0503030403020204"/>
            </a:endParaRPr>
          </a:p>
        </p:txBody>
      </p:sp>
      <p:sp>
        <p:nvSpPr>
          <p:cNvPr id="81" name="TextBox 80"/>
          <p:cNvSpPr txBox="1"/>
          <p:nvPr/>
        </p:nvSpPr>
        <p:spPr>
          <a:xfrm>
            <a:off x="1636572" y="3892236"/>
            <a:ext cx="663964" cy="461665"/>
          </a:xfrm>
          <a:prstGeom prst="rect">
            <a:avLst/>
          </a:prstGeom>
          <a:noFill/>
        </p:spPr>
        <p:txBody>
          <a:bodyPr wrap="none" rtlCol="0">
            <a:spAutoFit/>
          </a:bodyPr>
          <a:lstStyle/>
          <a:p>
            <a:r>
              <a:rPr lang="en-US" dirty="0" smtClean="0">
                <a:solidFill>
                  <a:srgbClr val="00B0F0"/>
                </a:solidFill>
                <a:latin typeface="Source Sans Pro" panose="020B0503030403020204"/>
              </a:rPr>
              <a:t>LUI</a:t>
            </a:r>
            <a:endParaRPr lang="en-US" dirty="0">
              <a:solidFill>
                <a:schemeClr val="accent3"/>
              </a:solidFill>
              <a:latin typeface="Source Sans Pro" panose="020B0503030403020204"/>
            </a:endParaRPr>
          </a:p>
        </p:txBody>
      </p:sp>
      <p:sp>
        <p:nvSpPr>
          <p:cNvPr id="102" name="TextBox 101"/>
          <p:cNvSpPr txBox="1"/>
          <p:nvPr/>
        </p:nvSpPr>
        <p:spPr>
          <a:xfrm>
            <a:off x="2217540" y="3896508"/>
            <a:ext cx="510076" cy="461665"/>
          </a:xfrm>
          <a:prstGeom prst="rect">
            <a:avLst/>
          </a:prstGeom>
          <a:noFill/>
        </p:spPr>
        <p:txBody>
          <a:bodyPr wrap="none" rtlCol="0">
            <a:spAutoFit/>
          </a:bodyPr>
          <a:lstStyle/>
          <a:p>
            <a:r>
              <a:rPr lang="en-US" dirty="0" smtClean="0">
                <a:solidFill>
                  <a:srgbClr val="FF0000"/>
                </a:solidFill>
                <a:latin typeface="Source Sans Pro" panose="020B0503030403020204"/>
              </a:rPr>
              <a:t>x5</a:t>
            </a:r>
            <a:endParaRPr lang="en-US" dirty="0">
              <a:solidFill>
                <a:schemeClr val="accent3"/>
              </a:solidFill>
              <a:latin typeface="Source Sans Pro" panose="020B0503030403020204"/>
            </a:endParaRPr>
          </a:p>
        </p:txBody>
      </p:sp>
      <p:sp>
        <p:nvSpPr>
          <p:cNvPr id="104" name="TextBox 103"/>
          <p:cNvSpPr txBox="1"/>
          <p:nvPr/>
        </p:nvSpPr>
        <p:spPr>
          <a:xfrm>
            <a:off x="2644620" y="3896508"/>
            <a:ext cx="356188" cy="461665"/>
          </a:xfrm>
          <a:prstGeom prst="rect">
            <a:avLst/>
          </a:prstGeom>
          <a:noFill/>
        </p:spPr>
        <p:txBody>
          <a:bodyPr wrap="none" rtlCol="0">
            <a:spAutoFit/>
          </a:bodyPr>
          <a:lstStyle/>
          <a:p>
            <a:r>
              <a:rPr lang="en-US" dirty="0" smtClean="0">
                <a:solidFill>
                  <a:schemeClr val="accent3"/>
                </a:solidFill>
                <a:latin typeface="Source Sans Pro" panose="020B0503030403020204"/>
              </a:rPr>
              <a:t>5</a:t>
            </a:r>
            <a:endParaRPr lang="en-US" dirty="0">
              <a:solidFill>
                <a:schemeClr val="accent3"/>
              </a:solidFill>
              <a:latin typeface="Source Sans Pro" panose="020B0503030403020204"/>
            </a:endParaRPr>
          </a:p>
        </p:txBody>
      </p:sp>
    </p:spTree>
    <p:extLst>
      <p:ext uri="{BB962C8B-B14F-4D97-AF65-F5344CB8AC3E}">
        <p14:creationId xmlns:p14="http://schemas.microsoft.com/office/powerpoint/2010/main" val="2497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4.72222E-6 -2.60209E-18 L 4.72222E-6 0.00023 C 0.00138 0.00069 0.00312 0.00116 0.00451 0.00231 C 0.00538 0.00301 0.00572 0.00417 0.00642 0.00486 C 0.00763 0.00671 0.0092 0.00741 0.01059 0.00856 C 0.01111 0.00949 0.01128 0.01042 0.0118 0.01134 C 0.0125 0.0125 0.01493 0.01412 0.01597 0.01481 C 0.01666 0.01574 0.01736 0.01736 0.0184 0.01829 C 0.01944 0.01921 0.02083 0.01921 0.02204 0.02014 C 0.02309 0.0206 0.02743 0.02338 0.02968 0.02431 C 0.03055 0.02477 0.03125 0.025 0.03211 0.02546 C 0.03316 0.02616 0.0342 0.02708 0.03506 0.02778 C 0.03576 0.02847 0.03628 0.0294 0.03697 0.02963 C 0.0375 0.03009 0.04166 0.03148 0.04218 0.03148 C 0.04236 0.03241 0.04236 0.03333 0.04288 0.03426 C 0.04322 0.03472 0.04409 0.03449 0.04461 0.03495 C 0.04531 0.03542 0.04583 0.03611 0.04652 0.03681 C 0.04791 0.03796 0.05017 0.04028 0.05173 0.0412 C 0.05295 0.04167 0.05538 0.04306 0.05538 0.04329 C 0.05607 0.04352 0.05659 0.04421 0.05729 0.04444 C 0.05972 0.0463 0.06076 0.0463 0.06302 0.04722 C 0.06371 0.04745 0.06423 0.04769 0.06493 0.04815 C 0.06562 0.04861 0.06649 0.04861 0.06736 0.04907 C 0.06822 0.04954 0.06892 0.05023 0.06979 0.05093 C 0.0717 0.05162 0.07378 0.05185 0.07569 0.05255 L 0.07812 0.05324 C 0.07864 0.0544 0.07916 0.05532 0.07986 0.05602 C 0.08194 0.05833 0.08177 0.05741 0.0842 0.05972 C 0.08559 0.06088 0.08715 0.06296 0.08819 0.06505 C 0.08958 0.06736 0.09097 0.07014 0.09236 0.07269 C 0.09288 0.07384 0.09322 0.07454 0.09357 0.07546 C 0.09566 0.0787 0.09774 0.08194 0.09947 0.08519 C 0.11059 0.10463 0.0993 0.08773 0.11041 0.10347 C 0.11163 0.1088 0.11336 0.11412 0.11458 0.11944 C 0.11927 0.14167 0.11493 0.13148 0.11875 0.13958 C 0.11909 0.14444 0.11944 0.14907 0.11996 0.1537 C 0.11996 0.15463 0.12031 0.15556 0.12048 0.15648 C 0.12118 0.15949 0.12152 0.16181 0.1217 0.16528 C 0.12343 0.18356 0.12222 0.17384 0.12361 0.1838 C 0.12361 0.19236 0.12361 0.20069 0.12395 0.20926 C 0.12413 0.21042 0.12447 0.21157 0.12465 0.21273 C 0.12569 0.22384 0.12586 0.22708 0.12638 0.2375 C 0.12656 0.24606 0.12656 0.2544 0.12708 0.26296 C 0.12708 0.26458 0.12812 0.26644 0.12829 0.26829 C 0.12864 0.27245 0.12864 0.27708 0.12881 0.28125 C 0.12829 0.30671 0.12777 0.33241 0.12708 0.35787 C 0.12691 0.36181 0.12638 0.36435 0.12586 0.36759 C 0.12638 0.37731 0.12586 0.38681 0.12829 0.39583 C 0.12864 0.39722 0.12881 0.39884 0.12951 0.4 C 0.12986 0.40139 0.13072 0.40185 0.13125 0.40278 C 0.13194 0.40486 0.13229 0.40718 0.13316 0.4088 C 0.13368 0.41065 0.13472 0.41204 0.13559 0.41343 C 0.13593 0.41412 0.13611 0.41528 0.13663 0.41597 C 0.13958 0.42106 0.13923 0.4206 0.14201 0.42315 C 0.14236 0.42407 0.1427 0.42477 0.14322 0.42569 C 0.14375 0.42662 0.14461 0.42731 0.14496 0.42824 C 0.14878 0.43634 0.1434 0.42755 0.14809 0.43472 C 0.14861 0.43727 0.14843 0.43796 0.15034 0.43958 C 0.15086 0.44028 0.15156 0.44051 0.15208 0.44074 C 0.15312 0.4419 0.15763 0.44722 0.15885 0.44769 C 0.15954 0.44792 0.16041 0.44815 0.16111 0.44861 C 0.16267 0.44954 0.16423 0.45139 0.16597 0.45208 C 0.16684 0.45255 0.16788 0.45255 0.16892 0.45301 C 0.17239 0.4544 0.16909 0.4537 0.17326 0.4537 L 0.17326 0.45417 " pathEditMode="relative" rAng="0" ptsTypes="AAAAAAAAAAAAAAAAAAAAAAAAAAAAAAAAAAAAAAAAAAAAAAAAAAAAAAAAAAAAAAAAA">
                                      <p:cBhvr>
                                        <p:cTn id="12" dur="2000" fill="hold"/>
                                        <p:tgtEl>
                                          <p:spTgt spid="5"/>
                                        </p:tgtEl>
                                        <p:attrNameLst>
                                          <p:attrName>ppt_x</p:attrName>
                                          <p:attrName>ppt_y</p:attrName>
                                        </p:attrNameLst>
                                      </p:cBhvr>
                                      <p:rCtr x="8663" y="22708"/>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4"/>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0" presetClass="path" presetSubtype="0" accel="50000" decel="50000" fill="hold" grpId="1" nodeType="withEffect">
                                  <p:stCondLst>
                                    <p:cond delay="0"/>
                                  </p:stCondLst>
                                  <p:childTnLst>
                                    <p:animMotion origin="layout" path="M -5.55556E-7 0.00208 L -5.55556E-7 0.00232 C 0.00052 0.00417 0.00104 0.00625 0.00174 0.0081 C 0.00365 0.01343 0.00313 0.00648 0.00417 0.01644 C 0.00434 0.01829 0.0033 0.0213 0.00469 0.02245 C 0.00712 0.02407 0.01042 0.02292 0.0132 0.02315 C 0.01997 0.02708 0.0092 0.02083 0.0217 0.02616 C 0.03698 0.03241 0.02413 0.02755 0.06233 0.02847 C 0.07691 0.02755 0.08004 0.02755 0.09514 0.02616 C 0.09653 0.02593 0.09792 0.02546 0.09931 0.02546 C 0.10191 0.025 0.10451 0.02477 0.10712 0.02454 C 0.10903 0.02407 0.11076 0.02361 0.11267 0.02315 C 0.11406 0.02269 0.11528 0.02176 0.11684 0.02153 C 0.1217 0.02107 0.12656 0.02107 0.13142 0.02083 C 0.15087 0.01713 0.13854 0.01898 0.1757 0.02014 C 0.17951 0.02037 0.18333 0.02083 0.18715 0.02083 C 0.20712 0.02199 0.19549 0.02083 0.20955 0.02245 C 0.21424 0.02222 0.21892 0.02199 0.22361 0.02153 C 0.225 0.02153 0.22639 0.0213 0.22778 0.02083 C 0.22847 0.0206 0.22899 0.01968 0.22969 0.01944 C 0.23542 0.01713 0.2349 0.01852 0.23993 0.01713 C 0.24132 0.01667 0.24271 0.01597 0.2441 0.01551 C 0.24618 0.01528 0.24826 0.01528 0.25017 0.01505 C 0.25573 0.01412 0.25278 0.01458 0.25695 0.01343 C 0.26129 0.01227 0.25851 0.01319 0.26181 0.01204 C 0.26024 0.00232 0.26181 0.01343 0.26181 -0.00671 C 0.26181 -0.02824 0.26129 -0.04954 0.26111 -0.07106 C 0.26215 -0.10903 0.26285 -0.14699 0.26424 -0.18518 C 0.26424 -0.18773 0.26545 -0.19259 0.26545 -0.19236 C 0.2658 -0.20208 0.26615 -0.21157 0.26667 -0.22083 C 0.26684 -0.22431 0.26736 -0.23009 0.26788 -0.2338 C 0.26806 -0.23472 0.26823 -0.23611 0.2684 -0.23727 C 0.26962 -0.23704 0.27795 -0.23495 0.27986 -0.23518 C 0.2901 -0.23542 0.30017 -0.23611 0.31024 -0.23657 C 0.31129 -0.23681 0.31233 -0.23704 0.3132 -0.23727 C 0.31406 -0.2375 0.31493 -0.23796 0.31563 -0.23819 C 0.32882 -0.24074 0.31424 -0.23727 0.32361 -0.23935 C 0.34063 -0.23889 0.33403 -0.23889 0.34306 -0.23889 L 0.34306 -0.23866 " pathEditMode="relative" rAng="0" ptsTypes="AAAAAAAAAAAAAAAAAAAAAAAAAAAAAAAAAAAAAAA">
                                      <p:cBhvr>
                                        <p:cTn id="27" dur="2000" fill="hold"/>
                                        <p:tgtEl>
                                          <p:spTgt spid="104"/>
                                        </p:tgtEl>
                                        <p:attrNameLst>
                                          <p:attrName>ppt_x</p:attrName>
                                          <p:attrName>ppt_y</p:attrName>
                                        </p:attrNameLst>
                                      </p:cBhvr>
                                      <p:rCtr x="17153" y="-10718"/>
                                    </p:animMotion>
                                  </p:childTnLst>
                                </p:cTn>
                              </p:par>
                              <p:par>
                                <p:cTn id="28" presetID="0" presetClass="path" presetSubtype="0" accel="50000" decel="50000" fill="hold" grpId="1" nodeType="withEffect">
                                  <p:stCondLst>
                                    <p:cond delay="0"/>
                                  </p:stCondLst>
                                  <p:childTnLst>
                                    <p:animMotion origin="layout" path="M 2.22222E-6 2.59259E-6 L 2.22222E-6 0.00023 C 0.00225 0.00046 0.00469 0.00092 0.00729 0.00162 C 0.00972 0.00231 0.01215 0.00347 0.01458 0.00393 C 0.0184 0.00463 0.02205 0.00463 0.02552 0.00486 C 0.03142 0.00671 0.02535 0.00486 0.03628 0.00717 C 0.04739 0.00972 0.04201 0.00926 0.05798 0.01134 C 0.06389 0.01203 0.06962 0.01227 0.07552 0.01296 C 0.07882 0.01319 0.08194 0.01435 0.08507 0.01458 L 0.09583 0.01528 C 0.10121 0.01574 0.10677 0.01666 0.11215 0.0169 C 0.12448 0.01759 0.13698 0.01736 0.1493 0.01782 C 0.296 0.01504 0.23871 0.01435 0.32187 0.0162 C 0.32535 0.01643 0.32899 0.0169 0.33264 0.0169 C 0.36857 0.0169 0.36232 0.01736 0.38264 0.01528 L 0.43003 0.0169 C 0.43073 0.0169 0.43177 0.01852 0.43212 0.01782 C 0.43281 0.01551 0.43246 0.01296 0.43264 0.01041 C 0.43212 -0.01042 0.43073 -0.06065 0.43073 -0.08334 C 0.43073 -0.09121 0.43107 -0.09908 0.43142 -0.10672 C 0.4316 -0.10996 0.4316 -0.1132 0.43212 -0.11644 C 0.43246 -0.11898 0.4335 -0.1213 0.43403 -0.12385 C 0.4342 -0.1257 0.43437 -0.12755 0.43489 -0.1294 C 0.43507 -0.13102 0.43611 -0.1338 0.4368 -0.13519 C 0.43732 -0.13635 0.43837 -0.13727 0.43889 -0.13843 C 0.43975 -0.13982 0.44028 -0.14144 0.4408 -0.14329 C 0.44114 -0.14398 0.44114 -0.14491 0.44166 -0.1456 C 0.44184 -0.14653 0.44305 -0.14792 0.44305 -0.14769 L 0.44305 -0.14792 " pathEditMode="relative" rAng="0" ptsTypes="AAAAAAAAAAAAAAAAAAAAAAAAAAAAA">
                                      <p:cBhvr>
                                        <p:cTn id="29" dur="2000" fill="hold"/>
                                        <p:tgtEl>
                                          <p:spTgt spid="81"/>
                                        </p:tgtEl>
                                        <p:attrNameLst>
                                          <p:attrName>ppt_x</p:attrName>
                                          <p:attrName>ppt_y</p:attrName>
                                        </p:attrNameLst>
                                      </p:cBhvr>
                                      <p:rCtr x="22153" y="-6505"/>
                                    </p:animMotion>
                                  </p:childTnLst>
                                </p:cTn>
                              </p:par>
                              <p:par>
                                <p:cTn id="30" presetID="0" presetClass="path" presetSubtype="0" accel="50000" decel="50000" fill="hold" grpId="1" nodeType="withEffect">
                                  <p:stCondLst>
                                    <p:cond delay="0"/>
                                  </p:stCondLst>
                                  <p:childTnLst>
                                    <p:animMotion origin="layout" path="M -4.16667E-6 -3.33333E-6 L -4.16667E-6 0.00023 C -4.16667E-6 -0.0081 0.0007 -0.0162 0.00087 -0.02407 C 0.00122 -0.03449 -0.00173 -0.04537 0.00157 -0.05532 C 0.00261 -0.0581 0.00799 -0.05555 0.01112 -0.05578 C 0.01337 -0.05625 0.01546 -0.05602 0.01737 -0.05694 C 0.01806 -0.0574 0.01858 -0.0581 0.01945 -0.0581 C 0.02309 -0.05856 0.02709 -0.05856 0.03091 -0.05879 C 0.03525 -0.05856 0.03976 -0.05856 0.04393 -0.0581 C 0.0448 -0.0581 0.04549 -0.0574 0.04618 -0.05694 C 0.04688 -0.05671 0.04775 -0.05671 0.04879 -0.05648 C 0.05105 -0.05995 0.04914 -0.05671 0.05191 -0.06296 C 0.05243 -0.06481 0.05365 -0.06666 0.05434 -0.06828 C 0.05452 -0.06898 0.05469 -0.06967 0.05487 -0.07014 C 0.05539 -0.07129 0.05573 -0.07222 0.05625 -0.07314 C 0.05643 -0.075 0.05643 -0.07662 0.05695 -0.07847 C 0.05712 -0.07939 0.05782 -0.08009 0.05782 -0.08102 C 0.05782 -0.08495 0.0566 -0.09097 0.05625 -0.09537 C 0.05556 -0.10046 0.05608 -0.09861 0.05487 -0.10185 C 0.05469 -0.10764 0.05434 -0.11342 0.05434 -0.11921 C 0.05434 -0.12268 0.05469 -0.12639 0.05487 -0.13009 C 0.05487 -0.13125 0.05573 -0.13426 0.05695 -0.13518 L 0.05695 -0.13426 L 0.05695 -0.13402 " pathEditMode="relative" rAng="0" ptsTypes="AAAAAAAAAAAAAAAAAAAAAAAA">
                                      <p:cBhvr>
                                        <p:cTn id="31" dur="2000" fill="hold"/>
                                        <p:tgtEl>
                                          <p:spTgt spid="102"/>
                                        </p:tgtEl>
                                        <p:attrNameLst>
                                          <p:attrName>ppt_x</p:attrName>
                                          <p:attrName>ppt_y</p:attrName>
                                        </p:attrNameLst>
                                      </p:cBhvr>
                                      <p:rCtr x="2882" y="-6759"/>
                                    </p:animMotion>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5.55556E-7 -2.96296E-6 C 0.00035 -0.03472 0.00035 -0.06921 0.00122 -0.1037 C 0.00122 -0.10671 0.00122 -0.11018 0.0026 -0.1125 C 0.00625 -0.11898 0.01059 -0.11944 0.01563 -0.12129 C 0.02951 -0.11967 0.04097 -0.11736 0.05521 -0.12129 C 0.0566 -0.12176 0.05764 -0.1243 0.05781 -0.12639 C 0.05851 -0.13356 0.05781 -0.14051 0.05781 -0.14745 " pathEditMode="relative" rAng="0" ptsTypes="AAAAAAA">
                                      <p:cBhvr>
                                        <p:cTn id="38" dur="2000" fill="hold"/>
                                        <p:tgtEl>
                                          <p:spTgt spid="100"/>
                                        </p:tgtEl>
                                        <p:attrNameLst>
                                          <p:attrName>ppt_x</p:attrName>
                                          <p:attrName>ppt_y</p:attrName>
                                        </p:attrNameLst>
                                      </p:cBhvr>
                                      <p:rCtr x="2899" y="-7384"/>
                                    </p:animMotion>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2" nodeType="clickEffect">
                                  <p:stCondLst>
                                    <p:cond delay="0"/>
                                  </p:stCondLst>
                                  <p:childTnLst>
                                    <p:animEffect transition="out" filter="wipe(down)">
                                      <p:cBhvr>
                                        <p:cTn id="42" dur="500"/>
                                        <p:tgtEl>
                                          <p:spTgt spid="81"/>
                                        </p:tgtEl>
                                      </p:cBhvr>
                                    </p:animEffect>
                                    <p:set>
                                      <p:cBhvr>
                                        <p:cTn id="43" dur="1" fill="hold">
                                          <p:stCondLst>
                                            <p:cond delay="499"/>
                                          </p:stCondLst>
                                        </p:cTn>
                                        <p:tgtEl>
                                          <p:spTgt spid="81"/>
                                        </p:tgtEl>
                                        <p:attrNameLst>
                                          <p:attrName>style.visibility</p:attrName>
                                        </p:attrNameLst>
                                      </p:cBhvr>
                                      <p:to>
                                        <p:strVal val="hidden"/>
                                      </p:to>
                                    </p:set>
                                  </p:childTnLst>
                                </p:cTn>
                              </p:par>
                              <p:par>
                                <p:cTn id="44" presetID="22" presetClass="exit" presetSubtype="8" fill="hold" grpId="2" nodeType="withEffect">
                                  <p:stCondLst>
                                    <p:cond delay="0"/>
                                  </p:stCondLst>
                                  <p:childTnLst>
                                    <p:animEffect transition="out" filter="wipe(left)">
                                      <p:cBhvr>
                                        <p:cTn id="45" dur="500"/>
                                        <p:tgtEl>
                                          <p:spTgt spid="104"/>
                                        </p:tgtEl>
                                      </p:cBhvr>
                                    </p:animEffect>
                                    <p:set>
                                      <p:cBhvr>
                                        <p:cTn id="46" dur="1" fill="hold">
                                          <p:stCondLst>
                                            <p:cond delay="499"/>
                                          </p:stCondLst>
                                        </p:cTn>
                                        <p:tgtEl>
                                          <p:spTgt spid="104"/>
                                        </p:tgtEl>
                                        <p:attrNameLst>
                                          <p:attrName>style.visibility</p:attrName>
                                        </p:attrNameLst>
                                      </p:cBhvr>
                                      <p:to>
                                        <p:strVal val="hidden"/>
                                      </p:to>
                                    </p:set>
                                  </p:childTnLst>
                                </p:cTn>
                              </p:par>
                              <p:par>
                                <p:cTn id="47" presetID="22" presetClass="exit" presetSubtype="4" fill="hold" grpId="1" nodeType="withEffect">
                                  <p:stCondLst>
                                    <p:cond delay="0"/>
                                  </p:stCondLst>
                                  <p:childTnLst>
                                    <p:animEffect transition="out" filter="wipe(down)">
                                      <p:cBhvr>
                                        <p:cTn id="48" dur="500"/>
                                        <p:tgtEl>
                                          <p:spTgt spid="100"/>
                                        </p:tgtEl>
                                      </p:cBhvr>
                                    </p:animEffect>
                                    <p:set>
                                      <p:cBhvr>
                                        <p:cTn id="49" dur="1" fill="hold">
                                          <p:stCondLst>
                                            <p:cond delay="499"/>
                                          </p:stCondLst>
                                        </p:cTn>
                                        <p:tgtEl>
                                          <p:spTgt spid="100"/>
                                        </p:tgtEl>
                                        <p:attrNameLst>
                                          <p:attrName>style.visibility</p:attrName>
                                        </p:attrNameLst>
                                      </p:cBhvr>
                                      <p:to>
                                        <p:strVal val="hidden"/>
                                      </p:to>
                                    </p:set>
                                  </p:childTnLst>
                                </p:cTn>
                              </p:par>
                            </p:childTnLst>
                          </p:cTn>
                        </p:par>
                        <p:par>
                          <p:cTn id="50" fill="hold">
                            <p:stCondLst>
                              <p:cond delay="500"/>
                            </p:stCondLst>
                            <p:childTnLst>
                              <p:par>
                                <p:cTn id="51" presetID="22" presetClass="entr" presetSubtype="8" fill="hold" grpId="2"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par>
                          <p:cTn id="62" fill="hold">
                            <p:stCondLst>
                              <p:cond delay="0"/>
                            </p:stCondLst>
                            <p:childTnLst>
                              <p:par>
                                <p:cTn id="63" presetID="0" presetClass="path" presetSubtype="0" accel="50000" decel="50000" fill="hold" grpId="1" nodeType="afterEffect">
                                  <p:stCondLst>
                                    <p:cond delay="0"/>
                                  </p:stCondLst>
                                  <p:childTnLst>
                                    <p:animMotion origin="layout" path="M 2.22222E-6 -3.33333E-6 L 2.22222E-6 0.00023 C 0.00191 -0.00046 0.00364 -0.00046 0.00555 -0.00092 C 0.00607 -0.00115 0.00677 -0.00162 0.00729 -0.00162 C 0.00903 -0.00231 0.01059 -0.00301 0.01215 -0.00324 L 0.01701 -0.00416 C 0.02118 -0.00602 0.01614 -0.00393 0.02378 -0.00648 C 0.0243 -0.00671 0.02482 -0.00717 0.02552 -0.0074 C 0.0309 -0.00949 0.02535 -0.00717 0.02969 -0.00902 C 0.03055 -0.00972 0.03125 -0.01088 0.03212 -0.01134 C 0.03333 -0.01203 0.03472 -0.0118 0.03576 -0.01227 C 0.03646 -0.0125 0.03698 -0.01342 0.03767 -0.01389 C 0.03819 -0.01412 0.03889 -0.01435 0.03941 -0.01458 C 0.0408 -0.01551 0.04201 -0.01666 0.04305 -0.01782 C 0.04791 -0.02314 0.04427 -0.02106 0.04791 -0.02268 C 0.04809 -0.02361 0.04826 -0.02453 0.04861 -0.02523 C 0.05087 -0.02963 0.05087 -0.02939 0.05347 -0.03171 C 0.05399 -0.03379 0.05469 -0.03588 0.05521 -0.03819 C 0.05694 -0.04467 0.05451 -0.03796 0.05712 -0.04467 C 0.05729 -0.04745 0.05729 -0.05046 0.05764 -0.05347 C 0.05781 -0.05509 0.0585 -0.05671 0.05885 -0.05833 C 0.06111 -0.06852 0.05798 -0.05578 0.06007 -0.06389 C 0.06128 -0.07754 0.06198 -0.08055 0.06198 -0.09537 C 0.06198 -0.09814 0.0618 -0.10092 0.06128 -0.10347 C 0.06094 -0.10532 0.05885 -0.10833 0.05885 -0.1081 C 0.05868 -0.10949 0.05833 -0.11064 0.05833 -0.11157 C 0.05798 -0.11412 0.05816 -0.11643 0.05764 -0.11898 C 0.05746 -0.1199 0.05677 -0.1206 0.05642 -0.12129 C 0.05625 -0.13148 0.05625 -0.14189 0.0559 -0.15208 C 0.05573 -0.15324 0.05555 -0.15416 0.05521 -0.15532 C 0.05451 -0.1574 0.05347 -0.15949 0.05278 -0.1618 C 0.0526 -0.1625 0.05243 -0.16342 0.05225 -0.16412 C 0.05191 -0.16504 0.05139 -0.16574 0.05104 -0.16666 C 0.05069 -0.16736 0.05087 -0.16852 0.05035 -0.16898 C 0.04965 -0.1699 0.04878 -0.17014 0.04791 -0.1706 C 0.0467 -0.17592 0.04809 -0.17106 0.04305 -0.17801 C 0.04253 -0.17847 0.04236 -0.17963 0.04184 -0.18032 C 0.03802 -0.18564 0.04219 -0.17777 0.03819 -0.18426 C 0.03715 -0.18611 0.03628 -0.18819 0.03524 -0.19004 C 0.03246 -0.19421 0.03316 -0.19352 0.03038 -0.1949 C 0.02951 -0.1956 0.02882 -0.19652 0.02795 -0.19722 C 0.02743 -0.19791 0.02673 -0.19814 0.02621 -0.19884 C 0.0243 -0.20115 0.02257 -0.2037 0.02066 -0.20625 C 0.01962 -0.20764 0.01857 -0.20949 0.01701 -0.21018 C 0.01632 -0.21064 0.01545 -0.21064 0.01458 -0.21111 C 0.01423 -0.2118 0.01406 -0.21296 0.01337 -0.21342 C 0.01267 -0.21412 0.0118 -0.21389 0.01094 -0.21435 C 0.00364 -0.21713 0.01059 -0.21481 0.00486 -0.21666 C 0.00364 -0.21782 0.00208 -0.21944 0.00069 -0.2199 C -0.00052 -0.22037 -0.00174 -0.22037 -0.00295 -0.22083 C -0.00538 -0.22152 -0.00781 -0.22268 -0.01025 -0.22314 C -0.01597 -0.2243 -0.01302 -0.22338 -0.01875 -0.22546 L -0.04965 -0.22477 C -0.05469 -0.22453 -0.05972 -0.22199 -0.06476 -0.22152 C -0.0684 -0.22106 -0.07205 -0.22106 -0.0757 -0.22083 C -0.10295 -0.21852 -0.054 -0.22129 -0.1217 -0.21828 C -0.14045 -0.2162 -0.11719 -0.21898 -0.13698 -0.21597 C -0.13924 -0.21551 -0.14184 -0.21527 -0.1441 -0.21504 C -0.14531 -0.21481 -0.1507 -0.21319 -0.15261 -0.21273 C -0.154 -0.21227 -0.15556 -0.21227 -0.15695 -0.2118 C -0.15938 -0.21111 -0.16163 -0.20972 -0.16424 -0.20949 C -0.16858 -0.20879 -0.17309 -0.20879 -0.17743 -0.20856 C -0.17952 -0.20833 -0.1816 -0.20787 -0.18351 -0.20787 C -0.18629 -0.20787 -0.18889 -0.20833 -0.1915 -0.20856 C -0.20573 -0.21041 -0.20938 -0.21111 -0.22292 -0.21342 L -0.25747 -0.2118 C -0.28976 -0.21064 -0.27396 -0.2125 -0.29445 -0.20949 L -0.31754 -0.21018 C -0.31927 -0.21041 -0.32118 -0.21064 -0.32292 -0.21111 C -0.33993 -0.21389 -0.32431 -0.21157 -0.33698 -0.21342 L -0.37813 -0.2118 C -0.45486 -0.20926 -0.38004 -0.21227 -0.43143 -0.21018 C -0.44809 -0.20578 -0.43334 -0.20949 -0.44844 -0.20625 C -0.44948 -0.20602 -0.45052 -0.20555 -0.45139 -0.20532 C -0.47153 -0.20254 -0.46875 -0.20301 -0.48785 -0.20208 L -0.50781 -0.20532 C -0.51129 -0.20602 -0.50799 -0.20694 -0.51146 -0.20532 C -0.51441 -0.20139 -0.5132 -0.20208 -0.51927 -0.20208 C -0.52084 -0.20208 -0.53299 -0.20347 -0.53507 -0.2037 L -0.56667 -0.20301 C -0.56719 -0.20301 -0.56788 -0.20231 -0.5684 -0.20208 C -0.56979 -0.20162 -0.57118 -0.20092 -0.57275 -0.20046 C -0.58038 -0.19791 -0.57795 -0.19838 -0.5842 -0.19722 C -0.58993 -0.19352 -0.58264 -0.19791 -0.59271 -0.19398 C -0.5941 -0.19352 -0.59549 -0.19236 -0.59688 -0.19166 C -0.59809 -0.19097 -0.59931 -0.19051 -0.60052 -0.19004 C -0.60104 -0.18912 -0.60122 -0.18819 -0.60174 -0.1875 C -0.60243 -0.1868 -0.60365 -0.18703 -0.60417 -0.18588 C -0.60486 -0.18495 -0.60452 -0.18333 -0.60486 -0.18194 C -0.60625 -0.17477 -0.60573 -0.17801 -0.60729 -0.17152 C -0.60955 -0.16134 -0.60643 -0.17384 -0.60851 -0.16574 C -0.60868 -0.15995 -0.60851 -0.15393 -0.60903 -0.14791 C -0.6092 -0.14606 -0.6099 -0.14421 -0.61025 -0.14236 C -0.61111 -0.13819 -0.61146 -0.1324 -0.61215 -0.1287 C -0.61233 -0.12708 -0.61302 -0.12592 -0.61337 -0.12453 C -0.61354 -0.12361 -0.61372 -0.12245 -0.61389 -0.12129 C -0.61406 -0.11643 -0.61406 -0.11157 -0.61459 -0.10671 C -0.61459 -0.10532 -0.61563 -0.10416 -0.6158 -0.10277 C -0.61615 -0.0993 -0.61597 -0.09583 -0.61632 -0.09213 C -0.61667 -0.08842 -0.61719 -0.08472 -0.61754 -0.08102 C -0.61771 -0.07847 -0.61788 -0.07615 -0.61806 -0.07361 C -0.61754 -0.06643 -0.61754 -0.05902 -0.61632 -0.05185 C -0.61597 -0.05 -0.61441 -0.04884 -0.61389 -0.04699 C -0.61268 -0.04236 -0.61424 -0.04652 -0.61094 -0.04213 C -0.61042 -0.04143 -0.61025 -0.04051 -0.60972 -0.03981 C -0.60868 -0.03842 -0.60764 -0.0375 -0.6066 -0.03657 C -0.60608 -0.03588 -0.60538 -0.03564 -0.60486 -0.03495 C -0.6033 -0.03287 -0.60347 -0.03078 -0.60122 -0.03078 C -0.59271 -0.03055 -0.5842 -0.03078 -0.5757 -0.03078 L -0.5757 -0.03055 " pathEditMode="relative" rAng="0" ptsTypes="AAAAAAAAAAAAAAAAAAAAAAAAAAAAAAAAAAAAAAAAAAAAAAAAAAAAAAAAAAAAAAAAAAAAAAAAAAAAAAAAAAAAAAAAAAAAAAAAAAAAAAAAAAAAAA">
                                      <p:cBhvr>
                                        <p:cTn id="64" dur="2000" fill="hold"/>
                                        <p:tgtEl>
                                          <p:spTgt spid="3"/>
                                        </p:tgtEl>
                                        <p:attrNameLst>
                                          <p:attrName>ppt_x</p:attrName>
                                          <p:attrName>ppt_y</p:attrName>
                                        </p:attrNameLst>
                                      </p:cBhvr>
                                      <p:rCtr x="-27812" y="-11273"/>
                                    </p:animMotion>
                                  </p:childTnLst>
                                </p:cTn>
                              </p:par>
                            </p:childTnLst>
                          </p:cTn>
                        </p:par>
                        <p:par>
                          <p:cTn id="65" fill="hold">
                            <p:stCondLst>
                              <p:cond delay="2000"/>
                            </p:stCondLst>
                            <p:childTnLst>
                              <p:par>
                                <p:cTn id="66" presetID="0" presetClass="path" presetSubtype="0" accel="50000" decel="50000" fill="hold" grpId="2" nodeType="afterEffect">
                                  <p:stCondLst>
                                    <p:cond delay="0"/>
                                  </p:stCondLst>
                                  <p:childTnLst>
                                    <p:animMotion origin="layout" path="M 0.05695 -0.13403 L 0.05695 -0.13356 C 0.05955 -0.15023 0.05868 -0.1412 0.05695 -0.16736 C 0.05625 -0.18356 0.05695 -0.1787 0.05486 -0.18912 C 0.05417 -0.19791 0.05417 -0.20671 0.05347 -0.21551 C 0.05191 -0.2375 0.05226 -0.21018 0.05226 -0.2294 L 0.04879 -0.2287 " pathEditMode="relative" rAng="0" ptsTypes="AAAAAAA">
                                      <p:cBhvr>
                                        <p:cTn id="67" dur="1000" fill="hold"/>
                                        <p:tgtEl>
                                          <p:spTgt spid="102"/>
                                        </p:tgtEl>
                                        <p:attrNameLst>
                                          <p:attrName>ppt_x</p:attrName>
                                          <p:attrName>ppt_y</p:attrName>
                                        </p:attrNameLst>
                                      </p:cBhvr>
                                      <p:rCtr x="-33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1"/>
      <p:bldP spid="3" grpId="2"/>
      <p:bldP spid="5" grpId="0"/>
      <p:bldP spid="5" grpId="1"/>
      <p:bldP spid="5" grpId="2"/>
      <p:bldP spid="81" grpId="0"/>
      <p:bldP spid="81" grpId="1"/>
      <p:bldP spid="81" grpId="2"/>
      <p:bldP spid="102" grpId="0"/>
      <p:bldP spid="102" grpId="1"/>
      <p:bldP spid="102" grpId="2"/>
      <p:bldP spid="104" grpId="0"/>
      <p:bldP spid="104" grpId="1"/>
      <p:bldP spid="10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a:t>
            </a:fld>
            <a:endParaRPr lang="en-US" dirty="0"/>
          </a:p>
        </p:txBody>
      </p:sp>
      <p:sp>
        <p:nvSpPr>
          <p:cNvPr id="5" name="Line 34"/>
          <p:cNvSpPr>
            <a:spLocks noChangeShapeType="1"/>
          </p:cNvSpPr>
          <p:nvPr>
            <p:custDataLst>
              <p:tags r:id="rId1"/>
            </p:custDataLst>
          </p:nvPr>
        </p:nvSpPr>
        <p:spPr bwMode="auto">
          <a:xfrm flipV="1">
            <a:off x="2286000" y="4231578"/>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 name="Line 43"/>
          <p:cNvSpPr>
            <a:spLocks noChangeShapeType="1"/>
          </p:cNvSpPr>
          <p:nvPr>
            <p:custDataLst>
              <p:tags r:id="rId2"/>
            </p:custDataLst>
          </p:nvPr>
        </p:nvSpPr>
        <p:spPr bwMode="auto">
          <a:xfrm>
            <a:off x="3733800" y="2250378"/>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 name="Line 44"/>
          <p:cNvSpPr>
            <a:spLocks noChangeShapeType="1"/>
          </p:cNvSpPr>
          <p:nvPr>
            <p:custDataLst>
              <p:tags r:id="rId3"/>
            </p:custDataLst>
          </p:nvPr>
        </p:nvSpPr>
        <p:spPr bwMode="auto">
          <a:xfrm>
            <a:off x="3733800" y="3088578"/>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 name="Line 47"/>
          <p:cNvSpPr>
            <a:spLocks noChangeShapeType="1"/>
          </p:cNvSpPr>
          <p:nvPr>
            <p:custDataLst>
              <p:tags r:id="rId4"/>
            </p:custDataLst>
          </p:nvPr>
        </p:nvSpPr>
        <p:spPr bwMode="auto">
          <a:xfrm flipV="1">
            <a:off x="8686800" y="1183578"/>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 name="Line 48"/>
          <p:cNvSpPr>
            <a:spLocks noChangeShapeType="1"/>
          </p:cNvSpPr>
          <p:nvPr>
            <p:custDataLst>
              <p:tags r:id="rId5"/>
            </p:custDataLst>
          </p:nvPr>
        </p:nvSpPr>
        <p:spPr bwMode="auto">
          <a:xfrm flipH="1">
            <a:off x="6629400" y="2631378"/>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10" name="Line 49"/>
          <p:cNvSpPr>
            <a:spLocks noChangeShapeType="1"/>
          </p:cNvSpPr>
          <p:nvPr>
            <p:custDataLst>
              <p:tags r:id="rId6"/>
            </p:custDataLst>
          </p:nvPr>
        </p:nvSpPr>
        <p:spPr bwMode="auto">
          <a:xfrm flipV="1">
            <a:off x="1981200" y="1183578"/>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1" name="Line 51"/>
          <p:cNvSpPr>
            <a:spLocks noChangeShapeType="1"/>
          </p:cNvSpPr>
          <p:nvPr>
            <p:custDataLst>
              <p:tags r:id="rId7"/>
            </p:custDataLst>
          </p:nvPr>
        </p:nvSpPr>
        <p:spPr bwMode="auto">
          <a:xfrm flipV="1">
            <a:off x="1981200" y="2936178"/>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panose="020B0503030403020204"/>
            </a:endParaRPr>
          </a:p>
        </p:txBody>
      </p:sp>
      <p:sp>
        <p:nvSpPr>
          <p:cNvPr id="12" name="Line 8"/>
          <p:cNvSpPr>
            <a:spLocks noChangeShapeType="1"/>
          </p:cNvSpPr>
          <p:nvPr>
            <p:custDataLst>
              <p:tags r:id="rId8"/>
            </p:custDataLst>
          </p:nvPr>
        </p:nvSpPr>
        <p:spPr bwMode="auto">
          <a:xfrm>
            <a:off x="761998" y="3012378"/>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3" name="Text Box 11"/>
          <p:cNvSpPr txBox="1">
            <a:spLocks noChangeArrowheads="1"/>
          </p:cNvSpPr>
          <p:nvPr>
            <p:custDataLst>
              <p:tags r:id="rId9"/>
            </p:custDataLst>
          </p:nvPr>
        </p:nvSpPr>
        <p:spPr bwMode="auto">
          <a:xfrm>
            <a:off x="381000" y="3774378"/>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14" name="Line 18"/>
          <p:cNvSpPr>
            <a:spLocks noChangeShapeType="1"/>
          </p:cNvSpPr>
          <p:nvPr>
            <p:custDataLst>
              <p:tags r:id="rId10"/>
            </p:custDataLst>
          </p:nvPr>
        </p:nvSpPr>
        <p:spPr bwMode="auto">
          <a:xfrm flipH="1">
            <a:off x="1295400" y="3393378"/>
            <a:ext cx="0" cy="114300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5" name="Line 21"/>
          <p:cNvSpPr>
            <a:spLocks noChangeShapeType="1"/>
          </p:cNvSpPr>
          <p:nvPr>
            <p:custDataLst>
              <p:tags r:id="rId11"/>
            </p:custDataLst>
          </p:nvPr>
        </p:nvSpPr>
        <p:spPr bwMode="auto">
          <a:xfrm>
            <a:off x="761998" y="4079176"/>
            <a:ext cx="2" cy="45720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sz="1600">
              <a:solidFill>
                <a:schemeClr val="tx2"/>
              </a:solidFill>
              <a:latin typeface="Source Sans Pro" panose="020B0503030403020204"/>
            </a:endParaRPr>
          </a:p>
        </p:txBody>
      </p:sp>
      <p:sp>
        <p:nvSpPr>
          <p:cNvPr id="16" name="Line 49"/>
          <p:cNvSpPr>
            <a:spLocks noChangeShapeType="1"/>
          </p:cNvSpPr>
          <p:nvPr>
            <p:custDataLst>
              <p:tags r:id="rId12"/>
            </p:custDataLst>
          </p:nvPr>
        </p:nvSpPr>
        <p:spPr bwMode="auto">
          <a:xfrm flipH="1">
            <a:off x="1981200" y="1183578"/>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7" name="Line 49"/>
          <p:cNvSpPr>
            <a:spLocks noChangeShapeType="1"/>
          </p:cNvSpPr>
          <p:nvPr>
            <p:custDataLst>
              <p:tags r:id="rId13"/>
            </p:custDataLst>
          </p:nvPr>
        </p:nvSpPr>
        <p:spPr bwMode="auto">
          <a:xfrm flipH="1" flipV="1">
            <a:off x="1295400" y="2478978"/>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8" name="Line 44"/>
          <p:cNvSpPr>
            <a:spLocks noChangeShapeType="1"/>
          </p:cNvSpPr>
          <p:nvPr>
            <p:custDataLst>
              <p:tags r:id="rId14"/>
            </p:custDataLst>
          </p:nvPr>
        </p:nvSpPr>
        <p:spPr bwMode="auto">
          <a:xfrm>
            <a:off x="5257800" y="35457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9" name="Line 49"/>
          <p:cNvSpPr>
            <a:spLocks noChangeShapeType="1"/>
          </p:cNvSpPr>
          <p:nvPr>
            <p:custDataLst>
              <p:tags r:id="rId15"/>
            </p:custDataLst>
          </p:nvPr>
        </p:nvSpPr>
        <p:spPr bwMode="auto">
          <a:xfrm>
            <a:off x="2286000" y="4917378"/>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0" name="Text Box 29"/>
          <p:cNvSpPr txBox="1">
            <a:spLocks noChangeArrowheads="1"/>
          </p:cNvSpPr>
          <p:nvPr>
            <p:custDataLst>
              <p:tags r:id="rId16"/>
            </p:custDataLst>
          </p:nvPr>
        </p:nvSpPr>
        <p:spPr bwMode="auto">
          <a:xfrm>
            <a:off x="2343960" y="4764978"/>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1" name="Rectangle 4"/>
          <p:cNvSpPr>
            <a:spLocks noChangeArrowheads="1"/>
          </p:cNvSpPr>
          <p:nvPr>
            <p:custDataLst>
              <p:tags r:id="rId17"/>
            </p:custDataLst>
          </p:nvPr>
        </p:nvSpPr>
        <p:spPr bwMode="auto">
          <a:xfrm>
            <a:off x="228600" y="1945578"/>
            <a:ext cx="10668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22" name="Line 49"/>
          <p:cNvSpPr>
            <a:spLocks noChangeShapeType="1"/>
          </p:cNvSpPr>
          <p:nvPr>
            <p:custDataLst>
              <p:tags r:id="rId18"/>
            </p:custDataLst>
          </p:nvPr>
        </p:nvSpPr>
        <p:spPr bwMode="auto">
          <a:xfrm flipV="1">
            <a:off x="5029200" y="3088578"/>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3" name="Line 44"/>
          <p:cNvSpPr>
            <a:spLocks noChangeShapeType="1"/>
          </p:cNvSpPr>
          <p:nvPr>
            <p:custDataLst>
              <p:tags r:id="rId19"/>
            </p:custDataLst>
          </p:nvPr>
        </p:nvSpPr>
        <p:spPr bwMode="auto">
          <a:xfrm>
            <a:off x="5029200" y="4002978"/>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4" name="Line 44"/>
          <p:cNvSpPr>
            <a:spLocks noChangeShapeType="1"/>
          </p:cNvSpPr>
          <p:nvPr>
            <p:custDataLst>
              <p:tags r:id="rId20"/>
            </p:custDataLst>
          </p:nvPr>
        </p:nvSpPr>
        <p:spPr bwMode="auto">
          <a:xfrm>
            <a:off x="7239000" y="2631378"/>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5" name="Line 48"/>
          <p:cNvSpPr>
            <a:spLocks noChangeShapeType="1"/>
          </p:cNvSpPr>
          <p:nvPr>
            <p:custDataLst>
              <p:tags r:id="rId21"/>
            </p:custDataLst>
          </p:nvPr>
        </p:nvSpPr>
        <p:spPr bwMode="auto">
          <a:xfrm flipH="1">
            <a:off x="8458200" y="28599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26" name="Line 44"/>
          <p:cNvSpPr>
            <a:spLocks noChangeShapeType="1"/>
          </p:cNvSpPr>
          <p:nvPr>
            <p:custDataLst>
              <p:tags r:id="rId22"/>
            </p:custDataLst>
          </p:nvPr>
        </p:nvSpPr>
        <p:spPr bwMode="auto">
          <a:xfrm>
            <a:off x="8077200" y="3088578"/>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7" name="Line 49"/>
          <p:cNvSpPr>
            <a:spLocks noChangeShapeType="1"/>
          </p:cNvSpPr>
          <p:nvPr>
            <p:custDataLst>
              <p:tags r:id="rId23"/>
            </p:custDataLst>
          </p:nvPr>
        </p:nvSpPr>
        <p:spPr bwMode="auto">
          <a:xfrm>
            <a:off x="8077200" y="3088578"/>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8" name="Line 49"/>
          <p:cNvSpPr>
            <a:spLocks noChangeShapeType="1"/>
          </p:cNvSpPr>
          <p:nvPr>
            <p:custDataLst>
              <p:tags r:id="rId24"/>
            </p:custDataLst>
          </p:nvPr>
        </p:nvSpPr>
        <p:spPr bwMode="auto">
          <a:xfrm flipV="1">
            <a:off x="2123844" y="4688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9" name="Text Box 29"/>
          <p:cNvSpPr txBox="1">
            <a:spLocks noChangeArrowheads="1"/>
          </p:cNvSpPr>
          <p:nvPr>
            <p:custDataLst>
              <p:tags r:id="rId25"/>
            </p:custDataLst>
          </p:nvPr>
        </p:nvSpPr>
        <p:spPr bwMode="auto">
          <a:xfrm>
            <a:off x="1676400" y="4536378"/>
            <a:ext cx="45720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30" name="Line 34"/>
          <p:cNvSpPr>
            <a:spLocks noChangeShapeType="1"/>
          </p:cNvSpPr>
          <p:nvPr>
            <p:custDataLst>
              <p:tags r:id="rId26"/>
            </p:custDataLst>
          </p:nvPr>
        </p:nvSpPr>
        <p:spPr bwMode="auto">
          <a:xfrm flipH="1" flipV="1">
            <a:off x="1742844" y="4841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1" name="Line 45"/>
          <p:cNvSpPr>
            <a:spLocks noChangeShapeType="1"/>
          </p:cNvSpPr>
          <p:nvPr>
            <p:custDataLst>
              <p:tags r:id="rId27"/>
            </p:custDataLst>
          </p:nvPr>
        </p:nvSpPr>
        <p:spPr bwMode="auto">
          <a:xfrm flipH="1" flipV="1">
            <a:off x="1752600" y="5222178"/>
            <a:ext cx="457200" cy="4572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2" name="Line 49"/>
          <p:cNvSpPr>
            <a:spLocks noChangeShapeType="1"/>
          </p:cNvSpPr>
          <p:nvPr>
            <p:custDataLst>
              <p:tags r:id="rId28"/>
            </p:custDataLst>
          </p:nvPr>
        </p:nvSpPr>
        <p:spPr bwMode="auto">
          <a:xfrm flipV="1">
            <a:off x="4800600" y="4231578"/>
            <a:ext cx="0" cy="14478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3" name="Line 49"/>
          <p:cNvSpPr>
            <a:spLocks noChangeShapeType="1"/>
          </p:cNvSpPr>
          <p:nvPr>
            <p:custDataLst>
              <p:tags r:id="rId29"/>
            </p:custDataLst>
          </p:nvPr>
        </p:nvSpPr>
        <p:spPr bwMode="auto">
          <a:xfrm flipV="1">
            <a:off x="2123844" y="4307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4" name="Line 34"/>
          <p:cNvSpPr>
            <a:spLocks noChangeShapeType="1"/>
          </p:cNvSpPr>
          <p:nvPr>
            <p:custDataLst>
              <p:tags r:id="rId30"/>
            </p:custDataLst>
          </p:nvPr>
        </p:nvSpPr>
        <p:spPr bwMode="auto">
          <a:xfrm flipH="1" flipV="1">
            <a:off x="1742844" y="4460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5" name="Text Box 29"/>
          <p:cNvSpPr txBox="1">
            <a:spLocks noChangeArrowheads="1"/>
          </p:cNvSpPr>
          <p:nvPr>
            <p:custDataLst>
              <p:tags r:id="rId31"/>
            </p:custDataLst>
          </p:nvPr>
        </p:nvSpPr>
        <p:spPr bwMode="auto">
          <a:xfrm>
            <a:off x="1676400" y="4155378"/>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36" name="Line 44"/>
          <p:cNvSpPr>
            <a:spLocks noChangeShapeType="1"/>
          </p:cNvSpPr>
          <p:nvPr>
            <p:custDataLst>
              <p:tags r:id="rId32"/>
            </p:custDataLst>
          </p:nvPr>
        </p:nvSpPr>
        <p:spPr bwMode="auto">
          <a:xfrm flipH="1">
            <a:off x="4419600" y="3698178"/>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7" name="Line 45"/>
          <p:cNvSpPr>
            <a:spLocks noChangeShapeType="1"/>
          </p:cNvSpPr>
          <p:nvPr>
            <p:custDataLst>
              <p:tags r:id="rId33"/>
            </p:custDataLst>
          </p:nvPr>
        </p:nvSpPr>
        <p:spPr bwMode="auto">
          <a:xfrm flipH="1">
            <a:off x="3810000" y="4231578"/>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8" name="Line 45"/>
          <p:cNvSpPr>
            <a:spLocks noChangeShapeType="1"/>
          </p:cNvSpPr>
          <p:nvPr>
            <p:custDataLst>
              <p:tags r:id="rId34"/>
            </p:custDataLst>
          </p:nvPr>
        </p:nvSpPr>
        <p:spPr bwMode="auto">
          <a:xfrm flipH="1">
            <a:off x="3733800" y="3774378"/>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9" name="Line 49"/>
          <p:cNvSpPr>
            <a:spLocks noChangeShapeType="1"/>
          </p:cNvSpPr>
          <p:nvPr>
            <p:custDataLst>
              <p:tags r:id="rId35"/>
            </p:custDataLst>
          </p:nvPr>
        </p:nvSpPr>
        <p:spPr bwMode="auto">
          <a:xfrm flipV="1">
            <a:off x="3810000" y="3774378"/>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panose="020B0503030403020204"/>
            </a:endParaRPr>
          </a:p>
        </p:txBody>
      </p:sp>
      <p:sp>
        <p:nvSpPr>
          <p:cNvPr id="40" name="Text Box 11"/>
          <p:cNvSpPr txBox="1">
            <a:spLocks noChangeArrowheads="1"/>
          </p:cNvSpPr>
          <p:nvPr>
            <p:custDataLst>
              <p:tags r:id="rId36"/>
            </p:custDataLst>
          </p:nvPr>
        </p:nvSpPr>
        <p:spPr bwMode="auto">
          <a:xfrm>
            <a:off x="4038600" y="4079177"/>
            <a:ext cx="399240" cy="321119"/>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cmp</a:t>
            </a:r>
            <a:endParaRPr lang="en-US" sz="1600" dirty="0">
              <a:solidFill>
                <a:schemeClr val="tx2"/>
              </a:solidFill>
              <a:latin typeface="Source Sans Pro" panose="020B0503030403020204"/>
            </a:endParaRPr>
          </a:p>
        </p:txBody>
      </p:sp>
      <p:sp>
        <p:nvSpPr>
          <p:cNvPr id="41" name="Line 45"/>
          <p:cNvSpPr>
            <a:spLocks noChangeShapeType="1"/>
          </p:cNvSpPr>
          <p:nvPr>
            <p:custDataLst>
              <p:tags r:id="rId37"/>
            </p:custDataLst>
          </p:nvPr>
        </p:nvSpPr>
        <p:spPr bwMode="auto">
          <a:xfrm flipV="1">
            <a:off x="4191000" y="4383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2" name="Line 49"/>
          <p:cNvSpPr>
            <a:spLocks noChangeShapeType="1"/>
          </p:cNvSpPr>
          <p:nvPr>
            <p:custDataLst>
              <p:tags r:id="rId38"/>
            </p:custDataLst>
          </p:nvPr>
        </p:nvSpPr>
        <p:spPr bwMode="auto">
          <a:xfrm>
            <a:off x="2286000" y="4002978"/>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43" name="Oval 24"/>
          <p:cNvSpPr>
            <a:spLocks noChangeArrowheads="1"/>
          </p:cNvSpPr>
          <p:nvPr>
            <p:custDataLst>
              <p:tags r:id="rId39"/>
            </p:custDataLst>
          </p:nvPr>
        </p:nvSpPr>
        <p:spPr bwMode="auto">
          <a:xfrm>
            <a:off x="2590800" y="4002979"/>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control</a:t>
            </a:r>
          </a:p>
        </p:txBody>
      </p:sp>
      <p:sp>
        <p:nvSpPr>
          <p:cNvPr id="44" name="Text Box 11"/>
          <p:cNvSpPr txBox="1">
            <a:spLocks noChangeArrowheads="1"/>
          </p:cNvSpPr>
          <p:nvPr>
            <p:custDataLst>
              <p:tags r:id="rId40"/>
            </p:custDataLst>
          </p:nvPr>
        </p:nvSpPr>
        <p:spPr bwMode="auto">
          <a:xfrm>
            <a:off x="4038600" y="3621978"/>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a:t>
            </a:r>
            <a:endParaRPr lang="en-US" sz="1600" dirty="0">
              <a:solidFill>
                <a:schemeClr val="tx2"/>
              </a:solidFill>
              <a:latin typeface="Source Sans Pro" panose="020B0503030403020204"/>
            </a:endParaRPr>
          </a:p>
        </p:txBody>
      </p:sp>
      <p:sp>
        <p:nvSpPr>
          <p:cNvPr id="45" name="Line 44"/>
          <p:cNvSpPr>
            <a:spLocks noChangeShapeType="1"/>
          </p:cNvSpPr>
          <p:nvPr>
            <p:custDataLst>
              <p:tags r:id="rId41"/>
            </p:custDataLst>
          </p:nvPr>
        </p:nvSpPr>
        <p:spPr bwMode="auto">
          <a:xfrm flipH="1">
            <a:off x="4419600" y="3850578"/>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6" name="Line 44"/>
          <p:cNvSpPr>
            <a:spLocks noChangeShapeType="1"/>
          </p:cNvSpPr>
          <p:nvPr>
            <p:custDataLst>
              <p:tags r:id="rId42"/>
            </p:custDataLst>
          </p:nvPr>
        </p:nvSpPr>
        <p:spPr bwMode="auto">
          <a:xfrm flipH="1">
            <a:off x="4419600" y="42315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7" name="Line 44"/>
          <p:cNvSpPr>
            <a:spLocks noChangeShapeType="1"/>
          </p:cNvSpPr>
          <p:nvPr>
            <p:custDataLst>
              <p:tags r:id="rId43"/>
            </p:custDataLst>
          </p:nvPr>
        </p:nvSpPr>
        <p:spPr bwMode="auto">
          <a:xfrm>
            <a:off x="2438400" y="5069778"/>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8" name="Line 45"/>
          <p:cNvSpPr>
            <a:spLocks noChangeShapeType="1"/>
          </p:cNvSpPr>
          <p:nvPr>
            <p:custDataLst>
              <p:tags r:id="rId44"/>
            </p:custDataLst>
          </p:nvPr>
        </p:nvSpPr>
        <p:spPr bwMode="auto">
          <a:xfrm flipV="1">
            <a:off x="8382000" y="3240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9" name="Line 45"/>
          <p:cNvSpPr>
            <a:spLocks noChangeShapeType="1"/>
          </p:cNvSpPr>
          <p:nvPr>
            <p:custDataLst>
              <p:tags r:id="rId45"/>
            </p:custDataLst>
          </p:nvPr>
        </p:nvSpPr>
        <p:spPr bwMode="auto">
          <a:xfrm flipV="1">
            <a:off x="6400800" y="3240978"/>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0" name="Line 45"/>
          <p:cNvSpPr>
            <a:spLocks noChangeShapeType="1"/>
          </p:cNvSpPr>
          <p:nvPr>
            <p:custDataLst>
              <p:tags r:id="rId46"/>
            </p:custDataLst>
          </p:nvPr>
        </p:nvSpPr>
        <p:spPr bwMode="auto">
          <a:xfrm flipV="1">
            <a:off x="5715000" y="3698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1" name="Line 45"/>
          <p:cNvSpPr>
            <a:spLocks noChangeShapeType="1"/>
          </p:cNvSpPr>
          <p:nvPr>
            <p:custDataLst>
              <p:tags r:id="rId47"/>
            </p:custDataLst>
          </p:nvPr>
        </p:nvSpPr>
        <p:spPr bwMode="auto">
          <a:xfrm flipV="1">
            <a:off x="32004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2" name="Line 45"/>
          <p:cNvSpPr>
            <a:spLocks noChangeShapeType="1"/>
          </p:cNvSpPr>
          <p:nvPr>
            <p:custDataLst>
              <p:tags r:id="rId48"/>
            </p:custDataLst>
          </p:nvPr>
        </p:nvSpPr>
        <p:spPr bwMode="auto">
          <a:xfrm flipV="1">
            <a:off x="10668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3" name="Oval 17"/>
          <p:cNvSpPr>
            <a:spLocks noChangeArrowheads="1"/>
          </p:cNvSpPr>
          <p:nvPr>
            <p:custDataLst>
              <p:tags r:id="rId49"/>
            </p:custDataLst>
          </p:nvPr>
        </p:nvSpPr>
        <p:spPr bwMode="auto">
          <a:xfrm>
            <a:off x="457200" y="4536378"/>
            <a:ext cx="1143000" cy="685800"/>
          </a:xfrm>
          <a:prstGeom prst="ellipse">
            <a:avLst/>
          </a:prstGeom>
          <a:noFill/>
          <a:ln w="28575"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54" name="Line 49"/>
          <p:cNvSpPr>
            <a:spLocks noChangeShapeType="1"/>
          </p:cNvSpPr>
          <p:nvPr>
            <p:custDataLst>
              <p:tags r:id="rId50"/>
            </p:custDataLst>
          </p:nvPr>
        </p:nvSpPr>
        <p:spPr bwMode="auto">
          <a:xfrm flipH="1" flipV="1">
            <a:off x="2209800" y="5679378"/>
            <a:ext cx="25908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5" name="Rectangle 19"/>
          <p:cNvSpPr>
            <a:spLocks noChangeArrowheads="1"/>
          </p:cNvSpPr>
          <p:nvPr>
            <p:custDataLst>
              <p:tags r:id="rId51"/>
            </p:custDataLst>
          </p:nvPr>
        </p:nvSpPr>
        <p:spPr bwMode="auto">
          <a:xfrm>
            <a:off x="8305800" y="24789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6" name="Line 49"/>
          <p:cNvSpPr>
            <a:spLocks noChangeShapeType="1"/>
          </p:cNvSpPr>
          <p:nvPr>
            <p:custDataLst>
              <p:tags r:id="rId52"/>
            </p:custDataLst>
          </p:nvPr>
        </p:nvSpPr>
        <p:spPr bwMode="auto">
          <a:xfrm flipH="1" flipV="1">
            <a:off x="1524000" y="2478978"/>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7" name="Line 49"/>
          <p:cNvSpPr>
            <a:spLocks noChangeShapeType="1"/>
          </p:cNvSpPr>
          <p:nvPr>
            <p:custDataLst>
              <p:tags r:id="rId53"/>
            </p:custDataLst>
          </p:nvPr>
        </p:nvSpPr>
        <p:spPr bwMode="auto">
          <a:xfrm flipV="1">
            <a:off x="1524000" y="4002978"/>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8" name="Rectangle 19"/>
          <p:cNvSpPr>
            <a:spLocks noChangeArrowheads="1"/>
          </p:cNvSpPr>
          <p:nvPr>
            <p:custDataLst>
              <p:tags r:id="rId54"/>
            </p:custDataLst>
          </p:nvPr>
        </p:nvSpPr>
        <p:spPr bwMode="auto">
          <a:xfrm>
            <a:off x="5638800" y="29361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nvGrpSpPr>
          <p:cNvPr id="59" name="Group 58"/>
          <p:cNvGrpSpPr/>
          <p:nvPr/>
        </p:nvGrpSpPr>
        <p:grpSpPr>
          <a:xfrm>
            <a:off x="6705600" y="3393378"/>
            <a:ext cx="1371600" cy="1371600"/>
            <a:chOff x="6705600" y="3124200"/>
            <a:chExt cx="1371600" cy="1371600"/>
          </a:xfrm>
        </p:grpSpPr>
        <p:sp>
          <p:nvSpPr>
            <p:cNvPr id="60" name="Line 45"/>
            <p:cNvSpPr>
              <a:spLocks noChangeShapeType="1"/>
            </p:cNvSpPr>
            <p:nvPr>
              <p:custDataLst>
                <p:tags r:id="rId80"/>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61" name="Line 49"/>
            <p:cNvSpPr>
              <a:spLocks noChangeShapeType="1"/>
            </p:cNvSpPr>
            <p:nvPr>
              <p:custDataLst>
                <p:tags r:id="rId81"/>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62" name="Text Box 5"/>
            <p:cNvSpPr txBox="1">
              <a:spLocks noChangeArrowheads="1"/>
            </p:cNvSpPr>
            <p:nvPr>
              <p:custDataLst>
                <p:tags r:id="rId82"/>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memory</a:t>
              </a:r>
            </a:p>
          </p:txBody>
        </p:sp>
        <p:sp>
          <p:nvSpPr>
            <p:cNvPr id="63" name="Text Box 5"/>
            <p:cNvSpPr txBox="1">
              <a:spLocks noChangeArrowheads="1"/>
            </p:cNvSpPr>
            <p:nvPr>
              <p:custDataLst>
                <p:tags r:id="rId83"/>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d</a:t>
              </a:r>
              <a:r>
                <a:rPr lang="en-US" sz="1600" baseline="-25000" dirty="0" smtClean="0">
                  <a:solidFill>
                    <a:schemeClr val="tx2"/>
                  </a:solidFill>
                  <a:latin typeface="Source Sans Pro" panose="020B0503030403020204"/>
                </a:rPr>
                <a:t>in</a:t>
              </a:r>
              <a:endParaRPr lang="en-US" sz="1600" baseline="-25000" dirty="0">
                <a:solidFill>
                  <a:schemeClr val="tx2"/>
                </a:solidFill>
                <a:latin typeface="Source Sans Pro" panose="020B0503030403020204"/>
              </a:endParaRPr>
            </a:p>
          </p:txBody>
        </p:sp>
        <p:sp>
          <p:nvSpPr>
            <p:cNvPr id="64" name="Text Box 5"/>
            <p:cNvSpPr txBox="1">
              <a:spLocks noChangeArrowheads="1"/>
            </p:cNvSpPr>
            <p:nvPr>
              <p:custDataLst>
                <p:tags r:id="rId84"/>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d</a:t>
              </a:r>
              <a:r>
                <a:rPr lang="en-US" sz="1600" baseline="-25000" dirty="0" err="1" smtClean="0">
                  <a:solidFill>
                    <a:schemeClr val="tx2"/>
                  </a:solidFill>
                  <a:latin typeface="Source Sans Pro" panose="020B0503030403020204"/>
                </a:rPr>
                <a:t>out</a:t>
              </a:r>
              <a:endParaRPr lang="en-US" sz="1600" baseline="-25000" dirty="0">
                <a:solidFill>
                  <a:schemeClr val="tx2"/>
                </a:solidFill>
                <a:latin typeface="Source Sans Pro" panose="020B0503030403020204"/>
              </a:endParaRPr>
            </a:p>
          </p:txBody>
        </p:sp>
        <p:sp>
          <p:nvSpPr>
            <p:cNvPr id="65" name="Text Box 5"/>
            <p:cNvSpPr txBox="1">
              <a:spLocks noChangeArrowheads="1"/>
            </p:cNvSpPr>
            <p:nvPr>
              <p:custDataLst>
                <p:tags r:id="rId85"/>
              </p:custDataLst>
            </p:nvPr>
          </p:nvSpPr>
          <p:spPr bwMode="auto">
            <a:xfrm>
              <a:off x="6781800" y="3124200"/>
              <a:ext cx="9761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66" name="Rectangle 4"/>
            <p:cNvSpPr>
              <a:spLocks noChangeArrowheads="1"/>
            </p:cNvSpPr>
            <p:nvPr>
              <p:custDataLst>
                <p:tags r:id="rId86"/>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sp>
        <p:nvSpPr>
          <p:cNvPr id="67" name="Line 48"/>
          <p:cNvSpPr>
            <a:spLocks noChangeShapeType="1"/>
          </p:cNvSpPr>
          <p:nvPr>
            <p:custDataLst>
              <p:tags r:id="rId55"/>
            </p:custDataLst>
          </p:nvPr>
        </p:nvSpPr>
        <p:spPr bwMode="auto">
          <a:xfrm flipH="1">
            <a:off x="2362200" y="31647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68" name="Line 45"/>
          <p:cNvSpPr>
            <a:spLocks noChangeShapeType="1"/>
          </p:cNvSpPr>
          <p:nvPr>
            <p:custDataLst>
              <p:tags r:id="rId56"/>
            </p:custDataLst>
          </p:nvPr>
        </p:nvSpPr>
        <p:spPr bwMode="auto">
          <a:xfrm flipV="1">
            <a:off x="2286000" y="35457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9" name="Rectangle 19"/>
          <p:cNvSpPr>
            <a:spLocks noChangeArrowheads="1"/>
          </p:cNvSpPr>
          <p:nvPr>
            <p:custDataLst>
              <p:tags r:id="rId57"/>
            </p:custDataLst>
          </p:nvPr>
        </p:nvSpPr>
        <p:spPr bwMode="auto">
          <a:xfrm>
            <a:off x="2209800" y="27837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70" name="Rectangle 22"/>
          <p:cNvSpPr>
            <a:spLocks noChangeArrowheads="1"/>
          </p:cNvSpPr>
          <p:nvPr>
            <p:custDataLst>
              <p:tags r:id="rId58"/>
            </p:custDataLst>
          </p:nvPr>
        </p:nvSpPr>
        <p:spPr bwMode="auto">
          <a:xfrm>
            <a:off x="2590799" y="2021778"/>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panose="020B0503030403020204"/>
              </a:rPr>
              <a:t>register</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file</a:t>
            </a:r>
            <a:endParaRPr lang="en-US" sz="1600" dirty="0">
              <a:solidFill>
                <a:schemeClr val="tx2"/>
              </a:solidFill>
              <a:latin typeface="Source Sans Pro" panose="020B0503030403020204"/>
            </a:endParaRPr>
          </a:p>
        </p:txBody>
      </p:sp>
      <p:sp>
        <p:nvSpPr>
          <p:cNvPr id="71" name="Text Box 29"/>
          <p:cNvSpPr txBox="1">
            <a:spLocks noChangeArrowheads="1"/>
          </p:cNvSpPr>
          <p:nvPr>
            <p:custDataLst>
              <p:tags r:id="rId59"/>
            </p:custDataLst>
          </p:nvPr>
        </p:nvSpPr>
        <p:spPr bwMode="auto">
          <a:xfrm>
            <a:off x="1295400" y="2253454"/>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2" name="Line 25"/>
          <p:cNvSpPr>
            <a:spLocks noChangeShapeType="1"/>
          </p:cNvSpPr>
          <p:nvPr>
            <p:custDataLst>
              <p:tags r:id="rId60"/>
            </p:custDataLst>
          </p:nvPr>
        </p:nvSpPr>
        <p:spPr bwMode="auto">
          <a:xfrm flipV="1">
            <a:off x="2743200"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3" name="Line 25"/>
          <p:cNvSpPr>
            <a:spLocks noChangeShapeType="1"/>
          </p:cNvSpPr>
          <p:nvPr>
            <p:custDataLst>
              <p:tags r:id="rId61"/>
            </p:custDataLst>
          </p:nvPr>
        </p:nvSpPr>
        <p:spPr bwMode="auto">
          <a:xfrm flipV="1">
            <a:off x="31241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4" name="Line 25"/>
          <p:cNvSpPr>
            <a:spLocks noChangeShapeType="1"/>
          </p:cNvSpPr>
          <p:nvPr>
            <p:custDataLst>
              <p:tags r:id="rId62"/>
            </p:custDataLst>
          </p:nvPr>
        </p:nvSpPr>
        <p:spPr bwMode="auto">
          <a:xfrm flipV="1">
            <a:off x="33527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5" name="Line 25"/>
          <p:cNvSpPr>
            <a:spLocks noChangeShapeType="1"/>
          </p:cNvSpPr>
          <p:nvPr>
            <p:custDataLst>
              <p:tags r:id="rId63"/>
            </p:custDataLst>
          </p:nvPr>
        </p:nvSpPr>
        <p:spPr bwMode="auto">
          <a:xfrm flipV="1">
            <a:off x="35813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6" name="Line 44"/>
          <p:cNvSpPr>
            <a:spLocks noChangeShapeType="1"/>
          </p:cNvSpPr>
          <p:nvPr>
            <p:custDataLst>
              <p:tags r:id="rId64"/>
            </p:custDataLst>
          </p:nvPr>
        </p:nvSpPr>
        <p:spPr bwMode="auto">
          <a:xfrm>
            <a:off x="762000" y="3381514"/>
            <a:ext cx="1447800" cy="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7" name="Line 49"/>
          <p:cNvSpPr>
            <a:spLocks noChangeShapeType="1"/>
          </p:cNvSpPr>
          <p:nvPr>
            <p:custDataLst>
              <p:tags r:id="rId65"/>
            </p:custDataLst>
          </p:nvPr>
        </p:nvSpPr>
        <p:spPr bwMode="auto">
          <a:xfrm flipV="1">
            <a:off x="3657600" y="5069778"/>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78" name="Text Box 11"/>
          <p:cNvSpPr txBox="1">
            <a:spLocks noChangeArrowheads="1"/>
          </p:cNvSpPr>
          <p:nvPr>
            <p:custDataLst>
              <p:tags r:id="rId66"/>
            </p:custDataLst>
          </p:nvPr>
        </p:nvSpPr>
        <p:spPr bwMode="auto">
          <a:xfrm>
            <a:off x="2971800" y="4917378"/>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79" name="Line 49"/>
          <p:cNvSpPr>
            <a:spLocks noChangeShapeType="1"/>
          </p:cNvSpPr>
          <p:nvPr>
            <p:custDataLst>
              <p:tags r:id="rId67"/>
            </p:custDataLst>
          </p:nvPr>
        </p:nvSpPr>
        <p:spPr bwMode="auto">
          <a:xfrm flipV="1">
            <a:off x="4800600" y="2246191"/>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0" name="Line 49"/>
          <p:cNvSpPr>
            <a:spLocks noChangeShapeType="1"/>
          </p:cNvSpPr>
          <p:nvPr>
            <p:custDataLst>
              <p:tags r:id="rId68"/>
            </p:custDataLst>
          </p:nvPr>
        </p:nvSpPr>
        <p:spPr bwMode="auto">
          <a:xfrm>
            <a:off x="5260313" y="3545778"/>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2" name="Freeform 81"/>
          <p:cNvSpPr/>
          <p:nvPr>
            <p:custDataLst>
              <p:tags r:id="rId69"/>
            </p:custDataLst>
          </p:nvPr>
        </p:nvSpPr>
        <p:spPr>
          <a:xfrm>
            <a:off x="914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85" name="Freeform 84"/>
          <p:cNvSpPr/>
          <p:nvPr>
            <p:custDataLst>
              <p:tags r:id="rId70"/>
            </p:custDataLst>
          </p:nvPr>
        </p:nvSpPr>
        <p:spPr>
          <a:xfrm>
            <a:off x="1676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grpSp>
        <p:nvGrpSpPr>
          <p:cNvPr id="87" name="Group 86"/>
          <p:cNvGrpSpPr/>
          <p:nvPr/>
        </p:nvGrpSpPr>
        <p:grpSpPr>
          <a:xfrm>
            <a:off x="5715000" y="1945578"/>
            <a:ext cx="1143000" cy="1524000"/>
            <a:chOff x="5715000" y="1676400"/>
            <a:chExt cx="1143000" cy="1524000"/>
          </a:xfrm>
        </p:grpSpPr>
        <p:sp>
          <p:nvSpPr>
            <p:cNvPr id="88" name="Text Box 52"/>
            <p:cNvSpPr txBox="1">
              <a:spLocks noChangeArrowheads="1"/>
            </p:cNvSpPr>
            <p:nvPr>
              <p:custDataLst>
                <p:tags r:id="rId74"/>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panose="020B0503030403020204"/>
                </a:rPr>
                <a:t>alu</a:t>
              </a:r>
              <a:endParaRPr lang="en-US" sz="1600" dirty="0">
                <a:solidFill>
                  <a:schemeClr val="tx2"/>
                </a:solidFill>
                <a:latin typeface="Source Sans Pro" panose="020B0503030403020204"/>
              </a:endParaRPr>
            </a:p>
          </p:txBody>
        </p:sp>
        <p:sp>
          <p:nvSpPr>
            <p:cNvPr id="89" name="Line 44"/>
            <p:cNvSpPr>
              <a:spLocks noChangeShapeType="1"/>
            </p:cNvSpPr>
            <p:nvPr>
              <p:custDataLst>
                <p:tags r:id="rId75"/>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0" name="Freeform 89"/>
            <p:cNvSpPr/>
            <p:nvPr>
              <p:custDataLst>
                <p:tags r:id="rId76"/>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91" name="Line 45"/>
            <p:cNvSpPr>
              <a:spLocks noChangeShapeType="1"/>
            </p:cNvSpPr>
            <p:nvPr>
              <p:custDataLst>
                <p:tags r:id="rId77"/>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2" name="Line 43"/>
            <p:cNvSpPr>
              <a:spLocks noChangeShapeType="1"/>
            </p:cNvSpPr>
            <p:nvPr>
              <p:custDataLst>
                <p:tags r:id="rId78"/>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3" name="Line 48"/>
            <p:cNvSpPr>
              <a:spLocks noChangeShapeType="1"/>
            </p:cNvSpPr>
            <p:nvPr>
              <p:custDataLst>
                <p:tags r:id="rId79"/>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grpSp>
      <p:sp>
        <p:nvSpPr>
          <p:cNvPr id="94" name="Oval 93"/>
          <p:cNvSpPr/>
          <p:nvPr/>
        </p:nvSpPr>
        <p:spPr>
          <a:xfrm>
            <a:off x="2057400" y="1564578"/>
            <a:ext cx="2380440" cy="22545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a:endParaRPr>
          </a:p>
        </p:txBody>
      </p:sp>
      <p:sp>
        <p:nvSpPr>
          <p:cNvPr id="95" name="Oval 94"/>
          <p:cNvSpPr/>
          <p:nvPr/>
        </p:nvSpPr>
        <p:spPr>
          <a:xfrm>
            <a:off x="152400" y="3507678"/>
            <a:ext cx="1190220" cy="89261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a:endParaRPr>
          </a:p>
        </p:txBody>
      </p:sp>
      <p:sp>
        <p:nvSpPr>
          <p:cNvPr id="97" name="Rectangle 2"/>
          <p:cNvSpPr>
            <a:spLocks noGrp="1" noChangeArrowheads="1"/>
          </p:cNvSpPr>
          <p:nvPr>
            <p:ph type="title"/>
            <p:custDataLst>
              <p:tags r:id="rId71"/>
            </p:custDataLst>
          </p:nvPr>
        </p:nvSpPr>
        <p:spPr>
          <a:xfrm>
            <a:off x="228600" y="152400"/>
            <a:ext cx="8686800" cy="533400"/>
          </a:xfrm>
        </p:spPr>
        <p:txBody>
          <a:bodyPr>
            <a:noAutofit/>
          </a:bodyPr>
          <a:lstStyle/>
          <a:p>
            <a:r>
              <a:rPr lang="en-US" b="1" dirty="0" smtClean="0">
                <a:solidFill>
                  <a:schemeClr val="accent6"/>
                </a:solidFill>
              </a:rPr>
              <a:t>RISC-V</a:t>
            </a:r>
            <a:r>
              <a:rPr lang="en-US" dirty="0" smtClean="0">
                <a:solidFill>
                  <a:schemeClr val="tx2"/>
                </a:solidFill>
              </a:rPr>
              <a:t> Register File</a:t>
            </a:r>
            <a:endParaRPr lang="en-US" dirty="0">
              <a:solidFill>
                <a:schemeClr val="tx2"/>
              </a:solidFill>
            </a:endParaRPr>
          </a:p>
        </p:txBody>
      </p:sp>
      <p:sp>
        <p:nvSpPr>
          <p:cNvPr id="83" name="Text Box 11"/>
          <p:cNvSpPr txBox="1">
            <a:spLocks noChangeArrowheads="1"/>
          </p:cNvSpPr>
          <p:nvPr>
            <p:custDataLst>
              <p:tags r:id="rId72"/>
            </p:custDataLst>
          </p:nvPr>
        </p:nvSpPr>
        <p:spPr bwMode="auto">
          <a:xfrm>
            <a:off x="1004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86" name="Text Box 11"/>
          <p:cNvSpPr txBox="1">
            <a:spLocks noChangeArrowheads="1"/>
          </p:cNvSpPr>
          <p:nvPr>
            <p:custDataLst>
              <p:tags r:id="rId73"/>
            </p:custDataLst>
          </p:nvPr>
        </p:nvSpPr>
        <p:spPr bwMode="auto">
          <a:xfrm>
            <a:off x="1766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96" name="TextBox 95"/>
          <p:cNvSpPr txBox="1"/>
          <p:nvPr/>
        </p:nvSpPr>
        <p:spPr>
          <a:xfrm>
            <a:off x="1843086" y="5943600"/>
            <a:ext cx="4042517"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Tree>
    <p:extLst>
      <p:ext uri="{BB962C8B-B14F-4D97-AF65-F5344CB8AC3E}">
        <p14:creationId xmlns:p14="http://schemas.microsoft.com/office/powerpoint/2010/main" val="19342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60</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Autofit/>
          </a:bodyPr>
          <a:lstStyle/>
          <a:p>
            <a:r>
              <a:rPr lang="en-GB" dirty="0" smtClean="0">
                <a:solidFill>
                  <a:schemeClr val="tx2"/>
                </a:solidFill>
              </a:rPr>
              <a:t>RISC-V Instruction Types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228600" y="838200"/>
            <a:ext cx="8686800" cy="56388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R-type:</a:t>
            </a:r>
            <a:r>
              <a:rPr lang="en-GB" sz="2400" dirty="0" smtClean="0">
                <a:solidFill>
                  <a:schemeClr val="tx2"/>
                </a:solidFill>
              </a:rPr>
              <a:t> result and </a:t>
            </a:r>
            <a:r>
              <a:rPr lang="en-GB" sz="2400" dirty="0">
                <a:solidFill>
                  <a:schemeClr val="tx2"/>
                </a:solidFill>
              </a:rPr>
              <a:t>two </a:t>
            </a:r>
            <a:r>
              <a:rPr lang="en-GB" sz="2400" dirty="0" smtClean="0">
                <a:solidFill>
                  <a:schemeClr val="tx2"/>
                </a:solidFill>
              </a:rPr>
              <a:t>source registers, shift amount</a:t>
            </a:r>
            <a:endParaRPr lang="en-GB" sz="2400" dirty="0">
              <a:solidFill>
                <a:schemeClr val="tx2"/>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a:t>
            </a:r>
            <a:r>
              <a:rPr lang="en-GB" sz="2400" dirty="0" smtClean="0">
                <a:solidFill>
                  <a:schemeClr val="tx2"/>
                </a:solidFill>
              </a:rPr>
              <a:t> </a:t>
            </a:r>
            <a:r>
              <a:rPr lang="en-GB" sz="2400" dirty="0">
                <a:solidFill>
                  <a:schemeClr val="tx2"/>
                </a:solidFill>
              </a:rPr>
              <a:t>result </a:t>
            </a:r>
            <a:r>
              <a:rPr lang="en-GB" sz="2400" dirty="0" smtClean="0">
                <a:solidFill>
                  <a:schemeClr val="tx2"/>
                </a:solidFill>
              </a:rPr>
              <a:t>and source register, </a:t>
            </a:r>
            <a:r>
              <a:rPr lang="en-GB" sz="2400" dirty="0">
                <a:solidFill>
                  <a:schemeClr val="tx2"/>
                </a:solidFill>
              </a:rPr>
              <a:t>shift </a:t>
            </a:r>
            <a:r>
              <a:rPr lang="en-GB" sz="2400" dirty="0" smtClean="0">
                <a:solidFill>
                  <a:schemeClr val="tx2"/>
                </a:solidFill>
              </a:rPr>
              <a:t>amount in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U-type:</a:t>
            </a:r>
            <a:r>
              <a:rPr lang="en-GB" sz="2400" dirty="0" smtClean="0">
                <a:solidFill>
                  <a:schemeClr val="tx2"/>
                </a:solidFill>
              </a:rPr>
              <a:t> result register, </a:t>
            </a:r>
            <a:r>
              <a:rPr lang="en-GB" sz="2400" dirty="0">
                <a:solidFill>
                  <a:schemeClr val="tx2"/>
                </a:solidFill>
              </a:rPr>
              <a:t>16-bit immediate with sign/zero </a:t>
            </a:r>
            <a:r>
              <a:rPr lang="en-GB" sz="2400" dirty="0" smtClean="0">
                <a:solidFill>
                  <a:schemeClr val="tx2"/>
                </a:solidFill>
              </a:rPr>
              <a:t>extension</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smtClean="0">
                <a:solidFill>
                  <a:schemeClr val="tx2"/>
                </a:solidFill>
              </a:rPr>
              <a:t>for loads and </a:t>
            </a:r>
            <a:r>
              <a:rPr lang="en-GB" sz="2400" dirty="0" smtClean="0">
                <a:solidFill>
                  <a:schemeClr val="accent6"/>
                </a:solidFill>
              </a:rPr>
              <a:t>S-type</a:t>
            </a:r>
            <a:r>
              <a:rPr lang="en-GB" sz="2400" dirty="0" smtClean="0">
                <a:solidFill>
                  <a:schemeClr val="tx2"/>
                </a:solidFill>
              </a:rPr>
              <a:t> for stores</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load/store </a:t>
            </a:r>
            <a:r>
              <a:rPr lang="en-GB" sz="2400" dirty="0">
                <a:solidFill>
                  <a:schemeClr val="tx2"/>
                </a:solidFill>
              </a:rPr>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word, half-word </a:t>
            </a:r>
            <a:r>
              <a:rPr lang="en-GB" sz="2400" dirty="0">
                <a:solidFill>
                  <a:schemeClr val="tx2"/>
                </a:solidFill>
              </a:rPr>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a:t>
            </a:r>
            <a:r>
              <a:rPr lang="en-GB" sz="2800" dirty="0" smtClean="0">
                <a:solidFill>
                  <a:schemeClr val="accent1"/>
                </a:solidFill>
              </a:rPr>
              <a:t>flow</a:t>
            </a:r>
            <a:endParaRPr lang="en-GB" sz="28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U-type: </a:t>
            </a:r>
            <a:r>
              <a:rPr lang="en-GB" sz="2400" dirty="0">
                <a:solidFill>
                  <a:schemeClr val="tx2"/>
                </a:solidFill>
              </a:rPr>
              <a:t>jump-and-link</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I-type: </a:t>
            </a:r>
            <a:r>
              <a:rPr lang="en-GB" sz="2400" dirty="0">
                <a:solidFill>
                  <a:schemeClr val="tx2"/>
                </a:solidFill>
              </a:rPr>
              <a:t>jump-and-link register</a:t>
            </a:r>
            <a:endParaRPr lang="en-GB" sz="2400" dirty="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SB-type</a:t>
            </a:r>
            <a:r>
              <a:rPr lang="en-GB" sz="2400" dirty="0">
                <a:solidFill>
                  <a:schemeClr val="accent6"/>
                </a:solidFill>
              </a:rPr>
              <a:t>:</a:t>
            </a:r>
            <a:r>
              <a:rPr lang="en-GB" sz="2400" dirty="0">
                <a:solidFill>
                  <a:schemeClr val="tx2"/>
                </a:solidFill>
              </a:rPr>
              <a:t> conditional branches: pc-relative addresses</a:t>
            </a:r>
          </a:p>
        </p:txBody>
      </p:sp>
      <p:sp>
        <p:nvSpPr>
          <p:cNvPr id="7" name="Rounded Rectangle 6"/>
          <p:cNvSpPr/>
          <p:nvPr/>
        </p:nvSpPr>
        <p:spPr>
          <a:xfrm>
            <a:off x="228600" y="3054245"/>
            <a:ext cx="8229600" cy="17426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460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I-Type (2): Load Instructions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61</a:t>
            </a:fld>
            <a:endParaRPr lang="en-US" dirty="0"/>
          </a:p>
        </p:txBody>
      </p:sp>
      <p:sp>
        <p:nvSpPr>
          <p:cNvPr id="12" name="Rectangle 11"/>
          <p:cNvSpPr/>
          <p:nvPr>
            <p:custDataLst>
              <p:tags r:id="rId1"/>
            </p:custDataLst>
          </p:nvPr>
        </p:nvSpPr>
        <p:spPr>
          <a:xfrm>
            <a:off x="969077" y="828465"/>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000000000100</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010</a:t>
            </a:r>
            <a:r>
              <a:rPr lang="en-US" sz="2800" dirty="0" smtClean="0">
                <a:solidFill>
                  <a:schemeClr val="accent2"/>
                </a:solidFill>
                <a:latin typeface="Consolas" pitchFamily="49" charset="0"/>
              </a:rPr>
              <a:t>00001</a:t>
            </a:r>
            <a:r>
              <a:rPr lang="en-US" sz="2800" dirty="0" smtClean="0">
                <a:solidFill>
                  <a:schemeClr val="accent1"/>
                </a:solidFill>
                <a:latin typeface="Consolas" panose="020B0609020204030204" pitchFamily="49" charset="0"/>
              </a:rPr>
              <a:t>0000011</a:t>
            </a:r>
            <a:endParaRPr lang="en-US" sz="2800" dirty="0">
              <a:solidFill>
                <a:schemeClr val="accent5">
                  <a:lumMod val="60000"/>
                  <a:lumOff val="40000"/>
                </a:schemeClr>
              </a:solidFill>
              <a:latin typeface="Consolas" panose="020B0609020204030204" pitchFamily="49" charset="0"/>
            </a:endParaRPr>
          </a:p>
        </p:txBody>
      </p:sp>
      <p:graphicFrame>
        <p:nvGraphicFramePr>
          <p:cNvPr id="13" name="Group 4"/>
          <p:cNvGraphicFramePr>
            <a:graphicFrameLocks noGrp="1"/>
          </p:cNvGraphicFramePr>
          <p:nvPr>
            <p:custDataLst>
              <p:tags r:id="rId2"/>
            </p:custDataLst>
            <p:extLst>
              <p:ext uri="{D42A27DB-BD31-4B8C-83A1-F6EECF244321}">
                <p14:modId xmlns:p14="http://schemas.microsoft.com/office/powerpoint/2010/main" val="1158943630"/>
              </p:ext>
            </p:extLst>
          </p:nvPr>
        </p:nvGraphicFramePr>
        <p:xfrm>
          <a:off x="823690" y="1218028"/>
          <a:ext cx="6446304"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15852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31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chemeClr val="accent3"/>
                        </a:solidFill>
                        <a:effectLst/>
                        <a:latin typeface="Consolas" panose="020B0609020204030204" pitchFamily="49"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20</a:t>
                      </a:r>
                      <a:r>
                        <a:rPr kumimoji="0" lang="en-US" sz="800" b="0" i="0" u="none" strike="noStrike" cap="none" normalizeH="0" baseline="0" dirty="0" smtClean="0">
                          <a:ln>
                            <a:noFill/>
                          </a:ln>
                          <a:solidFill>
                            <a:schemeClr val="accent3"/>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800" b="0" i="0" u="none" strike="noStrike" cap="none" normalizeH="0" baseline="0" dirty="0" smtClean="0">
                          <a:ln>
                            <a:noFill/>
                          </a:ln>
                          <a:solidFill>
                            <a:schemeClr val="accent2"/>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 name="Rectangle 13"/>
          <p:cNvSpPr/>
          <p:nvPr/>
        </p:nvSpPr>
        <p:spPr>
          <a:xfrm>
            <a:off x="6893440" y="5748798"/>
            <a:ext cx="1237247" cy="707886"/>
          </a:xfrm>
          <a:prstGeom prst="rect">
            <a:avLst/>
          </a:prstGeom>
        </p:spPr>
        <p:txBody>
          <a:bodyPr wrap="square">
            <a:spAutoFit/>
          </a:bodyPr>
          <a:lstStyle/>
          <a:p>
            <a:pPr algn="ctr"/>
            <a:r>
              <a:rPr lang="en-US" sz="2000" dirty="0">
                <a:solidFill>
                  <a:schemeClr val="accent6"/>
                </a:solidFill>
                <a:latin typeface="Source Sans Pro" panose="020B0503030403020204"/>
              </a:rPr>
              <a:t>signed</a:t>
            </a:r>
            <a:br>
              <a:rPr lang="en-US" sz="2000" dirty="0">
                <a:solidFill>
                  <a:schemeClr val="accent6"/>
                </a:solidFill>
                <a:latin typeface="Source Sans Pro" panose="020B0503030403020204"/>
              </a:rPr>
            </a:br>
            <a:r>
              <a:rPr lang="en-US" sz="2000" dirty="0">
                <a:solidFill>
                  <a:schemeClr val="accent6"/>
                </a:solidFill>
                <a:latin typeface="Source Sans Pro" panose="020B0503030403020204"/>
              </a:rPr>
              <a:t>offsets</a:t>
            </a:r>
          </a:p>
        </p:txBody>
      </p:sp>
      <p:sp>
        <p:nvSpPr>
          <p:cNvPr id="15" name="Rectangle 14"/>
          <p:cNvSpPr/>
          <p:nvPr/>
        </p:nvSpPr>
        <p:spPr>
          <a:xfrm>
            <a:off x="7512064" y="1606416"/>
            <a:ext cx="1728521" cy="707886"/>
          </a:xfrm>
          <a:prstGeom prst="rect">
            <a:avLst/>
          </a:prstGeom>
        </p:spPr>
        <p:txBody>
          <a:bodyPr wrap="square">
            <a:spAutoFit/>
          </a:bodyPr>
          <a:lstStyle/>
          <a:p>
            <a:pPr algn="ctr"/>
            <a:r>
              <a:rPr lang="en-US" sz="2000" dirty="0">
                <a:solidFill>
                  <a:schemeClr val="accent6"/>
                </a:solidFill>
                <a:latin typeface="Source Sans Pro" panose="020B0503030403020204"/>
              </a:rPr>
              <a:t>base + offset addressing</a:t>
            </a:r>
          </a:p>
        </p:txBody>
      </p:sp>
      <p:cxnSp>
        <p:nvCxnSpPr>
          <p:cNvPr id="16" name="Straight Arrow Connector 15"/>
          <p:cNvCxnSpPr/>
          <p:nvPr/>
        </p:nvCxnSpPr>
        <p:spPr>
          <a:xfrm flipH="1" flipV="1">
            <a:off x="6467302" y="5449809"/>
            <a:ext cx="1138975" cy="40862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60276" y="2303843"/>
            <a:ext cx="1255377" cy="54465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custDataLst>
              <p:tags r:id="rId3"/>
            </p:custDataLst>
            <p:extLst>
              <p:ext uri="{D42A27DB-BD31-4B8C-83A1-F6EECF244321}">
                <p14:modId xmlns:p14="http://schemas.microsoft.com/office/powerpoint/2010/main" val="2907298864"/>
              </p:ext>
            </p:extLst>
          </p:nvPr>
        </p:nvGraphicFramePr>
        <p:xfrm>
          <a:off x="0" y="2381552"/>
          <a:ext cx="9144001" cy="3169920"/>
        </p:xfrm>
        <a:graphic>
          <a:graphicData uri="http://schemas.openxmlformats.org/drawingml/2006/table">
            <a:tbl>
              <a:tblPr>
                <a:tableStyleId>{5C22544A-7EE6-4342-B048-85BDC9FD1C3A}</a:tableStyleId>
              </a:tblPr>
              <a:tblGrid>
                <a:gridCol w="1241367">
                  <a:extLst>
                    <a:ext uri="{9D8B030D-6E8A-4147-A177-3AD203B41FA5}">
                      <a16:colId xmlns:a16="http://schemas.microsoft.com/office/drawing/2014/main" val="20000"/>
                    </a:ext>
                  </a:extLst>
                </a:gridCol>
                <a:gridCol w="1091738">
                  <a:extLst>
                    <a:ext uri="{9D8B030D-6E8A-4147-A177-3AD203B41FA5}">
                      <a16:colId xmlns:a16="http://schemas.microsoft.com/office/drawing/2014/main" val="2339786189"/>
                    </a:ext>
                  </a:extLst>
                </a:gridCol>
                <a:gridCol w="2338648">
                  <a:extLst>
                    <a:ext uri="{9D8B030D-6E8A-4147-A177-3AD203B41FA5}">
                      <a16:colId xmlns:a16="http://schemas.microsoft.com/office/drawing/2014/main" val="20001"/>
                    </a:ext>
                  </a:extLst>
                </a:gridCol>
                <a:gridCol w="4472248">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anose="020B0609020204030204" pitchFamily="49" charset="0"/>
                        </a:rPr>
                        <a:t>op</a:t>
                      </a:r>
                      <a:endParaRPr lang="en-US" sz="2000" dirty="0">
                        <a:solidFill>
                          <a:schemeClr val="accent1"/>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anose="020B0609020204030204" pitchFamily="49" charset="0"/>
                        </a:rPr>
                        <a:t>funct3</a:t>
                      </a:r>
                      <a:endParaRPr lang="en-US" sz="2000" dirty="0">
                        <a:solidFill>
                          <a:schemeClr val="accent1"/>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mnemonic</a:t>
                      </a:r>
                      <a:endParaRPr lang="en-US" sz="200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Description</a:t>
                      </a:r>
                      <a:endParaRPr lang="en-US" sz="200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LB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LH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242381"/>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LW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17654"/>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LD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687816"/>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LBU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701099"/>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LHU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852293"/>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110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LWU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376317"/>
                  </a:ext>
                </a:extLst>
              </a:tr>
            </a:tbl>
          </a:graphicData>
        </a:graphic>
      </p:graphicFrame>
    </p:spTree>
    <p:extLst>
      <p:ext uri="{BB962C8B-B14F-4D97-AF65-F5344CB8AC3E}">
        <p14:creationId xmlns:p14="http://schemas.microsoft.com/office/powerpoint/2010/main" val="113898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I-Type (2): Load Instructions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62</a:t>
            </a:fld>
            <a:endParaRPr lang="en-US" dirty="0"/>
          </a:p>
        </p:txBody>
      </p:sp>
      <p:sp>
        <p:nvSpPr>
          <p:cNvPr id="11" name="TextBox 10"/>
          <p:cNvSpPr txBox="1"/>
          <p:nvPr>
            <p:custDataLst>
              <p:tags r:id="rId1"/>
            </p:custDataLst>
          </p:nvPr>
        </p:nvSpPr>
        <p:spPr>
          <a:xfrm>
            <a:off x="54690" y="5748798"/>
            <a:ext cx="7070141" cy="954107"/>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 Mem[</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LW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1,</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r>
              <a:rPr lang="en-US" sz="2800" dirty="0" smtClean="0">
                <a:solidFill>
                  <a:schemeClr val="tx2"/>
                </a:solidFill>
                <a:latin typeface="Source Sans Pro" panose="020B0503030403020204"/>
              </a:rPr>
              <a:t>LW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a:t>
            </a:r>
          </a:p>
        </p:txBody>
      </p:sp>
      <p:sp>
        <p:nvSpPr>
          <p:cNvPr id="12" name="Rectangle 11"/>
          <p:cNvSpPr/>
          <p:nvPr>
            <p:custDataLst>
              <p:tags r:id="rId2"/>
            </p:custDataLst>
          </p:nvPr>
        </p:nvSpPr>
        <p:spPr>
          <a:xfrm>
            <a:off x="969077" y="828465"/>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000000000100</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010</a:t>
            </a:r>
            <a:r>
              <a:rPr lang="en-US" sz="2800" dirty="0" smtClean="0">
                <a:solidFill>
                  <a:schemeClr val="accent2"/>
                </a:solidFill>
                <a:latin typeface="Consolas" pitchFamily="49" charset="0"/>
              </a:rPr>
              <a:t>00001</a:t>
            </a:r>
            <a:r>
              <a:rPr lang="en-US" sz="2800" dirty="0" smtClean="0">
                <a:solidFill>
                  <a:schemeClr val="accent1"/>
                </a:solidFill>
                <a:latin typeface="Consolas" panose="020B0609020204030204" pitchFamily="49" charset="0"/>
              </a:rPr>
              <a:t>0000011</a:t>
            </a:r>
            <a:endParaRPr lang="en-US" sz="2800" dirty="0">
              <a:solidFill>
                <a:schemeClr val="accent5">
                  <a:lumMod val="60000"/>
                  <a:lumOff val="40000"/>
                </a:schemeClr>
              </a:solidFill>
              <a:latin typeface="Consolas" panose="020B0609020204030204" pitchFamily="49" charset="0"/>
            </a:endParaRPr>
          </a:p>
        </p:txBody>
      </p:sp>
      <p:graphicFrame>
        <p:nvGraphicFramePr>
          <p:cNvPr id="13" name="Group 4"/>
          <p:cNvGraphicFramePr>
            <a:graphicFrameLocks noGrp="1"/>
          </p:cNvGraphicFramePr>
          <p:nvPr>
            <p:custDataLst>
              <p:tags r:id="rId3"/>
            </p:custDataLst>
            <p:extLst/>
          </p:nvPr>
        </p:nvGraphicFramePr>
        <p:xfrm>
          <a:off x="823690" y="1218028"/>
          <a:ext cx="6446304"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15852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31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chemeClr val="accent3"/>
                        </a:solidFill>
                        <a:effectLst/>
                        <a:latin typeface="Consolas" panose="020B0609020204030204" pitchFamily="49"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20</a:t>
                      </a:r>
                      <a:r>
                        <a:rPr kumimoji="0" lang="en-US" sz="800" b="0" i="0" u="none" strike="noStrike" cap="none" normalizeH="0" baseline="0" dirty="0" smtClean="0">
                          <a:ln>
                            <a:noFill/>
                          </a:ln>
                          <a:solidFill>
                            <a:schemeClr val="accent3"/>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800" b="0" i="0" u="none" strike="noStrike" cap="none" normalizeH="0" baseline="0" dirty="0" smtClean="0">
                          <a:ln>
                            <a:noFill/>
                          </a:ln>
                          <a:solidFill>
                            <a:schemeClr val="accent2"/>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 name="Table 19"/>
          <p:cNvGraphicFramePr>
            <a:graphicFrameLocks noGrp="1"/>
          </p:cNvGraphicFramePr>
          <p:nvPr>
            <p:custDataLst>
              <p:tags r:id="rId4"/>
            </p:custDataLst>
            <p:extLst>
              <p:ext uri="{D42A27DB-BD31-4B8C-83A1-F6EECF244321}">
                <p14:modId xmlns:p14="http://schemas.microsoft.com/office/powerpoint/2010/main" val="1994264326"/>
              </p:ext>
            </p:extLst>
          </p:nvPr>
        </p:nvGraphicFramePr>
        <p:xfrm>
          <a:off x="0" y="2381552"/>
          <a:ext cx="9144001" cy="3169920"/>
        </p:xfrm>
        <a:graphic>
          <a:graphicData uri="http://schemas.openxmlformats.org/drawingml/2006/table">
            <a:tbl>
              <a:tblPr>
                <a:tableStyleId>{5C22544A-7EE6-4342-B048-85BDC9FD1C3A}</a:tableStyleId>
              </a:tblPr>
              <a:tblGrid>
                <a:gridCol w="1241367">
                  <a:extLst>
                    <a:ext uri="{9D8B030D-6E8A-4147-A177-3AD203B41FA5}">
                      <a16:colId xmlns:a16="http://schemas.microsoft.com/office/drawing/2014/main" val="20000"/>
                    </a:ext>
                  </a:extLst>
                </a:gridCol>
                <a:gridCol w="1091738">
                  <a:extLst>
                    <a:ext uri="{9D8B030D-6E8A-4147-A177-3AD203B41FA5}">
                      <a16:colId xmlns:a16="http://schemas.microsoft.com/office/drawing/2014/main" val="2339786189"/>
                    </a:ext>
                  </a:extLst>
                </a:gridCol>
                <a:gridCol w="2338648">
                  <a:extLst>
                    <a:ext uri="{9D8B030D-6E8A-4147-A177-3AD203B41FA5}">
                      <a16:colId xmlns:a16="http://schemas.microsoft.com/office/drawing/2014/main" val="20001"/>
                    </a:ext>
                  </a:extLst>
                </a:gridCol>
                <a:gridCol w="4472248">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anose="020B0609020204030204" pitchFamily="49" charset="0"/>
                        </a:rPr>
                        <a:t>op</a:t>
                      </a:r>
                      <a:endParaRPr lang="en-US" sz="2000" dirty="0">
                        <a:solidFill>
                          <a:schemeClr val="accent1"/>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anose="020B0609020204030204" pitchFamily="49" charset="0"/>
                        </a:rPr>
                        <a:t>funct3</a:t>
                      </a:r>
                      <a:endParaRPr lang="en-US" sz="2000" dirty="0">
                        <a:solidFill>
                          <a:schemeClr val="accent1"/>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mnemonic</a:t>
                      </a:r>
                      <a:endParaRPr lang="en-US" sz="200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Description</a:t>
                      </a:r>
                      <a:endParaRPr lang="en-US" sz="200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LB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LH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242381"/>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LW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17654"/>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LD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687816"/>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LBU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701099"/>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LHU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852293"/>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110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LWU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376317"/>
                  </a:ext>
                </a:extLst>
              </a:tr>
            </a:tbl>
          </a:graphicData>
        </a:graphic>
      </p:graphicFrame>
      <p:sp>
        <p:nvSpPr>
          <p:cNvPr id="21" name="Rectangle 20"/>
          <p:cNvSpPr/>
          <p:nvPr/>
        </p:nvSpPr>
        <p:spPr>
          <a:xfrm>
            <a:off x="6893440" y="5748798"/>
            <a:ext cx="1237247" cy="707886"/>
          </a:xfrm>
          <a:prstGeom prst="rect">
            <a:avLst/>
          </a:prstGeom>
        </p:spPr>
        <p:txBody>
          <a:bodyPr wrap="square">
            <a:spAutoFit/>
          </a:bodyPr>
          <a:lstStyle/>
          <a:p>
            <a:pPr algn="ctr"/>
            <a:r>
              <a:rPr lang="en-US" sz="2000" dirty="0">
                <a:solidFill>
                  <a:schemeClr val="accent6"/>
                </a:solidFill>
                <a:latin typeface="Source Sans Pro" panose="020B0503030403020204"/>
              </a:rPr>
              <a:t>signed</a:t>
            </a:r>
            <a:br>
              <a:rPr lang="en-US" sz="2000" dirty="0">
                <a:solidFill>
                  <a:schemeClr val="accent6"/>
                </a:solidFill>
                <a:latin typeface="Source Sans Pro" panose="020B0503030403020204"/>
              </a:rPr>
            </a:br>
            <a:r>
              <a:rPr lang="en-US" sz="2000" dirty="0">
                <a:solidFill>
                  <a:schemeClr val="accent6"/>
                </a:solidFill>
                <a:latin typeface="Source Sans Pro" panose="020B0503030403020204"/>
              </a:rPr>
              <a:t>offsets</a:t>
            </a:r>
          </a:p>
        </p:txBody>
      </p:sp>
      <p:sp>
        <p:nvSpPr>
          <p:cNvPr id="22" name="Rectangle 21"/>
          <p:cNvSpPr/>
          <p:nvPr/>
        </p:nvSpPr>
        <p:spPr>
          <a:xfrm>
            <a:off x="7512064" y="1606416"/>
            <a:ext cx="1728521" cy="707886"/>
          </a:xfrm>
          <a:prstGeom prst="rect">
            <a:avLst/>
          </a:prstGeom>
        </p:spPr>
        <p:txBody>
          <a:bodyPr wrap="square">
            <a:spAutoFit/>
          </a:bodyPr>
          <a:lstStyle/>
          <a:p>
            <a:pPr algn="ctr"/>
            <a:r>
              <a:rPr lang="en-US" sz="2000" dirty="0">
                <a:solidFill>
                  <a:schemeClr val="accent6"/>
                </a:solidFill>
                <a:latin typeface="Source Sans Pro" panose="020B0503030403020204"/>
              </a:rPr>
              <a:t>base + offset addressing</a:t>
            </a:r>
          </a:p>
        </p:txBody>
      </p:sp>
      <p:cxnSp>
        <p:nvCxnSpPr>
          <p:cNvPr id="23" name="Straight Arrow Connector 22"/>
          <p:cNvCxnSpPr/>
          <p:nvPr/>
        </p:nvCxnSpPr>
        <p:spPr>
          <a:xfrm flipH="1" flipV="1">
            <a:off x="6467302" y="5449809"/>
            <a:ext cx="1138975" cy="40862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060276" y="2303843"/>
            <a:ext cx="1255377" cy="54465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1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I-Type (2): Load Instructions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63</a:t>
            </a:fld>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3289451382"/>
              </p:ext>
            </p:extLst>
          </p:nvPr>
        </p:nvGraphicFramePr>
        <p:xfrm>
          <a:off x="0" y="2381552"/>
          <a:ext cx="9144001" cy="3169920"/>
        </p:xfrm>
        <a:graphic>
          <a:graphicData uri="http://schemas.openxmlformats.org/drawingml/2006/table">
            <a:tbl>
              <a:tblPr>
                <a:tableStyleId>{5C22544A-7EE6-4342-B048-85BDC9FD1C3A}</a:tableStyleId>
              </a:tblPr>
              <a:tblGrid>
                <a:gridCol w="1241367">
                  <a:extLst>
                    <a:ext uri="{9D8B030D-6E8A-4147-A177-3AD203B41FA5}">
                      <a16:colId xmlns:a16="http://schemas.microsoft.com/office/drawing/2014/main" val="20000"/>
                    </a:ext>
                  </a:extLst>
                </a:gridCol>
                <a:gridCol w="1091738">
                  <a:extLst>
                    <a:ext uri="{9D8B030D-6E8A-4147-A177-3AD203B41FA5}">
                      <a16:colId xmlns:a16="http://schemas.microsoft.com/office/drawing/2014/main" val="2339786189"/>
                    </a:ext>
                  </a:extLst>
                </a:gridCol>
                <a:gridCol w="2338648">
                  <a:extLst>
                    <a:ext uri="{9D8B030D-6E8A-4147-A177-3AD203B41FA5}">
                      <a16:colId xmlns:a16="http://schemas.microsoft.com/office/drawing/2014/main" val="20001"/>
                    </a:ext>
                  </a:extLst>
                </a:gridCol>
                <a:gridCol w="4472248">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anose="020B0609020204030204" pitchFamily="49" charset="0"/>
                        </a:rPr>
                        <a:t>op</a:t>
                      </a:r>
                      <a:endParaRPr lang="en-US" sz="2000" dirty="0">
                        <a:solidFill>
                          <a:schemeClr val="accent1"/>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anose="020B0609020204030204" pitchFamily="49" charset="0"/>
                        </a:rPr>
                        <a:t>funct3</a:t>
                      </a:r>
                      <a:endParaRPr lang="en-US" sz="2000" dirty="0">
                        <a:solidFill>
                          <a:schemeClr val="accent1"/>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mnemonic</a:t>
                      </a:r>
                      <a:endParaRPr lang="en-US" sz="200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Description</a:t>
                      </a:r>
                      <a:endParaRPr lang="en-US" sz="200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LB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LH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242381"/>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LW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17654"/>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LD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687816"/>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LBU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baseline="0" dirty="0" err="1" smtClean="0">
                          <a:solidFill>
                            <a:schemeClr val="tx2"/>
                          </a:solidFill>
                          <a:latin typeface="Source Sans Pro" panose="020B0503030403020204"/>
                        </a:rPr>
                        <a:t>zero_ext</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701099"/>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LHU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baseline="0" dirty="0" err="1" smtClean="0">
                          <a:solidFill>
                            <a:schemeClr val="tx2"/>
                          </a:solidFill>
                          <a:latin typeface="Source Sans Pro" panose="020B0503030403020204"/>
                        </a:rPr>
                        <a:t>zero_ext</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852293"/>
                  </a:ext>
                </a:extLst>
              </a:tr>
              <a:tr h="370840">
                <a:tc>
                  <a:txBody>
                    <a:bodyPr/>
                    <a:lstStyle/>
                    <a:p>
                      <a:r>
                        <a:rPr lang="en-US" sz="2000" dirty="0" smtClean="0">
                          <a:solidFill>
                            <a:schemeClr val="tx2"/>
                          </a:solidFill>
                          <a:latin typeface="Source Sans Pro" panose="020B0503030403020204"/>
                        </a:rPr>
                        <a:t>0000011</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110</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LWU rd,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a:t>
                      </a:r>
                      <a:r>
                        <a:rPr lang="en-US" sz="2000" baseline="0" dirty="0" smtClean="0">
                          <a:solidFill>
                            <a:schemeClr val="tx2"/>
                          </a:solidFill>
                          <a:latin typeface="Source Sans Pro" panose="020B0503030403020204"/>
                        </a:rPr>
                        <a:t> = </a:t>
                      </a:r>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dirty="0" err="1" smtClean="0">
                          <a:solidFill>
                            <a:schemeClr val="tx2"/>
                          </a:solidFill>
                          <a:latin typeface="Source Sans Pro" panose="020B0503030403020204"/>
                        </a:rPr>
                        <a:t>R</a:t>
                      </a:r>
                      <a:r>
                        <a:rPr lang="en-US" sz="2000" dirty="0" smtClean="0">
                          <a:solidFill>
                            <a:schemeClr val="tx2"/>
                          </a:solidFill>
                          <a:latin typeface="Source Sans Pro" panose="020B0503030403020204"/>
                        </a:rPr>
                        <a:t>[rs1]]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376317"/>
                  </a:ext>
                </a:extLst>
              </a:tr>
            </a:tbl>
          </a:graphicData>
        </a:graphic>
      </p:graphicFrame>
      <p:sp>
        <p:nvSpPr>
          <p:cNvPr id="12" name="Rectangle 11"/>
          <p:cNvSpPr/>
          <p:nvPr>
            <p:custDataLst>
              <p:tags r:id="rId2"/>
            </p:custDataLst>
          </p:nvPr>
        </p:nvSpPr>
        <p:spPr>
          <a:xfrm>
            <a:off x="969077" y="828465"/>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000000000100</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010</a:t>
            </a:r>
            <a:r>
              <a:rPr lang="en-US" sz="2800" dirty="0" smtClean="0">
                <a:solidFill>
                  <a:schemeClr val="accent2"/>
                </a:solidFill>
                <a:latin typeface="Consolas" pitchFamily="49" charset="0"/>
              </a:rPr>
              <a:t>00001</a:t>
            </a:r>
            <a:r>
              <a:rPr lang="en-US" sz="2800" dirty="0" smtClean="0">
                <a:solidFill>
                  <a:schemeClr val="accent1"/>
                </a:solidFill>
                <a:latin typeface="Consolas" panose="020B0609020204030204" pitchFamily="49" charset="0"/>
              </a:rPr>
              <a:t>0000011</a:t>
            </a:r>
            <a:endParaRPr lang="en-US" sz="2800" dirty="0">
              <a:solidFill>
                <a:schemeClr val="accent5">
                  <a:lumMod val="60000"/>
                  <a:lumOff val="40000"/>
                </a:schemeClr>
              </a:solidFill>
              <a:latin typeface="Consolas" panose="020B0609020204030204" pitchFamily="49" charset="0"/>
            </a:endParaRPr>
          </a:p>
        </p:txBody>
      </p:sp>
      <p:graphicFrame>
        <p:nvGraphicFramePr>
          <p:cNvPr id="13" name="Group 4"/>
          <p:cNvGraphicFramePr>
            <a:graphicFrameLocks noGrp="1"/>
          </p:cNvGraphicFramePr>
          <p:nvPr>
            <p:custDataLst>
              <p:tags r:id="rId3"/>
            </p:custDataLst>
            <p:extLst/>
          </p:nvPr>
        </p:nvGraphicFramePr>
        <p:xfrm>
          <a:off x="823690" y="1218028"/>
          <a:ext cx="6446304"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15852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31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chemeClr val="accent3"/>
                        </a:solidFill>
                        <a:effectLst/>
                        <a:latin typeface="Consolas" panose="020B0609020204030204" pitchFamily="49"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20</a:t>
                      </a:r>
                      <a:r>
                        <a:rPr kumimoji="0" lang="en-US" sz="800" b="0" i="0" u="none" strike="noStrike" cap="none" normalizeH="0" baseline="0" dirty="0" smtClean="0">
                          <a:ln>
                            <a:noFill/>
                          </a:ln>
                          <a:solidFill>
                            <a:schemeClr val="accent3"/>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800" b="0" i="0" u="none" strike="noStrike" cap="none" normalizeH="0" baseline="0" dirty="0" smtClean="0">
                          <a:ln>
                            <a:noFill/>
                          </a:ln>
                          <a:solidFill>
                            <a:schemeClr val="accent2"/>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 name="Rectangle 16"/>
          <p:cNvSpPr/>
          <p:nvPr/>
        </p:nvSpPr>
        <p:spPr>
          <a:xfrm>
            <a:off x="7512064" y="1606416"/>
            <a:ext cx="1728521" cy="707886"/>
          </a:xfrm>
          <a:prstGeom prst="rect">
            <a:avLst/>
          </a:prstGeom>
        </p:spPr>
        <p:txBody>
          <a:bodyPr wrap="square">
            <a:spAutoFit/>
          </a:bodyPr>
          <a:lstStyle/>
          <a:p>
            <a:pPr algn="ctr"/>
            <a:r>
              <a:rPr lang="en-US" sz="2000" dirty="0">
                <a:solidFill>
                  <a:schemeClr val="accent6"/>
                </a:solidFill>
                <a:latin typeface="Source Sans Pro" panose="020B0503030403020204"/>
              </a:rPr>
              <a:t>base + offset addressing</a:t>
            </a:r>
          </a:p>
        </p:txBody>
      </p:sp>
      <p:cxnSp>
        <p:nvCxnSpPr>
          <p:cNvPr id="19" name="Straight Arrow Connector 18"/>
          <p:cNvCxnSpPr/>
          <p:nvPr/>
        </p:nvCxnSpPr>
        <p:spPr>
          <a:xfrm flipH="1">
            <a:off x="8035636" y="2303843"/>
            <a:ext cx="280017" cy="52248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93440" y="5748798"/>
            <a:ext cx="1237247" cy="707886"/>
          </a:xfrm>
          <a:prstGeom prst="rect">
            <a:avLst/>
          </a:prstGeom>
        </p:spPr>
        <p:txBody>
          <a:bodyPr wrap="square">
            <a:spAutoFit/>
          </a:bodyPr>
          <a:lstStyle/>
          <a:p>
            <a:pPr algn="ctr"/>
            <a:r>
              <a:rPr lang="en-US" sz="2000" dirty="0">
                <a:solidFill>
                  <a:schemeClr val="accent6"/>
                </a:solidFill>
                <a:latin typeface="Source Sans Pro" panose="020B0503030403020204"/>
              </a:rPr>
              <a:t>signed</a:t>
            </a:r>
            <a:br>
              <a:rPr lang="en-US" sz="2000" dirty="0">
                <a:solidFill>
                  <a:schemeClr val="accent6"/>
                </a:solidFill>
                <a:latin typeface="Source Sans Pro" panose="020B0503030403020204"/>
              </a:rPr>
            </a:br>
            <a:r>
              <a:rPr lang="en-US" sz="2000" dirty="0">
                <a:solidFill>
                  <a:schemeClr val="accent6"/>
                </a:solidFill>
                <a:latin typeface="Source Sans Pro" panose="020B0503030403020204"/>
              </a:rPr>
              <a:t>offsets</a:t>
            </a:r>
          </a:p>
        </p:txBody>
      </p:sp>
      <p:cxnSp>
        <p:nvCxnSpPr>
          <p:cNvPr id="15" name="Straight Arrow Connector 14"/>
          <p:cNvCxnSpPr/>
          <p:nvPr/>
        </p:nvCxnSpPr>
        <p:spPr>
          <a:xfrm flipH="1" flipV="1">
            <a:off x="6467302" y="5449809"/>
            <a:ext cx="1138975" cy="40862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4"/>
            </p:custDataLst>
          </p:nvPr>
        </p:nvSpPr>
        <p:spPr>
          <a:xfrm>
            <a:off x="54690" y="5748798"/>
            <a:ext cx="7070141" cy="954107"/>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 Mem[</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LW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1,</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r>
              <a:rPr lang="en-US" sz="2800" dirty="0" smtClean="0">
                <a:solidFill>
                  <a:schemeClr val="tx2"/>
                </a:solidFill>
                <a:latin typeface="Source Sans Pro" panose="020B0503030403020204"/>
              </a:rPr>
              <a:t>LW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a:t>
            </a:r>
          </a:p>
        </p:txBody>
      </p:sp>
    </p:spTree>
    <p:extLst>
      <p:ext uri="{BB962C8B-B14F-4D97-AF65-F5344CB8AC3E}">
        <p14:creationId xmlns:p14="http://schemas.microsoft.com/office/powerpoint/2010/main" val="1330083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64</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Memory Operations: Load</a:t>
            </a:r>
            <a:endParaRPr lang="en-US" dirty="0"/>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7"/>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8"/>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9"/>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0"/>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1"/>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2"/>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3"/>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4"/>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5"/>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6"/>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7"/>
            </p:custDataLst>
          </p:nvPr>
        </p:nvGrpSpPr>
        <p:grpSpPr>
          <a:xfrm>
            <a:off x="948661" y="2705333"/>
            <a:ext cx="304800" cy="304800"/>
            <a:chOff x="990600" y="2971800"/>
            <a:chExt cx="304800" cy="304800"/>
          </a:xfrm>
        </p:grpSpPr>
        <p:sp>
          <p:nvSpPr>
            <p:cNvPr id="124" name="Freeform 123"/>
            <p:cNvSpPr/>
            <p:nvPr>
              <p:custDataLst>
                <p:tags r:id="rId6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6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18"/>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19"/>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0"/>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1"/>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2"/>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3"/>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4"/>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5"/>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6"/>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7"/>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8"/>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9"/>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0"/>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1"/>
            </p:custDataLst>
          </p:nvPr>
        </p:nvSpPr>
        <p:spPr bwMode="auto">
          <a:xfrm flipV="1">
            <a:off x="1558259" y="1943331"/>
            <a:ext cx="2" cy="243840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2"/>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3"/>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9"/>
          <p:cNvSpPr>
            <a:spLocks noChangeShapeType="1"/>
          </p:cNvSpPr>
          <p:nvPr>
            <p:custDataLst>
              <p:tags r:id="rId34"/>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5"/>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6"/>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7"/>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8"/>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9"/>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16</a:t>
            </a:r>
            <a:endParaRPr lang="en-US" sz="1200" dirty="0">
              <a:solidFill>
                <a:srgbClr val="92D050"/>
              </a:solidFill>
              <a:latin typeface="Source Sans Pro" panose="020B0503030403020204"/>
            </a:endParaRPr>
          </a:p>
        </p:txBody>
      </p:sp>
      <p:sp>
        <p:nvSpPr>
          <p:cNvPr id="72" name="Rectangle 71"/>
          <p:cNvSpPr/>
          <p:nvPr/>
        </p:nvSpPr>
        <p:spPr>
          <a:xfrm>
            <a:off x="4707724" y="4564206"/>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0"/>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1"/>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2"/>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43"/>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44"/>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45"/>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46"/>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7"/>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8"/>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9"/>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59" name="Line 49"/>
          <p:cNvSpPr>
            <a:spLocks noChangeShapeType="1"/>
          </p:cNvSpPr>
          <p:nvPr>
            <p:custDataLst>
              <p:tags r:id="rId50"/>
            </p:custDataLst>
          </p:nvPr>
        </p:nvSpPr>
        <p:spPr bwMode="auto">
          <a:xfrm flipV="1">
            <a:off x="4753512" y="2100337"/>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51"/>
            </p:custDataLst>
          </p:nvPr>
        </p:nvSpPr>
        <p:spPr bwMode="auto">
          <a:xfrm>
            <a:off x="4753512" y="3543531"/>
            <a:ext cx="2013788" cy="13318"/>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52"/>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53"/>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54"/>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55"/>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56"/>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7"/>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8"/>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9"/>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2" name="Line 44"/>
          <p:cNvSpPr>
            <a:spLocks noChangeShapeType="1"/>
          </p:cNvSpPr>
          <p:nvPr>
            <p:custDataLst>
              <p:tags r:id="rId60"/>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61"/>
            </p:custDataLst>
          </p:nvPr>
        </p:nvSpPr>
        <p:spPr bwMode="auto">
          <a:xfrm flipH="1">
            <a:off x="8458199" y="2202407"/>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4" name="Line 48"/>
          <p:cNvSpPr>
            <a:spLocks noChangeShapeType="1"/>
          </p:cNvSpPr>
          <p:nvPr>
            <p:custDataLst>
              <p:tags r:id="rId62"/>
            </p:custDataLst>
          </p:nvPr>
        </p:nvSpPr>
        <p:spPr bwMode="auto">
          <a:xfrm flipH="1">
            <a:off x="8305797" y="2095732"/>
            <a:ext cx="381002"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63"/>
            </p:custDataLst>
          </p:nvPr>
        </p:nvSpPr>
        <p:spPr bwMode="auto">
          <a:xfrm flipH="1">
            <a:off x="8684225" y="1181331"/>
            <a:ext cx="2574" cy="1021076"/>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1" name="Rectangle 19"/>
          <p:cNvSpPr>
            <a:spLocks noChangeArrowheads="1"/>
          </p:cNvSpPr>
          <p:nvPr>
            <p:custDataLst>
              <p:tags r:id="rId64"/>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1"/>
          </a:solidFill>
          <a:ln w="25400" cap="sq" algn="ctr">
            <a:solidFill>
              <a:schemeClr val="tx2"/>
            </a:solidFill>
            <a:miter lim="800000"/>
            <a:headEnd/>
            <a:tailEnd/>
          </a:ln>
          <a:effectLst/>
        </p:spPr>
        <p:txBody>
          <a:bodyPr wrap="square" anchor="ctr" anchorCtr="1">
            <a:noAutofit/>
          </a:bodyPr>
          <a:lstStyle/>
          <a:p>
            <a:endParaRPr lang="en-US"/>
          </a:p>
        </p:txBody>
      </p:sp>
      <p:sp>
        <p:nvSpPr>
          <p:cNvPr id="82" name="Line 48"/>
          <p:cNvSpPr>
            <a:spLocks noChangeShapeType="1"/>
          </p:cNvSpPr>
          <p:nvPr>
            <p:custDataLst>
              <p:tags r:id="rId65"/>
            </p:custDataLst>
          </p:nvPr>
        </p:nvSpPr>
        <p:spPr bwMode="auto">
          <a:xfrm flipH="1">
            <a:off x="8684225" y="1185654"/>
            <a:ext cx="0" cy="910078"/>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85" name="TextBox 84"/>
          <p:cNvSpPr txBox="1"/>
          <p:nvPr>
            <p:custDataLst>
              <p:tags r:id="rId66"/>
            </p:custDataLst>
          </p:nvPr>
        </p:nvSpPr>
        <p:spPr>
          <a:xfrm>
            <a:off x="54690" y="5748798"/>
            <a:ext cx="7070141" cy="954107"/>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 Mem[</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LW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1,</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r>
              <a:rPr lang="en-US" sz="2800" dirty="0" smtClean="0">
                <a:solidFill>
                  <a:schemeClr val="tx2"/>
                </a:solidFill>
                <a:latin typeface="Source Sans Pro" panose="020B0503030403020204"/>
              </a:rPr>
              <a:t>LW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a:t>
            </a:r>
          </a:p>
        </p:txBody>
      </p:sp>
    </p:spTree>
    <p:extLst>
      <p:ext uri="{BB962C8B-B14F-4D97-AF65-F5344CB8AC3E}">
        <p14:creationId xmlns:p14="http://schemas.microsoft.com/office/powerpoint/2010/main" val="282068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5"/>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17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p:bldP spid="162" grpId="0"/>
      <p:bldP spid="163" grpId="0" animBg="1"/>
      <p:bldP spid="164" grpId="0" animBg="1"/>
      <p:bldP spid="165" grpId="0"/>
      <p:bldP spid="166" grpId="0" animBg="1"/>
      <p:bldP spid="167" grpId="0" animBg="1"/>
      <p:bldP spid="168" grpId="0" animBg="1"/>
      <p:bldP spid="170" grpId="0" animBg="1"/>
      <p:bldP spid="172" grpId="0" animBg="1"/>
      <p:bldP spid="173" grpId="0" animBg="1"/>
      <p:bldP spid="174" grpId="0" animBg="1"/>
      <p:bldP spid="175" grpId="0" animBg="1"/>
      <p:bldP spid="171" grpId="0" animBg="1"/>
      <p:bldP spid="8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65</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Memory Operations: Load</a:t>
            </a:r>
            <a:endParaRPr lang="en-US" dirty="0"/>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7"/>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8"/>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9"/>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0"/>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1"/>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2"/>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3"/>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4"/>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5"/>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6"/>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7"/>
            </p:custDataLst>
          </p:nvPr>
        </p:nvGrpSpPr>
        <p:grpSpPr>
          <a:xfrm>
            <a:off x="948661" y="2705333"/>
            <a:ext cx="304800" cy="304800"/>
            <a:chOff x="990600" y="2971800"/>
            <a:chExt cx="304800" cy="304800"/>
          </a:xfrm>
        </p:grpSpPr>
        <p:sp>
          <p:nvSpPr>
            <p:cNvPr id="124" name="Freeform 123"/>
            <p:cNvSpPr/>
            <p:nvPr>
              <p:custDataLst>
                <p:tags r:id="rId6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6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18"/>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19"/>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0"/>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1"/>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2"/>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3"/>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4"/>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5"/>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6"/>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7"/>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8"/>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9"/>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0"/>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1"/>
            </p:custDataLst>
          </p:nvPr>
        </p:nvSpPr>
        <p:spPr bwMode="auto">
          <a:xfrm flipV="1">
            <a:off x="1558259" y="1943331"/>
            <a:ext cx="2" cy="243840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2"/>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3"/>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9"/>
          <p:cNvSpPr>
            <a:spLocks noChangeShapeType="1"/>
          </p:cNvSpPr>
          <p:nvPr>
            <p:custDataLst>
              <p:tags r:id="rId34"/>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5"/>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6"/>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7"/>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8"/>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9"/>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2" name="Rectangle 71"/>
          <p:cNvSpPr/>
          <p:nvPr/>
        </p:nvSpPr>
        <p:spPr>
          <a:xfrm>
            <a:off x="4707724" y="4564206"/>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32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0"/>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1"/>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2"/>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43"/>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44"/>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45"/>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46"/>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7"/>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8"/>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9"/>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5" name="TextBox 4"/>
          <p:cNvSpPr txBox="1"/>
          <p:nvPr/>
        </p:nvSpPr>
        <p:spPr>
          <a:xfrm>
            <a:off x="50275" y="767616"/>
            <a:ext cx="1870640" cy="461665"/>
          </a:xfrm>
          <a:prstGeom prst="rect">
            <a:avLst/>
          </a:prstGeom>
          <a:noFill/>
        </p:spPr>
        <p:txBody>
          <a:bodyPr wrap="none" rtlCol="0">
            <a:spAutoFit/>
          </a:bodyPr>
          <a:lstStyle/>
          <a:p>
            <a:r>
              <a:rPr lang="en-US" dirty="0">
                <a:solidFill>
                  <a:schemeClr val="tx2"/>
                </a:solidFill>
                <a:latin typeface="Source Sans Pro" panose="020B0503030403020204"/>
              </a:rPr>
              <a:t>LW </a:t>
            </a:r>
            <a:r>
              <a:rPr lang="en-US" dirty="0">
                <a:solidFill>
                  <a:schemeClr val="accent2"/>
                </a:solidFill>
                <a:latin typeface="Source Sans Pro" panose="020B0503030403020204"/>
              </a:rPr>
              <a:t>x1,</a:t>
            </a:r>
            <a:r>
              <a:rPr lang="en-US" dirty="0">
                <a:solidFill>
                  <a:schemeClr val="tx2"/>
                </a:solidFill>
                <a:latin typeface="Source Sans Pro" panose="020B0503030403020204"/>
              </a:rPr>
              <a:t> </a:t>
            </a:r>
            <a:r>
              <a:rPr lang="en-US" dirty="0">
                <a:solidFill>
                  <a:schemeClr val="accent6"/>
                </a:solidFill>
                <a:latin typeface="Source Sans Pro" panose="020B0503030403020204"/>
              </a:rPr>
              <a:t>x5,</a:t>
            </a:r>
            <a:r>
              <a:rPr lang="en-US" dirty="0">
                <a:solidFill>
                  <a:schemeClr val="tx2"/>
                </a:solidFill>
                <a:latin typeface="Source Sans Pro" panose="020B0503030403020204"/>
              </a:rPr>
              <a:t> </a:t>
            </a:r>
            <a:r>
              <a:rPr lang="en-US" dirty="0">
                <a:solidFill>
                  <a:srgbClr val="7030A0"/>
                </a:solidFill>
                <a:latin typeface="Source Sans Pro" panose="020B0503030403020204"/>
              </a:rPr>
              <a:t>4</a:t>
            </a:r>
          </a:p>
        </p:txBody>
      </p:sp>
      <p:sp>
        <p:nvSpPr>
          <p:cNvPr id="159" name="Line 49"/>
          <p:cNvSpPr>
            <a:spLocks noChangeShapeType="1"/>
          </p:cNvSpPr>
          <p:nvPr>
            <p:custDataLst>
              <p:tags r:id="rId50"/>
            </p:custDataLst>
          </p:nvPr>
        </p:nvSpPr>
        <p:spPr bwMode="auto">
          <a:xfrm flipV="1">
            <a:off x="4753512" y="2100337"/>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51"/>
            </p:custDataLst>
          </p:nvPr>
        </p:nvSpPr>
        <p:spPr bwMode="auto">
          <a:xfrm>
            <a:off x="4753512" y="3543531"/>
            <a:ext cx="2013788" cy="13318"/>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6705597" y="1651285"/>
            <a:ext cx="999235" cy="461665"/>
          </a:xfrm>
          <a:prstGeom prst="rect">
            <a:avLst/>
          </a:prstGeom>
          <a:noFill/>
        </p:spPr>
        <p:txBody>
          <a:bodyPr wrap="square" rtlCol="0">
            <a:spAutoFit/>
          </a:bodyPr>
          <a:lstStyle/>
          <a:p>
            <a:r>
              <a:rPr lang="en-US" dirty="0">
                <a:solidFill>
                  <a:srgbClr val="7030A0"/>
                </a:solidFill>
                <a:latin typeface="Source Sans Pro" panose="020B0503030403020204"/>
              </a:rPr>
              <a:t>4</a:t>
            </a:r>
            <a:r>
              <a:rPr lang="en-US" dirty="0">
                <a:solidFill>
                  <a:schemeClr val="tx2"/>
                </a:solidFill>
                <a:latin typeface="Source Sans Pro" panose="020B0503030403020204"/>
              </a:rPr>
              <a:t>+</a:t>
            </a:r>
            <a:r>
              <a:rPr lang="en-US" dirty="0">
                <a:solidFill>
                  <a:schemeClr val="accent6"/>
                </a:solidFill>
                <a:latin typeface="Source Sans Pro" panose="020B0503030403020204"/>
              </a:rPr>
              <a:t>x5</a:t>
            </a:r>
            <a:endParaRPr lang="en-US" dirty="0">
              <a:solidFill>
                <a:schemeClr val="accent6"/>
              </a:solidFill>
            </a:endParaRPr>
          </a:p>
        </p:txBody>
      </p:sp>
      <p:sp>
        <p:nvSpPr>
          <p:cNvPr id="161" name="Text Box 5"/>
          <p:cNvSpPr txBox="1">
            <a:spLocks noChangeArrowheads="1"/>
          </p:cNvSpPr>
          <p:nvPr>
            <p:custDataLst>
              <p:tags r:id="rId52"/>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53"/>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54"/>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55"/>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56"/>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7"/>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8"/>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9"/>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2" name="Line 44"/>
          <p:cNvSpPr>
            <a:spLocks noChangeShapeType="1"/>
          </p:cNvSpPr>
          <p:nvPr>
            <p:custDataLst>
              <p:tags r:id="rId60"/>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61"/>
            </p:custDataLst>
          </p:nvPr>
        </p:nvSpPr>
        <p:spPr bwMode="auto">
          <a:xfrm flipH="1">
            <a:off x="8458199" y="2202407"/>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62"/>
            </p:custDataLst>
          </p:nvPr>
        </p:nvSpPr>
        <p:spPr bwMode="auto">
          <a:xfrm flipH="1">
            <a:off x="8684225" y="1181331"/>
            <a:ext cx="2574" cy="1021076"/>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1" name="Rectangle 19"/>
          <p:cNvSpPr>
            <a:spLocks noChangeArrowheads="1"/>
          </p:cNvSpPr>
          <p:nvPr>
            <p:custDataLst>
              <p:tags r:id="rId63"/>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1"/>
          </a:solidFill>
          <a:ln w="25400" cap="sq" algn="ctr">
            <a:solidFill>
              <a:schemeClr val="tx2"/>
            </a:solidFill>
            <a:miter lim="800000"/>
            <a:headEnd/>
            <a:tailEnd/>
          </a:ln>
          <a:effectLst/>
        </p:spPr>
        <p:txBody>
          <a:bodyPr wrap="square" anchor="ctr" anchorCtr="1">
            <a:noAutofit/>
          </a:bodyPr>
          <a:lstStyle/>
          <a:p>
            <a:endParaRPr lang="en-US"/>
          </a:p>
        </p:txBody>
      </p:sp>
      <p:sp>
        <p:nvSpPr>
          <p:cNvPr id="82" name="Line 48"/>
          <p:cNvSpPr>
            <a:spLocks noChangeShapeType="1"/>
          </p:cNvSpPr>
          <p:nvPr>
            <p:custDataLst>
              <p:tags r:id="rId64"/>
            </p:custDataLst>
          </p:nvPr>
        </p:nvSpPr>
        <p:spPr bwMode="auto">
          <a:xfrm flipH="1">
            <a:off x="8684225" y="1185654"/>
            <a:ext cx="0" cy="910078"/>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81" name="TextBox 80"/>
          <p:cNvSpPr txBox="1"/>
          <p:nvPr/>
        </p:nvSpPr>
        <p:spPr>
          <a:xfrm>
            <a:off x="1733548" y="3837335"/>
            <a:ext cx="623504" cy="461665"/>
          </a:xfrm>
          <a:prstGeom prst="rect">
            <a:avLst/>
          </a:prstGeom>
          <a:noFill/>
        </p:spPr>
        <p:txBody>
          <a:bodyPr wrap="none" rtlCol="0">
            <a:spAutoFit/>
          </a:bodyPr>
          <a:lstStyle/>
          <a:p>
            <a:r>
              <a:rPr lang="en-US" dirty="0" smtClean="0">
                <a:solidFill>
                  <a:schemeClr val="tx2"/>
                </a:solidFill>
                <a:latin typeface="Source Sans Pro" panose="020B0503030403020204"/>
              </a:rPr>
              <a:t>LW</a:t>
            </a:r>
            <a:endParaRPr lang="en-US" dirty="0">
              <a:solidFill>
                <a:srgbClr val="7030A0"/>
              </a:solidFill>
              <a:latin typeface="Source Sans Pro" panose="020B0503030403020204"/>
            </a:endParaRPr>
          </a:p>
        </p:txBody>
      </p:sp>
      <p:sp>
        <p:nvSpPr>
          <p:cNvPr id="85" name="TextBox 84"/>
          <p:cNvSpPr txBox="1"/>
          <p:nvPr/>
        </p:nvSpPr>
        <p:spPr>
          <a:xfrm>
            <a:off x="2285188" y="3843869"/>
            <a:ext cx="510076" cy="461665"/>
          </a:xfrm>
          <a:prstGeom prst="rect">
            <a:avLst/>
          </a:prstGeom>
          <a:noFill/>
        </p:spPr>
        <p:txBody>
          <a:bodyPr wrap="none" rtlCol="0">
            <a:spAutoFit/>
          </a:bodyPr>
          <a:lstStyle/>
          <a:p>
            <a:r>
              <a:rPr lang="en-US" dirty="0" smtClean="0">
                <a:solidFill>
                  <a:schemeClr val="accent2"/>
                </a:solidFill>
                <a:latin typeface="Source Sans Pro" panose="020B0503030403020204"/>
              </a:rPr>
              <a:t>x1</a:t>
            </a:r>
            <a:endParaRPr lang="en-US" dirty="0">
              <a:solidFill>
                <a:srgbClr val="7030A0"/>
              </a:solidFill>
              <a:latin typeface="Source Sans Pro" panose="020B0503030403020204"/>
            </a:endParaRPr>
          </a:p>
        </p:txBody>
      </p:sp>
      <p:sp>
        <p:nvSpPr>
          <p:cNvPr id="86" name="TextBox 85"/>
          <p:cNvSpPr txBox="1"/>
          <p:nvPr/>
        </p:nvSpPr>
        <p:spPr>
          <a:xfrm>
            <a:off x="2748405" y="3844739"/>
            <a:ext cx="510076" cy="461665"/>
          </a:xfrm>
          <a:prstGeom prst="rect">
            <a:avLst/>
          </a:prstGeom>
          <a:noFill/>
        </p:spPr>
        <p:txBody>
          <a:bodyPr wrap="none" rtlCol="0">
            <a:spAutoFit/>
          </a:bodyPr>
          <a:lstStyle/>
          <a:p>
            <a:r>
              <a:rPr lang="en-US" dirty="0" smtClean="0">
                <a:solidFill>
                  <a:schemeClr val="accent6"/>
                </a:solidFill>
                <a:latin typeface="Source Sans Pro" panose="020B0503030403020204"/>
              </a:rPr>
              <a:t>x5</a:t>
            </a:r>
            <a:endParaRPr lang="en-US" dirty="0">
              <a:solidFill>
                <a:srgbClr val="7030A0"/>
              </a:solidFill>
              <a:latin typeface="Source Sans Pro" panose="020B0503030403020204"/>
            </a:endParaRPr>
          </a:p>
        </p:txBody>
      </p:sp>
      <p:sp>
        <p:nvSpPr>
          <p:cNvPr id="88" name="TextBox 87"/>
          <p:cNvSpPr txBox="1"/>
          <p:nvPr/>
        </p:nvSpPr>
        <p:spPr>
          <a:xfrm>
            <a:off x="3235199" y="3850572"/>
            <a:ext cx="356188" cy="461665"/>
          </a:xfrm>
          <a:prstGeom prst="rect">
            <a:avLst/>
          </a:prstGeom>
          <a:noFill/>
        </p:spPr>
        <p:txBody>
          <a:bodyPr wrap="none" rtlCol="0">
            <a:spAutoFit/>
          </a:bodyPr>
          <a:lstStyle/>
          <a:p>
            <a:r>
              <a:rPr lang="en-US" dirty="0" smtClean="0">
                <a:solidFill>
                  <a:srgbClr val="7030A0"/>
                </a:solidFill>
                <a:latin typeface="Source Sans Pro" panose="020B0503030403020204"/>
              </a:rPr>
              <a:t>4</a:t>
            </a:r>
            <a:endParaRPr lang="en-US" dirty="0">
              <a:solidFill>
                <a:srgbClr val="7030A0"/>
              </a:solidFill>
              <a:latin typeface="Source Sans Pro" panose="020B0503030403020204"/>
            </a:endParaRPr>
          </a:p>
        </p:txBody>
      </p:sp>
      <p:sp>
        <p:nvSpPr>
          <p:cNvPr id="89" name="TextBox 88"/>
          <p:cNvSpPr txBox="1"/>
          <p:nvPr/>
        </p:nvSpPr>
        <p:spPr>
          <a:xfrm>
            <a:off x="7864619" y="3203239"/>
            <a:ext cx="1457450" cy="400110"/>
          </a:xfrm>
          <a:prstGeom prst="rect">
            <a:avLst/>
          </a:prstGeom>
          <a:noFill/>
        </p:spPr>
        <p:txBody>
          <a:bodyPr wrap="none" rtlCol="0">
            <a:spAutoFit/>
          </a:bodyPr>
          <a:lstStyle/>
          <a:p>
            <a:r>
              <a:rPr lang="en-US" sz="2000" dirty="0" smtClean="0">
                <a:solidFill>
                  <a:schemeClr val="tx2"/>
                </a:solidFill>
                <a:latin typeface="Source Sans Pro" panose="020B0503030403020204"/>
              </a:rPr>
              <a:t>Mem[</a:t>
            </a:r>
            <a:r>
              <a:rPr lang="en-US" sz="2000" dirty="0" smtClean="0">
                <a:solidFill>
                  <a:srgbClr val="7030A0"/>
                </a:solidFill>
                <a:latin typeface="Source Sans Pro" panose="020B0503030403020204"/>
              </a:rPr>
              <a:t>4</a:t>
            </a:r>
            <a:r>
              <a:rPr lang="en-US" sz="2000" dirty="0" smtClean="0">
                <a:solidFill>
                  <a:schemeClr val="tx2"/>
                </a:solidFill>
                <a:latin typeface="Source Sans Pro" panose="020B0503030403020204"/>
              </a:rPr>
              <a:t>+</a:t>
            </a:r>
            <a:r>
              <a:rPr lang="en-US" sz="2000" dirty="0" smtClean="0">
                <a:solidFill>
                  <a:schemeClr val="accent6"/>
                </a:solidFill>
                <a:latin typeface="Source Sans Pro" panose="020B0503030403020204"/>
              </a:rPr>
              <a:t>x5</a:t>
            </a:r>
            <a:r>
              <a:rPr lang="en-US" sz="2000" dirty="0" smtClean="0">
                <a:solidFill>
                  <a:schemeClr val="tx2"/>
                </a:solidFill>
                <a:latin typeface="Source Sans Pro" panose="020B0503030403020204"/>
              </a:rPr>
              <a:t>]</a:t>
            </a:r>
            <a:endParaRPr lang="en-US" sz="2000" dirty="0">
              <a:solidFill>
                <a:srgbClr val="7030A0"/>
              </a:solidFill>
              <a:latin typeface="Source Sans Pro" panose="020B0503030403020204"/>
            </a:endParaRPr>
          </a:p>
        </p:txBody>
      </p:sp>
      <p:grpSp>
        <p:nvGrpSpPr>
          <p:cNvPr id="90" name="Group 89"/>
          <p:cNvGrpSpPr/>
          <p:nvPr/>
        </p:nvGrpSpPr>
        <p:grpSpPr>
          <a:xfrm>
            <a:off x="685824" y="5270896"/>
            <a:ext cx="1237440" cy="461665"/>
            <a:chOff x="685824" y="5437156"/>
            <a:chExt cx="1237440" cy="461665"/>
          </a:xfrm>
        </p:grpSpPr>
        <p:cxnSp>
          <p:nvCxnSpPr>
            <p:cNvPr id="91" name="Straight Arrow Connector 90"/>
            <p:cNvCxnSpPr/>
            <p:nvPr/>
          </p:nvCxnSpPr>
          <p:spPr>
            <a:xfrm>
              <a:off x="6858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64641" y="5437156"/>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grpSp>
      <p:grpSp>
        <p:nvGrpSpPr>
          <p:cNvPr id="93" name="Group 92"/>
          <p:cNvGrpSpPr/>
          <p:nvPr/>
        </p:nvGrpSpPr>
        <p:grpSpPr>
          <a:xfrm>
            <a:off x="1981224" y="5281034"/>
            <a:ext cx="1290570" cy="461665"/>
            <a:chOff x="1981224" y="5447294"/>
            <a:chExt cx="1290570" cy="461665"/>
          </a:xfrm>
        </p:grpSpPr>
        <p:cxnSp>
          <p:nvCxnSpPr>
            <p:cNvPr id="94" name="Straight Arrow Connector 93"/>
            <p:cNvCxnSpPr/>
            <p:nvPr/>
          </p:nvCxnSpPr>
          <p:spPr>
            <a:xfrm>
              <a:off x="19812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24337" y="5447294"/>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grpSp>
      <p:grpSp>
        <p:nvGrpSpPr>
          <p:cNvPr id="96" name="Group 95"/>
          <p:cNvGrpSpPr/>
          <p:nvPr/>
        </p:nvGrpSpPr>
        <p:grpSpPr>
          <a:xfrm>
            <a:off x="3285745" y="5280061"/>
            <a:ext cx="2505479" cy="461665"/>
            <a:chOff x="3285745" y="5446321"/>
            <a:chExt cx="2505479" cy="461665"/>
          </a:xfrm>
        </p:grpSpPr>
        <p:cxnSp>
          <p:nvCxnSpPr>
            <p:cNvPr id="97" name="Straight Arrow Connector 96"/>
            <p:cNvCxnSpPr/>
            <p:nvPr/>
          </p:nvCxnSpPr>
          <p:spPr>
            <a:xfrm>
              <a:off x="3285745" y="5898821"/>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886176" y="5446321"/>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grpSp>
      <p:grpSp>
        <p:nvGrpSpPr>
          <p:cNvPr id="99" name="Group 98"/>
          <p:cNvGrpSpPr/>
          <p:nvPr/>
        </p:nvGrpSpPr>
        <p:grpSpPr>
          <a:xfrm>
            <a:off x="7220736" y="5270896"/>
            <a:ext cx="1237440" cy="461665"/>
            <a:chOff x="7220736" y="5437156"/>
            <a:chExt cx="1237440" cy="461665"/>
          </a:xfrm>
        </p:grpSpPr>
        <p:cxnSp>
          <p:nvCxnSpPr>
            <p:cNvPr id="100" name="Straight Arrow Connector 99"/>
            <p:cNvCxnSpPr/>
            <p:nvPr/>
          </p:nvCxnSpPr>
          <p:spPr>
            <a:xfrm>
              <a:off x="7220736"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537129" y="5437156"/>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grpSp>
        <p:nvGrpSpPr>
          <p:cNvPr id="104" name="Group 103"/>
          <p:cNvGrpSpPr/>
          <p:nvPr/>
        </p:nvGrpSpPr>
        <p:grpSpPr>
          <a:xfrm>
            <a:off x="5793682" y="5275361"/>
            <a:ext cx="1427054" cy="461665"/>
            <a:chOff x="5793682" y="5441621"/>
            <a:chExt cx="1427054" cy="461665"/>
          </a:xfrm>
        </p:grpSpPr>
        <p:cxnSp>
          <p:nvCxnSpPr>
            <p:cNvPr id="105" name="Straight Arrow Connector 104"/>
            <p:cNvCxnSpPr/>
            <p:nvPr/>
          </p:nvCxnSpPr>
          <p:spPr>
            <a:xfrm>
              <a:off x="5793682" y="5898821"/>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880425" y="5441621"/>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grpSp>
      <p:sp>
        <p:nvSpPr>
          <p:cNvPr id="114" name="TextBox 113"/>
          <p:cNvSpPr txBox="1"/>
          <p:nvPr>
            <p:custDataLst>
              <p:tags r:id="rId65"/>
            </p:custDataLst>
          </p:nvPr>
        </p:nvSpPr>
        <p:spPr>
          <a:xfrm>
            <a:off x="54690" y="5748798"/>
            <a:ext cx="7070141" cy="954107"/>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 Mem[</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LW </a:t>
            </a:r>
            <a:r>
              <a:rPr lang="en-US" sz="2800" dirty="0">
                <a:solidFill>
                  <a:schemeClr val="accent2"/>
                </a:solidFill>
                <a:latin typeface="Source Sans Pro" panose="020B0503030403020204"/>
              </a:rPr>
              <a:t>x</a:t>
            </a:r>
            <a:r>
              <a:rPr lang="en-US" sz="2800" dirty="0" smtClean="0">
                <a:solidFill>
                  <a:schemeClr val="accent2"/>
                </a:solidFill>
                <a:latin typeface="Source Sans Pro" panose="020B0503030403020204"/>
              </a:rPr>
              <a:t>1,</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r>
              <a:rPr lang="en-US" sz="2800" dirty="0" smtClean="0">
                <a:solidFill>
                  <a:schemeClr val="tx2"/>
                </a:solidFill>
                <a:latin typeface="Source Sans Pro" panose="020B0503030403020204"/>
              </a:rPr>
              <a:t>LW </a:t>
            </a:r>
            <a:r>
              <a:rPr lang="en-US" sz="2800" dirty="0" smtClean="0">
                <a:solidFill>
                  <a:schemeClr val="accent2"/>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a:t>
            </a:r>
          </a:p>
        </p:txBody>
      </p:sp>
    </p:spTree>
    <p:extLst>
      <p:ext uri="{BB962C8B-B14F-4D97-AF65-F5344CB8AC3E}">
        <p14:creationId xmlns:p14="http://schemas.microsoft.com/office/powerpoint/2010/main" val="22733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2.5E-6 -1.85185E-6 L -2.5E-6 0.00023 C 0.00191 -1.85185E-6 0.004 -1.85185E-6 0.00591 0.00046 C 0.00677 0.0007 0.00712 0.00185 0.00782 0.00209 C 0.00955 0.00301 0.01146 0.00324 0.0132 0.00394 C 0.01389 0.00417 0.01441 0.0044 0.01511 0.00463 C 0.01927 0.00857 0.01407 0.00417 0.02049 0.00741 C 0.02188 0.00787 0.02292 0.00949 0.02413 0.00996 C 0.02535 0.01065 0.02657 0.01042 0.02778 0.01088 C 0.029 0.01134 0.03021 0.01227 0.03143 0.01273 C 0.03247 0.01389 0.03334 0.01528 0.03455 0.01621 C 0.03646 0.01759 0.03837 0.01806 0.04063 0.01852 C 0.04219 0.01968 0.0441 0.02014 0.04549 0.02199 C 0.04653 0.02361 0.04757 0.02546 0.04896 0.02639 C 0.04983 0.02709 0.0507 0.02709 0.05139 0.02732 C 0.0625 0.0375 0.04879 0.02477 0.05816 0.03334 C 0.05938 0.03426 0.06042 0.03611 0.06181 0.03681 C 0.06354 0.0375 0.06389 0.0375 0.06545 0.03935 C 0.0665 0.04074 0.06754 0.04213 0.06841 0.04375 C 0.06893 0.04445 0.0691 0.0456 0.06962 0.0463 C 0.07014 0.04699 0.07084 0.04746 0.07153 0.04815 C 0.07188 0.04908 0.07222 0.04977 0.07275 0.05023 C 0.07327 0.05162 0.07396 0.05278 0.07448 0.05394 C 0.075 0.05509 0.07604 0.05903 0.07691 0.06019 C 0.07743 0.06065 0.07813 0.06065 0.07882 0.06088 C 0.07969 0.06528 0.07969 0.06621 0.08125 0.06945 C 0.08195 0.07107 0.08351 0.07408 0.0842 0.0757 C 0.08542 0.08426 0.0842 0.07639 0.08542 0.08264 C 0.08559 0.08334 0.08577 0.08472 0.08611 0.08588 C 0.08629 0.08681 0.08681 0.08773 0.08733 0.08843 C 0.0875 0.09051 0.0875 0.09283 0.08785 0.09468 C 0.0882 0.0963 0.08889 0.09746 0.08907 0.09908 C 0.09132 0.12014 0.08768 0.11158 0.0915 0.11968 C 0.09167 0.12199 0.09202 0.12477 0.09219 0.12732 C 0.09236 0.13079 0.09236 0.13403 0.09271 0.13773 C 0.09288 0.13912 0.09358 0.14074 0.09393 0.14213 C 0.09427 0.14977 0.09462 0.15695 0.09514 0.16459 C 0.09532 0.16667 0.09532 0.16852 0.09566 0.1706 C 0.09601 0.17199 0.09653 0.17315 0.09688 0.17477 C 0.09722 0.17847 0.09722 0.18264 0.09757 0.18611 C 0.09775 0.18704 0.09792 0.18843 0.09809 0.18959 C 0.09879 0.19283 0.09966 0.19884 0.1 0.20232 C 0.10018 0.20579 0.10035 0.20949 0.10052 0.21296 C 0.10122 0.22176 0.10157 0.22639 0.10243 0.23588 C 0.10226 0.24884 0.10191 0.26158 0.10174 0.27408 C 0.10087 0.35533 0.10226 0.32014 0.10052 0.35857 C 0.10087 0.3713 0.1007 0.38403 0.10122 0.39676 C 0.10139 0.40162 0.10209 0.40139 0.10417 0.40324 C 0.10486 0.40463 0.10521 0.40602 0.10608 0.40695 C 0.10677 0.40787 0.10764 0.4081 0.10851 0.40857 C 0.10903 0.40926 0.10972 0.41019 0.11025 0.41042 C 0.11129 0.41111 0.11233 0.41134 0.11337 0.41204 C 0.11459 0.4132 0.1158 0.41459 0.11702 0.41574 C 0.11771 0.41644 0.11858 0.41667 0.11945 0.41736 C 0.12014 0.41783 0.12049 0.41921 0.12118 0.41991 C 0.12222 0.42084 0.12413 0.42199 0.12552 0.42246 C 0.12709 0.42315 0.13038 0.42408 0.13038 0.42431 C 0.13091 0.425 0.13143 0.4257 0.13212 0.42593 C 0.13334 0.42662 0.13455 0.42709 0.13577 0.42778 C 0.13646 0.42801 0.13698 0.42847 0.13768 0.42871 C 0.1415 0.42963 0.13959 0.42917 0.14306 0.43033 C 0.14358 0.43102 0.14427 0.43171 0.14479 0.43218 C 0.15052 0.43496 0.14566 0.43125 0.14966 0.43403 C 0.15104 0.43472 0.15209 0.43542 0.1533 0.43611 C 0.15417 0.43681 0.15816 0.43773 0.15886 0.43796 C 0.15955 0.43889 0.16042 0.44005 0.16129 0.44074 C 0.16198 0.44121 0.16285 0.44121 0.16372 0.44144 C 0.16545 0.4419 0.16858 0.44236 0.17032 0.44329 C 0.17153 0.44375 0.17275 0.44468 0.17396 0.44491 C 0.18091 0.44699 0.1724 0.44445 0.18195 0.44769 C 0.18282 0.44792 0.18386 0.44815 0.1849 0.44838 C 0.18559 0.44908 0.18611 0.44977 0.18681 0.45023 C 0.1875 0.4507 0.18907 0.45116 0.18907 0.45162 L 0.18907 0.45116 " pathEditMode="relative" rAng="0" ptsTypes="AAAAAAAAAAAAAAAAAAAAAAAAAAAAAAAAAAAAAAAAAAAAAAAAAAAAAAAAAAAAAAAAAAAAAAAAAA">
                                      <p:cBhvr>
                                        <p:cTn id="12" dur="2000" fill="hold"/>
                                        <p:tgtEl>
                                          <p:spTgt spid="5"/>
                                        </p:tgtEl>
                                        <p:attrNameLst>
                                          <p:attrName>ppt_x</p:attrName>
                                          <p:attrName>ppt_y</p:attrName>
                                        </p:attrNameLst>
                                      </p:cBhvr>
                                      <p:rCtr x="9444" y="22569"/>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88"/>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0" presetClass="path" presetSubtype="0" accel="50000" decel="50000" fill="hold" grpId="0" nodeType="withEffect">
                                  <p:stCondLst>
                                    <p:cond delay="0"/>
                                  </p:stCondLst>
                                  <p:childTnLst>
                                    <p:animMotion origin="layout" path="M -3.88889E-6 0.00231 L -3.88889E-6 0.00255 C -0.00121 0.00393 -0.00225 0.00579 -0.00364 0.00741 C -0.00416 0.00787 -0.00486 0.0081 -0.00538 0.0088 C -0.00937 0.01366 -0.00364 0.00856 -0.0085 0.0125 C -0.00868 0.01319 -0.00868 0.01389 -0.00902 0.01458 C -0.00954 0.01551 -0.01041 0.01551 -0.01093 0.01597 C -0.01145 0.01667 -0.01163 0.01736 -0.01215 0.01829 C -0.01232 0.01921 -0.0125 0.02014 -0.01267 0.0213 C -0.01284 0.02176 -0.01388 0.02315 -0.01319 0.02338 C -0.01267 0.02361 -0.01215 0.02222 -0.01145 0.02176 C -0.01076 0.0213 -0.00989 0.0213 -0.00902 0.0213 C -0.0085 0.0206 -0.00781 0.01991 -0.00729 0.01967 C -0.00486 0.01852 0.00243 0.01829 0.00313 0.01829 L 0.01337 0.01736 C 0.04011 0.01528 0.01632 0.0169 0.04011 0.01551 C 0.04775 0.01319 0.03646 0.0162 0.05573 0.01389 C 0.05747 0.01366 0.05903 0.01273 0.06059 0.0125 C 0.06337 0.01204 0.06632 0.01204 0.0691 0.01157 C 0.07778 0.00995 0.07014 0.01157 0.08664 0.00972 C 0.09983 0.0081 0.08195 0.00949 0.10417 0.0081 C 0.11528 0.00532 0.10382 0.00787 0.11997 0.00579 C 0.12066 0.00579 0.12118 0.00532 0.12188 0.00532 C 0.12674 0.00486 0.1316 0.00486 0.13629 0.0044 C 0.13993 0.0037 0.14237 0.00347 0.14601 0.00231 C 0.14671 0.00208 0.14723 0.00185 0.14792 0.00162 C 0.14914 0.00139 0.15035 0.00139 0.15157 0.00092 C 0.15278 0.00046 0.15382 -0.00023 0.15521 -0.00046 C 0.15782 -0.00093 0.16042 -0.00093 0.16302 -0.00116 C 0.17084 -0.0037 0.16754 -0.00278 0.18368 -0.00116 C 0.18473 -0.00116 0.18559 1.11111E-6 0.18664 1.11111E-6 C 0.18802 0.00046 0.18941 0.00069 0.19098 0.00092 C 0.1915 0.00116 0.19271 0.00231 0.19271 0.00162 C 0.19306 -0.01088 0.19254 -0.02338 0.19202 -0.03588 C 0.19202 -0.03704 0.19167 -0.03773 0.1915 -0.03889 C 0.19132 -0.04028 0.19115 -0.04167 0.19098 -0.04306 C 0.19046 -0.05347 0.19011 -0.06389 0.18976 -0.07408 C 0.18959 -0.07732 0.18924 -0.08033 0.18907 -0.08357 C 0.18872 -0.0919 0.18872 -0.10046 0.18855 -0.10903 C 0.18837 -0.11505 0.18802 -0.1213 0.18785 -0.12755 C 0.18802 -0.14398 0.1882 -0.16042 0.18855 -0.17685 C 0.18855 -0.18264 0.18872 -0.18843 0.18907 -0.19421 C 0.18993 -0.21111 0.18959 -0.20741 0.19098 -0.21713 C 0.19046 -0.22384 0.18959 -0.23241 0.19098 -0.23889 C 0.19098 -0.23958 0.19202 -0.23843 0.19271 -0.23796 C 0.23768 -0.24005 0.21459 -0.23958 0.26233 -0.23889 C 0.26372 -0.23866 0.26528 -0.2382 0.26667 -0.23796 C 0.26875 -0.23773 0.27101 -0.23773 0.27327 -0.2375 C 0.27396 -0.23727 0.27448 -0.23681 0.27518 -0.23658 C 0.27848 -0.23565 0.27657 -0.23658 0.27882 -0.23519 L 0.27882 -0.23495 " pathEditMode="relative" rAng="0" ptsTypes="AAAAAAAAAAAAAAAAAAAAAAAAAAAAAAAAAAAAAAAAAAAAAAAAAAA">
                                      <p:cBhvr>
                                        <p:cTn id="29" dur="2000" fill="hold"/>
                                        <p:tgtEl>
                                          <p:spTgt spid="88"/>
                                        </p:tgtEl>
                                        <p:attrNameLst>
                                          <p:attrName>ppt_x</p:attrName>
                                          <p:attrName>ppt_y</p:attrName>
                                        </p:attrNameLst>
                                      </p:cBhvr>
                                      <p:rCtr x="13264" y="-11042"/>
                                    </p:animMotion>
                                  </p:childTnLst>
                                </p:cTn>
                              </p:par>
                              <p:par>
                                <p:cTn id="30" presetID="0" presetClass="path" presetSubtype="0" accel="50000" decel="50000" fill="hold" grpId="0" nodeType="withEffect">
                                  <p:stCondLst>
                                    <p:cond delay="0"/>
                                  </p:stCondLst>
                                  <p:childTnLst>
                                    <p:animMotion origin="layout" path="M 4.72222E-6 1.48148E-6 L 4.72222E-6 0.00046 C 0.00017 -0.01134 -0.00105 -0.02246 0.00069 -0.03333 C 0.00104 -0.03588 0.00364 -0.03472 0.00555 -0.03519 C 0.00729 -0.03565 0.00902 -0.03634 0.01093 -0.03704 C 0.01597 -0.03843 0.02708 -0.03912 0.03003 -0.03958 C 0.03177 -0.07593 0.0302 -0.04421 0.03159 -0.12685 C 0.03246 -0.17917 0.0309 -0.14352 0.03298 -0.16088 C 0.03316 -0.16273 0.03316 -0.16505 0.0335 -0.16713 C 0.03385 -0.17037 0.03524 -0.17292 0.03628 -0.17593 C 0.03593 -0.18033 0.03576 -0.18472 0.03524 -0.18912 C 0.03489 -0.19005 0.03472 -0.19074 0.03472 -0.19144 C 0.03402 -0.20996 0.03402 -0.22801 0.03385 -0.2463 C 0.03454 -0.25347 0.03454 -0.26088 0.03524 -0.26806 C 0.03541 -0.26968 0.03593 -0.27107 0.03628 -0.27269 C 0.03802 -0.28218 0.03576 -0.27384 0.03819 -0.28148 C 0.04236 -0.3125 0.03819 -0.28009 0.04045 -0.30324 C 0.04114 -0.30718 0.04131 -0.30602 0.04166 -0.30949 C 0.04218 -0.31227 0.0427 -0.31458 0.04305 -0.31736 C 0.04357 -0.32408 0.04322 -0.33009 0.04531 -0.33588 C 0.04583 -0.33704 0.04652 -0.3382 0.04704 -0.33935 C 0.04739 -0.34005 0.04739 -0.34121 0.04774 -0.3419 C 0.04843 -0.34375 0.05 -0.34537 0.05138 -0.34653 C 0.05191 -0.34699 0.05312 -0.34746 0.05329 -0.34815 C 0.05434 -0.34861 0.05503 -0.34954 0.05538 -0.35 C 0.05659 -0.35046 0.05763 -0.35046 0.0592 -0.3507 C 0.06215 -0.35394 0.06024 -0.35255 0.06631 -0.35347 C 0.07673 -0.35533 0.06579 -0.35324 0.07447 -0.35533 C 0.07638 -0.35556 0.07795 -0.35579 0.07934 -0.35602 C 0.08038 -0.35695 0.08159 -0.35833 0.08281 -0.3588 C 0.08524 -0.35949 0.08732 -0.35926 0.08941 -0.35949 C 0.09062 -0.35972 0.09131 -0.36019 0.09236 -0.36042 C 0.09357 -0.36088 0.09496 -0.36111 0.096 -0.36134 C 0.0967 -0.36158 0.09739 -0.36181 0.09791 -0.36227 C 0.09861 -0.36296 0.0993 -0.36435 0.10017 -0.36482 C 0.10138 -0.36551 0.10295 -0.36528 0.10434 -0.36574 C 0.1052 -0.36574 0.10572 -0.36621 0.10694 -0.36667 C 0.10868 -0.36736 0.11024 -0.36759 0.11197 -0.36829 C 0.1125 -0.36852 0.11579 -0.37083 0.11701 -0.37107 C 0.12083 -0.37176 0.12864 -0.37269 0.13194 -0.37292 L 0.16475 -0.37546 C 0.16736 -0.37593 0.17378 -0.37685 0.17638 -0.37708 C 0.18211 -0.37755 0.18784 -0.37755 0.19305 -0.37778 C 0.20243 -0.37755 0.21093 -0.37778 0.21996 -0.37708 C 0.2217 -0.37685 0.22326 -0.37546 0.22482 -0.37546 C 0.23559 -0.37454 0.24618 -0.37477 0.25625 -0.37454 C 0.27447 -0.37014 0.25868 -0.37361 0.30468 -0.37361 L 0.30468 -0.37338 " pathEditMode="relative" rAng="0" ptsTypes="AAAAAAAAAAAAAAAAAAAAAAAAAAAAAAAAAAAAAAAAAAAAAAAA">
                                      <p:cBhvr>
                                        <p:cTn id="31" dur="2000" fill="hold"/>
                                        <p:tgtEl>
                                          <p:spTgt spid="86"/>
                                        </p:tgtEl>
                                        <p:attrNameLst>
                                          <p:attrName>ppt_x</p:attrName>
                                          <p:attrName>ppt_y</p:attrName>
                                        </p:attrNameLst>
                                      </p:cBhvr>
                                      <p:rCtr x="15208" y="-18866"/>
                                    </p:animMotion>
                                  </p:childTnLst>
                                </p:cTn>
                              </p:par>
                              <p:par>
                                <p:cTn id="32" presetID="0" presetClass="path" presetSubtype="0" accel="50000" decel="50000" fill="hold" grpId="1" nodeType="withEffect">
                                  <p:stCondLst>
                                    <p:cond delay="0"/>
                                  </p:stCondLst>
                                  <p:childTnLst>
                                    <p:animMotion origin="layout" path="M -1.11111E-6 -4.44444E-6 L -1.11111E-6 0.00047 C 0.00017 -0.0037 0.00035 -0.00694 0.00052 -0.01064 C 0.00087 -0.01805 -0.00069 -0.02685 0.00174 -0.03263 L 0.00417 -0.03865 C 0.00608 -0.05185 0.00452 -0.04166 0.0066 -0.05254 C 0.00677 -0.05347 0.00677 -0.05486 0.00712 -0.05578 C 0.00781 -0.05763 0.00868 -0.0581 0.00955 -0.05949 C 0.01094 -0.06111 0.01233 -0.06273 0.01389 -0.06388 C 0.02049 -0.06944 0.03316 -0.06713 0.0375 -0.06759 C 0.0382 -0.06782 0.03889 -0.06782 0.03941 -0.06851 C 0.0408 -0.0706 0.04149 -0.07314 0.04236 -0.07546 C 0.04254 -0.08009 0.04271 -0.08472 0.04306 -0.08935 C 0.04306 -0.0912 0.04358 -0.09236 0.04358 -0.09421 C 0.04375 -0.103 0.04358 -0.11203 0.04358 -0.1206 L 0.04358 -0.12037 " pathEditMode="relative" rAng="0" ptsTypes="AAAAAAAAAAAAAAAA">
                                      <p:cBhvr>
                                        <p:cTn id="33" dur="2000" fill="hold"/>
                                        <p:tgtEl>
                                          <p:spTgt spid="85"/>
                                        </p:tgtEl>
                                        <p:attrNameLst>
                                          <p:attrName>ppt_x</p:attrName>
                                          <p:attrName>ppt_y</p:attrName>
                                        </p:attrNameLst>
                                      </p:cBhvr>
                                      <p:rCtr x="2170" y="-6019"/>
                                    </p:animMotion>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grpId="2" nodeType="clickEffect">
                                  <p:stCondLst>
                                    <p:cond delay="0"/>
                                  </p:stCondLst>
                                  <p:childTnLst>
                                    <p:animEffect transition="out" filter="wipe(left)">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par>
                                <p:cTn id="42" presetID="22" presetClass="exit" presetSubtype="8" fill="hold" grpId="2" nodeType="withEffect">
                                  <p:stCondLst>
                                    <p:cond delay="0"/>
                                  </p:stCondLst>
                                  <p:childTnLst>
                                    <p:animEffect transition="out" filter="wipe(left)">
                                      <p:cBhvr>
                                        <p:cTn id="43" dur="500"/>
                                        <p:tgtEl>
                                          <p:spTgt spid="86"/>
                                        </p:tgtEl>
                                      </p:cBhvr>
                                    </p:animEffect>
                                    <p:set>
                                      <p:cBhvr>
                                        <p:cTn id="44" dur="1" fill="hold">
                                          <p:stCondLst>
                                            <p:cond delay="499"/>
                                          </p:stCondLst>
                                        </p:cTn>
                                        <p:tgtEl>
                                          <p:spTgt spid="86"/>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par>
                          <p:cTn id="53" fill="hold">
                            <p:stCondLst>
                              <p:cond delay="0"/>
                            </p:stCondLst>
                            <p:childTnLst>
                              <p:par>
                                <p:cTn id="54" presetID="0" presetClass="path" presetSubtype="0" accel="50000" decel="50000" fill="hold" grpId="1" nodeType="afterEffect">
                                  <p:stCondLst>
                                    <p:cond delay="0"/>
                                  </p:stCondLst>
                                  <p:childTnLst>
                                    <p:animMotion origin="layout" path="M -1.11111E-6 4.44444E-6 L -1.11111E-6 0.00023 L 0.00504 0.00138 C 0.0066 0.00208 0.00816 0.00254 0.00972 0.003 C 0.01077 0.00347 0.01181 0.0037 0.0125 0.00393 C 0.01632 0.00509 0.02014 0.00671 0.02379 0.00787 C 0.02448 0.00833 0.02517 0.00856 0.02604 0.00879 C 0.03368 0.01064 0.03021 0.00995 0.03646 0.01111 C 0.03802 0.01203 0.03958 0.01296 0.04097 0.01365 C 0.05156 0.01782 0.04219 0.01342 0.04931 0.01597 C 0.05122 0.01666 0.0533 0.01759 0.05504 0.01851 C 0.05625 0.01898 0.05747 0.01967 0.05851 0.02013 C 0.06858 0.02314 0.06215 0.0206 0.07014 0.02245 C 0.07188 0.02291 0.07379 0.02361 0.07535 0.02407 C 0.07622 0.02476 0.07691 0.02546 0.07778 0.02569 C 0.07882 0.02615 0.08004 0.02638 0.08125 0.02662 C 0.0842 0.02708 0.08698 0.02754 0.09011 0.02824 C 0.09063 0.02824 0.09149 0.02893 0.09236 0.02893 C 0.10382 0.03009 0.12726 0.03148 0.12726 0.03171 C 0.12882 0.03171 0.13073 0.03171 0.13229 0.03217 C 0.13351 0.0324 0.13438 0.03356 0.13542 0.03379 C 0.13941 0.03472 0.14358 0.03518 0.14757 0.03541 C 0.16458 0.03703 0.21354 0.03703 0.21615 0.03703 C 0.2533 0.03888 0.25295 0.03958 0.29531 0.03796 C 0.36476 0.03495 0.32274 0.03518 0.39011 0.02986 C 0.40538 0.02847 0.42066 0.02824 0.43594 0.02731 C 0.46458 0.02847 0.48438 0.028 0.51215 0.0331 C 0.5191 0.03425 0.52292 0.0368 0.52899 0.03958 C 0.52986 0.03981 0.53038 0.04004 0.53125 0.04027 C 0.53854 0.04328 0.53177 0.04074 0.53715 0.04282 C 0.5375 0.04351 0.53785 0.04444 0.53837 0.04513 C 0.54045 0.04768 0.54271 0.04375 0.54462 0.04282 C 0.55208 0.03865 0.56754 0.03148 0.56754 0.03171 L 0.56754 0.03148 " pathEditMode="relative" rAng="0" ptsTypes="AAAAAAAAAAAAAAAAAAAAAAAAAAAAAAAAAA">
                                      <p:cBhvr>
                                        <p:cTn id="55" dur="2000" fill="hold"/>
                                        <p:tgtEl>
                                          <p:spTgt spid="81"/>
                                        </p:tgtEl>
                                        <p:attrNameLst>
                                          <p:attrName>ppt_x</p:attrName>
                                          <p:attrName>ppt_y</p:attrName>
                                        </p:attrNameLst>
                                      </p:cBhvr>
                                      <p:rCtr x="28368" y="2292"/>
                                    </p:animMotion>
                                  </p:childTnLst>
                                </p:cTn>
                              </p:par>
                            </p:childTnLst>
                          </p:cTn>
                        </p:par>
                        <p:par>
                          <p:cTn id="56" fill="hold">
                            <p:stCondLst>
                              <p:cond delay="2000"/>
                            </p:stCondLst>
                            <p:childTnLst>
                              <p:par>
                                <p:cTn id="57" presetID="42" presetClass="path" presetSubtype="0" accel="50000" decel="50000" fill="hold" grpId="1" nodeType="afterEffect">
                                  <p:stCondLst>
                                    <p:cond delay="0"/>
                                  </p:stCondLst>
                                  <p:childTnLst>
                                    <p:animMotion origin="layout" path="M 2.77778E-6 4.44444E-6 L -0.00365 0.08842 " pathEditMode="relative" rAng="0" ptsTypes="AA">
                                      <p:cBhvr>
                                        <p:cTn id="58" dur="2000" fill="hold"/>
                                        <p:tgtEl>
                                          <p:spTgt spid="2"/>
                                        </p:tgtEl>
                                        <p:attrNameLst>
                                          <p:attrName>ppt_x</p:attrName>
                                          <p:attrName>ppt_y</p:attrName>
                                        </p:attrNameLst>
                                      </p:cBhvr>
                                      <p:rCtr x="-191" y="4421"/>
                                    </p:animMotion>
                                  </p:childTnLst>
                                </p:cTn>
                              </p:par>
                            </p:childTnLst>
                          </p:cTn>
                        </p:par>
                        <p:par>
                          <p:cTn id="59" fill="hold">
                            <p:stCondLst>
                              <p:cond delay="4000"/>
                            </p:stCondLst>
                            <p:childTnLst>
                              <p:par>
                                <p:cTn id="60" presetID="22" presetClass="exit" presetSubtype="4" fill="hold" grpId="2" nodeType="afterEffect">
                                  <p:stCondLst>
                                    <p:cond delay="0"/>
                                  </p:stCondLst>
                                  <p:childTnLst>
                                    <p:animEffect transition="out" filter="wipe(down)">
                                      <p:cBhvr>
                                        <p:cTn id="61" dur="500"/>
                                        <p:tgtEl>
                                          <p:spTgt spid="81"/>
                                        </p:tgtEl>
                                      </p:cBhvr>
                                    </p:animEffect>
                                    <p:set>
                                      <p:cBhvr>
                                        <p:cTn id="62" dur="1" fill="hold">
                                          <p:stCondLst>
                                            <p:cond delay="499"/>
                                          </p:stCondLst>
                                        </p:cTn>
                                        <p:tgtEl>
                                          <p:spTgt spid="81"/>
                                        </p:tgtEl>
                                        <p:attrNameLst>
                                          <p:attrName>style.visibility</p:attrName>
                                        </p:attrNameLst>
                                      </p:cBhvr>
                                      <p:to>
                                        <p:strVal val="hidden"/>
                                      </p:to>
                                    </p:set>
                                  </p:childTnLst>
                                </p:cTn>
                              </p:par>
                              <p:par>
                                <p:cTn id="63" presetID="22" presetClass="exit" presetSubtype="1" fill="hold" grpId="2" nodeType="withEffect">
                                  <p:stCondLst>
                                    <p:cond delay="0"/>
                                  </p:stCondLst>
                                  <p:childTnLst>
                                    <p:animEffect transition="out" filter="wipe(up)">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childTnLst>
                          </p:cTn>
                        </p:par>
                        <p:par>
                          <p:cTn id="66" fill="hold">
                            <p:stCondLst>
                              <p:cond delay="4500"/>
                            </p:stCondLst>
                            <p:childTnLst>
                              <p:par>
                                <p:cTn id="67" presetID="22" presetClass="entr" presetSubtype="8" fill="hold" grpId="2"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9"/>
                                        </p:tgtEl>
                                        <p:attrNameLst>
                                          <p:attrName>style.visibility</p:attrName>
                                        </p:attrNameLst>
                                      </p:cBhvr>
                                      <p:to>
                                        <p:strVal val="visible"/>
                                      </p:to>
                                    </p:set>
                                  </p:childTnLst>
                                </p:cTn>
                              </p:par>
                            </p:childTnLst>
                          </p:cTn>
                        </p:par>
                        <p:par>
                          <p:cTn id="74" fill="hold">
                            <p:stCondLst>
                              <p:cond delay="0"/>
                            </p:stCondLst>
                            <p:childTnLst>
                              <p:par>
                                <p:cTn id="75" presetID="0" presetClass="path" presetSubtype="0" accel="50000" decel="50000" fill="hold" grpId="1" nodeType="afterEffect">
                                  <p:stCondLst>
                                    <p:cond delay="0"/>
                                  </p:stCondLst>
                                  <p:childTnLst>
                                    <p:animMotion origin="layout" path="M 0 0 L 0 0 C -0.00035 -0.01111 0.00139 -0.02269 -0.00121 -0.03333 C -0.00139 -0.03403 -0.00174 -0.03495 -0.00174 -0.03565 C -0.00312 -0.04283 -0.00295 -0.04329 -0.00364 -0.05023 C -0.00382 -0.06019 -0.00486 -0.08519 -0.00364 -0.0963 C -0.00347 -0.09722 -0.00243 -0.09676 -0.00174 -0.09699 C -0.00104 -0.09792 0 -0.09838 0.0007 -0.09954 C 0.00313 -0.10417 -0.00104 -0.10139 0.00243 -0.10602 C 0.00295 -0.10648 0.00365 -0.10648 0.00434 -0.10671 C 0.00486 -0.1081 0.00521 -0.10972 0.00608 -0.11088 C 0.0066 -0.11134 0.00747 -0.11111 0.00781 -0.11158 C 0.01163 -0.11667 0.0066 -0.11389 0.01094 -0.11574 C 0.01129 -0.11644 0.01163 -0.11736 0.01215 -0.11806 C 0.01267 -0.11875 0.01337 -0.11921 0.01389 -0.11968 C 0.01493 -0.12083 0.01615 -0.12176 0.01701 -0.12292 C 0.01771 -0.12384 0.01823 -0.125 0.01875 -0.12616 C 0.01927 -0.12708 0.01945 -0.12801 0.01997 -0.1287 C 0.02049 -0.12917 0.02118 -0.12917 0.02188 -0.1294 C 0.02743 -0.14144 0.02222 -0.13264 0.02726 -0.1375 C 0.03073 -0.14074 0.02761 -0.13889 0.03038 -0.14236 C 0.0309 -0.14306 0.0316 -0.14352 0.03212 -0.14398 C 0.03472 -0.14908 0.03229 -0.14352 0.03455 -0.15278 C 0.03629 -0.15972 0.03524 -0.15278 0.03646 -0.15857 L 0.03767 -0.16505 C 0.03733 -0.1875 0.03733 -0.21019 0.03698 -0.23287 C 0.03663 -0.25833 0.03837 -0.2507 0.03576 -0.26111 C 0.03559 -0.26458 0.03559 -0.26829 0.03524 -0.27153 C 0.03507 -0.27269 0.0342 -0.27315 0.03403 -0.27408 C 0.03351 -0.27546 0.03368 -0.27685 0.03333 -0.27801 C 0.03316 -0.27894 0.03299 -0.27963 0.03281 -0.28056 C 0.03247 -0.28171 0.03229 -0.28264 0.03212 -0.2838 C 0.03195 -0.28449 0.0316 -0.28542 0.0316 -0.28611 C 0.02986 -0.29537 0.03229 -0.28472 0.02969 -0.29514 C 0.02951 -0.29653 0.02917 -0.30255 0.02847 -0.30486 C 0.02813 -0.30556 0.02761 -0.30625 0.02726 -0.30718 C 0.02691 -0.30833 0.02639 -0.30926 0.02604 -0.31042 C 0.02535 -0.31273 0.025 -0.3169 0.02309 -0.31759 L 0.02118 -0.31852 C 0.02066 -0.31968 0.02031 -0.32107 0.01945 -0.32176 C 0.0184 -0.32269 0.01701 -0.32292 0.0158 -0.32338 L 0.01389 -0.32408 C 0.01337 -0.32454 0.01285 -0.32477 0.01215 -0.325 L 0.00851 -0.3257 C -0.00521 -0.3331 0.00764 -0.32685 -0.02847 -0.32824 C -0.03073 -0.32824 -0.03299 -0.3287 -0.03507 -0.32894 C -0.03576 -0.32963 -0.03646 -0.32986 -0.03698 -0.33056 C -0.03976 -0.33426 -0.03611 -0.33287 -0.04114 -0.33704 C -0.04479 -0.34005 -0.04878 -0.33982 -0.05278 -0.3412 C -0.05417 -0.34167 -0.05555 -0.34236 -0.05694 -0.34283 C -0.05799 -0.34306 -0.05903 -0.34329 -0.05989 -0.34352 C -0.06146 -0.34398 -0.06285 -0.34491 -0.06424 -0.34514 C -0.0658 -0.3456 -0.07656 -0.34676 -0.0776 -0.34676 C -0.08003 -0.34722 -0.08229 -0.34815 -0.08489 -0.34838 C -0.10382 -0.35046 -0.09531 -0.34676 -0.10243 -0.35 C -0.11684 -0.34908 -0.12153 -0.34954 -0.13333 -0.34676 C -0.13698 -0.34583 -0.14687 -0.34236 -0.14913 -0.3419 C -0.15573 -0.34074 -0.15191 -0.3412 -0.16059 -0.34028 C -0.17344 -0.33542 -0.15625 -0.34167 -0.1691 -0.33796 C -0.17135 -0.33727 -0.17344 -0.33634 -0.17569 -0.33542 C -0.17639 -0.33519 -0.17691 -0.33472 -0.1776 -0.33472 C -0.17951 -0.33426 -0.1816 -0.33403 -0.18368 -0.3338 C -0.19601 -0.33426 -0.21163 -0.33403 -0.22413 -0.33704 C -0.25278 -0.34421 -0.21805 -0.33935 -0.23993 -0.3419 C -0.24219 -0.34259 -0.24653 -0.34398 -0.24913 -0.34445 C -0.25174 -0.34468 -0.25434 -0.34491 -0.25694 -0.34514 L -0.26424 -0.34676 C -0.26528 -0.34699 -0.26614 -0.34769 -0.26719 -0.34769 C -0.28055 -0.34745 -0.29392 -0.34653 -0.30729 -0.34607 C -0.33785 -0.34144 -0.30486 -0.34607 -0.38715 -0.34445 C -0.38819 -0.34445 -0.38924 -0.34375 -0.39028 -0.34352 C -0.39826 -0.3419 -0.39687 -0.34213 -0.40417 -0.3412 C -0.40538 -0.34144 -0.4066 -0.34167 -0.40781 -0.3419 C -0.41163 -0.34306 -0.41545 -0.34445 -0.41927 -0.34514 L -0.42361 -0.34607 C -0.42604 -0.34699 -0.42847 -0.34792 -0.4309 -0.34931 C -0.43333 -0.3507 -0.43559 -0.35301 -0.43819 -0.35417 C -0.44097 -0.35533 -0.4441 -0.35579 -0.44722 -0.35648 C -0.46424 -0.36065 -0.45087 -0.35695 -0.46788 -0.36204 L -0.48785 -0.36134 C -0.52049 -0.36042 -0.50851 -0.3632 -0.5217 -0.35972 C -0.52691 -0.35509 -0.52135 -0.35949 -0.53455 -0.35741 C -0.53576 -0.35718 -0.5368 -0.35625 -0.53819 -0.35579 C -0.53976 -0.35509 -0.54132 -0.35463 -0.54288 -0.35417 C -0.54375 -0.3537 -0.54462 -0.3537 -0.54531 -0.35324 C -0.54687 -0.35255 -0.54809 -0.35139 -0.54965 -0.35093 C -0.55156 -0.35023 -0.55364 -0.35023 -0.55573 -0.35 L -0.58542 -0.35093 C -0.59271 -0.35116 -0.6 -0.35185 -0.60712 -0.35162 C -0.61684 -0.35139 -0.62656 -0.35046 -0.63628 -0.35 C -0.63698 -0.34977 -0.6375 -0.34954 -0.63802 -0.34931 C -0.63976 -0.34815 -0.64114 -0.34653 -0.64288 -0.34607 C -0.64375 -0.34583 -0.64462 -0.34537 -0.64531 -0.34514 C -0.64635 -0.34491 -0.64739 -0.34468 -0.64844 -0.34445 C -0.65 -0.34375 -0.65156 -0.34283 -0.6533 -0.3419 C -0.65382 -0.34167 -0.65451 -0.34144 -0.65503 -0.3412 C -0.65833 -0.34005 -0.66337 -0.33935 -0.66597 -0.33866 C -0.6684 -0.33796 -0.67083 -0.33704 -0.67326 -0.33634 C -0.67899 -0.33449 -0.67778 -0.33495 -0.68299 -0.3338 C -0.68351 -0.33357 -0.6842 -0.33333 -0.68472 -0.3331 C -0.68542 -0.33264 -0.68594 -0.33171 -0.68663 -0.33148 C -0.68819 -0.33079 -0.68976 -0.33056 -0.69149 -0.32986 C -0.69253 -0.3294 -0.6934 -0.3287 -0.69444 -0.32824 C -0.69653 -0.32732 -0.69896 -0.32708 -0.70104 -0.32662 C -0.7026 -0.32546 -0.70364 -0.32477 -0.70538 -0.32408 C -0.70729 -0.32361 -0.70937 -0.32315 -0.71146 -0.32245 C -0.71649 -0.32083 -0.71458 -0.32153 -0.72292 -0.31921 C -0.72413 -0.31898 -0.72535 -0.31898 -0.72656 -0.31852 C -0.72726 -0.31829 -0.72778 -0.31783 -0.72847 -0.31759 C -0.72951 -0.31736 -0.7309 -0.31713 -0.73212 -0.3169 C -0.73281 -0.31644 -0.73368 -0.31574 -0.73437 -0.31528 C -0.73542 -0.31482 -0.73663 -0.31528 -0.7375 -0.31458 C -0.73837 -0.31366 -0.73854 -0.31227 -0.73924 -0.31134 C -0.7401 -0.31019 -0.74097 -0.30972 -0.74167 -0.3088 C -0.74219 -0.3081 -0.74253 -0.30718 -0.74288 -0.30648 C -0.7441 -0.3044 -0.74549 -0.30278 -0.74653 -0.3007 C -0.74722 -0.29931 -0.74722 -0.2963 -0.74774 -0.29514 C -0.74826 -0.29398 -0.74896 -0.29352 -0.74965 -0.29259 C -0.75017 -0.29097 -0.75226 -0.2838 -0.7533 -0.28218 C -0.75382 -0.28079 -0.75486 -0.28009 -0.75573 -0.27894 C -0.75833 -0.26991 -0.75521 -0.27894 -0.75868 -0.27245 C -0.75989 -0.27037 -0.76059 -0.26667 -0.76111 -0.26435 C -0.76128 -0.2625 -0.76146 -0.26065 -0.7618 -0.2588 C -0.76198 -0.25695 -0.7625 -0.25556 -0.76302 -0.25394 C -0.76337 -0.25208 -0.76389 -0.25023 -0.76424 -0.24815 C -0.76441 -0.24653 -0.76458 -0.24491 -0.76476 -0.24329 C -0.76493 -0.2419 -0.7651 -0.24074 -0.76528 -0.23935 C -0.76528 -0.23843 -0.76528 -0.21783 -0.76424 -0.21111 C -0.76389 -0.20926 -0.76319 -0.20787 -0.76302 -0.20625 C -0.76267 -0.20486 -0.7625 -0.20347 -0.76233 -0.20208 C -0.76215 -0.20116 -0.7618 -0.2 -0.7618 -0.19884 C -0.76146 -0.19722 -0.76163 -0.1956 -0.76111 -0.19398 C -0.76059 -0.19259 -0.75955 -0.1919 -0.75868 -0.19074 C -0.75833 -0.18935 -0.75764 -0.18495 -0.75625 -0.18357 C -0.75573 -0.1831 -0.75503 -0.1831 -0.75451 -0.18264 C -0.74809 -0.17639 -0.75625 -0.1838 -0.74896 -0.17963 C -0.74809 -0.17894 -0.74739 -0.17778 -0.74653 -0.17708 C -0.74549 -0.17639 -0.7441 -0.17616 -0.74288 -0.17546 C -0.74097 -0.17454 -0.73906 -0.17315 -0.7368 -0.17315 C -0.73003 -0.17292 -0.72309 -0.17315 -0.71632 -0.17315 L -0.71632 -0.17315 " pathEditMode="relative" ptsTypes="AAAAAAAAAAAAAAAAAAAAAAAAAAAAAAAAAAAAAAAAAAAAAAAAAAAAAAAAAAAAAAAAAAAAAAAAAAAAAAAAAAAAAAAAAAAAAAAAAAAAAAAAAAAAAAAAAAAAAAAAAAAAAAAAAAAAAAAAAAAAA">
                                      <p:cBhvr>
                                        <p:cTn id="76" dur="2000" fill="hold"/>
                                        <p:tgtEl>
                                          <p:spTgt spid="89"/>
                                        </p:tgtEl>
                                        <p:attrNameLst>
                                          <p:attrName>ppt_x</p:attrName>
                                          <p:attrName>ppt_y</p:attrName>
                                        </p:attrNameLst>
                                      </p:cBhvr>
                                    </p:animMotion>
                                  </p:childTnLst>
                                </p:cTn>
                              </p:par>
                            </p:childTnLst>
                          </p:cTn>
                        </p:par>
                        <p:par>
                          <p:cTn id="77" fill="hold">
                            <p:stCondLst>
                              <p:cond delay="2000"/>
                            </p:stCondLst>
                            <p:childTnLst>
                              <p:par>
                                <p:cTn id="78" presetID="0" presetClass="path" presetSubtype="0" accel="50000" decel="50000" fill="hold" grpId="2" nodeType="afterEffect">
                                  <p:stCondLst>
                                    <p:cond delay="0"/>
                                  </p:stCondLst>
                                  <p:childTnLst>
                                    <p:animMotion origin="layout" path="M 0.04774 -0.14259 L 0.04774 -0.1419 C 0.04687 -0.14861 0.04687 -0.15417 0.046 -0.16042 C 0.04253 -0.18102 0.04774 -0.17546 0.03854 -0.18403 C 0.03732 -0.18958 0.03698 -0.19421 0.03663 -0.19954 C 0.03611 -0.20324 0.03507 -0.20741 0.03507 -0.21111 C 0.03507 -0.2206 0.03576 -0.23032 0.03663 -0.23981 C 0.03663 -0.24074 0.03854 -0.24167 0.03854 -0.24143 L 0.03854 -0.24167 " pathEditMode="relative" rAng="0" ptsTypes="AAAAAAAAA">
                                      <p:cBhvr>
                                        <p:cTn id="79" dur="2000" fill="hold"/>
                                        <p:tgtEl>
                                          <p:spTgt spid="85"/>
                                        </p:tgtEl>
                                        <p:attrNameLst>
                                          <p:attrName>ppt_x</p:attrName>
                                          <p:attrName>ppt_y</p:attrName>
                                        </p:attrNameLst>
                                      </p:cBhvr>
                                      <p:rCtr x="-642" y="-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p:bldP spid="2" grpId="1"/>
      <p:bldP spid="2" grpId="2"/>
      <p:bldP spid="81" grpId="0"/>
      <p:bldP spid="81" grpId="1"/>
      <p:bldP spid="81" grpId="2"/>
      <p:bldP spid="85" grpId="0"/>
      <p:bldP spid="85" grpId="1"/>
      <p:bldP spid="85" grpId="2"/>
      <p:bldP spid="86" grpId="0"/>
      <p:bldP spid="86" grpId="1"/>
      <p:bldP spid="86" grpId="2"/>
      <p:bldP spid="88" grpId="0"/>
      <p:bldP spid="88" grpId="1"/>
      <p:bldP spid="88" grpId="2"/>
      <p:bldP spid="89" grpId="1"/>
      <p:bldP spid="89" grpId="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7641"/>
            <a:ext cx="8961120" cy="887417"/>
          </a:xfrm>
        </p:spPr>
        <p:txBody>
          <a:bodyPr/>
          <a:lstStyle/>
          <a:p>
            <a:r>
              <a:rPr lang="en-US" dirty="0" smtClean="0"/>
              <a:t>S-Type (1): Store Instructions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66</a:t>
            </a:fld>
            <a:endParaRPr lang="en-US" dirty="0"/>
          </a:p>
        </p:txBody>
      </p:sp>
      <p:graphicFrame>
        <p:nvGraphicFramePr>
          <p:cNvPr id="6" name="Table 5"/>
          <p:cNvGraphicFramePr>
            <a:graphicFrameLocks noGrp="1"/>
          </p:cNvGraphicFramePr>
          <p:nvPr>
            <p:custDataLst>
              <p:tags r:id="rId1"/>
            </p:custDataLst>
            <p:extLst/>
          </p:nvPr>
        </p:nvGraphicFramePr>
        <p:xfrm>
          <a:off x="556953" y="2884121"/>
          <a:ext cx="9052560" cy="1584960"/>
        </p:xfrm>
        <a:graphic>
          <a:graphicData uri="http://schemas.openxmlformats.org/drawingml/2006/table">
            <a:tbl>
              <a:tblPr>
                <a:tableStyleId>{5C22544A-7EE6-4342-B048-85BDC9FD1C3A}</a:tableStyleId>
              </a:tblPr>
              <a:tblGrid>
                <a:gridCol w="1216429">
                  <a:extLst>
                    <a:ext uri="{9D8B030D-6E8A-4147-A177-3AD203B41FA5}">
                      <a16:colId xmlns:a16="http://schemas.microsoft.com/office/drawing/2014/main" val="20000"/>
                    </a:ext>
                  </a:extLst>
                </a:gridCol>
                <a:gridCol w="1030778">
                  <a:extLst>
                    <a:ext uri="{9D8B030D-6E8A-4147-A177-3AD203B41FA5}">
                      <a16:colId xmlns:a16="http://schemas.microsoft.com/office/drawing/2014/main" val="3882667619"/>
                    </a:ext>
                  </a:extLst>
                </a:gridCol>
                <a:gridCol w="2128058">
                  <a:extLst>
                    <a:ext uri="{9D8B030D-6E8A-4147-A177-3AD203B41FA5}">
                      <a16:colId xmlns:a16="http://schemas.microsoft.com/office/drawing/2014/main" val="20001"/>
                    </a:ext>
                  </a:extLst>
                </a:gridCol>
                <a:gridCol w="4677295">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anose="020B0609020204030204" pitchFamily="49" charset="0"/>
                        </a:rPr>
                        <a:t>op</a:t>
                      </a:r>
                      <a:endParaRPr lang="en-US" sz="2000" dirty="0">
                        <a:solidFill>
                          <a:schemeClr val="accent1"/>
                        </a:solidFill>
                        <a:latin typeface="Consolas" panose="020B0609020204030204"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rgbClr val="00B050"/>
                          </a:solidFill>
                          <a:latin typeface="Consolas" panose="020B0609020204030204" pitchFamily="49" charset="0"/>
                        </a:rPr>
                        <a:t>funct3</a:t>
                      </a:r>
                      <a:endParaRPr lang="en-US" sz="2000" dirty="0">
                        <a:solidFill>
                          <a:srgbClr val="00B050"/>
                        </a:solidFill>
                        <a:latin typeface="Consolas" panose="020B0609020204030204"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mnemonic</a:t>
                      </a:r>
                      <a:endParaRPr lang="en-US" sz="2000" dirty="0">
                        <a:solidFill>
                          <a:schemeClr val="tx2"/>
                        </a:solidFill>
                        <a:latin typeface="Consolas" panose="020B0609020204030204"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description</a:t>
                      </a:r>
                      <a:endParaRPr lang="en-US" sz="2000" dirty="0">
                        <a:solidFill>
                          <a:schemeClr val="tx2"/>
                        </a:solidFill>
                        <a:latin typeface="Consolas" panose="020B0609020204030204"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000</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SB rs2,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R[rs1]] = R[</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SH rs2,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R[rs1]] = R[</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766463"/>
                  </a:ext>
                </a:extLst>
              </a:tr>
              <a:tr h="370840">
                <a:tc>
                  <a:txBody>
                    <a:bodyPr/>
                    <a:lstStyle/>
                    <a:p>
                      <a:r>
                        <a:rPr lang="en-US" sz="2000" dirty="0" smtClean="0">
                          <a:solidFill>
                            <a:schemeClr val="tx2"/>
                          </a:solidFill>
                          <a:latin typeface="Source Sans Pro" panose="020B0503030403020204"/>
                        </a:rPr>
                        <a:t>0100011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010</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SW rs2,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R[rs1]] = R[</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362372"/>
                  </a:ext>
                </a:extLst>
              </a:tr>
            </a:tbl>
          </a:graphicData>
        </a:graphic>
      </p:graphicFrame>
      <p:sp>
        <p:nvSpPr>
          <p:cNvPr id="7" name="Rectangle 6"/>
          <p:cNvSpPr/>
          <p:nvPr/>
        </p:nvSpPr>
        <p:spPr>
          <a:xfrm>
            <a:off x="5612468" y="4798042"/>
            <a:ext cx="1237247" cy="707886"/>
          </a:xfrm>
          <a:prstGeom prst="rect">
            <a:avLst/>
          </a:prstGeom>
        </p:spPr>
        <p:txBody>
          <a:bodyPr wrap="square">
            <a:spAutoFit/>
          </a:bodyPr>
          <a:lstStyle/>
          <a:p>
            <a:pPr algn="ctr"/>
            <a:r>
              <a:rPr lang="en-US" sz="2000" dirty="0">
                <a:solidFill>
                  <a:schemeClr val="accent6"/>
                </a:solidFill>
                <a:latin typeface="Source Sans Pro" panose="020B0503030403020204"/>
              </a:rPr>
              <a:t>signed</a:t>
            </a:r>
            <a:br>
              <a:rPr lang="en-US" sz="2000" dirty="0">
                <a:solidFill>
                  <a:schemeClr val="accent6"/>
                </a:solidFill>
                <a:latin typeface="Source Sans Pro" panose="020B0503030403020204"/>
              </a:rPr>
            </a:br>
            <a:r>
              <a:rPr lang="en-US" sz="2000" dirty="0">
                <a:solidFill>
                  <a:schemeClr val="accent6"/>
                </a:solidFill>
                <a:latin typeface="Source Sans Pro" panose="020B0503030403020204"/>
              </a:rPr>
              <a:t>offsets</a:t>
            </a:r>
          </a:p>
        </p:txBody>
      </p:sp>
      <p:sp>
        <p:nvSpPr>
          <p:cNvPr id="8" name="Rectangle 7"/>
          <p:cNvSpPr/>
          <p:nvPr/>
        </p:nvSpPr>
        <p:spPr>
          <a:xfrm>
            <a:off x="7311045" y="2143755"/>
            <a:ext cx="1728521" cy="707886"/>
          </a:xfrm>
          <a:prstGeom prst="rect">
            <a:avLst/>
          </a:prstGeom>
        </p:spPr>
        <p:txBody>
          <a:bodyPr wrap="square">
            <a:spAutoFit/>
          </a:bodyPr>
          <a:lstStyle/>
          <a:p>
            <a:pPr algn="ctr"/>
            <a:r>
              <a:rPr lang="en-US" sz="2000" dirty="0">
                <a:solidFill>
                  <a:schemeClr val="accent6"/>
                </a:solidFill>
                <a:latin typeface="Source Sans Pro" panose="020B0503030403020204"/>
              </a:rPr>
              <a:t>base + offset addressing</a:t>
            </a:r>
          </a:p>
        </p:txBody>
      </p:sp>
      <p:cxnSp>
        <p:nvCxnSpPr>
          <p:cNvPr id="10" name="Straight Arrow Connector 9"/>
          <p:cNvCxnSpPr/>
          <p:nvPr/>
        </p:nvCxnSpPr>
        <p:spPr>
          <a:xfrm flipV="1">
            <a:off x="6621115" y="4501561"/>
            <a:ext cx="228600" cy="3810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03622" y="2851641"/>
            <a:ext cx="36023" cy="46236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
            </p:custDataLst>
          </p:nvPr>
        </p:nvSpPr>
        <p:spPr>
          <a:xfrm>
            <a:off x="936099" y="848261"/>
            <a:ext cx="6494085" cy="523220"/>
          </a:xfrm>
          <a:prstGeom prst="rect">
            <a:avLst/>
          </a:prstGeom>
        </p:spPr>
        <p:txBody>
          <a:bodyPr wrap="none">
            <a:spAutoFit/>
          </a:bodyPr>
          <a:lstStyle/>
          <a:p>
            <a:pPr lvl="0"/>
            <a:r>
              <a:rPr lang="en-US" sz="2800" dirty="0" smtClean="0">
                <a:solidFill>
                  <a:schemeClr val="accent3"/>
                </a:solidFill>
                <a:latin typeface="Consolas" panose="020B0609020204030204" pitchFamily="49" charset="0"/>
              </a:rPr>
              <a:t>0000100</a:t>
            </a:r>
            <a:r>
              <a:rPr lang="en-US" sz="2800" dirty="0" smtClean="0">
                <a:solidFill>
                  <a:schemeClr val="accent1"/>
                </a:solidFill>
                <a:latin typeface="Consolas" panose="020B0609020204030204" pitchFamily="49" charset="0"/>
              </a:rPr>
              <a:t>00000</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010</a:t>
            </a:r>
            <a:r>
              <a:rPr lang="en-US" sz="2800" dirty="0" smtClean="0">
                <a:solidFill>
                  <a:schemeClr val="accent3"/>
                </a:solidFill>
                <a:latin typeface="Consolas" pitchFamily="49" charset="0"/>
              </a:rPr>
              <a:t>00000</a:t>
            </a:r>
            <a:r>
              <a:rPr lang="en-US" sz="2800" dirty="0" smtClean="0">
                <a:solidFill>
                  <a:schemeClr val="accent1"/>
                </a:solidFill>
                <a:latin typeface="Consolas" panose="020B0609020204030204" pitchFamily="49" charset="0"/>
              </a:rPr>
              <a:t>0010011</a:t>
            </a:r>
            <a:endParaRPr lang="en-US" sz="2800" dirty="0">
              <a:solidFill>
                <a:schemeClr val="accent5">
                  <a:lumMod val="60000"/>
                  <a:lumOff val="40000"/>
                </a:schemeClr>
              </a:solidFill>
              <a:latin typeface="Consolas" panose="020B0609020204030204" pitchFamily="49" charset="0"/>
            </a:endParaRPr>
          </a:p>
        </p:txBody>
      </p:sp>
      <p:graphicFrame>
        <p:nvGraphicFramePr>
          <p:cNvPr id="13" name="Group 4"/>
          <p:cNvGraphicFramePr>
            <a:graphicFrameLocks noGrp="1"/>
          </p:cNvGraphicFramePr>
          <p:nvPr>
            <p:custDataLst>
              <p:tags r:id="rId3"/>
            </p:custDataLst>
            <p:extLst/>
          </p:nvPr>
        </p:nvGraphicFramePr>
        <p:xfrm>
          <a:off x="801056" y="1302586"/>
          <a:ext cx="6425476"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45261">
                  <a:extLst>
                    <a:ext uri="{9D8B030D-6E8A-4147-A177-3AD203B41FA5}">
                      <a16:colId xmlns:a16="http://schemas.microsoft.com/office/drawing/2014/main" val="20003"/>
                    </a:ext>
                  </a:extLst>
                </a:gridCol>
                <a:gridCol w="831273">
                  <a:extLst>
                    <a:ext uri="{9D8B030D-6E8A-4147-A177-3AD203B41FA5}">
                      <a16:colId xmlns:a16="http://schemas.microsoft.com/office/drawing/2014/main" val="20004"/>
                    </a:ext>
                  </a:extLst>
                </a:gridCol>
                <a:gridCol w="1224742">
                  <a:extLst>
                    <a:ext uri="{9D8B030D-6E8A-4147-A177-3AD203B41FA5}">
                      <a16:colId xmlns:a16="http://schemas.microsoft.com/office/drawing/2014/main" val="20005"/>
                    </a:ext>
                  </a:extLst>
                </a:gridCol>
              </a:tblGrid>
              <a:tr h="85714">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  31        </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a:t>
                      </a:r>
                      <a:r>
                        <a:rPr kumimoji="0" lang="en-US" sz="800" b="0" i="0" u="none" strike="noStrike" cap="none" normalizeH="0" baseline="0" dirty="0" smtClean="0">
                          <a:ln>
                            <a:noFill/>
                          </a:ln>
                          <a:solidFill>
                            <a:srgbClr val="0070C0"/>
                          </a:solidFill>
                          <a:effectLst/>
                          <a:latin typeface="Consolas" panose="020B0609020204030204" pitchFamily="49" charset="0"/>
                        </a:rPr>
                        <a:t> </a:t>
                      </a:r>
                      <a:r>
                        <a:rPr kumimoji="0" lang="en-US" sz="1400" b="0" i="0" u="none" strike="noStrike" cap="none" normalizeH="0" baseline="0" dirty="0" smtClean="0">
                          <a:ln>
                            <a:noFill/>
                          </a:ln>
                          <a:solidFill>
                            <a:srgbClr val="0070C0"/>
                          </a:solidFill>
                          <a:effectLst/>
                          <a:latin typeface="Consolas" panose="020B0609020204030204" pitchFamily="49" charset="0"/>
                        </a:rPr>
                        <a:t>24</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20</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11</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7</a:t>
                      </a:r>
                      <a:r>
                        <a:rPr kumimoji="0" lang="en-US" sz="8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541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7641"/>
            <a:ext cx="8961120" cy="887417"/>
          </a:xfrm>
        </p:spPr>
        <p:txBody>
          <a:bodyPr/>
          <a:lstStyle/>
          <a:p>
            <a:r>
              <a:rPr lang="en-US" dirty="0" smtClean="0"/>
              <a:t>S-Type (1): Store Instructions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67</a:t>
            </a:fld>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885621206"/>
              </p:ext>
            </p:extLst>
          </p:nvPr>
        </p:nvGraphicFramePr>
        <p:xfrm>
          <a:off x="556953" y="2884121"/>
          <a:ext cx="9052560" cy="1584960"/>
        </p:xfrm>
        <a:graphic>
          <a:graphicData uri="http://schemas.openxmlformats.org/drawingml/2006/table">
            <a:tbl>
              <a:tblPr>
                <a:tableStyleId>{5C22544A-7EE6-4342-B048-85BDC9FD1C3A}</a:tableStyleId>
              </a:tblPr>
              <a:tblGrid>
                <a:gridCol w="1216429">
                  <a:extLst>
                    <a:ext uri="{9D8B030D-6E8A-4147-A177-3AD203B41FA5}">
                      <a16:colId xmlns:a16="http://schemas.microsoft.com/office/drawing/2014/main" val="20000"/>
                    </a:ext>
                  </a:extLst>
                </a:gridCol>
                <a:gridCol w="1030778">
                  <a:extLst>
                    <a:ext uri="{9D8B030D-6E8A-4147-A177-3AD203B41FA5}">
                      <a16:colId xmlns:a16="http://schemas.microsoft.com/office/drawing/2014/main" val="3882667619"/>
                    </a:ext>
                  </a:extLst>
                </a:gridCol>
                <a:gridCol w="2128058">
                  <a:extLst>
                    <a:ext uri="{9D8B030D-6E8A-4147-A177-3AD203B41FA5}">
                      <a16:colId xmlns:a16="http://schemas.microsoft.com/office/drawing/2014/main" val="20001"/>
                    </a:ext>
                  </a:extLst>
                </a:gridCol>
                <a:gridCol w="4677295">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anose="020B0609020204030204" pitchFamily="49" charset="0"/>
                        </a:rPr>
                        <a:t>op</a:t>
                      </a:r>
                      <a:endParaRPr lang="en-US" sz="2000" dirty="0">
                        <a:solidFill>
                          <a:schemeClr val="accent1"/>
                        </a:solidFill>
                        <a:latin typeface="Consolas" panose="020B0609020204030204"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rgbClr val="00B050"/>
                          </a:solidFill>
                          <a:latin typeface="Consolas" panose="020B0609020204030204" pitchFamily="49" charset="0"/>
                        </a:rPr>
                        <a:t>funct3</a:t>
                      </a:r>
                      <a:endParaRPr lang="en-US" sz="2000" dirty="0">
                        <a:solidFill>
                          <a:srgbClr val="00B050"/>
                        </a:solidFill>
                        <a:latin typeface="Consolas" panose="020B0609020204030204"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mnemonic</a:t>
                      </a:r>
                      <a:endParaRPr lang="en-US" sz="2000" dirty="0">
                        <a:solidFill>
                          <a:schemeClr val="tx2"/>
                        </a:solidFill>
                        <a:latin typeface="Consolas" panose="020B0609020204030204"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anose="020B0609020204030204" pitchFamily="49" charset="0"/>
                        </a:rPr>
                        <a:t>description</a:t>
                      </a:r>
                      <a:endParaRPr lang="en-US" sz="2000" dirty="0">
                        <a:solidFill>
                          <a:schemeClr val="tx2"/>
                        </a:solidFill>
                        <a:latin typeface="Consolas" panose="020B0609020204030204"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000</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SB rs2,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R[rs1]] = R[</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SH rs2,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R[rs1]] = R[</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766463"/>
                  </a:ext>
                </a:extLst>
              </a:tr>
              <a:tr h="370840">
                <a:tc>
                  <a:txBody>
                    <a:bodyPr/>
                    <a:lstStyle/>
                    <a:p>
                      <a:r>
                        <a:rPr lang="en-US" sz="2000" dirty="0" smtClean="0">
                          <a:solidFill>
                            <a:schemeClr val="tx2"/>
                          </a:solidFill>
                          <a:latin typeface="Source Sans Pro" panose="020B0503030403020204"/>
                        </a:rPr>
                        <a:t>0100011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010</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SW rs2,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Mem</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sign_ext</a:t>
                      </a:r>
                      <a:r>
                        <a:rPr lang="en-US" sz="2000" baseline="0" dirty="0" smtClean="0">
                          <a:solidFill>
                            <a:schemeClr val="tx2"/>
                          </a:solidFill>
                          <a:latin typeface="Source Sans Pro" panose="020B0503030403020204"/>
                        </a:rPr>
                        <a: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a:t>
                      </a:r>
                      <a:r>
                        <a:rPr lang="en-US" sz="2000" dirty="0" smtClean="0">
                          <a:solidFill>
                            <a:schemeClr val="tx2"/>
                          </a:solidFill>
                          <a:latin typeface="Source Sans Pro" panose="020B0503030403020204"/>
                        </a:rPr>
                        <a:t>R[rs1]] = R[</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362372"/>
                  </a:ext>
                </a:extLst>
              </a:tr>
            </a:tbl>
          </a:graphicData>
        </a:graphic>
      </p:graphicFrame>
      <p:sp>
        <p:nvSpPr>
          <p:cNvPr id="7" name="Rectangle 6"/>
          <p:cNvSpPr/>
          <p:nvPr/>
        </p:nvSpPr>
        <p:spPr>
          <a:xfrm>
            <a:off x="5612468" y="4798042"/>
            <a:ext cx="1237247" cy="707886"/>
          </a:xfrm>
          <a:prstGeom prst="rect">
            <a:avLst/>
          </a:prstGeom>
        </p:spPr>
        <p:txBody>
          <a:bodyPr wrap="square">
            <a:spAutoFit/>
          </a:bodyPr>
          <a:lstStyle/>
          <a:p>
            <a:pPr algn="ctr"/>
            <a:r>
              <a:rPr lang="en-US" sz="2000" dirty="0">
                <a:solidFill>
                  <a:schemeClr val="accent6"/>
                </a:solidFill>
                <a:latin typeface="Source Sans Pro" panose="020B0503030403020204"/>
              </a:rPr>
              <a:t>signed</a:t>
            </a:r>
            <a:br>
              <a:rPr lang="en-US" sz="2000" dirty="0">
                <a:solidFill>
                  <a:schemeClr val="accent6"/>
                </a:solidFill>
                <a:latin typeface="Source Sans Pro" panose="020B0503030403020204"/>
              </a:rPr>
            </a:br>
            <a:r>
              <a:rPr lang="en-US" sz="2000" dirty="0">
                <a:solidFill>
                  <a:schemeClr val="accent6"/>
                </a:solidFill>
                <a:latin typeface="Source Sans Pro" panose="020B0503030403020204"/>
              </a:rPr>
              <a:t>offsets</a:t>
            </a:r>
          </a:p>
        </p:txBody>
      </p:sp>
      <p:sp>
        <p:nvSpPr>
          <p:cNvPr id="8" name="Rectangle 7"/>
          <p:cNvSpPr/>
          <p:nvPr/>
        </p:nvSpPr>
        <p:spPr>
          <a:xfrm>
            <a:off x="7311045" y="2143755"/>
            <a:ext cx="1728521" cy="707886"/>
          </a:xfrm>
          <a:prstGeom prst="rect">
            <a:avLst/>
          </a:prstGeom>
        </p:spPr>
        <p:txBody>
          <a:bodyPr wrap="square">
            <a:spAutoFit/>
          </a:bodyPr>
          <a:lstStyle/>
          <a:p>
            <a:pPr algn="ctr"/>
            <a:r>
              <a:rPr lang="en-US" sz="2000" dirty="0">
                <a:solidFill>
                  <a:schemeClr val="accent6"/>
                </a:solidFill>
                <a:latin typeface="Source Sans Pro" panose="020B0503030403020204"/>
              </a:rPr>
              <a:t>base + offset addressing</a:t>
            </a:r>
          </a:p>
        </p:txBody>
      </p:sp>
      <p:sp>
        <p:nvSpPr>
          <p:cNvPr id="9" name="TextBox 8"/>
          <p:cNvSpPr txBox="1"/>
          <p:nvPr>
            <p:custDataLst>
              <p:tags r:id="rId2"/>
            </p:custDataLst>
          </p:nvPr>
        </p:nvSpPr>
        <p:spPr>
          <a:xfrm>
            <a:off x="0" y="5813185"/>
            <a:ext cx="7997702" cy="954107"/>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tx2"/>
                </a:solidFill>
                <a:latin typeface="Source Sans Pro" panose="020B0503030403020204"/>
              </a:rPr>
              <a:t>Mem[</a:t>
            </a:r>
            <a:r>
              <a:rPr lang="en-US" sz="2800" dirty="0" smtClean="0">
                <a:solidFill>
                  <a:schemeClr val="accent3"/>
                </a:solidFill>
                <a:latin typeface="Source Sans Pro" panose="020B0503030403020204"/>
              </a:rPr>
              <a:t>128</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a:t>
            </a:r>
            <a:r>
              <a:rPr lang="en-US" sz="2800" dirty="0">
                <a:solidFill>
                  <a:schemeClr val="accent1"/>
                </a:solidFill>
                <a:latin typeface="Source Sans Pro" panose="020B0503030403020204"/>
              </a:rPr>
              <a:t>x1</a:t>
            </a:r>
            <a:r>
              <a:rPr lang="en-US" sz="2800" dirty="0">
                <a:solidFill>
                  <a:schemeClr val="tx2"/>
                </a:solidFill>
                <a:latin typeface="Source Sans Pro" panose="020B0503030403020204"/>
              </a:rPr>
              <a:t> </a:t>
            </a:r>
            <a:r>
              <a:rPr lang="en-US" sz="2800" dirty="0" smtClean="0">
                <a:solidFill>
                  <a:schemeClr val="tx2"/>
                </a:solidFill>
                <a:latin typeface="Source Sans Pro" panose="020B0503030403020204"/>
              </a:rPr>
              <a:t>	# </a:t>
            </a:r>
            <a:r>
              <a:rPr lang="en-US" sz="2800" dirty="0">
                <a:solidFill>
                  <a:schemeClr val="tx2"/>
                </a:solidFill>
                <a:latin typeface="Source Sans Pro" panose="020B0503030403020204"/>
              </a:rPr>
              <a:t>S</a:t>
            </a:r>
            <a:r>
              <a:rPr lang="en-US" sz="2800" dirty="0" smtClean="0">
                <a:solidFill>
                  <a:schemeClr val="tx2"/>
                </a:solidFill>
                <a:latin typeface="Source Sans Pro" panose="020B0503030403020204"/>
              </a:rPr>
              <a:t>W </a:t>
            </a:r>
            <a:r>
              <a:rPr lang="en-US" sz="2800" dirty="0">
                <a:solidFill>
                  <a:schemeClr val="accent1"/>
                </a:solidFill>
                <a:latin typeface="Source Sans Pro" panose="020B0503030403020204"/>
              </a:rPr>
              <a:t>x</a:t>
            </a:r>
            <a:r>
              <a:rPr lang="en-US" sz="2800" dirty="0" smtClean="0">
                <a:solidFill>
                  <a:schemeClr val="accent1"/>
                </a:solidFill>
                <a:latin typeface="Source Sans Pro" panose="020B0503030403020204"/>
              </a:rPr>
              <a:t>1,</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128</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r>
              <a:rPr lang="en-US" sz="2800" dirty="0" smtClean="0">
                <a:solidFill>
                  <a:schemeClr val="tx2"/>
                </a:solidFill>
                <a:latin typeface="Source Sans Pro" panose="020B0503030403020204"/>
              </a:rPr>
              <a:t>SW </a:t>
            </a:r>
            <a:r>
              <a:rPr lang="en-US" sz="2800" dirty="0" smtClean="0">
                <a:solidFill>
                  <a:schemeClr val="accent1"/>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128</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a:t>
            </a:r>
          </a:p>
        </p:txBody>
      </p:sp>
      <p:cxnSp>
        <p:nvCxnSpPr>
          <p:cNvPr id="10" name="Straight Arrow Connector 9"/>
          <p:cNvCxnSpPr/>
          <p:nvPr/>
        </p:nvCxnSpPr>
        <p:spPr>
          <a:xfrm flipV="1">
            <a:off x="6621115" y="4501561"/>
            <a:ext cx="228600" cy="3810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03622" y="2851641"/>
            <a:ext cx="36023" cy="46236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3"/>
            </p:custDataLst>
          </p:nvPr>
        </p:nvSpPr>
        <p:spPr>
          <a:xfrm>
            <a:off x="936099" y="848261"/>
            <a:ext cx="6494085" cy="523220"/>
          </a:xfrm>
          <a:prstGeom prst="rect">
            <a:avLst/>
          </a:prstGeom>
        </p:spPr>
        <p:txBody>
          <a:bodyPr wrap="none">
            <a:spAutoFit/>
          </a:bodyPr>
          <a:lstStyle/>
          <a:p>
            <a:pPr lvl="0"/>
            <a:r>
              <a:rPr lang="en-US" sz="2800" dirty="0" smtClean="0">
                <a:solidFill>
                  <a:schemeClr val="accent3"/>
                </a:solidFill>
                <a:latin typeface="Consolas" panose="020B0609020204030204" pitchFamily="49" charset="0"/>
              </a:rPr>
              <a:t>0000100</a:t>
            </a:r>
            <a:r>
              <a:rPr lang="en-US" sz="2800" dirty="0" smtClean="0">
                <a:solidFill>
                  <a:schemeClr val="accent1"/>
                </a:solidFill>
                <a:latin typeface="Consolas" panose="020B0609020204030204" pitchFamily="49" charset="0"/>
              </a:rPr>
              <a:t>00000</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010</a:t>
            </a:r>
            <a:r>
              <a:rPr lang="en-US" sz="2800" dirty="0" smtClean="0">
                <a:solidFill>
                  <a:schemeClr val="accent3"/>
                </a:solidFill>
                <a:latin typeface="Consolas" pitchFamily="49" charset="0"/>
              </a:rPr>
              <a:t>00000</a:t>
            </a:r>
            <a:r>
              <a:rPr lang="en-US" sz="2800" dirty="0" smtClean="0">
                <a:solidFill>
                  <a:schemeClr val="accent1"/>
                </a:solidFill>
                <a:latin typeface="Consolas" panose="020B0609020204030204" pitchFamily="49" charset="0"/>
              </a:rPr>
              <a:t>0010011</a:t>
            </a:r>
            <a:endParaRPr lang="en-US" sz="2800" dirty="0">
              <a:solidFill>
                <a:schemeClr val="accent5">
                  <a:lumMod val="60000"/>
                  <a:lumOff val="40000"/>
                </a:schemeClr>
              </a:solidFill>
              <a:latin typeface="Consolas" panose="020B0609020204030204" pitchFamily="49" charset="0"/>
            </a:endParaRPr>
          </a:p>
        </p:txBody>
      </p:sp>
      <p:graphicFrame>
        <p:nvGraphicFramePr>
          <p:cNvPr id="13" name="Group 4"/>
          <p:cNvGraphicFramePr>
            <a:graphicFrameLocks noGrp="1"/>
          </p:cNvGraphicFramePr>
          <p:nvPr>
            <p:custDataLst>
              <p:tags r:id="rId4"/>
            </p:custDataLst>
            <p:extLst>
              <p:ext uri="{D42A27DB-BD31-4B8C-83A1-F6EECF244321}">
                <p14:modId xmlns:p14="http://schemas.microsoft.com/office/powerpoint/2010/main" val="895381560"/>
              </p:ext>
            </p:extLst>
          </p:nvPr>
        </p:nvGraphicFramePr>
        <p:xfrm>
          <a:off x="801056" y="1302586"/>
          <a:ext cx="6425476"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45261">
                  <a:extLst>
                    <a:ext uri="{9D8B030D-6E8A-4147-A177-3AD203B41FA5}">
                      <a16:colId xmlns:a16="http://schemas.microsoft.com/office/drawing/2014/main" val="20003"/>
                    </a:ext>
                  </a:extLst>
                </a:gridCol>
                <a:gridCol w="831273">
                  <a:extLst>
                    <a:ext uri="{9D8B030D-6E8A-4147-A177-3AD203B41FA5}">
                      <a16:colId xmlns:a16="http://schemas.microsoft.com/office/drawing/2014/main" val="20004"/>
                    </a:ext>
                  </a:extLst>
                </a:gridCol>
                <a:gridCol w="1224742">
                  <a:extLst>
                    <a:ext uri="{9D8B030D-6E8A-4147-A177-3AD203B41FA5}">
                      <a16:colId xmlns:a16="http://schemas.microsoft.com/office/drawing/2014/main" val="20005"/>
                    </a:ext>
                  </a:extLst>
                </a:gridCol>
              </a:tblGrid>
              <a:tr h="85714">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  31        </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a:t>
                      </a:r>
                      <a:r>
                        <a:rPr kumimoji="0" lang="en-US" sz="800" b="0" i="0" u="none" strike="noStrike" cap="none" normalizeH="0" baseline="0" dirty="0" smtClean="0">
                          <a:ln>
                            <a:noFill/>
                          </a:ln>
                          <a:solidFill>
                            <a:srgbClr val="0070C0"/>
                          </a:solidFill>
                          <a:effectLst/>
                          <a:latin typeface="Consolas" panose="020B0609020204030204" pitchFamily="49" charset="0"/>
                        </a:rPr>
                        <a:t> </a:t>
                      </a:r>
                      <a:r>
                        <a:rPr kumimoji="0" lang="en-US" sz="1400" b="0" i="0" u="none" strike="noStrike" cap="none" normalizeH="0" baseline="0" dirty="0" smtClean="0">
                          <a:ln>
                            <a:noFill/>
                          </a:ln>
                          <a:solidFill>
                            <a:srgbClr val="0070C0"/>
                          </a:solidFill>
                          <a:effectLst/>
                          <a:latin typeface="Consolas" panose="020B0609020204030204" pitchFamily="49" charset="0"/>
                        </a:rPr>
                        <a:t>24</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20</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11</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7</a:t>
                      </a:r>
                      <a:r>
                        <a:rPr kumimoji="0" lang="en-US" sz="8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 name="Right Arrow 13"/>
          <p:cNvSpPr/>
          <p:nvPr/>
        </p:nvSpPr>
        <p:spPr>
          <a:xfrm>
            <a:off x="91440" y="4084556"/>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61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68</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Memory Operations: Load</a:t>
            </a:r>
            <a:endParaRPr lang="en-US" dirty="0"/>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7"/>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8"/>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9"/>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0"/>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1"/>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2"/>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3"/>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4"/>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5"/>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6"/>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7"/>
            </p:custDataLst>
          </p:nvPr>
        </p:nvGrpSpPr>
        <p:grpSpPr>
          <a:xfrm>
            <a:off x="948661" y="2705333"/>
            <a:ext cx="304800" cy="304800"/>
            <a:chOff x="990600" y="2971800"/>
            <a:chExt cx="304800" cy="304800"/>
          </a:xfrm>
        </p:grpSpPr>
        <p:sp>
          <p:nvSpPr>
            <p:cNvPr id="124" name="Freeform 123"/>
            <p:cNvSpPr/>
            <p:nvPr>
              <p:custDataLst>
                <p:tags r:id="rId6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6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18"/>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19"/>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0"/>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1"/>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2"/>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3"/>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4"/>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5"/>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6"/>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7"/>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8"/>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9"/>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0"/>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1"/>
            </p:custDataLst>
          </p:nvPr>
        </p:nvSpPr>
        <p:spPr bwMode="auto">
          <a:xfrm flipV="1">
            <a:off x="1558259" y="1943331"/>
            <a:ext cx="2" cy="243840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2"/>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3"/>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9"/>
          <p:cNvSpPr>
            <a:spLocks noChangeShapeType="1"/>
          </p:cNvSpPr>
          <p:nvPr>
            <p:custDataLst>
              <p:tags r:id="rId34"/>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5"/>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6"/>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7"/>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8"/>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9"/>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2" name="Rectangle 71"/>
          <p:cNvSpPr/>
          <p:nvPr/>
        </p:nvSpPr>
        <p:spPr>
          <a:xfrm>
            <a:off x="4707724" y="4564206"/>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32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0"/>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1"/>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2"/>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43"/>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44"/>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45"/>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46"/>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7"/>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8"/>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9"/>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5" name="TextBox 4"/>
          <p:cNvSpPr txBox="1"/>
          <p:nvPr/>
        </p:nvSpPr>
        <p:spPr>
          <a:xfrm>
            <a:off x="50275" y="767616"/>
            <a:ext cx="2270173" cy="461665"/>
          </a:xfrm>
          <a:prstGeom prst="rect">
            <a:avLst/>
          </a:prstGeom>
          <a:noFill/>
        </p:spPr>
        <p:txBody>
          <a:bodyPr wrap="none" rtlCol="0">
            <a:spAutoFit/>
          </a:bodyPr>
          <a:lstStyle/>
          <a:p>
            <a:r>
              <a:rPr lang="en-US" dirty="0" smtClean="0">
                <a:solidFill>
                  <a:schemeClr val="tx2"/>
                </a:solidFill>
                <a:latin typeface="Source Sans Pro" panose="020B0503030403020204"/>
              </a:rPr>
              <a:t>SW </a:t>
            </a:r>
            <a:r>
              <a:rPr lang="en-US" dirty="0">
                <a:solidFill>
                  <a:schemeClr val="accent1"/>
                </a:solidFill>
                <a:latin typeface="Source Sans Pro" panose="020B0503030403020204"/>
              </a:rPr>
              <a:t>x1,</a:t>
            </a:r>
            <a:r>
              <a:rPr lang="en-US" dirty="0">
                <a:solidFill>
                  <a:schemeClr val="tx2"/>
                </a:solidFill>
                <a:latin typeface="Source Sans Pro" panose="020B0503030403020204"/>
              </a:rPr>
              <a:t> </a:t>
            </a:r>
            <a:r>
              <a:rPr lang="en-US" dirty="0">
                <a:solidFill>
                  <a:schemeClr val="accent6"/>
                </a:solidFill>
                <a:latin typeface="Source Sans Pro" panose="020B0503030403020204"/>
              </a:rPr>
              <a:t>x5,</a:t>
            </a:r>
            <a:r>
              <a:rPr lang="en-US" dirty="0">
                <a:solidFill>
                  <a:schemeClr val="tx2"/>
                </a:solidFill>
                <a:latin typeface="Source Sans Pro" panose="020B0503030403020204"/>
              </a:rPr>
              <a:t> </a:t>
            </a:r>
            <a:r>
              <a:rPr lang="en-US" dirty="0" smtClean="0">
                <a:solidFill>
                  <a:srgbClr val="7030A0"/>
                </a:solidFill>
                <a:latin typeface="Source Sans Pro" panose="020B0503030403020204"/>
              </a:rPr>
              <a:t>128</a:t>
            </a:r>
            <a:endParaRPr lang="en-US" dirty="0">
              <a:solidFill>
                <a:srgbClr val="7030A0"/>
              </a:solidFill>
              <a:latin typeface="Source Sans Pro" panose="020B0503030403020204"/>
            </a:endParaRPr>
          </a:p>
        </p:txBody>
      </p:sp>
      <p:sp>
        <p:nvSpPr>
          <p:cNvPr id="159" name="Line 49"/>
          <p:cNvSpPr>
            <a:spLocks noChangeShapeType="1"/>
          </p:cNvSpPr>
          <p:nvPr>
            <p:custDataLst>
              <p:tags r:id="rId50"/>
            </p:custDataLst>
          </p:nvPr>
        </p:nvSpPr>
        <p:spPr bwMode="auto">
          <a:xfrm flipV="1">
            <a:off x="4753512" y="2100337"/>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51"/>
            </p:custDataLst>
          </p:nvPr>
        </p:nvSpPr>
        <p:spPr bwMode="auto">
          <a:xfrm>
            <a:off x="4753512" y="3543531"/>
            <a:ext cx="2013788" cy="13318"/>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6705597" y="1651285"/>
            <a:ext cx="1248315" cy="461665"/>
          </a:xfrm>
          <a:prstGeom prst="rect">
            <a:avLst/>
          </a:prstGeom>
          <a:noFill/>
        </p:spPr>
        <p:txBody>
          <a:bodyPr wrap="square" rtlCol="0">
            <a:spAutoFit/>
          </a:bodyPr>
          <a:lstStyle/>
          <a:p>
            <a:r>
              <a:rPr lang="en-US" dirty="0" smtClean="0">
                <a:solidFill>
                  <a:srgbClr val="7030A0"/>
                </a:solidFill>
                <a:latin typeface="Source Sans Pro" panose="020B0503030403020204"/>
              </a:rPr>
              <a:t>128</a:t>
            </a:r>
            <a:r>
              <a:rPr lang="en-US" dirty="0" smtClean="0">
                <a:solidFill>
                  <a:schemeClr val="tx2"/>
                </a:solidFill>
                <a:latin typeface="Source Sans Pro" panose="020B0503030403020204"/>
              </a:rPr>
              <a:t>+</a:t>
            </a:r>
            <a:r>
              <a:rPr lang="en-US" dirty="0" smtClean="0">
                <a:solidFill>
                  <a:schemeClr val="accent6"/>
                </a:solidFill>
                <a:latin typeface="Source Sans Pro" panose="020B0503030403020204"/>
              </a:rPr>
              <a:t>x5</a:t>
            </a:r>
            <a:endParaRPr lang="en-US" dirty="0">
              <a:solidFill>
                <a:schemeClr val="accent6"/>
              </a:solidFill>
            </a:endParaRPr>
          </a:p>
        </p:txBody>
      </p:sp>
      <p:sp>
        <p:nvSpPr>
          <p:cNvPr id="161" name="Text Box 5"/>
          <p:cNvSpPr txBox="1">
            <a:spLocks noChangeArrowheads="1"/>
          </p:cNvSpPr>
          <p:nvPr>
            <p:custDataLst>
              <p:tags r:id="rId52"/>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53"/>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54"/>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55"/>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56"/>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7"/>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8"/>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9"/>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2" name="Line 44"/>
          <p:cNvSpPr>
            <a:spLocks noChangeShapeType="1"/>
          </p:cNvSpPr>
          <p:nvPr>
            <p:custDataLst>
              <p:tags r:id="rId60"/>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61"/>
            </p:custDataLst>
          </p:nvPr>
        </p:nvSpPr>
        <p:spPr bwMode="auto">
          <a:xfrm flipH="1">
            <a:off x="8458199" y="2202407"/>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62"/>
            </p:custDataLst>
          </p:nvPr>
        </p:nvSpPr>
        <p:spPr bwMode="auto">
          <a:xfrm flipH="1">
            <a:off x="8684225" y="1181331"/>
            <a:ext cx="2574" cy="1021076"/>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1" name="Rectangle 19"/>
          <p:cNvSpPr>
            <a:spLocks noChangeArrowheads="1"/>
          </p:cNvSpPr>
          <p:nvPr>
            <p:custDataLst>
              <p:tags r:id="rId63"/>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1"/>
          </a:solidFill>
          <a:ln w="25400" cap="sq" algn="ctr">
            <a:solidFill>
              <a:schemeClr val="tx2"/>
            </a:solidFill>
            <a:miter lim="800000"/>
            <a:headEnd/>
            <a:tailEnd/>
          </a:ln>
          <a:effectLst/>
        </p:spPr>
        <p:txBody>
          <a:bodyPr wrap="square" anchor="ctr" anchorCtr="1">
            <a:noAutofit/>
          </a:bodyPr>
          <a:lstStyle/>
          <a:p>
            <a:endParaRPr lang="en-US"/>
          </a:p>
        </p:txBody>
      </p:sp>
      <p:sp>
        <p:nvSpPr>
          <p:cNvPr id="82" name="Line 48"/>
          <p:cNvSpPr>
            <a:spLocks noChangeShapeType="1"/>
          </p:cNvSpPr>
          <p:nvPr>
            <p:custDataLst>
              <p:tags r:id="rId64"/>
            </p:custDataLst>
          </p:nvPr>
        </p:nvSpPr>
        <p:spPr bwMode="auto">
          <a:xfrm flipH="1">
            <a:off x="8684225" y="1185654"/>
            <a:ext cx="0" cy="910078"/>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81" name="TextBox 80"/>
          <p:cNvSpPr txBox="1"/>
          <p:nvPr/>
        </p:nvSpPr>
        <p:spPr>
          <a:xfrm>
            <a:off x="1733548" y="3837335"/>
            <a:ext cx="679994" cy="461665"/>
          </a:xfrm>
          <a:prstGeom prst="rect">
            <a:avLst/>
          </a:prstGeom>
          <a:noFill/>
        </p:spPr>
        <p:txBody>
          <a:bodyPr wrap="none" rtlCol="0">
            <a:spAutoFit/>
          </a:bodyPr>
          <a:lstStyle/>
          <a:p>
            <a:r>
              <a:rPr lang="en-US" dirty="0">
                <a:solidFill>
                  <a:schemeClr val="tx2"/>
                </a:solidFill>
                <a:latin typeface="Source Sans Pro" panose="020B0503030403020204"/>
              </a:rPr>
              <a:t>S</a:t>
            </a:r>
            <a:r>
              <a:rPr lang="en-US" dirty="0" smtClean="0">
                <a:solidFill>
                  <a:schemeClr val="tx2"/>
                </a:solidFill>
                <a:latin typeface="Source Sans Pro" panose="020B0503030403020204"/>
              </a:rPr>
              <a:t>W</a:t>
            </a:r>
            <a:endParaRPr lang="en-US" dirty="0">
              <a:solidFill>
                <a:srgbClr val="7030A0"/>
              </a:solidFill>
              <a:latin typeface="Source Sans Pro" panose="020B0503030403020204"/>
            </a:endParaRPr>
          </a:p>
        </p:txBody>
      </p:sp>
      <p:sp>
        <p:nvSpPr>
          <p:cNvPr id="85" name="TextBox 84"/>
          <p:cNvSpPr txBox="1"/>
          <p:nvPr/>
        </p:nvSpPr>
        <p:spPr>
          <a:xfrm>
            <a:off x="2285188" y="3843869"/>
            <a:ext cx="510076" cy="461665"/>
          </a:xfrm>
          <a:prstGeom prst="rect">
            <a:avLst/>
          </a:prstGeom>
          <a:noFill/>
        </p:spPr>
        <p:txBody>
          <a:bodyPr wrap="none" rtlCol="0">
            <a:spAutoFit/>
          </a:bodyPr>
          <a:lstStyle/>
          <a:p>
            <a:r>
              <a:rPr lang="en-US" dirty="0" smtClean="0">
                <a:solidFill>
                  <a:schemeClr val="accent1"/>
                </a:solidFill>
                <a:latin typeface="Source Sans Pro" panose="020B0503030403020204"/>
              </a:rPr>
              <a:t>x1</a:t>
            </a:r>
            <a:endParaRPr lang="en-US" dirty="0">
              <a:solidFill>
                <a:schemeClr val="accent1"/>
              </a:solidFill>
              <a:latin typeface="Source Sans Pro" panose="020B0503030403020204"/>
            </a:endParaRPr>
          </a:p>
        </p:txBody>
      </p:sp>
      <p:sp>
        <p:nvSpPr>
          <p:cNvPr id="86" name="TextBox 85"/>
          <p:cNvSpPr txBox="1"/>
          <p:nvPr/>
        </p:nvSpPr>
        <p:spPr>
          <a:xfrm>
            <a:off x="2748405" y="3844739"/>
            <a:ext cx="510076" cy="461665"/>
          </a:xfrm>
          <a:prstGeom prst="rect">
            <a:avLst/>
          </a:prstGeom>
          <a:noFill/>
        </p:spPr>
        <p:txBody>
          <a:bodyPr wrap="none" rtlCol="0">
            <a:spAutoFit/>
          </a:bodyPr>
          <a:lstStyle/>
          <a:p>
            <a:r>
              <a:rPr lang="en-US" dirty="0" smtClean="0">
                <a:solidFill>
                  <a:schemeClr val="accent6"/>
                </a:solidFill>
                <a:latin typeface="Source Sans Pro" panose="020B0503030403020204"/>
              </a:rPr>
              <a:t>x5</a:t>
            </a:r>
            <a:endParaRPr lang="en-US" dirty="0">
              <a:solidFill>
                <a:srgbClr val="7030A0"/>
              </a:solidFill>
              <a:latin typeface="Source Sans Pro" panose="020B0503030403020204"/>
            </a:endParaRPr>
          </a:p>
        </p:txBody>
      </p:sp>
      <p:sp>
        <p:nvSpPr>
          <p:cNvPr id="88" name="TextBox 87"/>
          <p:cNvSpPr txBox="1"/>
          <p:nvPr/>
        </p:nvSpPr>
        <p:spPr>
          <a:xfrm>
            <a:off x="3235199" y="3850572"/>
            <a:ext cx="699230" cy="461665"/>
          </a:xfrm>
          <a:prstGeom prst="rect">
            <a:avLst/>
          </a:prstGeom>
          <a:noFill/>
        </p:spPr>
        <p:txBody>
          <a:bodyPr wrap="none" rtlCol="0">
            <a:spAutoFit/>
          </a:bodyPr>
          <a:lstStyle/>
          <a:p>
            <a:r>
              <a:rPr lang="en-US" dirty="0" smtClean="0">
                <a:solidFill>
                  <a:srgbClr val="7030A0"/>
                </a:solidFill>
                <a:latin typeface="Source Sans Pro" panose="020B0503030403020204"/>
              </a:rPr>
              <a:t>128</a:t>
            </a:r>
            <a:endParaRPr lang="en-US" dirty="0">
              <a:solidFill>
                <a:srgbClr val="7030A0"/>
              </a:solidFill>
              <a:latin typeface="Source Sans Pro" panose="020B0503030403020204"/>
            </a:endParaRPr>
          </a:p>
        </p:txBody>
      </p:sp>
      <p:grpSp>
        <p:nvGrpSpPr>
          <p:cNvPr id="90" name="Group 89"/>
          <p:cNvGrpSpPr/>
          <p:nvPr/>
        </p:nvGrpSpPr>
        <p:grpSpPr>
          <a:xfrm>
            <a:off x="685824" y="5270896"/>
            <a:ext cx="1237440" cy="461665"/>
            <a:chOff x="685824" y="5437156"/>
            <a:chExt cx="1237440" cy="461665"/>
          </a:xfrm>
        </p:grpSpPr>
        <p:cxnSp>
          <p:nvCxnSpPr>
            <p:cNvPr id="91" name="Straight Arrow Connector 90"/>
            <p:cNvCxnSpPr/>
            <p:nvPr/>
          </p:nvCxnSpPr>
          <p:spPr>
            <a:xfrm>
              <a:off x="6858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64641" y="5437156"/>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grpSp>
      <p:grpSp>
        <p:nvGrpSpPr>
          <p:cNvPr id="93" name="Group 92"/>
          <p:cNvGrpSpPr/>
          <p:nvPr/>
        </p:nvGrpSpPr>
        <p:grpSpPr>
          <a:xfrm>
            <a:off x="1981224" y="5281034"/>
            <a:ext cx="1290570" cy="461665"/>
            <a:chOff x="1981224" y="5447294"/>
            <a:chExt cx="1290570" cy="461665"/>
          </a:xfrm>
        </p:grpSpPr>
        <p:cxnSp>
          <p:nvCxnSpPr>
            <p:cNvPr id="94" name="Straight Arrow Connector 93"/>
            <p:cNvCxnSpPr/>
            <p:nvPr/>
          </p:nvCxnSpPr>
          <p:spPr>
            <a:xfrm>
              <a:off x="1981224"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24337" y="5447294"/>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grpSp>
      <p:grpSp>
        <p:nvGrpSpPr>
          <p:cNvPr id="96" name="Group 95"/>
          <p:cNvGrpSpPr/>
          <p:nvPr/>
        </p:nvGrpSpPr>
        <p:grpSpPr>
          <a:xfrm>
            <a:off x="3285745" y="5280061"/>
            <a:ext cx="2505479" cy="461665"/>
            <a:chOff x="3285745" y="5446321"/>
            <a:chExt cx="2505479" cy="461665"/>
          </a:xfrm>
        </p:grpSpPr>
        <p:cxnSp>
          <p:nvCxnSpPr>
            <p:cNvPr id="97" name="Straight Arrow Connector 96"/>
            <p:cNvCxnSpPr/>
            <p:nvPr/>
          </p:nvCxnSpPr>
          <p:spPr>
            <a:xfrm>
              <a:off x="3285745" y="5898821"/>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886176" y="5446321"/>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grpSp>
      <p:grpSp>
        <p:nvGrpSpPr>
          <p:cNvPr id="99" name="Group 98"/>
          <p:cNvGrpSpPr/>
          <p:nvPr/>
        </p:nvGrpSpPr>
        <p:grpSpPr>
          <a:xfrm>
            <a:off x="7220736" y="5270896"/>
            <a:ext cx="1237440" cy="461665"/>
            <a:chOff x="7220736" y="5437156"/>
            <a:chExt cx="1237440" cy="461665"/>
          </a:xfrm>
        </p:grpSpPr>
        <p:cxnSp>
          <p:nvCxnSpPr>
            <p:cNvPr id="100" name="Straight Arrow Connector 99"/>
            <p:cNvCxnSpPr/>
            <p:nvPr/>
          </p:nvCxnSpPr>
          <p:spPr>
            <a:xfrm>
              <a:off x="7220736" y="5898821"/>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537129" y="5437156"/>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grpSp>
        <p:nvGrpSpPr>
          <p:cNvPr id="104" name="Group 103"/>
          <p:cNvGrpSpPr/>
          <p:nvPr/>
        </p:nvGrpSpPr>
        <p:grpSpPr>
          <a:xfrm>
            <a:off x="5793682" y="5275361"/>
            <a:ext cx="1427054" cy="461665"/>
            <a:chOff x="5793682" y="5441621"/>
            <a:chExt cx="1427054" cy="461665"/>
          </a:xfrm>
        </p:grpSpPr>
        <p:cxnSp>
          <p:nvCxnSpPr>
            <p:cNvPr id="105" name="Straight Arrow Connector 104"/>
            <p:cNvCxnSpPr/>
            <p:nvPr/>
          </p:nvCxnSpPr>
          <p:spPr>
            <a:xfrm>
              <a:off x="5793682" y="5898821"/>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880425" y="5441621"/>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grpSp>
      <p:sp>
        <p:nvSpPr>
          <p:cNvPr id="114" name="TextBox 113"/>
          <p:cNvSpPr txBox="1"/>
          <p:nvPr>
            <p:custDataLst>
              <p:tags r:id="rId65"/>
            </p:custDataLst>
          </p:nvPr>
        </p:nvSpPr>
        <p:spPr>
          <a:xfrm>
            <a:off x="54690" y="5748798"/>
            <a:ext cx="7476727" cy="954107"/>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tx2"/>
                </a:solidFill>
                <a:latin typeface="Source Sans Pro" panose="020B0503030403020204"/>
              </a:rPr>
              <a:t>Mem[</a:t>
            </a:r>
            <a:r>
              <a:rPr lang="en-US" sz="2800" dirty="0" smtClean="0">
                <a:solidFill>
                  <a:schemeClr val="accent3"/>
                </a:solidFill>
                <a:latin typeface="Source Sans Pro" panose="020B0503030403020204"/>
              </a:rPr>
              <a:t>4</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 </a:t>
            </a:r>
            <a:r>
              <a:rPr lang="en-US" sz="2800" dirty="0" smtClean="0">
                <a:solidFill>
                  <a:schemeClr val="accent1"/>
                </a:solidFill>
                <a:latin typeface="Source Sans Pro" panose="020B0503030403020204"/>
              </a:rPr>
              <a:t>x1</a:t>
            </a:r>
            <a:r>
              <a:rPr lang="en-US" sz="2800" dirty="0" smtClean="0">
                <a:solidFill>
                  <a:schemeClr val="tx2"/>
                </a:solidFill>
                <a:latin typeface="Source Sans Pro" panose="020B0503030403020204"/>
              </a:rPr>
              <a:t>	# SW </a:t>
            </a:r>
            <a:r>
              <a:rPr lang="en-US" sz="2800" dirty="0">
                <a:solidFill>
                  <a:schemeClr val="accent1"/>
                </a:solidFill>
                <a:latin typeface="Source Sans Pro" panose="020B0503030403020204"/>
              </a:rPr>
              <a:t>x</a:t>
            </a:r>
            <a:r>
              <a:rPr lang="en-US" sz="2800" dirty="0" smtClean="0">
                <a:solidFill>
                  <a:schemeClr val="accent1"/>
                </a:solidFill>
                <a:latin typeface="Source Sans Pro" panose="020B0503030403020204"/>
              </a:rPr>
              <a:t>1,</a:t>
            </a:r>
            <a:r>
              <a:rPr lang="en-US" sz="2800" dirty="0" smtClean="0">
                <a:solidFill>
                  <a:schemeClr val="tx2"/>
                </a:solidFill>
                <a:latin typeface="Source Sans Pro" panose="020B0503030403020204"/>
              </a:rPr>
              <a:t>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128</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r>
              <a:rPr lang="en-US" sz="2800" dirty="0">
                <a:solidFill>
                  <a:schemeClr val="tx2"/>
                </a:solidFill>
                <a:latin typeface="Source Sans Pro" panose="020B0503030403020204"/>
              </a:rPr>
              <a:t>S</a:t>
            </a:r>
            <a:r>
              <a:rPr lang="en-US" sz="2800" dirty="0" smtClean="0">
                <a:solidFill>
                  <a:schemeClr val="tx2"/>
                </a:solidFill>
                <a:latin typeface="Source Sans Pro" panose="020B0503030403020204"/>
              </a:rPr>
              <a:t>W </a:t>
            </a:r>
            <a:r>
              <a:rPr lang="en-US" sz="2800" dirty="0" smtClean="0">
                <a:solidFill>
                  <a:schemeClr val="accent1"/>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128</a:t>
            </a:r>
            <a:r>
              <a:rPr lang="en-US" sz="2800" dirty="0" smtClean="0">
                <a:solidFill>
                  <a:schemeClr val="tx2"/>
                </a:solidFill>
                <a:latin typeface="Source Sans Pro" panose="020B0503030403020204"/>
              </a:rPr>
              <a:t>(</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a:t>
            </a:r>
          </a:p>
        </p:txBody>
      </p:sp>
    </p:spTree>
    <p:extLst>
      <p:ext uri="{BB962C8B-B14F-4D97-AF65-F5344CB8AC3E}">
        <p14:creationId xmlns:p14="http://schemas.microsoft.com/office/powerpoint/2010/main" val="27557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2.5E-6 -1.85185E-6 L 2.5E-6 0.00023 C 0.00191 -1.85185E-6 0.00399 -1.85185E-6 0.0059 0.00046 C 0.00677 0.0007 0.00712 0.00185 0.00781 0.00209 C 0.00955 0.00301 0.01146 0.00324 0.01319 0.00394 C 0.01389 0.00417 0.01441 0.0044 0.0151 0.00463 C 0.01927 0.00857 0.01406 0.00417 0.02048 0.00741 C 0.02187 0.00787 0.02291 0.00949 0.02413 0.00996 C 0.02534 0.01065 0.02656 0.01042 0.02778 0.01088 C 0.02899 0.01134 0.03021 0.01227 0.03142 0.01273 C 0.03246 0.01389 0.03333 0.01528 0.03455 0.01621 C 0.03646 0.01759 0.03837 0.01806 0.04062 0.01852 C 0.04219 0.01968 0.04409 0.02014 0.04548 0.02199 C 0.04653 0.02361 0.04757 0.02546 0.04896 0.02639 C 0.04982 0.02709 0.05069 0.02709 0.05139 0.02732 C 0.0625 0.0375 0.04878 0.02477 0.05816 0.03334 C 0.05937 0.03426 0.06041 0.03611 0.0618 0.03681 C 0.06354 0.0375 0.06389 0.0375 0.06545 0.03935 C 0.06649 0.04074 0.06753 0.04213 0.0684 0.04375 C 0.06892 0.04445 0.06909 0.0456 0.06962 0.0463 C 0.07014 0.04699 0.07083 0.04746 0.07153 0.04815 C 0.07187 0.04908 0.07222 0.04977 0.07274 0.05023 C 0.07326 0.05162 0.07396 0.05278 0.07448 0.05394 C 0.075 0.05509 0.07604 0.05903 0.07691 0.06019 C 0.07743 0.06065 0.07812 0.06065 0.07882 0.06088 C 0.07969 0.06528 0.07969 0.06621 0.08125 0.06945 C 0.08194 0.07107 0.0835 0.07408 0.0842 0.0757 C 0.08541 0.08426 0.0842 0.07639 0.08541 0.08264 C 0.08559 0.08334 0.08576 0.08472 0.08611 0.08588 C 0.08628 0.08681 0.0868 0.08773 0.08732 0.08843 C 0.0875 0.09051 0.0875 0.09283 0.08784 0.09468 C 0.08819 0.0963 0.08889 0.09746 0.08906 0.09908 C 0.09132 0.12014 0.08767 0.11158 0.09149 0.11968 C 0.09166 0.12199 0.09201 0.12477 0.09219 0.12732 C 0.09236 0.13079 0.09236 0.13403 0.09271 0.13773 C 0.09288 0.13912 0.09357 0.14074 0.09392 0.14213 C 0.09427 0.14977 0.09462 0.15695 0.09514 0.16459 C 0.09531 0.16667 0.09531 0.16852 0.09566 0.1706 C 0.096 0.17199 0.09653 0.17315 0.09687 0.17477 C 0.09722 0.17847 0.09722 0.18264 0.09757 0.18611 C 0.09774 0.18704 0.09791 0.18843 0.09809 0.18959 C 0.09878 0.19283 0.09965 0.19884 0.1 0.20232 C 0.10017 0.20579 0.10034 0.20949 0.10052 0.21296 C 0.10121 0.22176 0.10156 0.22639 0.10243 0.23588 C 0.10225 0.24884 0.10191 0.26158 0.10173 0.27408 C 0.10087 0.35533 0.10225 0.32014 0.10052 0.35857 C 0.10087 0.3713 0.10069 0.38403 0.10121 0.39676 C 0.10139 0.40162 0.10208 0.40139 0.10416 0.40324 C 0.10486 0.40463 0.10521 0.40602 0.10607 0.40695 C 0.10677 0.40787 0.10764 0.4081 0.1085 0.40857 C 0.10903 0.40926 0.10972 0.41019 0.11024 0.41042 C 0.11128 0.41111 0.11232 0.41134 0.11337 0.41204 C 0.11458 0.4132 0.1158 0.41459 0.11701 0.41574 C 0.11771 0.41644 0.11857 0.41667 0.11944 0.41736 C 0.12014 0.41783 0.12048 0.41921 0.12118 0.41991 C 0.12222 0.42084 0.12413 0.42199 0.12552 0.42246 C 0.12708 0.42315 0.13038 0.42408 0.13038 0.42431 C 0.1309 0.425 0.13142 0.4257 0.13212 0.42593 C 0.13333 0.42662 0.13455 0.42709 0.13576 0.42778 C 0.13646 0.42801 0.13698 0.42847 0.13767 0.42871 C 0.14149 0.42963 0.13958 0.42917 0.14305 0.43033 C 0.14357 0.43102 0.14427 0.43171 0.14479 0.43218 C 0.15052 0.43496 0.14566 0.43125 0.14965 0.43403 C 0.15104 0.43472 0.15208 0.43542 0.1533 0.43611 C 0.15416 0.43681 0.15816 0.43773 0.15885 0.43796 C 0.15955 0.43889 0.16041 0.44005 0.16128 0.44074 C 0.16198 0.44121 0.16284 0.44121 0.16371 0.44144 C 0.16545 0.4419 0.16857 0.44236 0.17031 0.44329 C 0.17153 0.44375 0.17274 0.44468 0.17396 0.44491 C 0.1809 0.44699 0.17239 0.44445 0.18194 0.44769 C 0.18281 0.44792 0.18385 0.44815 0.18489 0.44838 C 0.18559 0.44908 0.18611 0.44977 0.1868 0.45023 C 0.1875 0.4507 0.18906 0.45116 0.18906 0.45162 L 0.18906 0.45116 " pathEditMode="relative" rAng="0" ptsTypes="AAAAAAAAAAAAAAAAAAAAAAAAAAAAAAAAAAAAAAAAAAAAAAAAAAAAAAAAAAAAAAAAAAAAAAAAAA">
                                      <p:cBhvr>
                                        <p:cTn id="12" dur="2000" fill="hold"/>
                                        <p:tgtEl>
                                          <p:spTgt spid="5"/>
                                        </p:tgtEl>
                                        <p:attrNameLst>
                                          <p:attrName>ppt_x</p:attrName>
                                          <p:attrName>ppt_y</p:attrName>
                                        </p:attrNameLst>
                                      </p:cBhvr>
                                      <p:rCtr x="9444" y="22569"/>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88"/>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0" presetClass="path" presetSubtype="0" accel="50000" decel="50000" fill="hold" grpId="0" nodeType="withEffect">
                                  <p:stCondLst>
                                    <p:cond delay="0"/>
                                  </p:stCondLst>
                                  <p:childTnLst>
                                    <p:animMotion origin="layout" path="M -3.88889E-6 0.00231 L -3.88889E-6 0.00255 C -0.00121 0.00393 -0.00225 0.00579 -0.00364 0.00741 C -0.00416 0.00787 -0.00486 0.0081 -0.00538 0.0088 C -0.00937 0.01366 -0.00364 0.00856 -0.0085 0.0125 C -0.00868 0.01319 -0.00868 0.01389 -0.00902 0.01458 C -0.00954 0.01551 -0.01041 0.01551 -0.01093 0.01597 C -0.01145 0.01667 -0.01163 0.01736 -0.01215 0.01829 C -0.01232 0.01921 -0.0125 0.02014 -0.01267 0.0213 C -0.01284 0.02176 -0.01388 0.02315 -0.01319 0.02338 C -0.01267 0.02361 -0.01215 0.02222 -0.01145 0.02176 C -0.01076 0.0213 -0.00989 0.0213 -0.00902 0.0213 C -0.0085 0.0206 -0.00781 0.01991 -0.00729 0.01967 C -0.00486 0.01852 0.00243 0.01829 0.00313 0.01829 L 0.01337 0.01736 C 0.04011 0.01528 0.01632 0.0169 0.04011 0.01551 C 0.04775 0.01319 0.03646 0.0162 0.05573 0.01389 C 0.05747 0.01366 0.05903 0.01273 0.06059 0.0125 C 0.06337 0.01204 0.06632 0.01204 0.0691 0.01157 C 0.07778 0.00995 0.07014 0.01157 0.08664 0.00972 C 0.09983 0.0081 0.08195 0.00949 0.10417 0.0081 C 0.11528 0.00532 0.10382 0.00787 0.11997 0.00579 C 0.12066 0.00579 0.12118 0.00532 0.12188 0.00532 C 0.12674 0.00486 0.1316 0.00486 0.13629 0.0044 C 0.13993 0.0037 0.14237 0.00347 0.14601 0.00231 C 0.14671 0.00208 0.14723 0.00185 0.14792 0.00162 C 0.14914 0.00139 0.15035 0.00139 0.15157 0.00092 C 0.15278 0.00046 0.15382 -0.00023 0.15521 -0.00046 C 0.15782 -0.00093 0.16042 -0.00093 0.16302 -0.00116 C 0.17084 -0.0037 0.16754 -0.00278 0.18368 -0.00116 C 0.18473 -0.00116 0.18559 1.11111E-6 0.18664 1.11111E-6 C 0.18802 0.00046 0.18941 0.00069 0.19098 0.00092 C 0.1915 0.00116 0.19271 0.00231 0.19271 0.00162 C 0.19306 -0.01088 0.19254 -0.02338 0.19202 -0.03588 C 0.19202 -0.03704 0.19167 -0.03773 0.1915 -0.03889 C 0.19132 -0.04028 0.19115 -0.04167 0.19098 -0.04306 C 0.19046 -0.05347 0.19011 -0.06389 0.18976 -0.07408 C 0.18959 -0.07732 0.18924 -0.08033 0.18907 -0.08357 C 0.18872 -0.0919 0.18872 -0.10046 0.18855 -0.10903 C 0.18837 -0.11505 0.18802 -0.1213 0.18785 -0.12755 C 0.18802 -0.14398 0.1882 -0.16042 0.18855 -0.17685 C 0.18855 -0.18264 0.18872 -0.18843 0.18907 -0.19421 C 0.18993 -0.21111 0.18959 -0.20741 0.19098 -0.21713 C 0.19046 -0.22384 0.18959 -0.23241 0.19098 -0.23889 C 0.19098 -0.23958 0.19202 -0.23843 0.19271 -0.23796 C 0.23768 -0.24005 0.21459 -0.23958 0.26233 -0.23889 C 0.26372 -0.23866 0.26528 -0.2382 0.26667 -0.23796 C 0.26875 -0.23773 0.27101 -0.23773 0.27327 -0.2375 C 0.27396 -0.23727 0.27448 -0.23681 0.27518 -0.23658 C 0.27848 -0.23565 0.27657 -0.23658 0.27882 -0.23519 L 0.27882 -0.23495 " pathEditMode="relative" rAng="0" ptsTypes="AAAAAAAAAAAAAAAAAAAAAAAAAAAAAAAAAAAAAAAAAAAAAAAAAAA">
                                      <p:cBhvr>
                                        <p:cTn id="29" dur="2000" fill="hold"/>
                                        <p:tgtEl>
                                          <p:spTgt spid="88"/>
                                        </p:tgtEl>
                                        <p:attrNameLst>
                                          <p:attrName>ppt_x</p:attrName>
                                          <p:attrName>ppt_y</p:attrName>
                                        </p:attrNameLst>
                                      </p:cBhvr>
                                      <p:rCtr x="13264" y="-11042"/>
                                    </p:animMotion>
                                  </p:childTnLst>
                                </p:cTn>
                              </p:par>
                              <p:par>
                                <p:cTn id="30" presetID="0" presetClass="path" presetSubtype="0" accel="50000" decel="50000" fill="hold" grpId="0" nodeType="withEffect">
                                  <p:stCondLst>
                                    <p:cond delay="0"/>
                                  </p:stCondLst>
                                  <p:childTnLst>
                                    <p:animMotion origin="layout" path="M 4.72222E-6 1.48148E-6 L 4.72222E-6 0.00046 C 0.00017 -0.01134 -0.00105 -0.02246 0.00069 -0.03333 C 0.00104 -0.03588 0.00364 -0.03472 0.00555 -0.03519 C 0.00729 -0.03565 0.00902 -0.03634 0.01093 -0.03704 C 0.01597 -0.03843 0.02708 -0.03912 0.03003 -0.03958 C 0.03177 -0.07593 0.0302 -0.04421 0.03159 -0.12685 C 0.03246 -0.17917 0.0309 -0.14352 0.03298 -0.16088 C 0.03316 -0.16273 0.03316 -0.16505 0.0335 -0.16713 C 0.03385 -0.17037 0.03524 -0.17292 0.03628 -0.17593 C 0.03593 -0.18033 0.03576 -0.18472 0.03524 -0.18912 C 0.03489 -0.19005 0.03472 -0.19074 0.03472 -0.19144 C 0.03402 -0.20996 0.03402 -0.22801 0.03385 -0.2463 C 0.03454 -0.25347 0.03454 -0.26088 0.03524 -0.26806 C 0.03541 -0.26968 0.03593 -0.27107 0.03628 -0.27269 C 0.03802 -0.28218 0.03576 -0.27384 0.03819 -0.28148 C 0.04236 -0.3125 0.03819 -0.28009 0.04045 -0.30324 C 0.04114 -0.30718 0.04131 -0.30602 0.04166 -0.30949 C 0.04218 -0.31227 0.0427 -0.31458 0.04305 -0.31736 C 0.04357 -0.32408 0.04322 -0.33009 0.04531 -0.33588 C 0.04583 -0.33704 0.04652 -0.3382 0.04704 -0.33935 C 0.04739 -0.34005 0.04739 -0.34121 0.04774 -0.3419 C 0.04843 -0.34375 0.05 -0.34537 0.05138 -0.34653 C 0.05191 -0.34699 0.05312 -0.34746 0.05329 -0.34815 C 0.05434 -0.34861 0.05503 -0.34954 0.05538 -0.35 C 0.05659 -0.35046 0.05763 -0.35046 0.0592 -0.3507 C 0.06215 -0.35394 0.06024 -0.35255 0.06631 -0.35347 C 0.07673 -0.35533 0.06579 -0.35324 0.07447 -0.35533 C 0.07638 -0.35556 0.07795 -0.35579 0.07934 -0.35602 C 0.08038 -0.35695 0.08159 -0.35833 0.08281 -0.3588 C 0.08524 -0.35949 0.08732 -0.35926 0.08941 -0.35949 C 0.09062 -0.35972 0.09131 -0.36019 0.09236 -0.36042 C 0.09357 -0.36088 0.09496 -0.36111 0.096 -0.36134 C 0.0967 -0.36158 0.09739 -0.36181 0.09791 -0.36227 C 0.09861 -0.36296 0.0993 -0.36435 0.10017 -0.36482 C 0.10138 -0.36551 0.10295 -0.36528 0.10434 -0.36574 C 0.1052 -0.36574 0.10572 -0.36621 0.10694 -0.36667 C 0.10868 -0.36736 0.11024 -0.36759 0.11197 -0.36829 C 0.1125 -0.36852 0.11579 -0.37083 0.11701 -0.37107 C 0.12083 -0.37176 0.12864 -0.37269 0.13194 -0.37292 L 0.16475 -0.37546 C 0.16736 -0.37593 0.17378 -0.37685 0.17638 -0.37708 C 0.18211 -0.37755 0.18784 -0.37755 0.19305 -0.37778 C 0.20243 -0.37755 0.21093 -0.37778 0.21996 -0.37708 C 0.2217 -0.37685 0.22326 -0.37546 0.22482 -0.37546 C 0.23559 -0.37454 0.24618 -0.37477 0.25625 -0.37454 C 0.27447 -0.37014 0.25868 -0.37361 0.30468 -0.37361 L 0.30468 -0.37338 " pathEditMode="relative" rAng="0" ptsTypes="AAAAAAAAAAAAAAAAAAAAAAAAAAAAAAAAAAAAAAAAAAAAAAAA">
                                      <p:cBhvr>
                                        <p:cTn id="31" dur="2000" fill="hold"/>
                                        <p:tgtEl>
                                          <p:spTgt spid="86"/>
                                        </p:tgtEl>
                                        <p:attrNameLst>
                                          <p:attrName>ppt_x</p:attrName>
                                          <p:attrName>ppt_y</p:attrName>
                                        </p:attrNameLst>
                                      </p:cBhvr>
                                      <p:rCtr x="15208" y="-18866"/>
                                    </p:animMotion>
                                  </p:childTnLst>
                                </p:cTn>
                              </p:par>
                              <p:par>
                                <p:cTn id="32" presetID="0" presetClass="path" presetSubtype="0" accel="50000" decel="50000" fill="hold" grpId="0" nodeType="withEffect">
                                  <p:stCondLst>
                                    <p:cond delay="0"/>
                                  </p:stCondLst>
                                  <p:childTnLst>
                                    <p:animMotion origin="layout" path="M 2.22222E-6 -0.00023 L 2.22222E-6 0.00023 C 0.00017 -0.00301 0.00017 -0.00579 0.00052 -0.00833 C 0.00121 -0.0125 0.00295 -0.02083 0.00295 -0.0206 C 0.00312 -0.02315 0.00312 -0.02569 0.00347 -0.02801 C 0.00382 -0.02963 0.00434 -0.03079 0.00469 -0.03241 C 0.00729 -0.04329 0.00225 -0.02546 0.00712 -0.04236 C 0.00764 -0.04606 0.00798 -0.05 0.00955 -0.05301 C 0.01024 -0.05417 0.01128 -0.05417 0.01198 -0.05463 C 0.01285 -0.05625 0.01337 -0.05833 0.01441 -0.05926 C 0.0158 -0.06042 0.01736 -0.05949 0.01875 -0.06018 C 0.01996 -0.06065 0.02118 -0.06134 0.02239 -0.0618 C 0.02326 -0.0625 0.0243 -0.06273 0.02535 -0.06296 C 0.03507 -0.06597 0.0158 -0.06042 0.03264 -0.06481 C 0.03941 -0.06643 0.03646 -0.06643 0.04305 -0.06736 C 0.04635 -0.06782 0.04982 -0.06782 0.0533 -0.06829 C 0.05729 -0.06875 0.06128 -0.06944 0.06545 -0.07014 C 0.06371 -0.11134 0.06614 -0.04676 0.06423 -0.12546 C 0.06406 -0.13079 0.06232 -0.14213 0.0618 -0.14606 C 0.0618 -0.15162 0.06111 -0.20069 0.06354 -0.22477 C 0.06371 -0.22616 0.06406 -0.22778 0.06423 -0.22917 C 0.06562 -0.25717 0.06406 -0.22315 0.06545 -0.27662 C 0.0658 -0.28935 0.0658 -0.28426 0.06719 -0.29537 C 0.06753 -0.29745 0.06736 -0.29977 0.06788 -0.30185 C 0.0684 -0.30417 0.07083 -0.30509 0.07205 -0.30602 C 0.07535 -0.30903 0.07482 -0.30926 0.07882 -0.31065 C 0.07969 -0.31088 0.08715 -0.31227 0.08785 -0.3125 C 0.096 -0.31389 0.10191 -0.31389 0.11094 -0.31504 C 0.11232 -0.31528 0.11371 -0.31551 0.1151 -0.31574 C 0.12934 -0.31551 0.1434 -0.3162 0.15764 -0.31504 C 0.16111 -0.31481 0.16441 -0.31296 0.16788 -0.3125 C 0.17048 -0.31204 0.17309 -0.31204 0.17569 -0.31157 C 0.17725 -0.31134 0.17864 -0.31065 0.18003 -0.31065 C 0.18298 -0.31018 0.18611 -0.31018 0.18906 -0.30972 C 0.19097 -0.30949 0.19271 -0.30903 0.19462 -0.30903 C 0.20139 -0.30879 0.20833 -0.30903 0.21528 -0.30903 L 0.21528 -0.30879 " pathEditMode="relative" rAng="0" ptsTypes="AAAAAAAAAAAAAAAAAAAAAAAAAAAAAAAAAAAAA">
                                      <p:cBhvr>
                                        <p:cTn id="33" dur="2000" fill="hold"/>
                                        <p:tgtEl>
                                          <p:spTgt spid="85"/>
                                        </p:tgtEl>
                                        <p:attrNameLst>
                                          <p:attrName>ppt_x</p:attrName>
                                          <p:attrName>ppt_y</p:attrName>
                                        </p:attrNameLst>
                                      </p:cBhvr>
                                      <p:rCtr x="10764" y="-15764"/>
                                    </p:animMotion>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grpId="2" nodeType="clickEffect">
                                  <p:stCondLst>
                                    <p:cond delay="0"/>
                                  </p:stCondLst>
                                  <p:childTnLst>
                                    <p:animEffect transition="out" filter="wipe(left)">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par>
                                <p:cTn id="42" presetID="22" presetClass="exit" presetSubtype="8" fill="hold" grpId="2" nodeType="withEffect">
                                  <p:stCondLst>
                                    <p:cond delay="0"/>
                                  </p:stCondLst>
                                  <p:childTnLst>
                                    <p:animEffect transition="out" filter="wipe(left)">
                                      <p:cBhvr>
                                        <p:cTn id="43" dur="500"/>
                                        <p:tgtEl>
                                          <p:spTgt spid="86"/>
                                        </p:tgtEl>
                                      </p:cBhvr>
                                    </p:animEffect>
                                    <p:set>
                                      <p:cBhvr>
                                        <p:cTn id="44" dur="1" fill="hold">
                                          <p:stCondLst>
                                            <p:cond delay="499"/>
                                          </p:stCondLst>
                                        </p:cTn>
                                        <p:tgtEl>
                                          <p:spTgt spid="86"/>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0" presetClass="path" presetSubtype="0" accel="50000" decel="50000" fill="hold" grpId="2" nodeType="withEffect">
                                  <p:stCondLst>
                                    <p:cond delay="0"/>
                                  </p:stCondLst>
                                  <p:childTnLst>
                                    <p:animMotion origin="layout" path="M 0.21528 -0.30879 L 0.21528 -0.30856 C 0.21736 -0.30902 0.21962 -0.30926 0.22188 -0.30972 C 0.22517 -0.31018 0.2283 -0.31088 0.2316 -0.31134 C 0.23559 -0.31157 0.23958 -0.3118 0.24375 -0.31203 C 0.24514 -0.31227 0.24653 -0.31273 0.24792 -0.31273 C 0.25816 -0.31273 0.2599 -0.3125 0.26788 -0.31134 C 0.26858 -0.31065 0.2691 -0.30995 0.26979 -0.30972 C 0.27049 -0.30926 0.27465 -0.3081 0.27517 -0.3081 C 0.27569 -0.3074 0.27656 -0.30717 0.27691 -0.30648 C 0.27882 -0.30231 0.2776 -0.30185 0.27882 -0.29838 C 0.27917 -0.29745 0.27969 -0.29676 0.28004 -0.29583 C 0.28021 -0.29514 0.28038 -0.29421 0.28056 -0.29352 C 0.2809 -0.29213 0.28108 -0.29074 0.28125 -0.28935 C 0.28142 -0.28819 0.2816 -0.28727 0.28177 -0.28611 C 0.28212 -0.28402 0.28212 -0.28171 0.28247 -0.27963 C 0.28281 -0.27754 0.28368 -0.27546 0.28368 -0.27315 C 0.28385 -0.2574 0.28333 -0.24143 0.28299 -0.22546 C 0.28299 -0.21921 0.28247 -0.21805 0.28177 -0.2125 C 0.2816 -0.21041 0.28142 -0.20833 0.28125 -0.20602 C 0.28073 -0.20023 0.28038 -0.19421 0.28004 -0.18819 C 0.27969 -0.18287 0.27934 -0.17222 0.27882 -0.16643 C 0.27865 -0.16504 0.27847 -0.16365 0.27813 -0.1625 C 0.27726 -0.14606 0.27691 -0.14583 0.27813 -0.12268 C 0.2783 -0.1206 0.28264 -0.11713 0.28299 -0.11713 L 0.28733 -0.1162 C 0.29184 -0.11435 0.28629 -0.1169 0.29097 -0.11389 C 0.29149 -0.11342 0.29219 -0.11342 0.29271 -0.11296 C 0.29358 -0.1125 0.29427 -0.11203 0.29514 -0.11134 C 0.29566 -0.11111 0.29635 -0.11111 0.29705 -0.11065 C 0.29757 -0.11018 0.29809 -0.10949 0.29879 -0.10902 C 0.29931 -0.10856 0.3026 -0.10694 0.30365 -0.10648 C 0.30799 -0.10509 0.31042 -0.10555 0.3158 -0.10486 L 0.44549 -0.10578 L 0.44549 -0.10555 " pathEditMode="relative" rAng="0" ptsTypes="AAAAAAAAAAAAAAAAAAAAAAAAAAAAAAAAAAA">
                                      <p:cBhvr>
                                        <p:cTn id="54" dur="2000" fill="hold"/>
                                        <p:tgtEl>
                                          <p:spTgt spid="85"/>
                                        </p:tgtEl>
                                        <p:attrNameLst>
                                          <p:attrName>ppt_x</p:attrName>
                                          <p:attrName>ppt_y</p:attrName>
                                        </p:attrNameLst>
                                      </p:cBhvr>
                                      <p:rCtr x="11510" y="10000"/>
                                    </p:animMotion>
                                  </p:childTnLst>
                                </p:cTn>
                              </p:par>
                            </p:childTnLst>
                          </p:cTn>
                        </p:par>
                        <p:par>
                          <p:cTn id="55" fill="hold">
                            <p:stCondLst>
                              <p:cond delay="2000"/>
                            </p:stCondLst>
                            <p:childTnLst>
                              <p:par>
                                <p:cTn id="56" presetID="0" presetClass="path" presetSubtype="0" accel="50000" decel="50000" fill="hold" grpId="1" nodeType="afterEffect">
                                  <p:stCondLst>
                                    <p:cond delay="0"/>
                                  </p:stCondLst>
                                  <p:childTnLst>
                                    <p:animMotion origin="layout" path="M 3.88889E-6 4.44444E-6 L 3.88889E-6 0.00023 L 0.00503 0.00138 C 0.00659 0.00208 0.00816 0.00254 0.00972 0.003 C 0.01076 0.00347 0.0118 0.0037 0.0125 0.00393 C 0.01632 0.00509 0.02014 0.00671 0.02378 0.00787 C 0.02448 0.00833 0.02517 0.00856 0.02604 0.00879 C 0.03368 0.01064 0.0302 0.00995 0.03645 0.01111 C 0.03802 0.01203 0.03958 0.01296 0.04097 0.01365 C 0.05156 0.01782 0.04218 0.01342 0.0493 0.01597 C 0.05121 0.01666 0.05329 0.01759 0.05503 0.01851 C 0.05625 0.01898 0.05746 0.01967 0.0585 0.02013 C 0.06857 0.02314 0.06215 0.0206 0.07014 0.02245 C 0.07187 0.02291 0.07378 0.02361 0.07534 0.02407 C 0.07621 0.02476 0.07691 0.02546 0.07777 0.02569 C 0.07882 0.02615 0.08003 0.02638 0.08125 0.02662 C 0.0842 0.02708 0.08698 0.02754 0.0901 0.02824 C 0.09062 0.02824 0.09149 0.02893 0.09236 0.02893 C 0.10382 0.03009 0.12725 0.03148 0.12725 0.03171 C 0.12882 0.03171 0.13073 0.03171 0.13229 0.03217 C 0.1335 0.0324 0.13437 0.03356 0.13541 0.03379 C 0.13941 0.03472 0.14357 0.03518 0.14757 0.03541 C 0.16458 0.03703 0.21354 0.03703 0.21614 0.03703 C 0.25329 0.03888 0.25295 0.03958 0.29531 0.03796 C 0.36475 0.03495 0.32274 0.03518 0.3901 0.02986 C 0.40538 0.02847 0.42066 0.02824 0.43593 0.02731 C 0.46458 0.02847 0.48437 0.028 0.51215 0.0331 C 0.51909 0.03425 0.52291 0.0368 0.52899 0.03958 C 0.52986 0.03981 0.53038 0.04004 0.53125 0.04027 C 0.53854 0.04328 0.53177 0.04074 0.53715 0.04282 C 0.5375 0.04351 0.53784 0.04444 0.53836 0.04513 C 0.54045 0.04768 0.5427 0.04375 0.54461 0.04282 C 0.55208 0.03865 0.56753 0.03148 0.56753 0.03171 L 0.56753 0.03148 " pathEditMode="relative" rAng="0" ptsTypes="AAAAAAAAAAAAAAAAAAAAAAAAAAAAAAAAAA">
                                      <p:cBhvr>
                                        <p:cTn id="57" dur="2000" fill="hold"/>
                                        <p:tgtEl>
                                          <p:spTgt spid="81"/>
                                        </p:tgtEl>
                                        <p:attrNameLst>
                                          <p:attrName>ppt_x</p:attrName>
                                          <p:attrName>ppt_y</p:attrName>
                                        </p:attrNameLst>
                                      </p:cBhvr>
                                      <p:rCtr x="28368" y="2292"/>
                                    </p:animMotion>
                                  </p:childTnLst>
                                </p:cTn>
                              </p:par>
                            </p:childTnLst>
                          </p:cTn>
                        </p:par>
                        <p:par>
                          <p:cTn id="58" fill="hold">
                            <p:stCondLst>
                              <p:cond delay="4000"/>
                            </p:stCondLst>
                            <p:childTnLst>
                              <p:par>
                                <p:cTn id="59" presetID="42" presetClass="path" presetSubtype="0" accel="50000" decel="50000" fill="hold" grpId="1" nodeType="afterEffect">
                                  <p:stCondLst>
                                    <p:cond delay="0"/>
                                  </p:stCondLst>
                                  <p:childTnLst>
                                    <p:animMotion origin="layout" path="M -2.5E-6 4.44444E-6 L -0.00364 0.08842 " pathEditMode="relative" rAng="0" ptsTypes="AA">
                                      <p:cBhvr>
                                        <p:cTn id="60" dur="2000" fill="hold"/>
                                        <p:tgtEl>
                                          <p:spTgt spid="2"/>
                                        </p:tgtEl>
                                        <p:attrNameLst>
                                          <p:attrName>ppt_x</p:attrName>
                                          <p:attrName>ppt_y</p:attrName>
                                        </p:attrNameLst>
                                      </p:cBhvr>
                                      <p:rCtr x="-191" y="4421"/>
                                    </p:animMotion>
                                  </p:childTnLst>
                                </p:cTn>
                              </p:par>
                            </p:childTnLst>
                          </p:cTn>
                        </p:par>
                        <p:par>
                          <p:cTn id="61" fill="hold">
                            <p:stCondLst>
                              <p:cond delay="6000"/>
                            </p:stCondLst>
                            <p:childTnLst>
                              <p:par>
                                <p:cTn id="62" presetID="22" presetClass="exit" presetSubtype="4" fill="hold" grpId="2" nodeType="afterEffect">
                                  <p:stCondLst>
                                    <p:cond delay="0"/>
                                  </p:stCondLst>
                                  <p:childTnLst>
                                    <p:animEffect transition="out" filter="wipe(down)">
                                      <p:cBhvr>
                                        <p:cTn id="63" dur="500"/>
                                        <p:tgtEl>
                                          <p:spTgt spid="81"/>
                                        </p:tgtEl>
                                      </p:cBhvr>
                                    </p:animEffect>
                                    <p:set>
                                      <p:cBhvr>
                                        <p:cTn id="64" dur="1" fill="hold">
                                          <p:stCondLst>
                                            <p:cond delay="499"/>
                                          </p:stCondLst>
                                        </p:cTn>
                                        <p:tgtEl>
                                          <p:spTgt spid="81"/>
                                        </p:tgtEl>
                                        <p:attrNameLst>
                                          <p:attrName>style.visibility</p:attrName>
                                        </p:attrNameLst>
                                      </p:cBhvr>
                                      <p:to>
                                        <p:strVal val="hidden"/>
                                      </p:to>
                                    </p:set>
                                  </p:childTnLst>
                                </p:cTn>
                              </p:par>
                              <p:par>
                                <p:cTn id="65" presetID="22" presetClass="exit" presetSubtype="1" fill="hold" grpId="2" nodeType="withEffect">
                                  <p:stCondLst>
                                    <p:cond delay="0"/>
                                  </p:stCondLst>
                                  <p:childTnLst>
                                    <p:animEffect transition="out" filter="wipe(up)">
                                      <p:cBhvr>
                                        <p:cTn id="66" dur="500"/>
                                        <p:tgtEl>
                                          <p:spTgt spid="2"/>
                                        </p:tgtEl>
                                      </p:cBhvr>
                                    </p:animEffect>
                                    <p:set>
                                      <p:cBhvr>
                                        <p:cTn id="67" dur="1" fill="hold">
                                          <p:stCondLst>
                                            <p:cond delay="499"/>
                                          </p:stCondLst>
                                        </p:cTn>
                                        <p:tgtEl>
                                          <p:spTgt spid="2"/>
                                        </p:tgtEl>
                                        <p:attrNameLst>
                                          <p:attrName>style.visibility</p:attrName>
                                        </p:attrNameLst>
                                      </p:cBhvr>
                                      <p:to>
                                        <p:strVal val="hidden"/>
                                      </p:to>
                                    </p:set>
                                  </p:childTnLst>
                                </p:cTn>
                              </p:par>
                              <p:par>
                                <p:cTn id="68" presetID="22" presetClass="exit" presetSubtype="8" fill="hold" grpId="3" nodeType="withEffect">
                                  <p:stCondLst>
                                    <p:cond delay="0"/>
                                  </p:stCondLst>
                                  <p:childTnLst>
                                    <p:animEffect transition="out" filter="wipe(left)">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p:bldP spid="2" grpId="1"/>
      <p:bldP spid="2" grpId="2"/>
      <p:bldP spid="81" grpId="0"/>
      <p:bldP spid="81" grpId="1"/>
      <p:bldP spid="81" grpId="2"/>
      <p:bldP spid="85" grpId="0"/>
      <p:bldP spid="85" grpId="1"/>
      <p:bldP spid="85" grpId="2"/>
      <p:bldP spid="85" grpId="3"/>
      <p:bldP spid="86" grpId="0"/>
      <p:bldP spid="86" grpId="1"/>
      <p:bldP spid="86" grpId="2"/>
      <p:bldP spid="88" grpId="0"/>
      <p:bldP spid="88" grpId="1"/>
      <p:bldP spid="88" grpId="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69</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solidFill>
                  <a:schemeClr val="tx2"/>
                </a:solidFill>
              </a:rPr>
              <a:t>Memory Layout Options</a:t>
            </a:r>
            <a:endParaRPr lang="en-US" dirty="0">
              <a:solidFill>
                <a:schemeClr val="tx2"/>
              </a:solidFill>
            </a:endParaRPr>
          </a:p>
        </p:txBody>
      </p:sp>
      <p:sp>
        <p:nvSpPr>
          <p:cNvPr id="6" name="Content Placeholder 4"/>
          <p:cNvSpPr>
            <a:spLocks noGrp="1"/>
          </p:cNvSpPr>
          <p:nvPr>
            <p:ph idx="1"/>
            <p:custDataLst>
              <p:tags r:id="rId2"/>
            </p:custDataLst>
          </p:nvPr>
        </p:nvSpPr>
        <p:spPr>
          <a:xfrm>
            <a:off x="228600" y="838200"/>
            <a:ext cx="5257800" cy="5883275"/>
          </a:xfrm>
        </p:spPr>
        <p:txBody>
          <a:bodyPr>
            <a:normAutofit lnSpcReduction="10000"/>
          </a:bodyPr>
          <a:lstStyle/>
          <a:p>
            <a:r>
              <a:rPr lang="en-US" dirty="0" smtClean="0">
                <a:solidFill>
                  <a:schemeClr val="tx2"/>
                </a:solidFill>
              </a:rPr>
              <a:t># </a:t>
            </a:r>
            <a:r>
              <a:rPr lang="en-US" dirty="0">
                <a:solidFill>
                  <a:schemeClr val="tx2"/>
                </a:solidFill>
              </a:rPr>
              <a:t>x</a:t>
            </a:r>
            <a:r>
              <a:rPr lang="en-US" dirty="0" smtClean="0">
                <a:solidFill>
                  <a:schemeClr val="tx2"/>
                </a:solidFill>
              </a:rPr>
              <a:t>5 contains 5 (0x00000005)</a:t>
            </a:r>
            <a:br>
              <a:rPr lang="en-US" dirty="0" smtClean="0">
                <a:solidFill>
                  <a:schemeClr val="tx2"/>
                </a:solidFill>
              </a:rPr>
            </a:br>
            <a:endParaRPr lang="en-US" dirty="0" smtClean="0">
              <a:solidFill>
                <a:schemeClr val="tx2"/>
              </a:solidFill>
            </a:endParaRPr>
          </a:p>
          <a:p>
            <a:r>
              <a:rPr lang="en-US" dirty="0" smtClean="0">
                <a:solidFill>
                  <a:schemeClr val="tx2"/>
                </a:solidFill>
              </a:rPr>
              <a:t>SB x5, x0, 0</a:t>
            </a:r>
          </a:p>
          <a:p>
            <a:r>
              <a:rPr lang="en-US" dirty="0">
                <a:solidFill>
                  <a:schemeClr val="tx2"/>
                </a:solidFill>
              </a:rPr>
              <a:t>SB </a:t>
            </a:r>
            <a:r>
              <a:rPr lang="en-US" dirty="0" smtClean="0">
                <a:solidFill>
                  <a:schemeClr val="tx2"/>
                </a:solidFill>
              </a:rPr>
              <a:t>x5</a:t>
            </a:r>
            <a:r>
              <a:rPr lang="en-US" dirty="0">
                <a:solidFill>
                  <a:schemeClr val="tx2"/>
                </a:solidFill>
              </a:rPr>
              <a:t>, </a:t>
            </a:r>
            <a:r>
              <a:rPr lang="en-US" dirty="0" smtClean="0">
                <a:solidFill>
                  <a:schemeClr val="tx2"/>
                </a:solidFill>
              </a:rPr>
              <a:t>x0, 2</a:t>
            </a:r>
          </a:p>
          <a:p>
            <a:r>
              <a:rPr lang="en-US" dirty="0" smtClean="0">
                <a:solidFill>
                  <a:schemeClr val="tx2"/>
                </a:solidFill>
              </a:rPr>
              <a:t>SW x5, x0, 8</a:t>
            </a:r>
          </a:p>
          <a:p>
            <a:endParaRPr lang="en-US" dirty="0">
              <a:solidFill>
                <a:schemeClr val="accent1"/>
              </a:solidFill>
            </a:endParaRPr>
          </a:p>
          <a:p>
            <a:r>
              <a:rPr lang="en-US" dirty="0" smtClean="0">
                <a:solidFill>
                  <a:schemeClr val="accent1"/>
                </a:solidFill>
              </a:rPr>
              <a:t>Two ways to store a word in memory.</a:t>
            </a:r>
          </a:p>
          <a:p>
            <a:pPr marL="0" indent="0">
              <a:buNone/>
            </a:pPr>
            <a:endParaRPr lang="en-US" dirty="0" smtClean="0">
              <a:solidFill>
                <a:schemeClr val="tx2"/>
              </a:solidFill>
            </a:endParaRPr>
          </a:p>
          <a:p>
            <a:pPr marL="0" indent="0">
              <a:buNone/>
            </a:pPr>
            <a:r>
              <a:rPr lang="en-US" dirty="0" smtClean="0">
                <a:solidFill>
                  <a:schemeClr val="tx2"/>
                </a:solidFill>
              </a:rPr>
              <a:t>Endianness</a:t>
            </a:r>
            <a:r>
              <a:rPr lang="en-US" dirty="0">
                <a:solidFill>
                  <a:schemeClr val="tx2"/>
                </a:solidFill>
              </a:rPr>
              <a:t>: ordering of bytes within a memory </a:t>
            </a:r>
            <a:r>
              <a:rPr lang="en-US" dirty="0" smtClean="0">
                <a:solidFill>
                  <a:schemeClr val="tx2"/>
                </a:solidFill>
              </a:rPr>
              <a:t>word</a:t>
            </a:r>
            <a:endParaRPr lang="en-US" dirty="0">
              <a:solidFill>
                <a:schemeClr val="tx2"/>
              </a:solidFill>
            </a:endParaRPr>
          </a:p>
        </p:txBody>
      </p:sp>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3443630780"/>
              </p:ext>
            </p:extLst>
          </p:nvPr>
        </p:nvGraphicFramePr>
        <p:xfrm>
          <a:off x="5410200" y="685800"/>
          <a:ext cx="3276600" cy="5915299"/>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0x000fffff</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0x0000000b</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0x0000000a</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0x00000009</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0x00000008</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0x00000007</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0x00000006</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0x00000005</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0x00000004</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0x00000003</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0x00000002</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latin typeface="Consolas" panose="020B0609020204030204" pitchFamily="49" charset="0"/>
                        </a:rPr>
                        <a:t>0x00000001</a:t>
                      </a: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3344">
                <a:tc>
                  <a:txBody>
                    <a:bodyPr/>
                    <a:lstStyle/>
                    <a:p>
                      <a:pPr algn="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anose="020B0609020204030204" pitchFamily="49" charset="0"/>
                        </a:rPr>
                        <a:t>0x00000000</a:t>
                      </a:r>
                      <a:endParaRPr lang="en-US" sz="2000" b="0" dirty="0">
                        <a:solidFill>
                          <a:schemeClr val="tx2"/>
                        </a:solidFill>
                        <a:latin typeface="Consolas" panose="020B0609020204030204"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6697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0996" y="6253353"/>
            <a:ext cx="457200" cy="604647"/>
          </a:xfrm>
          <a:ln>
            <a:noFill/>
          </a:ln>
        </p:spPr>
        <p:txBody>
          <a:bodyPr/>
          <a:lstStyle/>
          <a:p>
            <a:pPr>
              <a:defRPr/>
            </a:pPr>
            <a:fld id="{EFE0FDE5-1195-4879-940F-31B1BE8EAA1F}" type="slidenum">
              <a:rPr lang="en-US" smtClean="0">
                <a:solidFill>
                  <a:schemeClr val="tx2"/>
                </a:solidFill>
              </a:rPr>
              <a:pPr>
                <a:defRPr/>
              </a:pPr>
              <a:t>7</a:t>
            </a:fld>
            <a:endParaRPr lang="en-US" dirty="0">
              <a:solidFill>
                <a:schemeClr val="tx2"/>
              </a:solidFill>
            </a:endParaRPr>
          </a:p>
        </p:txBody>
      </p:sp>
      <p:sp>
        <p:nvSpPr>
          <p:cNvPr id="5" name="Rectangle 2"/>
          <p:cNvSpPr>
            <a:spLocks noGrp="1" noChangeArrowheads="1"/>
          </p:cNvSpPr>
          <p:nvPr>
            <p:ph type="title"/>
            <p:custDataLst>
              <p:tags r:id="rId1"/>
            </p:custDataLst>
          </p:nvPr>
        </p:nvSpPr>
        <p:spPr>
          <a:xfrm>
            <a:off x="3413" y="136595"/>
            <a:ext cx="8686800" cy="533400"/>
          </a:xfrm>
        </p:spPr>
        <p:txBody>
          <a:bodyPr>
            <a:noAutofit/>
          </a:bodyPr>
          <a:lstStyle/>
          <a:p>
            <a:r>
              <a:rPr lang="en-US" b="1" dirty="0" smtClean="0">
                <a:solidFill>
                  <a:schemeClr val="accent6"/>
                </a:solidFill>
              </a:rPr>
              <a:t>RISC-V</a:t>
            </a:r>
            <a:r>
              <a:rPr lang="en-US" dirty="0" smtClean="0">
                <a:solidFill>
                  <a:schemeClr val="tx2"/>
                </a:solidFill>
              </a:rPr>
              <a:t> Register </a:t>
            </a:r>
            <a:r>
              <a:rPr lang="en-US" dirty="0">
                <a:solidFill>
                  <a:schemeClr val="tx2"/>
                </a:solidFill>
              </a:rPr>
              <a:t>F</a:t>
            </a:r>
            <a:r>
              <a:rPr lang="en-US" dirty="0" smtClean="0">
                <a:solidFill>
                  <a:schemeClr val="tx2"/>
                </a:solidFill>
              </a:rPr>
              <a:t>ile</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3413" y="810014"/>
            <a:ext cx="5993763" cy="5562600"/>
          </a:xfrm>
        </p:spPr>
        <p:txBody>
          <a:bodyPr>
            <a:noAutofit/>
          </a:bodyPr>
          <a:lstStyle/>
          <a:p>
            <a:r>
              <a:rPr lang="en-US" sz="3000" dirty="0" smtClean="0">
                <a:solidFill>
                  <a:schemeClr val="accent1"/>
                </a:solidFill>
              </a:rPr>
              <a:t>RISC-V </a:t>
            </a:r>
            <a:r>
              <a:rPr lang="en-US" sz="3000" dirty="0">
                <a:solidFill>
                  <a:schemeClr val="accent1"/>
                </a:solidFill>
              </a:rPr>
              <a:t>register file</a:t>
            </a:r>
          </a:p>
          <a:p>
            <a:pPr lvl="1"/>
            <a:r>
              <a:rPr lang="en-US" sz="2400" dirty="0">
                <a:solidFill>
                  <a:schemeClr val="tx2"/>
                </a:solidFill>
              </a:rPr>
              <a:t>32 </a:t>
            </a:r>
            <a:r>
              <a:rPr lang="en-US" sz="2400" dirty="0" smtClean="0">
                <a:solidFill>
                  <a:schemeClr val="tx2"/>
                </a:solidFill>
              </a:rPr>
              <a:t>registers, 32-bits each </a:t>
            </a:r>
            <a:endParaRPr lang="en-US" sz="2400" dirty="0">
              <a:solidFill>
                <a:schemeClr val="tx2"/>
              </a:solidFill>
            </a:endParaRPr>
          </a:p>
          <a:p>
            <a:pPr lvl="1"/>
            <a:r>
              <a:rPr lang="en-US" sz="2400" dirty="0">
                <a:solidFill>
                  <a:schemeClr val="tx2"/>
                </a:solidFill>
              </a:rPr>
              <a:t>x</a:t>
            </a:r>
            <a:r>
              <a:rPr lang="en-US" sz="2400" dirty="0" smtClean="0">
                <a:solidFill>
                  <a:schemeClr val="tx2"/>
                </a:solidFill>
              </a:rPr>
              <a:t>0 wired to zero</a:t>
            </a:r>
            <a:endParaRPr lang="en-US" sz="2400" dirty="0">
              <a:solidFill>
                <a:schemeClr val="tx2"/>
              </a:solidFill>
            </a:endParaRPr>
          </a:p>
          <a:p>
            <a:pPr lvl="1"/>
            <a:r>
              <a:rPr lang="en-US" sz="2400" dirty="0" smtClean="0">
                <a:solidFill>
                  <a:schemeClr val="tx2"/>
                </a:solidFill>
              </a:rPr>
              <a:t>Write port indexed via R</a:t>
            </a:r>
            <a:r>
              <a:rPr lang="en-US" sz="2400" baseline="-25000" dirty="0" smtClean="0">
                <a:solidFill>
                  <a:schemeClr val="tx2"/>
                </a:solidFill>
              </a:rPr>
              <a:t>W</a:t>
            </a:r>
            <a:endParaRPr lang="en-US" sz="2400" baseline="-25000" dirty="0">
              <a:solidFill>
                <a:schemeClr val="tx2"/>
              </a:solidFill>
            </a:endParaRPr>
          </a:p>
          <a:p>
            <a:pPr lvl="2"/>
            <a:r>
              <a:rPr lang="en-US" sz="2000" dirty="0" smtClean="0">
                <a:solidFill>
                  <a:schemeClr val="tx2"/>
                </a:solidFill>
              </a:rPr>
              <a:t>on falling edge</a:t>
            </a:r>
            <a:r>
              <a:rPr lang="en-US" sz="2000" dirty="0">
                <a:solidFill>
                  <a:schemeClr val="tx2"/>
                </a:solidFill>
              </a:rPr>
              <a:t> </a:t>
            </a:r>
            <a:r>
              <a:rPr lang="en-US" sz="2000" dirty="0" smtClean="0">
                <a:solidFill>
                  <a:schemeClr val="tx2"/>
                </a:solidFill>
              </a:rPr>
              <a:t>when WE=1</a:t>
            </a:r>
          </a:p>
          <a:p>
            <a:pPr lvl="1"/>
            <a:r>
              <a:rPr lang="en-US" sz="2400" dirty="0" smtClean="0">
                <a:solidFill>
                  <a:schemeClr val="tx2"/>
                </a:solidFill>
              </a:rPr>
              <a:t>Read ports indexed via R</a:t>
            </a:r>
            <a:r>
              <a:rPr lang="en-US" sz="2400" baseline="-25000" dirty="0" smtClean="0">
                <a:solidFill>
                  <a:schemeClr val="tx2"/>
                </a:solidFill>
              </a:rPr>
              <a:t>A</a:t>
            </a:r>
            <a:r>
              <a:rPr lang="en-US" sz="2400" dirty="0" smtClean="0">
                <a:solidFill>
                  <a:schemeClr val="tx2"/>
                </a:solidFill>
              </a:rPr>
              <a:t>, R</a:t>
            </a:r>
            <a:r>
              <a:rPr lang="en-US" sz="2400" baseline="-25000" dirty="0" smtClean="0">
                <a:solidFill>
                  <a:schemeClr val="tx2"/>
                </a:solidFill>
              </a:rPr>
              <a:t>B</a:t>
            </a:r>
            <a:endParaRPr lang="en-US" sz="2400" baseline="-25000" dirty="0">
              <a:solidFill>
                <a:schemeClr val="tx2"/>
              </a:solidFill>
            </a:endParaRPr>
          </a:p>
        </p:txBody>
      </p:sp>
      <p:sp>
        <p:nvSpPr>
          <p:cNvPr id="7" name="Rectangle 6"/>
          <p:cNvSpPr/>
          <p:nvPr>
            <p:custDataLst>
              <p:tags r:id="rId3"/>
            </p:custDataLst>
          </p:nvPr>
        </p:nvSpPr>
        <p:spPr>
          <a:xfrm>
            <a:off x="5238749" y="810014"/>
            <a:ext cx="3436485" cy="289560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Dual-Read-Port</a:t>
            </a:r>
            <a:br>
              <a:rPr lang="en-US" dirty="0" smtClean="0">
                <a:solidFill>
                  <a:schemeClr val="tx2"/>
                </a:solidFill>
                <a:latin typeface="Source Sans Pro" panose="020B0503030403020204"/>
              </a:rPr>
            </a:br>
            <a:r>
              <a:rPr lang="en-US" dirty="0" smtClean="0">
                <a:solidFill>
                  <a:schemeClr val="tx2"/>
                </a:solidFill>
                <a:latin typeface="Source Sans Pro" panose="020B0503030403020204"/>
              </a:rPr>
              <a:t>Single-Write-Port</a:t>
            </a:r>
          </a:p>
          <a:p>
            <a:pPr algn="ctr"/>
            <a:r>
              <a:rPr lang="en-US" dirty="0" smtClean="0">
                <a:solidFill>
                  <a:schemeClr val="tx2"/>
                </a:solidFill>
                <a:latin typeface="Source Sans Pro" panose="020B0503030403020204"/>
              </a:rPr>
              <a:t>32 x 32 </a:t>
            </a:r>
            <a:br>
              <a:rPr lang="en-US" dirty="0" smtClean="0">
                <a:solidFill>
                  <a:schemeClr val="tx2"/>
                </a:solidFill>
                <a:latin typeface="Source Sans Pro" panose="020B0503030403020204"/>
              </a:rPr>
            </a:br>
            <a:r>
              <a:rPr lang="en-US" b="1" i="1" dirty="0" smtClean="0">
                <a:solidFill>
                  <a:schemeClr val="tx2"/>
                </a:solidFill>
                <a:latin typeface="Source Sans Pro" panose="020B0503030403020204"/>
              </a:rPr>
              <a:t>Register File</a:t>
            </a:r>
            <a:endParaRPr lang="en-US" b="1" i="1" dirty="0">
              <a:solidFill>
                <a:schemeClr val="tx2"/>
              </a:solidFill>
              <a:latin typeface="Source Sans Pro" panose="020B0503030403020204"/>
            </a:endParaRPr>
          </a:p>
        </p:txBody>
      </p:sp>
      <p:sp>
        <p:nvSpPr>
          <p:cNvPr id="8" name="TextBox 7"/>
          <p:cNvSpPr txBox="1"/>
          <p:nvPr>
            <p:custDataLst>
              <p:tags r:id="rId4"/>
            </p:custDataLst>
          </p:nvPr>
        </p:nvSpPr>
        <p:spPr>
          <a:xfrm>
            <a:off x="8119158" y="1038614"/>
            <a:ext cx="720041"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Q</a:t>
            </a:r>
            <a:r>
              <a:rPr lang="en-US" sz="2800" baseline="-25000" dirty="0" smtClean="0">
                <a:solidFill>
                  <a:schemeClr val="tx2"/>
                </a:solidFill>
                <a:latin typeface="Source Sans Pro" panose="020B0503030403020204"/>
              </a:rPr>
              <a:t>A</a:t>
            </a:r>
          </a:p>
        </p:txBody>
      </p:sp>
      <p:sp>
        <p:nvSpPr>
          <p:cNvPr id="9" name="TextBox 8"/>
          <p:cNvSpPr txBox="1"/>
          <p:nvPr>
            <p:custDataLst>
              <p:tags r:id="rId5"/>
            </p:custDataLst>
          </p:nvPr>
        </p:nvSpPr>
        <p:spPr>
          <a:xfrm>
            <a:off x="8074701" y="2030782"/>
            <a:ext cx="720766"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Q</a:t>
            </a:r>
            <a:r>
              <a:rPr lang="en-US" sz="2800" baseline="-25000" dirty="0" smtClean="0">
                <a:solidFill>
                  <a:schemeClr val="tx2"/>
                </a:solidFill>
                <a:latin typeface="Source Sans Pro" panose="020B0503030403020204"/>
              </a:rPr>
              <a:t>B</a:t>
            </a:r>
          </a:p>
        </p:txBody>
      </p:sp>
      <p:sp>
        <p:nvSpPr>
          <p:cNvPr id="10" name="TextBox 9"/>
          <p:cNvSpPr txBox="1"/>
          <p:nvPr>
            <p:custDataLst>
              <p:tags r:id="rId6"/>
            </p:custDataLst>
          </p:nvPr>
        </p:nvSpPr>
        <p:spPr>
          <a:xfrm>
            <a:off x="5221468" y="1124728"/>
            <a:ext cx="73284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D</a:t>
            </a:r>
            <a:r>
              <a:rPr lang="en-US" sz="2800" baseline="-25000" dirty="0" smtClean="0">
                <a:solidFill>
                  <a:schemeClr val="tx2"/>
                </a:solidFill>
                <a:latin typeface="Source Sans Pro" panose="020B0503030403020204"/>
              </a:rPr>
              <a:t>W</a:t>
            </a:r>
          </a:p>
        </p:txBody>
      </p:sp>
      <p:sp>
        <p:nvSpPr>
          <p:cNvPr id="11" name="TextBox 10"/>
          <p:cNvSpPr txBox="1"/>
          <p:nvPr>
            <p:custDataLst>
              <p:tags r:id="rId7"/>
            </p:custDataLst>
          </p:nvPr>
        </p:nvSpPr>
        <p:spPr>
          <a:xfrm>
            <a:off x="6412988" y="3198304"/>
            <a:ext cx="726394"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W</a:t>
            </a:r>
          </a:p>
        </p:txBody>
      </p:sp>
      <p:sp>
        <p:nvSpPr>
          <p:cNvPr id="12" name="TextBox 11"/>
          <p:cNvSpPr txBox="1"/>
          <p:nvPr>
            <p:custDataLst>
              <p:tags r:id="rId8"/>
            </p:custDataLst>
          </p:nvPr>
        </p:nvSpPr>
        <p:spPr>
          <a:xfrm>
            <a:off x="7020717" y="3198304"/>
            <a:ext cx="63120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A</a:t>
            </a:r>
          </a:p>
        </p:txBody>
      </p:sp>
      <p:sp>
        <p:nvSpPr>
          <p:cNvPr id="13" name="TextBox 12"/>
          <p:cNvSpPr txBox="1"/>
          <p:nvPr>
            <p:custDataLst>
              <p:tags r:id="rId9"/>
            </p:custDataLst>
          </p:nvPr>
        </p:nvSpPr>
        <p:spPr>
          <a:xfrm>
            <a:off x="7629592" y="3198304"/>
            <a:ext cx="630057"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B</a:t>
            </a:r>
          </a:p>
        </p:txBody>
      </p:sp>
      <p:sp>
        <p:nvSpPr>
          <p:cNvPr id="14" name="TextBox 13"/>
          <p:cNvSpPr txBox="1"/>
          <p:nvPr>
            <p:custDataLst>
              <p:tags r:id="rId10"/>
            </p:custDataLst>
          </p:nvPr>
        </p:nvSpPr>
        <p:spPr>
          <a:xfrm>
            <a:off x="5297924" y="3210181"/>
            <a:ext cx="813742" cy="53340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WE</a:t>
            </a:r>
            <a:endParaRPr lang="en-US" sz="2800" baseline="-25000" dirty="0" smtClean="0">
              <a:solidFill>
                <a:schemeClr val="tx2"/>
              </a:solidFill>
              <a:latin typeface="Source Sans Pro" panose="020B0503030403020204"/>
            </a:endParaRPr>
          </a:p>
        </p:txBody>
      </p:sp>
      <p:cxnSp>
        <p:nvCxnSpPr>
          <p:cNvPr id="15" name="Straight Arrow Connector 14"/>
          <p:cNvCxnSpPr/>
          <p:nvPr>
            <p:custDataLst>
              <p:tags r:id="rId11"/>
            </p:custDataLst>
          </p:nvPr>
        </p:nvCxnSpPr>
        <p:spPr>
          <a:xfrm>
            <a:off x="4731364"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2"/>
            </p:custDataLst>
          </p:nvPr>
        </p:nvCxnSpPr>
        <p:spPr>
          <a:xfrm>
            <a:off x="8640760"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3"/>
            </p:custDataLst>
          </p:nvPr>
        </p:nvCxnSpPr>
        <p:spPr>
          <a:xfrm>
            <a:off x="8640760" y="22593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4"/>
            </p:custDataLst>
          </p:nvPr>
        </p:nvCxnSpPr>
        <p:spPr>
          <a:xfrm flipV="1">
            <a:off x="5767033"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5"/>
            </p:custDataLst>
          </p:nvPr>
        </p:nvCxnSpPr>
        <p:spPr>
          <a:xfrm flipV="1">
            <a:off x="66060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16"/>
            </p:custDataLst>
          </p:nvPr>
        </p:nvCxnSpPr>
        <p:spPr>
          <a:xfrm flipV="1">
            <a:off x="72156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7"/>
            </p:custDataLst>
          </p:nvPr>
        </p:nvCxnSpPr>
        <p:spPr>
          <a:xfrm flipV="1">
            <a:off x="7801109"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a:off x="8763000"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9"/>
            </p:custDataLst>
          </p:nvPr>
        </p:nvSpPr>
        <p:spPr>
          <a:xfrm>
            <a:off x="8635724"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4" name="Straight Connector 23"/>
          <p:cNvCxnSpPr/>
          <p:nvPr>
            <p:custDataLst>
              <p:tags r:id="rId20"/>
            </p:custDataLst>
          </p:nvPr>
        </p:nvCxnSpPr>
        <p:spPr>
          <a:xfrm>
            <a:off x="8763000" y="21816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1"/>
            </p:custDataLst>
          </p:nvPr>
        </p:nvSpPr>
        <p:spPr>
          <a:xfrm>
            <a:off x="8718967" y="2257814"/>
            <a:ext cx="468687"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6" name="Straight Connector 25"/>
          <p:cNvCxnSpPr/>
          <p:nvPr>
            <p:custDataLst>
              <p:tags r:id="rId22"/>
            </p:custDataLst>
          </p:nvPr>
        </p:nvCxnSpPr>
        <p:spPr>
          <a:xfrm>
            <a:off x="4853604"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3"/>
            </p:custDataLst>
          </p:nvPr>
        </p:nvSpPr>
        <p:spPr>
          <a:xfrm>
            <a:off x="4726328" y="1343414"/>
            <a:ext cx="57159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8" name="Straight Connector 27"/>
          <p:cNvCxnSpPr/>
          <p:nvPr>
            <p:custDataLst>
              <p:tags r:id="rId24"/>
            </p:custDataLst>
          </p:nvPr>
        </p:nvCxnSpPr>
        <p:spPr>
          <a:xfrm>
            <a:off x="56915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5"/>
            </p:custDataLst>
          </p:nvPr>
        </p:nvSpPr>
        <p:spPr>
          <a:xfrm>
            <a:off x="57855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1</a:t>
            </a:r>
          </a:p>
        </p:txBody>
      </p:sp>
      <p:cxnSp>
        <p:nvCxnSpPr>
          <p:cNvPr id="30" name="Straight Connector 29"/>
          <p:cNvCxnSpPr/>
          <p:nvPr>
            <p:custDataLst>
              <p:tags r:id="rId26"/>
            </p:custDataLst>
          </p:nvPr>
        </p:nvCxnSpPr>
        <p:spPr>
          <a:xfrm>
            <a:off x="65297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7"/>
            </p:custDataLst>
          </p:nvPr>
        </p:nvSpPr>
        <p:spPr>
          <a:xfrm>
            <a:off x="66237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2" name="Straight Connector 31"/>
          <p:cNvCxnSpPr/>
          <p:nvPr>
            <p:custDataLst>
              <p:tags r:id="rId28"/>
            </p:custDataLst>
          </p:nvPr>
        </p:nvCxnSpPr>
        <p:spPr>
          <a:xfrm>
            <a:off x="71393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29"/>
            </p:custDataLst>
          </p:nvPr>
        </p:nvSpPr>
        <p:spPr>
          <a:xfrm>
            <a:off x="72333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4" name="Straight Connector 33"/>
          <p:cNvCxnSpPr/>
          <p:nvPr>
            <p:custDataLst>
              <p:tags r:id="rId30"/>
            </p:custDataLst>
          </p:nvPr>
        </p:nvCxnSpPr>
        <p:spPr>
          <a:xfrm>
            <a:off x="7725658"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1"/>
            </p:custDataLst>
          </p:nvPr>
        </p:nvSpPr>
        <p:spPr>
          <a:xfrm>
            <a:off x="7809932"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spTree>
    <p:extLst>
      <p:ext uri="{BB962C8B-B14F-4D97-AF65-F5344CB8AC3E}">
        <p14:creationId xmlns:p14="http://schemas.microsoft.com/office/powerpoint/2010/main" val="1403750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70</a:t>
            </a:fld>
            <a:endParaRPr lang="en-US" dirty="0"/>
          </a:p>
        </p:txBody>
      </p:sp>
      <p:sp>
        <p:nvSpPr>
          <p:cNvPr id="5" name="Title 1"/>
          <p:cNvSpPr>
            <a:spLocks noGrp="1"/>
          </p:cNvSpPr>
          <p:nvPr>
            <p:ph type="title"/>
            <p:custDataLst>
              <p:tags r:id="rId1"/>
            </p:custDataLst>
          </p:nvPr>
        </p:nvSpPr>
        <p:spPr>
          <a:xfrm>
            <a:off x="228600" y="94352"/>
            <a:ext cx="8686800" cy="533400"/>
          </a:xfrm>
        </p:spPr>
        <p:txBody>
          <a:bodyPr>
            <a:normAutofit fontScale="90000"/>
          </a:bodyPr>
          <a:lstStyle/>
          <a:p>
            <a:r>
              <a:rPr lang="en-US" dirty="0" smtClean="0"/>
              <a:t>Little Endian</a:t>
            </a:r>
            <a:endParaRPr lang="en-US" dirty="0"/>
          </a:p>
        </p:txBody>
      </p:sp>
      <p:sp>
        <p:nvSpPr>
          <p:cNvPr id="6" name="Content Placeholder 2"/>
          <p:cNvSpPr>
            <a:spLocks noGrp="1"/>
          </p:cNvSpPr>
          <p:nvPr>
            <p:ph idx="1"/>
            <p:custDataLst>
              <p:tags r:id="rId2"/>
            </p:custDataLst>
          </p:nvPr>
        </p:nvSpPr>
        <p:spPr>
          <a:xfrm>
            <a:off x="228600" y="578160"/>
            <a:ext cx="8686800" cy="533400"/>
          </a:xfrm>
        </p:spPr>
        <p:txBody>
          <a:bodyPr>
            <a:normAutofit/>
          </a:bodyPr>
          <a:lstStyle/>
          <a:p>
            <a:pPr marL="0" indent="0">
              <a:buNone/>
            </a:pPr>
            <a:r>
              <a:rPr lang="en-US" sz="2800" dirty="0" smtClean="0"/>
              <a:t>Endianness: Ordering of bytes within a memory word</a:t>
            </a:r>
          </a:p>
        </p:txBody>
      </p:sp>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2408377191"/>
              </p:ext>
            </p:extLst>
          </p:nvPr>
        </p:nvGraphicFramePr>
        <p:xfrm>
          <a:off x="2362200" y="1598050"/>
          <a:ext cx="6096000" cy="88392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tx2"/>
                          </a:solidFill>
                          <a:latin typeface="Source Sans Pro" panose="020B0503030403020204"/>
                        </a:rPr>
                        <a:t>1000</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1001</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1002</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1003</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3169917019"/>
              </p:ext>
            </p:extLst>
          </p:nvPr>
        </p:nvGraphicFramePr>
        <p:xfrm>
          <a:off x="2362200" y="2970840"/>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tx2"/>
                          </a:solidFill>
                          <a:latin typeface="Source Sans Pro" panose="020B0503030403020204"/>
                        </a:rPr>
                        <a:t>0x12345678</a:t>
                      </a:r>
                      <a:endParaRPr lang="en-US" sz="28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custDataLst>
              <p:tags r:id="rId5"/>
            </p:custDataLst>
            <p:extLst>
              <p:ext uri="{D42A27DB-BD31-4B8C-83A1-F6EECF244321}">
                <p14:modId xmlns:p14="http://schemas.microsoft.com/office/powerpoint/2010/main" val="2413184894"/>
              </p:ext>
            </p:extLst>
          </p:nvPr>
        </p:nvGraphicFramePr>
        <p:xfrm>
          <a:off x="2362200" y="2493320"/>
          <a:ext cx="6096000" cy="4572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p:cNvSpPr/>
          <p:nvPr>
            <p:custDataLst>
              <p:tags r:id="rId6"/>
            </p:custDataLst>
          </p:nvPr>
        </p:nvSpPr>
        <p:spPr>
          <a:xfrm>
            <a:off x="228600" y="1034172"/>
            <a:ext cx="8732583" cy="523220"/>
          </a:xfrm>
          <a:prstGeom prst="rect">
            <a:avLst/>
          </a:prstGeom>
        </p:spPr>
        <p:txBody>
          <a:bodyPr wrap="none">
            <a:spAutoFit/>
          </a:bodyPr>
          <a:lstStyle/>
          <a:p>
            <a:r>
              <a:rPr lang="en-US" sz="2800" dirty="0" smtClean="0">
                <a:solidFill>
                  <a:schemeClr val="accent1"/>
                </a:solidFill>
                <a:latin typeface="Source Sans Pro" panose="020B0503030403020204"/>
              </a:rPr>
              <a:t>Little Endian </a:t>
            </a:r>
            <a:r>
              <a:rPr lang="en-US" sz="2800" dirty="0" smtClean="0">
                <a:solidFill>
                  <a:schemeClr val="tx2"/>
                </a:solidFill>
                <a:latin typeface="Source Sans Pro" panose="020B0503030403020204"/>
              </a:rPr>
              <a:t>= least significant part first (RISC-V, x86)</a:t>
            </a:r>
          </a:p>
        </p:txBody>
      </p:sp>
      <p:sp>
        <p:nvSpPr>
          <p:cNvPr id="11" name="Rectangle 10"/>
          <p:cNvSpPr/>
          <p:nvPr>
            <p:custDataLst>
              <p:tags r:id="rId7"/>
            </p:custDataLst>
          </p:nvPr>
        </p:nvSpPr>
        <p:spPr>
          <a:xfrm>
            <a:off x="483077" y="1918000"/>
            <a:ext cx="1822935" cy="523220"/>
          </a:xfrm>
          <a:prstGeom prst="rect">
            <a:avLst/>
          </a:prstGeom>
        </p:spPr>
        <p:txBody>
          <a:bodyPr wrap="none">
            <a:spAutoFit/>
          </a:bodyPr>
          <a:lstStyle/>
          <a:p>
            <a:r>
              <a:rPr lang="en-US" sz="2800" dirty="0" smtClean="0">
                <a:solidFill>
                  <a:schemeClr val="tx2"/>
                </a:solidFill>
                <a:latin typeface="Source Sans Pro" panose="020B0503030403020204"/>
              </a:rPr>
              <a:t>as 4 bytes</a:t>
            </a:r>
          </a:p>
        </p:txBody>
      </p:sp>
      <p:sp>
        <p:nvSpPr>
          <p:cNvPr id="12" name="Rectangle 11"/>
          <p:cNvSpPr/>
          <p:nvPr>
            <p:custDataLst>
              <p:tags r:id="rId8"/>
            </p:custDataLst>
          </p:nvPr>
        </p:nvSpPr>
        <p:spPr>
          <a:xfrm>
            <a:off x="-116510" y="2418050"/>
            <a:ext cx="2504212" cy="523220"/>
          </a:xfrm>
          <a:prstGeom prst="rect">
            <a:avLst/>
          </a:prstGeom>
        </p:spPr>
        <p:txBody>
          <a:bodyPr wrap="none">
            <a:spAutoFit/>
          </a:bodyPr>
          <a:lstStyle/>
          <a:p>
            <a:r>
              <a:rPr lang="en-US" sz="2800" dirty="0" smtClean="0">
                <a:solidFill>
                  <a:schemeClr val="tx2"/>
                </a:solidFill>
                <a:latin typeface="Source Sans Pro" panose="020B0503030403020204"/>
              </a:rPr>
              <a:t>as 2 </a:t>
            </a:r>
            <a:r>
              <a:rPr lang="en-US" sz="2800" dirty="0" err="1" smtClean="0">
                <a:solidFill>
                  <a:schemeClr val="tx2"/>
                </a:solidFill>
                <a:latin typeface="Source Sans Pro" panose="020B0503030403020204"/>
              </a:rPr>
              <a:t>halfwords</a:t>
            </a:r>
            <a:endParaRPr lang="en-US" sz="2800" dirty="0" smtClean="0">
              <a:solidFill>
                <a:schemeClr val="tx2"/>
              </a:solidFill>
              <a:latin typeface="Source Sans Pro" panose="020B0503030403020204"/>
            </a:endParaRPr>
          </a:p>
        </p:txBody>
      </p:sp>
      <p:sp>
        <p:nvSpPr>
          <p:cNvPr id="13" name="Rectangle 12"/>
          <p:cNvSpPr/>
          <p:nvPr>
            <p:custDataLst>
              <p:tags r:id="rId9"/>
            </p:custDataLst>
          </p:nvPr>
        </p:nvSpPr>
        <p:spPr>
          <a:xfrm>
            <a:off x="642406" y="2955445"/>
            <a:ext cx="1744388" cy="523220"/>
          </a:xfrm>
          <a:prstGeom prst="rect">
            <a:avLst/>
          </a:prstGeom>
        </p:spPr>
        <p:txBody>
          <a:bodyPr wrap="none">
            <a:spAutoFit/>
          </a:bodyPr>
          <a:lstStyle/>
          <a:p>
            <a:r>
              <a:rPr lang="en-US" sz="2800" dirty="0" smtClean="0">
                <a:solidFill>
                  <a:schemeClr val="tx2"/>
                </a:solidFill>
                <a:latin typeface="Source Sans Pro" panose="020B0503030403020204"/>
              </a:rPr>
              <a:t>as 1 word</a:t>
            </a:r>
          </a:p>
        </p:txBody>
      </p:sp>
      <p:sp>
        <p:nvSpPr>
          <p:cNvPr id="14" name="Slide Number Placeholder 4"/>
          <p:cNvSpPr txBox="1">
            <a:spLocks/>
          </p:cNvSpPr>
          <p:nvPr/>
        </p:nvSpPr>
        <p:spPr>
          <a:xfrm>
            <a:off x="6553200" y="6356350"/>
            <a:ext cx="2133600" cy="365125"/>
          </a:xfrm>
          <a:prstGeom prst="rect">
            <a:avLst/>
          </a:prstGeom>
        </p:spPr>
        <p:txBody>
          <a:bodyPr/>
          <a:ls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fld id="{DAD0A56F-BD0F-4BDF-9912-D1E89E9626C0}" type="slidenum">
              <a:rPr lang="en-US" smtClean="0">
                <a:latin typeface="Source Sans Pro" panose="020B0503030403020204"/>
              </a:rPr>
              <a:pPr/>
              <a:t>70</a:t>
            </a:fld>
            <a:endParaRPr lang="en-US" dirty="0">
              <a:latin typeface="Source Sans Pro" panose="020B0503030403020204"/>
            </a:endParaRPr>
          </a:p>
        </p:txBody>
      </p:sp>
      <p:sp>
        <p:nvSpPr>
          <p:cNvPr id="16" name="Rectangle 15"/>
          <p:cNvSpPr/>
          <p:nvPr/>
        </p:nvSpPr>
        <p:spPr>
          <a:xfrm>
            <a:off x="114300" y="3540960"/>
            <a:ext cx="8915400" cy="2646635"/>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17" name="Content Placeholder 2"/>
          <p:cNvSpPr txBox="1">
            <a:spLocks/>
          </p:cNvSpPr>
          <p:nvPr>
            <p:custDataLst>
              <p:tags r:id="rId10"/>
            </p:custDataLst>
          </p:nvPr>
        </p:nvSpPr>
        <p:spPr>
          <a:xfrm>
            <a:off x="228600" y="361913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6"/>
                </a:solidFill>
                <a:latin typeface="Source Sans Pro" panose="020B0503030403020204"/>
              </a:rPr>
              <a:t>Clicker Question: </a:t>
            </a:r>
            <a:r>
              <a:rPr lang="en-US" sz="2800" dirty="0" smtClean="0">
                <a:solidFill>
                  <a:schemeClr val="tx2"/>
                </a:solidFill>
                <a:latin typeface="Source Sans Pro" panose="020B0503030403020204"/>
              </a:rPr>
              <a:t>What values go in the byte-sized boxes with addresses 1000 and 1001?</a:t>
            </a:r>
          </a:p>
          <a:p>
            <a:r>
              <a:rPr lang="en-US" sz="2800" dirty="0" smtClean="0">
                <a:solidFill>
                  <a:schemeClr val="accent1"/>
                </a:solidFill>
                <a:latin typeface="Source Sans Pro" panose="020B0503030403020204"/>
              </a:rPr>
              <a:t>a) 					d)</a:t>
            </a:r>
          </a:p>
          <a:p>
            <a:r>
              <a:rPr lang="en-US" sz="2800" dirty="0" smtClean="0">
                <a:solidFill>
                  <a:schemeClr val="accent1"/>
                </a:solidFill>
                <a:latin typeface="Source Sans Pro" panose="020B0503030403020204"/>
              </a:rPr>
              <a:t>b)					e)</a:t>
            </a:r>
          </a:p>
          <a:p>
            <a:r>
              <a:rPr lang="en-US" sz="2800" dirty="0" smtClean="0">
                <a:solidFill>
                  <a:schemeClr val="accent1"/>
                </a:solidFill>
                <a:latin typeface="Source Sans Pro" panose="020B0503030403020204"/>
              </a:rPr>
              <a:t>c)	</a:t>
            </a:r>
          </a:p>
        </p:txBody>
      </p:sp>
      <p:sp>
        <p:nvSpPr>
          <p:cNvPr id="18" name="TextBox 17"/>
          <p:cNvSpPr txBox="1"/>
          <p:nvPr/>
        </p:nvSpPr>
        <p:spPr>
          <a:xfrm>
            <a:off x="800100" y="4581472"/>
            <a:ext cx="1544012" cy="523220"/>
          </a:xfrm>
          <a:prstGeom prst="rect">
            <a:avLst/>
          </a:prstGeom>
          <a:noFill/>
        </p:spPr>
        <p:txBody>
          <a:bodyPr wrap="none" rtlCol="0">
            <a:spAutoFit/>
          </a:bodyPr>
          <a:lstStyle/>
          <a:p>
            <a:r>
              <a:rPr lang="en-US" sz="2800" dirty="0" smtClean="0">
                <a:solidFill>
                  <a:schemeClr val="tx2"/>
                </a:solidFill>
                <a:latin typeface="Source Sans Pro" panose="020B0503030403020204"/>
              </a:rPr>
              <a:t>0x8, 0x7</a:t>
            </a:r>
            <a:endParaRPr lang="en-US" sz="2800" dirty="0">
              <a:solidFill>
                <a:schemeClr val="tx2"/>
              </a:solidFill>
              <a:latin typeface="Source Sans Pro" panose="020B0503030403020204"/>
            </a:endParaRPr>
          </a:p>
        </p:txBody>
      </p:sp>
      <p:sp>
        <p:nvSpPr>
          <p:cNvPr id="19" name="TextBox 18"/>
          <p:cNvSpPr txBox="1"/>
          <p:nvPr/>
        </p:nvSpPr>
        <p:spPr>
          <a:xfrm>
            <a:off x="800100" y="5108150"/>
            <a:ext cx="194476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0x78, 0x56</a:t>
            </a:r>
            <a:endParaRPr lang="en-US" sz="2800" dirty="0">
              <a:solidFill>
                <a:schemeClr val="tx2"/>
              </a:solidFill>
              <a:latin typeface="Source Sans Pro" panose="020B0503030403020204"/>
            </a:endParaRPr>
          </a:p>
        </p:txBody>
      </p:sp>
      <p:sp>
        <p:nvSpPr>
          <p:cNvPr id="20" name="TextBox 19"/>
          <p:cNvSpPr txBox="1"/>
          <p:nvPr/>
        </p:nvSpPr>
        <p:spPr>
          <a:xfrm>
            <a:off x="5219700" y="5051870"/>
            <a:ext cx="1544012"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 0x2</a:t>
            </a:r>
            <a:endParaRPr lang="en-US" sz="2800" dirty="0">
              <a:solidFill>
                <a:schemeClr val="tx2"/>
              </a:solidFill>
              <a:latin typeface="Source Sans Pro" panose="020B0503030403020204"/>
            </a:endParaRPr>
          </a:p>
        </p:txBody>
      </p:sp>
      <p:sp>
        <p:nvSpPr>
          <p:cNvPr id="21" name="TextBox 20"/>
          <p:cNvSpPr txBox="1"/>
          <p:nvPr/>
        </p:nvSpPr>
        <p:spPr>
          <a:xfrm>
            <a:off x="5219700" y="4542910"/>
            <a:ext cx="194476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0x12, 0x34</a:t>
            </a:r>
            <a:endParaRPr lang="en-US" sz="2800" dirty="0">
              <a:solidFill>
                <a:schemeClr val="tx2"/>
              </a:solidFill>
              <a:latin typeface="Source Sans Pro" panose="020B0503030403020204"/>
            </a:endParaRPr>
          </a:p>
        </p:txBody>
      </p:sp>
      <p:sp>
        <p:nvSpPr>
          <p:cNvPr id="22" name="TextBox 21"/>
          <p:cNvSpPr txBox="1"/>
          <p:nvPr/>
        </p:nvSpPr>
        <p:spPr>
          <a:xfrm>
            <a:off x="800100" y="5582212"/>
            <a:ext cx="194476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0x87, 0x65</a:t>
            </a:r>
            <a:endParaRPr lang="en-US" sz="2800" dirty="0">
              <a:solidFill>
                <a:schemeClr val="tx2"/>
              </a:solidFill>
              <a:latin typeface="Source Sans Pro" panose="020B0503030403020204"/>
            </a:endParaRPr>
          </a:p>
        </p:txBody>
      </p:sp>
      <p:sp>
        <p:nvSpPr>
          <p:cNvPr id="23" name="Rectangle 22"/>
          <p:cNvSpPr/>
          <p:nvPr/>
        </p:nvSpPr>
        <p:spPr>
          <a:xfrm>
            <a:off x="2269478" y="6356350"/>
            <a:ext cx="5715988" cy="430887"/>
          </a:xfrm>
          <a:prstGeom prst="rect">
            <a:avLst/>
          </a:prstGeom>
        </p:spPr>
        <p:txBody>
          <a:bodyPr wrap="none">
            <a:spAutoFit/>
          </a:bodyPr>
          <a:lstStyle/>
          <a:p>
            <a:r>
              <a:rPr lang="en-US" sz="2200" i="1" dirty="0" smtClean="0">
                <a:solidFill>
                  <a:srgbClr val="FF2F92"/>
                </a:solidFill>
                <a:latin typeface="Source Sans Pro" panose="020B0503030403020204"/>
              </a:rPr>
              <a:t>THIS IS WHAT YOUR PROJECTS WILL BE</a:t>
            </a:r>
            <a:endParaRPr lang="en-US" sz="2200" i="1" dirty="0">
              <a:solidFill>
                <a:srgbClr val="FF2F92"/>
              </a:solidFill>
              <a:latin typeface="Source Sans Pro" panose="020B0503030403020204"/>
            </a:endParaRPr>
          </a:p>
        </p:txBody>
      </p:sp>
    </p:spTree>
    <p:extLst>
      <p:ext uri="{BB962C8B-B14F-4D97-AF65-F5344CB8AC3E}">
        <p14:creationId xmlns:p14="http://schemas.microsoft.com/office/powerpoint/2010/main" val="34956223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71</a:t>
            </a:fld>
            <a:endParaRPr lang="en-US" dirty="0"/>
          </a:p>
        </p:txBody>
      </p:sp>
      <p:sp>
        <p:nvSpPr>
          <p:cNvPr id="5" name="Title 1"/>
          <p:cNvSpPr>
            <a:spLocks noGrp="1"/>
          </p:cNvSpPr>
          <p:nvPr>
            <p:ph type="title"/>
            <p:custDataLst>
              <p:tags r:id="rId1"/>
            </p:custDataLst>
          </p:nvPr>
        </p:nvSpPr>
        <p:spPr>
          <a:xfrm>
            <a:off x="228600" y="94352"/>
            <a:ext cx="8686800" cy="533400"/>
          </a:xfrm>
        </p:spPr>
        <p:txBody>
          <a:bodyPr>
            <a:normAutofit fontScale="90000"/>
          </a:bodyPr>
          <a:lstStyle/>
          <a:p>
            <a:r>
              <a:rPr lang="en-US" dirty="0" smtClean="0"/>
              <a:t>Little Endian</a:t>
            </a:r>
            <a:endParaRPr lang="en-US" dirty="0"/>
          </a:p>
        </p:txBody>
      </p:sp>
      <p:sp>
        <p:nvSpPr>
          <p:cNvPr id="6" name="Content Placeholder 2"/>
          <p:cNvSpPr>
            <a:spLocks noGrp="1"/>
          </p:cNvSpPr>
          <p:nvPr>
            <p:ph idx="1"/>
            <p:custDataLst>
              <p:tags r:id="rId2"/>
            </p:custDataLst>
          </p:nvPr>
        </p:nvSpPr>
        <p:spPr>
          <a:xfrm>
            <a:off x="228600" y="578160"/>
            <a:ext cx="8686800" cy="533400"/>
          </a:xfrm>
        </p:spPr>
        <p:txBody>
          <a:bodyPr>
            <a:normAutofit/>
          </a:bodyPr>
          <a:lstStyle/>
          <a:p>
            <a:pPr marL="0" indent="0">
              <a:buNone/>
            </a:pPr>
            <a:r>
              <a:rPr lang="en-US" sz="2800" dirty="0" smtClean="0"/>
              <a:t>Endianness: Ordering of bytes within a memory word</a:t>
            </a:r>
          </a:p>
        </p:txBody>
      </p:sp>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1105753800"/>
              </p:ext>
            </p:extLst>
          </p:nvPr>
        </p:nvGraphicFramePr>
        <p:xfrm>
          <a:off x="2362200" y="1598050"/>
          <a:ext cx="6096000" cy="88392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tx2"/>
                          </a:solidFill>
                          <a:latin typeface="Source Sans Pro" panose="020B0503030403020204"/>
                        </a:rPr>
                        <a:t>1000</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1001</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1002</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1003</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1200208417"/>
              </p:ext>
            </p:extLst>
          </p:nvPr>
        </p:nvGraphicFramePr>
        <p:xfrm>
          <a:off x="2362200" y="2970840"/>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tx2"/>
                          </a:solidFill>
                          <a:latin typeface="Source Sans Pro" panose="020B0503030403020204"/>
                        </a:rPr>
                        <a:t>0x12345678</a:t>
                      </a:r>
                      <a:endParaRPr lang="en-US" sz="28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custDataLst>
              <p:tags r:id="rId5"/>
            </p:custDataLst>
            <p:extLst>
              <p:ext uri="{D42A27DB-BD31-4B8C-83A1-F6EECF244321}">
                <p14:modId xmlns:p14="http://schemas.microsoft.com/office/powerpoint/2010/main" val="67747580"/>
              </p:ext>
            </p:extLst>
          </p:nvPr>
        </p:nvGraphicFramePr>
        <p:xfrm>
          <a:off x="2362200" y="2493320"/>
          <a:ext cx="6096000" cy="4572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p:cNvSpPr/>
          <p:nvPr>
            <p:custDataLst>
              <p:tags r:id="rId6"/>
            </p:custDataLst>
          </p:nvPr>
        </p:nvSpPr>
        <p:spPr>
          <a:xfrm>
            <a:off x="228600" y="1034172"/>
            <a:ext cx="8732583" cy="523220"/>
          </a:xfrm>
          <a:prstGeom prst="rect">
            <a:avLst/>
          </a:prstGeom>
        </p:spPr>
        <p:txBody>
          <a:bodyPr wrap="none">
            <a:spAutoFit/>
          </a:bodyPr>
          <a:lstStyle/>
          <a:p>
            <a:r>
              <a:rPr lang="en-US" sz="2800" dirty="0" smtClean="0">
                <a:solidFill>
                  <a:schemeClr val="accent1"/>
                </a:solidFill>
                <a:latin typeface="Source Sans Pro" panose="020B0503030403020204"/>
              </a:rPr>
              <a:t>Little Endian</a:t>
            </a:r>
            <a:r>
              <a:rPr lang="en-US" sz="2800" dirty="0" smtClean="0">
                <a:solidFill>
                  <a:schemeClr val="tx2"/>
                </a:solidFill>
                <a:latin typeface="Source Sans Pro" panose="020B0503030403020204"/>
              </a:rPr>
              <a:t> = least significant part first (RISC-V, x86)</a:t>
            </a:r>
          </a:p>
        </p:txBody>
      </p:sp>
      <p:sp>
        <p:nvSpPr>
          <p:cNvPr id="11" name="Rectangle 10"/>
          <p:cNvSpPr/>
          <p:nvPr>
            <p:custDataLst>
              <p:tags r:id="rId7"/>
            </p:custDataLst>
          </p:nvPr>
        </p:nvSpPr>
        <p:spPr>
          <a:xfrm>
            <a:off x="483077" y="1918000"/>
            <a:ext cx="1822935" cy="523220"/>
          </a:xfrm>
          <a:prstGeom prst="rect">
            <a:avLst/>
          </a:prstGeom>
        </p:spPr>
        <p:txBody>
          <a:bodyPr wrap="none">
            <a:spAutoFit/>
          </a:bodyPr>
          <a:lstStyle/>
          <a:p>
            <a:r>
              <a:rPr lang="en-US" sz="2800" dirty="0" smtClean="0">
                <a:solidFill>
                  <a:schemeClr val="tx2"/>
                </a:solidFill>
                <a:latin typeface="Source Sans Pro" panose="020B0503030403020204"/>
              </a:rPr>
              <a:t>as 4 bytes</a:t>
            </a:r>
          </a:p>
        </p:txBody>
      </p:sp>
      <p:sp>
        <p:nvSpPr>
          <p:cNvPr id="12" name="Rectangle 11"/>
          <p:cNvSpPr/>
          <p:nvPr>
            <p:custDataLst>
              <p:tags r:id="rId8"/>
            </p:custDataLst>
          </p:nvPr>
        </p:nvSpPr>
        <p:spPr>
          <a:xfrm>
            <a:off x="-116510" y="2418050"/>
            <a:ext cx="2504212" cy="523220"/>
          </a:xfrm>
          <a:prstGeom prst="rect">
            <a:avLst/>
          </a:prstGeom>
        </p:spPr>
        <p:txBody>
          <a:bodyPr wrap="none">
            <a:spAutoFit/>
          </a:bodyPr>
          <a:lstStyle/>
          <a:p>
            <a:r>
              <a:rPr lang="en-US" sz="2800" dirty="0" smtClean="0">
                <a:solidFill>
                  <a:schemeClr val="tx2"/>
                </a:solidFill>
                <a:latin typeface="Source Sans Pro" panose="020B0503030403020204"/>
              </a:rPr>
              <a:t>as 2 </a:t>
            </a:r>
            <a:r>
              <a:rPr lang="en-US" sz="2800" dirty="0" err="1" smtClean="0">
                <a:solidFill>
                  <a:schemeClr val="tx2"/>
                </a:solidFill>
                <a:latin typeface="Source Sans Pro" panose="020B0503030403020204"/>
              </a:rPr>
              <a:t>halfwords</a:t>
            </a:r>
            <a:endParaRPr lang="en-US" sz="2800" dirty="0" smtClean="0">
              <a:solidFill>
                <a:schemeClr val="tx2"/>
              </a:solidFill>
              <a:latin typeface="Source Sans Pro" panose="020B0503030403020204"/>
            </a:endParaRPr>
          </a:p>
        </p:txBody>
      </p:sp>
      <p:sp>
        <p:nvSpPr>
          <p:cNvPr id="13" name="Rectangle 12"/>
          <p:cNvSpPr/>
          <p:nvPr>
            <p:custDataLst>
              <p:tags r:id="rId9"/>
            </p:custDataLst>
          </p:nvPr>
        </p:nvSpPr>
        <p:spPr>
          <a:xfrm>
            <a:off x="642406" y="2955445"/>
            <a:ext cx="1744388" cy="523220"/>
          </a:xfrm>
          <a:prstGeom prst="rect">
            <a:avLst/>
          </a:prstGeom>
        </p:spPr>
        <p:txBody>
          <a:bodyPr wrap="none">
            <a:spAutoFit/>
          </a:bodyPr>
          <a:lstStyle/>
          <a:p>
            <a:r>
              <a:rPr lang="en-US" sz="2800" dirty="0" smtClean="0">
                <a:solidFill>
                  <a:schemeClr val="tx2"/>
                </a:solidFill>
                <a:latin typeface="Source Sans Pro" panose="020B0503030403020204"/>
              </a:rPr>
              <a:t>as 1 word</a:t>
            </a:r>
          </a:p>
        </p:txBody>
      </p:sp>
      <p:sp>
        <p:nvSpPr>
          <p:cNvPr id="14" name="Slide Number Placeholder 4"/>
          <p:cNvSpPr txBox="1">
            <a:spLocks/>
          </p:cNvSpPr>
          <p:nvPr/>
        </p:nvSpPr>
        <p:spPr>
          <a:xfrm>
            <a:off x="6553200" y="6356350"/>
            <a:ext cx="2133600" cy="365125"/>
          </a:xfrm>
          <a:prstGeom prst="rect">
            <a:avLst/>
          </a:prstGeom>
        </p:spPr>
        <p:txBody>
          <a:bodyPr/>
          <a:ls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fld id="{DAD0A56F-BD0F-4BDF-9912-D1E89E9626C0}" type="slidenum">
              <a:rPr lang="en-US" smtClean="0">
                <a:latin typeface="Source Sans Pro" panose="020B0503030403020204"/>
              </a:rPr>
              <a:pPr/>
              <a:t>71</a:t>
            </a:fld>
            <a:endParaRPr lang="en-US" dirty="0">
              <a:latin typeface="Source Sans Pro" panose="020B0503030403020204"/>
            </a:endParaRPr>
          </a:p>
        </p:txBody>
      </p:sp>
      <p:sp>
        <p:nvSpPr>
          <p:cNvPr id="16" name="Rectangle 15"/>
          <p:cNvSpPr/>
          <p:nvPr/>
        </p:nvSpPr>
        <p:spPr>
          <a:xfrm>
            <a:off x="114300" y="3540960"/>
            <a:ext cx="8915400" cy="2646635"/>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17" name="Content Placeholder 2"/>
          <p:cNvSpPr txBox="1">
            <a:spLocks/>
          </p:cNvSpPr>
          <p:nvPr>
            <p:custDataLst>
              <p:tags r:id="rId10"/>
            </p:custDataLst>
          </p:nvPr>
        </p:nvSpPr>
        <p:spPr>
          <a:xfrm>
            <a:off x="228600" y="361913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6"/>
                </a:solidFill>
                <a:latin typeface="Source Sans Pro" panose="020B0503030403020204"/>
              </a:rPr>
              <a:t>Clicker Question: </a:t>
            </a:r>
            <a:r>
              <a:rPr lang="en-US" sz="2800" dirty="0" smtClean="0">
                <a:solidFill>
                  <a:schemeClr val="tx2"/>
                </a:solidFill>
                <a:latin typeface="Source Sans Pro" panose="020B0503030403020204"/>
              </a:rPr>
              <a:t>What values go in the byte-sized boxes with addresses 1000 and 1001?</a:t>
            </a:r>
          </a:p>
          <a:p>
            <a:r>
              <a:rPr lang="en-US" sz="2800" dirty="0" smtClean="0">
                <a:solidFill>
                  <a:schemeClr val="accent1"/>
                </a:solidFill>
                <a:latin typeface="Source Sans Pro" panose="020B0503030403020204"/>
              </a:rPr>
              <a:t>a) 					d)</a:t>
            </a:r>
          </a:p>
          <a:p>
            <a:r>
              <a:rPr lang="en-US" sz="2800" dirty="0" smtClean="0">
                <a:solidFill>
                  <a:schemeClr val="accent1"/>
                </a:solidFill>
                <a:latin typeface="Source Sans Pro" panose="020B0503030403020204"/>
              </a:rPr>
              <a:t>b)					e)</a:t>
            </a:r>
          </a:p>
          <a:p>
            <a:r>
              <a:rPr lang="en-US" sz="2800" dirty="0" smtClean="0">
                <a:solidFill>
                  <a:schemeClr val="accent1"/>
                </a:solidFill>
                <a:latin typeface="Source Sans Pro" panose="020B0503030403020204"/>
              </a:rPr>
              <a:t>c)	</a:t>
            </a:r>
          </a:p>
        </p:txBody>
      </p:sp>
      <p:sp>
        <p:nvSpPr>
          <p:cNvPr id="18" name="TextBox 17"/>
          <p:cNvSpPr txBox="1"/>
          <p:nvPr/>
        </p:nvSpPr>
        <p:spPr>
          <a:xfrm>
            <a:off x="800100" y="4581472"/>
            <a:ext cx="1544012" cy="523220"/>
          </a:xfrm>
          <a:prstGeom prst="rect">
            <a:avLst/>
          </a:prstGeom>
          <a:noFill/>
        </p:spPr>
        <p:txBody>
          <a:bodyPr wrap="none" rtlCol="0">
            <a:spAutoFit/>
          </a:bodyPr>
          <a:lstStyle/>
          <a:p>
            <a:r>
              <a:rPr lang="en-US" sz="2800" dirty="0" smtClean="0">
                <a:solidFill>
                  <a:schemeClr val="tx2"/>
                </a:solidFill>
                <a:latin typeface="Source Sans Pro" panose="020B0503030403020204"/>
              </a:rPr>
              <a:t>0x8, 0x7</a:t>
            </a:r>
            <a:endParaRPr lang="en-US" sz="2800" dirty="0">
              <a:solidFill>
                <a:schemeClr val="tx2"/>
              </a:solidFill>
              <a:latin typeface="Source Sans Pro" panose="020B0503030403020204"/>
            </a:endParaRPr>
          </a:p>
        </p:txBody>
      </p:sp>
      <p:sp>
        <p:nvSpPr>
          <p:cNvPr id="19" name="TextBox 18"/>
          <p:cNvSpPr txBox="1"/>
          <p:nvPr/>
        </p:nvSpPr>
        <p:spPr>
          <a:xfrm>
            <a:off x="800100" y="5108150"/>
            <a:ext cx="194476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0x78, 0x56</a:t>
            </a:r>
            <a:endParaRPr lang="en-US" sz="2800" dirty="0">
              <a:solidFill>
                <a:schemeClr val="tx2"/>
              </a:solidFill>
              <a:latin typeface="Source Sans Pro" panose="020B0503030403020204"/>
            </a:endParaRPr>
          </a:p>
        </p:txBody>
      </p:sp>
      <p:sp>
        <p:nvSpPr>
          <p:cNvPr id="20" name="TextBox 19"/>
          <p:cNvSpPr txBox="1"/>
          <p:nvPr/>
        </p:nvSpPr>
        <p:spPr>
          <a:xfrm>
            <a:off x="5219700" y="5051870"/>
            <a:ext cx="1544012"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 0x2</a:t>
            </a:r>
            <a:endParaRPr lang="en-US" sz="2800" dirty="0">
              <a:solidFill>
                <a:schemeClr val="tx2"/>
              </a:solidFill>
              <a:latin typeface="Source Sans Pro" panose="020B0503030403020204"/>
            </a:endParaRPr>
          </a:p>
        </p:txBody>
      </p:sp>
      <p:sp>
        <p:nvSpPr>
          <p:cNvPr id="21" name="TextBox 20"/>
          <p:cNvSpPr txBox="1"/>
          <p:nvPr/>
        </p:nvSpPr>
        <p:spPr>
          <a:xfrm>
            <a:off x="5219700" y="4542910"/>
            <a:ext cx="194476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0x12, 0x34</a:t>
            </a:r>
            <a:endParaRPr lang="en-US" sz="2800" dirty="0">
              <a:solidFill>
                <a:schemeClr val="tx2"/>
              </a:solidFill>
              <a:latin typeface="Source Sans Pro" panose="020B0503030403020204"/>
            </a:endParaRPr>
          </a:p>
        </p:txBody>
      </p:sp>
      <p:sp>
        <p:nvSpPr>
          <p:cNvPr id="22" name="TextBox 21"/>
          <p:cNvSpPr txBox="1"/>
          <p:nvPr/>
        </p:nvSpPr>
        <p:spPr>
          <a:xfrm>
            <a:off x="800100" y="5582212"/>
            <a:ext cx="194476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0x87, 0x65</a:t>
            </a:r>
            <a:endParaRPr lang="en-US" sz="2800" dirty="0">
              <a:solidFill>
                <a:schemeClr val="tx2"/>
              </a:solidFill>
              <a:latin typeface="Source Sans Pro" panose="020B0503030403020204"/>
            </a:endParaRPr>
          </a:p>
        </p:txBody>
      </p:sp>
      <p:sp>
        <p:nvSpPr>
          <p:cNvPr id="23" name="Rectangle 22"/>
          <p:cNvSpPr/>
          <p:nvPr/>
        </p:nvSpPr>
        <p:spPr>
          <a:xfrm>
            <a:off x="2269478" y="6356350"/>
            <a:ext cx="5715988" cy="430887"/>
          </a:xfrm>
          <a:prstGeom prst="rect">
            <a:avLst/>
          </a:prstGeom>
        </p:spPr>
        <p:txBody>
          <a:bodyPr wrap="none">
            <a:spAutoFit/>
          </a:bodyPr>
          <a:lstStyle/>
          <a:p>
            <a:r>
              <a:rPr lang="en-US" sz="2200" i="1" dirty="0" smtClean="0">
                <a:solidFill>
                  <a:srgbClr val="FF2F92"/>
                </a:solidFill>
                <a:latin typeface="Source Sans Pro" panose="020B0503030403020204"/>
              </a:rPr>
              <a:t>THIS IS WHAT YOUR PROJECTS WILL BE</a:t>
            </a:r>
            <a:endParaRPr lang="en-US" sz="2200" i="1" dirty="0">
              <a:solidFill>
                <a:srgbClr val="FF2F92"/>
              </a:solidFill>
              <a:latin typeface="Source Sans Pro" panose="020B0503030403020204"/>
            </a:endParaRPr>
          </a:p>
        </p:txBody>
      </p:sp>
      <p:sp>
        <p:nvSpPr>
          <p:cNvPr id="24" name="Oval 23"/>
          <p:cNvSpPr/>
          <p:nvPr/>
        </p:nvSpPr>
        <p:spPr>
          <a:xfrm>
            <a:off x="114300" y="5092030"/>
            <a:ext cx="2769740" cy="52322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2443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72</a:t>
            </a:fld>
            <a:endParaRPr lang="en-US" dirty="0"/>
          </a:p>
        </p:txBody>
      </p:sp>
      <p:sp>
        <p:nvSpPr>
          <p:cNvPr id="5" name="Title 1"/>
          <p:cNvSpPr>
            <a:spLocks noGrp="1"/>
          </p:cNvSpPr>
          <p:nvPr>
            <p:ph type="title"/>
            <p:custDataLst>
              <p:tags r:id="rId1"/>
            </p:custDataLst>
          </p:nvPr>
        </p:nvSpPr>
        <p:spPr>
          <a:xfrm>
            <a:off x="228600" y="94352"/>
            <a:ext cx="8686800" cy="533400"/>
          </a:xfrm>
        </p:spPr>
        <p:txBody>
          <a:bodyPr>
            <a:normAutofit fontScale="90000"/>
          </a:bodyPr>
          <a:lstStyle/>
          <a:p>
            <a:r>
              <a:rPr lang="en-US" dirty="0" smtClean="0"/>
              <a:t>Little Endian</a:t>
            </a:r>
            <a:endParaRPr lang="en-US" dirty="0"/>
          </a:p>
        </p:txBody>
      </p:sp>
      <p:sp>
        <p:nvSpPr>
          <p:cNvPr id="6" name="Content Placeholder 2"/>
          <p:cNvSpPr>
            <a:spLocks noGrp="1"/>
          </p:cNvSpPr>
          <p:nvPr>
            <p:ph idx="1"/>
            <p:custDataLst>
              <p:tags r:id="rId2"/>
            </p:custDataLst>
          </p:nvPr>
        </p:nvSpPr>
        <p:spPr>
          <a:xfrm>
            <a:off x="228600" y="578160"/>
            <a:ext cx="8686800" cy="533400"/>
          </a:xfrm>
        </p:spPr>
        <p:txBody>
          <a:bodyPr>
            <a:normAutofit/>
          </a:bodyPr>
          <a:lstStyle/>
          <a:p>
            <a:pPr marL="0" indent="0">
              <a:buNone/>
            </a:pPr>
            <a:r>
              <a:rPr lang="en-US" sz="2800" dirty="0" smtClean="0"/>
              <a:t>Endianness: Ordering of bytes within a memory word</a:t>
            </a:r>
          </a:p>
        </p:txBody>
      </p:sp>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1416280078"/>
              </p:ext>
            </p:extLst>
          </p:nvPr>
        </p:nvGraphicFramePr>
        <p:xfrm>
          <a:off x="2362200" y="1598050"/>
          <a:ext cx="6096000" cy="88392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tx2"/>
                          </a:solidFill>
                          <a:latin typeface="Source Sans Pro" panose="020B0503030403020204"/>
                        </a:rPr>
                        <a:t>1000</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1001</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1002</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1003</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3816614354"/>
              </p:ext>
            </p:extLst>
          </p:nvPr>
        </p:nvGraphicFramePr>
        <p:xfrm>
          <a:off x="2362200" y="2970840"/>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tx2"/>
                          </a:solidFill>
                          <a:latin typeface="Source Sans Pro" panose="020B0503030403020204"/>
                        </a:rPr>
                        <a:t>0x12345678</a:t>
                      </a:r>
                      <a:endParaRPr lang="en-US" sz="28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custDataLst>
              <p:tags r:id="rId5"/>
            </p:custDataLst>
            <p:extLst>
              <p:ext uri="{D42A27DB-BD31-4B8C-83A1-F6EECF244321}">
                <p14:modId xmlns:p14="http://schemas.microsoft.com/office/powerpoint/2010/main" val="2522245604"/>
              </p:ext>
            </p:extLst>
          </p:nvPr>
        </p:nvGraphicFramePr>
        <p:xfrm>
          <a:off x="2362200" y="2493320"/>
          <a:ext cx="6096000" cy="4572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p:cNvSpPr/>
          <p:nvPr>
            <p:custDataLst>
              <p:tags r:id="rId6"/>
            </p:custDataLst>
          </p:nvPr>
        </p:nvSpPr>
        <p:spPr>
          <a:xfrm>
            <a:off x="228600" y="1034172"/>
            <a:ext cx="9063700" cy="523220"/>
          </a:xfrm>
          <a:prstGeom prst="rect">
            <a:avLst/>
          </a:prstGeom>
        </p:spPr>
        <p:txBody>
          <a:bodyPr wrap="none">
            <a:spAutoFit/>
          </a:bodyPr>
          <a:lstStyle/>
          <a:p>
            <a:r>
              <a:rPr lang="en-US" sz="2800" dirty="0">
                <a:solidFill>
                  <a:schemeClr val="accent1"/>
                </a:solidFill>
                <a:latin typeface="Source Sans Pro" panose="020B0503030403020204"/>
              </a:rPr>
              <a:t>Big Endian</a:t>
            </a:r>
            <a:r>
              <a:rPr lang="en-US" sz="2800" dirty="0">
                <a:solidFill>
                  <a:schemeClr val="tx2"/>
                </a:solidFill>
                <a:latin typeface="Source Sans Pro" panose="020B0503030403020204"/>
              </a:rPr>
              <a:t> = most significant part first (MIPS, networks)</a:t>
            </a:r>
          </a:p>
        </p:txBody>
      </p:sp>
      <p:sp>
        <p:nvSpPr>
          <p:cNvPr id="11" name="Rectangle 10"/>
          <p:cNvSpPr/>
          <p:nvPr>
            <p:custDataLst>
              <p:tags r:id="rId7"/>
            </p:custDataLst>
          </p:nvPr>
        </p:nvSpPr>
        <p:spPr>
          <a:xfrm>
            <a:off x="483077" y="1918000"/>
            <a:ext cx="1822935" cy="523220"/>
          </a:xfrm>
          <a:prstGeom prst="rect">
            <a:avLst/>
          </a:prstGeom>
        </p:spPr>
        <p:txBody>
          <a:bodyPr wrap="none">
            <a:spAutoFit/>
          </a:bodyPr>
          <a:lstStyle/>
          <a:p>
            <a:r>
              <a:rPr lang="en-US" sz="2800" dirty="0" smtClean="0">
                <a:solidFill>
                  <a:schemeClr val="tx2"/>
                </a:solidFill>
                <a:latin typeface="Source Sans Pro" panose="020B0503030403020204"/>
              </a:rPr>
              <a:t>as 4 bytes</a:t>
            </a:r>
          </a:p>
        </p:txBody>
      </p:sp>
      <p:sp>
        <p:nvSpPr>
          <p:cNvPr id="12" name="Rectangle 11"/>
          <p:cNvSpPr/>
          <p:nvPr>
            <p:custDataLst>
              <p:tags r:id="rId8"/>
            </p:custDataLst>
          </p:nvPr>
        </p:nvSpPr>
        <p:spPr>
          <a:xfrm>
            <a:off x="-116510" y="2418050"/>
            <a:ext cx="2504212" cy="523220"/>
          </a:xfrm>
          <a:prstGeom prst="rect">
            <a:avLst/>
          </a:prstGeom>
        </p:spPr>
        <p:txBody>
          <a:bodyPr wrap="none">
            <a:spAutoFit/>
          </a:bodyPr>
          <a:lstStyle/>
          <a:p>
            <a:r>
              <a:rPr lang="en-US" sz="2800" dirty="0" smtClean="0">
                <a:solidFill>
                  <a:schemeClr val="tx2"/>
                </a:solidFill>
                <a:latin typeface="Source Sans Pro" panose="020B0503030403020204"/>
              </a:rPr>
              <a:t>as 2 </a:t>
            </a:r>
            <a:r>
              <a:rPr lang="en-US" sz="2800" dirty="0" err="1" smtClean="0">
                <a:solidFill>
                  <a:schemeClr val="tx2"/>
                </a:solidFill>
                <a:latin typeface="Source Sans Pro" panose="020B0503030403020204"/>
              </a:rPr>
              <a:t>halfwords</a:t>
            </a:r>
            <a:endParaRPr lang="en-US" sz="2800" dirty="0" smtClean="0">
              <a:solidFill>
                <a:schemeClr val="tx2"/>
              </a:solidFill>
              <a:latin typeface="Source Sans Pro" panose="020B0503030403020204"/>
            </a:endParaRPr>
          </a:p>
        </p:txBody>
      </p:sp>
      <p:sp>
        <p:nvSpPr>
          <p:cNvPr id="13" name="Rectangle 12"/>
          <p:cNvSpPr/>
          <p:nvPr>
            <p:custDataLst>
              <p:tags r:id="rId9"/>
            </p:custDataLst>
          </p:nvPr>
        </p:nvSpPr>
        <p:spPr>
          <a:xfrm>
            <a:off x="642406" y="2955445"/>
            <a:ext cx="1744388" cy="523220"/>
          </a:xfrm>
          <a:prstGeom prst="rect">
            <a:avLst/>
          </a:prstGeom>
        </p:spPr>
        <p:txBody>
          <a:bodyPr wrap="none">
            <a:spAutoFit/>
          </a:bodyPr>
          <a:lstStyle/>
          <a:p>
            <a:r>
              <a:rPr lang="en-US" sz="2800" dirty="0" smtClean="0">
                <a:solidFill>
                  <a:schemeClr val="tx2"/>
                </a:solidFill>
                <a:latin typeface="Source Sans Pro" panose="020B0503030403020204"/>
              </a:rPr>
              <a:t>as 1 word</a:t>
            </a:r>
          </a:p>
        </p:txBody>
      </p:sp>
      <p:sp>
        <p:nvSpPr>
          <p:cNvPr id="14" name="Slide Number Placeholder 4"/>
          <p:cNvSpPr txBox="1">
            <a:spLocks/>
          </p:cNvSpPr>
          <p:nvPr/>
        </p:nvSpPr>
        <p:spPr>
          <a:xfrm>
            <a:off x="6553200" y="6356350"/>
            <a:ext cx="2133600" cy="365125"/>
          </a:xfrm>
          <a:prstGeom prst="rect">
            <a:avLst/>
          </a:prstGeom>
        </p:spPr>
        <p:txBody>
          <a:bodyPr/>
          <a:ls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fld id="{DAD0A56F-BD0F-4BDF-9912-D1E89E9626C0}" type="slidenum">
              <a:rPr lang="en-US" smtClean="0">
                <a:latin typeface="Source Sans Pro" panose="020B0503030403020204"/>
              </a:rPr>
              <a:pPr/>
              <a:t>72</a:t>
            </a:fld>
            <a:endParaRPr lang="en-US" dirty="0">
              <a:latin typeface="Source Sans Pro" panose="020B0503030403020204"/>
            </a:endParaRPr>
          </a:p>
        </p:txBody>
      </p:sp>
      <p:sp>
        <p:nvSpPr>
          <p:cNvPr id="16" name="Rectangle 15"/>
          <p:cNvSpPr/>
          <p:nvPr/>
        </p:nvSpPr>
        <p:spPr>
          <a:xfrm>
            <a:off x="114300" y="3540960"/>
            <a:ext cx="8915400" cy="2646635"/>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17" name="Content Placeholder 2"/>
          <p:cNvSpPr txBox="1">
            <a:spLocks/>
          </p:cNvSpPr>
          <p:nvPr>
            <p:custDataLst>
              <p:tags r:id="rId10"/>
            </p:custDataLst>
          </p:nvPr>
        </p:nvSpPr>
        <p:spPr>
          <a:xfrm>
            <a:off x="228600" y="361913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6"/>
                </a:solidFill>
                <a:latin typeface="Source Sans Pro" panose="020B0503030403020204"/>
              </a:rPr>
              <a:t>Clicker Question: </a:t>
            </a:r>
            <a:r>
              <a:rPr lang="en-US" sz="2800" dirty="0">
                <a:solidFill>
                  <a:schemeClr val="tx2"/>
                </a:solidFill>
                <a:latin typeface="Source Sans Pro" panose="020B0503030403020204"/>
              </a:rPr>
              <a:t>What value goes in the half-word sized box with address 1000?</a:t>
            </a:r>
          </a:p>
          <a:p>
            <a:r>
              <a:rPr lang="en-US" sz="2800" dirty="0" smtClean="0">
                <a:solidFill>
                  <a:schemeClr val="accent1"/>
                </a:solidFill>
                <a:latin typeface="Source Sans Pro" panose="020B0503030403020204"/>
              </a:rPr>
              <a:t>a) 					d)</a:t>
            </a:r>
          </a:p>
          <a:p>
            <a:r>
              <a:rPr lang="en-US" sz="2800" dirty="0" smtClean="0">
                <a:solidFill>
                  <a:schemeClr val="accent1"/>
                </a:solidFill>
                <a:latin typeface="Source Sans Pro" panose="020B0503030403020204"/>
              </a:rPr>
              <a:t>b)					e)</a:t>
            </a:r>
          </a:p>
          <a:p>
            <a:r>
              <a:rPr lang="en-US" sz="2800" dirty="0" smtClean="0">
                <a:solidFill>
                  <a:schemeClr val="accent1"/>
                </a:solidFill>
                <a:latin typeface="Source Sans Pro" panose="020B0503030403020204"/>
              </a:rPr>
              <a:t>c)	</a:t>
            </a:r>
          </a:p>
        </p:txBody>
      </p:sp>
      <p:sp>
        <p:nvSpPr>
          <p:cNvPr id="23" name="Rectangle 22"/>
          <p:cNvSpPr/>
          <p:nvPr/>
        </p:nvSpPr>
        <p:spPr>
          <a:xfrm>
            <a:off x="2269478" y="6356350"/>
            <a:ext cx="5715988" cy="430887"/>
          </a:xfrm>
          <a:prstGeom prst="rect">
            <a:avLst/>
          </a:prstGeom>
        </p:spPr>
        <p:txBody>
          <a:bodyPr wrap="none">
            <a:spAutoFit/>
          </a:bodyPr>
          <a:lstStyle/>
          <a:p>
            <a:r>
              <a:rPr lang="en-US" sz="2200" i="1" dirty="0" smtClean="0">
                <a:solidFill>
                  <a:srgbClr val="FF2F92"/>
                </a:solidFill>
                <a:latin typeface="Source Sans Pro" panose="020B0503030403020204"/>
              </a:rPr>
              <a:t>THIS IS WHAT YOUR PROJECTS WILL BE</a:t>
            </a:r>
            <a:endParaRPr lang="en-US" sz="2200" i="1" dirty="0">
              <a:solidFill>
                <a:srgbClr val="FF2F92"/>
              </a:solidFill>
              <a:latin typeface="Source Sans Pro" panose="020B0503030403020204"/>
            </a:endParaRPr>
          </a:p>
        </p:txBody>
      </p:sp>
      <p:sp>
        <p:nvSpPr>
          <p:cNvPr id="31" name="TextBox 30"/>
          <p:cNvSpPr txBox="1"/>
          <p:nvPr/>
        </p:nvSpPr>
        <p:spPr>
          <a:xfrm>
            <a:off x="767520" y="4576217"/>
            <a:ext cx="76495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a:t>
            </a:r>
            <a:endParaRPr lang="en-US" sz="2800" dirty="0">
              <a:solidFill>
                <a:schemeClr val="tx2"/>
              </a:solidFill>
              <a:latin typeface="Source Sans Pro" panose="020B0503030403020204"/>
            </a:endParaRPr>
          </a:p>
        </p:txBody>
      </p:sp>
      <p:sp>
        <p:nvSpPr>
          <p:cNvPr id="32" name="TextBox 31"/>
          <p:cNvSpPr txBox="1"/>
          <p:nvPr/>
        </p:nvSpPr>
        <p:spPr>
          <a:xfrm>
            <a:off x="767520" y="5102895"/>
            <a:ext cx="965329"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0x12</a:t>
            </a:r>
            <a:endParaRPr lang="en-US" sz="2800" dirty="0">
              <a:solidFill>
                <a:schemeClr val="tx2"/>
              </a:solidFill>
              <a:latin typeface="Source Sans Pro" panose="020B0503030403020204"/>
            </a:endParaRPr>
          </a:p>
        </p:txBody>
      </p:sp>
      <p:sp>
        <p:nvSpPr>
          <p:cNvPr id="33" name="TextBox 32"/>
          <p:cNvSpPr txBox="1"/>
          <p:nvPr/>
        </p:nvSpPr>
        <p:spPr>
          <a:xfrm>
            <a:off x="5187120" y="5046615"/>
            <a:ext cx="1366080" cy="523220"/>
          </a:xfrm>
          <a:prstGeom prst="rect">
            <a:avLst/>
          </a:prstGeom>
          <a:noFill/>
        </p:spPr>
        <p:txBody>
          <a:bodyPr wrap="none" rtlCol="0">
            <a:spAutoFit/>
          </a:bodyPr>
          <a:lstStyle/>
          <a:p>
            <a:r>
              <a:rPr lang="en-US" sz="2800" dirty="0" smtClean="0">
                <a:solidFill>
                  <a:schemeClr val="tx2"/>
                </a:solidFill>
                <a:latin typeface="Source Sans Pro" panose="020B0503030403020204"/>
              </a:rPr>
              <a:t>0x5678</a:t>
            </a:r>
            <a:endParaRPr lang="en-US" sz="2800" dirty="0">
              <a:solidFill>
                <a:schemeClr val="tx2"/>
              </a:solidFill>
              <a:latin typeface="Source Sans Pro" panose="020B0503030403020204"/>
            </a:endParaRPr>
          </a:p>
        </p:txBody>
      </p:sp>
      <p:sp>
        <p:nvSpPr>
          <p:cNvPr id="34" name="TextBox 33"/>
          <p:cNvSpPr txBox="1"/>
          <p:nvPr/>
        </p:nvSpPr>
        <p:spPr>
          <a:xfrm>
            <a:off x="5187120" y="4537655"/>
            <a:ext cx="1366080" cy="523220"/>
          </a:xfrm>
          <a:prstGeom prst="rect">
            <a:avLst/>
          </a:prstGeom>
          <a:noFill/>
        </p:spPr>
        <p:txBody>
          <a:bodyPr wrap="none" rtlCol="0">
            <a:spAutoFit/>
          </a:bodyPr>
          <a:lstStyle/>
          <a:p>
            <a:r>
              <a:rPr lang="en-US" sz="2800" dirty="0" smtClean="0">
                <a:solidFill>
                  <a:schemeClr val="tx2"/>
                </a:solidFill>
                <a:latin typeface="Source Sans Pro" panose="020B0503030403020204"/>
              </a:rPr>
              <a:t>0x4321</a:t>
            </a:r>
            <a:endParaRPr lang="en-US" sz="2800" dirty="0">
              <a:solidFill>
                <a:schemeClr val="tx2"/>
              </a:solidFill>
              <a:latin typeface="Source Sans Pro" panose="020B0503030403020204"/>
            </a:endParaRPr>
          </a:p>
        </p:txBody>
      </p:sp>
      <p:sp>
        <p:nvSpPr>
          <p:cNvPr id="35" name="TextBox 34"/>
          <p:cNvSpPr txBox="1"/>
          <p:nvPr/>
        </p:nvSpPr>
        <p:spPr>
          <a:xfrm>
            <a:off x="767520" y="5576957"/>
            <a:ext cx="1366080"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0x1234</a:t>
            </a:r>
            <a:endParaRPr lang="en-US" sz="2800" dirty="0">
              <a:solidFill>
                <a:schemeClr val="tx2"/>
              </a:solidFill>
              <a:latin typeface="Source Sans Pro" panose="020B0503030403020204"/>
            </a:endParaRPr>
          </a:p>
        </p:txBody>
      </p:sp>
    </p:spTree>
    <p:extLst>
      <p:ext uri="{BB962C8B-B14F-4D97-AF65-F5344CB8AC3E}">
        <p14:creationId xmlns:p14="http://schemas.microsoft.com/office/powerpoint/2010/main" val="22013337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73</a:t>
            </a:fld>
            <a:endParaRPr lang="en-US" dirty="0"/>
          </a:p>
        </p:txBody>
      </p:sp>
      <p:sp>
        <p:nvSpPr>
          <p:cNvPr id="5" name="Title 1"/>
          <p:cNvSpPr>
            <a:spLocks noGrp="1"/>
          </p:cNvSpPr>
          <p:nvPr>
            <p:ph type="title"/>
            <p:custDataLst>
              <p:tags r:id="rId1"/>
            </p:custDataLst>
          </p:nvPr>
        </p:nvSpPr>
        <p:spPr>
          <a:xfrm>
            <a:off x="228600" y="94352"/>
            <a:ext cx="8686800" cy="533400"/>
          </a:xfrm>
        </p:spPr>
        <p:txBody>
          <a:bodyPr>
            <a:normAutofit fontScale="90000"/>
          </a:bodyPr>
          <a:lstStyle/>
          <a:p>
            <a:r>
              <a:rPr lang="en-US" dirty="0" smtClean="0"/>
              <a:t>Little Endian</a:t>
            </a:r>
            <a:endParaRPr lang="en-US" dirty="0"/>
          </a:p>
        </p:txBody>
      </p:sp>
      <p:sp>
        <p:nvSpPr>
          <p:cNvPr id="6" name="Content Placeholder 2"/>
          <p:cNvSpPr>
            <a:spLocks noGrp="1"/>
          </p:cNvSpPr>
          <p:nvPr>
            <p:ph idx="1"/>
            <p:custDataLst>
              <p:tags r:id="rId2"/>
            </p:custDataLst>
          </p:nvPr>
        </p:nvSpPr>
        <p:spPr>
          <a:xfrm>
            <a:off x="228600" y="578160"/>
            <a:ext cx="8686800" cy="533400"/>
          </a:xfrm>
        </p:spPr>
        <p:txBody>
          <a:bodyPr>
            <a:normAutofit/>
          </a:bodyPr>
          <a:lstStyle/>
          <a:p>
            <a:pPr marL="0" indent="0">
              <a:buNone/>
            </a:pPr>
            <a:r>
              <a:rPr lang="en-US" sz="2800" dirty="0" smtClean="0"/>
              <a:t>Endianness: Ordering of bytes within a memory word</a:t>
            </a:r>
          </a:p>
        </p:txBody>
      </p:sp>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3490931462"/>
              </p:ext>
            </p:extLst>
          </p:nvPr>
        </p:nvGraphicFramePr>
        <p:xfrm>
          <a:off x="2362200" y="1598050"/>
          <a:ext cx="6096000" cy="88392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tx2"/>
                          </a:solidFill>
                          <a:latin typeface="Source Sans Pro" panose="020B0503030403020204"/>
                        </a:rPr>
                        <a:t>1000</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1001</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1002</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tx2"/>
                          </a:solidFill>
                          <a:latin typeface="Source Sans Pro" panose="020B0503030403020204"/>
                        </a:rPr>
                        <a:t>1003</a:t>
                      </a:r>
                      <a:endParaRPr lang="en-US" sz="2800" b="0" dirty="0">
                        <a:solidFill>
                          <a:schemeClr val="tx2"/>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627295096"/>
              </p:ext>
            </p:extLst>
          </p:nvPr>
        </p:nvGraphicFramePr>
        <p:xfrm>
          <a:off x="2362200" y="2970840"/>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tx2"/>
                          </a:solidFill>
                          <a:latin typeface="Source Sans Pro" panose="020B0503030403020204"/>
                        </a:rPr>
                        <a:t>0x12345678</a:t>
                      </a:r>
                      <a:endParaRPr lang="en-US" sz="28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custDataLst>
              <p:tags r:id="rId5"/>
            </p:custDataLst>
            <p:extLst>
              <p:ext uri="{D42A27DB-BD31-4B8C-83A1-F6EECF244321}">
                <p14:modId xmlns:p14="http://schemas.microsoft.com/office/powerpoint/2010/main" val="356493424"/>
              </p:ext>
            </p:extLst>
          </p:nvPr>
        </p:nvGraphicFramePr>
        <p:xfrm>
          <a:off x="2362200" y="2493320"/>
          <a:ext cx="6096000" cy="4572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p:cNvSpPr/>
          <p:nvPr>
            <p:custDataLst>
              <p:tags r:id="rId6"/>
            </p:custDataLst>
          </p:nvPr>
        </p:nvSpPr>
        <p:spPr>
          <a:xfrm>
            <a:off x="228600" y="1034172"/>
            <a:ext cx="9063700" cy="523220"/>
          </a:xfrm>
          <a:prstGeom prst="rect">
            <a:avLst/>
          </a:prstGeom>
        </p:spPr>
        <p:txBody>
          <a:bodyPr wrap="none">
            <a:spAutoFit/>
          </a:bodyPr>
          <a:lstStyle/>
          <a:p>
            <a:r>
              <a:rPr lang="en-US" sz="2800" dirty="0">
                <a:solidFill>
                  <a:schemeClr val="accent1"/>
                </a:solidFill>
                <a:latin typeface="Source Sans Pro" panose="020B0503030403020204"/>
              </a:rPr>
              <a:t>Big Endian</a:t>
            </a:r>
            <a:r>
              <a:rPr lang="en-US" sz="2800" dirty="0">
                <a:solidFill>
                  <a:schemeClr val="tx2"/>
                </a:solidFill>
                <a:latin typeface="Source Sans Pro" panose="020B0503030403020204"/>
              </a:rPr>
              <a:t> = most significant part first (MIPS, networks)</a:t>
            </a:r>
          </a:p>
        </p:txBody>
      </p:sp>
      <p:sp>
        <p:nvSpPr>
          <p:cNvPr id="11" name="Rectangle 10"/>
          <p:cNvSpPr/>
          <p:nvPr>
            <p:custDataLst>
              <p:tags r:id="rId7"/>
            </p:custDataLst>
          </p:nvPr>
        </p:nvSpPr>
        <p:spPr>
          <a:xfrm>
            <a:off x="483077" y="1918000"/>
            <a:ext cx="1822935" cy="523220"/>
          </a:xfrm>
          <a:prstGeom prst="rect">
            <a:avLst/>
          </a:prstGeom>
        </p:spPr>
        <p:txBody>
          <a:bodyPr wrap="none">
            <a:spAutoFit/>
          </a:bodyPr>
          <a:lstStyle/>
          <a:p>
            <a:r>
              <a:rPr lang="en-US" sz="2800" dirty="0" smtClean="0">
                <a:solidFill>
                  <a:schemeClr val="tx2"/>
                </a:solidFill>
                <a:latin typeface="Source Sans Pro" panose="020B0503030403020204"/>
              </a:rPr>
              <a:t>as 4 bytes</a:t>
            </a:r>
          </a:p>
        </p:txBody>
      </p:sp>
      <p:sp>
        <p:nvSpPr>
          <p:cNvPr id="12" name="Rectangle 11"/>
          <p:cNvSpPr/>
          <p:nvPr>
            <p:custDataLst>
              <p:tags r:id="rId8"/>
            </p:custDataLst>
          </p:nvPr>
        </p:nvSpPr>
        <p:spPr>
          <a:xfrm>
            <a:off x="-116510" y="2418050"/>
            <a:ext cx="2504212" cy="523220"/>
          </a:xfrm>
          <a:prstGeom prst="rect">
            <a:avLst/>
          </a:prstGeom>
        </p:spPr>
        <p:txBody>
          <a:bodyPr wrap="none">
            <a:spAutoFit/>
          </a:bodyPr>
          <a:lstStyle/>
          <a:p>
            <a:r>
              <a:rPr lang="en-US" sz="2800" dirty="0" smtClean="0">
                <a:solidFill>
                  <a:schemeClr val="tx2"/>
                </a:solidFill>
                <a:latin typeface="Source Sans Pro" panose="020B0503030403020204"/>
              </a:rPr>
              <a:t>as 2 </a:t>
            </a:r>
            <a:r>
              <a:rPr lang="en-US" sz="2800" dirty="0" err="1" smtClean="0">
                <a:solidFill>
                  <a:schemeClr val="tx2"/>
                </a:solidFill>
                <a:latin typeface="Source Sans Pro" panose="020B0503030403020204"/>
              </a:rPr>
              <a:t>halfwords</a:t>
            </a:r>
            <a:endParaRPr lang="en-US" sz="2800" dirty="0" smtClean="0">
              <a:solidFill>
                <a:schemeClr val="tx2"/>
              </a:solidFill>
              <a:latin typeface="Source Sans Pro" panose="020B0503030403020204"/>
            </a:endParaRPr>
          </a:p>
        </p:txBody>
      </p:sp>
      <p:sp>
        <p:nvSpPr>
          <p:cNvPr id="13" name="Rectangle 12"/>
          <p:cNvSpPr/>
          <p:nvPr>
            <p:custDataLst>
              <p:tags r:id="rId9"/>
            </p:custDataLst>
          </p:nvPr>
        </p:nvSpPr>
        <p:spPr>
          <a:xfrm>
            <a:off x="642406" y="2955445"/>
            <a:ext cx="1744388" cy="523220"/>
          </a:xfrm>
          <a:prstGeom prst="rect">
            <a:avLst/>
          </a:prstGeom>
        </p:spPr>
        <p:txBody>
          <a:bodyPr wrap="none">
            <a:spAutoFit/>
          </a:bodyPr>
          <a:lstStyle/>
          <a:p>
            <a:r>
              <a:rPr lang="en-US" sz="2800" dirty="0" smtClean="0">
                <a:solidFill>
                  <a:schemeClr val="tx2"/>
                </a:solidFill>
                <a:latin typeface="Source Sans Pro" panose="020B0503030403020204"/>
              </a:rPr>
              <a:t>as 1 word</a:t>
            </a:r>
          </a:p>
        </p:txBody>
      </p:sp>
      <p:sp>
        <p:nvSpPr>
          <p:cNvPr id="14" name="Slide Number Placeholder 4"/>
          <p:cNvSpPr txBox="1">
            <a:spLocks/>
          </p:cNvSpPr>
          <p:nvPr/>
        </p:nvSpPr>
        <p:spPr>
          <a:xfrm>
            <a:off x="6553200" y="6356350"/>
            <a:ext cx="2133600" cy="365125"/>
          </a:xfrm>
          <a:prstGeom prst="rect">
            <a:avLst/>
          </a:prstGeom>
        </p:spPr>
        <p:txBody>
          <a:bodyPr/>
          <a:ls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fld id="{DAD0A56F-BD0F-4BDF-9912-D1E89E9626C0}" type="slidenum">
              <a:rPr lang="en-US" smtClean="0">
                <a:latin typeface="Source Sans Pro" panose="020B0503030403020204"/>
              </a:rPr>
              <a:pPr/>
              <a:t>73</a:t>
            </a:fld>
            <a:endParaRPr lang="en-US" dirty="0">
              <a:latin typeface="Source Sans Pro" panose="020B0503030403020204"/>
            </a:endParaRPr>
          </a:p>
        </p:txBody>
      </p:sp>
      <p:sp>
        <p:nvSpPr>
          <p:cNvPr id="16" name="Rectangle 15"/>
          <p:cNvSpPr/>
          <p:nvPr/>
        </p:nvSpPr>
        <p:spPr>
          <a:xfrm>
            <a:off x="114300" y="3540960"/>
            <a:ext cx="8915400" cy="2646635"/>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17" name="Content Placeholder 2"/>
          <p:cNvSpPr txBox="1">
            <a:spLocks/>
          </p:cNvSpPr>
          <p:nvPr>
            <p:custDataLst>
              <p:tags r:id="rId10"/>
            </p:custDataLst>
          </p:nvPr>
        </p:nvSpPr>
        <p:spPr>
          <a:xfrm>
            <a:off x="228600" y="361913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6"/>
                </a:solidFill>
                <a:latin typeface="Source Sans Pro" panose="020B0503030403020204"/>
              </a:rPr>
              <a:t>Clicker Question: </a:t>
            </a:r>
            <a:r>
              <a:rPr lang="en-US" sz="2800" dirty="0">
                <a:solidFill>
                  <a:schemeClr val="tx2"/>
                </a:solidFill>
                <a:latin typeface="Source Sans Pro" panose="020B0503030403020204"/>
              </a:rPr>
              <a:t>What value goes in the half-word sized box with address 1000?</a:t>
            </a:r>
          </a:p>
          <a:p>
            <a:r>
              <a:rPr lang="en-US" sz="2800" dirty="0" smtClean="0">
                <a:solidFill>
                  <a:schemeClr val="accent1"/>
                </a:solidFill>
                <a:latin typeface="Source Sans Pro" panose="020B0503030403020204"/>
              </a:rPr>
              <a:t>a) 					d)</a:t>
            </a:r>
          </a:p>
          <a:p>
            <a:r>
              <a:rPr lang="en-US" sz="2800" dirty="0" smtClean="0">
                <a:solidFill>
                  <a:schemeClr val="accent1"/>
                </a:solidFill>
                <a:latin typeface="Source Sans Pro" panose="020B0503030403020204"/>
              </a:rPr>
              <a:t>b)					e)</a:t>
            </a:r>
          </a:p>
          <a:p>
            <a:r>
              <a:rPr lang="en-US" sz="2800" dirty="0" smtClean="0">
                <a:solidFill>
                  <a:schemeClr val="accent1"/>
                </a:solidFill>
                <a:latin typeface="Source Sans Pro" panose="020B0503030403020204"/>
              </a:rPr>
              <a:t>c)	</a:t>
            </a:r>
          </a:p>
        </p:txBody>
      </p:sp>
      <p:sp>
        <p:nvSpPr>
          <p:cNvPr id="23" name="Rectangle 22"/>
          <p:cNvSpPr/>
          <p:nvPr/>
        </p:nvSpPr>
        <p:spPr>
          <a:xfrm>
            <a:off x="2269478" y="6356350"/>
            <a:ext cx="5715988" cy="430887"/>
          </a:xfrm>
          <a:prstGeom prst="rect">
            <a:avLst/>
          </a:prstGeom>
        </p:spPr>
        <p:txBody>
          <a:bodyPr wrap="none">
            <a:spAutoFit/>
          </a:bodyPr>
          <a:lstStyle/>
          <a:p>
            <a:r>
              <a:rPr lang="en-US" sz="2200" i="1" dirty="0" smtClean="0">
                <a:solidFill>
                  <a:srgbClr val="FF2F92"/>
                </a:solidFill>
                <a:latin typeface="Source Sans Pro" panose="020B0503030403020204"/>
              </a:rPr>
              <a:t>THIS IS WHAT YOUR PROJECTS WILL BE</a:t>
            </a:r>
            <a:endParaRPr lang="en-US" sz="2200" i="1" dirty="0">
              <a:solidFill>
                <a:srgbClr val="FF2F92"/>
              </a:solidFill>
              <a:latin typeface="Source Sans Pro" panose="020B0503030403020204"/>
            </a:endParaRPr>
          </a:p>
        </p:txBody>
      </p:sp>
      <p:sp>
        <p:nvSpPr>
          <p:cNvPr id="31" name="TextBox 30"/>
          <p:cNvSpPr txBox="1"/>
          <p:nvPr/>
        </p:nvSpPr>
        <p:spPr>
          <a:xfrm>
            <a:off x="767520" y="4576217"/>
            <a:ext cx="764953"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a:t>
            </a:r>
            <a:endParaRPr lang="en-US" sz="2800" dirty="0">
              <a:solidFill>
                <a:schemeClr val="tx2"/>
              </a:solidFill>
              <a:latin typeface="Source Sans Pro" panose="020B0503030403020204"/>
            </a:endParaRPr>
          </a:p>
        </p:txBody>
      </p:sp>
      <p:sp>
        <p:nvSpPr>
          <p:cNvPr id="32" name="TextBox 31"/>
          <p:cNvSpPr txBox="1"/>
          <p:nvPr/>
        </p:nvSpPr>
        <p:spPr>
          <a:xfrm>
            <a:off x="767520" y="5102895"/>
            <a:ext cx="965329"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0x12</a:t>
            </a:r>
            <a:endParaRPr lang="en-US" sz="2800" dirty="0">
              <a:solidFill>
                <a:schemeClr val="tx2"/>
              </a:solidFill>
              <a:latin typeface="Source Sans Pro" panose="020B0503030403020204"/>
            </a:endParaRPr>
          </a:p>
        </p:txBody>
      </p:sp>
      <p:sp>
        <p:nvSpPr>
          <p:cNvPr id="33" name="TextBox 32"/>
          <p:cNvSpPr txBox="1"/>
          <p:nvPr/>
        </p:nvSpPr>
        <p:spPr>
          <a:xfrm>
            <a:off x="5187120" y="5046615"/>
            <a:ext cx="1366080" cy="523220"/>
          </a:xfrm>
          <a:prstGeom prst="rect">
            <a:avLst/>
          </a:prstGeom>
          <a:noFill/>
        </p:spPr>
        <p:txBody>
          <a:bodyPr wrap="none" rtlCol="0">
            <a:spAutoFit/>
          </a:bodyPr>
          <a:lstStyle/>
          <a:p>
            <a:r>
              <a:rPr lang="en-US" sz="2800" dirty="0" smtClean="0">
                <a:solidFill>
                  <a:schemeClr val="tx2"/>
                </a:solidFill>
                <a:latin typeface="Source Sans Pro" panose="020B0503030403020204"/>
              </a:rPr>
              <a:t>0x5678</a:t>
            </a:r>
            <a:endParaRPr lang="en-US" sz="2800" dirty="0">
              <a:solidFill>
                <a:schemeClr val="tx2"/>
              </a:solidFill>
              <a:latin typeface="Source Sans Pro" panose="020B0503030403020204"/>
            </a:endParaRPr>
          </a:p>
        </p:txBody>
      </p:sp>
      <p:sp>
        <p:nvSpPr>
          <p:cNvPr id="34" name="TextBox 33"/>
          <p:cNvSpPr txBox="1"/>
          <p:nvPr/>
        </p:nvSpPr>
        <p:spPr>
          <a:xfrm>
            <a:off x="5187120" y="4537655"/>
            <a:ext cx="1366080" cy="523220"/>
          </a:xfrm>
          <a:prstGeom prst="rect">
            <a:avLst/>
          </a:prstGeom>
          <a:noFill/>
        </p:spPr>
        <p:txBody>
          <a:bodyPr wrap="none" rtlCol="0">
            <a:spAutoFit/>
          </a:bodyPr>
          <a:lstStyle/>
          <a:p>
            <a:r>
              <a:rPr lang="en-US" sz="2800" dirty="0" smtClean="0">
                <a:solidFill>
                  <a:schemeClr val="tx2"/>
                </a:solidFill>
                <a:latin typeface="Source Sans Pro" panose="020B0503030403020204"/>
              </a:rPr>
              <a:t>0x4321</a:t>
            </a:r>
            <a:endParaRPr lang="en-US" sz="2800" dirty="0">
              <a:solidFill>
                <a:schemeClr val="tx2"/>
              </a:solidFill>
              <a:latin typeface="Source Sans Pro" panose="020B0503030403020204"/>
            </a:endParaRPr>
          </a:p>
        </p:txBody>
      </p:sp>
      <p:sp>
        <p:nvSpPr>
          <p:cNvPr id="35" name="TextBox 34"/>
          <p:cNvSpPr txBox="1"/>
          <p:nvPr/>
        </p:nvSpPr>
        <p:spPr>
          <a:xfrm>
            <a:off x="767520" y="5576957"/>
            <a:ext cx="1366080" cy="523220"/>
          </a:xfrm>
          <a:prstGeom prst="rect">
            <a:avLst/>
          </a:prstGeom>
          <a:noFill/>
        </p:spPr>
        <p:txBody>
          <a:bodyPr wrap="none" rtlCol="0">
            <a:spAutoFit/>
          </a:bodyPr>
          <a:lstStyle/>
          <a:p>
            <a:r>
              <a:rPr lang="en-US" sz="2800" dirty="0" smtClean="0">
                <a:solidFill>
                  <a:schemeClr val="tx2"/>
                </a:solidFill>
                <a:latin typeface="Source Sans Pro" panose="020B0503030403020204"/>
              </a:rPr>
              <a:t>0x1234</a:t>
            </a:r>
            <a:endParaRPr lang="en-US" sz="2800" dirty="0">
              <a:solidFill>
                <a:schemeClr val="tx2"/>
              </a:solidFill>
              <a:latin typeface="Source Sans Pro" panose="020B0503030403020204"/>
            </a:endParaRPr>
          </a:p>
        </p:txBody>
      </p:sp>
      <p:sp>
        <p:nvSpPr>
          <p:cNvPr id="21" name="Oval 20"/>
          <p:cNvSpPr/>
          <p:nvPr/>
        </p:nvSpPr>
        <p:spPr>
          <a:xfrm>
            <a:off x="76200" y="5504371"/>
            <a:ext cx="2286000" cy="7175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2300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74</a:t>
            </a:fld>
            <a:endParaRPr lang="en-US" dirty="0"/>
          </a:p>
        </p:txBody>
      </p:sp>
      <p:graphicFrame>
        <p:nvGraphicFramePr>
          <p:cNvPr id="5" name="Table 4"/>
          <p:cNvGraphicFramePr>
            <a:graphicFrameLocks noGrp="1"/>
          </p:cNvGraphicFramePr>
          <p:nvPr>
            <p:custDataLst>
              <p:tags r:id="rId1"/>
            </p:custDataLst>
            <p:extLst/>
          </p:nvPr>
        </p:nvGraphicFramePr>
        <p:xfrm>
          <a:off x="57150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0x000fffff</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0x0000000b</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0x0000000a</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0x00000009</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0x00000008</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0x00000007</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0x00000006</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0x00000005</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0x00000004</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0x00000003</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0x00000002</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latin typeface="Consolas" pitchFamily="49" charset="0"/>
                        </a:rPr>
                        <a:t>0x00000001</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0x00000000</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6" name="Title 1"/>
          <p:cNvSpPr>
            <a:spLocks noGrp="1"/>
          </p:cNvSpPr>
          <p:nvPr>
            <p:ph type="title"/>
            <p:custDataLst>
              <p:tags r:id="rId2"/>
            </p:custDataLst>
          </p:nvPr>
        </p:nvSpPr>
        <p:spPr>
          <a:xfrm>
            <a:off x="228600" y="152400"/>
            <a:ext cx="8686800" cy="533400"/>
          </a:xfrm>
        </p:spPr>
        <p:txBody>
          <a:bodyPr>
            <a:normAutofit fontScale="90000"/>
          </a:bodyPr>
          <a:lstStyle/>
          <a:p>
            <a:r>
              <a:rPr lang="en-US" dirty="0" smtClean="0"/>
              <a:t>Little Endian</a:t>
            </a:r>
            <a:endParaRPr lang="en-US" dirty="0"/>
          </a:p>
        </p:txBody>
      </p:sp>
      <p:sp>
        <p:nvSpPr>
          <p:cNvPr id="2" name="Content Placeholder 1"/>
          <p:cNvSpPr>
            <a:spLocks noGrp="1"/>
          </p:cNvSpPr>
          <p:nvPr>
            <p:ph idx="1"/>
          </p:nvPr>
        </p:nvSpPr>
        <p:spPr>
          <a:xfrm>
            <a:off x="145472" y="619298"/>
            <a:ext cx="5695603" cy="5741984"/>
          </a:xfrm>
        </p:spPr>
        <p:txBody>
          <a:bodyPr/>
          <a:lstStyle/>
          <a:p>
            <a:pPr marL="0" indent="0">
              <a:buNone/>
            </a:pPr>
            <a:r>
              <a:rPr lang="en-US" dirty="0">
                <a:solidFill>
                  <a:schemeClr val="accent1"/>
                </a:solidFill>
              </a:rPr>
              <a:t>Little Endian</a:t>
            </a:r>
            <a:r>
              <a:rPr lang="en-US" dirty="0">
                <a:solidFill>
                  <a:schemeClr val="tx2"/>
                </a:solidFill>
              </a:rPr>
              <a:t> = least significant part first </a:t>
            </a:r>
            <a:r>
              <a:rPr lang="en-US" dirty="0" smtClean="0">
                <a:solidFill>
                  <a:schemeClr val="tx2"/>
                </a:solidFill>
              </a:rPr>
              <a:t>(RISC-V, </a:t>
            </a:r>
            <a:r>
              <a:rPr lang="en-US" dirty="0">
                <a:solidFill>
                  <a:schemeClr val="tx2"/>
                </a:solidFill>
              </a:rPr>
              <a:t>x86)</a:t>
            </a:r>
          </a:p>
          <a:p>
            <a:endParaRPr lang="en-US" dirty="0">
              <a:solidFill>
                <a:schemeClr val="accent5">
                  <a:lumMod val="60000"/>
                  <a:lumOff val="40000"/>
                </a:schemeClr>
              </a:solidFill>
            </a:endParaRPr>
          </a:p>
          <a:p>
            <a:pPr marL="0" indent="0">
              <a:buNone/>
            </a:pPr>
            <a:r>
              <a:rPr lang="en-US" dirty="0"/>
              <a:t>Example:</a:t>
            </a:r>
          </a:p>
          <a:p>
            <a:pPr marL="0" indent="0">
              <a:buNone/>
            </a:pPr>
            <a:r>
              <a:rPr lang="en-US" dirty="0"/>
              <a:t>r5 contains 5 (0x00000005)</a:t>
            </a:r>
          </a:p>
          <a:p>
            <a:pPr marL="0" indent="0">
              <a:buNone/>
            </a:pPr>
            <a:r>
              <a:rPr lang="en-US" dirty="0">
                <a:solidFill>
                  <a:schemeClr val="accent1"/>
                </a:solidFill>
                <a:latin typeface="Consolas" panose="020B0609020204030204" pitchFamily="49" charset="0"/>
                <a:cs typeface="Consolas" panose="020B0609020204030204" pitchFamily="49" charset="0"/>
              </a:rPr>
              <a:t>SW r5, 8(r0)</a:t>
            </a:r>
          </a:p>
          <a:p>
            <a:pPr marL="0" indent="0">
              <a:buNone/>
            </a:pPr>
            <a:endParaRPr lang="en-US" dirty="0"/>
          </a:p>
        </p:txBody>
      </p:sp>
      <p:sp>
        <p:nvSpPr>
          <p:cNvPr id="20" name="Content Placeholder 2">
            <a:extLst>
              <a:ext uri="{FF2B5EF4-FFF2-40B4-BE49-F238E27FC236}">
                <a16:creationId xmlns:a16="http://schemas.microsoft.com/office/drawing/2014/main" id="{B7EDF443-69EF-574C-B8DE-E2D61ADB10E1}"/>
              </a:ext>
            </a:extLst>
          </p:cNvPr>
          <p:cNvSpPr txBox="1">
            <a:spLocks/>
          </p:cNvSpPr>
          <p:nvPr>
            <p:custDataLst>
              <p:tags r:id="rId3"/>
            </p:custDataLst>
          </p:nvPr>
        </p:nvSpPr>
        <p:spPr>
          <a:xfrm>
            <a:off x="145473" y="3729644"/>
            <a:ext cx="4807585" cy="3052158"/>
          </a:xfrm>
          <a:prstGeom prst="rect">
            <a:avLst/>
          </a:prstGeom>
          <a:ln w="38100">
            <a:solidFill>
              <a:schemeClr val="accent6"/>
            </a:solidFill>
          </a:ln>
        </p:spPr>
        <p:txBody>
          <a:bodyPr vert="horz" lIns="91440" tIns="45720" rIns="91440" bIns="45720" rtlCol="0">
            <a:normAutofit fontScale="850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accent1"/>
                </a:solidFill>
              </a:rPr>
              <a:t>Clicker Question: After executing the store, which byte address contains the byte 0x05?</a:t>
            </a:r>
          </a:p>
          <a:p>
            <a:pPr marL="514350" indent="-514350">
              <a:buAutoNum type="alphaLcParenR"/>
            </a:pPr>
            <a:r>
              <a:rPr lang="en-US" sz="2800" dirty="0">
                <a:solidFill>
                  <a:schemeClr val="accent1"/>
                </a:solidFill>
              </a:rPr>
              <a:t>0x00000008</a:t>
            </a:r>
          </a:p>
          <a:p>
            <a:pPr marL="514350" indent="-514350">
              <a:buFontTx/>
              <a:buAutoNum type="alphaLcParenR"/>
            </a:pPr>
            <a:r>
              <a:rPr lang="en-US" sz="2800" dirty="0">
                <a:solidFill>
                  <a:schemeClr val="accent1"/>
                </a:solidFill>
              </a:rPr>
              <a:t>0x00000009</a:t>
            </a:r>
          </a:p>
          <a:p>
            <a:pPr marL="514350" indent="-514350">
              <a:buFontTx/>
              <a:buAutoNum type="alphaLcParenR"/>
            </a:pPr>
            <a:r>
              <a:rPr lang="en-US" sz="2800" dirty="0">
                <a:solidFill>
                  <a:schemeClr val="accent1"/>
                </a:solidFill>
              </a:rPr>
              <a:t>0x0000000a</a:t>
            </a:r>
          </a:p>
          <a:p>
            <a:pPr marL="514350" indent="-514350">
              <a:buFontTx/>
              <a:buAutoNum type="alphaLcParenR"/>
            </a:pPr>
            <a:r>
              <a:rPr lang="en-US" sz="2800" dirty="0">
                <a:solidFill>
                  <a:schemeClr val="accent1"/>
                </a:solidFill>
              </a:rPr>
              <a:t>0x0000000b</a:t>
            </a:r>
          </a:p>
          <a:p>
            <a:pPr marL="514350" indent="-514350">
              <a:buAutoNum type="alphaLcParenR"/>
            </a:pPr>
            <a:r>
              <a:rPr lang="en-US" sz="2800" dirty="0">
                <a:solidFill>
                  <a:schemeClr val="accent1"/>
                </a:solidFill>
              </a:rPr>
              <a:t>I don’t know</a:t>
            </a:r>
          </a:p>
        </p:txBody>
      </p:sp>
      <p:sp>
        <p:nvSpPr>
          <p:cNvPr id="21" name="Rectangle 20">
            <a:extLst>
              <a:ext uri="{FF2B5EF4-FFF2-40B4-BE49-F238E27FC236}">
                <a16:creationId xmlns:a16="http://schemas.microsoft.com/office/drawing/2014/main" id="{BBCCB5CE-7EE1-9748-AEA2-988194DBDFF6}"/>
              </a:ext>
            </a:extLst>
          </p:cNvPr>
          <p:cNvSpPr/>
          <p:nvPr/>
        </p:nvSpPr>
        <p:spPr>
          <a:xfrm>
            <a:off x="5950063" y="76198"/>
            <a:ext cx="2806474" cy="430887"/>
          </a:xfrm>
          <a:prstGeom prst="rect">
            <a:avLst/>
          </a:prstGeom>
        </p:spPr>
        <p:txBody>
          <a:bodyPr wrap="none">
            <a:spAutoFit/>
          </a:bodyPr>
          <a:lstStyle/>
          <a:p>
            <a:r>
              <a:rPr lang="en-US" sz="2200" i="1" dirty="0">
                <a:solidFill>
                  <a:srgbClr val="FF2F92"/>
                </a:solidFill>
              </a:rPr>
              <a:t>WHAT WE USE IN 3410</a:t>
            </a:r>
          </a:p>
        </p:txBody>
      </p:sp>
    </p:spTree>
    <p:extLst>
      <p:ext uri="{BB962C8B-B14F-4D97-AF65-F5344CB8AC3E}">
        <p14:creationId xmlns:p14="http://schemas.microsoft.com/office/powerpoint/2010/main" val="558220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75</a:t>
            </a:fld>
            <a:endParaRPr lang="en-US" dirty="0"/>
          </a:p>
        </p:txBody>
      </p:sp>
      <p:graphicFrame>
        <p:nvGraphicFramePr>
          <p:cNvPr id="5" name="Table 4"/>
          <p:cNvGraphicFramePr>
            <a:graphicFrameLocks noGrp="1"/>
          </p:cNvGraphicFramePr>
          <p:nvPr>
            <p:custDataLst>
              <p:tags r:id="rId1"/>
            </p:custDataLst>
            <p:extLst/>
          </p:nvPr>
        </p:nvGraphicFramePr>
        <p:xfrm>
          <a:off x="57150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0x000fffff</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0x0000000b</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0x0000000a</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0x00000009</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0x00000008</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0x00000007</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0x00000006</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0x00000005</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0x00000004</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0x00000003</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0x00000002</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latin typeface="Consolas" pitchFamily="49" charset="0"/>
                        </a:rPr>
                        <a:t>0x00000001</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0x00000000</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6" name="Title 1"/>
          <p:cNvSpPr>
            <a:spLocks noGrp="1"/>
          </p:cNvSpPr>
          <p:nvPr>
            <p:ph type="title"/>
            <p:custDataLst>
              <p:tags r:id="rId2"/>
            </p:custDataLst>
          </p:nvPr>
        </p:nvSpPr>
        <p:spPr>
          <a:xfrm>
            <a:off x="228600" y="152400"/>
            <a:ext cx="8686800" cy="533400"/>
          </a:xfrm>
        </p:spPr>
        <p:txBody>
          <a:bodyPr>
            <a:normAutofit fontScale="90000"/>
          </a:bodyPr>
          <a:lstStyle/>
          <a:p>
            <a:r>
              <a:rPr lang="en-US" dirty="0" smtClean="0"/>
              <a:t>Little Endian</a:t>
            </a:r>
            <a:endParaRPr lang="en-US" dirty="0"/>
          </a:p>
        </p:txBody>
      </p:sp>
      <p:sp>
        <p:nvSpPr>
          <p:cNvPr id="2" name="Content Placeholder 1"/>
          <p:cNvSpPr>
            <a:spLocks noGrp="1"/>
          </p:cNvSpPr>
          <p:nvPr>
            <p:ph idx="1"/>
          </p:nvPr>
        </p:nvSpPr>
        <p:spPr>
          <a:xfrm>
            <a:off x="145472" y="619298"/>
            <a:ext cx="5695603" cy="5741984"/>
          </a:xfrm>
        </p:spPr>
        <p:txBody>
          <a:bodyPr/>
          <a:lstStyle/>
          <a:p>
            <a:pPr marL="0" indent="0">
              <a:buNone/>
            </a:pPr>
            <a:r>
              <a:rPr lang="en-US" dirty="0">
                <a:solidFill>
                  <a:schemeClr val="accent1"/>
                </a:solidFill>
              </a:rPr>
              <a:t>Little Endian</a:t>
            </a:r>
            <a:r>
              <a:rPr lang="en-US" dirty="0">
                <a:solidFill>
                  <a:schemeClr val="tx2"/>
                </a:solidFill>
              </a:rPr>
              <a:t> = least significant part first </a:t>
            </a:r>
            <a:r>
              <a:rPr lang="en-US" dirty="0" smtClean="0">
                <a:solidFill>
                  <a:schemeClr val="tx2"/>
                </a:solidFill>
              </a:rPr>
              <a:t>(RISC-V, </a:t>
            </a:r>
            <a:r>
              <a:rPr lang="en-US" dirty="0">
                <a:solidFill>
                  <a:schemeClr val="tx2"/>
                </a:solidFill>
              </a:rPr>
              <a:t>x86)</a:t>
            </a:r>
          </a:p>
          <a:p>
            <a:endParaRPr lang="en-US" dirty="0">
              <a:solidFill>
                <a:schemeClr val="accent5">
                  <a:lumMod val="60000"/>
                  <a:lumOff val="40000"/>
                </a:schemeClr>
              </a:solidFill>
            </a:endParaRPr>
          </a:p>
          <a:p>
            <a:pPr marL="0" indent="0">
              <a:buNone/>
            </a:pPr>
            <a:r>
              <a:rPr lang="en-US" dirty="0"/>
              <a:t>Example:</a:t>
            </a:r>
          </a:p>
          <a:p>
            <a:pPr marL="0" indent="0">
              <a:buNone/>
            </a:pPr>
            <a:r>
              <a:rPr lang="en-US" dirty="0"/>
              <a:t>r5 contains 5 (0x00000005)</a:t>
            </a:r>
          </a:p>
          <a:p>
            <a:pPr marL="0" indent="0">
              <a:buNone/>
            </a:pPr>
            <a:r>
              <a:rPr lang="en-US" dirty="0">
                <a:solidFill>
                  <a:schemeClr val="accent1"/>
                </a:solidFill>
                <a:latin typeface="Consolas" panose="020B0609020204030204" pitchFamily="49" charset="0"/>
                <a:cs typeface="Consolas" panose="020B0609020204030204" pitchFamily="49" charset="0"/>
              </a:rPr>
              <a:t>SW r5, 8(r0)</a:t>
            </a:r>
          </a:p>
          <a:p>
            <a:pPr marL="0" indent="0">
              <a:buNone/>
            </a:pPr>
            <a:endParaRPr lang="en-US" dirty="0"/>
          </a:p>
        </p:txBody>
      </p:sp>
      <p:sp>
        <p:nvSpPr>
          <p:cNvPr id="20" name="Content Placeholder 2">
            <a:extLst>
              <a:ext uri="{FF2B5EF4-FFF2-40B4-BE49-F238E27FC236}">
                <a16:creationId xmlns:a16="http://schemas.microsoft.com/office/drawing/2014/main" id="{B7EDF443-69EF-574C-B8DE-E2D61ADB10E1}"/>
              </a:ext>
            </a:extLst>
          </p:cNvPr>
          <p:cNvSpPr txBox="1">
            <a:spLocks/>
          </p:cNvSpPr>
          <p:nvPr>
            <p:custDataLst>
              <p:tags r:id="rId3"/>
            </p:custDataLst>
          </p:nvPr>
        </p:nvSpPr>
        <p:spPr>
          <a:xfrm>
            <a:off x="145473" y="3729644"/>
            <a:ext cx="4807585" cy="3052158"/>
          </a:xfrm>
          <a:prstGeom prst="rect">
            <a:avLst/>
          </a:prstGeom>
          <a:ln w="38100">
            <a:solidFill>
              <a:schemeClr val="accent6"/>
            </a:solidFill>
          </a:ln>
        </p:spPr>
        <p:txBody>
          <a:bodyPr vert="horz" lIns="91440" tIns="45720" rIns="91440" bIns="45720" rtlCol="0">
            <a:normAutofit fontScale="850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accent1"/>
                </a:solidFill>
              </a:rPr>
              <a:t>Clicker Question: After executing the store, which byte address contains the byte 0x05?</a:t>
            </a:r>
          </a:p>
          <a:p>
            <a:pPr marL="514350" indent="-514350">
              <a:buAutoNum type="alphaLcParenR"/>
            </a:pPr>
            <a:r>
              <a:rPr lang="en-US" sz="2800" dirty="0">
                <a:solidFill>
                  <a:schemeClr val="accent1"/>
                </a:solidFill>
              </a:rPr>
              <a:t>0x00000008</a:t>
            </a:r>
          </a:p>
          <a:p>
            <a:pPr marL="514350" indent="-514350">
              <a:buFontTx/>
              <a:buAutoNum type="alphaLcParenR"/>
            </a:pPr>
            <a:r>
              <a:rPr lang="en-US" sz="2800" dirty="0">
                <a:solidFill>
                  <a:schemeClr val="accent1"/>
                </a:solidFill>
              </a:rPr>
              <a:t>0x00000009</a:t>
            </a:r>
          </a:p>
          <a:p>
            <a:pPr marL="514350" indent="-514350">
              <a:buFontTx/>
              <a:buAutoNum type="alphaLcParenR"/>
            </a:pPr>
            <a:r>
              <a:rPr lang="en-US" sz="2800" dirty="0">
                <a:solidFill>
                  <a:schemeClr val="accent1"/>
                </a:solidFill>
              </a:rPr>
              <a:t>0x0000000a</a:t>
            </a:r>
          </a:p>
          <a:p>
            <a:pPr marL="514350" indent="-514350">
              <a:buFontTx/>
              <a:buAutoNum type="alphaLcParenR"/>
            </a:pPr>
            <a:r>
              <a:rPr lang="en-US" sz="2800" dirty="0">
                <a:solidFill>
                  <a:schemeClr val="accent1"/>
                </a:solidFill>
              </a:rPr>
              <a:t>0x0000000b</a:t>
            </a:r>
          </a:p>
          <a:p>
            <a:pPr marL="514350" indent="-514350">
              <a:buAutoNum type="alphaLcParenR"/>
            </a:pPr>
            <a:r>
              <a:rPr lang="en-US" sz="2800" dirty="0">
                <a:solidFill>
                  <a:schemeClr val="accent1"/>
                </a:solidFill>
              </a:rPr>
              <a:t>I don’t know</a:t>
            </a:r>
          </a:p>
        </p:txBody>
      </p:sp>
      <p:sp>
        <p:nvSpPr>
          <p:cNvPr id="21" name="Rectangle 20">
            <a:extLst>
              <a:ext uri="{FF2B5EF4-FFF2-40B4-BE49-F238E27FC236}">
                <a16:creationId xmlns:a16="http://schemas.microsoft.com/office/drawing/2014/main" id="{BBCCB5CE-7EE1-9748-AEA2-988194DBDFF6}"/>
              </a:ext>
            </a:extLst>
          </p:cNvPr>
          <p:cNvSpPr/>
          <p:nvPr/>
        </p:nvSpPr>
        <p:spPr>
          <a:xfrm>
            <a:off x="5950063" y="76198"/>
            <a:ext cx="2806474" cy="430887"/>
          </a:xfrm>
          <a:prstGeom prst="rect">
            <a:avLst/>
          </a:prstGeom>
        </p:spPr>
        <p:txBody>
          <a:bodyPr wrap="none">
            <a:spAutoFit/>
          </a:bodyPr>
          <a:lstStyle/>
          <a:p>
            <a:r>
              <a:rPr lang="en-US" sz="2200" i="1" dirty="0">
                <a:solidFill>
                  <a:srgbClr val="FF2F92"/>
                </a:solidFill>
              </a:rPr>
              <a:t>WHAT WE USE IN 3410</a:t>
            </a:r>
          </a:p>
        </p:txBody>
      </p:sp>
      <p:sp>
        <p:nvSpPr>
          <p:cNvPr id="3" name="Oval 2"/>
          <p:cNvSpPr/>
          <p:nvPr/>
        </p:nvSpPr>
        <p:spPr>
          <a:xfrm>
            <a:off x="44335" y="4544291"/>
            <a:ext cx="2588029" cy="493222"/>
          </a:xfrm>
          <a:prstGeom prst="ellipse">
            <a:avLst/>
          </a:prstGeom>
          <a:noFill/>
          <a:ln w="349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2359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76</a:t>
            </a:fld>
            <a:endParaRPr lang="en-US" dirty="0"/>
          </a:p>
        </p:txBody>
      </p:sp>
      <p:graphicFrame>
        <p:nvGraphicFramePr>
          <p:cNvPr id="5" name="Table 4"/>
          <p:cNvGraphicFramePr>
            <a:graphicFrameLocks noGrp="1"/>
          </p:cNvGraphicFramePr>
          <p:nvPr>
            <p:custDataLst>
              <p:tags r:id="rId1"/>
            </p:custDataLst>
            <p:extLst/>
          </p:nvPr>
        </p:nvGraphicFramePr>
        <p:xfrm>
          <a:off x="57150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0x000fffff</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0x0000000b</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0x0000000a</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0x00000009</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0x00000008</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0x00000007</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0x00000006</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0x00000005</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0x00000004</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0x00000003</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0x00000002</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latin typeface="Consolas" pitchFamily="49" charset="0"/>
                        </a:rPr>
                        <a:t>0x00000001</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0x00000000</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6" name="Title 1"/>
          <p:cNvSpPr>
            <a:spLocks noGrp="1"/>
          </p:cNvSpPr>
          <p:nvPr>
            <p:ph type="title"/>
            <p:custDataLst>
              <p:tags r:id="rId2"/>
            </p:custDataLst>
          </p:nvPr>
        </p:nvSpPr>
        <p:spPr>
          <a:xfrm>
            <a:off x="228600" y="152400"/>
            <a:ext cx="8686800" cy="533400"/>
          </a:xfrm>
        </p:spPr>
        <p:txBody>
          <a:bodyPr>
            <a:normAutofit fontScale="90000"/>
          </a:bodyPr>
          <a:lstStyle/>
          <a:p>
            <a:r>
              <a:rPr lang="en-US" dirty="0" smtClean="0"/>
              <a:t>Big Endian</a:t>
            </a:r>
            <a:endParaRPr lang="en-US" dirty="0"/>
          </a:p>
        </p:txBody>
      </p:sp>
      <p:sp>
        <p:nvSpPr>
          <p:cNvPr id="2" name="Content Placeholder 1"/>
          <p:cNvSpPr>
            <a:spLocks noGrp="1"/>
          </p:cNvSpPr>
          <p:nvPr>
            <p:ph idx="1"/>
          </p:nvPr>
        </p:nvSpPr>
        <p:spPr>
          <a:xfrm>
            <a:off x="145472" y="619298"/>
            <a:ext cx="6050281" cy="5741984"/>
          </a:xfrm>
        </p:spPr>
        <p:txBody>
          <a:bodyPr/>
          <a:lstStyle/>
          <a:p>
            <a:pPr marL="0" indent="0">
              <a:buNone/>
            </a:pPr>
            <a:r>
              <a:rPr lang="en-US" dirty="0" smtClean="0">
                <a:solidFill>
                  <a:schemeClr val="accent1"/>
                </a:solidFill>
              </a:rPr>
              <a:t>Big </a:t>
            </a:r>
            <a:r>
              <a:rPr lang="en-US" dirty="0">
                <a:solidFill>
                  <a:schemeClr val="accent1"/>
                </a:solidFill>
              </a:rPr>
              <a:t>Endian</a:t>
            </a:r>
            <a:r>
              <a:rPr lang="en-US" dirty="0">
                <a:solidFill>
                  <a:schemeClr val="tx2"/>
                </a:solidFill>
              </a:rPr>
              <a:t> = </a:t>
            </a:r>
            <a:r>
              <a:rPr lang="en-US" dirty="0" smtClean="0">
                <a:solidFill>
                  <a:schemeClr val="tx2"/>
                </a:solidFill>
              </a:rPr>
              <a:t>most </a:t>
            </a:r>
            <a:r>
              <a:rPr lang="en-US" dirty="0">
                <a:solidFill>
                  <a:schemeClr val="tx2"/>
                </a:solidFill>
              </a:rPr>
              <a:t>significant part first (some MIPS, </a:t>
            </a:r>
            <a:r>
              <a:rPr lang="en-US" dirty="0" smtClean="0">
                <a:solidFill>
                  <a:schemeClr val="tx2"/>
                </a:solidFill>
              </a:rPr>
              <a:t>networks)</a:t>
            </a:r>
            <a:endParaRPr lang="en-US" dirty="0">
              <a:solidFill>
                <a:schemeClr val="tx2"/>
              </a:solidFill>
            </a:endParaRPr>
          </a:p>
          <a:p>
            <a:endParaRPr lang="en-US" dirty="0">
              <a:solidFill>
                <a:schemeClr val="accent5">
                  <a:lumMod val="60000"/>
                  <a:lumOff val="40000"/>
                </a:schemeClr>
              </a:solidFill>
            </a:endParaRPr>
          </a:p>
          <a:p>
            <a:pPr marL="0" indent="0">
              <a:buNone/>
            </a:pPr>
            <a:r>
              <a:rPr lang="en-US" dirty="0"/>
              <a:t>Example:</a:t>
            </a:r>
          </a:p>
          <a:p>
            <a:pPr marL="0" indent="0">
              <a:buNone/>
            </a:pPr>
            <a:r>
              <a:rPr lang="en-US" dirty="0"/>
              <a:t>r5 contains 5 (0x00000005)</a:t>
            </a:r>
          </a:p>
          <a:p>
            <a:pPr marL="0" indent="0">
              <a:buNone/>
            </a:pPr>
            <a:r>
              <a:rPr lang="en-US" dirty="0">
                <a:solidFill>
                  <a:schemeClr val="accent1"/>
                </a:solidFill>
                <a:latin typeface="Consolas" panose="020B0609020204030204" pitchFamily="49" charset="0"/>
                <a:cs typeface="Consolas" panose="020B0609020204030204" pitchFamily="49" charset="0"/>
              </a:rPr>
              <a:t>SW r5, 8(r0)</a:t>
            </a:r>
          </a:p>
          <a:p>
            <a:pPr marL="0" indent="0">
              <a:buNone/>
            </a:pPr>
            <a:endParaRPr lang="en-US" dirty="0"/>
          </a:p>
        </p:txBody>
      </p:sp>
      <p:sp>
        <p:nvSpPr>
          <p:cNvPr id="20" name="Content Placeholder 2">
            <a:extLst>
              <a:ext uri="{FF2B5EF4-FFF2-40B4-BE49-F238E27FC236}">
                <a16:creationId xmlns:a16="http://schemas.microsoft.com/office/drawing/2014/main" id="{B7EDF443-69EF-574C-B8DE-E2D61ADB10E1}"/>
              </a:ext>
            </a:extLst>
          </p:cNvPr>
          <p:cNvSpPr txBox="1">
            <a:spLocks/>
          </p:cNvSpPr>
          <p:nvPr>
            <p:custDataLst>
              <p:tags r:id="rId3"/>
            </p:custDataLst>
          </p:nvPr>
        </p:nvSpPr>
        <p:spPr>
          <a:xfrm>
            <a:off x="145473" y="3713018"/>
            <a:ext cx="4807585" cy="3068784"/>
          </a:xfrm>
          <a:prstGeom prst="rect">
            <a:avLst/>
          </a:prstGeom>
          <a:ln w="38100">
            <a:solidFill>
              <a:schemeClr val="accent6"/>
            </a:solidFill>
          </a:ln>
        </p:spPr>
        <p:txBody>
          <a:bodyPr vert="horz" lIns="91440" tIns="45720" rIns="91440" bIns="45720" rtlCol="0">
            <a:normAutofit fontScale="850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accent1"/>
                </a:solidFill>
              </a:rPr>
              <a:t>Clicker Question: After executing the store, which byte address contains the byte 0x05?</a:t>
            </a:r>
          </a:p>
          <a:p>
            <a:pPr marL="514350" indent="-514350">
              <a:buAutoNum type="alphaLcParenR"/>
            </a:pPr>
            <a:r>
              <a:rPr lang="en-US" sz="2800" dirty="0">
                <a:solidFill>
                  <a:schemeClr val="accent1"/>
                </a:solidFill>
              </a:rPr>
              <a:t>0x00000008</a:t>
            </a:r>
          </a:p>
          <a:p>
            <a:pPr marL="514350" indent="-514350">
              <a:buFontTx/>
              <a:buAutoNum type="alphaLcParenR"/>
            </a:pPr>
            <a:r>
              <a:rPr lang="en-US" sz="2800" dirty="0">
                <a:solidFill>
                  <a:schemeClr val="accent1"/>
                </a:solidFill>
              </a:rPr>
              <a:t>0x00000009</a:t>
            </a:r>
          </a:p>
          <a:p>
            <a:pPr marL="514350" indent="-514350">
              <a:buFontTx/>
              <a:buAutoNum type="alphaLcParenR"/>
            </a:pPr>
            <a:r>
              <a:rPr lang="en-US" sz="2800" dirty="0">
                <a:solidFill>
                  <a:schemeClr val="accent1"/>
                </a:solidFill>
              </a:rPr>
              <a:t>0x0000000a</a:t>
            </a:r>
          </a:p>
          <a:p>
            <a:pPr marL="514350" indent="-514350">
              <a:buFontTx/>
              <a:buAutoNum type="alphaLcParenR"/>
            </a:pPr>
            <a:r>
              <a:rPr lang="en-US" sz="2800" dirty="0">
                <a:solidFill>
                  <a:schemeClr val="accent1"/>
                </a:solidFill>
              </a:rPr>
              <a:t>0x0000000b</a:t>
            </a:r>
          </a:p>
          <a:p>
            <a:pPr marL="514350" indent="-514350">
              <a:buAutoNum type="alphaLcParenR"/>
            </a:pPr>
            <a:r>
              <a:rPr lang="en-US" sz="2800" dirty="0">
                <a:solidFill>
                  <a:schemeClr val="accent1"/>
                </a:solidFill>
              </a:rPr>
              <a:t>I don’t know</a:t>
            </a:r>
          </a:p>
        </p:txBody>
      </p:sp>
    </p:spTree>
    <p:extLst>
      <p:ext uri="{BB962C8B-B14F-4D97-AF65-F5344CB8AC3E}">
        <p14:creationId xmlns:p14="http://schemas.microsoft.com/office/powerpoint/2010/main" val="25567252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77</a:t>
            </a:fld>
            <a:endParaRPr lang="en-US" dirty="0"/>
          </a:p>
        </p:txBody>
      </p:sp>
      <p:graphicFrame>
        <p:nvGraphicFramePr>
          <p:cNvPr id="5" name="Table 4"/>
          <p:cNvGraphicFramePr>
            <a:graphicFrameLocks noGrp="1"/>
          </p:cNvGraphicFramePr>
          <p:nvPr>
            <p:custDataLst>
              <p:tags r:id="rId1"/>
            </p:custDataLst>
            <p:extLst/>
          </p:nvPr>
        </p:nvGraphicFramePr>
        <p:xfrm>
          <a:off x="57150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0x000fffff</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0x0000000b</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0x0000000a</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0x00000009</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0x00000008</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0x00000007</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0x00000006</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0x00000005</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0x00000004</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0x00000003</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0x00000002</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latin typeface="Consolas" pitchFamily="49" charset="0"/>
                        </a:rPr>
                        <a:t>0x00000001</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0x00000000</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6" name="Title 1"/>
          <p:cNvSpPr>
            <a:spLocks noGrp="1"/>
          </p:cNvSpPr>
          <p:nvPr>
            <p:ph type="title"/>
            <p:custDataLst>
              <p:tags r:id="rId2"/>
            </p:custDataLst>
          </p:nvPr>
        </p:nvSpPr>
        <p:spPr>
          <a:xfrm>
            <a:off x="228600" y="152400"/>
            <a:ext cx="8686800" cy="533400"/>
          </a:xfrm>
        </p:spPr>
        <p:txBody>
          <a:bodyPr>
            <a:normAutofit fontScale="90000"/>
          </a:bodyPr>
          <a:lstStyle/>
          <a:p>
            <a:r>
              <a:rPr lang="en-US" dirty="0" smtClean="0"/>
              <a:t>Big Endian</a:t>
            </a:r>
            <a:endParaRPr lang="en-US" dirty="0"/>
          </a:p>
        </p:txBody>
      </p:sp>
      <p:sp>
        <p:nvSpPr>
          <p:cNvPr id="2" name="Content Placeholder 1"/>
          <p:cNvSpPr>
            <a:spLocks noGrp="1"/>
          </p:cNvSpPr>
          <p:nvPr>
            <p:ph idx="1"/>
          </p:nvPr>
        </p:nvSpPr>
        <p:spPr>
          <a:xfrm>
            <a:off x="145472" y="619298"/>
            <a:ext cx="6050281" cy="5741984"/>
          </a:xfrm>
        </p:spPr>
        <p:txBody>
          <a:bodyPr/>
          <a:lstStyle/>
          <a:p>
            <a:pPr marL="0" indent="0">
              <a:buNone/>
            </a:pPr>
            <a:r>
              <a:rPr lang="en-US" dirty="0" smtClean="0">
                <a:solidFill>
                  <a:schemeClr val="accent1"/>
                </a:solidFill>
              </a:rPr>
              <a:t>Big </a:t>
            </a:r>
            <a:r>
              <a:rPr lang="en-US" dirty="0">
                <a:solidFill>
                  <a:schemeClr val="accent1"/>
                </a:solidFill>
              </a:rPr>
              <a:t>Endian</a:t>
            </a:r>
            <a:r>
              <a:rPr lang="en-US" dirty="0">
                <a:solidFill>
                  <a:schemeClr val="tx2"/>
                </a:solidFill>
              </a:rPr>
              <a:t> = </a:t>
            </a:r>
            <a:r>
              <a:rPr lang="en-US" dirty="0" smtClean="0">
                <a:solidFill>
                  <a:schemeClr val="tx2"/>
                </a:solidFill>
              </a:rPr>
              <a:t>most </a:t>
            </a:r>
            <a:r>
              <a:rPr lang="en-US" dirty="0">
                <a:solidFill>
                  <a:schemeClr val="tx2"/>
                </a:solidFill>
              </a:rPr>
              <a:t>significant part first (some MIPS, </a:t>
            </a:r>
            <a:r>
              <a:rPr lang="en-US" dirty="0" smtClean="0">
                <a:solidFill>
                  <a:schemeClr val="tx2"/>
                </a:solidFill>
              </a:rPr>
              <a:t>networks)</a:t>
            </a:r>
            <a:endParaRPr lang="en-US" dirty="0">
              <a:solidFill>
                <a:schemeClr val="tx2"/>
              </a:solidFill>
            </a:endParaRPr>
          </a:p>
          <a:p>
            <a:endParaRPr lang="en-US" dirty="0">
              <a:solidFill>
                <a:schemeClr val="accent5">
                  <a:lumMod val="60000"/>
                  <a:lumOff val="40000"/>
                </a:schemeClr>
              </a:solidFill>
            </a:endParaRPr>
          </a:p>
          <a:p>
            <a:pPr marL="0" indent="0">
              <a:buNone/>
            </a:pPr>
            <a:r>
              <a:rPr lang="en-US" dirty="0"/>
              <a:t>Example:</a:t>
            </a:r>
          </a:p>
          <a:p>
            <a:pPr marL="0" indent="0">
              <a:buNone/>
            </a:pPr>
            <a:r>
              <a:rPr lang="en-US" dirty="0"/>
              <a:t>r5 contains 5 (0x00000005)</a:t>
            </a:r>
          </a:p>
          <a:p>
            <a:pPr marL="0" indent="0">
              <a:buNone/>
            </a:pPr>
            <a:r>
              <a:rPr lang="en-US" dirty="0">
                <a:solidFill>
                  <a:schemeClr val="accent1"/>
                </a:solidFill>
                <a:latin typeface="Consolas" panose="020B0609020204030204" pitchFamily="49" charset="0"/>
                <a:cs typeface="Consolas" panose="020B0609020204030204" pitchFamily="49" charset="0"/>
              </a:rPr>
              <a:t>SW r5, 8(r0)</a:t>
            </a:r>
          </a:p>
          <a:p>
            <a:pPr marL="0" indent="0">
              <a:buNone/>
            </a:pPr>
            <a:endParaRPr lang="en-US" dirty="0"/>
          </a:p>
        </p:txBody>
      </p:sp>
      <p:sp>
        <p:nvSpPr>
          <p:cNvPr id="20" name="Content Placeholder 2">
            <a:extLst>
              <a:ext uri="{FF2B5EF4-FFF2-40B4-BE49-F238E27FC236}">
                <a16:creationId xmlns:a16="http://schemas.microsoft.com/office/drawing/2014/main" id="{B7EDF443-69EF-574C-B8DE-E2D61ADB10E1}"/>
              </a:ext>
            </a:extLst>
          </p:cNvPr>
          <p:cNvSpPr txBox="1">
            <a:spLocks/>
          </p:cNvSpPr>
          <p:nvPr>
            <p:custDataLst>
              <p:tags r:id="rId3"/>
            </p:custDataLst>
          </p:nvPr>
        </p:nvSpPr>
        <p:spPr>
          <a:xfrm>
            <a:off x="145473" y="3713018"/>
            <a:ext cx="4807585" cy="3068784"/>
          </a:xfrm>
          <a:prstGeom prst="rect">
            <a:avLst/>
          </a:prstGeom>
          <a:ln w="38100">
            <a:solidFill>
              <a:schemeClr val="accent6"/>
            </a:solidFill>
          </a:ln>
        </p:spPr>
        <p:txBody>
          <a:bodyPr vert="horz" lIns="91440" tIns="45720" rIns="91440" bIns="45720" rtlCol="0">
            <a:normAutofit fontScale="850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accent1"/>
                </a:solidFill>
              </a:rPr>
              <a:t>Clicker Question: After executing the store, which byte address contains the byte 0x05?</a:t>
            </a:r>
          </a:p>
          <a:p>
            <a:pPr marL="514350" indent="-514350">
              <a:buAutoNum type="alphaLcParenR"/>
            </a:pPr>
            <a:r>
              <a:rPr lang="en-US" sz="2800" dirty="0">
                <a:solidFill>
                  <a:schemeClr val="accent1"/>
                </a:solidFill>
              </a:rPr>
              <a:t>0x00000008</a:t>
            </a:r>
          </a:p>
          <a:p>
            <a:pPr marL="514350" indent="-514350">
              <a:buFontTx/>
              <a:buAutoNum type="alphaLcParenR"/>
            </a:pPr>
            <a:r>
              <a:rPr lang="en-US" sz="2800" dirty="0">
                <a:solidFill>
                  <a:schemeClr val="accent1"/>
                </a:solidFill>
              </a:rPr>
              <a:t>0x00000009</a:t>
            </a:r>
          </a:p>
          <a:p>
            <a:pPr marL="514350" indent="-514350">
              <a:buFontTx/>
              <a:buAutoNum type="alphaLcParenR"/>
            </a:pPr>
            <a:r>
              <a:rPr lang="en-US" sz="2800" dirty="0">
                <a:solidFill>
                  <a:schemeClr val="accent1"/>
                </a:solidFill>
              </a:rPr>
              <a:t>0x0000000a</a:t>
            </a:r>
          </a:p>
          <a:p>
            <a:pPr marL="514350" indent="-514350">
              <a:buFontTx/>
              <a:buAutoNum type="alphaLcParenR"/>
            </a:pPr>
            <a:r>
              <a:rPr lang="en-US" sz="2800" dirty="0">
                <a:solidFill>
                  <a:schemeClr val="accent1"/>
                </a:solidFill>
              </a:rPr>
              <a:t>0x0000000b</a:t>
            </a:r>
          </a:p>
          <a:p>
            <a:pPr marL="514350" indent="-514350">
              <a:buAutoNum type="alphaLcParenR"/>
            </a:pPr>
            <a:r>
              <a:rPr lang="en-US" sz="2800" dirty="0">
                <a:solidFill>
                  <a:schemeClr val="accent1"/>
                </a:solidFill>
              </a:rPr>
              <a:t>I don’t know</a:t>
            </a:r>
          </a:p>
        </p:txBody>
      </p:sp>
      <p:sp>
        <p:nvSpPr>
          <p:cNvPr id="7" name="Oval 6"/>
          <p:cNvSpPr/>
          <p:nvPr/>
        </p:nvSpPr>
        <p:spPr>
          <a:xfrm>
            <a:off x="105295" y="5669280"/>
            <a:ext cx="2588029" cy="493222"/>
          </a:xfrm>
          <a:prstGeom prst="ellipse">
            <a:avLst/>
          </a:prstGeom>
          <a:noFill/>
          <a:ln w="349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5683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78</a:t>
            </a:fld>
            <a:endParaRPr lang="en-US" dirty="0"/>
          </a:p>
        </p:txBody>
      </p:sp>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44386703"/>
              </p:ext>
            </p:extLst>
          </p:nvPr>
        </p:nvGraphicFramePr>
        <p:xfrm>
          <a:off x="57150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0x000fffff</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0x0000000b</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0x0000000a</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0x00000009</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0x00000008</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0x00000007</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0x00000006</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0x00000005</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0x00000004</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0x00000003</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0x00000002</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latin typeface="Consolas" pitchFamily="49" charset="0"/>
                        </a:rPr>
                        <a:t>0x00000001</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0x00000000</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6" name="Title 1"/>
          <p:cNvSpPr>
            <a:spLocks noGrp="1"/>
          </p:cNvSpPr>
          <p:nvPr>
            <p:ph type="title"/>
            <p:custDataLst>
              <p:tags r:id="rId2"/>
            </p:custDataLst>
          </p:nvPr>
        </p:nvSpPr>
        <p:spPr>
          <a:xfrm>
            <a:off x="228600" y="152400"/>
            <a:ext cx="8686800" cy="533400"/>
          </a:xfrm>
        </p:spPr>
        <p:txBody>
          <a:bodyPr>
            <a:normAutofit fontScale="90000"/>
          </a:bodyPr>
          <a:lstStyle/>
          <a:p>
            <a:r>
              <a:rPr lang="en-US" dirty="0"/>
              <a:t>Big Endian Memory Layout</a:t>
            </a:r>
          </a:p>
        </p:txBody>
      </p:sp>
      <p:sp>
        <p:nvSpPr>
          <p:cNvPr id="7" name="Content Placeholder 4"/>
          <p:cNvSpPr>
            <a:spLocks noGrp="1"/>
          </p:cNvSpPr>
          <p:nvPr>
            <p:ph idx="1"/>
            <p:custDataLst>
              <p:tags r:id="rId3"/>
            </p:custDataLst>
          </p:nvPr>
        </p:nvSpPr>
        <p:spPr>
          <a:xfrm>
            <a:off x="455380" y="3857217"/>
            <a:ext cx="2743200" cy="2848383"/>
          </a:xfrm>
        </p:spPr>
        <p:txBody>
          <a:bodyPr>
            <a:normAutofit fontScale="92500"/>
          </a:bodyPr>
          <a:lstStyle/>
          <a:p>
            <a:pPr>
              <a:lnSpc>
                <a:spcPct val="110000"/>
              </a:lnSpc>
              <a:spcBef>
                <a:spcPts val="0"/>
              </a:spcBef>
            </a:pPr>
            <a:r>
              <a:rPr lang="en-US" dirty="0" smtClean="0">
                <a:solidFill>
                  <a:schemeClr val="tx2"/>
                </a:solidFill>
              </a:rPr>
              <a:t>SB x5, x0, 2</a:t>
            </a:r>
          </a:p>
          <a:p>
            <a:pPr>
              <a:lnSpc>
                <a:spcPct val="110000"/>
              </a:lnSpc>
              <a:spcBef>
                <a:spcPts val="0"/>
              </a:spcBef>
            </a:pPr>
            <a:r>
              <a:rPr lang="en-US" dirty="0" smtClean="0">
                <a:solidFill>
                  <a:schemeClr val="tx2"/>
                </a:solidFill>
              </a:rPr>
              <a:t>LB x6, x0, 2</a:t>
            </a:r>
          </a:p>
          <a:p>
            <a:pPr>
              <a:lnSpc>
                <a:spcPct val="110000"/>
              </a:lnSpc>
              <a:spcBef>
                <a:spcPts val="0"/>
              </a:spcBef>
            </a:pPr>
            <a:r>
              <a:rPr lang="en-US" dirty="0" smtClean="0">
                <a:solidFill>
                  <a:schemeClr val="tx2"/>
                </a:solidFill>
              </a:rPr>
              <a:t>SW x5, x0, 8</a:t>
            </a:r>
          </a:p>
          <a:p>
            <a:pPr>
              <a:lnSpc>
                <a:spcPct val="110000"/>
              </a:lnSpc>
              <a:spcBef>
                <a:spcPts val="0"/>
              </a:spcBef>
            </a:pPr>
            <a:r>
              <a:rPr lang="en-US" dirty="0" smtClean="0">
                <a:solidFill>
                  <a:schemeClr val="tx2"/>
                </a:solidFill>
              </a:rPr>
              <a:t>LB </a:t>
            </a:r>
            <a:r>
              <a:rPr lang="en-US" dirty="0">
                <a:solidFill>
                  <a:schemeClr val="tx2"/>
                </a:solidFill>
              </a:rPr>
              <a:t>x</a:t>
            </a:r>
            <a:r>
              <a:rPr lang="en-US" dirty="0" smtClean="0">
                <a:solidFill>
                  <a:schemeClr val="tx2"/>
                </a:solidFill>
              </a:rPr>
              <a:t>7, x0, 8</a:t>
            </a:r>
          </a:p>
          <a:p>
            <a:pPr>
              <a:lnSpc>
                <a:spcPct val="110000"/>
              </a:lnSpc>
              <a:spcBef>
                <a:spcPts val="0"/>
              </a:spcBef>
            </a:pPr>
            <a:r>
              <a:rPr lang="en-US" dirty="0" smtClean="0">
                <a:solidFill>
                  <a:schemeClr val="tx2"/>
                </a:solidFill>
              </a:rPr>
              <a:t>LB x8, x0, 11</a:t>
            </a:r>
          </a:p>
        </p:txBody>
      </p:sp>
      <p:sp>
        <p:nvSpPr>
          <p:cNvPr id="8" name="TextBox 7"/>
          <p:cNvSpPr txBox="1"/>
          <p:nvPr/>
        </p:nvSpPr>
        <p:spPr>
          <a:xfrm>
            <a:off x="5939866" y="5486400"/>
            <a:ext cx="965329" cy="523220"/>
          </a:xfrm>
          <a:prstGeom prst="rect">
            <a:avLst/>
          </a:prstGeom>
          <a:noFill/>
        </p:spPr>
        <p:txBody>
          <a:bodyPr wrap="none" rtlCol="0">
            <a:spAutoFit/>
          </a:bodyPr>
          <a:lstStyle/>
          <a:p>
            <a:r>
              <a:rPr lang="en-US" sz="2800" dirty="0" smtClean="0">
                <a:solidFill>
                  <a:schemeClr val="tx2"/>
                </a:solidFill>
                <a:latin typeface="Source Sans Pro" panose="020B0503030403020204"/>
              </a:rPr>
              <a:t>0x05</a:t>
            </a:r>
            <a:endParaRPr lang="en-US" sz="2800" dirty="0">
              <a:solidFill>
                <a:schemeClr val="tx2"/>
              </a:solidFill>
              <a:latin typeface="Source Sans Pro" panose="020B0503030403020204"/>
            </a:endParaRPr>
          </a:p>
        </p:txBody>
      </p:sp>
      <p:sp>
        <p:nvSpPr>
          <p:cNvPr id="10" name="TextBox 9"/>
          <p:cNvSpPr txBox="1"/>
          <p:nvPr/>
        </p:nvSpPr>
        <p:spPr>
          <a:xfrm>
            <a:off x="5943600" y="2067580"/>
            <a:ext cx="965329" cy="523220"/>
          </a:xfrm>
          <a:prstGeom prst="rect">
            <a:avLst/>
          </a:prstGeom>
          <a:noFill/>
        </p:spPr>
        <p:txBody>
          <a:bodyPr wrap="none" rtlCol="0">
            <a:spAutoFit/>
          </a:bodyPr>
          <a:lstStyle/>
          <a:p>
            <a:r>
              <a:rPr lang="en-US" sz="2800" dirty="0" smtClean="0">
                <a:solidFill>
                  <a:schemeClr val="tx2"/>
                </a:solidFill>
                <a:latin typeface="Source Sans Pro" panose="020B0503030403020204"/>
              </a:rPr>
              <a:t>0x00</a:t>
            </a:r>
            <a:endParaRPr lang="en-US" sz="2800" dirty="0">
              <a:solidFill>
                <a:schemeClr val="tx2"/>
              </a:solidFill>
              <a:latin typeface="Source Sans Pro" panose="020B0503030403020204"/>
            </a:endParaRPr>
          </a:p>
        </p:txBody>
      </p:sp>
      <p:sp>
        <p:nvSpPr>
          <p:cNvPr id="11" name="TextBox 10"/>
          <p:cNvSpPr txBox="1"/>
          <p:nvPr/>
        </p:nvSpPr>
        <p:spPr>
          <a:xfrm>
            <a:off x="5943600" y="2925286"/>
            <a:ext cx="965329" cy="523220"/>
          </a:xfrm>
          <a:prstGeom prst="rect">
            <a:avLst/>
          </a:prstGeom>
          <a:noFill/>
        </p:spPr>
        <p:txBody>
          <a:bodyPr wrap="none" rtlCol="0">
            <a:spAutoFit/>
          </a:bodyPr>
          <a:lstStyle/>
          <a:p>
            <a:r>
              <a:rPr lang="en-US" sz="2800" dirty="0" smtClean="0">
                <a:solidFill>
                  <a:schemeClr val="tx2"/>
                </a:solidFill>
                <a:latin typeface="Source Sans Pro" panose="020B0503030403020204"/>
              </a:rPr>
              <a:t>0x00</a:t>
            </a:r>
            <a:endParaRPr lang="en-US" sz="2800" dirty="0">
              <a:solidFill>
                <a:schemeClr val="tx2"/>
              </a:solidFill>
              <a:latin typeface="Source Sans Pro" panose="020B0503030403020204"/>
            </a:endParaRPr>
          </a:p>
        </p:txBody>
      </p:sp>
      <p:sp>
        <p:nvSpPr>
          <p:cNvPr id="12" name="TextBox 11"/>
          <p:cNvSpPr txBox="1"/>
          <p:nvPr/>
        </p:nvSpPr>
        <p:spPr>
          <a:xfrm>
            <a:off x="5943600" y="2438400"/>
            <a:ext cx="965329" cy="523220"/>
          </a:xfrm>
          <a:prstGeom prst="rect">
            <a:avLst/>
          </a:prstGeom>
          <a:noFill/>
        </p:spPr>
        <p:txBody>
          <a:bodyPr wrap="none" rtlCol="0">
            <a:spAutoFit/>
          </a:bodyPr>
          <a:lstStyle/>
          <a:p>
            <a:r>
              <a:rPr lang="en-US" sz="2800" dirty="0" smtClean="0">
                <a:solidFill>
                  <a:schemeClr val="tx2"/>
                </a:solidFill>
                <a:latin typeface="Source Sans Pro" panose="020B0503030403020204"/>
              </a:rPr>
              <a:t>0x00</a:t>
            </a:r>
            <a:endParaRPr lang="en-US" sz="2800" dirty="0">
              <a:solidFill>
                <a:schemeClr val="tx2"/>
              </a:solidFill>
              <a:latin typeface="Source Sans Pro" panose="020B0503030403020204"/>
            </a:endParaRPr>
          </a:p>
        </p:txBody>
      </p:sp>
      <p:sp>
        <p:nvSpPr>
          <p:cNvPr id="13" name="TextBox 12"/>
          <p:cNvSpPr txBox="1"/>
          <p:nvPr/>
        </p:nvSpPr>
        <p:spPr>
          <a:xfrm>
            <a:off x="5943600" y="1638727"/>
            <a:ext cx="965329" cy="523220"/>
          </a:xfrm>
          <a:prstGeom prst="rect">
            <a:avLst/>
          </a:prstGeom>
          <a:noFill/>
        </p:spPr>
        <p:txBody>
          <a:bodyPr wrap="none" rtlCol="0">
            <a:spAutoFit/>
          </a:bodyPr>
          <a:lstStyle/>
          <a:p>
            <a:r>
              <a:rPr lang="en-US" sz="2800" dirty="0" smtClean="0">
                <a:solidFill>
                  <a:schemeClr val="tx2"/>
                </a:solidFill>
                <a:latin typeface="Source Sans Pro" panose="020B0503030403020204"/>
              </a:rPr>
              <a:t>0x05</a:t>
            </a:r>
            <a:endParaRPr lang="en-US" sz="2800" dirty="0">
              <a:solidFill>
                <a:schemeClr val="tx2"/>
              </a:solidFill>
              <a:latin typeface="Source Sans Pro" panose="020B0503030403020204"/>
            </a:endParaRPr>
          </a:p>
        </p:txBody>
      </p:sp>
      <p:graphicFrame>
        <p:nvGraphicFramePr>
          <p:cNvPr id="14" name="Table 13"/>
          <p:cNvGraphicFramePr>
            <a:graphicFrameLocks noGrp="1"/>
          </p:cNvGraphicFramePr>
          <p:nvPr>
            <p:custDataLst>
              <p:tags r:id="rId4"/>
            </p:custDataLst>
            <p:extLst>
              <p:ext uri="{D42A27DB-BD31-4B8C-83A1-F6EECF244321}">
                <p14:modId xmlns:p14="http://schemas.microsoft.com/office/powerpoint/2010/main" val="1670905685"/>
              </p:ext>
            </p:extLst>
          </p:nvPr>
        </p:nvGraphicFramePr>
        <p:xfrm>
          <a:off x="1873770" y="845127"/>
          <a:ext cx="3105245" cy="3015343"/>
        </p:xfrm>
        <a:graphic>
          <a:graphicData uri="http://schemas.openxmlformats.org/drawingml/2006/table">
            <a:tbl>
              <a:tblPr firstRow="1" bandRow="1">
                <a:tableStyleId>{5C22544A-7EE6-4342-B048-85BDC9FD1C3A}</a:tableStyleId>
              </a:tblPr>
              <a:tblGrid>
                <a:gridCol w="2226361">
                  <a:extLst>
                    <a:ext uri="{9D8B030D-6E8A-4147-A177-3AD203B41FA5}">
                      <a16:colId xmlns:a16="http://schemas.microsoft.com/office/drawing/2014/main" val="20000"/>
                    </a:ext>
                  </a:extLst>
                </a:gridCol>
                <a:gridCol w="878884">
                  <a:extLst>
                    <a:ext uri="{9D8B030D-6E8A-4147-A177-3AD203B41FA5}">
                      <a16:colId xmlns:a16="http://schemas.microsoft.com/office/drawing/2014/main" val="20001"/>
                    </a:ext>
                  </a:extLst>
                </a:gridCol>
              </a:tblGrid>
              <a:tr h="424543">
                <a:tc>
                  <a:txBody>
                    <a:bodyPr/>
                    <a:lstStyle/>
                    <a:p>
                      <a:pPr algn="r"/>
                      <a:endParaRPr lang="en-US" sz="2800" b="0" dirty="0">
                        <a:solidFill>
                          <a:schemeClr val="bg1"/>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tx2"/>
                          </a:solidFill>
                          <a:latin typeface="Consolas" pitchFamily="49" charset="0"/>
                        </a:rPr>
                        <a:t>x0</a:t>
                      </a:r>
                      <a:endParaRPr lang="en-US" sz="24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bg1"/>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2"/>
                          </a:solidFill>
                          <a:latin typeface="Consolas" pitchFamily="49" charset="0"/>
                        </a:rPr>
                        <a:t>...</a:t>
                      </a:r>
                      <a:endParaRPr lang="en-US" sz="20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800" b="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tx2"/>
                          </a:solidFill>
                          <a:latin typeface="Consolas" pitchFamily="49" charset="0"/>
                        </a:rPr>
                        <a:t>x5</a:t>
                      </a:r>
                      <a:endParaRPr lang="en-US" sz="24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800" b="0" dirty="0">
                        <a:solidFill>
                          <a:schemeClr val="bg1"/>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tx2"/>
                          </a:solidFill>
                          <a:latin typeface="Consolas" pitchFamily="49" charset="0"/>
                        </a:rPr>
                        <a:t>x6</a:t>
                      </a:r>
                      <a:endParaRPr lang="en-US" sz="24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800" b="0" dirty="0">
                        <a:solidFill>
                          <a:schemeClr val="bg1"/>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tx2"/>
                          </a:solidFill>
                          <a:latin typeface="Consolas" pitchFamily="49" charset="0"/>
                        </a:rPr>
                        <a:t>x7</a:t>
                      </a:r>
                      <a:endParaRPr lang="en-US" sz="24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800" b="0" dirty="0">
                        <a:solidFill>
                          <a:schemeClr val="bg1"/>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tx2"/>
                          </a:solidFill>
                          <a:latin typeface="Consolas" pitchFamily="49" charset="0"/>
                        </a:rPr>
                        <a:t>x8</a:t>
                      </a:r>
                      <a:endParaRPr lang="en-US" sz="2400" b="0" dirty="0">
                        <a:solidFill>
                          <a:schemeClr val="tx2"/>
                        </a:solidFill>
                        <a:latin typeface="Consolas" pitchFamily="49"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5" name="Rectangle 14"/>
          <p:cNvSpPr/>
          <p:nvPr/>
        </p:nvSpPr>
        <p:spPr>
          <a:xfrm>
            <a:off x="2023419" y="2286000"/>
            <a:ext cx="2167581" cy="523220"/>
          </a:xfrm>
          <a:prstGeom prst="rect">
            <a:avLst/>
          </a:prstGeom>
        </p:spPr>
        <p:txBody>
          <a:bodyPr wrap="none">
            <a:spAutoFit/>
          </a:bodyPr>
          <a:lstStyle/>
          <a:p>
            <a:pPr algn="r"/>
            <a:r>
              <a:rPr lang="en-US" sz="2800" dirty="0" smtClean="0">
                <a:solidFill>
                  <a:schemeClr val="tx2"/>
                </a:solidFill>
                <a:latin typeface="Source Sans Pro" panose="020B0503030403020204"/>
              </a:rPr>
              <a:t>0x000000</a:t>
            </a:r>
            <a:r>
              <a:rPr lang="en-US" sz="2800" dirty="0" smtClean="0">
                <a:solidFill>
                  <a:schemeClr val="accent6"/>
                </a:solidFill>
                <a:latin typeface="Source Sans Pro" panose="020B0503030403020204"/>
              </a:rPr>
              <a:t>0</a:t>
            </a:r>
            <a:r>
              <a:rPr lang="en-US" sz="2800" dirty="0">
                <a:solidFill>
                  <a:schemeClr val="accent6"/>
                </a:solidFill>
                <a:latin typeface="Source Sans Pro" panose="020B0503030403020204"/>
              </a:rPr>
              <a:t>5</a:t>
            </a:r>
            <a:endParaRPr lang="en-US" sz="2800" dirty="0">
              <a:solidFill>
                <a:schemeClr val="tx2"/>
              </a:solidFill>
              <a:latin typeface="Source Sans Pro" panose="020B0503030403020204"/>
            </a:endParaRPr>
          </a:p>
        </p:txBody>
      </p:sp>
      <p:sp>
        <p:nvSpPr>
          <p:cNvPr id="16" name="Rectangle 15"/>
          <p:cNvSpPr/>
          <p:nvPr/>
        </p:nvSpPr>
        <p:spPr>
          <a:xfrm>
            <a:off x="2023419" y="2843218"/>
            <a:ext cx="2167581" cy="523220"/>
          </a:xfrm>
          <a:prstGeom prst="rect">
            <a:avLst/>
          </a:prstGeom>
        </p:spPr>
        <p:txBody>
          <a:bodyPr wrap="none">
            <a:spAutoFit/>
          </a:bodyPr>
          <a:lstStyle/>
          <a:p>
            <a:pPr algn="r"/>
            <a:r>
              <a:rPr lang="en-US" sz="2800" dirty="0" smtClean="0">
                <a:solidFill>
                  <a:schemeClr val="tx2"/>
                </a:solidFill>
                <a:latin typeface="Source Sans Pro" panose="020B0503030403020204"/>
              </a:rPr>
              <a:t>0x000000</a:t>
            </a:r>
            <a:r>
              <a:rPr lang="en-US" sz="2800" dirty="0" smtClean="0">
                <a:solidFill>
                  <a:schemeClr val="accent6"/>
                </a:solidFill>
                <a:latin typeface="Source Sans Pro" panose="020B0503030403020204"/>
              </a:rPr>
              <a:t>00</a:t>
            </a:r>
            <a:endParaRPr lang="en-US" sz="2800" dirty="0">
              <a:solidFill>
                <a:schemeClr val="tx2"/>
              </a:solidFill>
              <a:latin typeface="Source Sans Pro" panose="020B0503030403020204"/>
            </a:endParaRPr>
          </a:p>
        </p:txBody>
      </p:sp>
      <p:sp>
        <p:nvSpPr>
          <p:cNvPr id="17" name="Rectangle 16"/>
          <p:cNvSpPr/>
          <p:nvPr/>
        </p:nvSpPr>
        <p:spPr>
          <a:xfrm>
            <a:off x="2009515" y="3333997"/>
            <a:ext cx="2167581" cy="523220"/>
          </a:xfrm>
          <a:prstGeom prst="rect">
            <a:avLst/>
          </a:prstGeom>
        </p:spPr>
        <p:txBody>
          <a:bodyPr wrap="none">
            <a:spAutoFit/>
          </a:bodyPr>
          <a:lstStyle/>
          <a:p>
            <a:pPr algn="r"/>
            <a:r>
              <a:rPr lang="en-US" sz="2800" dirty="0" smtClean="0">
                <a:solidFill>
                  <a:schemeClr val="tx2"/>
                </a:solidFill>
                <a:latin typeface="Source Sans Pro" panose="020B0503030403020204"/>
              </a:rPr>
              <a:t>0x000000</a:t>
            </a:r>
            <a:r>
              <a:rPr lang="en-US" sz="2800" dirty="0" smtClean="0">
                <a:solidFill>
                  <a:schemeClr val="accent6"/>
                </a:solidFill>
                <a:latin typeface="Source Sans Pro" panose="020B0503030403020204"/>
              </a:rPr>
              <a:t>05</a:t>
            </a:r>
            <a:endParaRPr lang="en-US" sz="2800" dirty="0">
              <a:solidFill>
                <a:schemeClr val="tx2"/>
              </a:solidFill>
              <a:latin typeface="Source Sans Pro" panose="020B0503030403020204"/>
            </a:endParaRPr>
          </a:p>
        </p:txBody>
      </p:sp>
      <p:sp>
        <p:nvSpPr>
          <p:cNvPr id="18" name="Right Arrow 17"/>
          <p:cNvSpPr/>
          <p:nvPr/>
        </p:nvSpPr>
        <p:spPr>
          <a:xfrm>
            <a:off x="101816" y="3776267"/>
            <a:ext cx="457200" cy="334486"/>
          </a:xfrm>
          <a:prstGeom prst="rightArrow">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23419" y="1764206"/>
            <a:ext cx="2167581" cy="523220"/>
          </a:xfrm>
          <a:prstGeom prst="rect">
            <a:avLst/>
          </a:prstGeom>
        </p:spPr>
        <p:txBody>
          <a:bodyPr wrap="none">
            <a:spAutoFit/>
          </a:bodyPr>
          <a:lstStyle/>
          <a:p>
            <a:pPr algn="r"/>
            <a:r>
              <a:rPr lang="en-US" sz="2800" dirty="0">
                <a:solidFill>
                  <a:schemeClr val="tx2"/>
                </a:solidFill>
                <a:latin typeface="Source Sans Pro" panose="020B0503030403020204"/>
              </a:rPr>
              <a:t>0x00000005</a:t>
            </a:r>
          </a:p>
        </p:txBody>
      </p:sp>
    </p:spTree>
    <p:extLst>
      <p:ext uri="{BB962C8B-B14F-4D97-AF65-F5344CB8AC3E}">
        <p14:creationId xmlns:p14="http://schemas.microsoft.com/office/powerpoint/2010/main" val="35117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78 0.00278 L -0.00278 0.06944 " pathEditMode="relative" rAng="0" ptsTypes="AA">
                                      <p:cBhvr>
                                        <p:cTn id="6" dur="1000" fill="hold"/>
                                        <p:tgtEl>
                                          <p:spTgt spid="18"/>
                                        </p:tgtEl>
                                        <p:attrNameLst>
                                          <p:attrName>ppt_x</p:attrName>
                                          <p:attrName>ppt_y</p:attrName>
                                        </p:attrNameLst>
                                      </p:cBhvr>
                                      <p:rCtr x="0" y="3333"/>
                                    </p:animMotion>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0.00278 0.06944 L -0.00278 0.14722 " pathEditMode="relative" rAng="0" ptsTypes="AA">
                                      <p:cBhvr>
                                        <p:cTn id="12" dur="1000" fill="hold"/>
                                        <p:tgtEl>
                                          <p:spTgt spid="18"/>
                                        </p:tgtEl>
                                        <p:attrNameLst>
                                          <p:attrName>ppt_x</p:attrName>
                                          <p:attrName>ppt_y</p:attrName>
                                        </p:attrNameLst>
                                      </p:cBhvr>
                                      <p:rCtr x="0" y="3889"/>
                                    </p:animMotion>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00278 0.14722 L -1.11111E-6 0.225 " pathEditMode="relative" rAng="0" ptsTypes="AA">
                                      <p:cBhvr>
                                        <p:cTn id="18" dur="1000" fill="hold"/>
                                        <p:tgtEl>
                                          <p:spTgt spid="18"/>
                                        </p:tgtEl>
                                        <p:attrNameLst>
                                          <p:attrName>ppt_x</p:attrName>
                                          <p:attrName>ppt_y</p:attrName>
                                        </p:attrNameLst>
                                      </p:cBhvr>
                                      <p:rCtr x="139" y="3889"/>
                                    </p:animMotion>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3" nodeType="clickEffect">
                                  <p:stCondLst>
                                    <p:cond delay="0"/>
                                  </p:stCondLst>
                                  <p:childTnLst>
                                    <p:animMotion origin="layout" path="M -1.11111E-6 0.225 L -0.00278 0.30139 " pathEditMode="relative" rAng="0" ptsTypes="AA">
                                      <p:cBhvr>
                                        <p:cTn id="30" dur="1000" fill="hold"/>
                                        <p:tgtEl>
                                          <p:spTgt spid="18"/>
                                        </p:tgtEl>
                                        <p:attrNameLst>
                                          <p:attrName>ppt_x</p:attrName>
                                          <p:attrName>ppt_y</p:attrName>
                                        </p:attrNameLst>
                                      </p:cBhvr>
                                      <p:rCtr x="-139" y="3819"/>
                                    </p:animMotion>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4" nodeType="clickEffect">
                                  <p:stCondLst>
                                    <p:cond delay="0"/>
                                  </p:stCondLst>
                                  <p:childTnLst>
                                    <p:animMotion origin="layout" path="M -0.00277 0.30139 L 0.00556 0.38056 " pathEditMode="relative" rAng="0" ptsTypes="AA">
                                      <p:cBhvr>
                                        <p:cTn id="36" dur="1000" fill="hold"/>
                                        <p:tgtEl>
                                          <p:spTgt spid="18"/>
                                        </p:tgtEl>
                                        <p:attrNameLst>
                                          <p:attrName>ppt_x</p:attrName>
                                          <p:attrName>ppt_y</p:attrName>
                                        </p:attrNameLst>
                                      </p:cBhvr>
                                      <p:rCtr x="0" y="3958"/>
                                    </p:animMotion>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5" grpId="0"/>
      <p:bldP spid="16" grpId="0"/>
      <p:bldP spid="17" grpId="0"/>
      <p:bldP spid="18" grpId="0" animBg="1"/>
      <p:bldP spid="18" grpId="1" animBg="1"/>
      <p:bldP spid="18" grpId="2" animBg="1"/>
      <p:bldP spid="18" grpId="3" animBg="1"/>
      <p:bldP spid="18" grpId="4"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79</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Autofit/>
          </a:bodyPr>
          <a:lstStyle/>
          <a:p>
            <a:r>
              <a:rPr lang="en-GB" dirty="0" smtClean="0">
                <a:solidFill>
                  <a:schemeClr val="tx2"/>
                </a:solidFill>
              </a:rPr>
              <a:t>RISC-V Instruction Types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228600" y="838200"/>
            <a:ext cx="8686800" cy="56388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R-type:</a:t>
            </a:r>
            <a:r>
              <a:rPr lang="en-GB" sz="2400" dirty="0" smtClean="0">
                <a:solidFill>
                  <a:schemeClr val="tx2"/>
                </a:solidFill>
              </a:rPr>
              <a:t> result and </a:t>
            </a:r>
            <a:r>
              <a:rPr lang="en-GB" sz="2400" dirty="0">
                <a:solidFill>
                  <a:schemeClr val="tx2"/>
                </a:solidFill>
              </a:rPr>
              <a:t>two </a:t>
            </a:r>
            <a:r>
              <a:rPr lang="en-GB" sz="2400" dirty="0" smtClean="0">
                <a:solidFill>
                  <a:schemeClr val="tx2"/>
                </a:solidFill>
              </a:rPr>
              <a:t>source registers, shift amount</a:t>
            </a:r>
            <a:endParaRPr lang="en-GB" sz="2400" dirty="0">
              <a:solidFill>
                <a:schemeClr val="tx2"/>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a:t>
            </a:r>
            <a:r>
              <a:rPr lang="en-GB" sz="2400" dirty="0" smtClean="0">
                <a:solidFill>
                  <a:schemeClr val="tx2"/>
                </a:solidFill>
              </a:rPr>
              <a:t> </a:t>
            </a:r>
            <a:r>
              <a:rPr lang="en-GB" sz="2400" dirty="0">
                <a:solidFill>
                  <a:schemeClr val="tx2"/>
                </a:solidFill>
              </a:rPr>
              <a:t>result </a:t>
            </a:r>
            <a:r>
              <a:rPr lang="en-GB" sz="2400" dirty="0" smtClean="0">
                <a:solidFill>
                  <a:schemeClr val="tx2"/>
                </a:solidFill>
              </a:rPr>
              <a:t>and source register, </a:t>
            </a:r>
            <a:r>
              <a:rPr lang="en-GB" sz="2400" dirty="0">
                <a:solidFill>
                  <a:schemeClr val="tx2"/>
                </a:solidFill>
              </a:rPr>
              <a:t>shift </a:t>
            </a:r>
            <a:r>
              <a:rPr lang="en-GB" sz="2400" dirty="0" smtClean="0">
                <a:solidFill>
                  <a:schemeClr val="tx2"/>
                </a:solidFill>
              </a:rPr>
              <a:t>amount in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U-type:</a:t>
            </a:r>
            <a:r>
              <a:rPr lang="en-GB" sz="2400" dirty="0" smtClean="0">
                <a:solidFill>
                  <a:schemeClr val="tx2"/>
                </a:solidFill>
              </a:rPr>
              <a:t> result register, </a:t>
            </a:r>
            <a:r>
              <a:rPr lang="en-GB" sz="2400" dirty="0">
                <a:solidFill>
                  <a:schemeClr val="tx2"/>
                </a:solidFill>
              </a:rPr>
              <a:t>16-bit immediate with sign/zero </a:t>
            </a:r>
            <a:r>
              <a:rPr lang="en-GB" sz="2400" dirty="0" smtClean="0">
                <a:solidFill>
                  <a:schemeClr val="tx2"/>
                </a:solidFill>
              </a:rPr>
              <a:t>extension</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smtClean="0">
                <a:solidFill>
                  <a:schemeClr val="tx2"/>
                </a:solidFill>
              </a:rPr>
              <a:t>for loads and </a:t>
            </a:r>
            <a:r>
              <a:rPr lang="en-GB" sz="2400" dirty="0" smtClean="0">
                <a:solidFill>
                  <a:schemeClr val="accent6"/>
                </a:solidFill>
              </a:rPr>
              <a:t>S-type</a:t>
            </a:r>
            <a:r>
              <a:rPr lang="en-GB" sz="2400" dirty="0" smtClean="0">
                <a:solidFill>
                  <a:schemeClr val="tx2"/>
                </a:solidFill>
              </a:rPr>
              <a:t> for stores</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load/store </a:t>
            </a:r>
            <a:r>
              <a:rPr lang="en-GB" sz="2400" dirty="0">
                <a:solidFill>
                  <a:schemeClr val="tx2"/>
                </a:solidFill>
              </a:rPr>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word, half-word </a:t>
            </a:r>
            <a:r>
              <a:rPr lang="en-GB" sz="2400" dirty="0">
                <a:solidFill>
                  <a:schemeClr val="tx2"/>
                </a:solidFill>
              </a:rPr>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a:t>
            </a:r>
            <a:r>
              <a:rPr lang="en-GB" sz="2800" dirty="0" smtClean="0">
                <a:solidFill>
                  <a:schemeClr val="accent1"/>
                </a:solidFill>
              </a:rPr>
              <a:t>flow</a:t>
            </a:r>
            <a:endParaRPr lang="en-GB" sz="28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U-type: </a:t>
            </a:r>
            <a:r>
              <a:rPr lang="en-GB" sz="2400" dirty="0">
                <a:solidFill>
                  <a:schemeClr val="tx2"/>
                </a:solidFill>
              </a:rPr>
              <a:t>jump-and-link</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I-type: </a:t>
            </a:r>
            <a:r>
              <a:rPr lang="en-GB" sz="2400" dirty="0">
                <a:solidFill>
                  <a:schemeClr val="tx2"/>
                </a:solidFill>
              </a:rPr>
              <a:t>jump-and-link register</a:t>
            </a:r>
            <a:endParaRPr lang="en-GB" sz="2400" dirty="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S-type:</a:t>
            </a:r>
            <a:r>
              <a:rPr lang="en-GB" sz="2400" dirty="0">
                <a:solidFill>
                  <a:schemeClr val="tx2"/>
                </a:solidFill>
              </a:rPr>
              <a:t> conditional </a:t>
            </a:r>
            <a:r>
              <a:rPr lang="en-GB" sz="2400" dirty="0" smtClean="0">
                <a:solidFill>
                  <a:schemeClr val="tx2"/>
                </a:solidFill>
              </a:rPr>
              <a:t>branches: pc-relative addresses</a:t>
            </a:r>
          </a:p>
        </p:txBody>
      </p:sp>
      <p:sp>
        <p:nvSpPr>
          <p:cNvPr id="8" name="Rounded Rectangle 7"/>
          <p:cNvSpPr/>
          <p:nvPr/>
        </p:nvSpPr>
        <p:spPr>
          <a:xfrm>
            <a:off x="122420" y="4943006"/>
            <a:ext cx="8229600" cy="16863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206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custDataLst>
              <p:tags r:id="rId1"/>
            </p:custDataLst>
          </p:nvPr>
        </p:nvSpPr>
        <p:spPr>
          <a:xfrm>
            <a:off x="-11566" y="152214"/>
            <a:ext cx="8686800" cy="533400"/>
          </a:xfrm>
        </p:spPr>
        <p:txBody>
          <a:bodyPr>
            <a:noAutofit/>
          </a:bodyPr>
          <a:lstStyle/>
          <a:p>
            <a:r>
              <a:rPr lang="en-US" b="1" dirty="0" smtClean="0">
                <a:solidFill>
                  <a:schemeClr val="accent6"/>
                </a:solidFill>
              </a:rPr>
              <a:t>RISC-V</a:t>
            </a:r>
            <a:r>
              <a:rPr lang="en-US" dirty="0" smtClean="0">
                <a:solidFill>
                  <a:schemeClr val="tx2"/>
                </a:solidFill>
              </a:rPr>
              <a:t> Register </a:t>
            </a:r>
            <a:r>
              <a:rPr lang="en-US" dirty="0">
                <a:solidFill>
                  <a:schemeClr val="tx2"/>
                </a:solidFill>
              </a:rPr>
              <a:t>F</a:t>
            </a:r>
            <a:r>
              <a:rPr lang="en-US" dirty="0" smtClean="0">
                <a:solidFill>
                  <a:schemeClr val="tx2"/>
                </a:solidFill>
              </a:rPr>
              <a:t>ile</a:t>
            </a:r>
            <a:endParaRPr lang="en-US" dirty="0">
              <a:solidFill>
                <a:schemeClr val="tx2"/>
              </a:solidFill>
            </a:endParaRPr>
          </a:p>
        </p:txBody>
      </p:sp>
      <p:sp>
        <p:nvSpPr>
          <p:cNvPr id="7" name="Rectangle 3"/>
          <p:cNvSpPr>
            <a:spLocks noGrp="1" noChangeArrowheads="1"/>
          </p:cNvSpPr>
          <p:nvPr>
            <p:ph idx="1"/>
            <p:custDataLst>
              <p:tags r:id="rId2"/>
            </p:custDataLst>
          </p:nvPr>
        </p:nvSpPr>
        <p:spPr>
          <a:xfrm>
            <a:off x="0" y="808867"/>
            <a:ext cx="7562850" cy="5533636"/>
          </a:xfrm>
        </p:spPr>
        <p:txBody>
          <a:bodyPr>
            <a:noAutofit/>
          </a:bodyPr>
          <a:lstStyle/>
          <a:p>
            <a:r>
              <a:rPr lang="en-US" sz="3000" dirty="0" smtClean="0">
                <a:solidFill>
                  <a:schemeClr val="accent1"/>
                </a:solidFill>
              </a:rPr>
              <a:t>RISC-V </a:t>
            </a:r>
            <a:r>
              <a:rPr lang="en-US" sz="3000" dirty="0">
                <a:solidFill>
                  <a:schemeClr val="accent1"/>
                </a:solidFill>
              </a:rPr>
              <a:t>register file</a:t>
            </a:r>
          </a:p>
          <a:p>
            <a:pPr lvl="1"/>
            <a:r>
              <a:rPr lang="en-US" sz="2400" dirty="0"/>
              <a:t>32 </a:t>
            </a:r>
            <a:r>
              <a:rPr lang="en-US" sz="2400" dirty="0" smtClean="0"/>
              <a:t>registers, 32-bits each </a:t>
            </a:r>
            <a:endParaRPr lang="en-US" sz="2400" dirty="0"/>
          </a:p>
          <a:p>
            <a:pPr lvl="1"/>
            <a:r>
              <a:rPr lang="en-US" sz="2400" dirty="0" smtClean="0"/>
              <a:t>x0 wired to zero</a:t>
            </a:r>
            <a:endParaRPr lang="en-US" sz="2400" dirty="0"/>
          </a:p>
          <a:p>
            <a:pPr lvl="1"/>
            <a:r>
              <a:rPr lang="en-US" sz="2400" dirty="0" smtClean="0"/>
              <a:t>Write port indexed via R</a:t>
            </a:r>
            <a:r>
              <a:rPr lang="en-US" sz="2400" baseline="-25000" dirty="0" smtClean="0"/>
              <a:t>W</a:t>
            </a:r>
            <a:endParaRPr lang="en-US" sz="2400" baseline="-25000" dirty="0"/>
          </a:p>
          <a:p>
            <a:pPr lvl="2"/>
            <a:r>
              <a:rPr lang="en-US" sz="2000" dirty="0" smtClean="0"/>
              <a:t>on falling edge</a:t>
            </a:r>
            <a:r>
              <a:rPr lang="en-US" sz="2000" dirty="0"/>
              <a:t> </a:t>
            </a:r>
            <a:r>
              <a:rPr lang="en-US" sz="2000" dirty="0" smtClean="0"/>
              <a:t>when WE=1</a:t>
            </a:r>
          </a:p>
          <a:p>
            <a:pPr lvl="1"/>
            <a:r>
              <a:rPr lang="en-US" sz="2400" dirty="0" smtClean="0"/>
              <a:t>Read ports indexed via R</a:t>
            </a:r>
            <a:r>
              <a:rPr lang="en-US" sz="2400" baseline="-25000" dirty="0" smtClean="0"/>
              <a:t>A</a:t>
            </a:r>
            <a:r>
              <a:rPr lang="en-US" sz="2400" dirty="0" smtClean="0"/>
              <a:t>, R</a:t>
            </a:r>
            <a:r>
              <a:rPr lang="en-US" sz="2400" baseline="-25000" dirty="0" smtClean="0"/>
              <a:t>B</a:t>
            </a:r>
          </a:p>
          <a:p>
            <a:pPr lvl="1"/>
            <a:endParaRPr lang="en-US" sz="2400" baseline="-25000" dirty="0" smtClean="0"/>
          </a:p>
          <a:p>
            <a:pPr lvl="1"/>
            <a:endParaRPr lang="en-US" sz="2400" baseline="-25000" dirty="0"/>
          </a:p>
          <a:p>
            <a:r>
              <a:rPr lang="en-US" sz="3000" dirty="0" smtClean="0">
                <a:solidFill>
                  <a:schemeClr val="accent1"/>
                </a:solidFill>
              </a:rPr>
              <a:t>RISC-V </a:t>
            </a:r>
            <a:r>
              <a:rPr lang="en-US" sz="3000" dirty="0">
                <a:solidFill>
                  <a:schemeClr val="accent1"/>
                </a:solidFill>
              </a:rPr>
              <a:t>register file</a:t>
            </a:r>
          </a:p>
          <a:p>
            <a:pPr lvl="1"/>
            <a:r>
              <a:rPr lang="en-US" sz="2400" dirty="0">
                <a:solidFill>
                  <a:schemeClr val="tx2"/>
                </a:solidFill>
              </a:rPr>
              <a:t>Numbered from 0 to </a:t>
            </a:r>
            <a:r>
              <a:rPr lang="en-US" sz="2400" dirty="0" smtClean="0">
                <a:solidFill>
                  <a:schemeClr val="tx2"/>
                </a:solidFill>
              </a:rPr>
              <a:t>31</a:t>
            </a:r>
            <a:endParaRPr lang="en-US" dirty="0">
              <a:solidFill>
                <a:schemeClr val="tx2"/>
              </a:solidFill>
            </a:endParaRPr>
          </a:p>
          <a:p>
            <a:pPr lvl="1"/>
            <a:r>
              <a:rPr lang="en-US" sz="2400" dirty="0">
                <a:solidFill>
                  <a:schemeClr val="tx2"/>
                </a:solidFill>
              </a:rPr>
              <a:t>Can be referred by number: </a:t>
            </a:r>
            <a:r>
              <a:rPr lang="en-US" sz="2400" dirty="0" smtClean="0">
                <a:solidFill>
                  <a:schemeClr val="tx2"/>
                </a:solidFill>
              </a:rPr>
              <a:t>x0</a:t>
            </a:r>
            <a:r>
              <a:rPr lang="en-US" sz="2400" dirty="0">
                <a:solidFill>
                  <a:schemeClr val="tx2"/>
                </a:solidFill>
              </a:rPr>
              <a:t>, </a:t>
            </a:r>
            <a:r>
              <a:rPr lang="en-US" sz="2400" dirty="0" smtClean="0">
                <a:solidFill>
                  <a:schemeClr val="tx2"/>
                </a:solidFill>
              </a:rPr>
              <a:t>x1</a:t>
            </a:r>
            <a:r>
              <a:rPr lang="en-US" sz="2400" dirty="0">
                <a:solidFill>
                  <a:schemeClr val="tx2"/>
                </a:solidFill>
              </a:rPr>
              <a:t>, </a:t>
            </a:r>
            <a:r>
              <a:rPr lang="en-US" sz="2400" dirty="0" smtClean="0">
                <a:solidFill>
                  <a:schemeClr val="tx2"/>
                </a:solidFill>
              </a:rPr>
              <a:t>x2</a:t>
            </a:r>
            <a:r>
              <a:rPr lang="en-US" sz="2400" dirty="0">
                <a:solidFill>
                  <a:schemeClr val="tx2"/>
                </a:solidFill>
              </a:rPr>
              <a:t>, … </a:t>
            </a:r>
            <a:r>
              <a:rPr lang="en-US" sz="2400" dirty="0" smtClean="0">
                <a:solidFill>
                  <a:schemeClr val="tx2"/>
                </a:solidFill>
              </a:rPr>
              <a:t>x31</a:t>
            </a:r>
            <a:endParaRPr lang="en-US" sz="2400" dirty="0">
              <a:solidFill>
                <a:schemeClr val="tx2"/>
              </a:solidFill>
            </a:endParaRPr>
          </a:p>
          <a:p>
            <a:pPr lvl="1"/>
            <a:r>
              <a:rPr lang="en-US" sz="2400" dirty="0">
                <a:solidFill>
                  <a:schemeClr val="tx2"/>
                </a:solidFill>
              </a:rPr>
              <a:t>Convention, each register also has a name: </a:t>
            </a:r>
          </a:p>
          <a:p>
            <a:pPr lvl="2"/>
            <a:r>
              <a:rPr lang="en-US" sz="2000" dirty="0" smtClean="0">
                <a:solidFill>
                  <a:schemeClr val="tx2"/>
                </a:solidFill>
              </a:rPr>
              <a:t>x10 – x17 </a:t>
            </a:r>
            <a:r>
              <a:rPr lang="en-US" sz="2000" dirty="0">
                <a:solidFill>
                  <a:schemeClr val="tx2"/>
                </a:solidFill>
                <a:sym typeface="Wingdings" pitchFamily="2" charset="2"/>
              </a:rPr>
              <a:t></a:t>
            </a:r>
            <a:r>
              <a:rPr lang="en-US" sz="2000" dirty="0">
                <a:solidFill>
                  <a:schemeClr val="tx2"/>
                </a:solidFill>
              </a:rPr>
              <a:t>  </a:t>
            </a:r>
            <a:r>
              <a:rPr lang="en-US" sz="2000" dirty="0" smtClean="0">
                <a:solidFill>
                  <a:schemeClr val="tx2"/>
                </a:solidFill>
              </a:rPr>
              <a:t>a0 – a7,   x28 – x31 </a:t>
            </a:r>
            <a:r>
              <a:rPr lang="en-US" sz="2000" dirty="0">
                <a:solidFill>
                  <a:schemeClr val="tx2"/>
                </a:solidFill>
                <a:sym typeface="Wingdings" pitchFamily="2" charset="2"/>
              </a:rPr>
              <a:t></a:t>
            </a:r>
            <a:r>
              <a:rPr lang="en-US" sz="2000" dirty="0">
                <a:solidFill>
                  <a:schemeClr val="tx2"/>
                </a:solidFill>
              </a:rPr>
              <a:t>  </a:t>
            </a:r>
            <a:r>
              <a:rPr lang="en-US" sz="2000" dirty="0" smtClean="0">
                <a:solidFill>
                  <a:schemeClr val="tx2"/>
                </a:solidFill>
              </a:rPr>
              <a:t>t3 – t6</a:t>
            </a:r>
          </a:p>
        </p:txBody>
      </p:sp>
      <p:sp>
        <p:nvSpPr>
          <p:cNvPr id="67" name="Rectangle 66"/>
          <p:cNvSpPr/>
          <p:nvPr>
            <p:custDataLst>
              <p:tags r:id="rId3"/>
            </p:custDataLst>
          </p:nvPr>
        </p:nvSpPr>
        <p:spPr>
          <a:xfrm>
            <a:off x="5238749" y="810014"/>
            <a:ext cx="3436485" cy="289560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i="1" dirty="0">
              <a:solidFill>
                <a:schemeClr val="tx2"/>
              </a:solidFill>
              <a:latin typeface="Source Sans Pro" panose="020B0503030403020204"/>
            </a:endParaRPr>
          </a:p>
        </p:txBody>
      </p:sp>
      <p:sp>
        <p:nvSpPr>
          <p:cNvPr id="68" name="TextBox 67"/>
          <p:cNvSpPr txBox="1"/>
          <p:nvPr>
            <p:custDataLst>
              <p:tags r:id="rId4"/>
            </p:custDataLst>
          </p:nvPr>
        </p:nvSpPr>
        <p:spPr>
          <a:xfrm>
            <a:off x="8219683" y="1074462"/>
            <a:ext cx="472832"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A</a:t>
            </a:r>
            <a:endParaRPr lang="en-US" sz="2800" baseline="-25000" dirty="0" smtClean="0">
              <a:solidFill>
                <a:schemeClr val="tx2"/>
              </a:solidFill>
              <a:latin typeface="Source Sans Pro" panose="020B0503030403020204"/>
            </a:endParaRPr>
          </a:p>
        </p:txBody>
      </p:sp>
      <p:sp>
        <p:nvSpPr>
          <p:cNvPr id="69" name="TextBox 68"/>
          <p:cNvSpPr txBox="1"/>
          <p:nvPr>
            <p:custDataLst>
              <p:tags r:id="rId5"/>
            </p:custDataLst>
          </p:nvPr>
        </p:nvSpPr>
        <p:spPr>
          <a:xfrm>
            <a:off x="8222418" y="1996204"/>
            <a:ext cx="383499"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B</a:t>
            </a:r>
            <a:endParaRPr lang="en-US" sz="2800" baseline="-25000" dirty="0" smtClean="0">
              <a:solidFill>
                <a:schemeClr val="tx2"/>
              </a:solidFill>
              <a:latin typeface="Source Sans Pro" panose="020B0503030403020204"/>
            </a:endParaRPr>
          </a:p>
        </p:txBody>
      </p:sp>
      <p:sp>
        <p:nvSpPr>
          <p:cNvPr id="70" name="TextBox 69"/>
          <p:cNvSpPr txBox="1"/>
          <p:nvPr>
            <p:custDataLst>
              <p:tags r:id="rId6"/>
            </p:custDataLst>
          </p:nvPr>
        </p:nvSpPr>
        <p:spPr>
          <a:xfrm>
            <a:off x="5221468" y="1124728"/>
            <a:ext cx="732843" cy="523220"/>
          </a:xfrm>
          <a:prstGeom prst="rect">
            <a:avLst/>
          </a:prstGeom>
          <a:noFill/>
          <a:ln>
            <a:noFill/>
          </a:ln>
        </p:spPr>
        <p:txBody>
          <a:bodyPr wrap="square" rtlCol="0">
            <a:spAutoFit/>
          </a:bodyPr>
          <a:lstStyle/>
          <a:p>
            <a:r>
              <a:rPr lang="en-US" sz="2800" dirty="0">
                <a:solidFill>
                  <a:schemeClr val="tx2"/>
                </a:solidFill>
                <a:latin typeface="Source Sans Pro" panose="020B0503030403020204"/>
              </a:rPr>
              <a:t>W</a:t>
            </a:r>
            <a:endParaRPr lang="en-US" sz="2800" baseline="-25000" dirty="0" smtClean="0">
              <a:solidFill>
                <a:schemeClr val="tx2"/>
              </a:solidFill>
              <a:latin typeface="Source Sans Pro" panose="020B0503030403020204"/>
            </a:endParaRPr>
          </a:p>
        </p:txBody>
      </p:sp>
      <p:sp>
        <p:nvSpPr>
          <p:cNvPr id="71" name="TextBox 70"/>
          <p:cNvSpPr txBox="1"/>
          <p:nvPr>
            <p:custDataLst>
              <p:tags r:id="rId7"/>
            </p:custDataLst>
          </p:nvPr>
        </p:nvSpPr>
        <p:spPr>
          <a:xfrm>
            <a:off x="6412988" y="3198304"/>
            <a:ext cx="726394"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W</a:t>
            </a:r>
          </a:p>
        </p:txBody>
      </p:sp>
      <p:sp>
        <p:nvSpPr>
          <p:cNvPr id="72" name="TextBox 71"/>
          <p:cNvSpPr txBox="1"/>
          <p:nvPr>
            <p:custDataLst>
              <p:tags r:id="rId8"/>
            </p:custDataLst>
          </p:nvPr>
        </p:nvSpPr>
        <p:spPr>
          <a:xfrm>
            <a:off x="7020717" y="3198304"/>
            <a:ext cx="63120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A</a:t>
            </a:r>
          </a:p>
        </p:txBody>
      </p:sp>
      <p:sp>
        <p:nvSpPr>
          <p:cNvPr id="73" name="TextBox 72"/>
          <p:cNvSpPr txBox="1"/>
          <p:nvPr>
            <p:custDataLst>
              <p:tags r:id="rId9"/>
            </p:custDataLst>
          </p:nvPr>
        </p:nvSpPr>
        <p:spPr>
          <a:xfrm>
            <a:off x="7629592" y="3198304"/>
            <a:ext cx="630057"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B</a:t>
            </a:r>
          </a:p>
        </p:txBody>
      </p:sp>
      <p:sp>
        <p:nvSpPr>
          <p:cNvPr id="74" name="TextBox 73"/>
          <p:cNvSpPr txBox="1"/>
          <p:nvPr>
            <p:custDataLst>
              <p:tags r:id="rId10"/>
            </p:custDataLst>
          </p:nvPr>
        </p:nvSpPr>
        <p:spPr>
          <a:xfrm>
            <a:off x="5297924" y="3210181"/>
            <a:ext cx="813742" cy="53340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WE</a:t>
            </a:r>
            <a:endParaRPr lang="en-US" sz="2800" baseline="-25000" dirty="0" smtClean="0">
              <a:solidFill>
                <a:schemeClr val="tx2"/>
              </a:solidFill>
              <a:latin typeface="Source Sans Pro" panose="020B0503030403020204"/>
            </a:endParaRPr>
          </a:p>
        </p:txBody>
      </p:sp>
      <p:cxnSp>
        <p:nvCxnSpPr>
          <p:cNvPr id="75" name="Straight Arrow Connector 74"/>
          <p:cNvCxnSpPr/>
          <p:nvPr>
            <p:custDataLst>
              <p:tags r:id="rId11"/>
            </p:custDataLst>
          </p:nvPr>
        </p:nvCxnSpPr>
        <p:spPr>
          <a:xfrm>
            <a:off x="4731364"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custDataLst>
              <p:tags r:id="rId12"/>
            </p:custDataLst>
          </p:nvPr>
        </p:nvCxnSpPr>
        <p:spPr>
          <a:xfrm>
            <a:off x="8640760"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custDataLst>
              <p:tags r:id="rId13"/>
            </p:custDataLst>
          </p:nvPr>
        </p:nvCxnSpPr>
        <p:spPr>
          <a:xfrm>
            <a:off x="8640760" y="22593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custDataLst>
              <p:tags r:id="rId14"/>
            </p:custDataLst>
          </p:nvPr>
        </p:nvCxnSpPr>
        <p:spPr>
          <a:xfrm flipV="1">
            <a:off x="5767033"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custDataLst>
              <p:tags r:id="rId15"/>
            </p:custDataLst>
          </p:nvPr>
        </p:nvCxnSpPr>
        <p:spPr>
          <a:xfrm flipV="1">
            <a:off x="66060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custDataLst>
              <p:tags r:id="rId16"/>
            </p:custDataLst>
          </p:nvPr>
        </p:nvCxnSpPr>
        <p:spPr>
          <a:xfrm flipV="1">
            <a:off x="72156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custDataLst>
              <p:tags r:id="rId17"/>
            </p:custDataLst>
          </p:nvPr>
        </p:nvCxnSpPr>
        <p:spPr>
          <a:xfrm flipV="1">
            <a:off x="7801109"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18"/>
            </p:custDataLst>
          </p:nvPr>
        </p:nvCxnSpPr>
        <p:spPr>
          <a:xfrm>
            <a:off x="8763000"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custDataLst>
              <p:tags r:id="rId19"/>
            </p:custDataLst>
          </p:nvPr>
        </p:nvSpPr>
        <p:spPr>
          <a:xfrm>
            <a:off x="8635724"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84" name="Straight Connector 83"/>
          <p:cNvCxnSpPr/>
          <p:nvPr>
            <p:custDataLst>
              <p:tags r:id="rId20"/>
            </p:custDataLst>
          </p:nvPr>
        </p:nvCxnSpPr>
        <p:spPr>
          <a:xfrm>
            <a:off x="8763000" y="21816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custDataLst>
              <p:tags r:id="rId21"/>
            </p:custDataLst>
          </p:nvPr>
        </p:nvSpPr>
        <p:spPr>
          <a:xfrm>
            <a:off x="8718967" y="2257814"/>
            <a:ext cx="546518"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86" name="Straight Connector 85"/>
          <p:cNvCxnSpPr/>
          <p:nvPr>
            <p:custDataLst>
              <p:tags r:id="rId22"/>
            </p:custDataLst>
          </p:nvPr>
        </p:nvCxnSpPr>
        <p:spPr>
          <a:xfrm>
            <a:off x="4853604"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custDataLst>
              <p:tags r:id="rId23"/>
            </p:custDataLst>
          </p:nvPr>
        </p:nvSpPr>
        <p:spPr>
          <a:xfrm>
            <a:off x="4726327" y="1343414"/>
            <a:ext cx="490995"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88" name="Straight Connector 87"/>
          <p:cNvCxnSpPr/>
          <p:nvPr>
            <p:custDataLst>
              <p:tags r:id="rId24"/>
            </p:custDataLst>
          </p:nvPr>
        </p:nvCxnSpPr>
        <p:spPr>
          <a:xfrm>
            <a:off x="56915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custDataLst>
              <p:tags r:id="rId25"/>
            </p:custDataLst>
          </p:nvPr>
        </p:nvSpPr>
        <p:spPr>
          <a:xfrm>
            <a:off x="57855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1</a:t>
            </a:r>
          </a:p>
        </p:txBody>
      </p:sp>
      <p:cxnSp>
        <p:nvCxnSpPr>
          <p:cNvPr id="90" name="Straight Connector 89"/>
          <p:cNvCxnSpPr/>
          <p:nvPr>
            <p:custDataLst>
              <p:tags r:id="rId26"/>
            </p:custDataLst>
          </p:nvPr>
        </p:nvCxnSpPr>
        <p:spPr>
          <a:xfrm>
            <a:off x="65297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custDataLst>
              <p:tags r:id="rId27"/>
            </p:custDataLst>
          </p:nvPr>
        </p:nvSpPr>
        <p:spPr>
          <a:xfrm>
            <a:off x="66237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92" name="Straight Connector 91"/>
          <p:cNvCxnSpPr/>
          <p:nvPr>
            <p:custDataLst>
              <p:tags r:id="rId28"/>
            </p:custDataLst>
          </p:nvPr>
        </p:nvCxnSpPr>
        <p:spPr>
          <a:xfrm>
            <a:off x="71393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custDataLst>
              <p:tags r:id="rId29"/>
            </p:custDataLst>
          </p:nvPr>
        </p:nvSpPr>
        <p:spPr>
          <a:xfrm>
            <a:off x="72333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94" name="Straight Connector 93"/>
          <p:cNvCxnSpPr/>
          <p:nvPr>
            <p:custDataLst>
              <p:tags r:id="rId30"/>
            </p:custDataLst>
          </p:nvPr>
        </p:nvCxnSpPr>
        <p:spPr>
          <a:xfrm>
            <a:off x="7725658"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custDataLst>
              <p:tags r:id="rId31"/>
            </p:custDataLst>
          </p:nvPr>
        </p:nvSpPr>
        <p:spPr>
          <a:xfrm>
            <a:off x="7809932"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sp>
        <p:nvSpPr>
          <p:cNvPr id="96" name="Slide Number Placeholder 3"/>
          <p:cNvSpPr>
            <a:spLocks noGrp="1"/>
          </p:cNvSpPr>
          <p:nvPr>
            <p:ph type="sldNum" sz="quarter" idx="10"/>
          </p:nvPr>
        </p:nvSpPr>
        <p:spPr>
          <a:xfrm>
            <a:off x="8680996" y="6253353"/>
            <a:ext cx="457200" cy="604647"/>
          </a:xfrm>
          <a:ln>
            <a:noFill/>
          </a:ln>
        </p:spPr>
        <p:txBody>
          <a:bodyPr/>
          <a:lstStyle/>
          <a:p>
            <a:pPr>
              <a:defRPr/>
            </a:pPr>
            <a:r>
              <a:rPr lang="en-US" dirty="0">
                <a:solidFill>
                  <a:schemeClr val="tx2"/>
                </a:solidFill>
              </a:rPr>
              <a:t>8</a:t>
            </a:r>
          </a:p>
        </p:txBody>
      </p:sp>
      <p:graphicFrame>
        <p:nvGraphicFramePr>
          <p:cNvPr id="97" name="Table 96"/>
          <p:cNvGraphicFramePr>
            <a:graphicFrameLocks noGrp="1"/>
          </p:cNvGraphicFramePr>
          <p:nvPr>
            <p:extLst>
              <p:ext uri="{D42A27DB-BD31-4B8C-83A1-F6EECF244321}">
                <p14:modId xmlns:p14="http://schemas.microsoft.com/office/powerpoint/2010/main" val="1719961502"/>
              </p:ext>
            </p:extLst>
          </p:nvPr>
        </p:nvGraphicFramePr>
        <p:xfrm>
          <a:off x="6435453" y="1063557"/>
          <a:ext cx="990600" cy="2072640"/>
        </p:xfrm>
        <a:graphic>
          <a:graphicData uri="http://schemas.openxmlformats.org/drawingml/2006/table">
            <a:tbl>
              <a:tblPr/>
              <a:tblGrid>
                <a:gridCol w="990600">
                  <a:extLst>
                    <a:ext uri="{9D8B030D-6E8A-4147-A177-3AD203B41FA5}">
                      <a16:colId xmlns:a16="http://schemas.microsoft.com/office/drawing/2014/main" val="249764008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489763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3701294"/>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909366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x31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3703158"/>
                  </a:ext>
                </a:extLst>
              </a:tr>
            </a:tbl>
          </a:graphicData>
        </a:graphic>
      </p:graphicFrame>
    </p:spTree>
    <p:extLst>
      <p:ext uri="{BB962C8B-B14F-4D97-AF65-F5344CB8AC3E}">
        <p14:creationId xmlns:p14="http://schemas.microsoft.com/office/powerpoint/2010/main" val="5984088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UJ-Type (2): Jump and Link</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80</a:t>
            </a:fld>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3821834383"/>
              </p:ext>
            </p:extLst>
          </p:nvPr>
        </p:nvGraphicFramePr>
        <p:xfrm>
          <a:off x="0" y="2743200"/>
          <a:ext cx="9052560" cy="1280160"/>
        </p:xfrm>
        <a:graphic>
          <a:graphicData uri="http://schemas.openxmlformats.org/drawingml/2006/table">
            <a:tbl>
              <a:tblPr firstRow="1" bandRow="1">
                <a:tableStyleId>{5C22544A-7EE6-4342-B048-85BDC9FD1C3A}</a:tableStyleId>
              </a:tblPr>
              <a:tblGrid>
                <a:gridCol w="1541417">
                  <a:extLst>
                    <a:ext uri="{9D8B030D-6E8A-4147-A177-3AD203B41FA5}">
                      <a16:colId xmlns:a16="http://schemas.microsoft.com/office/drawing/2014/main" val="20000"/>
                    </a:ext>
                  </a:extLst>
                </a:gridCol>
                <a:gridCol w="1927771">
                  <a:extLst>
                    <a:ext uri="{9D8B030D-6E8A-4147-A177-3AD203B41FA5}">
                      <a16:colId xmlns:a16="http://schemas.microsoft.com/office/drawing/2014/main" val="20001"/>
                    </a:ext>
                  </a:extLst>
                </a:gridCol>
                <a:gridCol w="5583372">
                  <a:extLst>
                    <a:ext uri="{9D8B030D-6E8A-4147-A177-3AD203B41FA5}">
                      <a16:colId xmlns:a16="http://schemas.microsoft.com/office/drawing/2014/main" val="20002"/>
                    </a:ext>
                  </a:extLst>
                </a:gridCol>
              </a:tblGrid>
              <a:tr h="370840">
                <a:tc>
                  <a:txBody>
                    <a:bodyPr/>
                    <a:lstStyle/>
                    <a:p>
                      <a:r>
                        <a:rPr lang="en-US" sz="2400" dirty="0" smtClean="0">
                          <a:solidFill>
                            <a:schemeClr val="accent1"/>
                          </a:solidFill>
                          <a:latin typeface="Consolas" pitchFamily="49" charset="0"/>
                        </a:rPr>
                        <a:t>op</a:t>
                      </a:r>
                      <a:endParaRPr lang="en-US" sz="24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Mnemonic</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Description</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latin typeface="Source Sans Pro" panose="020B0503030403020204"/>
                        </a:rPr>
                        <a:t>1101111</a:t>
                      </a:r>
                      <a:endParaRPr lang="en-US" sz="24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JAL </a:t>
                      </a:r>
                      <a:r>
                        <a:rPr lang="en-US" sz="2400" dirty="0" err="1" smtClean="0">
                          <a:solidFill>
                            <a:schemeClr val="tx2"/>
                          </a:solidFill>
                          <a:latin typeface="Source Sans Pro" panose="020B0503030403020204"/>
                        </a:rPr>
                        <a:t>rd</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imm</a:t>
                      </a:r>
                      <a:endParaRPr lang="en-US" sz="24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a:t>
                      </a:r>
                      <a:r>
                        <a:rPr lang="en-US" sz="2400" dirty="0" err="1" smtClean="0">
                          <a:solidFill>
                            <a:schemeClr val="tx2"/>
                          </a:solidFill>
                          <a:latin typeface="Source Sans Pro" panose="020B0503030403020204"/>
                        </a:rPr>
                        <a:t>rd</a:t>
                      </a:r>
                      <a:r>
                        <a:rPr lang="en-US" sz="2400" dirty="0" smtClean="0">
                          <a:solidFill>
                            <a:schemeClr val="tx2"/>
                          </a:solidFill>
                          <a:latin typeface="Source Sans Pro" panose="020B0503030403020204"/>
                        </a:rPr>
                        <a:t>] = PC+4;</a:t>
                      </a:r>
                      <a:r>
                        <a:rPr lang="en-US" sz="2400" baseline="0" dirty="0" smtClean="0">
                          <a:solidFill>
                            <a:schemeClr val="tx2"/>
                          </a:solidFill>
                          <a:latin typeface="Source Sans Pro" panose="020B0503030403020204"/>
                        </a:rPr>
                        <a:t> </a:t>
                      </a:r>
                    </a:p>
                    <a:p>
                      <a:r>
                        <a:rPr lang="en-US" sz="2400" baseline="0" dirty="0" smtClean="0">
                          <a:solidFill>
                            <a:schemeClr val="tx2"/>
                          </a:solidFill>
                          <a:latin typeface="Source Sans Pro" panose="020B0503030403020204"/>
                        </a:rPr>
                        <a:t>PC=PC + sext(</a:t>
                      </a:r>
                      <a:r>
                        <a:rPr lang="en-US" sz="2400" baseline="0" dirty="0" err="1" smtClean="0">
                          <a:solidFill>
                            <a:schemeClr val="tx2"/>
                          </a:solidFill>
                          <a:latin typeface="Source Sans Pro" panose="020B0503030403020204"/>
                        </a:rPr>
                        <a:t>imm</a:t>
                      </a:r>
                      <a:r>
                        <a:rPr lang="en-US" sz="2400" baseline="0" dirty="0" smtClean="0">
                          <a:solidFill>
                            <a:schemeClr val="tx2"/>
                          </a:solidFill>
                          <a:latin typeface="Source Sans Pro" panose="020B0503030403020204"/>
                        </a:rPr>
                        <a:t>)</a:t>
                      </a:r>
                      <a:endParaRPr lang="en-US" sz="24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TextBox 7"/>
          <p:cNvSpPr txBox="1"/>
          <p:nvPr/>
        </p:nvSpPr>
        <p:spPr>
          <a:xfrm>
            <a:off x="710784" y="6253357"/>
            <a:ext cx="3541354" cy="461665"/>
          </a:xfrm>
          <a:prstGeom prst="rect">
            <a:avLst/>
          </a:prstGeom>
          <a:noFill/>
        </p:spPr>
        <p:txBody>
          <a:bodyPr wrap="none" rtlCol="0">
            <a:spAutoFit/>
          </a:bodyPr>
          <a:lstStyle/>
          <a:p>
            <a:r>
              <a:rPr lang="en-US" sz="2400" dirty="0">
                <a:solidFill>
                  <a:schemeClr val="tx2"/>
                </a:solidFill>
                <a:latin typeface="Source Sans Pro" panose="020B0503030403020204"/>
                <a:cs typeface="Helvetica"/>
              </a:rPr>
              <a:t>Function/procedure calls</a:t>
            </a:r>
            <a:endParaRPr lang="en-US" sz="2400" dirty="0">
              <a:solidFill>
                <a:schemeClr val="tx2"/>
              </a:solidFill>
              <a:latin typeface="Source Sans Pro" panose="020B0503030403020204"/>
            </a:endParaRPr>
          </a:p>
        </p:txBody>
      </p:sp>
      <p:sp>
        <p:nvSpPr>
          <p:cNvPr id="9" name="TextBox 8"/>
          <p:cNvSpPr txBox="1"/>
          <p:nvPr/>
        </p:nvSpPr>
        <p:spPr>
          <a:xfrm>
            <a:off x="329784" y="5791692"/>
            <a:ext cx="971741" cy="461665"/>
          </a:xfrm>
          <a:prstGeom prst="rect">
            <a:avLst/>
          </a:prstGeom>
          <a:noFill/>
        </p:spPr>
        <p:txBody>
          <a:bodyPr wrap="none" rtlCol="0">
            <a:spAutoFit/>
          </a:bodyPr>
          <a:lstStyle/>
          <a:p>
            <a:r>
              <a:rPr lang="en-US" sz="2400" dirty="0">
                <a:solidFill>
                  <a:schemeClr val="tx2"/>
                </a:solidFill>
                <a:latin typeface="Source Sans Pro" panose="020B0503030403020204"/>
                <a:cs typeface="Helvetica"/>
              </a:rPr>
              <a:t>Why?</a:t>
            </a:r>
            <a:endParaRPr lang="en-US" sz="2400" dirty="0">
              <a:solidFill>
                <a:schemeClr val="tx2"/>
              </a:solidFill>
              <a:latin typeface="Source Sans Pro" panose="020B0503030403020204"/>
            </a:endParaRPr>
          </a:p>
        </p:txBody>
      </p:sp>
      <p:sp>
        <p:nvSpPr>
          <p:cNvPr id="11" name="Rectangle 10"/>
          <p:cNvSpPr/>
          <p:nvPr>
            <p:custDataLst>
              <p:tags r:id="rId2"/>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00000000000000001000</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1101111</a:t>
            </a:r>
            <a:endParaRPr lang="en-US" sz="2800" dirty="0">
              <a:solidFill>
                <a:schemeClr val="accent5">
                  <a:lumMod val="60000"/>
                  <a:lumOff val="40000"/>
                </a:schemeClr>
              </a:solidFill>
              <a:latin typeface="Consolas" panose="020B0609020204030204" pitchFamily="49" charset="0"/>
            </a:endParaRPr>
          </a:p>
        </p:txBody>
      </p:sp>
      <p:graphicFrame>
        <p:nvGraphicFramePr>
          <p:cNvPr id="12" name="Group 4"/>
          <p:cNvGraphicFramePr>
            <a:graphicFrameLocks noGrp="1"/>
          </p:cNvGraphicFramePr>
          <p:nvPr>
            <p:custDataLst>
              <p:tags r:id="rId3"/>
            </p:custDataLst>
            <p:extLst>
              <p:ext uri="{D42A27DB-BD31-4B8C-83A1-F6EECF244321}">
                <p14:modId xmlns:p14="http://schemas.microsoft.com/office/powerpoint/2010/main" val="4235671046"/>
              </p:ext>
            </p:extLst>
          </p:nvPr>
        </p:nvGraphicFramePr>
        <p:xfrm>
          <a:off x="1214351" y="1422861"/>
          <a:ext cx="6248400"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782089">
                  <a:extLst>
                    <a:ext uri="{9D8B030D-6E8A-4147-A177-3AD203B41FA5}">
                      <a16:colId xmlns:a16="http://schemas.microsoft.com/office/drawing/2014/main" val="20003"/>
                    </a:ext>
                  </a:extLst>
                </a:gridCol>
                <a:gridCol w="908858">
                  <a:extLst>
                    <a:ext uri="{9D8B030D-6E8A-4147-A177-3AD203B41FA5}">
                      <a16:colId xmlns:a16="http://schemas.microsoft.com/office/drawing/2014/main" val="20004"/>
                    </a:ext>
                  </a:extLst>
                </a:gridCol>
                <a:gridCol w="143325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31</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rgbClr val="7030A0"/>
                        </a:solidFill>
                        <a:effectLst/>
                        <a:latin typeface="Consolas" panose="020B0609020204030204" pitchFamily="49" charset="0"/>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12</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11      7</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1"/>
                          </a:solidFill>
                          <a:effectLst/>
                          <a:latin typeface="Consolas" panose="020B0609020204030204" pitchFamily="49" charset="0"/>
                        </a:rPr>
                        <a:t>6           0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20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TextBox 9"/>
          <p:cNvSpPr txBox="1"/>
          <p:nvPr>
            <p:custDataLst>
              <p:tags r:id="rId4"/>
            </p:custDataLst>
          </p:nvPr>
        </p:nvSpPr>
        <p:spPr>
          <a:xfrm>
            <a:off x="254196" y="5122572"/>
            <a:ext cx="7104830" cy="1384995"/>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 PC+4			# JAL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16</a:t>
            </a:r>
            <a:endParaRPr lang="en-US" sz="2800" dirty="0" smtClean="0">
              <a:solidFill>
                <a:schemeClr val="tx2"/>
              </a:solidFill>
              <a:latin typeface="Source Sans Pro" panose="020B0503030403020204"/>
            </a:endParaRPr>
          </a:p>
          <a:p>
            <a:r>
              <a:rPr lang="en-US" sz="2800" dirty="0">
                <a:solidFill>
                  <a:schemeClr val="tx2"/>
                </a:solidFill>
                <a:latin typeface="Source Sans Pro" panose="020B0503030403020204"/>
              </a:rPr>
              <a:t>	</a:t>
            </a:r>
            <a:r>
              <a:rPr lang="en-US" sz="2800" dirty="0" smtClean="0">
                <a:solidFill>
                  <a:schemeClr val="tx2"/>
                </a:solidFill>
                <a:latin typeface="Source Sans Pro" panose="020B0503030403020204"/>
              </a:rPr>
              <a:t>			PC = PC + </a:t>
            </a:r>
            <a:r>
              <a:rPr lang="en-US" sz="2800" dirty="0" smtClean="0">
                <a:solidFill>
                  <a:schemeClr val="accent3"/>
                </a:solidFill>
                <a:latin typeface="Source Sans Pro" panose="020B0503030403020204"/>
              </a:rPr>
              <a:t>16  </a:t>
            </a:r>
            <a:r>
              <a:rPr lang="en-US" sz="2800" dirty="0" smtClean="0">
                <a:solidFill>
                  <a:schemeClr val="tx2"/>
                </a:solidFill>
                <a:latin typeface="Source Sans Pro" panose="020B0503030403020204"/>
              </a:rPr>
              <a:t>(</a:t>
            </a:r>
            <a:r>
              <a:rPr lang="en-US" sz="2800" dirty="0">
                <a:solidFill>
                  <a:schemeClr val="tx2"/>
                </a:solidFill>
                <a:latin typeface="Source Sans Pro" panose="020B0503030403020204"/>
              </a:rPr>
              <a:t>i.e. </a:t>
            </a:r>
            <a:r>
              <a:rPr lang="en-US" sz="2800" dirty="0" smtClean="0">
                <a:solidFill>
                  <a:schemeClr val="accent3"/>
                </a:solidFill>
                <a:latin typeface="Source Sans Pro" panose="020B0503030403020204"/>
              </a:rPr>
              <a:t>16</a:t>
            </a:r>
            <a:r>
              <a:rPr lang="en-US" sz="2800" dirty="0" smtClean="0">
                <a:solidFill>
                  <a:schemeClr val="tx2"/>
                </a:solidFill>
                <a:latin typeface="Source Sans Pro" panose="020B0503030403020204"/>
              </a:rPr>
              <a:t> </a:t>
            </a:r>
            <a:r>
              <a:rPr lang="en-US" sz="2800" dirty="0">
                <a:solidFill>
                  <a:schemeClr val="tx2"/>
                </a:solidFill>
                <a:latin typeface="Source Sans Pro" panose="020B0503030403020204"/>
              </a:rPr>
              <a:t>== </a:t>
            </a:r>
            <a:r>
              <a:rPr lang="en-US" sz="2800" dirty="0">
                <a:solidFill>
                  <a:schemeClr val="accent3"/>
                </a:solidFill>
                <a:latin typeface="Source Sans Pro" panose="020B0503030403020204"/>
              </a:rPr>
              <a:t>8</a:t>
            </a:r>
            <a:r>
              <a:rPr lang="en-US" sz="2800" dirty="0" smtClean="0">
                <a:solidFill>
                  <a:schemeClr val="tx2"/>
                </a:solidFill>
                <a:latin typeface="Source Sans Pro" panose="020B0503030403020204"/>
              </a:rPr>
              <a:t>&lt;&lt;</a:t>
            </a:r>
            <a:r>
              <a:rPr lang="en-US" sz="2800" dirty="0">
                <a:solidFill>
                  <a:schemeClr val="tx2"/>
                </a:solidFill>
                <a:latin typeface="Source Sans Pro" panose="020B0503030403020204"/>
              </a:rPr>
              <a:t>1)</a:t>
            </a:r>
            <a:endParaRPr lang="en-US" sz="2800" dirty="0" smtClean="0">
              <a:solidFill>
                <a:schemeClr val="tx2"/>
              </a:solidFill>
              <a:latin typeface="Source Sans Pro" panose="020B0503030403020204"/>
            </a:endParaRP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endParaRPr lang="en-US" sz="2800" dirty="0" smtClean="0">
              <a:solidFill>
                <a:schemeClr val="tx2"/>
              </a:solidFill>
              <a:latin typeface="Source Sans Pro" panose="020B0503030403020204"/>
            </a:endParaRPr>
          </a:p>
        </p:txBody>
      </p:sp>
    </p:spTree>
    <p:extLst>
      <p:ext uri="{BB962C8B-B14F-4D97-AF65-F5344CB8AC3E}">
        <p14:creationId xmlns:p14="http://schemas.microsoft.com/office/powerpoint/2010/main" val="26401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81</a:t>
            </a:fld>
            <a:endParaRPr lang="en-US" dirty="0"/>
          </a:p>
        </p:txBody>
      </p:sp>
      <p:sp>
        <p:nvSpPr>
          <p:cNvPr id="101" name="Text Box 52"/>
          <p:cNvSpPr txBox="1">
            <a:spLocks noChangeArrowheads="1"/>
          </p:cNvSpPr>
          <p:nvPr>
            <p:custDataLst>
              <p:tags r:id="rId1"/>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2"/>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3"/>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4"/>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5"/>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6"/>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7"/>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8"/>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9"/>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0"/>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1"/>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2"/>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3"/>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4"/>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5"/>
            </p:custDataLst>
          </p:nvPr>
        </p:nvGrpSpPr>
        <p:grpSpPr>
          <a:xfrm>
            <a:off x="948661" y="2705333"/>
            <a:ext cx="304800" cy="304800"/>
            <a:chOff x="990600" y="2971800"/>
            <a:chExt cx="304800" cy="304800"/>
          </a:xfrm>
        </p:grpSpPr>
        <p:sp>
          <p:nvSpPr>
            <p:cNvPr id="124" name="Freeform 123"/>
            <p:cNvSpPr/>
            <p:nvPr>
              <p:custDataLst>
                <p:tags r:id="rId6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6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16"/>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17"/>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18"/>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19"/>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0"/>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1"/>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2"/>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5" name="Line 30"/>
          <p:cNvSpPr>
            <a:spLocks noChangeShapeType="1"/>
          </p:cNvSpPr>
          <p:nvPr>
            <p:custDataLst>
              <p:tags r:id="rId23"/>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4"/>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5"/>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6"/>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27"/>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1" name="Oval 24"/>
          <p:cNvSpPr>
            <a:spLocks noChangeArrowheads="1"/>
          </p:cNvSpPr>
          <p:nvPr>
            <p:custDataLst>
              <p:tags r:id="rId28"/>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29"/>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60" name="Line 49"/>
          <p:cNvSpPr>
            <a:spLocks noChangeShapeType="1"/>
          </p:cNvSpPr>
          <p:nvPr>
            <p:custDataLst>
              <p:tags r:id="rId30"/>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3" name="Text Box 11"/>
          <p:cNvSpPr txBox="1">
            <a:spLocks noChangeArrowheads="1"/>
          </p:cNvSpPr>
          <p:nvPr>
            <p:custDataLst>
              <p:tags r:id="rId31"/>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5" name="Line 45"/>
          <p:cNvSpPr>
            <a:spLocks noChangeShapeType="1"/>
          </p:cNvSpPr>
          <p:nvPr>
            <p:custDataLst>
              <p:tags r:id="rId32"/>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2" name="Rectangle 71"/>
          <p:cNvSpPr/>
          <p:nvPr/>
        </p:nvSpPr>
        <p:spPr>
          <a:xfrm>
            <a:off x="4707724" y="4564206"/>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32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33"/>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34"/>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35"/>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36"/>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37"/>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38"/>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39"/>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0"/>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1"/>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2"/>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43"/>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44"/>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45"/>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46"/>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47"/>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48"/>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49"/>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0"/>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2" name="Line 44"/>
          <p:cNvSpPr>
            <a:spLocks noChangeShapeType="1"/>
          </p:cNvSpPr>
          <p:nvPr>
            <p:custDataLst>
              <p:tags r:id="rId51"/>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52"/>
            </p:custDataLst>
          </p:nvPr>
        </p:nvSpPr>
        <p:spPr bwMode="auto">
          <a:xfrm flipH="1">
            <a:off x="8458199" y="2202407"/>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53"/>
            </p:custDataLst>
          </p:nvPr>
        </p:nvSpPr>
        <p:spPr bwMode="auto">
          <a:xfrm flipH="1">
            <a:off x="8684225" y="1181331"/>
            <a:ext cx="2574" cy="1021076"/>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1" name="Rectangle 19"/>
          <p:cNvSpPr>
            <a:spLocks noChangeArrowheads="1"/>
          </p:cNvSpPr>
          <p:nvPr>
            <p:custDataLst>
              <p:tags r:id="rId54"/>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1"/>
          </a:solidFill>
          <a:ln w="25400" cap="sq" algn="ctr">
            <a:solidFill>
              <a:schemeClr val="tx2"/>
            </a:solidFill>
            <a:miter lim="800000"/>
            <a:headEnd/>
            <a:tailEnd/>
          </a:ln>
          <a:effectLst/>
        </p:spPr>
        <p:txBody>
          <a:bodyPr wrap="square" anchor="ctr" anchorCtr="1">
            <a:noAutofit/>
          </a:bodyPr>
          <a:lstStyle/>
          <a:p>
            <a:endParaRPr lang="en-US"/>
          </a:p>
        </p:txBody>
      </p:sp>
      <p:sp>
        <p:nvSpPr>
          <p:cNvPr id="82" name="Line 48"/>
          <p:cNvSpPr>
            <a:spLocks noChangeShapeType="1"/>
          </p:cNvSpPr>
          <p:nvPr>
            <p:custDataLst>
              <p:tags r:id="rId55"/>
            </p:custDataLst>
          </p:nvPr>
        </p:nvSpPr>
        <p:spPr bwMode="auto">
          <a:xfrm flipH="1">
            <a:off x="8684225" y="1185654"/>
            <a:ext cx="0" cy="910078"/>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12" name="Rectangle 2"/>
          <p:cNvSpPr>
            <a:spLocks noGrp="1" noChangeArrowheads="1"/>
          </p:cNvSpPr>
          <p:nvPr>
            <p:ph type="title"/>
            <p:custDataLst>
              <p:tags r:id="rId56"/>
            </p:custDataLst>
          </p:nvPr>
        </p:nvSpPr>
        <p:spPr>
          <a:xfrm>
            <a:off x="228600" y="152400"/>
            <a:ext cx="8686800" cy="533400"/>
          </a:xfrm>
        </p:spPr>
        <p:txBody>
          <a:bodyPr>
            <a:noAutofit/>
          </a:bodyPr>
          <a:lstStyle/>
          <a:p>
            <a:r>
              <a:rPr lang="en-US" dirty="0" smtClean="0"/>
              <a:t>Jump and Link</a:t>
            </a:r>
            <a:endParaRPr lang="en-US" dirty="0">
              <a:solidFill>
                <a:schemeClr val="accent2"/>
              </a:solidFill>
            </a:endParaRPr>
          </a:p>
        </p:txBody>
      </p:sp>
      <p:sp>
        <p:nvSpPr>
          <p:cNvPr id="81" name="Line 49"/>
          <p:cNvSpPr>
            <a:spLocks noChangeShapeType="1"/>
          </p:cNvSpPr>
          <p:nvPr>
            <p:custDataLst>
              <p:tags r:id="rId57"/>
            </p:custDataLst>
          </p:nvPr>
        </p:nvSpPr>
        <p:spPr bwMode="auto">
          <a:xfrm flipH="1" flipV="1">
            <a:off x="1253461" y="1943333"/>
            <a:ext cx="62223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84" name="Line 49"/>
          <p:cNvSpPr>
            <a:spLocks noChangeShapeType="1"/>
          </p:cNvSpPr>
          <p:nvPr>
            <p:custDataLst>
              <p:tags r:id="rId58"/>
            </p:custDataLst>
          </p:nvPr>
        </p:nvSpPr>
        <p:spPr bwMode="auto">
          <a:xfrm flipH="1" flipV="1">
            <a:off x="1875693" y="1957470"/>
            <a:ext cx="1870" cy="244276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85" name="Line 49"/>
          <p:cNvSpPr>
            <a:spLocks noChangeShapeType="1"/>
          </p:cNvSpPr>
          <p:nvPr>
            <p:custDataLst>
              <p:tags r:id="rId59"/>
            </p:custDataLst>
          </p:nvPr>
        </p:nvSpPr>
        <p:spPr bwMode="auto">
          <a:xfrm>
            <a:off x="1891482" y="4401732"/>
            <a:ext cx="217535" cy="15015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6" name="Text Box 29"/>
          <p:cNvSpPr txBox="1">
            <a:spLocks noChangeArrowheads="1"/>
          </p:cNvSpPr>
          <p:nvPr>
            <p:custDataLst>
              <p:tags r:id="rId60"/>
            </p:custDataLst>
          </p:nvPr>
        </p:nvSpPr>
        <p:spPr bwMode="auto">
          <a:xfrm>
            <a:off x="2495933" y="4276892"/>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88" name="Line 44"/>
          <p:cNvSpPr>
            <a:spLocks noChangeShapeType="1"/>
          </p:cNvSpPr>
          <p:nvPr>
            <p:custDataLst>
              <p:tags r:id="rId61"/>
            </p:custDataLst>
          </p:nvPr>
        </p:nvSpPr>
        <p:spPr bwMode="auto">
          <a:xfrm>
            <a:off x="2109017" y="4552631"/>
            <a:ext cx="1425296"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89" name="Line 34"/>
          <p:cNvSpPr>
            <a:spLocks noChangeShapeType="1"/>
          </p:cNvSpPr>
          <p:nvPr>
            <p:custDataLst>
              <p:tags r:id="rId62"/>
            </p:custDataLst>
          </p:nvPr>
        </p:nvSpPr>
        <p:spPr bwMode="auto">
          <a:xfrm flipV="1">
            <a:off x="1883709" y="3695933"/>
            <a:ext cx="741351"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0" name="TextBox 89"/>
          <p:cNvSpPr txBox="1"/>
          <p:nvPr>
            <p:custDataLst>
              <p:tags r:id="rId63"/>
            </p:custDataLst>
          </p:nvPr>
        </p:nvSpPr>
        <p:spPr>
          <a:xfrm>
            <a:off x="323189" y="5681701"/>
            <a:ext cx="7005444" cy="1384995"/>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 PC+4			# JAL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16</a:t>
            </a:r>
            <a:endParaRPr lang="en-US" sz="2800" dirty="0" smtClean="0">
              <a:solidFill>
                <a:schemeClr val="tx2"/>
              </a:solidFill>
              <a:latin typeface="Source Sans Pro" panose="020B0503030403020204"/>
            </a:endParaRPr>
          </a:p>
          <a:p>
            <a:r>
              <a:rPr lang="en-US" sz="2800" dirty="0">
                <a:solidFill>
                  <a:schemeClr val="tx2"/>
                </a:solidFill>
                <a:latin typeface="Source Sans Pro" panose="020B0503030403020204"/>
              </a:rPr>
              <a:t>	</a:t>
            </a:r>
            <a:r>
              <a:rPr lang="en-US" sz="2800" dirty="0" smtClean="0">
                <a:solidFill>
                  <a:schemeClr val="tx2"/>
                </a:solidFill>
                <a:latin typeface="Source Sans Pro" panose="020B0503030403020204"/>
              </a:rPr>
              <a:t>			PC = PC + </a:t>
            </a:r>
            <a:r>
              <a:rPr lang="en-US" sz="2800" dirty="0" smtClean="0">
                <a:solidFill>
                  <a:schemeClr val="accent3"/>
                </a:solidFill>
                <a:latin typeface="Source Sans Pro" panose="020B0503030403020204"/>
              </a:rPr>
              <a:t>16 </a:t>
            </a:r>
            <a:r>
              <a:rPr lang="en-US" sz="2800" dirty="0">
                <a:solidFill>
                  <a:schemeClr val="tx2"/>
                </a:solidFill>
                <a:latin typeface="Source Sans Pro" panose="020B0503030403020204"/>
              </a:rPr>
              <a:t>(i.e. </a:t>
            </a:r>
            <a:r>
              <a:rPr lang="en-US" sz="2800" dirty="0">
                <a:solidFill>
                  <a:schemeClr val="accent3"/>
                </a:solidFill>
                <a:latin typeface="Source Sans Pro" panose="020B0503030403020204"/>
              </a:rPr>
              <a:t>16</a:t>
            </a:r>
            <a:r>
              <a:rPr lang="en-US" sz="2800" dirty="0">
                <a:solidFill>
                  <a:schemeClr val="tx2"/>
                </a:solidFill>
                <a:latin typeface="Source Sans Pro" panose="020B0503030403020204"/>
              </a:rPr>
              <a:t> == </a:t>
            </a:r>
            <a:r>
              <a:rPr lang="en-US" sz="2800" dirty="0">
                <a:solidFill>
                  <a:schemeClr val="accent3"/>
                </a:solidFill>
                <a:latin typeface="Source Sans Pro" panose="020B0503030403020204"/>
              </a:rPr>
              <a:t>8</a:t>
            </a:r>
            <a:r>
              <a:rPr lang="en-US" sz="2800" dirty="0">
                <a:solidFill>
                  <a:schemeClr val="tx2"/>
                </a:solidFill>
                <a:latin typeface="Source Sans Pro" panose="020B0503030403020204"/>
              </a:rPr>
              <a:t>&lt;&lt;1)</a:t>
            </a:r>
            <a:endParaRPr lang="en-US" sz="2800" dirty="0" smtClean="0">
              <a:solidFill>
                <a:schemeClr val="accent3"/>
              </a:solidFill>
              <a:latin typeface="Source Sans Pro" panose="020B0503030403020204"/>
            </a:endParaRP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endParaRPr lang="en-US" sz="2800" dirty="0" smtClean="0">
              <a:solidFill>
                <a:schemeClr val="tx2"/>
              </a:solidFill>
              <a:latin typeface="Source Sans Pro" panose="020B0503030403020204"/>
            </a:endParaRPr>
          </a:p>
        </p:txBody>
      </p:sp>
      <p:sp>
        <p:nvSpPr>
          <p:cNvPr id="91" name="Line 49"/>
          <p:cNvSpPr>
            <a:spLocks noChangeShapeType="1"/>
          </p:cNvSpPr>
          <p:nvPr>
            <p:custDataLst>
              <p:tags r:id="rId64"/>
            </p:custDataLst>
          </p:nvPr>
        </p:nvSpPr>
        <p:spPr bwMode="auto">
          <a:xfrm flipV="1">
            <a:off x="4962407" y="2102195"/>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92" name="Line 44"/>
          <p:cNvSpPr>
            <a:spLocks noChangeShapeType="1"/>
          </p:cNvSpPr>
          <p:nvPr>
            <p:custDataLst>
              <p:tags r:id="rId65"/>
            </p:custDataLst>
          </p:nvPr>
        </p:nvSpPr>
        <p:spPr bwMode="auto">
          <a:xfrm>
            <a:off x="4962406" y="3538277"/>
            <a:ext cx="1804893" cy="18572"/>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28707464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82</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Jump and Link</a:t>
            </a:r>
            <a:endParaRPr lang="en-US" dirty="0">
              <a:solidFill>
                <a:schemeClr val="accent2"/>
              </a:solidFill>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1" name="Line 21"/>
          <p:cNvSpPr>
            <a:spLocks noChangeShapeType="1"/>
          </p:cNvSpPr>
          <p:nvPr>
            <p:custDataLst>
              <p:tags r:id="rId7"/>
            </p:custDataLst>
          </p:nvPr>
        </p:nvSpPr>
        <p:spPr bwMode="auto">
          <a:xfrm>
            <a:off x="796431" y="3543300"/>
            <a:ext cx="0" cy="381000"/>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8"/>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9"/>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0"/>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1"/>
            </p:custDataLst>
          </p:nvPr>
        </p:nvSpPr>
        <p:spPr bwMode="auto">
          <a:xfrm flipV="1">
            <a:off x="2015461" y="2400533"/>
            <a:ext cx="274549"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2"/>
            </p:custDataLst>
          </p:nvPr>
        </p:nvSpPr>
        <p:spPr bwMode="auto">
          <a:xfrm flipH="1" flipV="1">
            <a:off x="1253461" y="1943333"/>
            <a:ext cx="62223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3"/>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4"/>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5"/>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6"/>
            </p:custDataLst>
          </p:nvPr>
        </p:nvGrpSpPr>
        <p:grpSpPr>
          <a:xfrm>
            <a:off x="948661" y="2705333"/>
            <a:ext cx="304800" cy="304800"/>
            <a:chOff x="990600" y="2971800"/>
            <a:chExt cx="304800" cy="304800"/>
          </a:xfrm>
        </p:grpSpPr>
        <p:sp>
          <p:nvSpPr>
            <p:cNvPr id="124" name="Freeform 123"/>
            <p:cNvSpPr/>
            <p:nvPr>
              <p:custDataLst>
                <p:tags r:id="rId8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8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17"/>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18"/>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19"/>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0"/>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1"/>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2"/>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3"/>
            </p:custDataLst>
          </p:nvPr>
        </p:nvSpPr>
        <p:spPr bwMode="auto">
          <a:xfrm flipV="1">
            <a:off x="1883709" y="3695933"/>
            <a:ext cx="741351"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4"/>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5"/>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6"/>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7"/>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28"/>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29"/>
            </p:custDataLst>
          </p:nvPr>
        </p:nvSpPr>
        <p:spPr bwMode="auto">
          <a:xfrm flipH="1" flipV="1">
            <a:off x="1875693" y="1957470"/>
            <a:ext cx="1870" cy="244276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0"/>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59" name="Line 49"/>
          <p:cNvSpPr>
            <a:spLocks noChangeShapeType="1"/>
          </p:cNvSpPr>
          <p:nvPr>
            <p:custDataLst>
              <p:tags r:id="rId31"/>
            </p:custDataLst>
          </p:nvPr>
        </p:nvSpPr>
        <p:spPr bwMode="auto">
          <a:xfrm>
            <a:off x="1891482" y="4401732"/>
            <a:ext cx="217535" cy="15015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2"/>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3"/>
            </p:custDataLst>
          </p:nvPr>
        </p:nvSpPr>
        <p:spPr bwMode="auto">
          <a:xfrm>
            <a:off x="2495933" y="4276892"/>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4"/>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5"/>
            </p:custDataLst>
          </p:nvPr>
        </p:nvSpPr>
        <p:spPr bwMode="auto">
          <a:xfrm>
            <a:off x="2109017" y="4552631"/>
            <a:ext cx="1425296"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6"/>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5" name="Line 44"/>
          <p:cNvSpPr>
            <a:spLocks noChangeShapeType="1"/>
          </p:cNvSpPr>
          <p:nvPr>
            <p:custDataLst>
              <p:tags r:id="rId37"/>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38"/>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39"/>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4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41"/>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2"/>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3"/>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4"/>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59" name="Line 49"/>
          <p:cNvSpPr>
            <a:spLocks noChangeShapeType="1"/>
          </p:cNvSpPr>
          <p:nvPr>
            <p:custDataLst>
              <p:tags r:id="rId45"/>
            </p:custDataLst>
          </p:nvPr>
        </p:nvSpPr>
        <p:spPr bwMode="auto">
          <a:xfrm flipV="1">
            <a:off x="4962407" y="2102195"/>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46"/>
            </p:custDataLst>
          </p:nvPr>
        </p:nvSpPr>
        <p:spPr bwMode="auto">
          <a:xfrm>
            <a:off x="4962406" y="3538277"/>
            <a:ext cx="1804893" cy="18572"/>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47"/>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48"/>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49"/>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50"/>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51"/>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2"/>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3"/>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4"/>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1" name="Rectangle 19"/>
          <p:cNvSpPr>
            <a:spLocks noChangeArrowheads="1"/>
          </p:cNvSpPr>
          <p:nvPr>
            <p:custDataLst>
              <p:tags r:id="rId55"/>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72" name="Line 44"/>
          <p:cNvSpPr>
            <a:spLocks noChangeShapeType="1"/>
          </p:cNvSpPr>
          <p:nvPr>
            <p:custDataLst>
              <p:tags r:id="rId56"/>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57"/>
            </p:custDataLst>
          </p:nvPr>
        </p:nvSpPr>
        <p:spPr bwMode="auto">
          <a:xfrm flipH="1">
            <a:off x="8458199" y="2324331"/>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58"/>
            </p:custDataLst>
          </p:nvPr>
        </p:nvSpPr>
        <p:spPr bwMode="auto">
          <a:xfrm flipH="1">
            <a:off x="8686799" y="1181331"/>
            <a:ext cx="0" cy="114300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96" name="Rectangle 19"/>
          <p:cNvSpPr>
            <a:spLocks noChangeArrowheads="1"/>
          </p:cNvSpPr>
          <p:nvPr>
            <p:custDataLst>
              <p:tags r:id="rId59"/>
            </p:custDataLst>
          </p:nvPr>
        </p:nvSpPr>
        <p:spPr bwMode="auto">
          <a:xfrm rot="16200000">
            <a:off x="720061" y="3631765"/>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00" name="Line 18"/>
          <p:cNvSpPr>
            <a:spLocks noChangeShapeType="1"/>
          </p:cNvSpPr>
          <p:nvPr>
            <p:custDataLst>
              <p:tags r:id="rId60"/>
            </p:custDataLst>
          </p:nvPr>
        </p:nvSpPr>
        <p:spPr bwMode="auto">
          <a:xfrm flipH="1">
            <a:off x="1345359" y="2857733"/>
            <a:ext cx="3580" cy="1453804"/>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04" name="Line 18"/>
          <p:cNvSpPr>
            <a:spLocks noChangeShapeType="1"/>
          </p:cNvSpPr>
          <p:nvPr>
            <p:custDataLst>
              <p:tags r:id="rId61"/>
            </p:custDataLst>
          </p:nvPr>
        </p:nvSpPr>
        <p:spPr bwMode="auto">
          <a:xfrm>
            <a:off x="1191548" y="3351450"/>
            <a:ext cx="311378" cy="205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05" name="Line 21"/>
          <p:cNvSpPr>
            <a:spLocks noChangeShapeType="1"/>
          </p:cNvSpPr>
          <p:nvPr>
            <p:custDataLst>
              <p:tags r:id="rId62"/>
            </p:custDataLst>
          </p:nvPr>
        </p:nvSpPr>
        <p:spPr bwMode="auto">
          <a:xfrm flipV="1">
            <a:off x="1752771" y="3830645"/>
            <a:ext cx="5298" cy="365007"/>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63"/>
            </p:custDataLst>
          </p:nvPr>
        </p:nvSpPr>
        <p:spPr bwMode="auto">
          <a:xfrm flipH="1" flipV="1">
            <a:off x="1517037" y="3351450"/>
            <a:ext cx="11170" cy="85609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4" name="Line 21"/>
          <p:cNvSpPr>
            <a:spLocks noChangeShapeType="1"/>
          </p:cNvSpPr>
          <p:nvPr>
            <p:custDataLst>
              <p:tags r:id="rId64"/>
            </p:custDataLst>
          </p:nvPr>
        </p:nvSpPr>
        <p:spPr bwMode="auto">
          <a:xfrm>
            <a:off x="990600" y="4082937"/>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27" name="Line 18"/>
          <p:cNvSpPr>
            <a:spLocks noChangeShapeType="1"/>
          </p:cNvSpPr>
          <p:nvPr>
            <p:custDataLst>
              <p:tags r:id="rId65"/>
            </p:custDataLst>
          </p:nvPr>
        </p:nvSpPr>
        <p:spPr bwMode="auto">
          <a:xfrm flipH="1">
            <a:off x="990599" y="4311537"/>
            <a:ext cx="358339"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3" name="Line 21"/>
          <p:cNvSpPr>
            <a:spLocks noChangeShapeType="1"/>
          </p:cNvSpPr>
          <p:nvPr>
            <p:custDataLst>
              <p:tags r:id="rId66"/>
            </p:custDataLst>
          </p:nvPr>
        </p:nvSpPr>
        <p:spPr bwMode="auto">
          <a:xfrm>
            <a:off x="838200" y="4082937"/>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49"/>
          <p:cNvSpPr>
            <a:spLocks noChangeShapeType="1"/>
          </p:cNvSpPr>
          <p:nvPr>
            <p:custDataLst>
              <p:tags r:id="rId67"/>
            </p:custDataLst>
          </p:nvPr>
        </p:nvSpPr>
        <p:spPr bwMode="auto">
          <a:xfrm flipV="1">
            <a:off x="1758070" y="3697269"/>
            <a:ext cx="126091" cy="123707"/>
          </a:xfrm>
          <a:prstGeom prst="line">
            <a:avLst/>
          </a:prstGeom>
          <a:noFill/>
          <a:ln w="25400" cap="sq">
            <a:solidFill>
              <a:schemeClr val="accent1"/>
            </a:solidFill>
            <a:round/>
            <a:headEnd/>
            <a:tailEnd/>
          </a:ln>
          <a:effectLst/>
        </p:spPr>
        <p:txBody>
          <a:bodyPr wrap="square" anchor="ctr" anchorCtr="1">
            <a:noAutofit/>
          </a:bodyPr>
          <a:lstStyle/>
          <a:p>
            <a:endParaRPr lang="en-US">
              <a:solidFill>
                <a:schemeClr val="tx2"/>
              </a:solidFill>
            </a:endParaRPr>
          </a:p>
        </p:txBody>
      </p:sp>
      <p:grpSp>
        <p:nvGrpSpPr>
          <p:cNvPr id="147" name="Group 115"/>
          <p:cNvGrpSpPr/>
          <p:nvPr>
            <p:custDataLst>
              <p:tags r:id="rId68"/>
            </p:custDataLst>
          </p:nvPr>
        </p:nvGrpSpPr>
        <p:grpSpPr>
          <a:xfrm rot="5400000">
            <a:off x="1510482" y="4125155"/>
            <a:ext cx="255958" cy="420729"/>
            <a:chOff x="990600" y="2971800"/>
            <a:chExt cx="304800" cy="304800"/>
          </a:xfrm>
        </p:grpSpPr>
        <p:sp>
          <p:nvSpPr>
            <p:cNvPr id="148" name="Freeform 147"/>
            <p:cNvSpPr/>
            <p:nvPr>
              <p:custDataLst>
                <p:tags r:id="rId7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 Box 11"/>
            <p:cNvSpPr txBox="1">
              <a:spLocks noChangeArrowheads="1"/>
            </p:cNvSpPr>
            <p:nvPr>
              <p:custDataLst>
                <p:tags r:id="rId79"/>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Consolas" pitchFamily="49" charset="0"/>
                </a:rPr>
                <a:t>+</a:t>
              </a:r>
              <a:endParaRPr lang="en-US" sz="2000" dirty="0">
                <a:solidFill>
                  <a:schemeClr val="tx2"/>
                </a:solidFill>
                <a:latin typeface="Consolas" pitchFamily="49" charset="0"/>
              </a:endParaRPr>
            </a:p>
          </p:txBody>
        </p:sp>
      </p:grpSp>
      <p:sp>
        <p:nvSpPr>
          <p:cNvPr id="151" name="Line 9"/>
          <p:cNvSpPr>
            <a:spLocks noChangeShapeType="1"/>
          </p:cNvSpPr>
          <p:nvPr>
            <p:custDataLst>
              <p:tags r:id="rId69"/>
            </p:custDataLst>
          </p:nvPr>
        </p:nvSpPr>
        <p:spPr bwMode="auto">
          <a:xfrm>
            <a:off x="838200" y="4555410"/>
            <a:ext cx="777595" cy="3169"/>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8" name="Line 45"/>
          <p:cNvSpPr>
            <a:spLocks noChangeShapeType="1"/>
          </p:cNvSpPr>
          <p:nvPr>
            <p:custDataLst>
              <p:tags r:id="rId70"/>
            </p:custDataLst>
          </p:nvPr>
        </p:nvSpPr>
        <p:spPr bwMode="auto">
          <a:xfrm flipV="1">
            <a:off x="228600" y="4037351"/>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9" name="Line 9"/>
          <p:cNvSpPr>
            <a:spLocks noChangeShapeType="1"/>
          </p:cNvSpPr>
          <p:nvPr>
            <p:custDataLst>
              <p:tags r:id="rId71"/>
            </p:custDataLst>
          </p:nvPr>
        </p:nvSpPr>
        <p:spPr bwMode="auto">
          <a:xfrm flipH="1">
            <a:off x="1622276" y="4463499"/>
            <a:ext cx="1464" cy="103518"/>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2" name="Rectangle 19"/>
          <p:cNvSpPr>
            <a:spLocks noChangeArrowheads="1"/>
          </p:cNvSpPr>
          <p:nvPr>
            <p:custDataLst>
              <p:tags r:id="rId72"/>
            </p:custDataLst>
          </p:nvPr>
        </p:nvSpPr>
        <p:spPr bwMode="auto">
          <a:xfrm>
            <a:off x="2290010" y="216637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26" name="Line 49"/>
          <p:cNvSpPr>
            <a:spLocks noChangeShapeType="1"/>
          </p:cNvSpPr>
          <p:nvPr>
            <p:custDataLst>
              <p:tags r:id="rId73"/>
            </p:custDataLst>
          </p:nvPr>
        </p:nvSpPr>
        <p:spPr bwMode="auto">
          <a:xfrm flipH="1">
            <a:off x="2456911" y="2605581"/>
            <a:ext cx="167806" cy="0"/>
          </a:xfrm>
          <a:prstGeom prst="line">
            <a:avLst/>
          </a:prstGeom>
          <a:noFill/>
          <a:ln w="25400" cap="sq">
            <a:solidFill>
              <a:schemeClr val="accent4"/>
            </a:solidFill>
            <a:round/>
            <a:headEnd type="arrow"/>
            <a:tailEnd/>
          </a:ln>
          <a:effectLst/>
        </p:spPr>
        <p:txBody>
          <a:bodyPr wrap="square" anchor="ctr" anchorCtr="1">
            <a:noAutofit/>
          </a:bodyPr>
          <a:lstStyle/>
          <a:p>
            <a:endParaRPr lang="en-US"/>
          </a:p>
        </p:txBody>
      </p:sp>
      <p:sp>
        <p:nvSpPr>
          <p:cNvPr id="146" name="Line 8"/>
          <p:cNvSpPr>
            <a:spLocks noChangeShapeType="1"/>
          </p:cNvSpPr>
          <p:nvPr>
            <p:custDataLst>
              <p:tags r:id="rId74"/>
            </p:custDataLst>
          </p:nvPr>
        </p:nvSpPr>
        <p:spPr bwMode="auto">
          <a:xfrm flipH="1">
            <a:off x="1338797" y="2845845"/>
            <a:ext cx="966963" cy="685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79" name="Line 45"/>
          <p:cNvSpPr>
            <a:spLocks noChangeShapeType="1"/>
          </p:cNvSpPr>
          <p:nvPr>
            <p:custDataLst>
              <p:tags r:id="rId75"/>
            </p:custDataLst>
          </p:nvPr>
        </p:nvSpPr>
        <p:spPr bwMode="auto">
          <a:xfrm flipV="1">
            <a:off x="2365947" y="288503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2" name="Rounded Rectangular Callout 111"/>
          <p:cNvSpPr/>
          <p:nvPr>
            <p:custDataLst>
              <p:tags r:id="rId76"/>
            </p:custDataLst>
          </p:nvPr>
        </p:nvSpPr>
        <p:spPr>
          <a:xfrm>
            <a:off x="5943599" y="4191000"/>
            <a:ext cx="1781909" cy="948953"/>
          </a:xfrm>
          <a:prstGeom prst="wedgeRoundRectCallout">
            <a:avLst>
              <a:gd name="adj1" fmla="val -35830"/>
              <a:gd name="adj2" fmla="val -208809"/>
              <a:gd name="adj3" fmla="val 16667"/>
            </a:avLst>
          </a:prstGeom>
          <a:noFill/>
          <a:ln w="28575">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Source Sans Pro" panose="020B0503030403020204"/>
              </a:rPr>
              <a:t>Could have used ALU for JAL add</a:t>
            </a:r>
            <a:endParaRPr lang="en-US" sz="2000" dirty="0">
              <a:solidFill>
                <a:schemeClr val="tx2"/>
              </a:solidFill>
              <a:latin typeface="Source Sans Pro" panose="020B0503030403020204"/>
            </a:endParaRPr>
          </a:p>
        </p:txBody>
      </p:sp>
      <p:sp>
        <p:nvSpPr>
          <p:cNvPr id="156" name="TextBox 155"/>
          <p:cNvSpPr txBox="1"/>
          <p:nvPr>
            <p:custDataLst>
              <p:tags r:id="rId77"/>
            </p:custDataLst>
          </p:nvPr>
        </p:nvSpPr>
        <p:spPr>
          <a:xfrm>
            <a:off x="323189" y="5681701"/>
            <a:ext cx="7005444" cy="1384995"/>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 PC+4			# JAL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16</a:t>
            </a:r>
            <a:endParaRPr lang="en-US" sz="2800" dirty="0" smtClean="0">
              <a:solidFill>
                <a:schemeClr val="tx2"/>
              </a:solidFill>
              <a:latin typeface="Source Sans Pro" panose="020B0503030403020204"/>
            </a:endParaRPr>
          </a:p>
          <a:p>
            <a:r>
              <a:rPr lang="en-US" sz="2800" dirty="0">
                <a:solidFill>
                  <a:schemeClr val="tx2"/>
                </a:solidFill>
                <a:latin typeface="Source Sans Pro" panose="020B0503030403020204"/>
              </a:rPr>
              <a:t>	</a:t>
            </a:r>
            <a:r>
              <a:rPr lang="en-US" sz="2800" dirty="0" smtClean="0">
                <a:solidFill>
                  <a:schemeClr val="tx2"/>
                </a:solidFill>
                <a:latin typeface="Source Sans Pro" panose="020B0503030403020204"/>
              </a:rPr>
              <a:t>			PC = PC + </a:t>
            </a:r>
            <a:r>
              <a:rPr lang="en-US" sz="2800" dirty="0" smtClean="0">
                <a:solidFill>
                  <a:schemeClr val="accent3"/>
                </a:solidFill>
                <a:latin typeface="Source Sans Pro" panose="020B0503030403020204"/>
              </a:rPr>
              <a:t>16 </a:t>
            </a:r>
            <a:r>
              <a:rPr lang="en-US" sz="2800" dirty="0">
                <a:solidFill>
                  <a:schemeClr val="tx2"/>
                </a:solidFill>
                <a:latin typeface="Source Sans Pro" panose="020B0503030403020204"/>
              </a:rPr>
              <a:t>(i.e. </a:t>
            </a:r>
            <a:r>
              <a:rPr lang="en-US" sz="2800" dirty="0">
                <a:solidFill>
                  <a:schemeClr val="accent3"/>
                </a:solidFill>
                <a:latin typeface="Source Sans Pro" panose="020B0503030403020204"/>
              </a:rPr>
              <a:t>16</a:t>
            </a:r>
            <a:r>
              <a:rPr lang="en-US" sz="2800" dirty="0">
                <a:solidFill>
                  <a:schemeClr val="tx2"/>
                </a:solidFill>
                <a:latin typeface="Source Sans Pro" panose="020B0503030403020204"/>
              </a:rPr>
              <a:t> == </a:t>
            </a:r>
            <a:r>
              <a:rPr lang="en-US" sz="2800" dirty="0">
                <a:solidFill>
                  <a:schemeClr val="accent3"/>
                </a:solidFill>
                <a:latin typeface="Source Sans Pro" panose="020B0503030403020204"/>
              </a:rPr>
              <a:t>8</a:t>
            </a:r>
            <a:r>
              <a:rPr lang="en-US" sz="2800" dirty="0">
                <a:solidFill>
                  <a:schemeClr val="tx2"/>
                </a:solidFill>
                <a:latin typeface="Source Sans Pro" panose="020B0503030403020204"/>
              </a:rPr>
              <a:t>&lt;&lt;1)</a:t>
            </a:r>
            <a:endParaRPr lang="en-US" sz="2800" dirty="0" smtClean="0">
              <a:solidFill>
                <a:schemeClr val="accent3"/>
              </a:solidFill>
              <a:latin typeface="Source Sans Pro" panose="020B0503030403020204"/>
            </a:endParaRP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endParaRPr lang="en-US" sz="2800" dirty="0" smtClean="0">
              <a:solidFill>
                <a:schemeClr val="tx2"/>
              </a:solidFill>
              <a:latin typeface="Source Sans Pro" panose="020B0503030403020204"/>
            </a:endParaRPr>
          </a:p>
        </p:txBody>
      </p:sp>
      <p:sp>
        <p:nvSpPr>
          <p:cNvPr id="2" name="TextBox 1"/>
          <p:cNvSpPr txBox="1"/>
          <p:nvPr/>
        </p:nvSpPr>
        <p:spPr>
          <a:xfrm>
            <a:off x="262861" y="897875"/>
            <a:ext cx="1792010" cy="461665"/>
          </a:xfrm>
          <a:prstGeom prst="rect">
            <a:avLst/>
          </a:prstGeom>
          <a:noFill/>
        </p:spPr>
        <p:txBody>
          <a:bodyPr wrap="square" rtlCol="0">
            <a:spAutoFit/>
          </a:bodyPr>
          <a:lstStyle/>
          <a:p>
            <a:r>
              <a:rPr lang="en-US" dirty="0">
                <a:solidFill>
                  <a:schemeClr val="tx2"/>
                </a:solidFill>
                <a:latin typeface="Source Sans Pro" panose="020B0503030403020204"/>
              </a:rPr>
              <a:t>JAL </a:t>
            </a:r>
            <a:r>
              <a:rPr lang="en-US" dirty="0">
                <a:solidFill>
                  <a:schemeClr val="accent2"/>
                </a:solidFill>
                <a:latin typeface="Source Sans Pro" panose="020B0503030403020204"/>
              </a:rPr>
              <a:t>x5,</a:t>
            </a:r>
            <a:r>
              <a:rPr lang="en-US" dirty="0">
                <a:solidFill>
                  <a:schemeClr val="tx2"/>
                </a:solidFill>
                <a:latin typeface="Source Sans Pro" panose="020B0503030403020204"/>
              </a:rPr>
              <a:t> </a:t>
            </a:r>
            <a:r>
              <a:rPr lang="en-US" dirty="0" smtClean="0">
                <a:solidFill>
                  <a:schemeClr val="accent3"/>
                </a:solidFill>
                <a:latin typeface="Source Sans Pro" panose="020B0503030403020204"/>
              </a:rPr>
              <a:t>16</a:t>
            </a:r>
            <a:endParaRPr lang="en-US" dirty="0">
              <a:solidFill>
                <a:schemeClr val="tx2"/>
              </a:solidFill>
              <a:latin typeface="Source Sans Pro" panose="020B0503030403020204"/>
            </a:endParaRPr>
          </a:p>
        </p:txBody>
      </p:sp>
      <p:sp>
        <p:nvSpPr>
          <p:cNvPr id="88" name="Oval 87"/>
          <p:cNvSpPr/>
          <p:nvPr/>
        </p:nvSpPr>
        <p:spPr>
          <a:xfrm>
            <a:off x="1394771" y="4067615"/>
            <a:ext cx="472452" cy="46567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2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2" grpId="0"/>
      <p:bldP spid="8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I-Type (3): Jump and Link Register</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83</a:t>
            </a:fld>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4177682802"/>
              </p:ext>
            </p:extLst>
          </p:nvPr>
        </p:nvGraphicFramePr>
        <p:xfrm>
          <a:off x="-97767" y="2743200"/>
          <a:ext cx="9414294" cy="1097280"/>
        </p:xfrm>
        <a:graphic>
          <a:graphicData uri="http://schemas.openxmlformats.org/drawingml/2006/table">
            <a:tbl>
              <a:tblPr firstRow="1" bandRow="1">
                <a:tableStyleId>{5C22544A-7EE6-4342-B048-85BDC9FD1C3A}</a:tableStyleId>
              </a:tblPr>
              <a:tblGrid>
                <a:gridCol w="1369774">
                  <a:extLst>
                    <a:ext uri="{9D8B030D-6E8A-4147-A177-3AD203B41FA5}">
                      <a16:colId xmlns:a16="http://schemas.microsoft.com/office/drawing/2014/main" val="20000"/>
                    </a:ext>
                  </a:extLst>
                </a:gridCol>
                <a:gridCol w="1369774">
                  <a:extLst>
                    <a:ext uri="{9D8B030D-6E8A-4147-A177-3AD203B41FA5}">
                      <a16:colId xmlns:a16="http://schemas.microsoft.com/office/drawing/2014/main" val="3419942969"/>
                    </a:ext>
                  </a:extLst>
                </a:gridCol>
                <a:gridCol w="2402909">
                  <a:extLst>
                    <a:ext uri="{9D8B030D-6E8A-4147-A177-3AD203B41FA5}">
                      <a16:colId xmlns:a16="http://schemas.microsoft.com/office/drawing/2014/main" val="20001"/>
                    </a:ext>
                  </a:extLst>
                </a:gridCol>
                <a:gridCol w="4271837">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itchFamily="49" charset="0"/>
                        </a:rPr>
                        <a:t>funct3</a:t>
                      </a:r>
                      <a:endParaRPr lang="en-US" sz="2000" dirty="0">
                        <a:solidFill>
                          <a:schemeClr val="accent1"/>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1100111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000</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JALR </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 rs1,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a:t>
                      </a:r>
                      <a:r>
                        <a:rPr lang="en-US" sz="2000" dirty="0" err="1" smtClean="0">
                          <a:solidFill>
                            <a:schemeClr val="tx2"/>
                          </a:solidFill>
                          <a:latin typeface="Source Sans Pro" panose="020B0503030403020204"/>
                        </a:rPr>
                        <a:t>rd</a:t>
                      </a:r>
                      <a:r>
                        <a:rPr lang="en-US" sz="2000" dirty="0" smtClean="0">
                          <a:solidFill>
                            <a:schemeClr val="tx2"/>
                          </a:solidFill>
                          <a:latin typeface="Source Sans Pro" panose="020B0503030403020204"/>
                        </a:rPr>
                        <a:t>] = PC+4; PC=(R[rs1]+</a:t>
                      </a:r>
                      <a:r>
                        <a:rPr lang="en-US" sz="2000" dirty="0" err="1" smtClean="0">
                          <a:solidFill>
                            <a:schemeClr val="tx2"/>
                          </a:solidFill>
                          <a:latin typeface="Source Sans Pro" panose="020B0503030403020204"/>
                        </a:rPr>
                        <a:t>sign_ex</a:t>
                      </a:r>
                      <a:r>
                        <a:rPr lang="en-US" sz="2000" dirty="0" smtClean="0">
                          <a:solidFill>
                            <a:schemeClr val="tx2"/>
                          </a:solidFill>
                          <a:latin typeface="Source Sans Pro" panose="020B0503030403020204"/>
                        </a:rPr>
                        <a:t>(</a:t>
                      </a:r>
                      <a:r>
                        <a:rPr lang="en-US" sz="2000" dirty="0" err="1" smtClean="0">
                          <a:solidFill>
                            <a:schemeClr val="tx2"/>
                          </a:solidFill>
                          <a:latin typeface="Source Sans Pro" panose="020B0503030403020204"/>
                        </a:rPr>
                        <a:t>imm</a:t>
                      </a:r>
                      <a:r>
                        <a:rPr lang="en-US" sz="2000" dirty="0" smtClean="0">
                          <a:solidFill>
                            <a:schemeClr val="tx2"/>
                          </a:solidFill>
                          <a:latin typeface="Source Sans Pro" panose="020B0503030403020204"/>
                        </a:rPr>
                        <a:t>))&amp;0xfffffffe</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TextBox 7"/>
          <p:cNvSpPr txBox="1"/>
          <p:nvPr/>
        </p:nvSpPr>
        <p:spPr>
          <a:xfrm>
            <a:off x="710784" y="6253357"/>
            <a:ext cx="3541354" cy="461665"/>
          </a:xfrm>
          <a:prstGeom prst="rect">
            <a:avLst/>
          </a:prstGeom>
          <a:noFill/>
        </p:spPr>
        <p:txBody>
          <a:bodyPr wrap="none" rtlCol="0">
            <a:spAutoFit/>
          </a:bodyPr>
          <a:lstStyle/>
          <a:p>
            <a:r>
              <a:rPr lang="en-US" sz="2400" dirty="0">
                <a:solidFill>
                  <a:schemeClr val="tx2"/>
                </a:solidFill>
                <a:latin typeface="Source Sans Pro" panose="020B0503030403020204"/>
                <a:cs typeface="Helvetica"/>
              </a:rPr>
              <a:t>Function/procedure calls</a:t>
            </a:r>
            <a:endParaRPr lang="en-US" sz="2400" dirty="0">
              <a:solidFill>
                <a:schemeClr val="tx2"/>
              </a:solidFill>
              <a:latin typeface="Source Sans Pro" panose="020B0503030403020204"/>
            </a:endParaRPr>
          </a:p>
        </p:txBody>
      </p:sp>
      <p:sp>
        <p:nvSpPr>
          <p:cNvPr id="9" name="TextBox 8"/>
          <p:cNvSpPr txBox="1"/>
          <p:nvPr/>
        </p:nvSpPr>
        <p:spPr>
          <a:xfrm>
            <a:off x="329784" y="5791692"/>
            <a:ext cx="971741" cy="461665"/>
          </a:xfrm>
          <a:prstGeom prst="rect">
            <a:avLst/>
          </a:prstGeom>
          <a:noFill/>
        </p:spPr>
        <p:txBody>
          <a:bodyPr wrap="none" rtlCol="0">
            <a:spAutoFit/>
          </a:bodyPr>
          <a:lstStyle/>
          <a:p>
            <a:r>
              <a:rPr lang="en-US" sz="2400" dirty="0">
                <a:solidFill>
                  <a:schemeClr val="tx2"/>
                </a:solidFill>
                <a:latin typeface="Source Sans Pro" panose="020B0503030403020204"/>
                <a:cs typeface="Helvetica"/>
              </a:rPr>
              <a:t>Why?</a:t>
            </a:r>
            <a:endParaRPr lang="en-US" sz="2400" dirty="0">
              <a:solidFill>
                <a:schemeClr val="tx2"/>
              </a:solidFill>
              <a:latin typeface="Source Sans Pro" panose="020B0503030403020204"/>
            </a:endParaRPr>
          </a:p>
        </p:txBody>
      </p:sp>
      <p:sp>
        <p:nvSpPr>
          <p:cNvPr id="12" name="Rectangle 11"/>
          <p:cNvSpPr/>
          <p:nvPr>
            <p:custDataLst>
              <p:tags r:id="rId2"/>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000000010000</a:t>
            </a:r>
            <a:r>
              <a:rPr lang="en-US" sz="2800" dirty="0" smtClean="0">
                <a:solidFill>
                  <a:schemeClr val="accent6"/>
                </a:solidFill>
                <a:latin typeface="Consolas" panose="020B0609020204030204" pitchFamily="49" charset="0"/>
              </a:rPr>
              <a:t>00100</a:t>
            </a:r>
            <a:r>
              <a:rPr lang="en-US" sz="2800" dirty="0" smtClean="0">
                <a:solidFill>
                  <a:schemeClr val="accent4"/>
                </a:solidFill>
                <a:latin typeface="Consolas" panose="020B0609020204030204" pitchFamily="49" charset="0"/>
              </a:rPr>
              <a:t>000</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1100111</a:t>
            </a:r>
            <a:endParaRPr lang="en-US" sz="2800" dirty="0">
              <a:solidFill>
                <a:schemeClr val="accent5">
                  <a:lumMod val="60000"/>
                  <a:lumOff val="40000"/>
                </a:schemeClr>
              </a:solidFill>
              <a:latin typeface="Consolas" panose="020B0609020204030204" pitchFamily="49" charset="0"/>
            </a:endParaRPr>
          </a:p>
        </p:txBody>
      </p:sp>
      <p:graphicFrame>
        <p:nvGraphicFramePr>
          <p:cNvPr id="13" name="Group 4"/>
          <p:cNvGraphicFramePr>
            <a:graphicFrameLocks noGrp="1"/>
          </p:cNvGraphicFramePr>
          <p:nvPr>
            <p:custDataLst>
              <p:tags r:id="rId3"/>
            </p:custDataLst>
            <p:extLst>
              <p:ext uri="{D42A27DB-BD31-4B8C-83A1-F6EECF244321}">
                <p14:modId xmlns:p14="http://schemas.microsoft.com/office/powerpoint/2010/main" val="2859783671"/>
              </p:ext>
            </p:extLst>
          </p:nvPr>
        </p:nvGraphicFramePr>
        <p:xfrm>
          <a:off x="1024067" y="1435038"/>
          <a:ext cx="6446304"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158523">
                  <a:extLst>
                    <a:ext uri="{9D8B030D-6E8A-4147-A177-3AD203B41FA5}">
                      <a16:colId xmlns:a16="http://schemas.microsoft.com/office/drawing/2014/main" val="20005"/>
                    </a:ext>
                  </a:extLst>
                </a:gridCol>
              </a:tblGrid>
              <a:tr h="100691">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31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endParaRPr kumimoji="0" lang="en-US" sz="1400" b="0" i="0" u="none" strike="noStrike" cap="none" normalizeH="0" baseline="0" dirty="0" smtClean="0">
                        <a:ln>
                          <a:noFill/>
                        </a:ln>
                        <a:solidFill>
                          <a:schemeClr val="accent3"/>
                        </a:solidFill>
                        <a:effectLst/>
                        <a:latin typeface="Consolas" panose="020B0609020204030204" pitchFamily="49"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  20</a:t>
                      </a:r>
                      <a:r>
                        <a:rPr kumimoji="0" lang="en-US" sz="800" b="0" i="0" u="none" strike="noStrike" cap="none" normalizeH="0" baseline="0" dirty="0" smtClean="0">
                          <a:ln>
                            <a:noFill/>
                          </a:ln>
                          <a:solidFill>
                            <a:schemeClr val="accent3"/>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rgbClr val="FF0000"/>
                          </a:solidFill>
                          <a:effectLst/>
                          <a:latin typeface="Consolas" panose="020B0609020204030204" pitchFamily="49" charset="0"/>
                        </a:rPr>
                        <a:t>11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2"/>
                          </a:solidFill>
                          <a:effectLst/>
                          <a:latin typeface="Consolas" panose="020B0609020204030204" pitchFamily="49" charset="0"/>
                        </a:rPr>
                        <a:t>   7 </a:t>
                      </a:r>
                      <a:r>
                        <a:rPr kumimoji="0" lang="en-US" sz="800" b="0" i="0" u="none" strike="noStrike" cap="none" normalizeH="0" baseline="0" dirty="0" smtClean="0">
                          <a:ln>
                            <a:noFill/>
                          </a:ln>
                          <a:solidFill>
                            <a:schemeClr val="accent2"/>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TextBox 10"/>
          <p:cNvSpPr txBox="1"/>
          <p:nvPr>
            <p:custDataLst>
              <p:tags r:id="rId4"/>
            </p:custDataLst>
          </p:nvPr>
        </p:nvSpPr>
        <p:spPr>
          <a:xfrm>
            <a:off x="265280" y="4778979"/>
            <a:ext cx="7637027" cy="1384995"/>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 PC+4			# JALR </a:t>
            </a:r>
            <a:r>
              <a:rPr lang="en-US" sz="2800" dirty="0" smtClean="0">
                <a:solidFill>
                  <a:schemeClr val="accent2"/>
                </a:solidFill>
                <a:latin typeface="Source Sans Pro" panose="020B0503030403020204"/>
              </a:rPr>
              <a:t>x5, </a:t>
            </a:r>
            <a:r>
              <a:rPr lang="en-US" sz="2800" dirty="0" smtClean="0">
                <a:solidFill>
                  <a:schemeClr val="accent6"/>
                </a:solidFill>
                <a:latin typeface="Source Sans Pro" panose="020B0503030403020204"/>
              </a:rPr>
              <a:t>x4,</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16</a:t>
            </a:r>
            <a:endParaRPr lang="en-US" sz="2800" dirty="0" smtClean="0">
              <a:solidFill>
                <a:schemeClr val="tx2"/>
              </a:solidFill>
              <a:latin typeface="Source Sans Pro" panose="020B0503030403020204"/>
            </a:endParaRPr>
          </a:p>
          <a:p>
            <a:r>
              <a:rPr lang="en-US" sz="2800" dirty="0" smtClean="0">
                <a:solidFill>
                  <a:schemeClr val="tx2"/>
                </a:solidFill>
                <a:latin typeface="Source Sans Pro" panose="020B0503030403020204"/>
              </a:rPr>
              <a:t>				PC = </a:t>
            </a:r>
            <a:r>
              <a:rPr lang="en-US" sz="2800" dirty="0" smtClean="0">
                <a:solidFill>
                  <a:schemeClr val="accent6"/>
                </a:solidFill>
                <a:latin typeface="Source Sans Pro" panose="020B0503030403020204"/>
              </a:rPr>
              <a:t>x4</a:t>
            </a:r>
            <a:r>
              <a:rPr lang="en-US" sz="2800" dirty="0" smtClean="0">
                <a:solidFill>
                  <a:schemeClr val="tx2"/>
                </a:solidFill>
                <a:latin typeface="Source Sans Pro" panose="020B0503030403020204"/>
              </a:rPr>
              <a:t> + </a:t>
            </a:r>
            <a:r>
              <a:rPr lang="en-US" sz="2800" dirty="0" smtClean="0">
                <a:solidFill>
                  <a:schemeClr val="accent3"/>
                </a:solidFill>
                <a:latin typeface="Source Sans Pro" panose="020B0503030403020204"/>
              </a:rPr>
              <a:t>16</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endParaRPr lang="en-US" sz="2800" dirty="0" smtClean="0">
              <a:solidFill>
                <a:schemeClr val="tx2"/>
              </a:solidFill>
              <a:latin typeface="Source Sans Pro" panose="020B0503030403020204"/>
            </a:endParaRPr>
          </a:p>
        </p:txBody>
      </p:sp>
    </p:spTree>
    <p:extLst>
      <p:ext uri="{BB962C8B-B14F-4D97-AF65-F5344CB8AC3E}">
        <p14:creationId xmlns:p14="http://schemas.microsoft.com/office/powerpoint/2010/main" val="35142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84</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Jump and Link Register</a:t>
            </a:r>
            <a:endParaRPr lang="en-US" dirty="0">
              <a:solidFill>
                <a:schemeClr val="accent2"/>
              </a:solidFill>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1" name="Line 21"/>
          <p:cNvSpPr>
            <a:spLocks noChangeShapeType="1"/>
          </p:cNvSpPr>
          <p:nvPr>
            <p:custDataLst>
              <p:tags r:id="rId7"/>
            </p:custDataLst>
          </p:nvPr>
        </p:nvSpPr>
        <p:spPr bwMode="auto">
          <a:xfrm>
            <a:off x="796431" y="3543300"/>
            <a:ext cx="0" cy="381000"/>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8"/>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9"/>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0"/>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1"/>
            </p:custDataLst>
          </p:nvPr>
        </p:nvSpPr>
        <p:spPr bwMode="auto">
          <a:xfrm flipV="1">
            <a:off x="2015461" y="2400533"/>
            <a:ext cx="274549"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2"/>
            </p:custDataLst>
          </p:nvPr>
        </p:nvSpPr>
        <p:spPr bwMode="auto">
          <a:xfrm flipH="1" flipV="1">
            <a:off x="1253461" y="1943333"/>
            <a:ext cx="62223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3"/>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4"/>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5"/>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6"/>
            </p:custDataLst>
          </p:nvPr>
        </p:nvGrpSpPr>
        <p:grpSpPr>
          <a:xfrm>
            <a:off x="948661" y="2705333"/>
            <a:ext cx="304800" cy="304800"/>
            <a:chOff x="990600" y="2971800"/>
            <a:chExt cx="304800" cy="304800"/>
          </a:xfrm>
        </p:grpSpPr>
        <p:sp>
          <p:nvSpPr>
            <p:cNvPr id="124" name="Freeform 123"/>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17"/>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18"/>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19"/>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0"/>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1"/>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2"/>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3"/>
            </p:custDataLst>
          </p:nvPr>
        </p:nvSpPr>
        <p:spPr bwMode="auto">
          <a:xfrm flipV="1">
            <a:off x="1883709" y="3695933"/>
            <a:ext cx="741351"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4"/>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5"/>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6"/>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7"/>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28"/>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29"/>
            </p:custDataLst>
          </p:nvPr>
        </p:nvSpPr>
        <p:spPr bwMode="auto">
          <a:xfrm flipH="1" flipV="1">
            <a:off x="1875693" y="1957470"/>
            <a:ext cx="1870" cy="244276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0"/>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59" name="Line 49"/>
          <p:cNvSpPr>
            <a:spLocks noChangeShapeType="1"/>
          </p:cNvSpPr>
          <p:nvPr>
            <p:custDataLst>
              <p:tags r:id="rId31"/>
            </p:custDataLst>
          </p:nvPr>
        </p:nvSpPr>
        <p:spPr bwMode="auto">
          <a:xfrm>
            <a:off x="1891482" y="4401732"/>
            <a:ext cx="217535" cy="15015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2"/>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3"/>
            </p:custDataLst>
          </p:nvPr>
        </p:nvSpPr>
        <p:spPr bwMode="auto">
          <a:xfrm>
            <a:off x="2495933" y="4276892"/>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4"/>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5"/>
            </p:custDataLst>
          </p:nvPr>
        </p:nvSpPr>
        <p:spPr bwMode="auto">
          <a:xfrm>
            <a:off x="2109017" y="4552631"/>
            <a:ext cx="1425296"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6"/>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5" name="Line 44"/>
          <p:cNvSpPr>
            <a:spLocks noChangeShapeType="1"/>
          </p:cNvSpPr>
          <p:nvPr>
            <p:custDataLst>
              <p:tags r:id="rId37"/>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38"/>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39"/>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4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41"/>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2"/>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3"/>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4"/>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59" name="Line 49"/>
          <p:cNvSpPr>
            <a:spLocks noChangeShapeType="1"/>
          </p:cNvSpPr>
          <p:nvPr>
            <p:custDataLst>
              <p:tags r:id="rId45"/>
            </p:custDataLst>
          </p:nvPr>
        </p:nvSpPr>
        <p:spPr bwMode="auto">
          <a:xfrm flipV="1">
            <a:off x="4962407" y="2102195"/>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46"/>
            </p:custDataLst>
          </p:nvPr>
        </p:nvSpPr>
        <p:spPr bwMode="auto">
          <a:xfrm>
            <a:off x="4962406" y="3538277"/>
            <a:ext cx="1804893" cy="18572"/>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47"/>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48"/>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49"/>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50"/>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51"/>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2"/>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3"/>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4"/>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1" name="Rectangle 19"/>
          <p:cNvSpPr>
            <a:spLocks noChangeArrowheads="1"/>
          </p:cNvSpPr>
          <p:nvPr>
            <p:custDataLst>
              <p:tags r:id="rId55"/>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72" name="Line 44"/>
          <p:cNvSpPr>
            <a:spLocks noChangeShapeType="1"/>
          </p:cNvSpPr>
          <p:nvPr>
            <p:custDataLst>
              <p:tags r:id="rId56"/>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57"/>
            </p:custDataLst>
          </p:nvPr>
        </p:nvSpPr>
        <p:spPr bwMode="auto">
          <a:xfrm flipH="1">
            <a:off x="8458199" y="2324331"/>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58"/>
            </p:custDataLst>
          </p:nvPr>
        </p:nvSpPr>
        <p:spPr bwMode="auto">
          <a:xfrm flipH="1">
            <a:off x="8686799" y="1181331"/>
            <a:ext cx="0" cy="114300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96" name="Rectangle 19"/>
          <p:cNvSpPr>
            <a:spLocks noChangeArrowheads="1"/>
          </p:cNvSpPr>
          <p:nvPr>
            <p:custDataLst>
              <p:tags r:id="rId59"/>
            </p:custDataLst>
          </p:nvPr>
        </p:nvSpPr>
        <p:spPr bwMode="auto">
          <a:xfrm rot="16200000">
            <a:off x="720061" y="3631765"/>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00" name="Line 18"/>
          <p:cNvSpPr>
            <a:spLocks noChangeShapeType="1"/>
          </p:cNvSpPr>
          <p:nvPr>
            <p:custDataLst>
              <p:tags r:id="rId60"/>
            </p:custDataLst>
          </p:nvPr>
        </p:nvSpPr>
        <p:spPr bwMode="auto">
          <a:xfrm flipH="1">
            <a:off x="1345359" y="2857733"/>
            <a:ext cx="3580" cy="1453804"/>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04" name="Line 18"/>
          <p:cNvSpPr>
            <a:spLocks noChangeShapeType="1"/>
          </p:cNvSpPr>
          <p:nvPr>
            <p:custDataLst>
              <p:tags r:id="rId61"/>
            </p:custDataLst>
          </p:nvPr>
        </p:nvSpPr>
        <p:spPr bwMode="auto">
          <a:xfrm>
            <a:off x="1191548" y="3351450"/>
            <a:ext cx="311378" cy="205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05" name="Line 21"/>
          <p:cNvSpPr>
            <a:spLocks noChangeShapeType="1"/>
          </p:cNvSpPr>
          <p:nvPr>
            <p:custDataLst>
              <p:tags r:id="rId62"/>
            </p:custDataLst>
          </p:nvPr>
        </p:nvSpPr>
        <p:spPr bwMode="auto">
          <a:xfrm flipV="1">
            <a:off x="1752771" y="3830645"/>
            <a:ext cx="5298" cy="365007"/>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63"/>
            </p:custDataLst>
          </p:nvPr>
        </p:nvSpPr>
        <p:spPr bwMode="auto">
          <a:xfrm flipH="1" flipV="1">
            <a:off x="1517037" y="3351450"/>
            <a:ext cx="11170" cy="85609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4" name="Line 21"/>
          <p:cNvSpPr>
            <a:spLocks noChangeShapeType="1"/>
          </p:cNvSpPr>
          <p:nvPr>
            <p:custDataLst>
              <p:tags r:id="rId64"/>
            </p:custDataLst>
          </p:nvPr>
        </p:nvSpPr>
        <p:spPr bwMode="auto">
          <a:xfrm>
            <a:off x="990600" y="4082937"/>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27" name="Line 18"/>
          <p:cNvSpPr>
            <a:spLocks noChangeShapeType="1"/>
          </p:cNvSpPr>
          <p:nvPr>
            <p:custDataLst>
              <p:tags r:id="rId65"/>
            </p:custDataLst>
          </p:nvPr>
        </p:nvSpPr>
        <p:spPr bwMode="auto">
          <a:xfrm flipH="1">
            <a:off x="990599" y="4311537"/>
            <a:ext cx="358339"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3" name="Line 21"/>
          <p:cNvSpPr>
            <a:spLocks noChangeShapeType="1"/>
          </p:cNvSpPr>
          <p:nvPr>
            <p:custDataLst>
              <p:tags r:id="rId66"/>
            </p:custDataLst>
          </p:nvPr>
        </p:nvSpPr>
        <p:spPr bwMode="auto">
          <a:xfrm>
            <a:off x="838200" y="4082937"/>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49"/>
          <p:cNvSpPr>
            <a:spLocks noChangeShapeType="1"/>
          </p:cNvSpPr>
          <p:nvPr>
            <p:custDataLst>
              <p:tags r:id="rId67"/>
            </p:custDataLst>
          </p:nvPr>
        </p:nvSpPr>
        <p:spPr bwMode="auto">
          <a:xfrm flipV="1">
            <a:off x="1758070" y="3697269"/>
            <a:ext cx="126091" cy="123707"/>
          </a:xfrm>
          <a:prstGeom prst="line">
            <a:avLst/>
          </a:prstGeom>
          <a:noFill/>
          <a:ln w="25400" cap="sq">
            <a:solidFill>
              <a:schemeClr val="accent1"/>
            </a:solidFill>
            <a:round/>
            <a:headEnd/>
            <a:tailEnd/>
          </a:ln>
          <a:effectLst/>
        </p:spPr>
        <p:txBody>
          <a:bodyPr wrap="square" anchor="ctr" anchorCtr="1">
            <a:noAutofit/>
          </a:bodyPr>
          <a:lstStyle/>
          <a:p>
            <a:endParaRPr lang="en-US">
              <a:solidFill>
                <a:schemeClr val="tx2"/>
              </a:solidFill>
            </a:endParaRPr>
          </a:p>
        </p:txBody>
      </p:sp>
      <p:grpSp>
        <p:nvGrpSpPr>
          <p:cNvPr id="147" name="Group 115"/>
          <p:cNvGrpSpPr/>
          <p:nvPr>
            <p:custDataLst>
              <p:tags r:id="rId68"/>
            </p:custDataLst>
          </p:nvPr>
        </p:nvGrpSpPr>
        <p:grpSpPr>
          <a:xfrm rot="5400000">
            <a:off x="1510482" y="4125155"/>
            <a:ext cx="255958" cy="420729"/>
            <a:chOff x="990600" y="2971800"/>
            <a:chExt cx="304800" cy="304800"/>
          </a:xfrm>
        </p:grpSpPr>
        <p:sp>
          <p:nvSpPr>
            <p:cNvPr id="148" name="Freeform 147"/>
            <p:cNvSpPr/>
            <p:nvPr>
              <p:custDataLst>
                <p:tags r:id="rId7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 Box 11"/>
            <p:cNvSpPr txBox="1">
              <a:spLocks noChangeArrowheads="1"/>
            </p:cNvSpPr>
            <p:nvPr>
              <p:custDataLst>
                <p:tags r:id="rId78"/>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Consolas" pitchFamily="49" charset="0"/>
                </a:rPr>
                <a:t>+</a:t>
              </a:r>
              <a:endParaRPr lang="en-US" sz="2000" dirty="0">
                <a:solidFill>
                  <a:schemeClr val="tx2"/>
                </a:solidFill>
                <a:latin typeface="Consolas" pitchFamily="49" charset="0"/>
              </a:endParaRPr>
            </a:p>
          </p:txBody>
        </p:sp>
      </p:grpSp>
      <p:sp>
        <p:nvSpPr>
          <p:cNvPr id="151" name="Line 9"/>
          <p:cNvSpPr>
            <a:spLocks noChangeShapeType="1"/>
          </p:cNvSpPr>
          <p:nvPr>
            <p:custDataLst>
              <p:tags r:id="rId69"/>
            </p:custDataLst>
          </p:nvPr>
        </p:nvSpPr>
        <p:spPr bwMode="auto">
          <a:xfrm>
            <a:off x="838200" y="4555410"/>
            <a:ext cx="777595" cy="3169"/>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8" name="Line 45"/>
          <p:cNvSpPr>
            <a:spLocks noChangeShapeType="1"/>
          </p:cNvSpPr>
          <p:nvPr>
            <p:custDataLst>
              <p:tags r:id="rId70"/>
            </p:custDataLst>
          </p:nvPr>
        </p:nvSpPr>
        <p:spPr bwMode="auto">
          <a:xfrm flipV="1">
            <a:off x="228600" y="4037351"/>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9" name="Line 9"/>
          <p:cNvSpPr>
            <a:spLocks noChangeShapeType="1"/>
          </p:cNvSpPr>
          <p:nvPr>
            <p:custDataLst>
              <p:tags r:id="rId71"/>
            </p:custDataLst>
          </p:nvPr>
        </p:nvSpPr>
        <p:spPr bwMode="auto">
          <a:xfrm flipH="1">
            <a:off x="1622276" y="4463499"/>
            <a:ext cx="1464" cy="103518"/>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2" name="Rectangle 19"/>
          <p:cNvSpPr>
            <a:spLocks noChangeArrowheads="1"/>
          </p:cNvSpPr>
          <p:nvPr>
            <p:custDataLst>
              <p:tags r:id="rId72"/>
            </p:custDataLst>
          </p:nvPr>
        </p:nvSpPr>
        <p:spPr bwMode="auto">
          <a:xfrm>
            <a:off x="2290010" y="216637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26" name="Line 49"/>
          <p:cNvSpPr>
            <a:spLocks noChangeShapeType="1"/>
          </p:cNvSpPr>
          <p:nvPr>
            <p:custDataLst>
              <p:tags r:id="rId73"/>
            </p:custDataLst>
          </p:nvPr>
        </p:nvSpPr>
        <p:spPr bwMode="auto">
          <a:xfrm flipH="1">
            <a:off x="2457254" y="2608352"/>
            <a:ext cx="167806" cy="0"/>
          </a:xfrm>
          <a:prstGeom prst="line">
            <a:avLst/>
          </a:prstGeom>
          <a:noFill/>
          <a:ln w="25400" cap="sq">
            <a:solidFill>
              <a:schemeClr val="accent4"/>
            </a:solidFill>
            <a:round/>
            <a:headEnd type="arrow"/>
            <a:tailEnd/>
          </a:ln>
          <a:effectLst/>
        </p:spPr>
        <p:txBody>
          <a:bodyPr wrap="square" anchor="ctr" anchorCtr="1">
            <a:noAutofit/>
          </a:bodyPr>
          <a:lstStyle/>
          <a:p>
            <a:endParaRPr lang="en-US"/>
          </a:p>
        </p:txBody>
      </p:sp>
      <p:sp>
        <p:nvSpPr>
          <p:cNvPr id="146" name="Line 8"/>
          <p:cNvSpPr>
            <a:spLocks noChangeShapeType="1"/>
          </p:cNvSpPr>
          <p:nvPr>
            <p:custDataLst>
              <p:tags r:id="rId74"/>
            </p:custDataLst>
          </p:nvPr>
        </p:nvSpPr>
        <p:spPr bwMode="auto">
          <a:xfrm flipH="1">
            <a:off x="1338797" y="2845845"/>
            <a:ext cx="966963" cy="685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79" name="Line 45"/>
          <p:cNvSpPr>
            <a:spLocks noChangeShapeType="1"/>
          </p:cNvSpPr>
          <p:nvPr>
            <p:custDataLst>
              <p:tags r:id="rId75"/>
            </p:custDataLst>
          </p:nvPr>
        </p:nvSpPr>
        <p:spPr bwMode="auto">
          <a:xfrm flipV="1">
            <a:off x="2365947" y="288503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TextBox 85"/>
          <p:cNvSpPr txBox="1"/>
          <p:nvPr>
            <p:custDataLst>
              <p:tags r:id="rId76"/>
            </p:custDataLst>
          </p:nvPr>
        </p:nvSpPr>
        <p:spPr>
          <a:xfrm>
            <a:off x="262861" y="5787532"/>
            <a:ext cx="7637027" cy="1384995"/>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 PC+4			# JALR </a:t>
            </a:r>
            <a:r>
              <a:rPr lang="en-US" sz="2800" dirty="0" smtClean="0">
                <a:solidFill>
                  <a:schemeClr val="accent2"/>
                </a:solidFill>
                <a:latin typeface="Source Sans Pro" panose="020B0503030403020204"/>
              </a:rPr>
              <a:t>x5, </a:t>
            </a:r>
            <a:r>
              <a:rPr lang="en-US" sz="2800" dirty="0" smtClean="0">
                <a:solidFill>
                  <a:schemeClr val="accent6"/>
                </a:solidFill>
                <a:latin typeface="Source Sans Pro" panose="020B0503030403020204"/>
              </a:rPr>
              <a:t>x4,</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16</a:t>
            </a:r>
            <a:endParaRPr lang="en-US" sz="2800" dirty="0" smtClean="0">
              <a:solidFill>
                <a:schemeClr val="tx2"/>
              </a:solidFill>
              <a:latin typeface="Source Sans Pro" panose="020B0503030403020204"/>
            </a:endParaRPr>
          </a:p>
          <a:p>
            <a:r>
              <a:rPr lang="en-US" sz="2800" dirty="0" smtClean="0">
                <a:solidFill>
                  <a:schemeClr val="tx2"/>
                </a:solidFill>
                <a:latin typeface="Source Sans Pro" panose="020B0503030403020204"/>
              </a:rPr>
              <a:t>				PC = </a:t>
            </a:r>
            <a:r>
              <a:rPr lang="en-US" sz="2800" dirty="0" smtClean="0">
                <a:solidFill>
                  <a:schemeClr val="accent6"/>
                </a:solidFill>
                <a:latin typeface="Source Sans Pro" panose="020B0503030403020204"/>
              </a:rPr>
              <a:t>x4</a:t>
            </a:r>
            <a:r>
              <a:rPr lang="en-US" sz="2800" dirty="0" smtClean="0">
                <a:solidFill>
                  <a:schemeClr val="tx2"/>
                </a:solidFill>
                <a:latin typeface="Source Sans Pro" panose="020B0503030403020204"/>
              </a:rPr>
              <a:t> + </a:t>
            </a:r>
            <a:r>
              <a:rPr lang="en-US" sz="2800" dirty="0" smtClean="0">
                <a:solidFill>
                  <a:schemeClr val="accent3"/>
                </a:solidFill>
                <a:latin typeface="Source Sans Pro" panose="020B0503030403020204"/>
              </a:rPr>
              <a:t>16</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endParaRPr lang="en-US" sz="2800" dirty="0" smtClean="0">
              <a:solidFill>
                <a:schemeClr val="tx2"/>
              </a:solidFill>
              <a:latin typeface="Source Sans Pro" panose="020B0503030403020204"/>
            </a:endParaRPr>
          </a:p>
        </p:txBody>
      </p:sp>
    </p:spTree>
    <p:extLst>
      <p:ext uri="{BB962C8B-B14F-4D97-AF65-F5344CB8AC3E}">
        <p14:creationId xmlns:p14="http://schemas.microsoft.com/office/powerpoint/2010/main" val="13116398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85</a:t>
            </a:fld>
            <a:endParaRPr lang="en-US" dirty="0"/>
          </a:p>
        </p:txBody>
      </p:sp>
      <p:sp>
        <p:nvSpPr>
          <p:cNvPr id="101" name="Text Box 52"/>
          <p:cNvSpPr txBox="1">
            <a:spLocks noChangeArrowheads="1"/>
          </p:cNvSpPr>
          <p:nvPr>
            <p:custDataLst>
              <p:tags r:id="rId1"/>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2"/>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3"/>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4"/>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5"/>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1" name="Line 21"/>
          <p:cNvSpPr>
            <a:spLocks noChangeShapeType="1"/>
          </p:cNvSpPr>
          <p:nvPr>
            <p:custDataLst>
              <p:tags r:id="rId6"/>
            </p:custDataLst>
          </p:nvPr>
        </p:nvSpPr>
        <p:spPr bwMode="auto">
          <a:xfrm>
            <a:off x="796431" y="3543300"/>
            <a:ext cx="0" cy="381000"/>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7"/>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8"/>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9"/>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0"/>
            </p:custDataLst>
          </p:nvPr>
        </p:nvSpPr>
        <p:spPr bwMode="auto">
          <a:xfrm flipH="1" flipV="1">
            <a:off x="1253461" y="1943333"/>
            <a:ext cx="62223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1"/>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2"/>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3"/>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4"/>
            </p:custDataLst>
          </p:nvPr>
        </p:nvGrpSpPr>
        <p:grpSpPr>
          <a:xfrm>
            <a:off x="948661" y="2705333"/>
            <a:ext cx="304800" cy="304800"/>
            <a:chOff x="990600" y="2971800"/>
            <a:chExt cx="304800" cy="304800"/>
          </a:xfrm>
        </p:grpSpPr>
        <p:sp>
          <p:nvSpPr>
            <p:cNvPr id="124" name="Freeform 123"/>
            <p:cNvSpPr/>
            <p:nvPr>
              <p:custDataLst>
                <p:tags r:id="rId8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8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15"/>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16"/>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17"/>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18"/>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19"/>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0"/>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1"/>
            </p:custDataLst>
          </p:nvPr>
        </p:nvSpPr>
        <p:spPr bwMode="auto">
          <a:xfrm flipV="1">
            <a:off x="1883709" y="3695933"/>
            <a:ext cx="741351"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2"/>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3"/>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4"/>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5"/>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26"/>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1" name="Oval 24"/>
          <p:cNvSpPr>
            <a:spLocks noChangeArrowheads="1"/>
          </p:cNvSpPr>
          <p:nvPr>
            <p:custDataLst>
              <p:tags r:id="rId27"/>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59" name="Line 49"/>
          <p:cNvSpPr>
            <a:spLocks noChangeShapeType="1"/>
          </p:cNvSpPr>
          <p:nvPr>
            <p:custDataLst>
              <p:tags r:id="rId28"/>
            </p:custDataLst>
          </p:nvPr>
        </p:nvSpPr>
        <p:spPr bwMode="auto">
          <a:xfrm>
            <a:off x="1891482" y="4401732"/>
            <a:ext cx="217535" cy="15015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29"/>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0"/>
            </p:custDataLst>
          </p:nvPr>
        </p:nvSpPr>
        <p:spPr bwMode="auto">
          <a:xfrm>
            <a:off x="2495933" y="4276892"/>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1"/>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2"/>
            </p:custDataLst>
          </p:nvPr>
        </p:nvSpPr>
        <p:spPr bwMode="auto">
          <a:xfrm>
            <a:off x="2109017" y="4552631"/>
            <a:ext cx="1425296"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3"/>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5" name="Line 44"/>
          <p:cNvSpPr>
            <a:spLocks noChangeShapeType="1"/>
          </p:cNvSpPr>
          <p:nvPr>
            <p:custDataLst>
              <p:tags r:id="rId34"/>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35"/>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36"/>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37"/>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38"/>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39"/>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0"/>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1"/>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59" name="Line 49"/>
          <p:cNvSpPr>
            <a:spLocks noChangeShapeType="1"/>
          </p:cNvSpPr>
          <p:nvPr>
            <p:custDataLst>
              <p:tags r:id="rId42"/>
            </p:custDataLst>
          </p:nvPr>
        </p:nvSpPr>
        <p:spPr bwMode="auto">
          <a:xfrm flipV="1">
            <a:off x="4962407" y="2102195"/>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43"/>
            </p:custDataLst>
          </p:nvPr>
        </p:nvSpPr>
        <p:spPr bwMode="auto">
          <a:xfrm>
            <a:off x="4962406" y="3538277"/>
            <a:ext cx="1804893" cy="18572"/>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44"/>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45"/>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46"/>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47"/>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48"/>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49"/>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0"/>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1"/>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1" name="Rectangle 19"/>
          <p:cNvSpPr>
            <a:spLocks noChangeArrowheads="1"/>
          </p:cNvSpPr>
          <p:nvPr>
            <p:custDataLst>
              <p:tags r:id="rId52"/>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72" name="Line 44"/>
          <p:cNvSpPr>
            <a:spLocks noChangeShapeType="1"/>
          </p:cNvSpPr>
          <p:nvPr>
            <p:custDataLst>
              <p:tags r:id="rId53"/>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54"/>
            </p:custDataLst>
          </p:nvPr>
        </p:nvSpPr>
        <p:spPr bwMode="auto">
          <a:xfrm flipH="1">
            <a:off x="8458199" y="2324331"/>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55"/>
            </p:custDataLst>
          </p:nvPr>
        </p:nvSpPr>
        <p:spPr bwMode="auto">
          <a:xfrm flipH="1">
            <a:off x="8686799" y="1181331"/>
            <a:ext cx="0" cy="114300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95" name="Line 49"/>
          <p:cNvSpPr>
            <a:spLocks noChangeShapeType="1"/>
          </p:cNvSpPr>
          <p:nvPr>
            <p:custDataLst>
              <p:tags r:id="rId56"/>
            </p:custDataLst>
          </p:nvPr>
        </p:nvSpPr>
        <p:spPr bwMode="auto">
          <a:xfrm flipV="1">
            <a:off x="4800600" y="1181330"/>
            <a:ext cx="1248" cy="4139605"/>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96" name="Rectangle 19"/>
          <p:cNvSpPr>
            <a:spLocks noChangeArrowheads="1"/>
          </p:cNvSpPr>
          <p:nvPr>
            <p:custDataLst>
              <p:tags r:id="rId57"/>
            </p:custDataLst>
          </p:nvPr>
        </p:nvSpPr>
        <p:spPr bwMode="auto">
          <a:xfrm rot="16200000">
            <a:off x="720061" y="3631765"/>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97" name="Line 49"/>
          <p:cNvSpPr>
            <a:spLocks noChangeShapeType="1"/>
          </p:cNvSpPr>
          <p:nvPr>
            <p:custDataLst>
              <p:tags r:id="rId58"/>
            </p:custDataLst>
          </p:nvPr>
        </p:nvSpPr>
        <p:spPr bwMode="auto">
          <a:xfrm flipH="1" flipV="1">
            <a:off x="533744" y="5320195"/>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Line 45"/>
          <p:cNvSpPr>
            <a:spLocks noChangeShapeType="1"/>
          </p:cNvSpPr>
          <p:nvPr>
            <p:custDataLst>
              <p:tags r:id="rId59"/>
            </p:custDataLst>
          </p:nvPr>
        </p:nvSpPr>
        <p:spPr bwMode="auto">
          <a:xfrm flipH="1" flipV="1">
            <a:off x="533744" y="4082937"/>
            <a:ext cx="0" cy="1237258"/>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5" name="Line 21"/>
          <p:cNvSpPr>
            <a:spLocks noChangeShapeType="1"/>
          </p:cNvSpPr>
          <p:nvPr>
            <p:custDataLst>
              <p:tags r:id="rId60"/>
            </p:custDataLst>
          </p:nvPr>
        </p:nvSpPr>
        <p:spPr bwMode="auto">
          <a:xfrm flipV="1">
            <a:off x="1752771" y="3830645"/>
            <a:ext cx="5298" cy="365007"/>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4" name="Line 21"/>
          <p:cNvSpPr>
            <a:spLocks noChangeShapeType="1"/>
          </p:cNvSpPr>
          <p:nvPr>
            <p:custDataLst>
              <p:tags r:id="rId61"/>
            </p:custDataLst>
          </p:nvPr>
        </p:nvSpPr>
        <p:spPr bwMode="auto">
          <a:xfrm>
            <a:off x="990600" y="4082937"/>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62"/>
            </p:custDataLst>
          </p:nvPr>
        </p:nvSpPr>
        <p:spPr bwMode="auto">
          <a:xfrm>
            <a:off x="838200" y="4082937"/>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49"/>
          <p:cNvSpPr>
            <a:spLocks noChangeShapeType="1"/>
          </p:cNvSpPr>
          <p:nvPr>
            <p:custDataLst>
              <p:tags r:id="rId63"/>
            </p:custDataLst>
          </p:nvPr>
        </p:nvSpPr>
        <p:spPr bwMode="auto">
          <a:xfrm flipV="1">
            <a:off x="1758070" y="3697269"/>
            <a:ext cx="126091" cy="123707"/>
          </a:xfrm>
          <a:prstGeom prst="line">
            <a:avLst/>
          </a:prstGeom>
          <a:noFill/>
          <a:ln w="25400" cap="sq">
            <a:solidFill>
              <a:schemeClr val="accent1"/>
            </a:solidFill>
            <a:round/>
            <a:headEnd/>
            <a:tailEnd/>
          </a:ln>
          <a:effectLst/>
        </p:spPr>
        <p:txBody>
          <a:bodyPr wrap="square" anchor="ctr" anchorCtr="1">
            <a:noAutofit/>
          </a:bodyPr>
          <a:lstStyle/>
          <a:p>
            <a:endParaRPr lang="en-US">
              <a:solidFill>
                <a:schemeClr val="tx2"/>
              </a:solidFill>
            </a:endParaRPr>
          </a:p>
        </p:txBody>
      </p:sp>
      <p:grpSp>
        <p:nvGrpSpPr>
          <p:cNvPr id="147" name="Group 115"/>
          <p:cNvGrpSpPr/>
          <p:nvPr>
            <p:custDataLst>
              <p:tags r:id="rId64"/>
            </p:custDataLst>
          </p:nvPr>
        </p:nvGrpSpPr>
        <p:grpSpPr>
          <a:xfrm rot="5400000">
            <a:off x="1510482" y="4125155"/>
            <a:ext cx="255958" cy="420729"/>
            <a:chOff x="990600" y="2971800"/>
            <a:chExt cx="304800" cy="304800"/>
          </a:xfrm>
        </p:grpSpPr>
        <p:sp>
          <p:nvSpPr>
            <p:cNvPr id="148" name="Freeform 147"/>
            <p:cNvSpPr/>
            <p:nvPr>
              <p:custDataLst>
                <p:tags r:id="rId8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 Box 11"/>
            <p:cNvSpPr txBox="1">
              <a:spLocks noChangeArrowheads="1"/>
            </p:cNvSpPr>
            <p:nvPr>
              <p:custDataLst>
                <p:tags r:id="rId81"/>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Consolas" pitchFamily="49" charset="0"/>
                </a:rPr>
                <a:t>+</a:t>
              </a:r>
              <a:endParaRPr lang="en-US" sz="2000" dirty="0">
                <a:solidFill>
                  <a:schemeClr val="tx2"/>
                </a:solidFill>
                <a:latin typeface="Consolas" pitchFamily="49" charset="0"/>
              </a:endParaRPr>
            </a:p>
          </p:txBody>
        </p:sp>
      </p:grpSp>
      <p:sp>
        <p:nvSpPr>
          <p:cNvPr id="151" name="Line 9"/>
          <p:cNvSpPr>
            <a:spLocks noChangeShapeType="1"/>
          </p:cNvSpPr>
          <p:nvPr>
            <p:custDataLst>
              <p:tags r:id="rId65"/>
            </p:custDataLst>
          </p:nvPr>
        </p:nvSpPr>
        <p:spPr bwMode="auto">
          <a:xfrm>
            <a:off x="838200" y="4555410"/>
            <a:ext cx="777595" cy="3169"/>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8" name="Line 45"/>
          <p:cNvSpPr>
            <a:spLocks noChangeShapeType="1"/>
          </p:cNvSpPr>
          <p:nvPr>
            <p:custDataLst>
              <p:tags r:id="rId66"/>
            </p:custDataLst>
          </p:nvPr>
        </p:nvSpPr>
        <p:spPr bwMode="auto">
          <a:xfrm flipV="1">
            <a:off x="228600" y="4037351"/>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6" name="TextBox 175"/>
          <p:cNvSpPr txBox="1"/>
          <p:nvPr/>
        </p:nvSpPr>
        <p:spPr>
          <a:xfrm>
            <a:off x="570385" y="4981970"/>
            <a:ext cx="1031051" cy="400110"/>
          </a:xfrm>
          <a:prstGeom prst="rect">
            <a:avLst/>
          </a:prstGeom>
          <a:noFill/>
        </p:spPr>
        <p:txBody>
          <a:bodyPr wrap="none" rtlCol="0">
            <a:spAutoFit/>
          </a:bodyPr>
          <a:lstStyle/>
          <a:p>
            <a:r>
              <a:rPr lang="en-US" sz="2000" dirty="0">
                <a:solidFill>
                  <a:schemeClr val="accent6"/>
                </a:solidFill>
                <a:latin typeface="Source Sans Pro" panose="020B0503030403020204"/>
              </a:rPr>
              <a:t>x4</a:t>
            </a:r>
            <a:r>
              <a:rPr lang="en-US" sz="2000" dirty="0">
                <a:solidFill>
                  <a:schemeClr val="tx2"/>
                </a:solidFill>
                <a:latin typeface="Source Sans Pro" panose="020B0503030403020204"/>
              </a:rPr>
              <a:t> + </a:t>
            </a:r>
            <a:r>
              <a:rPr lang="en-US" sz="2000" dirty="0">
                <a:solidFill>
                  <a:schemeClr val="accent3"/>
                </a:solidFill>
                <a:latin typeface="Source Sans Pro" panose="020B0503030403020204"/>
              </a:rPr>
              <a:t>16</a:t>
            </a:r>
            <a:endParaRPr lang="en-US" sz="2000" dirty="0">
              <a:solidFill>
                <a:schemeClr val="accent6"/>
              </a:solidFill>
              <a:latin typeface="Source Sans Pro" panose="020B0503030403020204"/>
            </a:endParaRPr>
          </a:p>
        </p:txBody>
      </p:sp>
      <p:sp>
        <p:nvSpPr>
          <p:cNvPr id="110" name="Line 51"/>
          <p:cNvSpPr>
            <a:spLocks noChangeShapeType="1"/>
          </p:cNvSpPr>
          <p:nvPr>
            <p:custDataLst>
              <p:tags r:id="rId67"/>
            </p:custDataLst>
          </p:nvPr>
        </p:nvSpPr>
        <p:spPr bwMode="auto">
          <a:xfrm flipV="1">
            <a:off x="2015461" y="2400533"/>
            <a:ext cx="274549"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26" name="Rectangle 19"/>
          <p:cNvSpPr>
            <a:spLocks noChangeArrowheads="1"/>
          </p:cNvSpPr>
          <p:nvPr>
            <p:custDataLst>
              <p:tags r:id="rId68"/>
            </p:custDataLst>
          </p:nvPr>
        </p:nvSpPr>
        <p:spPr bwMode="auto">
          <a:xfrm>
            <a:off x="2290010" y="216637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46" name="Line 8"/>
          <p:cNvSpPr>
            <a:spLocks noChangeShapeType="1"/>
          </p:cNvSpPr>
          <p:nvPr>
            <p:custDataLst>
              <p:tags r:id="rId69"/>
            </p:custDataLst>
          </p:nvPr>
        </p:nvSpPr>
        <p:spPr bwMode="auto">
          <a:xfrm flipH="1">
            <a:off x="1338797" y="2845845"/>
            <a:ext cx="966963" cy="685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50" name="Line 45"/>
          <p:cNvSpPr>
            <a:spLocks noChangeShapeType="1"/>
          </p:cNvSpPr>
          <p:nvPr>
            <p:custDataLst>
              <p:tags r:id="rId70"/>
            </p:custDataLst>
          </p:nvPr>
        </p:nvSpPr>
        <p:spPr bwMode="auto">
          <a:xfrm flipV="1">
            <a:off x="2365947" y="288503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8" name="Rectangle 2"/>
          <p:cNvSpPr>
            <a:spLocks noGrp="1" noChangeArrowheads="1"/>
          </p:cNvSpPr>
          <p:nvPr>
            <p:ph type="title"/>
            <p:custDataLst>
              <p:tags r:id="rId71"/>
            </p:custDataLst>
          </p:nvPr>
        </p:nvSpPr>
        <p:spPr>
          <a:xfrm>
            <a:off x="228600" y="152400"/>
            <a:ext cx="8686800" cy="533400"/>
          </a:xfrm>
        </p:spPr>
        <p:txBody>
          <a:bodyPr>
            <a:noAutofit/>
          </a:bodyPr>
          <a:lstStyle/>
          <a:p>
            <a:r>
              <a:rPr lang="en-US" dirty="0" smtClean="0"/>
              <a:t>Jump and Link Register</a:t>
            </a:r>
            <a:endParaRPr lang="en-US" dirty="0">
              <a:solidFill>
                <a:schemeClr val="accent2"/>
              </a:solidFill>
            </a:endParaRPr>
          </a:p>
        </p:txBody>
      </p:sp>
      <p:sp>
        <p:nvSpPr>
          <p:cNvPr id="152" name="TextBox 151"/>
          <p:cNvSpPr txBox="1"/>
          <p:nvPr/>
        </p:nvSpPr>
        <p:spPr>
          <a:xfrm>
            <a:off x="262860" y="833811"/>
            <a:ext cx="2514601" cy="461665"/>
          </a:xfrm>
          <a:prstGeom prst="rect">
            <a:avLst/>
          </a:prstGeom>
          <a:noFill/>
        </p:spPr>
        <p:txBody>
          <a:bodyPr wrap="square" rtlCol="0">
            <a:spAutoFit/>
          </a:bodyPr>
          <a:lstStyle/>
          <a:p>
            <a:r>
              <a:rPr lang="en-US" dirty="0" smtClean="0">
                <a:solidFill>
                  <a:schemeClr val="tx2"/>
                </a:solidFill>
                <a:latin typeface="Source Sans Pro" panose="020B0503030403020204"/>
              </a:rPr>
              <a:t>JALR </a:t>
            </a:r>
            <a:r>
              <a:rPr lang="en-US" dirty="0">
                <a:solidFill>
                  <a:schemeClr val="accent2"/>
                </a:solidFill>
                <a:latin typeface="Source Sans Pro" panose="020B0503030403020204"/>
              </a:rPr>
              <a:t>x5,</a:t>
            </a:r>
            <a:r>
              <a:rPr lang="en-US" dirty="0">
                <a:solidFill>
                  <a:schemeClr val="tx2"/>
                </a:solidFill>
                <a:latin typeface="Source Sans Pro" panose="020B0503030403020204"/>
              </a:rPr>
              <a:t> </a:t>
            </a:r>
            <a:r>
              <a:rPr lang="en-US" dirty="0">
                <a:solidFill>
                  <a:schemeClr val="accent6"/>
                </a:solidFill>
                <a:latin typeface="Source Sans Pro" panose="020B0503030403020204"/>
              </a:rPr>
              <a:t>x4,</a:t>
            </a:r>
            <a:r>
              <a:rPr lang="en-US" dirty="0">
                <a:solidFill>
                  <a:schemeClr val="tx2"/>
                </a:solidFill>
                <a:latin typeface="Source Sans Pro" panose="020B0503030403020204"/>
              </a:rPr>
              <a:t> </a:t>
            </a:r>
            <a:r>
              <a:rPr lang="en-US" dirty="0">
                <a:solidFill>
                  <a:schemeClr val="accent3"/>
                </a:solidFill>
                <a:latin typeface="Source Sans Pro" panose="020B0503030403020204"/>
              </a:rPr>
              <a:t>16</a:t>
            </a:r>
            <a:endParaRPr lang="en-US" dirty="0">
              <a:solidFill>
                <a:schemeClr val="tx2"/>
              </a:solidFill>
              <a:latin typeface="Source Sans Pro" panose="020B0503030403020204"/>
            </a:endParaRPr>
          </a:p>
        </p:txBody>
      </p:sp>
      <p:sp>
        <p:nvSpPr>
          <p:cNvPr id="153" name="TextBox 152"/>
          <p:cNvSpPr txBox="1"/>
          <p:nvPr>
            <p:custDataLst>
              <p:tags r:id="rId72"/>
            </p:custDataLst>
          </p:nvPr>
        </p:nvSpPr>
        <p:spPr>
          <a:xfrm>
            <a:off x="262861" y="5787532"/>
            <a:ext cx="7637027" cy="1384995"/>
          </a:xfrm>
          <a:prstGeom prst="rect">
            <a:avLst/>
          </a:prstGeom>
          <a:noFill/>
          <a:ln>
            <a:noFill/>
          </a:ln>
        </p:spPr>
        <p:txBody>
          <a:bodyPr wrap="none" rtlCol="0">
            <a:spAutoFit/>
          </a:bodyPr>
          <a:lstStyle/>
          <a:p>
            <a:r>
              <a:rPr lang="en-US" sz="2800" dirty="0" smtClean="0">
                <a:solidFill>
                  <a:schemeClr val="accent6"/>
                </a:solidFill>
                <a:latin typeface="Source Sans Pro" panose="020B0503030403020204"/>
              </a:rPr>
              <a:t>Example: 	</a:t>
            </a:r>
            <a:r>
              <a:rPr lang="en-US" sz="2800" dirty="0" smtClean="0">
                <a:solidFill>
                  <a:schemeClr val="accent2"/>
                </a:solidFill>
                <a:latin typeface="Source Sans Pro" panose="020B0503030403020204"/>
              </a:rPr>
              <a:t>x5</a:t>
            </a:r>
            <a:r>
              <a:rPr lang="en-US" sz="2800" dirty="0" smtClean="0">
                <a:solidFill>
                  <a:schemeClr val="tx2"/>
                </a:solidFill>
                <a:latin typeface="Source Sans Pro" panose="020B0503030403020204"/>
              </a:rPr>
              <a:t> = PC+4			# JALR </a:t>
            </a:r>
            <a:r>
              <a:rPr lang="en-US" sz="2800" dirty="0" smtClean="0">
                <a:solidFill>
                  <a:schemeClr val="accent2"/>
                </a:solidFill>
                <a:latin typeface="Source Sans Pro" panose="020B0503030403020204"/>
              </a:rPr>
              <a:t>x5, </a:t>
            </a:r>
            <a:r>
              <a:rPr lang="en-US" sz="2800" dirty="0" smtClean="0">
                <a:solidFill>
                  <a:schemeClr val="accent6"/>
                </a:solidFill>
                <a:latin typeface="Source Sans Pro" panose="020B0503030403020204"/>
              </a:rPr>
              <a:t>x4,</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16</a:t>
            </a:r>
            <a:endParaRPr lang="en-US" sz="2800" dirty="0" smtClean="0">
              <a:solidFill>
                <a:schemeClr val="tx2"/>
              </a:solidFill>
              <a:latin typeface="Source Sans Pro" panose="020B0503030403020204"/>
            </a:endParaRPr>
          </a:p>
          <a:p>
            <a:r>
              <a:rPr lang="en-US" sz="2800" dirty="0" smtClean="0">
                <a:solidFill>
                  <a:schemeClr val="tx2"/>
                </a:solidFill>
                <a:latin typeface="Source Sans Pro" panose="020B0503030403020204"/>
              </a:rPr>
              <a:t>				PC = </a:t>
            </a:r>
            <a:r>
              <a:rPr lang="en-US" sz="2800" dirty="0" smtClean="0">
                <a:solidFill>
                  <a:schemeClr val="accent6"/>
                </a:solidFill>
                <a:latin typeface="Source Sans Pro" panose="020B0503030403020204"/>
              </a:rPr>
              <a:t>x4</a:t>
            </a:r>
            <a:r>
              <a:rPr lang="en-US" sz="2800" dirty="0" smtClean="0">
                <a:solidFill>
                  <a:schemeClr val="tx2"/>
                </a:solidFill>
                <a:latin typeface="Source Sans Pro" panose="020B0503030403020204"/>
              </a:rPr>
              <a:t> + </a:t>
            </a:r>
            <a:r>
              <a:rPr lang="en-US" sz="2800" dirty="0" smtClean="0">
                <a:solidFill>
                  <a:schemeClr val="accent3"/>
                </a:solidFill>
                <a:latin typeface="Source Sans Pro" panose="020B0503030403020204"/>
              </a:rPr>
              <a:t>16</a:t>
            </a:r>
          </a:p>
          <a:p>
            <a:r>
              <a:rPr lang="en-US" sz="2800" dirty="0">
                <a:solidFill>
                  <a:schemeClr val="accent3"/>
                </a:solidFill>
                <a:latin typeface="Source Sans Pro" panose="020B0503030403020204"/>
              </a:rPr>
              <a:t>	</a:t>
            </a:r>
            <a:r>
              <a:rPr lang="en-US" sz="2800" dirty="0" smtClean="0">
                <a:solidFill>
                  <a:schemeClr val="accent3"/>
                </a:solidFill>
                <a:latin typeface="Source Sans Pro" panose="020B0503030403020204"/>
              </a:rPr>
              <a:t>									</a:t>
            </a:r>
            <a:endParaRPr lang="en-US" sz="2800" dirty="0" smtClean="0">
              <a:solidFill>
                <a:schemeClr val="tx2"/>
              </a:solidFill>
              <a:latin typeface="Source Sans Pro" panose="020B0503030403020204"/>
            </a:endParaRPr>
          </a:p>
        </p:txBody>
      </p:sp>
      <p:sp>
        <p:nvSpPr>
          <p:cNvPr id="155" name="Line 18"/>
          <p:cNvSpPr>
            <a:spLocks noChangeShapeType="1"/>
          </p:cNvSpPr>
          <p:nvPr>
            <p:custDataLst>
              <p:tags r:id="rId73"/>
            </p:custDataLst>
          </p:nvPr>
        </p:nvSpPr>
        <p:spPr bwMode="auto">
          <a:xfrm flipH="1">
            <a:off x="1345359" y="2857733"/>
            <a:ext cx="3580" cy="1453804"/>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78" name="Line 18"/>
          <p:cNvSpPr>
            <a:spLocks noChangeShapeType="1"/>
          </p:cNvSpPr>
          <p:nvPr>
            <p:custDataLst>
              <p:tags r:id="rId74"/>
            </p:custDataLst>
          </p:nvPr>
        </p:nvSpPr>
        <p:spPr bwMode="auto">
          <a:xfrm>
            <a:off x="1191548" y="3351450"/>
            <a:ext cx="311378" cy="205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79" name="Line 21"/>
          <p:cNvSpPr>
            <a:spLocks noChangeShapeType="1"/>
          </p:cNvSpPr>
          <p:nvPr>
            <p:custDataLst>
              <p:tags r:id="rId75"/>
            </p:custDataLst>
          </p:nvPr>
        </p:nvSpPr>
        <p:spPr bwMode="auto">
          <a:xfrm flipH="1" flipV="1">
            <a:off x="1517037" y="3351450"/>
            <a:ext cx="11170" cy="85609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80" name="Line 18"/>
          <p:cNvSpPr>
            <a:spLocks noChangeShapeType="1"/>
          </p:cNvSpPr>
          <p:nvPr>
            <p:custDataLst>
              <p:tags r:id="rId76"/>
            </p:custDataLst>
          </p:nvPr>
        </p:nvSpPr>
        <p:spPr bwMode="auto">
          <a:xfrm flipH="1">
            <a:off x="990599" y="4311537"/>
            <a:ext cx="358339"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81" name="Line 49"/>
          <p:cNvSpPr>
            <a:spLocks noChangeShapeType="1"/>
          </p:cNvSpPr>
          <p:nvPr>
            <p:custDataLst>
              <p:tags r:id="rId77"/>
            </p:custDataLst>
          </p:nvPr>
        </p:nvSpPr>
        <p:spPr bwMode="auto">
          <a:xfrm flipH="1">
            <a:off x="2457254" y="2608352"/>
            <a:ext cx="167806" cy="0"/>
          </a:xfrm>
          <a:prstGeom prst="line">
            <a:avLst/>
          </a:prstGeom>
          <a:noFill/>
          <a:ln w="25400" cap="sq">
            <a:solidFill>
              <a:schemeClr val="accent4"/>
            </a:solidFill>
            <a:round/>
            <a:headEnd type="arrow"/>
            <a:tailEnd/>
          </a:ln>
          <a:effectLst/>
        </p:spPr>
        <p:txBody>
          <a:bodyPr wrap="square" anchor="ctr" anchorCtr="1">
            <a:noAutofit/>
          </a:bodyPr>
          <a:lstStyle/>
          <a:p>
            <a:endParaRPr lang="en-US"/>
          </a:p>
        </p:txBody>
      </p:sp>
      <p:sp>
        <p:nvSpPr>
          <p:cNvPr id="182" name="Line 49"/>
          <p:cNvSpPr>
            <a:spLocks noChangeShapeType="1"/>
          </p:cNvSpPr>
          <p:nvPr>
            <p:custDataLst>
              <p:tags r:id="rId78"/>
            </p:custDataLst>
          </p:nvPr>
        </p:nvSpPr>
        <p:spPr bwMode="auto">
          <a:xfrm flipH="1" flipV="1">
            <a:off x="1875693" y="1957470"/>
            <a:ext cx="1870" cy="244276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83" name="Line 9"/>
          <p:cNvSpPr>
            <a:spLocks noChangeShapeType="1"/>
          </p:cNvSpPr>
          <p:nvPr>
            <p:custDataLst>
              <p:tags r:id="rId79"/>
            </p:custDataLst>
          </p:nvPr>
        </p:nvSpPr>
        <p:spPr bwMode="auto">
          <a:xfrm flipH="1">
            <a:off x="1622276" y="4463499"/>
            <a:ext cx="1464" cy="103518"/>
          </a:xfrm>
          <a:prstGeom prst="line">
            <a:avLst/>
          </a:prstGeom>
          <a:noFill/>
          <a:ln w="25400" cap="sq">
            <a:solidFill>
              <a:schemeClr val="accent1"/>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19938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5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86</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solidFill>
                  <a:schemeClr val="tx2"/>
                </a:solidFill>
              </a:rPr>
              <a:t>Moving Beyond Jumps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r>
              <a:rPr lang="en-US" sz="2800" dirty="0" smtClean="0">
                <a:solidFill>
                  <a:schemeClr val="tx2"/>
                </a:solidFill>
              </a:rPr>
              <a:t>Can use Jump and link (JAL) or Jump and Link Register (JALR) instruction to jump to 0xabcd1234</a:t>
            </a:r>
          </a:p>
          <a:p>
            <a:endParaRPr lang="en-US" sz="2800" dirty="0" smtClean="0">
              <a:solidFill>
                <a:schemeClr val="tx2"/>
              </a:solidFill>
            </a:endParaRPr>
          </a:p>
          <a:p>
            <a:pPr marL="0" indent="0">
              <a:buNone/>
            </a:pPr>
            <a:r>
              <a:rPr lang="en-US" sz="2800" dirty="0" smtClean="0">
                <a:solidFill>
                  <a:schemeClr val="tx2"/>
                </a:solidFill>
              </a:rPr>
              <a:t>What about a jump based on a condition?</a:t>
            </a:r>
          </a:p>
          <a:p>
            <a:r>
              <a:rPr lang="en-US" sz="2800" dirty="0" smtClean="0">
                <a:solidFill>
                  <a:schemeClr val="tx2"/>
                </a:solidFill>
              </a:rPr>
              <a:t># assume 0 &lt;= x3 &lt;= 1</a:t>
            </a:r>
          </a:p>
          <a:p>
            <a:r>
              <a:rPr lang="en-US" sz="2800" dirty="0" smtClean="0">
                <a:solidFill>
                  <a:schemeClr val="tx2"/>
                </a:solidFill>
              </a:rPr>
              <a:t>if (x3 == 0) jump to 0xdecafe00</a:t>
            </a:r>
          </a:p>
          <a:p>
            <a:pPr marL="0" indent="0">
              <a:buNone/>
            </a:pPr>
            <a:r>
              <a:rPr lang="en-US" sz="2800" dirty="0" smtClean="0">
                <a:solidFill>
                  <a:schemeClr val="tx2"/>
                </a:solidFill>
              </a:rPr>
              <a:t>	else jump to 0xabcd1234</a:t>
            </a:r>
          </a:p>
          <a:p>
            <a:endParaRPr lang="en-US" sz="2800" dirty="0" smtClean="0">
              <a:solidFill>
                <a:schemeClr val="tx2"/>
              </a:solidFill>
            </a:endParaRPr>
          </a:p>
        </p:txBody>
      </p:sp>
    </p:spTree>
    <p:extLst>
      <p:ext uri="{BB962C8B-B14F-4D97-AF65-F5344CB8AC3E}">
        <p14:creationId xmlns:p14="http://schemas.microsoft.com/office/powerpoint/2010/main" val="28565120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SB-Type (2): Branches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87</a:t>
            </a:fld>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2734349271"/>
              </p:ext>
            </p:extLst>
          </p:nvPr>
        </p:nvGraphicFramePr>
        <p:xfrm>
          <a:off x="1" y="2700386"/>
          <a:ext cx="9746973" cy="1188720"/>
        </p:xfrm>
        <a:graphic>
          <a:graphicData uri="http://schemas.openxmlformats.org/drawingml/2006/table">
            <a:tbl>
              <a:tblPr firstRow="1" bandRow="1">
                <a:tableStyleId>{5C22544A-7EE6-4342-B048-85BDC9FD1C3A}</a:tableStyleId>
              </a:tblPr>
              <a:tblGrid>
                <a:gridCol w="1142430">
                  <a:extLst>
                    <a:ext uri="{9D8B030D-6E8A-4147-A177-3AD203B41FA5}">
                      <a16:colId xmlns:a16="http://schemas.microsoft.com/office/drawing/2014/main" val="20000"/>
                    </a:ext>
                  </a:extLst>
                </a:gridCol>
                <a:gridCol w="2258445">
                  <a:extLst>
                    <a:ext uri="{9D8B030D-6E8A-4147-A177-3AD203B41FA5}">
                      <a16:colId xmlns:a16="http://schemas.microsoft.com/office/drawing/2014/main" val="20001"/>
                    </a:ext>
                  </a:extLst>
                </a:gridCol>
                <a:gridCol w="6346098">
                  <a:extLst>
                    <a:ext uri="{9D8B030D-6E8A-4147-A177-3AD203B41FA5}">
                      <a16:colId xmlns:a16="http://schemas.microsoft.com/office/drawing/2014/main" val="20002"/>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1100011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BEQ rs1, rs2,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PC=(R[rs1] == R[rs2] ? </a:t>
                      </a:r>
                      <a:r>
                        <a:rPr lang="en-US" sz="2000" dirty="0" err="1" smtClean="0">
                          <a:solidFill>
                            <a:schemeClr val="tx2"/>
                          </a:solidFill>
                          <a:latin typeface="Source Sans Pro" panose="020B0503030403020204"/>
                        </a:rPr>
                        <a:t>PC+sext</a:t>
                      </a:r>
                      <a:r>
                        <a:rPr lang="en-US" sz="2000" dirty="0" smtClean="0">
                          <a:solidFill>
                            <a:schemeClr val="tx2"/>
                          </a:solidFill>
                          <a:latin typeface="Source Sans Pro" panose="020B0503030403020204"/>
                        </a:rPr>
                        <a:t>(</a:t>
                      </a:r>
                      <a:r>
                        <a:rPr lang="en-US" sz="2000" dirty="0" err="1" smtClean="0">
                          <a:solidFill>
                            <a:schemeClr val="tx2"/>
                          </a:solidFill>
                          <a:latin typeface="Source Sans Pro" panose="020B0503030403020204"/>
                        </a:rPr>
                        <a:t>imm</a:t>
                      </a:r>
                      <a:r>
                        <a:rPr lang="en-US" sz="2000" dirty="0" smtClean="0">
                          <a:solidFill>
                            <a:schemeClr val="tx2"/>
                          </a:solidFill>
                          <a:latin typeface="Source Sans Pro" panose="020B0503030403020204"/>
                        </a:rPr>
                        <a:t>)&lt;&lt;1 : PC+4)</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1100011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BNE rs1, rs2,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PC=(R[rs1] != R[rs2] ? </a:t>
                      </a:r>
                      <a:r>
                        <a:rPr lang="en-US" sz="2000" dirty="0" err="1" smtClean="0">
                          <a:solidFill>
                            <a:schemeClr val="tx2"/>
                          </a:solidFill>
                          <a:latin typeface="Source Sans Pro" panose="020B0503030403020204"/>
                        </a:rPr>
                        <a:t>PC+sext</a:t>
                      </a:r>
                      <a:r>
                        <a:rPr lang="en-US" sz="2000" dirty="0" smtClean="0">
                          <a:solidFill>
                            <a:schemeClr val="tx2"/>
                          </a:solidFill>
                          <a:latin typeface="Source Sans Pro" panose="020B0503030403020204"/>
                        </a:rPr>
                        <a:t>(</a:t>
                      </a:r>
                      <a:r>
                        <a:rPr lang="en-US" sz="2000" dirty="0" err="1" smtClean="0">
                          <a:solidFill>
                            <a:schemeClr val="tx2"/>
                          </a:solidFill>
                          <a:latin typeface="Source Sans Pro" panose="020B0503030403020204"/>
                        </a:rPr>
                        <a:t>imm</a:t>
                      </a:r>
                      <a:r>
                        <a:rPr lang="en-US" sz="2000" dirty="0" smtClean="0">
                          <a:solidFill>
                            <a:schemeClr val="tx2"/>
                          </a:solidFill>
                          <a:latin typeface="Source Sans Pro" panose="020B0503030403020204"/>
                        </a:rPr>
                        <a:t>)&lt;&lt;1 : PC+4)</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TextBox 6"/>
          <p:cNvSpPr txBox="1"/>
          <p:nvPr/>
        </p:nvSpPr>
        <p:spPr>
          <a:xfrm>
            <a:off x="7454158" y="2316482"/>
            <a:ext cx="941283" cy="400110"/>
          </a:xfrm>
          <a:prstGeom prst="rect">
            <a:avLst/>
          </a:prstGeom>
          <a:noFill/>
        </p:spPr>
        <p:txBody>
          <a:bodyPr wrap="square" rtlCol="0">
            <a:spAutoFit/>
          </a:bodyPr>
          <a:lstStyle/>
          <a:p>
            <a:r>
              <a:rPr lang="en-US" sz="2000" dirty="0" smtClean="0">
                <a:solidFill>
                  <a:schemeClr val="tx2"/>
                </a:solidFill>
                <a:latin typeface="Source Sans Pro" panose="020B0503030403020204"/>
              </a:rPr>
              <a:t>signed</a:t>
            </a:r>
            <a:endParaRPr lang="en-US" sz="2000" dirty="0">
              <a:solidFill>
                <a:schemeClr val="tx2"/>
              </a:solidFill>
              <a:latin typeface="Source Sans Pro" panose="020B0503030403020204"/>
            </a:endParaRPr>
          </a:p>
        </p:txBody>
      </p:sp>
      <p:cxnSp>
        <p:nvCxnSpPr>
          <p:cNvPr id="8" name="Straight Arrow Connector 7"/>
          <p:cNvCxnSpPr>
            <a:stCxn id="7" idx="2"/>
          </p:cNvCxnSpPr>
          <p:nvPr/>
        </p:nvCxnSpPr>
        <p:spPr>
          <a:xfrm flipH="1">
            <a:off x="7079412" y="2716592"/>
            <a:ext cx="845388" cy="46943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2"/>
            </p:custDataLst>
          </p:nvPr>
        </p:nvSpPr>
        <p:spPr>
          <a:xfrm>
            <a:off x="114300" y="5032106"/>
            <a:ext cx="7350089" cy="1815882"/>
          </a:xfrm>
          <a:prstGeom prst="rect">
            <a:avLst/>
          </a:prstGeom>
          <a:noFill/>
        </p:spPr>
        <p:txBody>
          <a:bodyPr wrap="none" rtlCol="0">
            <a:spAutoFit/>
          </a:bodyPr>
          <a:lstStyle/>
          <a:p>
            <a:r>
              <a:rPr lang="en-US" sz="2800" dirty="0" smtClean="0">
                <a:solidFill>
                  <a:schemeClr val="tx2"/>
                </a:solidFill>
                <a:latin typeface="Source Sans Pro" panose="020B0503030403020204"/>
              </a:rPr>
              <a:t>Example: BEQ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1"/>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rgbClr val="7030A0"/>
                </a:solidFill>
                <a:latin typeface="Source Sans Pro" panose="020B0503030403020204"/>
              </a:rPr>
              <a:t>128</a:t>
            </a:r>
          </a:p>
          <a:p>
            <a:r>
              <a:rPr lang="en-US" sz="2800" dirty="0" smtClean="0">
                <a:solidFill>
                  <a:schemeClr val="accent1"/>
                </a:solidFill>
                <a:latin typeface="Consolas" panose="020B0609020204030204" pitchFamily="49" charset="0"/>
                <a:ea typeface="Courier New" charset="0"/>
                <a:cs typeface="Courier New" charset="0"/>
              </a:rPr>
              <a:t>if(R[</a:t>
            </a:r>
            <a:r>
              <a:rPr lang="en-US" sz="2800" dirty="0" smtClean="0">
                <a:solidFill>
                  <a:schemeClr val="accent6"/>
                </a:solidFill>
                <a:latin typeface="Consolas" panose="020B0609020204030204" pitchFamily="49" charset="0"/>
                <a:ea typeface="Courier New" charset="0"/>
                <a:cs typeface="Courier New" charset="0"/>
              </a:rPr>
              <a:t>x5</a:t>
            </a:r>
            <a:r>
              <a:rPr lang="en-US" sz="2800" dirty="0" smtClean="0">
                <a:solidFill>
                  <a:schemeClr val="accent1"/>
                </a:solidFill>
                <a:latin typeface="Consolas" panose="020B0609020204030204" pitchFamily="49" charset="0"/>
                <a:ea typeface="Courier New" charset="0"/>
                <a:cs typeface="Courier New" charset="0"/>
              </a:rPr>
              <a:t>]==R[x1]) </a:t>
            </a:r>
          </a:p>
          <a:p>
            <a:r>
              <a:rPr lang="en-US" sz="2800" dirty="0" smtClean="0">
                <a:solidFill>
                  <a:schemeClr val="accent1"/>
                </a:solidFill>
                <a:latin typeface="Consolas" panose="020B0609020204030204" pitchFamily="49" charset="0"/>
                <a:ea typeface="Courier New" charset="0"/>
                <a:cs typeface="Courier New" charset="0"/>
              </a:rPr>
              <a:t>	PC = PC + </a:t>
            </a:r>
            <a:r>
              <a:rPr lang="en-US" sz="2800" dirty="0" smtClean="0">
                <a:solidFill>
                  <a:schemeClr val="accent3"/>
                </a:solidFill>
                <a:latin typeface="Consolas" panose="020B0609020204030204" pitchFamily="49" charset="0"/>
                <a:ea typeface="Courier New" charset="0"/>
                <a:cs typeface="Courier New" charset="0"/>
              </a:rPr>
              <a:t>128</a:t>
            </a:r>
            <a:r>
              <a:rPr lang="en-US" sz="2800" dirty="0" smtClean="0">
                <a:solidFill>
                  <a:schemeClr val="accent1"/>
                </a:solidFill>
                <a:latin typeface="Consolas" panose="020B0609020204030204" pitchFamily="49" charset="0"/>
                <a:ea typeface="Courier New" charset="0"/>
                <a:cs typeface="Courier New" charset="0"/>
              </a:rPr>
              <a:t>  (i.e. </a:t>
            </a:r>
            <a:r>
              <a:rPr lang="en-US" sz="2800" dirty="0" smtClean="0">
                <a:solidFill>
                  <a:srgbClr val="7030A0"/>
                </a:solidFill>
                <a:latin typeface="Consolas" panose="020B0609020204030204" pitchFamily="49" charset="0"/>
                <a:ea typeface="Courier New" charset="0"/>
                <a:cs typeface="Courier New" charset="0"/>
              </a:rPr>
              <a:t>128</a:t>
            </a:r>
            <a:r>
              <a:rPr lang="en-US" sz="2800" dirty="0" smtClean="0">
                <a:solidFill>
                  <a:schemeClr val="accent1"/>
                </a:solidFill>
                <a:latin typeface="Consolas" panose="020B0609020204030204" pitchFamily="49" charset="0"/>
                <a:ea typeface="Courier New" charset="0"/>
                <a:cs typeface="Courier New" charset="0"/>
              </a:rPr>
              <a:t> == </a:t>
            </a:r>
            <a:r>
              <a:rPr lang="en-US" sz="2800" dirty="0" smtClean="0">
                <a:solidFill>
                  <a:schemeClr val="accent3"/>
                </a:solidFill>
                <a:latin typeface="Consolas" panose="020B0609020204030204" pitchFamily="49" charset="0"/>
                <a:ea typeface="Courier New" charset="0"/>
                <a:cs typeface="Courier New" charset="0"/>
              </a:rPr>
              <a:t>64</a:t>
            </a:r>
            <a:r>
              <a:rPr lang="en-US" sz="2800" dirty="0" smtClean="0">
                <a:solidFill>
                  <a:schemeClr val="accent1"/>
                </a:solidFill>
                <a:latin typeface="Consolas" panose="020B0609020204030204" pitchFamily="49" charset="0"/>
                <a:ea typeface="Courier New" charset="0"/>
                <a:cs typeface="Courier New" charset="0"/>
              </a:rPr>
              <a:t>&lt;&lt;1)</a:t>
            </a:r>
          </a:p>
          <a:p>
            <a:r>
              <a:rPr lang="en-US" sz="2800" dirty="0" smtClean="0">
                <a:solidFill>
                  <a:schemeClr val="tx2"/>
                </a:solidFill>
                <a:latin typeface="Source Sans Pro" panose="020B0503030403020204"/>
              </a:rPr>
              <a:t>A word about all these +’s</a:t>
            </a:r>
            <a:r>
              <a:rPr lang="is-IS" sz="2800" dirty="0" smtClean="0">
                <a:solidFill>
                  <a:schemeClr val="tx2"/>
                </a:solidFill>
                <a:latin typeface="Source Sans Pro" panose="020B0503030403020204"/>
              </a:rPr>
              <a:t>…</a:t>
            </a:r>
            <a:endParaRPr lang="en-US" sz="2800" dirty="0" smtClean="0">
              <a:solidFill>
                <a:schemeClr val="tx2"/>
              </a:solidFill>
              <a:latin typeface="Source Sans Pro" panose="020B0503030403020204"/>
              <a:ea typeface="Courier New" charset="0"/>
              <a:cs typeface="Courier New" charset="0"/>
            </a:endParaRPr>
          </a:p>
        </p:txBody>
      </p:sp>
      <p:sp>
        <p:nvSpPr>
          <p:cNvPr id="11" name="Rectangle 10"/>
          <p:cNvSpPr/>
          <p:nvPr>
            <p:custDataLst>
              <p:tags r:id="rId3"/>
            </p:custDataLst>
          </p:nvPr>
        </p:nvSpPr>
        <p:spPr>
          <a:xfrm>
            <a:off x="936099" y="848261"/>
            <a:ext cx="6494085" cy="523220"/>
          </a:xfrm>
          <a:prstGeom prst="rect">
            <a:avLst/>
          </a:prstGeom>
        </p:spPr>
        <p:txBody>
          <a:bodyPr wrap="none">
            <a:spAutoFit/>
          </a:bodyPr>
          <a:lstStyle/>
          <a:p>
            <a:pPr lvl="0"/>
            <a:r>
              <a:rPr lang="en-US" sz="2800" dirty="0" smtClean="0">
                <a:solidFill>
                  <a:schemeClr val="accent3"/>
                </a:solidFill>
                <a:latin typeface="Consolas" panose="020B0609020204030204" pitchFamily="49" charset="0"/>
              </a:rPr>
              <a:t>0000010</a:t>
            </a:r>
            <a:r>
              <a:rPr lang="en-US" sz="2800" dirty="0" smtClean="0">
                <a:solidFill>
                  <a:schemeClr val="accent1"/>
                </a:solidFill>
                <a:latin typeface="Consolas" panose="020B0609020204030204" pitchFamily="49" charset="0"/>
              </a:rPr>
              <a:t>00000</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000</a:t>
            </a:r>
            <a:r>
              <a:rPr lang="en-US" sz="2800" dirty="0" smtClean="0">
                <a:solidFill>
                  <a:schemeClr val="accent3"/>
                </a:solidFill>
                <a:latin typeface="Consolas" pitchFamily="49" charset="0"/>
              </a:rPr>
              <a:t>00000</a:t>
            </a:r>
            <a:r>
              <a:rPr lang="en-US" sz="2800" dirty="0" smtClean="0">
                <a:solidFill>
                  <a:schemeClr val="accent1"/>
                </a:solidFill>
                <a:latin typeface="Consolas" panose="020B0609020204030204" pitchFamily="49" charset="0"/>
              </a:rPr>
              <a:t>0010011</a:t>
            </a:r>
            <a:endParaRPr lang="en-US" sz="2800" dirty="0">
              <a:solidFill>
                <a:schemeClr val="accent5">
                  <a:lumMod val="60000"/>
                  <a:lumOff val="40000"/>
                </a:schemeClr>
              </a:solidFill>
              <a:latin typeface="Consolas" panose="020B0609020204030204" pitchFamily="49" charset="0"/>
            </a:endParaRPr>
          </a:p>
        </p:txBody>
      </p:sp>
      <p:graphicFrame>
        <p:nvGraphicFramePr>
          <p:cNvPr id="12" name="Group 4"/>
          <p:cNvGraphicFramePr>
            <a:graphicFrameLocks noGrp="1"/>
          </p:cNvGraphicFramePr>
          <p:nvPr>
            <p:custDataLst>
              <p:tags r:id="rId4"/>
            </p:custDataLst>
            <p:extLst/>
          </p:nvPr>
        </p:nvGraphicFramePr>
        <p:xfrm>
          <a:off x="801056" y="1302586"/>
          <a:ext cx="6425476"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45261">
                  <a:extLst>
                    <a:ext uri="{9D8B030D-6E8A-4147-A177-3AD203B41FA5}">
                      <a16:colId xmlns:a16="http://schemas.microsoft.com/office/drawing/2014/main" val="20003"/>
                    </a:ext>
                  </a:extLst>
                </a:gridCol>
                <a:gridCol w="831273">
                  <a:extLst>
                    <a:ext uri="{9D8B030D-6E8A-4147-A177-3AD203B41FA5}">
                      <a16:colId xmlns:a16="http://schemas.microsoft.com/office/drawing/2014/main" val="20004"/>
                    </a:ext>
                  </a:extLst>
                </a:gridCol>
                <a:gridCol w="1224742">
                  <a:extLst>
                    <a:ext uri="{9D8B030D-6E8A-4147-A177-3AD203B41FA5}">
                      <a16:colId xmlns:a16="http://schemas.microsoft.com/office/drawing/2014/main" val="20005"/>
                    </a:ext>
                  </a:extLst>
                </a:gridCol>
              </a:tblGrid>
              <a:tr h="85714">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  31        </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a:t>
                      </a:r>
                      <a:r>
                        <a:rPr kumimoji="0" lang="en-US" sz="800" b="0" i="0" u="none" strike="noStrike" cap="none" normalizeH="0" baseline="0" dirty="0" smtClean="0">
                          <a:ln>
                            <a:noFill/>
                          </a:ln>
                          <a:solidFill>
                            <a:srgbClr val="0070C0"/>
                          </a:solidFill>
                          <a:effectLst/>
                          <a:latin typeface="Consolas" panose="020B0609020204030204" pitchFamily="49" charset="0"/>
                        </a:rPr>
                        <a:t> </a:t>
                      </a:r>
                      <a:r>
                        <a:rPr kumimoji="0" lang="en-US" sz="1400" b="0" i="0" u="none" strike="noStrike" cap="none" normalizeH="0" baseline="0" dirty="0" smtClean="0">
                          <a:ln>
                            <a:noFill/>
                          </a:ln>
                          <a:solidFill>
                            <a:srgbClr val="0070C0"/>
                          </a:solidFill>
                          <a:effectLst/>
                          <a:latin typeface="Consolas" panose="020B0609020204030204" pitchFamily="49" charset="0"/>
                        </a:rPr>
                        <a:t>24</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20</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11</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7</a:t>
                      </a:r>
                      <a:r>
                        <a:rPr kumimoji="0" lang="en-US" sz="8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317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88</a:t>
            </a:fld>
            <a:endParaRPr lang="en-US" dirty="0"/>
          </a:p>
        </p:txBody>
      </p:sp>
      <p:sp>
        <p:nvSpPr>
          <p:cNvPr id="101" name="Text Box 52"/>
          <p:cNvSpPr txBox="1">
            <a:spLocks noChangeArrowheads="1"/>
          </p:cNvSpPr>
          <p:nvPr>
            <p:custDataLst>
              <p:tags r:id="rId1"/>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2"/>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3"/>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4"/>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5"/>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1" name="Line 21"/>
          <p:cNvSpPr>
            <a:spLocks noChangeShapeType="1"/>
          </p:cNvSpPr>
          <p:nvPr>
            <p:custDataLst>
              <p:tags r:id="rId6"/>
            </p:custDataLst>
          </p:nvPr>
        </p:nvSpPr>
        <p:spPr bwMode="auto">
          <a:xfrm>
            <a:off x="796431" y="3543300"/>
            <a:ext cx="0" cy="381000"/>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7"/>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8"/>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9"/>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0"/>
            </p:custDataLst>
          </p:nvPr>
        </p:nvSpPr>
        <p:spPr bwMode="auto">
          <a:xfrm flipV="1">
            <a:off x="2015461" y="2400533"/>
            <a:ext cx="274549"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1"/>
            </p:custDataLst>
          </p:nvPr>
        </p:nvSpPr>
        <p:spPr bwMode="auto">
          <a:xfrm flipH="1" flipV="1">
            <a:off x="1253461" y="1943333"/>
            <a:ext cx="62223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2"/>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3"/>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4"/>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5"/>
            </p:custDataLst>
          </p:nvPr>
        </p:nvGrpSpPr>
        <p:grpSpPr>
          <a:xfrm>
            <a:off x="948661" y="2705333"/>
            <a:ext cx="304800" cy="304800"/>
            <a:chOff x="990600" y="2971800"/>
            <a:chExt cx="304800" cy="304800"/>
          </a:xfrm>
        </p:grpSpPr>
        <p:sp>
          <p:nvSpPr>
            <p:cNvPr id="124" name="Freeform 123"/>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16"/>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17"/>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18"/>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19"/>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0"/>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1"/>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2"/>
            </p:custDataLst>
          </p:nvPr>
        </p:nvSpPr>
        <p:spPr bwMode="auto">
          <a:xfrm flipV="1">
            <a:off x="1883709" y="3695933"/>
            <a:ext cx="741351"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3"/>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4"/>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5"/>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6"/>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27"/>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28"/>
            </p:custDataLst>
          </p:nvPr>
        </p:nvSpPr>
        <p:spPr bwMode="auto">
          <a:xfrm flipH="1" flipV="1">
            <a:off x="1875693" y="1957470"/>
            <a:ext cx="1870" cy="244276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29"/>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59" name="Line 49"/>
          <p:cNvSpPr>
            <a:spLocks noChangeShapeType="1"/>
          </p:cNvSpPr>
          <p:nvPr>
            <p:custDataLst>
              <p:tags r:id="rId30"/>
            </p:custDataLst>
          </p:nvPr>
        </p:nvSpPr>
        <p:spPr bwMode="auto">
          <a:xfrm>
            <a:off x="1891482" y="4401732"/>
            <a:ext cx="217535" cy="15015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1"/>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2"/>
            </p:custDataLst>
          </p:nvPr>
        </p:nvSpPr>
        <p:spPr bwMode="auto">
          <a:xfrm>
            <a:off x="2495933" y="4276892"/>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3"/>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4"/>
            </p:custDataLst>
          </p:nvPr>
        </p:nvSpPr>
        <p:spPr bwMode="auto">
          <a:xfrm>
            <a:off x="2109017" y="4552631"/>
            <a:ext cx="1425296"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5"/>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5" name="Line 44"/>
          <p:cNvSpPr>
            <a:spLocks noChangeShapeType="1"/>
          </p:cNvSpPr>
          <p:nvPr>
            <p:custDataLst>
              <p:tags r:id="rId36"/>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37"/>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38"/>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39"/>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40"/>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1"/>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2"/>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3"/>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59" name="Line 49"/>
          <p:cNvSpPr>
            <a:spLocks noChangeShapeType="1"/>
          </p:cNvSpPr>
          <p:nvPr>
            <p:custDataLst>
              <p:tags r:id="rId44"/>
            </p:custDataLst>
          </p:nvPr>
        </p:nvSpPr>
        <p:spPr bwMode="auto">
          <a:xfrm flipV="1">
            <a:off x="4962407" y="2102195"/>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45"/>
            </p:custDataLst>
          </p:nvPr>
        </p:nvSpPr>
        <p:spPr bwMode="auto">
          <a:xfrm>
            <a:off x="4962406" y="3538277"/>
            <a:ext cx="1804893" cy="18572"/>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46"/>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47"/>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48"/>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49"/>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50"/>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1"/>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2"/>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3"/>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1" name="Rectangle 19"/>
          <p:cNvSpPr>
            <a:spLocks noChangeArrowheads="1"/>
          </p:cNvSpPr>
          <p:nvPr>
            <p:custDataLst>
              <p:tags r:id="rId54"/>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72" name="Line 44"/>
          <p:cNvSpPr>
            <a:spLocks noChangeShapeType="1"/>
          </p:cNvSpPr>
          <p:nvPr>
            <p:custDataLst>
              <p:tags r:id="rId55"/>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56"/>
            </p:custDataLst>
          </p:nvPr>
        </p:nvSpPr>
        <p:spPr bwMode="auto">
          <a:xfrm flipH="1">
            <a:off x="8458199" y="2324331"/>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57"/>
            </p:custDataLst>
          </p:nvPr>
        </p:nvSpPr>
        <p:spPr bwMode="auto">
          <a:xfrm flipH="1">
            <a:off x="8686799" y="1181331"/>
            <a:ext cx="0" cy="114300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96" name="Rectangle 19"/>
          <p:cNvSpPr>
            <a:spLocks noChangeArrowheads="1"/>
          </p:cNvSpPr>
          <p:nvPr>
            <p:custDataLst>
              <p:tags r:id="rId58"/>
            </p:custDataLst>
          </p:nvPr>
        </p:nvSpPr>
        <p:spPr bwMode="auto">
          <a:xfrm rot="16200000">
            <a:off x="720061" y="3631765"/>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00" name="Line 18"/>
          <p:cNvSpPr>
            <a:spLocks noChangeShapeType="1"/>
          </p:cNvSpPr>
          <p:nvPr>
            <p:custDataLst>
              <p:tags r:id="rId59"/>
            </p:custDataLst>
          </p:nvPr>
        </p:nvSpPr>
        <p:spPr bwMode="auto">
          <a:xfrm flipH="1">
            <a:off x="1345359" y="2857733"/>
            <a:ext cx="3580" cy="1453804"/>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05" name="Line 21"/>
          <p:cNvSpPr>
            <a:spLocks noChangeShapeType="1"/>
          </p:cNvSpPr>
          <p:nvPr>
            <p:custDataLst>
              <p:tags r:id="rId60"/>
            </p:custDataLst>
          </p:nvPr>
        </p:nvSpPr>
        <p:spPr bwMode="auto">
          <a:xfrm flipV="1">
            <a:off x="1752771" y="3830645"/>
            <a:ext cx="5298" cy="365007"/>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4" name="Line 21"/>
          <p:cNvSpPr>
            <a:spLocks noChangeShapeType="1"/>
          </p:cNvSpPr>
          <p:nvPr>
            <p:custDataLst>
              <p:tags r:id="rId61"/>
            </p:custDataLst>
          </p:nvPr>
        </p:nvSpPr>
        <p:spPr bwMode="auto">
          <a:xfrm>
            <a:off x="990600" y="4082937"/>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27" name="Line 18"/>
          <p:cNvSpPr>
            <a:spLocks noChangeShapeType="1"/>
          </p:cNvSpPr>
          <p:nvPr>
            <p:custDataLst>
              <p:tags r:id="rId62"/>
            </p:custDataLst>
          </p:nvPr>
        </p:nvSpPr>
        <p:spPr bwMode="auto">
          <a:xfrm flipH="1">
            <a:off x="990599" y="4311537"/>
            <a:ext cx="358339"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3" name="Line 21"/>
          <p:cNvSpPr>
            <a:spLocks noChangeShapeType="1"/>
          </p:cNvSpPr>
          <p:nvPr>
            <p:custDataLst>
              <p:tags r:id="rId63"/>
            </p:custDataLst>
          </p:nvPr>
        </p:nvSpPr>
        <p:spPr bwMode="auto">
          <a:xfrm>
            <a:off x="838200" y="4082937"/>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49"/>
          <p:cNvSpPr>
            <a:spLocks noChangeShapeType="1"/>
          </p:cNvSpPr>
          <p:nvPr>
            <p:custDataLst>
              <p:tags r:id="rId64"/>
            </p:custDataLst>
          </p:nvPr>
        </p:nvSpPr>
        <p:spPr bwMode="auto">
          <a:xfrm flipV="1">
            <a:off x="1758070" y="3697269"/>
            <a:ext cx="126091" cy="123707"/>
          </a:xfrm>
          <a:prstGeom prst="line">
            <a:avLst/>
          </a:prstGeom>
          <a:noFill/>
          <a:ln w="25400" cap="sq">
            <a:solidFill>
              <a:schemeClr val="accent1"/>
            </a:solidFill>
            <a:round/>
            <a:headEnd/>
            <a:tailEnd/>
          </a:ln>
          <a:effectLst/>
        </p:spPr>
        <p:txBody>
          <a:bodyPr wrap="square" anchor="ctr" anchorCtr="1">
            <a:noAutofit/>
          </a:bodyPr>
          <a:lstStyle/>
          <a:p>
            <a:endParaRPr lang="en-US">
              <a:solidFill>
                <a:schemeClr val="tx2"/>
              </a:solidFill>
            </a:endParaRPr>
          </a:p>
        </p:txBody>
      </p:sp>
      <p:grpSp>
        <p:nvGrpSpPr>
          <p:cNvPr id="147" name="Group 115"/>
          <p:cNvGrpSpPr/>
          <p:nvPr>
            <p:custDataLst>
              <p:tags r:id="rId65"/>
            </p:custDataLst>
          </p:nvPr>
        </p:nvGrpSpPr>
        <p:grpSpPr>
          <a:xfrm rot="5400000">
            <a:off x="1510482" y="4125155"/>
            <a:ext cx="255958" cy="420729"/>
            <a:chOff x="990600" y="2971800"/>
            <a:chExt cx="304800" cy="304800"/>
          </a:xfrm>
        </p:grpSpPr>
        <p:sp>
          <p:nvSpPr>
            <p:cNvPr id="148" name="Freeform 147"/>
            <p:cNvSpPr/>
            <p:nvPr>
              <p:custDataLst>
                <p:tags r:id="rId7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 Box 11"/>
            <p:cNvSpPr txBox="1">
              <a:spLocks noChangeArrowheads="1"/>
            </p:cNvSpPr>
            <p:nvPr>
              <p:custDataLst>
                <p:tags r:id="rId78"/>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Consolas" pitchFamily="49" charset="0"/>
                </a:rPr>
                <a:t>+</a:t>
              </a:r>
              <a:endParaRPr lang="en-US" sz="2000" dirty="0">
                <a:solidFill>
                  <a:schemeClr val="tx2"/>
                </a:solidFill>
                <a:latin typeface="Consolas" pitchFamily="49" charset="0"/>
              </a:endParaRPr>
            </a:p>
          </p:txBody>
        </p:sp>
      </p:grpSp>
      <p:sp>
        <p:nvSpPr>
          <p:cNvPr id="151" name="Line 9"/>
          <p:cNvSpPr>
            <a:spLocks noChangeShapeType="1"/>
          </p:cNvSpPr>
          <p:nvPr>
            <p:custDataLst>
              <p:tags r:id="rId66"/>
            </p:custDataLst>
          </p:nvPr>
        </p:nvSpPr>
        <p:spPr bwMode="auto">
          <a:xfrm>
            <a:off x="838200" y="4555410"/>
            <a:ext cx="777595" cy="3169"/>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8" name="Line 45"/>
          <p:cNvSpPr>
            <a:spLocks noChangeShapeType="1"/>
          </p:cNvSpPr>
          <p:nvPr>
            <p:custDataLst>
              <p:tags r:id="rId67"/>
            </p:custDataLst>
          </p:nvPr>
        </p:nvSpPr>
        <p:spPr bwMode="auto">
          <a:xfrm flipV="1">
            <a:off x="228600" y="4037351"/>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9" name="Line 9"/>
          <p:cNvSpPr>
            <a:spLocks noChangeShapeType="1"/>
          </p:cNvSpPr>
          <p:nvPr>
            <p:custDataLst>
              <p:tags r:id="rId68"/>
            </p:custDataLst>
          </p:nvPr>
        </p:nvSpPr>
        <p:spPr bwMode="auto">
          <a:xfrm flipH="1">
            <a:off x="1622276" y="4463499"/>
            <a:ext cx="1464" cy="103518"/>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2" name="Rectangle 19"/>
          <p:cNvSpPr>
            <a:spLocks noChangeArrowheads="1"/>
          </p:cNvSpPr>
          <p:nvPr>
            <p:custDataLst>
              <p:tags r:id="rId69"/>
            </p:custDataLst>
          </p:nvPr>
        </p:nvSpPr>
        <p:spPr bwMode="auto">
          <a:xfrm>
            <a:off x="2290010" y="216637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26" name="Line 49"/>
          <p:cNvSpPr>
            <a:spLocks noChangeShapeType="1"/>
          </p:cNvSpPr>
          <p:nvPr>
            <p:custDataLst>
              <p:tags r:id="rId70"/>
            </p:custDataLst>
          </p:nvPr>
        </p:nvSpPr>
        <p:spPr bwMode="auto">
          <a:xfrm flipH="1">
            <a:off x="2456911" y="2681293"/>
            <a:ext cx="167806"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46" name="Line 8"/>
          <p:cNvSpPr>
            <a:spLocks noChangeShapeType="1"/>
          </p:cNvSpPr>
          <p:nvPr>
            <p:custDataLst>
              <p:tags r:id="rId71"/>
            </p:custDataLst>
          </p:nvPr>
        </p:nvSpPr>
        <p:spPr bwMode="auto">
          <a:xfrm flipH="1">
            <a:off x="1338797" y="2845845"/>
            <a:ext cx="966963" cy="685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79" name="Line 45"/>
          <p:cNvSpPr>
            <a:spLocks noChangeShapeType="1"/>
          </p:cNvSpPr>
          <p:nvPr>
            <p:custDataLst>
              <p:tags r:id="rId72"/>
            </p:custDataLst>
          </p:nvPr>
        </p:nvSpPr>
        <p:spPr bwMode="auto">
          <a:xfrm flipV="1">
            <a:off x="2365947" y="288503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8" name="Rectangle 2"/>
          <p:cNvSpPr>
            <a:spLocks noGrp="1" noChangeArrowheads="1"/>
          </p:cNvSpPr>
          <p:nvPr>
            <p:ph type="title"/>
            <p:custDataLst>
              <p:tags r:id="rId73"/>
            </p:custDataLst>
          </p:nvPr>
        </p:nvSpPr>
        <p:spPr>
          <a:xfrm>
            <a:off x="228600" y="152400"/>
            <a:ext cx="8686800" cy="533400"/>
          </a:xfrm>
        </p:spPr>
        <p:txBody>
          <a:bodyPr>
            <a:noAutofit/>
          </a:bodyPr>
          <a:lstStyle/>
          <a:p>
            <a:r>
              <a:rPr lang="en-US" dirty="0" smtClean="0"/>
              <a:t>Control Flow: Branches</a:t>
            </a:r>
            <a:endParaRPr lang="en-US" dirty="0">
              <a:solidFill>
                <a:schemeClr val="accent2"/>
              </a:solidFill>
            </a:endParaRPr>
          </a:p>
        </p:txBody>
      </p:sp>
      <p:sp>
        <p:nvSpPr>
          <p:cNvPr id="89" name="TextBox 88"/>
          <p:cNvSpPr txBox="1"/>
          <p:nvPr>
            <p:custDataLst>
              <p:tags r:id="rId74"/>
            </p:custDataLst>
          </p:nvPr>
        </p:nvSpPr>
        <p:spPr>
          <a:xfrm>
            <a:off x="796259" y="6112485"/>
            <a:ext cx="4397358" cy="523220"/>
          </a:xfrm>
          <a:prstGeom prst="rect">
            <a:avLst/>
          </a:prstGeom>
          <a:noFill/>
        </p:spPr>
        <p:txBody>
          <a:bodyPr wrap="none" rtlCol="0">
            <a:spAutoFit/>
          </a:bodyPr>
          <a:lstStyle/>
          <a:p>
            <a:r>
              <a:rPr lang="en-US" sz="2800" dirty="0" smtClean="0">
                <a:solidFill>
                  <a:schemeClr val="tx2"/>
                </a:solidFill>
                <a:latin typeface="Source Sans Pro" panose="020B0503030403020204"/>
              </a:rPr>
              <a:t>Example: BEQ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1"/>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rgbClr val="7030A0"/>
                </a:solidFill>
                <a:latin typeface="Source Sans Pro" panose="020B0503030403020204"/>
              </a:rPr>
              <a:t>128</a:t>
            </a:r>
          </a:p>
        </p:txBody>
      </p:sp>
      <p:sp>
        <p:nvSpPr>
          <p:cNvPr id="84" name="Line 18"/>
          <p:cNvSpPr>
            <a:spLocks noChangeShapeType="1"/>
          </p:cNvSpPr>
          <p:nvPr>
            <p:custDataLst>
              <p:tags r:id="rId75"/>
            </p:custDataLst>
          </p:nvPr>
        </p:nvSpPr>
        <p:spPr bwMode="auto">
          <a:xfrm flipV="1">
            <a:off x="1202679" y="3391132"/>
            <a:ext cx="339383" cy="685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85" name="Line 21"/>
          <p:cNvSpPr>
            <a:spLocks noChangeShapeType="1"/>
          </p:cNvSpPr>
          <p:nvPr>
            <p:custDataLst>
              <p:tags r:id="rId76"/>
            </p:custDataLst>
          </p:nvPr>
        </p:nvSpPr>
        <p:spPr bwMode="auto">
          <a:xfrm flipV="1">
            <a:off x="1528206" y="3394315"/>
            <a:ext cx="9125" cy="813225"/>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Tree>
    <p:extLst>
      <p:ext uri="{BB962C8B-B14F-4D97-AF65-F5344CB8AC3E}">
        <p14:creationId xmlns:p14="http://schemas.microsoft.com/office/powerpoint/2010/main" val="18664487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89</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Control Flow: Branches</a:t>
            </a:r>
            <a:endParaRPr lang="en-US" dirty="0">
              <a:solidFill>
                <a:schemeClr val="accent2"/>
              </a:solidFill>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1" name="Line 21"/>
          <p:cNvSpPr>
            <a:spLocks noChangeShapeType="1"/>
          </p:cNvSpPr>
          <p:nvPr>
            <p:custDataLst>
              <p:tags r:id="rId7"/>
            </p:custDataLst>
          </p:nvPr>
        </p:nvSpPr>
        <p:spPr bwMode="auto">
          <a:xfrm>
            <a:off x="796431" y="3543300"/>
            <a:ext cx="0" cy="381000"/>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8"/>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9"/>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0"/>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1"/>
            </p:custDataLst>
          </p:nvPr>
        </p:nvSpPr>
        <p:spPr bwMode="auto">
          <a:xfrm flipH="1" flipV="1">
            <a:off x="1253461" y="1943333"/>
            <a:ext cx="62223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2"/>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3"/>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4"/>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5"/>
            </p:custDataLst>
          </p:nvPr>
        </p:nvGrpSpPr>
        <p:grpSpPr>
          <a:xfrm>
            <a:off x="948661" y="2705333"/>
            <a:ext cx="304800" cy="304800"/>
            <a:chOff x="990600" y="2971800"/>
            <a:chExt cx="304800" cy="304800"/>
          </a:xfrm>
        </p:grpSpPr>
        <p:sp>
          <p:nvSpPr>
            <p:cNvPr id="124" name="Freeform 123"/>
            <p:cNvSpPr/>
            <p:nvPr>
              <p:custDataLst>
                <p:tags r:id="rId9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9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16"/>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17"/>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18"/>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19"/>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0"/>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1"/>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2"/>
            </p:custDataLst>
          </p:nvPr>
        </p:nvSpPr>
        <p:spPr bwMode="auto">
          <a:xfrm flipV="1">
            <a:off x="1883709" y="3695933"/>
            <a:ext cx="741351"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3"/>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4"/>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5"/>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6"/>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27"/>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1" name="Oval 24"/>
          <p:cNvSpPr>
            <a:spLocks noChangeArrowheads="1"/>
          </p:cNvSpPr>
          <p:nvPr>
            <p:custDataLst>
              <p:tags r:id="rId28"/>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59" name="Line 49"/>
          <p:cNvSpPr>
            <a:spLocks noChangeShapeType="1"/>
          </p:cNvSpPr>
          <p:nvPr>
            <p:custDataLst>
              <p:tags r:id="rId29"/>
            </p:custDataLst>
          </p:nvPr>
        </p:nvSpPr>
        <p:spPr bwMode="auto">
          <a:xfrm>
            <a:off x="1891482" y="4401732"/>
            <a:ext cx="217535" cy="15015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0"/>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1"/>
            </p:custDataLst>
          </p:nvPr>
        </p:nvSpPr>
        <p:spPr bwMode="auto">
          <a:xfrm>
            <a:off x="2495933" y="4276892"/>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2"/>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3"/>
            </p:custDataLst>
          </p:nvPr>
        </p:nvSpPr>
        <p:spPr bwMode="auto">
          <a:xfrm>
            <a:off x="2109017" y="4552631"/>
            <a:ext cx="1425296"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4"/>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5" name="Line 44"/>
          <p:cNvSpPr>
            <a:spLocks noChangeShapeType="1"/>
          </p:cNvSpPr>
          <p:nvPr>
            <p:custDataLst>
              <p:tags r:id="rId35"/>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36"/>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37"/>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38"/>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39"/>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0"/>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1"/>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2"/>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59" name="Line 49"/>
          <p:cNvSpPr>
            <a:spLocks noChangeShapeType="1"/>
          </p:cNvSpPr>
          <p:nvPr>
            <p:custDataLst>
              <p:tags r:id="rId43"/>
            </p:custDataLst>
          </p:nvPr>
        </p:nvSpPr>
        <p:spPr bwMode="auto">
          <a:xfrm flipV="1">
            <a:off x="4962407" y="2102195"/>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44"/>
            </p:custDataLst>
          </p:nvPr>
        </p:nvSpPr>
        <p:spPr bwMode="auto">
          <a:xfrm>
            <a:off x="4962406" y="3538277"/>
            <a:ext cx="1804893" cy="18572"/>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45"/>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46"/>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47"/>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48"/>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49"/>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0"/>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1"/>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2"/>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1" name="Rectangle 19"/>
          <p:cNvSpPr>
            <a:spLocks noChangeArrowheads="1"/>
          </p:cNvSpPr>
          <p:nvPr>
            <p:custDataLst>
              <p:tags r:id="rId53"/>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72" name="Line 44"/>
          <p:cNvSpPr>
            <a:spLocks noChangeShapeType="1"/>
          </p:cNvSpPr>
          <p:nvPr>
            <p:custDataLst>
              <p:tags r:id="rId54"/>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55"/>
            </p:custDataLst>
          </p:nvPr>
        </p:nvSpPr>
        <p:spPr bwMode="auto">
          <a:xfrm flipH="1">
            <a:off x="8458199" y="2324331"/>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4" name="Line 48"/>
          <p:cNvSpPr>
            <a:spLocks noChangeShapeType="1"/>
          </p:cNvSpPr>
          <p:nvPr>
            <p:custDataLst>
              <p:tags r:id="rId56"/>
            </p:custDataLst>
          </p:nvPr>
        </p:nvSpPr>
        <p:spPr bwMode="auto">
          <a:xfrm flipH="1">
            <a:off x="8458199" y="2095730"/>
            <a:ext cx="228600" cy="1"/>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57"/>
            </p:custDataLst>
          </p:nvPr>
        </p:nvSpPr>
        <p:spPr bwMode="auto">
          <a:xfrm flipH="1">
            <a:off x="8686799" y="1181331"/>
            <a:ext cx="0" cy="114300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58"/>
            </p:custDataLst>
          </p:nvPr>
        </p:nvSpPr>
        <p:spPr bwMode="auto">
          <a:xfrm flipH="1">
            <a:off x="4392869" y="3159699"/>
            <a:ext cx="566413" cy="6014"/>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90" name="Line 45"/>
          <p:cNvSpPr>
            <a:spLocks noChangeShapeType="1"/>
          </p:cNvSpPr>
          <p:nvPr>
            <p:custDataLst>
              <p:tags r:id="rId59"/>
            </p:custDataLst>
          </p:nvPr>
        </p:nvSpPr>
        <p:spPr bwMode="auto">
          <a:xfrm flipH="1">
            <a:off x="3681653" y="324667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1" name="Text Box 11"/>
          <p:cNvSpPr txBox="1">
            <a:spLocks noChangeArrowheads="1"/>
          </p:cNvSpPr>
          <p:nvPr>
            <p:custDataLst>
              <p:tags r:id="rId60"/>
            </p:custDataLst>
          </p:nvPr>
        </p:nvSpPr>
        <p:spPr bwMode="auto">
          <a:xfrm>
            <a:off x="4011871" y="3089515"/>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a:t>
            </a:r>
            <a:endParaRPr lang="en-US" sz="2000" dirty="0">
              <a:solidFill>
                <a:schemeClr val="tx2"/>
              </a:solidFill>
              <a:latin typeface="Source Sans Pro" panose="020B0503030403020204"/>
            </a:endParaRPr>
          </a:p>
        </p:txBody>
      </p:sp>
      <p:sp>
        <p:nvSpPr>
          <p:cNvPr id="92" name="Line 44"/>
          <p:cNvSpPr>
            <a:spLocks noChangeShapeType="1"/>
          </p:cNvSpPr>
          <p:nvPr>
            <p:custDataLst>
              <p:tags r:id="rId61"/>
            </p:custDataLst>
          </p:nvPr>
        </p:nvSpPr>
        <p:spPr bwMode="auto">
          <a:xfrm flipH="1">
            <a:off x="4392869" y="3318113"/>
            <a:ext cx="375908" cy="2"/>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93" name="Oval 92"/>
          <p:cNvSpPr/>
          <p:nvPr/>
        </p:nvSpPr>
        <p:spPr>
          <a:xfrm>
            <a:off x="3783271" y="2937115"/>
            <a:ext cx="800100" cy="69746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ne 49"/>
          <p:cNvSpPr>
            <a:spLocks noChangeShapeType="1"/>
          </p:cNvSpPr>
          <p:nvPr>
            <p:custDataLst>
              <p:tags r:id="rId62"/>
            </p:custDataLst>
          </p:nvPr>
        </p:nvSpPr>
        <p:spPr bwMode="auto">
          <a:xfrm flipV="1">
            <a:off x="3757853" y="324667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95" name="Line 49"/>
          <p:cNvSpPr>
            <a:spLocks noChangeShapeType="1"/>
          </p:cNvSpPr>
          <p:nvPr>
            <p:custDataLst>
              <p:tags r:id="rId63"/>
            </p:custDataLst>
          </p:nvPr>
        </p:nvSpPr>
        <p:spPr bwMode="auto">
          <a:xfrm flipV="1">
            <a:off x="4800600" y="1219199"/>
            <a:ext cx="0" cy="4101737"/>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96" name="Rectangle 19"/>
          <p:cNvSpPr>
            <a:spLocks noChangeArrowheads="1"/>
          </p:cNvSpPr>
          <p:nvPr>
            <p:custDataLst>
              <p:tags r:id="rId64"/>
            </p:custDataLst>
          </p:nvPr>
        </p:nvSpPr>
        <p:spPr bwMode="auto">
          <a:xfrm rot="16200000">
            <a:off x="720061" y="3631765"/>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97" name="Line 49"/>
          <p:cNvSpPr>
            <a:spLocks noChangeShapeType="1"/>
          </p:cNvSpPr>
          <p:nvPr>
            <p:custDataLst>
              <p:tags r:id="rId65"/>
            </p:custDataLst>
          </p:nvPr>
        </p:nvSpPr>
        <p:spPr bwMode="auto">
          <a:xfrm flipH="1" flipV="1">
            <a:off x="533744" y="5320195"/>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Line 45"/>
          <p:cNvSpPr>
            <a:spLocks noChangeShapeType="1"/>
          </p:cNvSpPr>
          <p:nvPr>
            <p:custDataLst>
              <p:tags r:id="rId66"/>
            </p:custDataLst>
          </p:nvPr>
        </p:nvSpPr>
        <p:spPr bwMode="auto">
          <a:xfrm flipH="1" flipV="1">
            <a:off x="533744" y="4082937"/>
            <a:ext cx="0" cy="1237258"/>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0" name="Line 18"/>
          <p:cNvSpPr>
            <a:spLocks noChangeShapeType="1"/>
          </p:cNvSpPr>
          <p:nvPr>
            <p:custDataLst>
              <p:tags r:id="rId67"/>
            </p:custDataLst>
          </p:nvPr>
        </p:nvSpPr>
        <p:spPr bwMode="auto">
          <a:xfrm flipH="1">
            <a:off x="1322837" y="2845845"/>
            <a:ext cx="12835" cy="1451533"/>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04" name="Line 18"/>
          <p:cNvSpPr>
            <a:spLocks noChangeShapeType="1"/>
          </p:cNvSpPr>
          <p:nvPr>
            <p:custDataLst>
              <p:tags r:id="rId68"/>
            </p:custDataLst>
          </p:nvPr>
        </p:nvSpPr>
        <p:spPr bwMode="auto">
          <a:xfrm flipV="1">
            <a:off x="1202679" y="3391132"/>
            <a:ext cx="339383" cy="685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05" name="Line 21"/>
          <p:cNvSpPr>
            <a:spLocks noChangeShapeType="1"/>
          </p:cNvSpPr>
          <p:nvPr>
            <p:custDataLst>
              <p:tags r:id="rId69"/>
            </p:custDataLst>
          </p:nvPr>
        </p:nvSpPr>
        <p:spPr bwMode="auto">
          <a:xfrm flipV="1">
            <a:off x="1752771" y="3830645"/>
            <a:ext cx="5298" cy="365007"/>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70"/>
            </p:custDataLst>
          </p:nvPr>
        </p:nvSpPr>
        <p:spPr bwMode="auto">
          <a:xfrm flipV="1">
            <a:off x="1528206" y="3394315"/>
            <a:ext cx="9125" cy="813225"/>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2" name="Oval 111"/>
          <p:cNvSpPr/>
          <p:nvPr/>
        </p:nvSpPr>
        <p:spPr>
          <a:xfrm>
            <a:off x="1394771" y="4067615"/>
            <a:ext cx="472452" cy="46567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ine 21"/>
          <p:cNvSpPr>
            <a:spLocks noChangeShapeType="1"/>
          </p:cNvSpPr>
          <p:nvPr>
            <p:custDataLst>
              <p:tags r:id="rId71"/>
            </p:custDataLst>
          </p:nvPr>
        </p:nvSpPr>
        <p:spPr bwMode="auto">
          <a:xfrm>
            <a:off x="990600" y="4082937"/>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27" name="Line 18"/>
          <p:cNvSpPr>
            <a:spLocks noChangeShapeType="1"/>
          </p:cNvSpPr>
          <p:nvPr>
            <p:custDataLst>
              <p:tags r:id="rId72"/>
            </p:custDataLst>
          </p:nvPr>
        </p:nvSpPr>
        <p:spPr bwMode="auto">
          <a:xfrm flipH="1" flipV="1">
            <a:off x="990599" y="4311537"/>
            <a:ext cx="332238" cy="1114"/>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3" name="Line 21"/>
          <p:cNvSpPr>
            <a:spLocks noChangeShapeType="1"/>
          </p:cNvSpPr>
          <p:nvPr>
            <p:custDataLst>
              <p:tags r:id="rId73"/>
            </p:custDataLst>
          </p:nvPr>
        </p:nvSpPr>
        <p:spPr bwMode="auto">
          <a:xfrm>
            <a:off x="838200" y="4082937"/>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49"/>
          <p:cNvSpPr>
            <a:spLocks noChangeShapeType="1"/>
          </p:cNvSpPr>
          <p:nvPr>
            <p:custDataLst>
              <p:tags r:id="rId74"/>
            </p:custDataLst>
          </p:nvPr>
        </p:nvSpPr>
        <p:spPr bwMode="auto">
          <a:xfrm flipV="1">
            <a:off x="1758070" y="3697269"/>
            <a:ext cx="126091" cy="123707"/>
          </a:xfrm>
          <a:prstGeom prst="line">
            <a:avLst/>
          </a:prstGeom>
          <a:noFill/>
          <a:ln w="25400" cap="sq">
            <a:solidFill>
              <a:schemeClr val="accent1"/>
            </a:solidFill>
            <a:round/>
            <a:headEnd/>
            <a:tailEnd/>
          </a:ln>
          <a:effectLst/>
        </p:spPr>
        <p:txBody>
          <a:bodyPr wrap="square" anchor="ctr" anchorCtr="1">
            <a:noAutofit/>
          </a:bodyPr>
          <a:lstStyle/>
          <a:p>
            <a:endParaRPr lang="en-US">
              <a:solidFill>
                <a:schemeClr val="tx2"/>
              </a:solidFill>
            </a:endParaRPr>
          </a:p>
        </p:txBody>
      </p:sp>
      <p:grpSp>
        <p:nvGrpSpPr>
          <p:cNvPr id="147" name="Group 115"/>
          <p:cNvGrpSpPr/>
          <p:nvPr>
            <p:custDataLst>
              <p:tags r:id="rId75"/>
            </p:custDataLst>
          </p:nvPr>
        </p:nvGrpSpPr>
        <p:grpSpPr>
          <a:xfrm rot="5400000">
            <a:off x="1510482" y="4125155"/>
            <a:ext cx="255958" cy="420729"/>
            <a:chOff x="990600" y="2971800"/>
            <a:chExt cx="304800" cy="304800"/>
          </a:xfrm>
        </p:grpSpPr>
        <p:sp>
          <p:nvSpPr>
            <p:cNvPr id="148" name="Freeform 147"/>
            <p:cNvSpPr/>
            <p:nvPr>
              <p:custDataLst>
                <p:tags r:id="rId8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 Box 11"/>
            <p:cNvSpPr txBox="1">
              <a:spLocks noChangeArrowheads="1"/>
            </p:cNvSpPr>
            <p:nvPr>
              <p:custDataLst>
                <p:tags r:id="rId89"/>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Consolas" pitchFamily="49" charset="0"/>
                </a:rPr>
                <a:t>+</a:t>
              </a:r>
              <a:endParaRPr lang="en-US" sz="2000" dirty="0">
                <a:solidFill>
                  <a:schemeClr val="tx2"/>
                </a:solidFill>
                <a:latin typeface="Consolas" pitchFamily="49" charset="0"/>
              </a:endParaRPr>
            </a:p>
          </p:txBody>
        </p:sp>
      </p:grpSp>
      <p:sp>
        <p:nvSpPr>
          <p:cNvPr id="151" name="Line 9"/>
          <p:cNvSpPr>
            <a:spLocks noChangeShapeType="1"/>
          </p:cNvSpPr>
          <p:nvPr>
            <p:custDataLst>
              <p:tags r:id="rId76"/>
            </p:custDataLst>
          </p:nvPr>
        </p:nvSpPr>
        <p:spPr bwMode="auto">
          <a:xfrm>
            <a:off x="838200" y="4555410"/>
            <a:ext cx="777595" cy="3169"/>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6" name="Rounded Rectangular Callout 155"/>
          <p:cNvSpPr/>
          <p:nvPr>
            <p:custDataLst>
              <p:tags r:id="rId77"/>
            </p:custDataLst>
          </p:nvPr>
        </p:nvSpPr>
        <p:spPr>
          <a:xfrm>
            <a:off x="5562375" y="4297378"/>
            <a:ext cx="1823652" cy="1016677"/>
          </a:xfrm>
          <a:prstGeom prst="wedgeRoundRectCallout">
            <a:avLst>
              <a:gd name="adj1" fmla="val -120620"/>
              <a:gd name="adj2" fmla="val -137206"/>
              <a:gd name="adj3" fmla="val 16667"/>
            </a:avLst>
          </a:prstGeom>
          <a:noFill/>
          <a:ln w="28575">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Source Sans Pro" panose="020B0503030403020204"/>
              </a:rPr>
              <a:t>Could have used ALU for branch </a:t>
            </a:r>
            <a:r>
              <a:rPr lang="en-US" sz="2000" dirty="0" err="1" smtClean="0">
                <a:solidFill>
                  <a:schemeClr val="tx2"/>
                </a:solidFill>
                <a:latin typeface="Source Sans Pro" panose="020B0503030403020204"/>
              </a:rPr>
              <a:t>cmp</a:t>
            </a:r>
            <a:endParaRPr lang="en-US" sz="2000" dirty="0">
              <a:solidFill>
                <a:schemeClr val="tx2"/>
              </a:solidFill>
              <a:latin typeface="Source Sans Pro" panose="020B0503030403020204"/>
            </a:endParaRPr>
          </a:p>
        </p:txBody>
      </p:sp>
      <p:sp>
        <p:nvSpPr>
          <p:cNvPr id="157" name="Rounded Rectangular Callout 156"/>
          <p:cNvSpPr/>
          <p:nvPr>
            <p:custDataLst>
              <p:tags r:id="rId78"/>
            </p:custDataLst>
          </p:nvPr>
        </p:nvSpPr>
        <p:spPr>
          <a:xfrm>
            <a:off x="2348153" y="4929982"/>
            <a:ext cx="1751384" cy="999530"/>
          </a:xfrm>
          <a:prstGeom prst="wedgeRoundRectCallout">
            <a:avLst>
              <a:gd name="adj1" fmla="val -86870"/>
              <a:gd name="adj2" fmla="val -96645"/>
              <a:gd name="adj3" fmla="val 16667"/>
            </a:avLst>
          </a:prstGeom>
          <a:noFill/>
          <a:ln w="28575">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Source Sans Pro" panose="020B0503030403020204"/>
              </a:rPr>
              <a:t>Could have used ALU for branch add</a:t>
            </a:r>
            <a:endParaRPr lang="en-US" sz="2000" dirty="0">
              <a:solidFill>
                <a:schemeClr val="tx2"/>
              </a:solidFill>
              <a:latin typeface="Source Sans Pro" panose="020B0503030403020204"/>
            </a:endParaRPr>
          </a:p>
        </p:txBody>
      </p:sp>
      <p:sp>
        <p:nvSpPr>
          <p:cNvPr id="158" name="Line 45"/>
          <p:cNvSpPr>
            <a:spLocks noChangeShapeType="1"/>
          </p:cNvSpPr>
          <p:nvPr>
            <p:custDataLst>
              <p:tags r:id="rId79"/>
            </p:custDataLst>
          </p:nvPr>
        </p:nvSpPr>
        <p:spPr bwMode="auto">
          <a:xfrm flipV="1">
            <a:off x="228600" y="4037351"/>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9" name="TextBox 168"/>
          <p:cNvSpPr txBox="1"/>
          <p:nvPr/>
        </p:nvSpPr>
        <p:spPr>
          <a:xfrm>
            <a:off x="3781207" y="3614039"/>
            <a:ext cx="726481" cy="400110"/>
          </a:xfrm>
          <a:prstGeom prst="rect">
            <a:avLst/>
          </a:prstGeom>
          <a:noFill/>
        </p:spPr>
        <p:txBody>
          <a:bodyPr wrap="none" rtlCol="0">
            <a:spAutoFit/>
          </a:bodyPr>
          <a:lstStyle/>
          <a:p>
            <a:r>
              <a:rPr lang="en-US" sz="2000" dirty="0" smtClean="0">
                <a:solidFill>
                  <a:schemeClr val="accent6"/>
                </a:solidFill>
                <a:latin typeface="Source Sans Pro" panose="020B0503030403020204"/>
              </a:rPr>
              <a:t>BEQ</a:t>
            </a:r>
            <a:endParaRPr lang="en-US" sz="2000" dirty="0">
              <a:solidFill>
                <a:schemeClr val="accent6"/>
              </a:solidFill>
              <a:latin typeface="Source Sans Pro" panose="020B0503030403020204"/>
            </a:endParaRPr>
          </a:p>
        </p:txBody>
      </p:sp>
      <p:sp>
        <p:nvSpPr>
          <p:cNvPr id="176" name="TextBox 175"/>
          <p:cNvSpPr txBox="1"/>
          <p:nvPr/>
        </p:nvSpPr>
        <p:spPr>
          <a:xfrm>
            <a:off x="637900" y="4588539"/>
            <a:ext cx="1370888" cy="369332"/>
          </a:xfrm>
          <a:prstGeom prst="rect">
            <a:avLst/>
          </a:prstGeom>
          <a:noFill/>
        </p:spPr>
        <p:txBody>
          <a:bodyPr wrap="none" rtlCol="0">
            <a:spAutoFit/>
          </a:bodyPr>
          <a:lstStyle/>
          <a:p>
            <a:r>
              <a:rPr lang="en-US" sz="1800" dirty="0" smtClean="0">
                <a:solidFill>
                  <a:schemeClr val="accent6"/>
                </a:solidFill>
                <a:latin typeface="Source Sans Pro" panose="020B0503030403020204"/>
              </a:rPr>
              <a:t>(PC+</a:t>
            </a:r>
            <a:r>
              <a:rPr lang="en-US" sz="1800" dirty="0" smtClean="0">
                <a:solidFill>
                  <a:schemeClr val="accent3"/>
                </a:solidFill>
                <a:latin typeface="Source Sans Pro" panose="020B0503030403020204"/>
              </a:rPr>
              <a:t>64</a:t>
            </a:r>
            <a:r>
              <a:rPr lang="en-US" sz="1800" dirty="0" smtClean="0">
                <a:solidFill>
                  <a:schemeClr val="accent6"/>
                </a:solidFill>
                <a:latin typeface="Source Sans Pro" panose="020B0503030403020204"/>
              </a:rPr>
              <a:t>&lt;&lt;</a:t>
            </a:r>
            <a:r>
              <a:rPr lang="en-US" sz="1800" dirty="0">
                <a:solidFill>
                  <a:schemeClr val="accent6"/>
                </a:solidFill>
                <a:latin typeface="Source Sans Pro" panose="020B0503030403020204"/>
              </a:rPr>
              <a:t>1</a:t>
            </a:r>
          </a:p>
        </p:txBody>
      </p:sp>
      <p:sp>
        <p:nvSpPr>
          <p:cNvPr id="102" name="TextBox 101"/>
          <p:cNvSpPr txBox="1"/>
          <p:nvPr>
            <p:custDataLst>
              <p:tags r:id="rId80"/>
            </p:custDataLst>
          </p:nvPr>
        </p:nvSpPr>
        <p:spPr>
          <a:xfrm>
            <a:off x="796259" y="6112485"/>
            <a:ext cx="4397358" cy="523220"/>
          </a:xfrm>
          <a:prstGeom prst="rect">
            <a:avLst/>
          </a:prstGeom>
          <a:noFill/>
        </p:spPr>
        <p:txBody>
          <a:bodyPr wrap="none" rtlCol="0">
            <a:spAutoFit/>
          </a:bodyPr>
          <a:lstStyle/>
          <a:p>
            <a:r>
              <a:rPr lang="en-US" sz="2800" dirty="0" smtClean="0">
                <a:solidFill>
                  <a:schemeClr val="tx2"/>
                </a:solidFill>
                <a:latin typeface="Source Sans Pro" panose="020B0503030403020204"/>
              </a:rPr>
              <a:t>Example: BEQ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1"/>
                </a:solidFill>
                <a:latin typeface="Source Sans Pro" panose="020B0503030403020204"/>
              </a:rPr>
              <a:t>x1,</a:t>
            </a:r>
            <a:r>
              <a:rPr lang="en-US" sz="2800" dirty="0" smtClean="0">
                <a:solidFill>
                  <a:schemeClr val="tx2"/>
                </a:solidFill>
                <a:latin typeface="Source Sans Pro" panose="020B0503030403020204"/>
              </a:rPr>
              <a:t> </a:t>
            </a:r>
            <a:r>
              <a:rPr lang="en-US" sz="2800" dirty="0" smtClean="0">
                <a:solidFill>
                  <a:srgbClr val="7030A0"/>
                </a:solidFill>
                <a:latin typeface="Source Sans Pro" panose="020B0503030403020204"/>
              </a:rPr>
              <a:t>128</a:t>
            </a:r>
          </a:p>
        </p:txBody>
      </p:sp>
      <p:sp>
        <p:nvSpPr>
          <p:cNvPr id="110" name="Line 51"/>
          <p:cNvSpPr>
            <a:spLocks noChangeShapeType="1"/>
          </p:cNvSpPr>
          <p:nvPr>
            <p:custDataLst>
              <p:tags r:id="rId81"/>
            </p:custDataLst>
          </p:nvPr>
        </p:nvSpPr>
        <p:spPr bwMode="auto">
          <a:xfrm flipV="1">
            <a:off x="2015461" y="2400533"/>
            <a:ext cx="274549"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26" name="Rectangle 19"/>
          <p:cNvSpPr>
            <a:spLocks noChangeArrowheads="1"/>
          </p:cNvSpPr>
          <p:nvPr>
            <p:custDataLst>
              <p:tags r:id="rId82"/>
            </p:custDataLst>
          </p:nvPr>
        </p:nvSpPr>
        <p:spPr bwMode="auto">
          <a:xfrm>
            <a:off x="2290010" y="216637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42" name="Line 49"/>
          <p:cNvSpPr>
            <a:spLocks noChangeShapeType="1"/>
          </p:cNvSpPr>
          <p:nvPr>
            <p:custDataLst>
              <p:tags r:id="rId83"/>
            </p:custDataLst>
          </p:nvPr>
        </p:nvSpPr>
        <p:spPr bwMode="auto">
          <a:xfrm flipH="1">
            <a:off x="2456911" y="2681293"/>
            <a:ext cx="167806"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46" name="Line 8"/>
          <p:cNvSpPr>
            <a:spLocks noChangeShapeType="1"/>
          </p:cNvSpPr>
          <p:nvPr>
            <p:custDataLst>
              <p:tags r:id="rId84"/>
            </p:custDataLst>
          </p:nvPr>
        </p:nvSpPr>
        <p:spPr bwMode="auto">
          <a:xfrm flipH="1">
            <a:off x="1338797" y="2845845"/>
            <a:ext cx="966963" cy="685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50" name="Line 45"/>
          <p:cNvSpPr>
            <a:spLocks noChangeShapeType="1"/>
          </p:cNvSpPr>
          <p:nvPr>
            <p:custDataLst>
              <p:tags r:id="rId85"/>
            </p:custDataLst>
          </p:nvPr>
        </p:nvSpPr>
        <p:spPr bwMode="auto">
          <a:xfrm flipV="1">
            <a:off x="2365947" y="288503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7" name="TextBox 176"/>
          <p:cNvSpPr txBox="1"/>
          <p:nvPr>
            <p:custDataLst>
              <p:tags r:id="rId86"/>
            </p:custDataLst>
          </p:nvPr>
        </p:nvSpPr>
        <p:spPr>
          <a:xfrm>
            <a:off x="152938" y="824601"/>
            <a:ext cx="2424062" cy="461665"/>
          </a:xfrm>
          <a:prstGeom prst="rect">
            <a:avLst/>
          </a:prstGeom>
          <a:noFill/>
        </p:spPr>
        <p:txBody>
          <a:bodyPr wrap="none" rtlCol="0">
            <a:spAutoFit/>
          </a:bodyPr>
          <a:lstStyle/>
          <a:p>
            <a:r>
              <a:rPr lang="en-US" dirty="0" smtClean="0">
                <a:solidFill>
                  <a:schemeClr val="tx2"/>
                </a:solidFill>
                <a:latin typeface="Source Sans Pro" panose="020B0503030403020204"/>
              </a:rPr>
              <a:t>BEQ </a:t>
            </a:r>
            <a:r>
              <a:rPr lang="en-US" dirty="0" smtClean="0">
                <a:solidFill>
                  <a:schemeClr val="accent6"/>
                </a:solidFill>
                <a:latin typeface="Source Sans Pro" panose="020B0503030403020204"/>
              </a:rPr>
              <a:t>x5,</a:t>
            </a:r>
            <a:r>
              <a:rPr lang="en-US" dirty="0" smtClean="0">
                <a:solidFill>
                  <a:schemeClr val="tx2"/>
                </a:solidFill>
                <a:latin typeface="Source Sans Pro" panose="020B0503030403020204"/>
              </a:rPr>
              <a:t> </a:t>
            </a:r>
            <a:r>
              <a:rPr lang="en-US" dirty="0" smtClean="0">
                <a:solidFill>
                  <a:schemeClr val="accent1"/>
                </a:solidFill>
                <a:latin typeface="Source Sans Pro" panose="020B0503030403020204"/>
              </a:rPr>
              <a:t>x1,</a:t>
            </a:r>
            <a:r>
              <a:rPr lang="en-US" dirty="0" smtClean="0">
                <a:solidFill>
                  <a:schemeClr val="tx2"/>
                </a:solidFill>
                <a:latin typeface="Source Sans Pro" panose="020B0503030403020204"/>
              </a:rPr>
              <a:t> </a:t>
            </a:r>
            <a:r>
              <a:rPr lang="en-US" dirty="0" smtClean="0">
                <a:solidFill>
                  <a:srgbClr val="7030A0"/>
                </a:solidFill>
                <a:latin typeface="Source Sans Pro" panose="020B0503030403020204"/>
              </a:rPr>
              <a:t>128</a:t>
            </a:r>
          </a:p>
        </p:txBody>
      </p:sp>
      <p:sp>
        <p:nvSpPr>
          <p:cNvPr id="118" name="Line 49"/>
          <p:cNvSpPr>
            <a:spLocks noChangeShapeType="1"/>
          </p:cNvSpPr>
          <p:nvPr>
            <p:custDataLst>
              <p:tags r:id="rId87"/>
            </p:custDataLst>
          </p:nvPr>
        </p:nvSpPr>
        <p:spPr bwMode="auto">
          <a:xfrm flipH="1" flipV="1">
            <a:off x="1875693" y="1957470"/>
            <a:ext cx="1870" cy="244276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Tree>
    <p:extLst>
      <p:ext uri="{BB962C8B-B14F-4D97-AF65-F5344CB8AC3E}">
        <p14:creationId xmlns:p14="http://schemas.microsoft.com/office/powerpoint/2010/main" val="8097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69"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b="1" dirty="0" err="1">
                <a:solidFill>
                  <a:schemeClr val="accent6"/>
                </a:solidFill>
              </a:rPr>
              <a:t>iClicker</a:t>
            </a:r>
            <a:r>
              <a:rPr lang="en-US" b="1" dirty="0">
                <a:solidFill>
                  <a:schemeClr val="accent6"/>
                </a:solidFill>
              </a:rPr>
              <a:t> </a:t>
            </a:r>
            <a:r>
              <a:rPr lang="en-US" b="1" dirty="0" smtClean="0">
                <a:solidFill>
                  <a:schemeClr val="accent6"/>
                </a:solidFill>
              </a:rPr>
              <a:t>Question</a:t>
            </a:r>
            <a:endParaRPr lang="en-US" dirty="0">
              <a:ln>
                <a:solidFill>
                  <a:srgbClr val="FFFF00"/>
                </a:solidFill>
              </a:ln>
              <a:solidFill>
                <a:srgbClr val="FFFF00"/>
              </a:solidFill>
            </a:endParaRPr>
          </a:p>
        </p:txBody>
      </p:sp>
      <p:sp>
        <p:nvSpPr>
          <p:cNvPr id="6" name="Rectangle 3"/>
          <p:cNvSpPr>
            <a:spLocks noGrp="1" noChangeArrowheads="1"/>
          </p:cNvSpPr>
          <p:nvPr>
            <p:ph idx="1"/>
            <p:custDataLst>
              <p:tags r:id="rId2"/>
            </p:custDataLst>
          </p:nvPr>
        </p:nvSpPr>
        <p:spPr>
          <a:xfrm>
            <a:off x="70396" y="819150"/>
            <a:ext cx="4873218" cy="6324600"/>
          </a:xfrm>
        </p:spPr>
        <p:txBody>
          <a:bodyPr>
            <a:noAutofit/>
          </a:bodyPr>
          <a:lstStyle/>
          <a:p>
            <a:pPr marL="0" indent="0">
              <a:buNone/>
            </a:pPr>
            <a:r>
              <a:rPr lang="en-US" sz="3000" dirty="0" smtClean="0">
                <a:solidFill>
                  <a:schemeClr val="tx2"/>
                </a:solidFill>
              </a:rPr>
              <a:t>If we wanted to support 64  registers, what would change?</a:t>
            </a:r>
          </a:p>
          <a:p>
            <a:pPr lvl="1"/>
            <a:endParaRPr lang="en-US" dirty="0">
              <a:solidFill>
                <a:schemeClr val="tx2"/>
              </a:solidFill>
            </a:endParaRPr>
          </a:p>
          <a:p>
            <a:pPr marL="971550" lvl="1" indent="-514350">
              <a:buFont typeface="+mj-lt"/>
              <a:buAutoNum type="alphaLcParenR"/>
            </a:pPr>
            <a:r>
              <a:rPr lang="en-US" dirty="0" smtClean="0">
                <a:solidFill>
                  <a:schemeClr val="tx2"/>
                </a:solidFill>
              </a:rPr>
              <a:t>W, A, B → 64</a:t>
            </a:r>
          </a:p>
          <a:p>
            <a:pPr marL="971550" lvl="1" indent="-514350">
              <a:buFont typeface="+mj-lt"/>
              <a:buAutoNum type="alphaLcParenR"/>
            </a:pPr>
            <a:r>
              <a:rPr lang="en-US" dirty="0" smtClean="0">
                <a:solidFill>
                  <a:schemeClr val="tx2"/>
                </a:solidFill>
              </a:rPr>
              <a:t>R</a:t>
            </a:r>
            <a:r>
              <a:rPr lang="en-US" baseline="-25000" dirty="0" smtClean="0">
                <a:solidFill>
                  <a:schemeClr val="tx2"/>
                </a:solidFill>
              </a:rPr>
              <a:t>W</a:t>
            </a:r>
            <a:r>
              <a:rPr lang="en-US" dirty="0" smtClean="0">
                <a:solidFill>
                  <a:schemeClr val="tx2"/>
                </a:solidFill>
              </a:rPr>
              <a:t>, R</a:t>
            </a:r>
            <a:r>
              <a:rPr lang="en-US" baseline="-25000" dirty="0" smtClean="0">
                <a:solidFill>
                  <a:schemeClr val="tx2"/>
                </a:solidFill>
              </a:rPr>
              <a:t>A</a:t>
            </a:r>
            <a:r>
              <a:rPr lang="en-US" dirty="0" smtClean="0">
                <a:solidFill>
                  <a:schemeClr val="tx2"/>
                </a:solidFill>
              </a:rPr>
              <a:t>, R</a:t>
            </a:r>
            <a:r>
              <a:rPr lang="en-US" baseline="-25000" dirty="0" smtClean="0">
                <a:solidFill>
                  <a:schemeClr val="tx2"/>
                </a:solidFill>
              </a:rPr>
              <a:t>B</a:t>
            </a:r>
            <a:r>
              <a:rPr lang="en-US" dirty="0" smtClean="0">
                <a:solidFill>
                  <a:schemeClr val="tx2"/>
                </a:solidFill>
              </a:rPr>
              <a:t> </a:t>
            </a:r>
            <a:r>
              <a:rPr lang="en-US" dirty="0">
                <a:solidFill>
                  <a:schemeClr val="tx2"/>
                </a:solidFill>
              </a:rPr>
              <a:t>5 → 6</a:t>
            </a:r>
            <a:endParaRPr lang="en-US" dirty="0" smtClean="0">
              <a:solidFill>
                <a:schemeClr val="tx2"/>
              </a:solidFill>
            </a:endParaRPr>
          </a:p>
          <a:p>
            <a:pPr marL="971550" lvl="1" indent="-514350">
              <a:buFont typeface="+mj-lt"/>
              <a:buAutoNum type="alphaLcParenR"/>
            </a:pPr>
            <a:r>
              <a:rPr lang="en-US" dirty="0" smtClean="0">
                <a:solidFill>
                  <a:schemeClr val="tx2"/>
                </a:solidFill>
              </a:rPr>
              <a:t>W 32 →</a:t>
            </a:r>
            <a:r>
              <a:rPr lang="en-US" dirty="0">
                <a:solidFill>
                  <a:schemeClr val="tx2"/>
                </a:solidFill>
              </a:rPr>
              <a:t> </a:t>
            </a:r>
            <a:r>
              <a:rPr lang="en-US" dirty="0" smtClean="0">
                <a:solidFill>
                  <a:schemeClr val="tx2"/>
                </a:solidFill>
              </a:rPr>
              <a:t>64, R</a:t>
            </a:r>
            <a:r>
              <a:rPr lang="en-US" baseline="-25000" dirty="0" smtClean="0">
                <a:solidFill>
                  <a:schemeClr val="tx2"/>
                </a:solidFill>
              </a:rPr>
              <a:t>W</a:t>
            </a:r>
            <a:r>
              <a:rPr lang="en-US" dirty="0" smtClean="0">
                <a:solidFill>
                  <a:schemeClr val="tx2"/>
                </a:solidFill>
              </a:rPr>
              <a:t> 5 </a:t>
            </a:r>
            <a:r>
              <a:rPr lang="en-US" dirty="0">
                <a:solidFill>
                  <a:schemeClr val="tx2"/>
                </a:solidFill>
              </a:rPr>
              <a:t>→</a:t>
            </a:r>
            <a:r>
              <a:rPr lang="en-US" dirty="0" smtClean="0">
                <a:solidFill>
                  <a:schemeClr val="tx2"/>
                </a:solidFill>
              </a:rPr>
              <a:t> 6</a:t>
            </a:r>
          </a:p>
          <a:p>
            <a:pPr marL="971550" lvl="1" indent="-514350">
              <a:buFont typeface="+mj-lt"/>
              <a:buAutoNum type="alphaLcParenR"/>
            </a:pPr>
            <a:r>
              <a:rPr lang="en-US" dirty="0" smtClean="0">
                <a:solidFill>
                  <a:schemeClr val="tx2"/>
                </a:solidFill>
              </a:rPr>
              <a:t>A &amp; B only</a:t>
            </a:r>
          </a:p>
        </p:txBody>
      </p:sp>
      <p:sp>
        <p:nvSpPr>
          <p:cNvPr id="7" name="Rectangle 6"/>
          <p:cNvSpPr/>
          <p:nvPr/>
        </p:nvSpPr>
        <p:spPr>
          <a:xfrm>
            <a:off x="0" y="0"/>
            <a:ext cx="9167116" cy="68580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8" name="Rectangle 7"/>
          <p:cNvSpPr/>
          <p:nvPr>
            <p:custDataLst>
              <p:tags r:id="rId3"/>
            </p:custDataLst>
          </p:nvPr>
        </p:nvSpPr>
        <p:spPr>
          <a:xfrm>
            <a:off x="5238749" y="810014"/>
            <a:ext cx="3436485" cy="289560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i="1" dirty="0">
              <a:solidFill>
                <a:schemeClr val="tx2"/>
              </a:solidFill>
              <a:latin typeface="Source Sans Pro" panose="020B0503030403020204"/>
            </a:endParaRPr>
          </a:p>
        </p:txBody>
      </p:sp>
      <p:sp>
        <p:nvSpPr>
          <p:cNvPr id="9" name="TextBox 8"/>
          <p:cNvSpPr txBox="1"/>
          <p:nvPr>
            <p:custDataLst>
              <p:tags r:id="rId4"/>
            </p:custDataLst>
          </p:nvPr>
        </p:nvSpPr>
        <p:spPr>
          <a:xfrm>
            <a:off x="8252587" y="1094454"/>
            <a:ext cx="720041"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A</a:t>
            </a:r>
            <a:endParaRPr lang="en-US" sz="2800" baseline="-25000" dirty="0" smtClean="0">
              <a:solidFill>
                <a:schemeClr val="tx2"/>
              </a:solidFill>
              <a:latin typeface="Source Sans Pro" panose="020B0503030403020204"/>
            </a:endParaRPr>
          </a:p>
        </p:txBody>
      </p:sp>
      <p:sp>
        <p:nvSpPr>
          <p:cNvPr id="10" name="TextBox 9"/>
          <p:cNvSpPr txBox="1"/>
          <p:nvPr>
            <p:custDataLst>
              <p:tags r:id="rId5"/>
            </p:custDataLst>
          </p:nvPr>
        </p:nvSpPr>
        <p:spPr>
          <a:xfrm>
            <a:off x="8257261" y="1992484"/>
            <a:ext cx="720766"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B</a:t>
            </a:r>
            <a:endParaRPr lang="en-US" sz="2800" baseline="-25000" dirty="0" smtClean="0">
              <a:solidFill>
                <a:schemeClr val="tx2"/>
              </a:solidFill>
              <a:latin typeface="Source Sans Pro" panose="020B0503030403020204"/>
            </a:endParaRPr>
          </a:p>
        </p:txBody>
      </p:sp>
      <p:sp>
        <p:nvSpPr>
          <p:cNvPr id="11" name="TextBox 10"/>
          <p:cNvSpPr txBox="1"/>
          <p:nvPr>
            <p:custDataLst>
              <p:tags r:id="rId6"/>
            </p:custDataLst>
          </p:nvPr>
        </p:nvSpPr>
        <p:spPr>
          <a:xfrm>
            <a:off x="5221468" y="1124728"/>
            <a:ext cx="73284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a:t>
            </a:r>
            <a:endParaRPr lang="en-US" sz="2800" baseline="-25000" dirty="0" smtClean="0">
              <a:solidFill>
                <a:schemeClr val="tx2"/>
              </a:solidFill>
              <a:latin typeface="Source Sans Pro" panose="020B0503030403020204"/>
            </a:endParaRPr>
          </a:p>
        </p:txBody>
      </p:sp>
      <p:sp>
        <p:nvSpPr>
          <p:cNvPr id="12" name="TextBox 11"/>
          <p:cNvSpPr txBox="1"/>
          <p:nvPr>
            <p:custDataLst>
              <p:tags r:id="rId7"/>
            </p:custDataLst>
          </p:nvPr>
        </p:nvSpPr>
        <p:spPr>
          <a:xfrm>
            <a:off x="6412988" y="3198304"/>
            <a:ext cx="682660"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W</a:t>
            </a:r>
          </a:p>
        </p:txBody>
      </p:sp>
      <p:sp>
        <p:nvSpPr>
          <p:cNvPr id="13" name="TextBox 12"/>
          <p:cNvSpPr txBox="1"/>
          <p:nvPr>
            <p:custDataLst>
              <p:tags r:id="rId8"/>
            </p:custDataLst>
          </p:nvPr>
        </p:nvSpPr>
        <p:spPr>
          <a:xfrm>
            <a:off x="7020717" y="3198304"/>
            <a:ext cx="63120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A</a:t>
            </a:r>
          </a:p>
        </p:txBody>
      </p:sp>
      <p:sp>
        <p:nvSpPr>
          <p:cNvPr id="14" name="TextBox 13"/>
          <p:cNvSpPr txBox="1"/>
          <p:nvPr>
            <p:custDataLst>
              <p:tags r:id="rId9"/>
            </p:custDataLst>
          </p:nvPr>
        </p:nvSpPr>
        <p:spPr>
          <a:xfrm>
            <a:off x="7629592" y="3198304"/>
            <a:ext cx="630057"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B</a:t>
            </a:r>
          </a:p>
        </p:txBody>
      </p:sp>
      <p:sp>
        <p:nvSpPr>
          <p:cNvPr id="15" name="TextBox 14"/>
          <p:cNvSpPr txBox="1"/>
          <p:nvPr>
            <p:custDataLst>
              <p:tags r:id="rId10"/>
            </p:custDataLst>
          </p:nvPr>
        </p:nvSpPr>
        <p:spPr>
          <a:xfrm>
            <a:off x="5297924" y="3210181"/>
            <a:ext cx="813742" cy="53340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WE</a:t>
            </a:r>
            <a:endParaRPr lang="en-US" sz="2800" baseline="-25000" dirty="0" smtClean="0">
              <a:solidFill>
                <a:schemeClr val="tx2"/>
              </a:solidFill>
              <a:latin typeface="Source Sans Pro" panose="020B0503030403020204"/>
            </a:endParaRPr>
          </a:p>
        </p:txBody>
      </p:sp>
      <p:cxnSp>
        <p:nvCxnSpPr>
          <p:cNvPr id="16" name="Straight Arrow Connector 15"/>
          <p:cNvCxnSpPr/>
          <p:nvPr>
            <p:custDataLst>
              <p:tags r:id="rId11"/>
            </p:custDataLst>
          </p:nvPr>
        </p:nvCxnSpPr>
        <p:spPr>
          <a:xfrm>
            <a:off x="4731364"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2"/>
            </p:custDataLst>
          </p:nvPr>
        </p:nvCxnSpPr>
        <p:spPr>
          <a:xfrm>
            <a:off x="8640760"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3"/>
            </p:custDataLst>
          </p:nvPr>
        </p:nvCxnSpPr>
        <p:spPr>
          <a:xfrm>
            <a:off x="8640760" y="22593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4"/>
            </p:custDataLst>
          </p:nvPr>
        </p:nvCxnSpPr>
        <p:spPr>
          <a:xfrm flipV="1">
            <a:off x="5767033"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15"/>
            </p:custDataLst>
          </p:nvPr>
        </p:nvCxnSpPr>
        <p:spPr>
          <a:xfrm flipV="1">
            <a:off x="66060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6"/>
            </p:custDataLst>
          </p:nvPr>
        </p:nvCxnSpPr>
        <p:spPr>
          <a:xfrm flipV="1">
            <a:off x="72156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custDataLst>
              <p:tags r:id="rId17"/>
            </p:custDataLst>
          </p:nvPr>
        </p:nvCxnSpPr>
        <p:spPr>
          <a:xfrm flipV="1">
            <a:off x="7801109"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8"/>
            </p:custDataLst>
          </p:nvPr>
        </p:nvCxnSpPr>
        <p:spPr>
          <a:xfrm>
            <a:off x="8763000"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custDataLst>
              <p:tags r:id="rId19"/>
            </p:custDataLst>
          </p:nvPr>
        </p:nvSpPr>
        <p:spPr>
          <a:xfrm>
            <a:off x="8635724"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5" name="Straight Connector 24"/>
          <p:cNvCxnSpPr/>
          <p:nvPr>
            <p:custDataLst>
              <p:tags r:id="rId20"/>
            </p:custDataLst>
          </p:nvPr>
        </p:nvCxnSpPr>
        <p:spPr>
          <a:xfrm>
            <a:off x="8763000" y="21816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custDataLst>
              <p:tags r:id="rId21"/>
            </p:custDataLst>
          </p:nvPr>
        </p:nvSpPr>
        <p:spPr>
          <a:xfrm>
            <a:off x="8718967" y="2257814"/>
            <a:ext cx="518545"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7" name="Straight Connector 26"/>
          <p:cNvCxnSpPr/>
          <p:nvPr>
            <p:custDataLst>
              <p:tags r:id="rId22"/>
            </p:custDataLst>
          </p:nvPr>
        </p:nvCxnSpPr>
        <p:spPr>
          <a:xfrm>
            <a:off x="4853604"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custDataLst>
              <p:tags r:id="rId23"/>
            </p:custDataLst>
          </p:nvPr>
        </p:nvSpPr>
        <p:spPr>
          <a:xfrm>
            <a:off x="4726328"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9" name="Straight Connector 28"/>
          <p:cNvCxnSpPr/>
          <p:nvPr>
            <p:custDataLst>
              <p:tags r:id="rId24"/>
            </p:custDataLst>
          </p:nvPr>
        </p:nvCxnSpPr>
        <p:spPr>
          <a:xfrm>
            <a:off x="56915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5"/>
            </p:custDataLst>
          </p:nvPr>
        </p:nvSpPr>
        <p:spPr>
          <a:xfrm>
            <a:off x="57855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1</a:t>
            </a:r>
          </a:p>
        </p:txBody>
      </p:sp>
      <p:cxnSp>
        <p:nvCxnSpPr>
          <p:cNvPr id="31" name="Straight Connector 30"/>
          <p:cNvCxnSpPr/>
          <p:nvPr>
            <p:custDataLst>
              <p:tags r:id="rId26"/>
            </p:custDataLst>
          </p:nvPr>
        </p:nvCxnSpPr>
        <p:spPr>
          <a:xfrm>
            <a:off x="65297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27"/>
            </p:custDataLst>
          </p:nvPr>
        </p:nvSpPr>
        <p:spPr>
          <a:xfrm>
            <a:off x="66237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3" name="Straight Connector 32"/>
          <p:cNvCxnSpPr/>
          <p:nvPr>
            <p:custDataLst>
              <p:tags r:id="rId28"/>
            </p:custDataLst>
          </p:nvPr>
        </p:nvCxnSpPr>
        <p:spPr>
          <a:xfrm>
            <a:off x="71393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custDataLst>
              <p:tags r:id="rId29"/>
            </p:custDataLst>
          </p:nvPr>
        </p:nvSpPr>
        <p:spPr>
          <a:xfrm>
            <a:off x="72333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5" name="Straight Connector 34"/>
          <p:cNvCxnSpPr/>
          <p:nvPr>
            <p:custDataLst>
              <p:tags r:id="rId30"/>
            </p:custDataLst>
          </p:nvPr>
        </p:nvCxnSpPr>
        <p:spPr>
          <a:xfrm>
            <a:off x="7725658"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custDataLst>
              <p:tags r:id="rId31"/>
            </p:custDataLst>
          </p:nvPr>
        </p:nvSpPr>
        <p:spPr>
          <a:xfrm>
            <a:off x="7809932"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graphicFrame>
        <p:nvGraphicFramePr>
          <p:cNvPr id="38" name="Table 37"/>
          <p:cNvGraphicFramePr>
            <a:graphicFrameLocks noGrp="1"/>
          </p:cNvGraphicFramePr>
          <p:nvPr>
            <p:extLst>
              <p:ext uri="{D42A27DB-BD31-4B8C-83A1-F6EECF244321}">
                <p14:modId xmlns:p14="http://schemas.microsoft.com/office/powerpoint/2010/main" val="311527070"/>
              </p:ext>
            </p:extLst>
          </p:nvPr>
        </p:nvGraphicFramePr>
        <p:xfrm>
          <a:off x="6435453" y="1063557"/>
          <a:ext cx="990600" cy="2072640"/>
        </p:xfrm>
        <a:graphic>
          <a:graphicData uri="http://schemas.openxmlformats.org/drawingml/2006/table">
            <a:tbl>
              <a:tblPr/>
              <a:tblGrid>
                <a:gridCol w="990600">
                  <a:extLst>
                    <a:ext uri="{9D8B030D-6E8A-4147-A177-3AD203B41FA5}">
                      <a16:colId xmlns:a16="http://schemas.microsoft.com/office/drawing/2014/main" val="249764008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489763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3701294"/>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909366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x31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3703158"/>
                  </a:ext>
                </a:extLst>
              </a:tr>
            </a:tbl>
          </a:graphicData>
        </a:graphic>
      </p:graphicFrame>
    </p:spTree>
    <p:extLst>
      <p:ext uri="{BB962C8B-B14F-4D97-AF65-F5344CB8AC3E}">
        <p14:creationId xmlns:p14="http://schemas.microsoft.com/office/powerpoint/2010/main" val="28363246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SB-Type (3): Conditional Jumps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90</a:t>
            </a:fld>
            <a:endParaRPr lang="en-US" dirty="0"/>
          </a:p>
        </p:txBody>
      </p:sp>
      <p:graphicFrame>
        <p:nvGraphicFramePr>
          <p:cNvPr id="11" name="Table 10"/>
          <p:cNvGraphicFramePr>
            <a:graphicFrameLocks noGrp="1"/>
          </p:cNvGraphicFramePr>
          <p:nvPr>
            <p:custDataLst>
              <p:tags r:id="rId1"/>
            </p:custDataLst>
            <p:extLst>
              <p:ext uri="{D42A27DB-BD31-4B8C-83A1-F6EECF244321}">
                <p14:modId xmlns:p14="http://schemas.microsoft.com/office/powerpoint/2010/main" val="1119649397"/>
              </p:ext>
            </p:extLst>
          </p:nvPr>
        </p:nvGraphicFramePr>
        <p:xfrm>
          <a:off x="152400" y="2459953"/>
          <a:ext cx="8991600" cy="3200400"/>
        </p:xfrm>
        <a:graphic>
          <a:graphicData uri="http://schemas.openxmlformats.org/drawingml/2006/table">
            <a:tbl>
              <a:tblPr firstRow="1" bandRow="1">
                <a:tableStyleId>{5C22544A-7EE6-4342-B048-85BDC9FD1C3A}</a:tableStyleId>
              </a:tblPr>
              <a:tblGrid>
                <a:gridCol w="1216429">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2477193">
                  <a:extLst>
                    <a:ext uri="{9D8B030D-6E8A-4147-A177-3AD203B41FA5}">
                      <a16:colId xmlns:a16="http://schemas.microsoft.com/office/drawing/2014/main" val="20002"/>
                    </a:ext>
                  </a:extLst>
                </a:gridCol>
                <a:gridCol w="4200698">
                  <a:extLst>
                    <a:ext uri="{9D8B030D-6E8A-4147-A177-3AD203B41FA5}">
                      <a16:colId xmlns:a16="http://schemas.microsoft.com/office/drawing/2014/main" val="20003"/>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rgbClr val="00B050"/>
                          </a:solidFill>
                          <a:latin typeface="Consolas" pitchFamily="49" charset="0"/>
                        </a:rPr>
                        <a:t>funct3</a:t>
                      </a:r>
                      <a:endParaRPr lang="en-US" sz="2000" dirty="0">
                        <a:solidFill>
                          <a:srgbClr val="00B05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1100011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100</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BLT</a:t>
                      </a:r>
                      <a:r>
                        <a:rPr lang="en-US" sz="2000" baseline="0" dirty="0" smtClean="0">
                          <a:solidFill>
                            <a:schemeClr val="tx2"/>
                          </a:solidFill>
                          <a:latin typeface="Source Sans Pro" panose="020B0503030403020204"/>
                        </a:rPr>
                        <a:t> </a:t>
                      </a:r>
                      <a:r>
                        <a:rPr lang="en-US" sz="2000" dirty="0" smtClean="0">
                          <a:solidFill>
                            <a:schemeClr val="tx2"/>
                          </a:solidFill>
                          <a:latin typeface="Source Sans Pro" panose="020B0503030403020204"/>
                        </a:rPr>
                        <a:t>rs1, rs2,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PC=(R[rs1] &lt;s</a:t>
                      </a:r>
                      <a:r>
                        <a:rPr lang="en-US" sz="2000" baseline="0" dirty="0" smtClean="0">
                          <a:solidFill>
                            <a:schemeClr val="tx2"/>
                          </a:solidFill>
                          <a:latin typeface="Source Sans Pro" panose="020B0503030403020204"/>
                        </a:rPr>
                        <a:t> R[rs2] ? </a:t>
                      </a:r>
                      <a:r>
                        <a:rPr lang="en-US" sz="2000" baseline="0" dirty="0" smtClean="0">
                          <a:solidFill>
                            <a:schemeClr val="tx2"/>
                          </a:solidFill>
                          <a:latin typeface="Source Sans Pro" panose="020B0503030403020204"/>
                        </a:rPr>
                        <a:t>                PC </a:t>
                      </a:r>
                      <a:r>
                        <a:rPr lang="en-US" sz="2000" baseline="0" dirty="0" smtClean="0">
                          <a:solidFill>
                            <a:schemeClr val="tx2"/>
                          </a:solidFill>
                          <a:latin typeface="Source Sans Pro" panose="020B0503030403020204"/>
                        </a:rPr>
                        <a:t>+ </a:t>
                      </a:r>
                      <a:r>
                        <a:rPr lang="en-US" sz="2000" baseline="0" dirty="0" smtClean="0">
                          <a:solidFill>
                            <a:schemeClr val="tx2"/>
                          </a:solidFill>
                          <a:latin typeface="Source Sans Pro" panose="020B0503030403020204"/>
                        </a:rPr>
                        <a:t>sext(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)&lt;&lt;1 : PC+4)</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1100011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BGE rs1, rs2, </a:t>
                      </a:r>
                      <a:r>
                        <a:rPr lang="en-US" sz="2000" dirty="0" err="1" smtClean="0">
                          <a:solidFill>
                            <a:schemeClr val="tx2"/>
                          </a:solidFill>
                          <a:latin typeface="Source Sans Pro" panose="020B0503030403020204"/>
                        </a:rPr>
                        <a:t>imm</a:t>
                      </a:r>
                      <a:endParaRPr lang="en-US" sz="2000" dirty="0" smtClean="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PC=(R[rs1] &gt;=s</a:t>
                      </a:r>
                      <a:r>
                        <a:rPr lang="en-US" sz="2000" baseline="0" dirty="0" smtClean="0">
                          <a:solidFill>
                            <a:schemeClr val="tx2"/>
                          </a:solidFill>
                          <a:latin typeface="Source Sans Pro" panose="020B0503030403020204"/>
                        </a:rPr>
                        <a:t> R[rs2] ? </a:t>
                      </a:r>
                      <a:r>
                        <a:rPr lang="en-US" sz="2000" baseline="0" dirty="0" smtClean="0">
                          <a:solidFill>
                            <a:schemeClr val="tx2"/>
                          </a:solidFill>
                          <a:latin typeface="Source Sans Pro" panose="020B0503030403020204"/>
                        </a:rPr>
                        <a:t>             PC </a:t>
                      </a:r>
                      <a:r>
                        <a:rPr lang="en-US" sz="2000" baseline="0" dirty="0" smtClean="0">
                          <a:solidFill>
                            <a:schemeClr val="tx2"/>
                          </a:solidFill>
                          <a:latin typeface="Source Sans Pro" panose="020B0503030403020204"/>
                        </a:rPr>
                        <a:t>+ sext(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)&lt;&lt;1 : PC+4)</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000" dirty="0" smtClean="0">
                          <a:solidFill>
                            <a:schemeClr val="tx2"/>
                          </a:solidFill>
                          <a:latin typeface="Source Sans Pro" panose="020B0503030403020204"/>
                        </a:rPr>
                        <a:t>1100011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110</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BLTU rs1, rs2 </a:t>
                      </a:r>
                      <a:r>
                        <a:rPr lang="en-US" sz="200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PC=(R[rs1] &lt;u</a:t>
                      </a:r>
                      <a:r>
                        <a:rPr lang="en-US" sz="2000" baseline="0" dirty="0" smtClean="0">
                          <a:solidFill>
                            <a:schemeClr val="tx2"/>
                          </a:solidFill>
                          <a:latin typeface="Source Sans Pro" panose="020B0503030403020204"/>
                        </a:rPr>
                        <a:t> R[rs2] ? </a:t>
                      </a:r>
                      <a:r>
                        <a:rPr lang="en-US" sz="2000" baseline="0" dirty="0" smtClean="0">
                          <a:solidFill>
                            <a:schemeClr val="tx2"/>
                          </a:solidFill>
                          <a:latin typeface="Source Sans Pro" panose="020B0503030403020204"/>
                        </a:rPr>
                        <a:t>               PC </a:t>
                      </a:r>
                      <a:r>
                        <a:rPr lang="en-US" sz="2000" baseline="0" dirty="0" smtClean="0">
                          <a:solidFill>
                            <a:schemeClr val="tx2"/>
                          </a:solidFill>
                          <a:latin typeface="Source Sans Pro" panose="020B0503030403020204"/>
                        </a:rPr>
                        <a:t>+ sext(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)&lt;&lt;1 : PC+4)</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000" dirty="0" smtClean="0">
                          <a:solidFill>
                            <a:schemeClr val="tx2"/>
                          </a:solidFill>
                          <a:latin typeface="Source Sans Pro" panose="020B0503030403020204"/>
                        </a:rPr>
                        <a:t>1100011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111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BGEU rs1, rs2,</a:t>
                      </a:r>
                      <a:r>
                        <a:rPr lang="en-US" sz="2000" baseline="0" dirty="0" smtClean="0">
                          <a:solidFill>
                            <a:schemeClr val="tx2"/>
                          </a:solidFill>
                          <a:latin typeface="Source Sans Pro" panose="020B0503030403020204"/>
                        </a:rPr>
                        <a:t> </a:t>
                      </a:r>
                      <a:r>
                        <a:rPr lang="en-US" sz="2000" baseline="0" dirty="0" err="1" smtClean="0">
                          <a:solidFill>
                            <a:schemeClr val="tx2"/>
                          </a:solidFill>
                          <a:latin typeface="Source Sans Pro" panose="020B0503030403020204"/>
                        </a:rPr>
                        <a:t>imm</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PC=(R[rs1] &gt;=u</a:t>
                      </a:r>
                      <a:r>
                        <a:rPr lang="en-US" sz="2000" baseline="0" dirty="0" smtClean="0">
                          <a:solidFill>
                            <a:schemeClr val="tx2"/>
                          </a:solidFill>
                          <a:latin typeface="Source Sans Pro" panose="020B0503030403020204"/>
                        </a:rPr>
                        <a:t> R[rs2] ? </a:t>
                      </a:r>
                      <a:r>
                        <a:rPr lang="en-US" sz="2000" baseline="0" dirty="0" smtClean="0">
                          <a:solidFill>
                            <a:schemeClr val="tx2"/>
                          </a:solidFill>
                          <a:latin typeface="Source Sans Pro" panose="020B0503030403020204"/>
                        </a:rPr>
                        <a:t>             PC </a:t>
                      </a:r>
                      <a:r>
                        <a:rPr lang="en-US" sz="2000" baseline="0" dirty="0" smtClean="0">
                          <a:solidFill>
                            <a:schemeClr val="tx2"/>
                          </a:solidFill>
                          <a:latin typeface="Source Sans Pro" panose="020B0503030403020204"/>
                        </a:rPr>
                        <a:t>+ sext(</a:t>
                      </a:r>
                      <a:r>
                        <a:rPr lang="en-US" sz="2000" baseline="0" dirty="0" err="1" smtClean="0">
                          <a:solidFill>
                            <a:schemeClr val="tx2"/>
                          </a:solidFill>
                          <a:latin typeface="Source Sans Pro" panose="020B0503030403020204"/>
                        </a:rPr>
                        <a:t>imm</a:t>
                      </a:r>
                      <a:r>
                        <a:rPr lang="en-US" sz="2000" baseline="0" dirty="0" smtClean="0">
                          <a:solidFill>
                            <a:schemeClr val="tx2"/>
                          </a:solidFill>
                          <a:latin typeface="Source Sans Pro" panose="020B0503030403020204"/>
                        </a:rPr>
                        <a:t>)&lt;&lt;1 : PC+4)</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4" name="TextBox 13"/>
          <p:cNvSpPr txBox="1"/>
          <p:nvPr>
            <p:custDataLst>
              <p:tags r:id="rId2"/>
            </p:custDataLst>
          </p:nvPr>
        </p:nvSpPr>
        <p:spPr>
          <a:xfrm>
            <a:off x="0" y="5560859"/>
            <a:ext cx="6955750" cy="1384995"/>
          </a:xfrm>
          <a:prstGeom prst="rect">
            <a:avLst/>
          </a:prstGeom>
          <a:noFill/>
        </p:spPr>
        <p:txBody>
          <a:bodyPr wrap="none" rtlCol="0">
            <a:spAutoFit/>
          </a:bodyPr>
          <a:lstStyle/>
          <a:p>
            <a:r>
              <a:rPr lang="en-US" sz="2800" dirty="0" smtClean="0">
                <a:solidFill>
                  <a:schemeClr val="tx2"/>
                </a:solidFill>
                <a:latin typeface="Source Sans Pro" panose="020B0503030403020204"/>
              </a:rPr>
              <a:t>Example: BGE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1"/>
                </a:solidFill>
                <a:latin typeface="Source Sans Pro" panose="020B0503030403020204"/>
              </a:rPr>
              <a:t>x0,</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32</a:t>
            </a:r>
          </a:p>
          <a:p>
            <a:r>
              <a:rPr lang="en-US" sz="2800" dirty="0" smtClean="0">
                <a:solidFill>
                  <a:schemeClr val="tx2"/>
                </a:solidFill>
                <a:latin typeface="Consolas" panose="020B0609020204030204" pitchFamily="49" charset="0"/>
                <a:ea typeface="Courier New" charset="0"/>
                <a:cs typeface="Courier New" charset="0"/>
              </a:rPr>
              <a:t>if(R[</a:t>
            </a:r>
            <a:r>
              <a:rPr lang="en-US" sz="2800" dirty="0" smtClean="0">
                <a:solidFill>
                  <a:schemeClr val="accent6"/>
                </a:solidFill>
                <a:latin typeface="Consolas" panose="020B0609020204030204" pitchFamily="49" charset="0"/>
                <a:ea typeface="Courier New" charset="0"/>
                <a:cs typeface="Courier New" charset="0"/>
              </a:rPr>
              <a:t>x5</a:t>
            </a:r>
            <a:r>
              <a:rPr lang="en-US" sz="2800" dirty="0">
                <a:solidFill>
                  <a:schemeClr val="tx2"/>
                </a:solidFill>
                <a:latin typeface="Consolas" panose="020B0609020204030204" pitchFamily="49" charset="0"/>
                <a:ea typeface="Courier New" charset="0"/>
                <a:cs typeface="Courier New" charset="0"/>
              </a:rPr>
              <a:t>] </a:t>
            </a:r>
            <a:r>
              <a:rPr lang="en-US" sz="2800" dirty="0" smtClean="0">
                <a:solidFill>
                  <a:schemeClr val="tx2"/>
                </a:solidFill>
                <a:latin typeface="Consolas" panose="020B0609020204030204" pitchFamily="49" charset="0"/>
                <a:ea typeface="Courier New" charset="0"/>
                <a:cs typeface="Courier New" charset="0"/>
              </a:rPr>
              <a:t>≥s R[</a:t>
            </a:r>
            <a:r>
              <a:rPr lang="en-US" sz="2800" dirty="0" smtClean="0">
                <a:solidFill>
                  <a:schemeClr val="accent1"/>
                </a:solidFill>
                <a:latin typeface="Consolas" panose="020B0609020204030204" pitchFamily="49" charset="0"/>
                <a:ea typeface="Courier New" charset="0"/>
                <a:cs typeface="Courier New" charset="0"/>
              </a:rPr>
              <a:t>x0</a:t>
            </a:r>
            <a:r>
              <a:rPr lang="en-US" sz="2800" dirty="0" smtClean="0">
                <a:solidFill>
                  <a:schemeClr val="tx2"/>
                </a:solidFill>
                <a:latin typeface="Consolas" panose="020B0609020204030204" pitchFamily="49" charset="0"/>
                <a:ea typeface="Courier New" charset="0"/>
                <a:cs typeface="Courier New" charset="0"/>
              </a:rPr>
              <a:t>])</a:t>
            </a:r>
          </a:p>
          <a:p>
            <a:r>
              <a:rPr lang="en-US" sz="2800" dirty="0">
                <a:solidFill>
                  <a:schemeClr val="tx2"/>
                </a:solidFill>
                <a:latin typeface="Consolas" panose="020B0609020204030204" pitchFamily="49" charset="0"/>
                <a:ea typeface="Courier New" charset="0"/>
                <a:cs typeface="Courier New" charset="0"/>
              </a:rPr>
              <a:t>	</a:t>
            </a:r>
            <a:r>
              <a:rPr lang="en-US" sz="2800" dirty="0" smtClean="0">
                <a:solidFill>
                  <a:schemeClr val="tx2"/>
                </a:solidFill>
                <a:latin typeface="Consolas" panose="020B0609020204030204" pitchFamily="49" charset="0"/>
                <a:ea typeface="Courier New" charset="0"/>
                <a:cs typeface="Courier New" charset="0"/>
              </a:rPr>
              <a:t>PC = PC + </a:t>
            </a:r>
            <a:r>
              <a:rPr lang="en-US" sz="2800" dirty="0" smtClean="0">
                <a:solidFill>
                  <a:schemeClr val="accent3"/>
                </a:solidFill>
                <a:latin typeface="Consolas" panose="020B0609020204030204" pitchFamily="49" charset="0"/>
                <a:ea typeface="Courier New" charset="0"/>
                <a:cs typeface="Courier New" charset="0"/>
              </a:rPr>
              <a:t>32</a:t>
            </a:r>
            <a:r>
              <a:rPr lang="en-US" sz="2800" dirty="0" smtClean="0">
                <a:solidFill>
                  <a:schemeClr val="tx2"/>
                </a:solidFill>
                <a:latin typeface="Consolas" panose="020B0609020204030204" pitchFamily="49" charset="0"/>
                <a:ea typeface="Courier New" charset="0"/>
                <a:cs typeface="Courier New" charset="0"/>
              </a:rPr>
              <a:t>  (i.e. </a:t>
            </a:r>
            <a:r>
              <a:rPr lang="en-US" sz="2800" dirty="0" smtClean="0">
                <a:solidFill>
                  <a:schemeClr val="accent3"/>
                </a:solidFill>
                <a:latin typeface="Consolas" panose="020B0609020204030204" pitchFamily="49" charset="0"/>
                <a:ea typeface="Courier New" charset="0"/>
                <a:cs typeface="Courier New" charset="0"/>
              </a:rPr>
              <a:t>32</a:t>
            </a:r>
            <a:r>
              <a:rPr lang="en-US" sz="2800" dirty="0" smtClean="0">
                <a:solidFill>
                  <a:schemeClr val="tx2"/>
                </a:solidFill>
                <a:latin typeface="Consolas" panose="020B0609020204030204" pitchFamily="49" charset="0"/>
                <a:ea typeface="Courier New" charset="0"/>
                <a:cs typeface="Courier New" charset="0"/>
              </a:rPr>
              <a:t> == </a:t>
            </a:r>
            <a:r>
              <a:rPr lang="en-US" sz="2800" dirty="0" smtClean="0">
                <a:solidFill>
                  <a:schemeClr val="accent3"/>
                </a:solidFill>
                <a:latin typeface="Consolas" panose="020B0609020204030204" pitchFamily="49" charset="0"/>
                <a:ea typeface="Courier New" charset="0"/>
                <a:cs typeface="Courier New" charset="0"/>
              </a:rPr>
              <a:t>16</a:t>
            </a:r>
            <a:r>
              <a:rPr lang="en-US" sz="2800" dirty="0" smtClean="0">
                <a:solidFill>
                  <a:schemeClr val="tx2"/>
                </a:solidFill>
                <a:latin typeface="Consolas" panose="020B0609020204030204" pitchFamily="49" charset="0"/>
                <a:ea typeface="Courier New" charset="0"/>
                <a:cs typeface="Courier New" charset="0"/>
              </a:rPr>
              <a:t>&lt;&lt;1)</a:t>
            </a:r>
          </a:p>
        </p:txBody>
      </p:sp>
      <p:sp>
        <p:nvSpPr>
          <p:cNvPr id="7" name="Rectangle 6"/>
          <p:cNvSpPr/>
          <p:nvPr>
            <p:custDataLst>
              <p:tags r:id="rId3"/>
            </p:custDataLst>
          </p:nvPr>
        </p:nvSpPr>
        <p:spPr>
          <a:xfrm>
            <a:off x="936099" y="848261"/>
            <a:ext cx="6494085" cy="523220"/>
          </a:xfrm>
          <a:prstGeom prst="rect">
            <a:avLst/>
          </a:prstGeom>
        </p:spPr>
        <p:txBody>
          <a:bodyPr wrap="none">
            <a:spAutoFit/>
          </a:bodyPr>
          <a:lstStyle/>
          <a:p>
            <a:pPr lvl="0"/>
            <a:r>
              <a:rPr lang="en-US" sz="2800" dirty="0" smtClean="0">
                <a:solidFill>
                  <a:schemeClr val="accent3"/>
                </a:solidFill>
                <a:latin typeface="Consolas" panose="020B0609020204030204" pitchFamily="49" charset="0"/>
              </a:rPr>
              <a:t>0000000</a:t>
            </a:r>
            <a:r>
              <a:rPr lang="en-US" sz="2800" dirty="0" smtClean="0">
                <a:solidFill>
                  <a:schemeClr val="accent1"/>
                </a:solidFill>
                <a:latin typeface="Consolas" panose="020B0609020204030204" pitchFamily="49" charset="0"/>
              </a:rPr>
              <a:t>00000</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000</a:t>
            </a:r>
            <a:r>
              <a:rPr lang="en-US" sz="2800" dirty="0" smtClean="0">
                <a:solidFill>
                  <a:schemeClr val="accent3"/>
                </a:solidFill>
                <a:latin typeface="Consolas" pitchFamily="49" charset="0"/>
              </a:rPr>
              <a:t>10000</a:t>
            </a:r>
            <a:r>
              <a:rPr lang="en-US" sz="2800" dirty="0" smtClean="0">
                <a:solidFill>
                  <a:schemeClr val="accent1"/>
                </a:solidFill>
                <a:latin typeface="Consolas" panose="020B0609020204030204" pitchFamily="49" charset="0"/>
              </a:rPr>
              <a:t>0010011</a:t>
            </a:r>
            <a:endParaRPr lang="en-US" sz="2800" dirty="0">
              <a:solidFill>
                <a:schemeClr val="accent5">
                  <a:lumMod val="60000"/>
                  <a:lumOff val="40000"/>
                </a:schemeClr>
              </a:solidFill>
              <a:latin typeface="Consolas" panose="020B0609020204030204" pitchFamily="49" charset="0"/>
            </a:endParaRPr>
          </a:p>
        </p:txBody>
      </p:sp>
      <p:graphicFrame>
        <p:nvGraphicFramePr>
          <p:cNvPr id="8" name="Group 4"/>
          <p:cNvGraphicFramePr>
            <a:graphicFrameLocks noGrp="1"/>
          </p:cNvGraphicFramePr>
          <p:nvPr>
            <p:custDataLst>
              <p:tags r:id="rId4"/>
            </p:custDataLst>
            <p:extLst/>
          </p:nvPr>
        </p:nvGraphicFramePr>
        <p:xfrm>
          <a:off x="801056" y="1302586"/>
          <a:ext cx="6425476" cy="11887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45261">
                  <a:extLst>
                    <a:ext uri="{9D8B030D-6E8A-4147-A177-3AD203B41FA5}">
                      <a16:colId xmlns:a16="http://schemas.microsoft.com/office/drawing/2014/main" val="20003"/>
                    </a:ext>
                  </a:extLst>
                </a:gridCol>
                <a:gridCol w="831273">
                  <a:extLst>
                    <a:ext uri="{9D8B030D-6E8A-4147-A177-3AD203B41FA5}">
                      <a16:colId xmlns:a16="http://schemas.microsoft.com/office/drawing/2014/main" val="20004"/>
                    </a:ext>
                  </a:extLst>
                </a:gridCol>
                <a:gridCol w="1224742">
                  <a:extLst>
                    <a:ext uri="{9D8B030D-6E8A-4147-A177-3AD203B41FA5}">
                      <a16:colId xmlns:a16="http://schemas.microsoft.com/office/drawing/2014/main" val="20005"/>
                    </a:ext>
                  </a:extLst>
                </a:gridCol>
              </a:tblGrid>
              <a:tr h="85714">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7030A0"/>
                          </a:solidFill>
                          <a:effectLst/>
                          <a:latin typeface="Consolas" panose="020B0609020204030204" pitchFamily="49" charset="0"/>
                        </a:rPr>
                        <a:t>  31        </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3"/>
                          </a:solidFill>
                          <a:effectLst/>
                          <a:latin typeface="Consolas" panose="020B0609020204030204" pitchFamily="49" charset="0"/>
                        </a:rPr>
                        <a:t>25</a:t>
                      </a:r>
                      <a:r>
                        <a:rPr kumimoji="0" lang="en-US" sz="800" b="0" i="0" u="none" strike="noStrike" cap="none" normalizeH="0" baseline="0" dirty="0" smtClean="0">
                          <a:ln>
                            <a:noFill/>
                          </a:ln>
                          <a:solidFill>
                            <a:srgbClr val="0070C0"/>
                          </a:solidFill>
                          <a:effectLst/>
                          <a:latin typeface="Consolas" panose="020B0609020204030204" pitchFamily="49" charset="0"/>
                        </a:rPr>
                        <a:t> </a:t>
                      </a:r>
                      <a:r>
                        <a:rPr kumimoji="0" lang="en-US" sz="1400" b="0" i="0" u="none" strike="noStrike" cap="none" normalizeH="0" baseline="0" dirty="0" smtClean="0">
                          <a:ln>
                            <a:noFill/>
                          </a:ln>
                          <a:solidFill>
                            <a:srgbClr val="0070C0"/>
                          </a:solidFill>
                          <a:effectLst/>
                          <a:latin typeface="Consolas" panose="020B0609020204030204" pitchFamily="49" charset="0"/>
                        </a:rPr>
                        <a:t>24</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20</a:t>
                      </a:r>
                      <a:r>
                        <a:rPr kumimoji="0" lang="en-US" sz="800" b="0" i="0" u="none" strike="noStrike" cap="none" normalizeH="0" baseline="0" dirty="0" smtClean="0">
                          <a:ln>
                            <a:noFill/>
                          </a:ln>
                          <a:solidFill>
                            <a:schemeClr val="accent6"/>
                          </a:solidFill>
                          <a:effectLst/>
                          <a:latin typeface="Consolas" panose="020B0609020204030204" pitchFamily="49" charset="0"/>
                        </a:rPr>
                        <a:t> </a:t>
                      </a:r>
                      <a:r>
                        <a:rPr kumimoji="0" lang="en-US" sz="1400" b="0" i="0" u="none" strike="noStrike" cap="none" normalizeH="0" baseline="0" dirty="0" smtClean="0">
                          <a:ln>
                            <a:noFill/>
                          </a:ln>
                          <a:solidFill>
                            <a:schemeClr val="accent6"/>
                          </a:solidFill>
                          <a:effectLst/>
                          <a:latin typeface="Consolas" panose="020B0609020204030204" pitchFamily="49" charset="0"/>
                        </a:rPr>
                        <a:t>19</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accent6"/>
                          </a:solidFill>
                          <a:effectLst/>
                          <a:latin typeface="Consolas" panose="020B0609020204030204" pitchFamily="49" charset="0"/>
                        </a:rPr>
                        <a:t>15</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4"/>
                          </a:solidFill>
                          <a:effectLst/>
                          <a:latin typeface="Consolas" panose="020B0609020204030204" pitchFamily="49" charset="0"/>
                        </a:rPr>
                        <a:t>14  12</a:t>
                      </a:r>
                      <a:r>
                        <a:rPr kumimoji="0" lang="en-US" sz="800" b="0" i="0" u="none" strike="noStrike" cap="none" normalizeH="0" baseline="0" dirty="0" smtClean="0">
                          <a:ln>
                            <a:noFill/>
                          </a:ln>
                          <a:solidFill>
                            <a:schemeClr val="accent4"/>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11</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3"/>
                          </a:solidFill>
                          <a:effectLst/>
                          <a:latin typeface="Consolas" panose="020B0609020204030204" pitchFamily="49" charset="0"/>
                        </a:rPr>
                        <a:t>7</a:t>
                      </a:r>
                      <a:r>
                        <a:rPr kumimoji="0" lang="en-US" sz="800" b="0" i="0" u="none" strike="noStrike" cap="none" normalizeH="0" baseline="0" dirty="0" smtClean="0">
                          <a:ln>
                            <a:noFill/>
                          </a:ln>
                          <a:solidFill>
                            <a:srgbClr val="FF0000"/>
                          </a:solidFill>
                          <a:effectLst/>
                          <a:latin typeface="Consolas" panose="020B0609020204030204" pitchFamily="49" charset="0"/>
                        </a:rPr>
                        <a:t> </a:t>
                      </a:r>
                      <a:r>
                        <a:rPr kumimoji="0" lang="en-US" sz="1400" b="0" i="0" u="none" strike="noStrike" cap="none" normalizeH="0" baseline="0" dirty="0" smtClean="0">
                          <a:ln>
                            <a:noFill/>
                          </a:ln>
                          <a:solidFill>
                            <a:schemeClr val="accent1"/>
                          </a:solidFill>
                          <a:effectLst/>
                          <a:latin typeface="Consolas" panose="020B0609020204030204" pitchFamily="49" charset="0"/>
                        </a:rPr>
                        <a:t>6</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rgbClr val="0070C0"/>
                          </a:solidFill>
                          <a:effectLst/>
                          <a:latin typeface="Consolas" panose="020B0609020204030204" pitchFamily="49" charset="0"/>
                        </a:rPr>
                        <a:t>       0</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2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91</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Control Flow: More Branches</a:t>
            </a:r>
            <a:endParaRPr lang="en-US" dirty="0">
              <a:solidFill>
                <a:schemeClr val="accent2"/>
              </a:solidFill>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1" name="Line 21"/>
          <p:cNvSpPr>
            <a:spLocks noChangeShapeType="1"/>
          </p:cNvSpPr>
          <p:nvPr>
            <p:custDataLst>
              <p:tags r:id="rId7"/>
            </p:custDataLst>
          </p:nvPr>
        </p:nvSpPr>
        <p:spPr bwMode="auto">
          <a:xfrm>
            <a:off x="796431" y="3543300"/>
            <a:ext cx="0" cy="381000"/>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8"/>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9"/>
            </p:custDataLst>
          </p:nvPr>
        </p:nvSpPr>
        <p:spPr bwMode="auto">
          <a:xfrm flipH="1" flipV="1">
            <a:off x="6663659" y="2095733"/>
            <a:ext cx="1642138" cy="4604"/>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0"/>
            </p:custDataLst>
          </p:nvPr>
        </p:nvSpPr>
        <p:spPr bwMode="auto">
          <a:xfrm flipV="1">
            <a:off x="2015460" y="1181333"/>
            <a:ext cx="6671339"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1"/>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2"/>
            </p:custDataLst>
          </p:nvPr>
        </p:nvSpPr>
        <p:spPr bwMode="auto">
          <a:xfrm flipH="1" flipV="1">
            <a:off x="1253461" y="1943333"/>
            <a:ext cx="62223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3"/>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4"/>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5"/>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6"/>
            </p:custDataLst>
          </p:nvPr>
        </p:nvGrpSpPr>
        <p:grpSpPr>
          <a:xfrm>
            <a:off x="948661" y="2705333"/>
            <a:ext cx="304800" cy="304800"/>
            <a:chOff x="990600" y="2971800"/>
            <a:chExt cx="304800" cy="304800"/>
          </a:xfrm>
        </p:grpSpPr>
        <p:sp>
          <p:nvSpPr>
            <p:cNvPr id="124" name="Freeform 123"/>
            <p:cNvSpPr/>
            <p:nvPr>
              <p:custDataLst>
                <p:tags r:id="rId9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9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17"/>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18"/>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19"/>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0"/>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1"/>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2"/>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3"/>
            </p:custDataLst>
          </p:nvPr>
        </p:nvSpPr>
        <p:spPr bwMode="auto">
          <a:xfrm flipV="1">
            <a:off x="1883709" y="3695933"/>
            <a:ext cx="741351"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4"/>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5"/>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6"/>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27"/>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28"/>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1" name="Oval 24"/>
          <p:cNvSpPr>
            <a:spLocks noChangeArrowheads="1"/>
          </p:cNvSpPr>
          <p:nvPr>
            <p:custDataLst>
              <p:tags r:id="rId29"/>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59" name="Line 49"/>
          <p:cNvSpPr>
            <a:spLocks noChangeShapeType="1"/>
          </p:cNvSpPr>
          <p:nvPr>
            <p:custDataLst>
              <p:tags r:id="rId30"/>
            </p:custDataLst>
          </p:nvPr>
        </p:nvSpPr>
        <p:spPr bwMode="auto">
          <a:xfrm>
            <a:off x="1891482" y="4401732"/>
            <a:ext cx="217535" cy="15015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1"/>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2"/>
            </p:custDataLst>
          </p:nvPr>
        </p:nvSpPr>
        <p:spPr bwMode="auto">
          <a:xfrm>
            <a:off x="2495933" y="4276892"/>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3"/>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4"/>
            </p:custDataLst>
          </p:nvPr>
        </p:nvSpPr>
        <p:spPr bwMode="auto">
          <a:xfrm>
            <a:off x="2109017" y="4552631"/>
            <a:ext cx="1425296"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35"/>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5" name="Line 44"/>
          <p:cNvSpPr>
            <a:spLocks noChangeShapeType="1"/>
          </p:cNvSpPr>
          <p:nvPr>
            <p:custDataLst>
              <p:tags r:id="rId36"/>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37"/>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38"/>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39"/>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40"/>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41"/>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42"/>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43"/>
            </p:custDataLst>
          </p:nvPr>
        </p:nvSpPr>
        <p:spPr bwMode="auto">
          <a:xfrm flipV="1">
            <a:off x="6506112" y="2687594"/>
            <a:ext cx="5149" cy="246339"/>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59" name="Line 49"/>
          <p:cNvSpPr>
            <a:spLocks noChangeShapeType="1"/>
          </p:cNvSpPr>
          <p:nvPr>
            <p:custDataLst>
              <p:tags r:id="rId44"/>
            </p:custDataLst>
          </p:nvPr>
        </p:nvSpPr>
        <p:spPr bwMode="auto">
          <a:xfrm flipV="1">
            <a:off x="4962407" y="2102195"/>
            <a:ext cx="5149" cy="1404213"/>
          </a:xfrm>
          <a:prstGeom prst="line">
            <a:avLst/>
          </a:prstGeom>
          <a:noFill/>
          <a:ln w="25400" cap="sq">
            <a:solidFill>
              <a:schemeClr val="accent4"/>
            </a:solidFill>
            <a:round/>
            <a:headEnd/>
            <a:tailEnd type="oval"/>
          </a:ln>
          <a:effectLst/>
        </p:spPr>
        <p:txBody>
          <a:bodyPr wrap="square" anchor="ctr" anchorCtr="1">
            <a:noAutofit/>
          </a:bodyPr>
          <a:lstStyle/>
          <a:p>
            <a:endParaRPr lang="en-US"/>
          </a:p>
        </p:txBody>
      </p:sp>
      <p:sp>
        <p:nvSpPr>
          <p:cNvPr id="160" name="Line 44"/>
          <p:cNvSpPr>
            <a:spLocks noChangeShapeType="1"/>
          </p:cNvSpPr>
          <p:nvPr>
            <p:custDataLst>
              <p:tags r:id="rId45"/>
            </p:custDataLst>
          </p:nvPr>
        </p:nvSpPr>
        <p:spPr bwMode="auto">
          <a:xfrm>
            <a:off x="4962406" y="3538277"/>
            <a:ext cx="1804893" cy="18572"/>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61" name="Text Box 5"/>
          <p:cNvSpPr txBox="1">
            <a:spLocks noChangeArrowheads="1"/>
          </p:cNvSpPr>
          <p:nvPr>
            <p:custDataLst>
              <p:tags r:id="rId46"/>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Data </a:t>
            </a:r>
            <a:r>
              <a:rPr lang="en-US" dirty="0" err="1" smtClean="0">
                <a:solidFill>
                  <a:schemeClr val="tx2"/>
                </a:solidFill>
                <a:latin typeface="Source Sans Pro" panose="020B0503030403020204"/>
              </a:rPr>
              <a:t>Mem</a:t>
            </a:r>
            <a:endParaRPr lang="en-US" dirty="0">
              <a:solidFill>
                <a:schemeClr val="tx2"/>
              </a:solidFill>
              <a:latin typeface="Source Sans Pro" panose="020B0503030403020204"/>
            </a:endParaRPr>
          </a:p>
        </p:txBody>
      </p:sp>
      <p:sp>
        <p:nvSpPr>
          <p:cNvPr id="162" name="Text Box 5"/>
          <p:cNvSpPr txBox="1">
            <a:spLocks noChangeArrowheads="1"/>
          </p:cNvSpPr>
          <p:nvPr>
            <p:custDataLst>
              <p:tags r:id="rId47"/>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163" name="Rectangle 4"/>
          <p:cNvSpPr>
            <a:spLocks noChangeArrowheads="1"/>
          </p:cNvSpPr>
          <p:nvPr>
            <p:custDataLst>
              <p:tags r:id="rId48"/>
            </p:custDataLst>
          </p:nvPr>
        </p:nvSpPr>
        <p:spPr bwMode="auto">
          <a:xfrm>
            <a:off x="6781800" y="2667000"/>
            <a:ext cx="1143000" cy="1143000"/>
          </a:xfrm>
          <a:prstGeom prst="rect">
            <a:avLst/>
          </a:prstGeom>
          <a:noFill/>
          <a:ln w="25400"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64" name="Line 44"/>
          <p:cNvSpPr>
            <a:spLocks noChangeShapeType="1"/>
          </p:cNvSpPr>
          <p:nvPr>
            <p:custDataLst>
              <p:tags r:id="rId49"/>
            </p:custDataLst>
          </p:nvPr>
        </p:nvSpPr>
        <p:spPr bwMode="auto">
          <a:xfrm>
            <a:off x="7233850" y="2095732"/>
            <a:ext cx="5150" cy="571267"/>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65" name="TextBox 164"/>
          <p:cNvSpPr txBox="1"/>
          <p:nvPr/>
        </p:nvSpPr>
        <p:spPr>
          <a:xfrm>
            <a:off x="7238999" y="3913660"/>
            <a:ext cx="135434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Write Enable</a:t>
            </a:r>
            <a:endParaRPr lang="en-US" sz="1600" dirty="0">
              <a:solidFill>
                <a:schemeClr val="accent1"/>
              </a:solidFill>
              <a:latin typeface="Source Sans Pro" panose="020B0503030403020204"/>
            </a:endParaRPr>
          </a:p>
        </p:txBody>
      </p:sp>
      <p:sp>
        <p:nvSpPr>
          <p:cNvPr id="166" name="Line 45"/>
          <p:cNvSpPr>
            <a:spLocks noChangeShapeType="1"/>
          </p:cNvSpPr>
          <p:nvPr>
            <p:custDataLst>
              <p:tags r:id="rId50"/>
            </p:custDataLst>
          </p:nvPr>
        </p:nvSpPr>
        <p:spPr bwMode="auto">
          <a:xfrm flipV="1">
            <a:off x="7239000" y="3810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7" name="Line 49"/>
          <p:cNvSpPr>
            <a:spLocks noChangeShapeType="1"/>
          </p:cNvSpPr>
          <p:nvPr>
            <p:custDataLst>
              <p:tags r:id="rId51"/>
            </p:custDataLst>
          </p:nvPr>
        </p:nvSpPr>
        <p:spPr bwMode="auto">
          <a:xfrm>
            <a:off x="8077200" y="2286000"/>
            <a:ext cx="0" cy="914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68" name="Line 45"/>
          <p:cNvSpPr>
            <a:spLocks noChangeShapeType="1"/>
          </p:cNvSpPr>
          <p:nvPr>
            <p:custDataLst>
              <p:tags r:id="rId52"/>
            </p:custDataLst>
          </p:nvPr>
        </p:nvSpPr>
        <p:spPr bwMode="auto">
          <a:xfrm flipV="1">
            <a:off x="8384498" y="2514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70" name="Line 49"/>
          <p:cNvSpPr>
            <a:spLocks noChangeShapeType="1"/>
          </p:cNvSpPr>
          <p:nvPr>
            <p:custDataLst>
              <p:tags r:id="rId53"/>
            </p:custDataLst>
          </p:nvPr>
        </p:nvSpPr>
        <p:spPr bwMode="auto">
          <a:xfrm flipV="1">
            <a:off x="7924800" y="3200400"/>
            <a:ext cx="152400" cy="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171" name="Rectangle 19"/>
          <p:cNvSpPr>
            <a:spLocks noChangeArrowheads="1"/>
          </p:cNvSpPr>
          <p:nvPr>
            <p:custDataLst>
              <p:tags r:id="rId54"/>
            </p:custDataLst>
          </p:nvPr>
        </p:nvSpPr>
        <p:spPr bwMode="auto">
          <a:xfrm>
            <a:off x="8307049" y="1821707"/>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172" name="Line 44"/>
          <p:cNvSpPr>
            <a:spLocks noChangeShapeType="1"/>
          </p:cNvSpPr>
          <p:nvPr>
            <p:custDataLst>
              <p:tags r:id="rId55"/>
            </p:custDataLst>
          </p:nvPr>
        </p:nvSpPr>
        <p:spPr bwMode="auto">
          <a:xfrm>
            <a:off x="8077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73" name="Line 48"/>
          <p:cNvSpPr>
            <a:spLocks noChangeShapeType="1"/>
          </p:cNvSpPr>
          <p:nvPr>
            <p:custDataLst>
              <p:tags r:id="rId56"/>
            </p:custDataLst>
          </p:nvPr>
        </p:nvSpPr>
        <p:spPr bwMode="auto">
          <a:xfrm flipH="1">
            <a:off x="8458199" y="2324331"/>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4" name="Line 48"/>
          <p:cNvSpPr>
            <a:spLocks noChangeShapeType="1"/>
          </p:cNvSpPr>
          <p:nvPr>
            <p:custDataLst>
              <p:tags r:id="rId57"/>
            </p:custDataLst>
          </p:nvPr>
        </p:nvSpPr>
        <p:spPr bwMode="auto">
          <a:xfrm flipH="1">
            <a:off x="8458199" y="2095730"/>
            <a:ext cx="228600" cy="1"/>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175" name="Line 48"/>
          <p:cNvSpPr>
            <a:spLocks noChangeShapeType="1"/>
          </p:cNvSpPr>
          <p:nvPr>
            <p:custDataLst>
              <p:tags r:id="rId58"/>
            </p:custDataLst>
          </p:nvPr>
        </p:nvSpPr>
        <p:spPr bwMode="auto">
          <a:xfrm flipH="1">
            <a:off x="8686799" y="1181331"/>
            <a:ext cx="0" cy="114300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59"/>
            </p:custDataLst>
          </p:nvPr>
        </p:nvSpPr>
        <p:spPr bwMode="auto">
          <a:xfrm flipH="1">
            <a:off x="4392869" y="3159699"/>
            <a:ext cx="566413" cy="6014"/>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90" name="Line 45"/>
          <p:cNvSpPr>
            <a:spLocks noChangeShapeType="1"/>
          </p:cNvSpPr>
          <p:nvPr>
            <p:custDataLst>
              <p:tags r:id="rId60"/>
            </p:custDataLst>
          </p:nvPr>
        </p:nvSpPr>
        <p:spPr bwMode="auto">
          <a:xfrm flipH="1">
            <a:off x="3681653" y="324667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1" name="Text Box 11"/>
          <p:cNvSpPr txBox="1">
            <a:spLocks noChangeArrowheads="1"/>
          </p:cNvSpPr>
          <p:nvPr>
            <p:custDataLst>
              <p:tags r:id="rId61"/>
            </p:custDataLst>
          </p:nvPr>
        </p:nvSpPr>
        <p:spPr bwMode="auto">
          <a:xfrm>
            <a:off x="4011871" y="3089515"/>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a:t>
            </a:r>
            <a:endParaRPr lang="en-US" sz="2000" dirty="0">
              <a:solidFill>
                <a:schemeClr val="tx2"/>
              </a:solidFill>
              <a:latin typeface="Source Sans Pro" panose="020B0503030403020204"/>
            </a:endParaRPr>
          </a:p>
        </p:txBody>
      </p:sp>
      <p:sp>
        <p:nvSpPr>
          <p:cNvPr id="92" name="Line 44"/>
          <p:cNvSpPr>
            <a:spLocks noChangeShapeType="1"/>
          </p:cNvSpPr>
          <p:nvPr>
            <p:custDataLst>
              <p:tags r:id="rId62"/>
            </p:custDataLst>
          </p:nvPr>
        </p:nvSpPr>
        <p:spPr bwMode="auto">
          <a:xfrm flipH="1">
            <a:off x="4392869" y="3318113"/>
            <a:ext cx="375908" cy="2"/>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93" name="Oval 92"/>
          <p:cNvSpPr/>
          <p:nvPr/>
        </p:nvSpPr>
        <p:spPr>
          <a:xfrm>
            <a:off x="3962399" y="3527429"/>
            <a:ext cx="557363" cy="540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ne 49"/>
          <p:cNvSpPr>
            <a:spLocks noChangeShapeType="1"/>
          </p:cNvSpPr>
          <p:nvPr>
            <p:custDataLst>
              <p:tags r:id="rId63"/>
            </p:custDataLst>
          </p:nvPr>
        </p:nvSpPr>
        <p:spPr bwMode="auto">
          <a:xfrm flipV="1">
            <a:off x="3757853" y="324667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95" name="Line 49"/>
          <p:cNvSpPr>
            <a:spLocks noChangeShapeType="1"/>
          </p:cNvSpPr>
          <p:nvPr>
            <p:custDataLst>
              <p:tags r:id="rId64"/>
            </p:custDataLst>
          </p:nvPr>
        </p:nvSpPr>
        <p:spPr bwMode="auto">
          <a:xfrm flipV="1">
            <a:off x="4800600" y="1219199"/>
            <a:ext cx="0" cy="4101737"/>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96" name="Rectangle 19"/>
          <p:cNvSpPr>
            <a:spLocks noChangeArrowheads="1"/>
          </p:cNvSpPr>
          <p:nvPr>
            <p:custDataLst>
              <p:tags r:id="rId65"/>
            </p:custDataLst>
          </p:nvPr>
        </p:nvSpPr>
        <p:spPr bwMode="auto">
          <a:xfrm rot="16200000">
            <a:off x="720061" y="3631765"/>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97" name="Line 49"/>
          <p:cNvSpPr>
            <a:spLocks noChangeShapeType="1"/>
          </p:cNvSpPr>
          <p:nvPr>
            <p:custDataLst>
              <p:tags r:id="rId66"/>
            </p:custDataLst>
          </p:nvPr>
        </p:nvSpPr>
        <p:spPr bwMode="auto">
          <a:xfrm flipH="1" flipV="1">
            <a:off x="533744" y="5320195"/>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Line 45"/>
          <p:cNvSpPr>
            <a:spLocks noChangeShapeType="1"/>
          </p:cNvSpPr>
          <p:nvPr>
            <p:custDataLst>
              <p:tags r:id="rId67"/>
            </p:custDataLst>
          </p:nvPr>
        </p:nvSpPr>
        <p:spPr bwMode="auto">
          <a:xfrm flipH="1" flipV="1">
            <a:off x="533744" y="4082937"/>
            <a:ext cx="0" cy="1237258"/>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5" name="Line 21"/>
          <p:cNvSpPr>
            <a:spLocks noChangeShapeType="1"/>
          </p:cNvSpPr>
          <p:nvPr>
            <p:custDataLst>
              <p:tags r:id="rId68"/>
            </p:custDataLst>
          </p:nvPr>
        </p:nvSpPr>
        <p:spPr bwMode="auto">
          <a:xfrm flipV="1">
            <a:off x="1752771" y="3830645"/>
            <a:ext cx="5298" cy="365007"/>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2" name="Oval 111"/>
          <p:cNvSpPr/>
          <p:nvPr/>
        </p:nvSpPr>
        <p:spPr>
          <a:xfrm>
            <a:off x="1394771" y="4067615"/>
            <a:ext cx="472452" cy="46567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ine 21"/>
          <p:cNvSpPr>
            <a:spLocks noChangeShapeType="1"/>
          </p:cNvSpPr>
          <p:nvPr>
            <p:custDataLst>
              <p:tags r:id="rId69"/>
            </p:custDataLst>
          </p:nvPr>
        </p:nvSpPr>
        <p:spPr bwMode="auto">
          <a:xfrm>
            <a:off x="990600" y="4082937"/>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70"/>
            </p:custDataLst>
          </p:nvPr>
        </p:nvSpPr>
        <p:spPr bwMode="auto">
          <a:xfrm>
            <a:off x="838200" y="4082937"/>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49"/>
          <p:cNvSpPr>
            <a:spLocks noChangeShapeType="1"/>
          </p:cNvSpPr>
          <p:nvPr>
            <p:custDataLst>
              <p:tags r:id="rId71"/>
            </p:custDataLst>
          </p:nvPr>
        </p:nvSpPr>
        <p:spPr bwMode="auto">
          <a:xfrm flipV="1">
            <a:off x="1758070" y="3697269"/>
            <a:ext cx="126091" cy="123707"/>
          </a:xfrm>
          <a:prstGeom prst="line">
            <a:avLst/>
          </a:prstGeom>
          <a:noFill/>
          <a:ln w="25400" cap="sq">
            <a:solidFill>
              <a:schemeClr val="accent1"/>
            </a:solidFill>
            <a:round/>
            <a:headEnd/>
            <a:tailEnd/>
          </a:ln>
          <a:effectLst/>
        </p:spPr>
        <p:txBody>
          <a:bodyPr wrap="square" anchor="ctr" anchorCtr="1">
            <a:noAutofit/>
          </a:bodyPr>
          <a:lstStyle/>
          <a:p>
            <a:endParaRPr lang="en-US">
              <a:solidFill>
                <a:schemeClr val="tx2"/>
              </a:solidFill>
            </a:endParaRPr>
          </a:p>
        </p:txBody>
      </p:sp>
      <p:sp>
        <p:nvSpPr>
          <p:cNvPr id="145" name="Text Box 29"/>
          <p:cNvSpPr txBox="1">
            <a:spLocks noChangeArrowheads="1"/>
          </p:cNvSpPr>
          <p:nvPr>
            <p:custDataLst>
              <p:tags r:id="rId72"/>
            </p:custDataLst>
          </p:nvPr>
        </p:nvSpPr>
        <p:spPr bwMode="auto">
          <a:xfrm>
            <a:off x="1498526" y="3433653"/>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grpSp>
        <p:nvGrpSpPr>
          <p:cNvPr id="147" name="Group 115"/>
          <p:cNvGrpSpPr/>
          <p:nvPr>
            <p:custDataLst>
              <p:tags r:id="rId73"/>
            </p:custDataLst>
          </p:nvPr>
        </p:nvGrpSpPr>
        <p:grpSpPr>
          <a:xfrm rot="5400000">
            <a:off x="1510482" y="4125155"/>
            <a:ext cx="255958" cy="420729"/>
            <a:chOff x="990600" y="2971800"/>
            <a:chExt cx="304800" cy="304800"/>
          </a:xfrm>
        </p:grpSpPr>
        <p:sp>
          <p:nvSpPr>
            <p:cNvPr id="148" name="Freeform 147"/>
            <p:cNvSpPr/>
            <p:nvPr>
              <p:custDataLst>
                <p:tags r:id="rId8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 Box 11"/>
            <p:cNvSpPr txBox="1">
              <a:spLocks noChangeArrowheads="1"/>
            </p:cNvSpPr>
            <p:nvPr>
              <p:custDataLst>
                <p:tags r:id="rId89"/>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Consolas" pitchFamily="49" charset="0"/>
                </a:rPr>
                <a:t>+</a:t>
              </a:r>
              <a:endParaRPr lang="en-US" sz="2000" dirty="0">
                <a:solidFill>
                  <a:schemeClr val="tx2"/>
                </a:solidFill>
                <a:latin typeface="Consolas" pitchFamily="49" charset="0"/>
              </a:endParaRPr>
            </a:p>
          </p:txBody>
        </p:sp>
      </p:grpSp>
      <p:sp>
        <p:nvSpPr>
          <p:cNvPr id="158" name="Line 45"/>
          <p:cNvSpPr>
            <a:spLocks noChangeShapeType="1"/>
          </p:cNvSpPr>
          <p:nvPr>
            <p:custDataLst>
              <p:tags r:id="rId74"/>
            </p:custDataLst>
          </p:nvPr>
        </p:nvSpPr>
        <p:spPr bwMode="auto">
          <a:xfrm flipV="1">
            <a:off x="228600" y="4037351"/>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9" name="TextBox 168"/>
          <p:cNvSpPr txBox="1"/>
          <p:nvPr/>
        </p:nvSpPr>
        <p:spPr>
          <a:xfrm>
            <a:off x="3260098" y="3888424"/>
            <a:ext cx="726481" cy="400110"/>
          </a:xfrm>
          <a:prstGeom prst="rect">
            <a:avLst/>
          </a:prstGeom>
          <a:noFill/>
        </p:spPr>
        <p:txBody>
          <a:bodyPr wrap="none" rtlCol="0">
            <a:spAutoFit/>
          </a:bodyPr>
          <a:lstStyle/>
          <a:p>
            <a:r>
              <a:rPr lang="en-US" sz="2000" dirty="0" smtClean="0">
                <a:solidFill>
                  <a:schemeClr val="accent6"/>
                </a:solidFill>
                <a:latin typeface="Source Sans Pro" panose="020B0503030403020204"/>
              </a:rPr>
              <a:t>BGE</a:t>
            </a:r>
            <a:endParaRPr lang="en-US" sz="2000" dirty="0">
              <a:solidFill>
                <a:schemeClr val="accent6"/>
              </a:solidFill>
              <a:latin typeface="Source Sans Pro" panose="020B0503030403020204"/>
            </a:endParaRPr>
          </a:p>
        </p:txBody>
      </p:sp>
      <p:sp>
        <p:nvSpPr>
          <p:cNvPr id="176" name="TextBox 175"/>
          <p:cNvSpPr txBox="1"/>
          <p:nvPr/>
        </p:nvSpPr>
        <p:spPr>
          <a:xfrm>
            <a:off x="654207" y="4650823"/>
            <a:ext cx="1417376" cy="400110"/>
          </a:xfrm>
          <a:prstGeom prst="rect">
            <a:avLst/>
          </a:prstGeom>
          <a:noFill/>
        </p:spPr>
        <p:txBody>
          <a:bodyPr wrap="none" rtlCol="0">
            <a:spAutoFit/>
          </a:bodyPr>
          <a:lstStyle/>
          <a:p>
            <a:r>
              <a:rPr lang="en-US" sz="2000" dirty="0" smtClean="0">
                <a:solidFill>
                  <a:schemeClr val="accent6"/>
                </a:solidFill>
                <a:latin typeface="Source Sans Pro" panose="020B0503030403020204"/>
              </a:rPr>
              <a:t>PC+</a:t>
            </a:r>
            <a:r>
              <a:rPr lang="en-US" sz="2000" dirty="0" smtClean="0">
                <a:solidFill>
                  <a:schemeClr val="accent3"/>
                </a:solidFill>
                <a:latin typeface="Source Sans Pro" panose="020B0503030403020204"/>
              </a:rPr>
              <a:t>16</a:t>
            </a:r>
            <a:r>
              <a:rPr lang="en-US" sz="2000" dirty="0" smtClean="0">
                <a:solidFill>
                  <a:schemeClr val="accent6"/>
                </a:solidFill>
                <a:latin typeface="Source Sans Pro" panose="020B0503030403020204"/>
              </a:rPr>
              <a:t>&lt;&lt;</a:t>
            </a:r>
            <a:r>
              <a:rPr lang="en-US" sz="2000" dirty="0">
                <a:solidFill>
                  <a:schemeClr val="accent6"/>
                </a:solidFill>
                <a:latin typeface="Source Sans Pro" panose="020B0503030403020204"/>
              </a:rPr>
              <a:t>1</a:t>
            </a:r>
          </a:p>
        </p:txBody>
      </p:sp>
      <p:sp>
        <p:nvSpPr>
          <p:cNvPr id="99" name="Rounded Rectangular Callout 98"/>
          <p:cNvSpPr/>
          <p:nvPr>
            <p:custDataLst>
              <p:tags r:id="rId75"/>
            </p:custDataLst>
          </p:nvPr>
        </p:nvSpPr>
        <p:spPr>
          <a:xfrm>
            <a:off x="5943599" y="4191000"/>
            <a:ext cx="1781909" cy="948953"/>
          </a:xfrm>
          <a:prstGeom prst="wedgeRoundRectCallout">
            <a:avLst>
              <a:gd name="adj1" fmla="val -35830"/>
              <a:gd name="adj2" fmla="val -208809"/>
              <a:gd name="adj3" fmla="val 16667"/>
            </a:avLst>
          </a:prstGeom>
          <a:noFill/>
          <a:ln w="28575">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Source Sans Pro" panose="020B0503030403020204"/>
              </a:rPr>
              <a:t>Could have used ALU for branch </a:t>
            </a:r>
            <a:r>
              <a:rPr lang="en-US" sz="2000" dirty="0" err="1" smtClean="0">
                <a:solidFill>
                  <a:schemeClr val="tx2"/>
                </a:solidFill>
                <a:latin typeface="Source Sans Pro" panose="020B0503030403020204"/>
              </a:rPr>
              <a:t>cmp</a:t>
            </a:r>
            <a:endParaRPr lang="en-US" sz="2000" dirty="0">
              <a:solidFill>
                <a:schemeClr val="tx2"/>
              </a:solidFill>
              <a:latin typeface="Source Sans Pro" panose="020B0503030403020204"/>
            </a:endParaRPr>
          </a:p>
        </p:txBody>
      </p:sp>
      <p:sp>
        <p:nvSpPr>
          <p:cNvPr id="102" name="TextBox 101"/>
          <p:cNvSpPr txBox="1"/>
          <p:nvPr>
            <p:custDataLst>
              <p:tags r:id="rId76"/>
            </p:custDataLst>
          </p:nvPr>
        </p:nvSpPr>
        <p:spPr>
          <a:xfrm>
            <a:off x="0" y="5560859"/>
            <a:ext cx="4196983" cy="523220"/>
          </a:xfrm>
          <a:prstGeom prst="rect">
            <a:avLst/>
          </a:prstGeom>
          <a:noFill/>
        </p:spPr>
        <p:txBody>
          <a:bodyPr wrap="none" rtlCol="0">
            <a:spAutoFit/>
          </a:bodyPr>
          <a:lstStyle/>
          <a:p>
            <a:r>
              <a:rPr lang="en-US" sz="2800" dirty="0" smtClean="0">
                <a:solidFill>
                  <a:schemeClr val="tx2"/>
                </a:solidFill>
                <a:latin typeface="Source Sans Pro" panose="020B0503030403020204"/>
              </a:rPr>
              <a:t>Example: BGE </a:t>
            </a:r>
            <a:r>
              <a:rPr lang="en-US" sz="2800" dirty="0" smtClean="0">
                <a:solidFill>
                  <a:schemeClr val="accent6"/>
                </a:solidFill>
                <a:latin typeface="Source Sans Pro" panose="020B0503030403020204"/>
              </a:rPr>
              <a:t>x5,</a:t>
            </a:r>
            <a:r>
              <a:rPr lang="en-US" sz="2800" dirty="0" smtClean="0">
                <a:solidFill>
                  <a:schemeClr val="tx2"/>
                </a:solidFill>
                <a:latin typeface="Source Sans Pro" panose="020B0503030403020204"/>
              </a:rPr>
              <a:t> </a:t>
            </a:r>
            <a:r>
              <a:rPr lang="en-US" sz="2800" dirty="0" smtClean="0">
                <a:solidFill>
                  <a:schemeClr val="accent1"/>
                </a:solidFill>
                <a:latin typeface="Source Sans Pro" panose="020B0503030403020204"/>
              </a:rPr>
              <a:t>x0,</a:t>
            </a:r>
            <a:r>
              <a:rPr lang="en-US" sz="2800" dirty="0" smtClean="0">
                <a:solidFill>
                  <a:schemeClr val="tx2"/>
                </a:solidFill>
                <a:latin typeface="Source Sans Pro" panose="020B0503030403020204"/>
              </a:rPr>
              <a:t> </a:t>
            </a:r>
            <a:r>
              <a:rPr lang="en-US" sz="2800" dirty="0" smtClean="0">
                <a:solidFill>
                  <a:schemeClr val="accent3"/>
                </a:solidFill>
                <a:latin typeface="Source Sans Pro" panose="020B0503030403020204"/>
              </a:rPr>
              <a:t>32</a:t>
            </a:r>
          </a:p>
        </p:txBody>
      </p:sp>
      <p:sp>
        <p:nvSpPr>
          <p:cNvPr id="110" name="TextBox 109"/>
          <p:cNvSpPr txBox="1"/>
          <p:nvPr>
            <p:custDataLst>
              <p:tags r:id="rId77"/>
            </p:custDataLst>
          </p:nvPr>
        </p:nvSpPr>
        <p:spPr>
          <a:xfrm>
            <a:off x="205764" y="657446"/>
            <a:ext cx="2252540" cy="461665"/>
          </a:xfrm>
          <a:prstGeom prst="rect">
            <a:avLst/>
          </a:prstGeom>
          <a:noFill/>
        </p:spPr>
        <p:txBody>
          <a:bodyPr wrap="none" rtlCol="0">
            <a:spAutoFit/>
          </a:bodyPr>
          <a:lstStyle/>
          <a:p>
            <a:r>
              <a:rPr lang="en-US" dirty="0" smtClean="0">
                <a:solidFill>
                  <a:schemeClr val="tx2"/>
                </a:solidFill>
                <a:latin typeface="Source Sans Pro" panose="020B0503030403020204"/>
              </a:rPr>
              <a:t>BGE </a:t>
            </a:r>
            <a:r>
              <a:rPr lang="en-US" dirty="0" smtClean="0">
                <a:solidFill>
                  <a:schemeClr val="accent6"/>
                </a:solidFill>
                <a:latin typeface="Source Sans Pro" panose="020B0503030403020204"/>
              </a:rPr>
              <a:t>x5,</a:t>
            </a:r>
            <a:r>
              <a:rPr lang="en-US" dirty="0" smtClean="0">
                <a:solidFill>
                  <a:schemeClr val="tx2"/>
                </a:solidFill>
                <a:latin typeface="Source Sans Pro" panose="020B0503030403020204"/>
              </a:rPr>
              <a:t> </a:t>
            </a:r>
            <a:r>
              <a:rPr lang="en-US" dirty="0" smtClean="0">
                <a:solidFill>
                  <a:schemeClr val="accent1"/>
                </a:solidFill>
                <a:latin typeface="Source Sans Pro" panose="020B0503030403020204"/>
              </a:rPr>
              <a:t>x0,</a:t>
            </a:r>
            <a:r>
              <a:rPr lang="en-US" dirty="0" smtClean="0">
                <a:solidFill>
                  <a:schemeClr val="tx2"/>
                </a:solidFill>
                <a:latin typeface="Source Sans Pro" panose="020B0503030403020204"/>
              </a:rPr>
              <a:t> 3</a:t>
            </a:r>
            <a:r>
              <a:rPr lang="en-US" dirty="0" smtClean="0">
                <a:solidFill>
                  <a:schemeClr val="accent3"/>
                </a:solidFill>
                <a:latin typeface="Source Sans Pro" panose="020B0503030403020204"/>
              </a:rPr>
              <a:t>2</a:t>
            </a:r>
          </a:p>
        </p:txBody>
      </p:sp>
      <p:sp>
        <p:nvSpPr>
          <p:cNvPr id="126" name="Line 45"/>
          <p:cNvSpPr>
            <a:spLocks noChangeShapeType="1"/>
          </p:cNvSpPr>
          <p:nvPr>
            <p:custDataLst>
              <p:tags r:id="rId78"/>
            </p:custDataLst>
          </p:nvPr>
        </p:nvSpPr>
        <p:spPr bwMode="auto">
          <a:xfrm flipH="1">
            <a:off x="3810000" y="378368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2" name="Text Box 11"/>
          <p:cNvSpPr txBox="1">
            <a:spLocks noChangeArrowheads="1"/>
          </p:cNvSpPr>
          <p:nvPr>
            <p:custDataLst>
              <p:tags r:id="rId79"/>
            </p:custDataLst>
          </p:nvPr>
        </p:nvSpPr>
        <p:spPr bwMode="auto">
          <a:xfrm>
            <a:off x="4038600" y="363128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rPr>
              <a:t>cmp</a:t>
            </a:r>
            <a:endParaRPr lang="en-US" sz="1600" dirty="0">
              <a:solidFill>
                <a:schemeClr val="tx2"/>
              </a:solidFill>
            </a:endParaRPr>
          </a:p>
        </p:txBody>
      </p:sp>
      <p:sp>
        <p:nvSpPr>
          <p:cNvPr id="146" name="Line 45"/>
          <p:cNvSpPr>
            <a:spLocks noChangeShapeType="1"/>
          </p:cNvSpPr>
          <p:nvPr>
            <p:custDataLst>
              <p:tags r:id="rId80"/>
            </p:custDataLst>
          </p:nvPr>
        </p:nvSpPr>
        <p:spPr bwMode="auto">
          <a:xfrm flipV="1">
            <a:off x="4191000" y="393608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0" name="Line 44"/>
          <p:cNvSpPr>
            <a:spLocks noChangeShapeType="1"/>
          </p:cNvSpPr>
          <p:nvPr>
            <p:custDataLst>
              <p:tags r:id="rId81"/>
            </p:custDataLst>
          </p:nvPr>
        </p:nvSpPr>
        <p:spPr bwMode="auto">
          <a:xfrm flipH="1">
            <a:off x="4419600" y="3783680"/>
            <a:ext cx="3810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156" name="Line 18"/>
          <p:cNvSpPr>
            <a:spLocks noChangeShapeType="1"/>
          </p:cNvSpPr>
          <p:nvPr>
            <p:custDataLst>
              <p:tags r:id="rId82"/>
            </p:custDataLst>
          </p:nvPr>
        </p:nvSpPr>
        <p:spPr bwMode="auto">
          <a:xfrm flipH="1">
            <a:off x="1322837" y="2845845"/>
            <a:ext cx="12835" cy="1451533"/>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57" name="Line 18"/>
          <p:cNvSpPr>
            <a:spLocks noChangeShapeType="1"/>
          </p:cNvSpPr>
          <p:nvPr>
            <p:custDataLst>
              <p:tags r:id="rId83"/>
            </p:custDataLst>
          </p:nvPr>
        </p:nvSpPr>
        <p:spPr bwMode="auto">
          <a:xfrm flipV="1">
            <a:off x="1202679" y="3391132"/>
            <a:ext cx="339383" cy="685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77" name="Line 21"/>
          <p:cNvSpPr>
            <a:spLocks noChangeShapeType="1"/>
          </p:cNvSpPr>
          <p:nvPr>
            <p:custDataLst>
              <p:tags r:id="rId84"/>
            </p:custDataLst>
          </p:nvPr>
        </p:nvSpPr>
        <p:spPr bwMode="auto">
          <a:xfrm flipV="1">
            <a:off x="1528206" y="3394315"/>
            <a:ext cx="9125" cy="813225"/>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78" name="Line 18"/>
          <p:cNvSpPr>
            <a:spLocks noChangeShapeType="1"/>
          </p:cNvSpPr>
          <p:nvPr>
            <p:custDataLst>
              <p:tags r:id="rId85"/>
            </p:custDataLst>
          </p:nvPr>
        </p:nvSpPr>
        <p:spPr bwMode="auto">
          <a:xfrm flipH="1" flipV="1">
            <a:off x="990599" y="4311537"/>
            <a:ext cx="332238" cy="1114"/>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79" name="Line 9"/>
          <p:cNvSpPr>
            <a:spLocks noChangeShapeType="1"/>
          </p:cNvSpPr>
          <p:nvPr>
            <p:custDataLst>
              <p:tags r:id="rId86"/>
            </p:custDataLst>
          </p:nvPr>
        </p:nvSpPr>
        <p:spPr bwMode="auto">
          <a:xfrm>
            <a:off x="838200" y="4555410"/>
            <a:ext cx="777595" cy="3169"/>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80" name="Line 49"/>
          <p:cNvSpPr>
            <a:spLocks noChangeShapeType="1"/>
          </p:cNvSpPr>
          <p:nvPr>
            <p:custDataLst>
              <p:tags r:id="rId87"/>
            </p:custDataLst>
          </p:nvPr>
        </p:nvSpPr>
        <p:spPr bwMode="auto">
          <a:xfrm flipH="1" flipV="1">
            <a:off x="1875693" y="1957470"/>
            <a:ext cx="1870" cy="2442761"/>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Tree>
    <p:extLst>
      <p:ext uri="{BB962C8B-B14F-4D97-AF65-F5344CB8AC3E}">
        <p14:creationId xmlns:p14="http://schemas.microsoft.com/office/powerpoint/2010/main" val="206976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69" grpId="0"/>
      <p:bldP spid="176" grpId="0"/>
      <p:bldP spid="99" grpId="0" animBg="1"/>
      <p:bldP spid="110" grpId="0"/>
      <p:bldP spid="126" grpId="0" animBg="1"/>
      <p:bldP spid="142" grpId="0" animBg="1"/>
      <p:bldP spid="146" grpId="0" animBg="1"/>
      <p:bldP spid="15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92</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Autofit/>
          </a:bodyPr>
          <a:lstStyle/>
          <a:p>
            <a:r>
              <a:rPr lang="en-GB" dirty="0" smtClean="0">
                <a:solidFill>
                  <a:schemeClr val="tx2"/>
                </a:solidFill>
              </a:rPr>
              <a:t>RISC-V Instruction Types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228600" y="838200"/>
            <a:ext cx="8686800" cy="56388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R-type:</a:t>
            </a:r>
            <a:r>
              <a:rPr lang="en-GB" sz="2400" dirty="0" smtClean="0">
                <a:solidFill>
                  <a:schemeClr val="tx2"/>
                </a:solidFill>
              </a:rPr>
              <a:t> result and </a:t>
            </a:r>
            <a:r>
              <a:rPr lang="en-GB" sz="2400" dirty="0">
                <a:solidFill>
                  <a:schemeClr val="tx2"/>
                </a:solidFill>
              </a:rPr>
              <a:t>two </a:t>
            </a:r>
            <a:r>
              <a:rPr lang="en-GB" sz="2400" dirty="0" smtClean="0">
                <a:solidFill>
                  <a:schemeClr val="tx2"/>
                </a:solidFill>
              </a:rPr>
              <a:t>source registers, shift amount</a:t>
            </a:r>
            <a:endParaRPr lang="en-GB" sz="2400" dirty="0">
              <a:solidFill>
                <a:schemeClr val="tx2"/>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a:t>
            </a:r>
            <a:r>
              <a:rPr lang="en-GB" sz="2400" dirty="0" smtClean="0">
                <a:solidFill>
                  <a:schemeClr val="tx2"/>
                </a:solidFill>
              </a:rPr>
              <a:t> </a:t>
            </a:r>
            <a:r>
              <a:rPr lang="en-GB" sz="2400" dirty="0">
                <a:solidFill>
                  <a:schemeClr val="tx2"/>
                </a:solidFill>
              </a:rPr>
              <a:t>result </a:t>
            </a:r>
            <a:r>
              <a:rPr lang="en-GB" sz="2400" dirty="0" smtClean="0">
                <a:solidFill>
                  <a:schemeClr val="tx2"/>
                </a:solidFill>
              </a:rPr>
              <a:t>and source register, </a:t>
            </a:r>
            <a:r>
              <a:rPr lang="en-GB" sz="2400" dirty="0">
                <a:solidFill>
                  <a:schemeClr val="tx2"/>
                </a:solidFill>
              </a:rPr>
              <a:t>shift </a:t>
            </a:r>
            <a:r>
              <a:rPr lang="en-GB" sz="2400" dirty="0" smtClean="0">
                <a:solidFill>
                  <a:schemeClr val="tx2"/>
                </a:solidFill>
              </a:rPr>
              <a:t>amount in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U-type:</a:t>
            </a:r>
            <a:r>
              <a:rPr lang="en-GB" sz="2400" dirty="0" smtClean="0">
                <a:solidFill>
                  <a:schemeClr val="tx2"/>
                </a:solidFill>
              </a:rPr>
              <a:t> result register, </a:t>
            </a:r>
            <a:r>
              <a:rPr lang="en-GB" sz="2400" dirty="0">
                <a:solidFill>
                  <a:schemeClr val="tx2"/>
                </a:solidFill>
              </a:rPr>
              <a:t>16-bit immediate with sign/zero </a:t>
            </a:r>
            <a:r>
              <a:rPr lang="en-GB" sz="2400" dirty="0" smtClean="0">
                <a:solidFill>
                  <a:schemeClr val="tx2"/>
                </a:solidFill>
              </a:rPr>
              <a:t>extension</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smtClean="0">
                <a:solidFill>
                  <a:schemeClr val="tx2"/>
                </a:solidFill>
              </a:rPr>
              <a:t>for loads and </a:t>
            </a:r>
            <a:r>
              <a:rPr lang="en-GB" sz="2400" dirty="0" smtClean="0">
                <a:solidFill>
                  <a:schemeClr val="accent6"/>
                </a:solidFill>
              </a:rPr>
              <a:t>S-type</a:t>
            </a:r>
            <a:r>
              <a:rPr lang="en-GB" sz="2400" dirty="0" smtClean="0">
                <a:solidFill>
                  <a:schemeClr val="tx2"/>
                </a:solidFill>
              </a:rPr>
              <a:t> for stores</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load/store </a:t>
            </a:r>
            <a:r>
              <a:rPr lang="en-GB" sz="2400" dirty="0">
                <a:solidFill>
                  <a:schemeClr val="tx2"/>
                </a:solidFill>
              </a:rPr>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word, half-word </a:t>
            </a:r>
            <a:r>
              <a:rPr lang="en-GB" sz="2400" dirty="0">
                <a:solidFill>
                  <a:schemeClr val="tx2"/>
                </a:solidFill>
              </a:rPr>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a:t>
            </a:r>
            <a:r>
              <a:rPr lang="en-GB" sz="2800" dirty="0" smtClean="0">
                <a:solidFill>
                  <a:schemeClr val="accent1"/>
                </a:solidFill>
              </a:rPr>
              <a:t>flow</a:t>
            </a:r>
            <a:endParaRPr lang="en-GB" sz="28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U-type: </a:t>
            </a:r>
            <a:r>
              <a:rPr lang="en-GB" sz="2400" dirty="0">
                <a:solidFill>
                  <a:schemeClr val="tx2"/>
                </a:solidFill>
              </a:rPr>
              <a:t>jump-and-link</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I-type: </a:t>
            </a:r>
            <a:r>
              <a:rPr lang="en-GB" sz="2400" dirty="0">
                <a:solidFill>
                  <a:schemeClr val="tx2"/>
                </a:solidFill>
              </a:rPr>
              <a:t>jump-and-link register</a:t>
            </a:r>
            <a:endParaRPr lang="en-GB" sz="2400" dirty="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S-type</a:t>
            </a:r>
            <a:r>
              <a:rPr lang="en-GB" sz="2400" dirty="0">
                <a:solidFill>
                  <a:schemeClr val="accent6"/>
                </a:solidFill>
              </a:rPr>
              <a:t>:</a:t>
            </a:r>
            <a:r>
              <a:rPr lang="en-GB" sz="2400" dirty="0">
                <a:solidFill>
                  <a:schemeClr val="tx2"/>
                </a:solidFill>
              </a:rPr>
              <a:t> conditional branches: pc-relative addresses</a:t>
            </a:r>
          </a:p>
        </p:txBody>
      </p:sp>
      <p:sp>
        <p:nvSpPr>
          <p:cNvPr id="8" name="Rectangle 7"/>
          <p:cNvSpPr/>
          <p:nvPr/>
        </p:nvSpPr>
        <p:spPr>
          <a:xfrm>
            <a:off x="-453638" y="1308382"/>
            <a:ext cx="1221809"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chemeClr val="accent6"/>
                </a:solidFill>
              </a:rPr>
              <a:t>✔</a:t>
            </a:r>
          </a:p>
        </p:txBody>
      </p:sp>
      <p:sp>
        <p:nvSpPr>
          <p:cNvPr id="9" name="Rectangle 8"/>
          <p:cNvSpPr/>
          <p:nvPr/>
        </p:nvSpPr>
        <p:spPr>
          <a:xfrm>
            <a:off x="-453638" y="3657600"/>
            <a:ext cx="1221809"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chemeClr val="accent6"/>
                </a:solidFill>
              </a:rPr>
              <a:t>✔</a:t>
            </a:r>
          </a:p>
        </p:txBody>
      </p:sp>
      <p:sp>
        <p:nvSpPr>
          <p:cNvPr id="10" name="Rectangle 9"/>
          <p:cNvSpPr/>
          <p:nvPr/>
        </p:nvSpPr>
        <p:spPr>
          <a:xfrm>
            <a:off x="-453638" y="5394276"/>
            <a:ext cx="1221809"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chemeClr val="accent6"/>
                </a:solidFill>
              </a:rPr>
              <a:t>✔</a:t>
            </a:r>
          </a:p>
        </p:txBody>
      </p:sp>
    </p:spTree>
    <p:extLst>
      <p:ext uri="{BB962C8B-B14F-4D97-AF65-F5344CB8AC3E}">
        <p14:creationId xmlns:p14="http://schemas.microsoft.com/office/powerpoint/2010/main" val="39258198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93</a:t>
            </a:fld>
            <a:endParaRPr lang="en-US" dirty="0"/>
          </a:p>
        </p:txBody>
      </p:sp>
      <p:sp>
        <p:nvSpPr>
          <p:cNvPr id="6" name="Content Placeholder 2"/>
          <p:cNvSpPr>
            <a:spLocks noGrp="1"/>
          </p:cNvSpPr>
          <p:nvPr>
            <p:ph idx="1"/>
          </p:nvPr>
        </p:nvSpPr>
        <p:spPr>
          <a:xfrm>
            <a:off x="0" y="838200"/>
            <a:ext cx="9144000" cy="6019800"/>
          </a:xfrm>
        </p:spPr>
        <p:txBody>
          <a:bodyPr>
            <a:normAutofit/>
          </a:bodyPr>
          <a:lstStyle/>
          <a:p>
            <a:pPr marL="0" indent="0">
              <a:buNone/>
            </a:pPr>
            <a:r>
              <a:rPr lang="en-US" dirty="0" smtClean="0"/>
              <a:t>What RISC-V instruction would you use for a:</a:t>
            </a:r>
          </a:p>
          <a:p>
            <a:pPr marL="0" indent="0">
              <a:buNone/>
            </a:pPr>
            <a:r>
              <a:rPr lang="en-US" dirty="0" smtClean="0"/>
              <a:t>1. </a:t>
            </a:r>
            <a:r>
              <a:rPr lang="en-US" dirty="0">
                <a:solidFill>
                  <a:schemeClr val="accent4"/>
                </a:solidFill>
              </a:rPr>
              <a:t>F</a:t>
            </a:r>
            <a:r>
              <a:rPr lang="en-US" dirty="0" smtClean="0">
                <a:solidFill>
                  <a:schemeClr val="accent4"/>
                </a:solidFill>
              </a:rPr>
              <a:t>or loop?</a:t>
            </a:r>
          </a:p>
          <a:p>
            <a:pPr marL="0" indent="0">
              <a:buNone/>
            </a:pPr>
            <a:r>
              <a:rPr lang="en-US" dirty="0" smtClean="0">
                <a:solidFill>
                  <a:schemeClr val="tx2"/>
                </a:solidFill>
              </a:rPr>
              <a:t>2. </a:t>
            </a:r>
            <a:r>
              <a:rPr lang="en-US" dirty="0">
                <a:solidFill>
                  <a:schemeClr val="accent4"/>
                </a:solidFill>
              </a:rPr>
              <a:t>W</a:t>
            </a:r>
            <a:r>
              <a:rPr lang="en-US" dirty="0" smtClean="0">
                <a:solidFill>
                  <a:schemeClr val="accent4"/>
                </a:solidFill>
              </a:rPr>
              <a:t>hile </a:t>
            </a:r>
            <a:r>
              <a:rPr lang="en-US" dirty="0">
                <a:solidFill>
                  <a:schemeClr val="accent4"/>
                </a:solidFill>
              </a:rPr>
              <a:t>loop?</a:t>
            </a:r>
          </a:p>
          <a:p>
            <a:pPr marL="0" indent="0">
              <a:buNone/>
            </a:pPr>
            <a:r>
              <a:rPr lang="en-US" dirty="0" smtClean="0">
                <a:solidFill>
                  <a:schemeClr val="tx2"/>
                </a:solidFill>
              </a:rPr>
              <a:t>3. </a:t>
            </a:r>
            <a:r>
              <a:rPr lang="en-US" dirty="0" smtClean="0">
                <a:solidFill>
                  <a:schemeClr val="accent4"/>
                </a:solidFill>
              </a:rPr>
              <a:t>Function call?</a:t>
            </a:r>
            <a:endParaRPr lang="en-US" dirty="0">
              <a:solidFill>
                <a:schemeClr val="accent4"/>
              </a:solidFill>
            </a:endParaRPr>
          </a:p>
          <a:p>
            <a:pPr marL="0" indent="0">
              <a:buNone/>
            </a:pPr>
            <a:r>
              <a:rPr lang="en-US" dirty="0" smtClean="0">
                <a:solidFill>
                  <a:schemeClr val="tx2"/>
                </a:solidFill>
              </a:rPr>
              <a:t>4. </a:t>
            </a:r>
            <a:r>
              <a:rPr lang="en-US" dirty="0" smtClean="0">
                <a:solidFill>
                  <a:schemeClr val="accent4"/>
                </a:solidFill>
              </a:rPr>
              <a:t>If statement?</a:t>
            </a:r>
          </a:p>
          <a:p>
            <a:pPr marL="0" indent="0">
              <a:buNone/>
            </a:pPr>
            <a:r>
              <a:rPr lang="en-US" dirty="0" smtClean="0">
                <a:solidFill>
                  <a:schemeClr val="tx2"/>
                </a:solidFill>
              </a:rPr>
              <a:t>5. </a:t>
            </a:r>
            <a:r>
              <a:rPr lang="en-US" dirty="0" smtClean="0">
                <a:solidFill>
                  <a:schemeClr val="accent4"/>
                </a:solidFill>
              </a:rPr>
              <a:t>Return statement?</a:t>
            </a:r>
          </a:p>
          <a:p>
            <a:pPr marL="0" indent="0">
              <a:buNone/>
            </a:pPr>
            <a:endParaRPr lang="en-US" dirty="0">
              <a:solidFill>
                <a:schemeClr val="accent4"/>
              </a:solidFill>
            </a:endParaRPr>
          </a:p>
          <a:p>
            <a:pPr marL="514350" indent="-514350">
              <a:buAutoNum type="alphaUcParenBoth"/>
            </a:pPr>
            <a:r>
              <a:rPr lang="en-US" dirty="0" smtClean="0"/>
              <a:t>Jump and Link Register (</a:t>
            </a:r>
            <a:r>
              <a:rPr lang="en-US" dirty="0" smtClean="0">
                <a:solidFill>
                  <a:schemeClr val="accent1"/>
                </a:solidFill>
                <a:latin typeface="Consolas" charset="0"/>
                <a:ea typeface="Consolas" charset="0"/>
                <a:cs typeface="Consolas" charset="0"/>
              </a:rPr>
              <a:t>JALR </a:t>
            </a:r>
            <a:r>
              <a:rPr lang="en-US" dirty="0" err="1" smtClean="0">
                <a:solidFill>
                  <a:schemeClr val="accent1"/>
                </a:solidFill>
                <a:latin typeface="Consolas" charset="0"/>
                <a:ea typeface="Consolas" charset="0"/>
                <a:cs typeface="Consolas" charset="0"/>
              </a:rPr>
              <a:t>lr</a:t>
            </a:r>
            <a:r>
              <a:rPr lang="en-US" dirty="0" smtClean="0">
                <a:solidFill>
                  <a:schemeClr val="accent1"/>
                </a:solidFill>
                <a:latin typeface="Consolas" charset="0"/>
                <a:ea typeface="Consolas" charset="0"/>
                <a:cs typeface="Consolas" charset="0"/>
              </a:rPr>
              <a:t>, x2</a:t>
            </a:r>
            <a:r>
              <a:rPr lang="en-US" dirty="0">
                <a:solidFill>
                  <a:schemeClr val="accent1"/>
                </a:solidFill>
                <a:latin typeface="Consolas" charset="0"/>
                <a:ea typeface="Consolas" charset="0"/>
                <a:cs typeface="Consolas" charset="0"/>
              </a:rPr>
              <a:t>, 0x000FFFF</a:t>
            </a:r>
            <a:r>
              <a:rPr lang="en-US" dirty="0" smtClean="0"/>
              <a:t>)</a:t>
            </a:r>
          </a:p>
          <a:p>
            <a:pPr marL="514350" indent="-514350">
              <a:buFontTx/>
              <a:buAutoNum type="alphaUcParenBoth"/>
            </a:pPr>
            <a:r>
              <a:rPr lang="en-US" dirty="0" smtClean="0"/>
              <a:t> Branch Equals (</a:t>
            </a:r>
            <a:r>
              <a:rPr lang="en-US" dirty="0" smtClean="0">
                <a:solidFill>
                  <a:schemeClr val="accent1"/>
                </a:solidFill>
                <a:latin typeface="Consolas" charset="0"/>
                <a:ea typeface="Consolas" charset="0"/>
                <a:cs typeface="Consolas" charset="0"/>
              </a:rPr>
              <a:t>BEQ x1, x2, 0xAAAA</a:t>
            </a:r>
            <a:r>
              <a:rPr lang="en-US" dirty="0" smtClean="0"/>
              <a:t>)</a:t>
            </a:r>
          </a:p>
          <a:p>
            <a:pPr marL="514350" indent="-514350">
              <a:buAutoNum type="alphaUcParenBoth"/>
            </a:pPr>
            <a:r>
              <a:rPr lang="en-US" dirty="0" smtClean="0"/>
              <a:t> Branch Less Than (</a:t>
            </a:r>
            <a:r>
              <a:rPr lang="en-US" dirty="0" smtClean="0">
                <a:solidFill>
                  <a:schemeClr val="accent1"/>
                </a:solidFill>
                <a:latin typeface="Consolas" charset="0"/>
                <a:ea typeface="Consolas" charset="0"/>
                <a:cs typeface="Consolas" charset="0"/>
              </a:rPr>
              <a:t>BLT x1, </a:t>
            </a:r>
            <a:r>
              <a:rPr lang="en-US" dirty="0">
                <a:solidFill>
                  <a:schemeClr val="accent1"/>
                </a:solidFill>
                <a:latin typeface="Consolas" charset="0"/>
                <a:ea typeface="Consolas" charset="0"/>
                <a:cs typeface="Consolas" charset="0"/>
              </a:rPr>
              <a:t>x</a:t>
            </a:r>
            <a:r>
              <a:rPr lang="en-US" dirty="0" smtClean="0">
                <a:solidFill>
                  <a:schemeClr val="accent1"/>
                </a:solidFill>
                <a:latin typeface="Consolas" charset="0"/>
                <a:ea typeface="Consolas" charset="0"/>
                <a:cs typeface="Consolas" charset="0"/>
              </a:rPr>
              <a:t>2</a:t>
            </a:r>
            <a:r>
              <a:rPr lang="en-US" dirty="0">
                <a:solidFill>
                  <a:schemeClr val="accent1"/>
                </a:solidFill>
                <a:latin typeface="Consolas" charset="0"/>
                <a:ea typeface="Consolas" charset="0"/>
                <a:cs typeface="Consolas" charset="0"/>
              </a:rPr>
              <a:t>, </a:t>
            </a:r>
            <a:r>
              <a:rPr lang="en-US" dirty="0" smtClean="0">
                <a:solidFill>
                  <a:schemeClr val="accent1"/>
                </a:solidFill>
                <a:latin typeface="Consolas" charset="0"/>
                <a:ea typeface="Consolas" charset="0"/>
                <a:cs typeface="Consolas" charset="0"/>
              </a:rPr>
              <a:t>0xAAAA</a:t>
            </a:r>
            <a:r>
              <a:rPr lang="en-US" dirty="0" smtClean="0"/>
              <a:t>)</a:t>
            </a:r>
            <a:endParaRPr lang="en-US" dirty="0" smtClean="0">
              <a:solidFill>
                <a:schemeClr val="accent1"/>
              </a:solidFill>
            </a:endParaRPr>
          </a:p>
          <a:p>
            <a:pPr marL="514350" indent="-514350">
              <a:buFontTx/>
              <a:buAutoNum type="alphaUcParenBoth"/>
            </a:pPr>
            <a:r>
              <a:rPr lang="en-US" dirty="0" smtClean="0"/>
              <a:t>Jump and Link (</a:t>
            </a:r>
            <a:r>
              <a:rPr lang="en-US" dirty="0" smtClean="0">
                <a:solidFill>
                  <a:schemeClr val="accent1"/>
                </a:solidFill>
                <a:latin typeface="Consolas" charset="0"/>
                <a:ea typeface="Consolas" charset="0"/>
                <a:cs typeface="Consolas" charset="0"/>
              </a:rPr>
              <a:t>JAL </a:t>
            </a:r>
            <a:r>
              <a:rPr lang="en-US" dirty="0" err="1" smtClean="0">
                <a:solidFill>
                  <a:schemeClr val="accent1"/>
                </a:solidFill>
                <a:latin typeface="Consolas" charset="0"/>
                <a:ea typeface="Consolas" charset="0"/>
                <a:cs typeface="Consolas" charset="0"/>
              </a:rPr>
              <a:t>lr</a:t>
            </a:r>
            <a:r>
              <a:rPr lang="en-US" dirty="0" smtClean="0">
                <a:solidFill>
                  <a:schemeClr val="accent1"/>
                </a:solidFill>
                <a:latin typeface="Consolas" charset="0"/>
                <a:ea typeface="Consolas" charset="0"/>
                <a:cs typeface="Consolas" charset="0"/>
              </a:rPr>
              <a:t>, 0x000FFFF</a:t>
            </a:r>
            <a:r>
              <a:rPr lang="en-US" dirty="0"/>
              <a:t>)</a:t>
            </a:r>
          </a:p>
          <a:p>
            <a:pPr marL="514350" indent="-514350">
              <a:buFontTx/>
              <a:buAutoNum type="alphaUcParenBoth"/>
            </a:pPr>
            <a:endParaRPr lang="en-US" dirty="0" smtClean="0"/>
          </a:p>
        </p:txBody>
      </p:sp>
      <p:sp>
        <p:nvSpPr>
          <p:cNvPr id="7" name="Rectangle 6"/>
          <p:cNvSpPr/>
          <p:nvPr/>
        </p:nvSpPr>
        <p:spPr>
          <a:xfrm>
            <a:off x="0" y="0"/>
            <a:ext cx="9144000" cy="68580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pPr algn="r"/>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Tree>
    <p:extLst>
      <p:ext uri="{BB962C8B-B14F-4D97-AF65-F5344CB8AC3E}">
        <p14:creationId xmlns:p14="http://schemas.microsoft.com/office/powerpoint/2010/main" val="28187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94</a:t>
            </a:fld>
            <a:endParaRPr lang="en-US" dirty="0"/>
          </a:p>
        </p:txBody>
      </p:sp>
      <p:sp>
        <p:nvSpPr>
          <p:cNvPr id="6" name="Content Placeholder 2"/>
          <p:cNvSpPr>
            <a:spLocks noGrp="1"/>
          </p:cNvSpPr>
          <p:nvPr>
            <p:ph idx="1"/>
          </p:nvPr>
        </p:nvSpPr>
        <p:spPr>
          <a:xfrm>
            <a:off x="228600" y="838200"/>
            <a:ext cx="8686800" cy="5638800"/>
          </a:xfrm>
        </p:spPr>
        <p:txBody>
          <a:bodyPr/>
          <a:lstStyle/>
          <a:p>
            <a:r>
              <a:rPr lang="en-US" dirty="0" smtClean="0"/>
              <a:t>What is the one topic you’re most uncertain about at this point in the class?</a:t>
            </a:r>
          </a:p>
          <a:p>
            <a:endParaRPr lang="en-US" dirty="0"/>
          </a:p>
          <a:p>
            <a:pPr marL="514350" indent="-514350">
              <a:buAutoNum type="alphaUcParenBoth"/>
            </a:pPr>
            <a:r>
              <a:rPr lang="en-US" dirty="0" smtClean="0"/>
              <a:t> Gates &amp; Logic</a:t>
            </a:r>
          </a:p>
          <a:p>
            <a:pPr marL="514350" indent="-514350">
              <a:buAutoNum type="alphaUcParenBoth"/>
            </a:pPr>
            <a:r>
              <a:rPr lang="en-US" dirty="0" smtClean="0"/>
              <a:t> Circuit Simplification </a:t>
            </a:r>
          </a:p>
          <a:p>
            <a:pPr marL="514350" indent="-514350">
              <a:buAutoNum type="alphaUcParenBoth"/>
            </a:pPr>
            <a:r>
              <a:rPr lang="en-US" dirty="0" smtClean="0"/>
              <a:t> Finite State Machines</a:t>
            </a:r>
          </a:p>
          <a:p>
            <a:pPr marL="514350" indent="-514350">
              <a:buFontTx/>
              <a:buAutoNum type="alphaUcParenBoth"/>
            </a:pPr>
            <a:r>
              <a:rPr lang="en-US" dirty="0" smtClean="0"/>
              <a:t> RISC-V Processor</a:t>
            </a:r>
          </a:p>
          <a:p>
            <a:pPr marL="514350" indent="-514350">
              <a:buFontTx/>
              <a:buAutoNum type="alphaUcParenBoth"/>
            </a:pPr>
            <a:r>
              <a:rPr lang="en-US" dirty="0" smtClean="0"/>
              <a:t> RISC-V Assembly</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72475"/>
            <a:ext cx="4450257" cy="769441"/>
          </a:xfrm>
          <a:prstGeom prst="rect">
            <a:avLst/>
          </a:prstGeom>
          <a:noFill/>
        </p:spPr>
        <p:txBody>
          <a:bodyPr wrap="none" rtlCol="0">
            <a:spAutoFit/>
          </a:bodyPr>
          <a:lstStyle/>
          <a:p>
            <a:r>
              <a:rPr lang="en-US" sz="4400" dirty="0" err="1" smtClean="0">
                <a:solidFill>
                  <a:schemeClr val="accent6"/>
                </a:solidFill>
                <a:latin typeface="Source Sans Pro" panose="020B0503030403020204"/>
              </a:rPr>
              <a:t>iClicker</a:t>
            </a:r>
            <a:r>
              <a:rPr lang="en-US" sz="4400" dirty="0" smtClean="0">
                <a:solidFill>
                  <a:schemeClr val="accent6"/>
                </a:solidFill>
                <a:latin typeface="Source Sans Pro" panose="020B0503030403020204"/>
              </a:rPr>
              <a:t> Question</a:t>
            </a:r>
            <a:endParaRPr lang="en-US" sz="4400" dirty="0">
              <a:solidFill>
                <a:schemeClr val="accent6"/>
              </a:solidFill>
              <a:latin typeface="Source Sans Pro" panose="020B0503030403020204"/>
            </a:endParaRPr>
          </a:p>
        </p:txBody>
      </p:sp>
    </p:spTree>
    <p:extLst>
      <p:ext uri="{BB962C8B-B14F-4D97-AF65-F5344CB8AC3E}">
        <p14:creationId xmlns:p14="http://schemas.microsoft.com/office/powerpoint/2010/main" val="21078827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95</a:t>
            </a:fld>
            <a:endParaRPr lang="en-US" dirty="0"/>
          </a:p>
        </p:txBody>
      </p:sp>
      <p:sp>
        <p:nvSpPr>
          <p:cNvPr id="6" name="Content Placeholder 2"/>
          <p:cNvSpPr>
            <a:spLocks noGrp="1"/>
          </p:cNvSpPr>
          <p:nvPr>
            <p:ph idx="1"/>
          </p:nvPr>
        </p:nvSpPr>
        <p:spPr/>
        <p:txBody>
          <a:bodyPr>
            <a:normAutofit/>
          </a:bodyPr>
          <a:lstStyle/>
          <a:p>
            <a:pPr marL="0" indent="0">
              <a:buNone/>
            </a:pPr>
            <a:r>
              <a:rPr lang="en-US" dirty="0" smtClean="0"/>
              <a:t>We have all that it takes to build a processor!</a:t>
            </a:r>
          </a:p>
          <a:p>
            <a:pPr lvl="1"/>
            <a:r>
              <a:rPr lang="en-US" dirty="0"/>
              <a:t>Arithmetic Logic Unit (ALU</a:t>
            </a:r>
            <a:r>
              <a:rPr lang="en-US" dirty="0" smtClean="0"/>
              <a:t>)</a:t>
            </a:r>
            <a:endParaRPr lang="en-US" dirty="0"/>
          </a:p>
          <a:p>
            <a:pPr lvl="1"/>
            <a:r>
              <a:rPr lang="en-US" dirty="0"/>
              <a:t>Register </a:t>
            </a:r>
            <a:r>
              <a:rPr lang="en-US" dirty="0" smtClean="0"/>
              <a:t>File</a:t>
            </a:r>
            <a:endParaRPr lang="en-US" dirty="0"/>
          </a:p>
          <a:p>
            <a:pPr lvl="1"/>
            <a:r>
              <a:rPr lang="en-US" dirty="0" smtClean="0"/>
              <a:t>Memory</a:t>
            </a:r>
            <a:endParaRPr lang="en-US" dirty="0"/>
          </a:p>
          <a:p>
            <a:endParaRPr lang="en-US" dirty="0"/>
          </a:p>
          <a:p>
            <a:pPr marL="0" indent="0">
              <a:buNone/>
            </a:pPr>
            <a:r>
              <a:rPr lang="en-US" dirty="0" smtClean="0"/>
              <a:t>RISC-V </a:t>
            </a:r>
            <a:r>
              <a:rPr lang="en-US" dirty="0"/>
              <a:t>processor and ISA </a:t>
            </a:r>
            <a:r>
              <a:rPr lang="en-US" dirty="0" smtClean="0"/>
              <a:t>is </a:t>
            </a:r>
            <a:r>
              <a:rPr lang="en-US" dirty="0"/>
              <a:t>an example </a:t>
            </a:r>
            <a:r>
              <a:rPr lang="en-US" dirty="0" smtClean="0"/>
              <a:t>of a </a:t>
            </a:r>
            <a:r>
              <a:rPr lang="en-US" dirty="0"/>
              <a:t>Reduced Instruction Set Computers (</a:t>
            </a:r>
            <a:r>
              <a:rPr lang="en-US" dirty="0" smtClean="0"/>
              <a:t>RISC)</a:t>
            </a:r>
            <a:endParaRPr lang="en-US" dirty="0"/>
          </a:p>
          <a:p>
            <a:pPr lvl="1"/>
            <a:r>
              <a:rPr lang="en-US" dirty="0" smtClean="0"/>
              <a:t>Simplicity </a:t>
            </a:r>
            <a:r>
              <a:rPr lang="en-US" dirty="0"/>
              <a:t>is key, thus enabling us to build it</a:t>
            </a:r>
            <a:r>
              <a:rPr lang="en-US" dirty="0" smtClean="0"/>
              <a:t>!</a:t>
            </a:r>
            <a:endParaRPr lang="en-US" dirty="0"/>
          </a:p>
          <a:p>
            <a:endParaRPr lang="en-US" dirty="0" smtClean="0"/>
          </a:p>
          <a:p>
            <a:pPr marL="0" indent="0">
              <a:buNone/>
            </a:pPr>
            <a:r>
              <a:rPr lang="en-US" dirty="0" smtClean="0"/>
              <a:t>We now know the data path for the MIPS ISA:</a:t>
            </a:r>
          </a:p>
          <a:p>
            <a:pPr marL="457200" indent="-457200">
              <a:buFont typeface="Arial" charset="0"/>
              <a:buChar char="•"/>
            </a:pPr>
            <a:r>
              <a:rPr lang="en-US" dirty="0" smtClean="0"/>
              <a:t>register, memory and control instructions</a:t>
            </a:r>
          </a:p>
        </p:txBody>
      </p:sp>
    </p:spTree>
    <p:extLst>
      <p:ext uri="{BB962C8B-B14F-4D97-AF65-F5344CB8AC3E}">
        <p14:creationId xmlns:p14="http://schemas.microsoft.com/office/powerpoint/2010/main" val="2407222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_theme">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_theme" id="{87D39A7C-5058-483C-A408-E26106E53CCF}" vid="{8AF49146-2743-4A8D-8229-299168E9D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Bracy_theme</Template>
  <TotalTime>5597</TotalTime>
  <Words>6959</Words>
  <Application>Microsoft Office PowerPoint</Application>
  <PresentationFormat>On-screen Show (4:3)</PresentationFormat>
  <Paragraphs>2294</Paragraphs>
  <Slides>95</Slides>
  <Notes>22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95</vt:i4>
      </vt:variant>
    </vt:vector>
  </HeadingPairs>
  <TitlesOfParts>
    <vt:vector size="112" baseType="lpstr">
      <vt:lpstr>Arial</vt:lpstr>
      <vt:lpstr>Calibri</vt:lpstr>
      <vt:lpstr>Chalkduster</vt:lpstr>
      <vt:lpstr>Consolas</vt:lpstr>
      <vt:lpstr>Courier New</vt:lpstr>
      <vt:lpstr>DejaVu Sans</vt:lpstr>
      <vt:lpstr>Helvetica</vt:lpstr>
      <vt:lpstr>Lucida Grande</vt:lpstr>
      <vt:lpstr>Osaka</vt:lpstr>
      <vt:lpstr>Source Sans Pro</vt:lpstr>
      <vt:lpstr>Source Sans Pro Light</vt:lpstr>
      <vt:lpstr>StarSymbol</vt:lpstr>
      <vt:lpstr>Symbol</vt:lpstr>
      <vt:lpstr>Tahoma</vt:lpstr>
      <vt:lpstr>Times New Roman</vt:lpstr>
      <vt:lpstr>Wingdings</vt:lpstr>
      <vt:lpstr>Bracy_theme</vt:lpstr>
      <vt:lpstr>PowerPoint Presentation</vt:lpstr>
      <vt:lpstr>Announcements</vt:lpstr>
      <vt:lpstr>Collaboration, Late, Re-grading Policies</vt:lpstr>
      <vt:lpstr>Big Picture: Building a Processor</vt:lpstr>
      <vt:lpstr>Goal for the next 2 lectures</vt:lpstr>
      <vt:lpstr>RISC-V Register File</vt:lpstr>
      <vt:lpstr>RISC-V Register File</vt:lpstr>
      <vt:lpstr>RISC-V Register File</vt:lpstr>
      <vt:lpstr>iClicker Question</vt:lpstr>
      <vt:lpstr>iClicker Question</vt:lpstr>
      <vt:lpstr>RISC-V Memory</vt:lpstr>
      <vt:lpstr>RISC-V Memory</vt:lpstr>
      <vt:lpstr>Putting it all together: Basic Processor</vt:lpstr>
      <vt:lpstr>To make a computer</vt:lpstr>
      <vt:lpstr>To make a computer</vt:lpstr>
      <vt:lpstr>Putting it all together: Basic Processor</vt:lpstr>
      <vt:lpstr>Takeaway</vt:lpstr>
      <vt:lpstr>Next Goal</vt:lpstr>
      <vt:lpstr>Instruction Usage</vt:lpstr>
      <vt:lpstr>Instruction Processing</vt:lpstr>
      <vt:lpstr>Levels of Interpretation: Instructions</vt:lpstr>
      <vt:lpstr>Instruction Set Architecture (ISA)</vt:lpstr>
      <vt:lpstr>iClicker Question</vt:lpstr>
      <vt:lpstr>iClicker Question</vt:lpstr>
      <vt:lpstr>Takeaway</vt:lpstr>
      <vt:lpstr>Next Goal</vt:lpstr>
      <vt:lpstr>Five Stages of RISC-V Datapath</vt:lpstr>
      <vt:lpstr>Five Stages of RISC-V Datapath</vt:lpstr>
      <vt:lpstr>Stage 1: Instruction Fetch</vt:lpstr>
      <vt:lpstr>Stage 2: Instruction Decode</vt:lpstr>
      <vt:lpstr>Stage 3: Execution (ALU)</vt:lpstr>
      <vt:lpstr>Stage 4: Memory Access</vt:lpstr>
      <vt:lpstr>Stage 5: Writeback</vt:lpstr>
      <vt:lpstr>iClicker Question</vt:lpstr>
      <vt:lpstr>iClicker Question</vt:lpstr>
      <vt:lpstr>Takeaway</vt:lpstr>
      <vt:lpstr>Next Goal</vt:lpstr>
      <vt:lpstr>RISC-V Design Principles</vt:lpstr>
      <vt:lpstr>Instruction Types</vt:lpstr>
      <vt:lpstr>RISC-V Instruction Types</vt:lpstr>
      <vt:lpstr>RISC-V instruction formats</vt:lpstr>
      <vt:lpstr>R-Type (1): Arithmetic and Logic</vt:lpstr>
      <vt:lpstr>R-Type (1): Arithmetic and Logic</vt:lpstr>
      <vt:lpstr>Arithmetic and Logic</vt:lpstr>
      <vt:lpstr>R-Type (2): Shift Instructions</vt:lpstr>
      <vt:lpstr>R-Type (2): Shift Instructions</vt:lpstr>
      <vt:lpstr>Shift</vt:lpstr>
      <vt:lpstr>I-Type (1): Arithmetic w/ immediates</vt:lpstr>
      <vt:lpstr>I-Type (1): Arithmetic w/ immediates</vt:lpstr>
      <vt:lpstr>Arithmetic w/ immediates</vt:lpstr>
      <vt:lpstr>Arithmetic w/ immediates</vt:lpstr>
      <vt:lpstr>iClicker Question</vt:lpstr>
      <vt:lpstr>iClicker Question</vt:lpstr>
      <vt:lpstr>PowerPoint Presentation</vt:lpstr>
      <vt:lpstr>PowerPoint Presentation</vt:lpstr>
      <vt:lpstr>U-Type (1): Load Upper Immediate</vt:lpstr>
      <vt:lpstr>U-Type (1): Load Upper Immediate</vt:lpstr>
      <vt:lpstr>Load Upper Immediate</vt:lpstr>
      <vt:lpstr>Load Upper Immediate</vt:lpstr>
      <vt:lpstr>RISC-V Instruction Types</vt:lpstr>
      <vt:lpstr>I-Type (2): Load Instructions</vt:lpstr>
      <vt:lpstr>I-Type (2): Load Instructions</vt:lpstr>
      <vt:lpstr>I-Type (2): Load Instructions</vt:lpstr>
      <vt:lpstr>Memory Operations: Load</vt:lpstr>
      <vt:lpstr>Memory Operations: Load</vt:lpstr>
      <vt:lpstr>S-Type (1): Store Instructions</vt:lpstr>
      <vt:lpstr>S-Type (1): Store Instructions</vt:lpstr>
      <vt:lpstr>Memory Operations: Load</vt:lpstr>
      <vt:lpstr>Memory Layout Options</vt:lpstr>
      <vt:lpstr>Little Endian</vt:lpstr>
      <vt:lpstr>Little Endian</vt:lpstr>
      <vt:lpstr>Little Endian</vt:lpstr>
      <vt:lpstr>Little Endian</vt:lpstr>
      <vt:lpstr>Little Endian</vt:lpstr>
      <vt:lpstr>Little Endian</vt:lpstr>
      <vt:lpstr>Big Endian</vt:lpstr>
      <vt:lpstr>Big Endian</vt:lpstr>
      <vt:lpstr>Big Endian Memory Layout</vt:lpstr>
      <vt:lpstr>RISC-V Instruction Types</vt:lpstr>
      <vt:lpstr>UJ-Type (2): Jump and Link</vt:lpstr>
      <vt:lpstr>Jump and Link</vt:lpstr>
      <vt:lpstr>Jump and Link</vt:lpstr>
      <vt:lpstr>I-Type (3): Jump and Link Register</vt:lpstr>
      <vt:lpstr>Jump and Link Register</vt:lpstr>
      <vt:lpstr>Jump and Link Register</vt:lpstr>
      <vt:lpstr>Moving Beyond Jumps</vt:lpstr>
      <vt:lpstr>SB-Type (2): Branches</vt:lpstr>
      <vt:lpstr>Control Flow: Branches</vt:lpstr>
      <vt:lpstr>Control Flow: Branches</vt:lpstr>
      <vt:lpstr>SB-Type (3): Conditional Jumps</vt:lpstr>
      <vt:lpstr>Control Flow: More Branches</vt:lpstr>
      <vt:lpstr>RISC-V Instruction Types</vt:lpstr>
      <vt:lpstr>iClicker Question</vt:lpstr>
      <vt:lpstr>PowerPoint Presentation</vt:lpstr>
      <vt:lpstr>Summary</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loaner</dc:creator>
  <cp:lastModifiedBy>Hakim Weatherspoon</cp:lastModifiedBy>
  <cp:revision>176</cp:revision>
  <cp:lastPrinted>2019-03-01T04:03:27Z</cp:lastPrinted>
  <dcterms:created xsi:type="dcterms:W3CDTF">2018-11-12T06:28:28Z</dcterms:created>
  <dcterms:modified xsi:type="dcterms:W3CDTF">2019-03-21T20:59:18Z</dcterms:modified>
</cp:coreProperties>
</file>