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2.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3.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4.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5.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6.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7.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notesSlides/notesSlide8.xml" ContentType="application/vnd.openxmlformats-officedocument.presentationml.notesSlide+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notesSlides/notesSlide9.xml" ContentType="application/vnd.openxmlformats-officedocument.presentationml.notesSlide+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10.xml" ContentType="application/vnd.openxmlformats-officedocument.presentationml.notesSlide+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notesSlides/notesSlide13.xml" ContentType="application/vnd.openxmlformats-officedocument.presentationml.notesSlide+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notesSlides/notesSlide14.xml" ContentType="application/vnd.openxmlformats-officedocument.presentationml.notesSlide+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notesSlides/notesSlide15.xml" ContentType="application/vnd.openxmlformats-officedocument.presentationml.notesSlide+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notesSlides/notesSlide16.xml" ContentType="application/vnd.openxmlformats-officedocument.presentationml.notesSlide+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notesSlides/notesSlide17.xml" ContentType="application/vnd.openxmlformats-officedocument.presentationml.notesSlide+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notesSlides/notesSlide18.xml" ContentType="application/vnd.openxmlformats-officedocument.presentationml.notesSlide+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notesSlides/notesSlide19.xml" ContentType="application/vnd.openxmlformats-officedocument.presentationml.notesSlide+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notesSlides/notesSlide20.xml" ContentType="application/vnd.openxmlformats-officedocument.presentationml.notesSlide+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notesSlides/notesSlide21.xml" ContentType="application/vnd.openxmlformats-officedocument.presentationml.notesSlide+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notesSlides/notesSlide22.xml" ContentType="application/vnd.openxmlformats-officedocument.presentationml.notesSlide+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notesSlides/notesSlide23.xml" ContentType="application/vnd.openxmlformats-officedocument.presentationml.notesSlide+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notesSlides/notesSlide24.xml" ContentType="application/vnd.openxmlformats-officedocument.presentationml.notesSlide+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notesSlides/notesSlide25.xml" ContentType="application/vnd.openxmlformats-officedocument.presentationml.notesSlide+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notesSlides/notesSlide26.xml" ContentType="application/vnd.openxmlformats-officedocument.presentationml.notesSlide+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notesSlides/notesSlide27.xml" ContentType="application/vnd.openxmlformats-officedocument.presentationml.notesSlide+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notesSlides/notesSlide28.xml" ContentType="application/vnd.openxmlformats-officedocument.presentationml.notesSlide+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notesSlides/notesSlide29.xml" ContentType="application/vnd.openxmlformats-officedocument.presentationml.notesSlide+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4"/>
  </p:notesMasterIdLst>
  <p:sldIdLst>
    <p:sldId id="256" r:id="rId2"/>
    <p:sldId id="319" r:id="rId3"/>
    <p:sldId id="320" r:id="rId4"/>
    <p:sldId id="321" r:id="rId5"/>
    <p:sldId id="322" r:id="rId6"/>
    <p:sldId id="313"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318" r:id="rId43"/>
    <p:sldId id="292" r:id="rId44"/>
    <p:sldId id="293" r:id="rId45"/>
    <p:sldId id="294" r:id="rId46"/>
    <p:sldId id="295" r:id="rId47"/>
    <p:sldId id="296" r:id="rId48"/>
    <p:sldId id="297"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x="9144000" cy="6858000" type="screen4x3"/>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5" autoAdjust="0"/>
    <p:restoredTop sz="79987" autoAdjust="0"/>
  </p:normalViewPr>
  <p:slideViewPr>
    <p:cSldViewPr snapToGrid="0">
      <p:cViewPr varScale="1">
        <p:scale>
          <a:sx n="82" d="100"/>
          <a:sy n="82" d="100"/>
        </p:scale>
        <p:origin x="1170" y="5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6" y="1"/>
            <a:ext cx="3170238" cy="481013"/>
          </a:xfrm>
          <a:prstGeom prst="rect">
            <a:avLst/>
          </a:prstGeom>
        </p:spPr>
        <p:txBody>
          <a:bodyPr vert="horz" lIns="91427" tIns="45714" rIns="91427" bIns="45714" rtlCol="0"/>
          <a:lstStyle>
            <a:lvl1pPr algn="r">
              <a:defRPr sz="1200"/>
            </a:lvl1pPr>
          </a:lstStyle>
          <a:p>
            <a:fld id="{1DC3AB12-C006-4F63-A361-A04238843625}" type="datetimeFigureOut">
              <a:rPr lang="en-US" smtClean="0"/>
              <a:t>2/5/2019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6" y="9120188"/>
            <a:ext cx="3170238" cy="481012"/>
          </a:xfrm>
          <a:prstGeom prst="rect">
            <a:avLst/>
          </a:prstGeom>
        </p:spPr>
        <p:txBody>
          <a:bodyPr vert="horz" lIns="91427" tIns="45714" rIns="91427" bIns="45714" rtlCol="0" anchor="b"/>
          <a:lstStyle>
            <a:lvl1pPr algn="r">
              <a:defRPr sz="1200"/>
            </a:lvl1pPr>
          </a:lstStyle>
          <a:p>
            <a:fld id="{B178A866-7421-4CF7-BAB1-2A2A3560AF97}" type="slidenum">
              <a:rPr lang="en-US" smtClean="0"/>
              <a:t>‹#›</a:t>
            </a:fld>
            <a:endParaRPr lang="en-US"/>
          </a:p>
        </p:txBody>
      </p:sp>
    </p:spTree>
    <p:extLst>
      <p:ext uri="{BB962C8B-B14F-4D97-AF65-F5344CB8AC3E}">
        <p14:creationId xmlns:p14="http://schemas.microsoft.com/office/powerpoint/2010/main" val="5173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smtClean="0"/>
              <a:t>Put a matching box around both</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7</a:t>
            </a:fld>
            <a:endParaRPr lang="en-US"/>
          </a:p>
        </p:txBody>
      </p:sp>
    </p:spTree>
    <p:extLst>
      <p:ext uri="{BB962C8B-B14F-4D97-AF65-F5344CB8AC3E}">
        <p14:creationId xmlns:p14="http://schemas.microsoft.com/office/powerpoint/2010/main" val="16798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smtClean="0"/>
              <a:t>Tri-State buffers,</a:t>
            </a:r>
            <a:r>
              <a:rPr lang="en-US" baseline="0" dirty="0" smtClean="0"/>
              <a:t> plus we need denser designs.</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36</a:t>
            </a:fld>
            <a:endParaRPr lang="en-US"/>
          </a:p>
        </p:txBody>
      </p:sp>
    </p:spTree>
    <p:extLst>
      <p:ext uri="{BB962C8B-B14F-4D97-AF65-F5344CB8AC3E}">
        <p14:creationId xmlns:p14="http://schemas.microsoft.com/office/powerpoint/2010/main" val="124388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75">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37</a:t>
            </a:fld>
            <a:endParaRPr lang="en-US"/>
          </a:p>
        </p:txBody>
      </p:sp>
    </p:spTree>
    <p:extLst>
      <p:ext uri="{BB962C8B-B14F-4D97-AF65-F5344CB8AC3E}">
        <p14:creationId xmlns:p14="http://schemas.microsoft.com/office/powerpoint/2010/main" val="46143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just D-Latches plus Tri-State Buffers</a:t>
            </a:r>
          </a:p>
          <a:p>
            <a:r>
              <a:rPr lang="en-US" dirty="0" smtClean="0"/>
              <a:t>A decoder selects which line of memory to access </a:t>
            </a:r>
          </a:p>
          <a:p>
            <a:r>
              <a:rPr lang="en-US" dirty="0" smtClean="0"/>
              <a:t>	(i.e. word line)</a:t>
            </a:r>
          </a:p>
          <a:p>
            <a:r>
              <a:rPr lang="en-US" dirty="0" smtClean="0"/>
              <a:t>A R/W selector determines the </a:t>
            </a:r>
          </a:p>
          <a:p>
            <a:r>
              <a:rPr lang="en-US" dirty="0" smtClean="0"/>
              <a:t>	type of access</a:t>
            </a:r>
          </a:p>
          <a:p>
            <a:r>
              <a:rPr lang="en-US" dirty="0" smtClean="0"/>
              <a:t>That line is then coupled to </a:t>
            </a:r>
          </a:p>
          <a:p>
            <a:r>
              <a:rPr lang="en-US" dirty="0" smtClean="0"/>
              <a:t>	the data lines</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38</a:t>
            </a:fld>
            <a:endParaRPr lang="en-US"/>
          </a:p>
        </p:txBody>
      </p:sp>
    </p:spTree>
    <p:extLst>
      <p:ext uri="{BB962C8B-B14F-4D97-AF65-F5344CB8AC3E}">
        <p14:creationId xmlns:p14="http://schemas.microsoft.com/office/powerpoint/2010/main" val="162823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75">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39</a:t>
            </a:fld>
            <a:endParaRPr lang="en-US"/>
          </a:p>
        </p:txBody>
      </p:sp>
    </p:spTree>
    <p:extLst>
      <p:ext uri="{BB962C8B-B14F-4D97-AF65-F5344CB8AC3E}">
        <p14:creationId xmlns:p14="http://schemas.microsoft.com/office/powerpoint/2010/main" val="390272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smtClean="0"/>
              <a:t>How many address bits</a:t>
            </a:r>
            <a:r>
              <a:rPr lang="en-US" baseline="0" dirty="0" smtClean="0"/>
              <a:t> are necessary for a 4 x 2 SRAM module?  (i.e. 4 word lines that are each 2 bits wide)?</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40</a:t>
            </a:fld>
            <a:endParaRPr lang="en-US"/>
          </a:p>
        </p:txBody>
      </p:sp>
    </p:spTree>
    <p:extLst>
      <p:ext uri="{BB962C8B-B14F-4D97-AF65-F5344CB8AC3E}">
        <p14:creationId xmlns:p14="http://schemas.microsoft.com/office/powerpoint/2010/main" val="311839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41</a:t>
            </a:fld>
            <a:endParaRPr lang="en-US"/>
          </a:p>
        </p:txBody>
      </p:sp>
    </p:spTree>
    <p:extLst>
      <p:ext uri="{BB962C8B-B14F-4D97-AF65-F5344CB8AC3E}">
        <p14:creationId xmlns:p14="http://schemas.microsoft.com/office/powerpoint/2010/main" val="242197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to describe/design a decoder?</a:t>
            </a:r>
          </a:p>
          <a:p>
            <a:r>
              <a:rPr lang="en-US" dirty="0" smtClean="0"/>
              <a:t>How to distinguish</a:t>
            </a:r>
            <a:r>
              <a:rPr lang="en-US" baseline="0" dirty="0" smtClean="0"/>
              <a:t> a wrote from a read?</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42</a:t>
            </a:fld>
            <a:endParaRPr lang="en-US"/>
          </a:p>
        </p:txBody>
      </p:sp>
    </p:spTree>
    <p:extLst>
      <p:ext uri="{BB962C8B-B14F-4D97-AF65-F5344CB8AC3E}">
        <p14:creationId xmlns:p14="http://schemas.microsoft.com/office/powerpoint/2010/main" val="986430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43</a:t>
            </a:fld>
            <a:endParaRPr lang="en-US"/>
          </a:p>
        </p:txBody>
      </p:sp>
    </p:spTree>
    <p:extLst>
      <p:ext uri="{BB962C8B-B14F-4D97-AF65-F5344CB8AC3E}">
        <p14:creationId xmlns:p14="http://schemas.microsoft.com/office/powerpoint/2010/main" val="283950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44</a:t>
            </a:fld>
            <a:endParaRPr lang="en-US"/>
          </a:p>
        </p:txBody>
      </p:sp>
    </p:spTree>
    <p:extLst>
      <p:ext uri="{BB962C8B-B14F-4D97-AF65-F5344CB8AC3E}">
        <p14:creationId xmlns:p14="http://schemas.microsoft.com/office/powerpoint/2010/main" val="2349034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p>
          <a:p>
            <a:r>
              <a:rPr lang="en-US" dirty="0" smtClean="0"/>
              <a:t>read access times for SRAMs in 2004 varied from about 2–4 ns for the fastest CMOS</a:t>
            </a:r>
          </a:p>
          <a:p>
            <a:r>
              <a:rPr lang="en-US" dirty="0" smtClean="0"/>
              <a:t>parts, which tend to be somewhat smaller and narrower, to 8–20 ns for the typical</a:t>
            </a:r>
          </a:p>
          <a:p>
            <a:r>
              <a:rPr lang="en-US" dirty="0" smtClean="0"/>
              <a:t>largest parts, which in 2004 had more than 32 million bits of data.</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46</a:t>
            </a:fld>
            <a:endParaRPr lang="en-US"/>
          </a:p>
        </p:txBody>
      </p:sp>
    </p:spTree>
    <p:extLst>
      <p:ext uri="{BB962C8B-B14F-4D97-AF65-F5344CB8AC3E}">
        <p14:creationId xmlns:p14="http://schemas.microsoft.com/office/powerpoint/2010/main" val="122611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13</a:t>
            </a:fld>
            <a:endParaRPr lang="en-US"/>
          </a:p>
        </p:txBody>
      </p:sp>
    </p:spTree>
    <p:extLst>
      <p:ext uri="{BB962C8B-B14F-4D97-AF65-F5344CB8AC3E}">
        <p14:creationId xmlns:p14="http://schemas.microsoft.com/office/powerpoint/2010/main" val="2480641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49</a:t>
            </a:fld>
            <a:endParaRPr lang="en-US"/>
          </a:p>
        </p:txBody>
      </p:sp>
    </p:spTree>
    <p:extLst>
      <p:ext uri="{BB962C8B-B14F-4D97-AF65-F5344CB8AC3E}">
        <p14:creationId xmlns:p14="http://schemas.microsoft.com/office/powerpoint/2010/main" val="3399319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50</a:t>
            </a:fld>
            <a:endParaRPr lang="en-US"/>
          </a:p>
        </p:txBody>
      </p:sp>
    </p:spTree>
    <p:extLst>
      <p:ext uri="{BB962C8B-B14F-4D97-AF65-F5344CB8AC3E}">
        <p14:creationId xmlns:p14="http://schemas.microsoft.com/office/powerpoint/2010/main" val="70626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51</a:t>
            </a:fld>
            <a:endParaRPr lang="en-US"/>
          </a:p>
        </p:txBody>
      </p:sp>
    </p:spTree>
    <p:extLst>
      <p:ext uri="{BB962C8B-B14F-4D97-AF65-F5344CB8AC3E}">
        <p14:creationId xmlns:p14="http://schemas.microsoft.com/office/powerpoint/2010/main" val="3459740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52</a:t>
            </a:fld>
            <a:endParaRPr lang="en-US"/>
          </a:p>
        </p:txBody>
      </p:sp>
    </p:spTree>
    <p:extLst>
      <p:ext uri="{BB962C8B-B14F-4D97-AF65-F5344CB8AC3E}">
        <p14:creationId xmlns:p14="http://schemas.microsoft.com/office/powerpoint/2010/main" val="3525133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53</a:t>
            </a:fld>
            <a:endParaRPr lang="en-US"/>
          </a:p>
        </p:txBody>
      </p:sp>
    </p:spTree>
    <p:extLst>
      <p:ext uri="{BB962C8B-B14F-4D97-AF65-F5344CB8AC3E}">
        <p14:creationId xmlns:p14="http://schemas.microsoft.com/office/powerpoint/2010/main" val="1297385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2, 3,</a:t>
            </a:r>
            <a:r>
              <a:rPr lang="en-US" baseline="0" dirty="0" smtClean="0"/>
              <a:t> or more step address decode</a:t>
            </a:r>
          </a:p>
          <a:p>
            <a:endParaRPr lang="en-US" baseline="0" dirty="0" smtClean="0"/>
          </a:p>
          <a:p>
            <a:r>
              <a:rPr lang="en-US" dirty="0" smtClean="0"/>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dirty="0" smtClean="0"/>
              <a:t>this size would probably use an even larger number of blocks, each somewhat smaller.</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54</a:t>
            </a:fld>
            <a:endParaRPr lang="en-US"/>
          </a:p>
        </p:txBody>
      </p:sp>
    </p:spTree>
    <p:extLst>
      <p:ext uri="{BB962C8B-B14F-4D97-AF65-F5344CB8AC3E}">
        <p14:creationId xmlns:p14="http://schemas.microsoft.com/office/powerpoint/2010/main" val="1309679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56</a:t>
            </a:fld>
            <a:endParaRPr lang="en-US"/>
          </a:p>
        </p:txBody>
      </p:sp>
    </p:spTree>
    <p:extLst>
      <p:ext uri="{BB962C8B-B14F-4D97-AF65-F5344CB8AC3E}">
        <p14:creationId xmlns:p14="http://schemas.microsoft.com/office/powerpoint/2010/main" val="321234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57</a:t>
            </a:fld>
            <a:endParaRPr lang="en-US"/>
          </a:p>
        </p:txBody>
      </p:sp>
    </p:spTree>
    <p:extLst>
      <p:ext uri="{BB962C8B-B14F-4D97-AF65-F5344CB8AC3E}">
        <p14:creationId xmlns:p14="http://schemas.microsoft.com/office/powerpoint/2010/main" val="3792696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58</a:t>
            </a:fld>
            <a:endParaRPr lang="en-US"/>
          </a:p>
        </p:txBody>
      </p:sp>
    </p:spTree>
    <p:extLst>
      <p:ext uri="{BB962C8B-B14F-4D97-AF65-F5344CB8AC3E}">
        <p14:creationId xmlns:p14="http://schemas.microsoft.com/office/powerpoint/2010/main" val="2485697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59</a:t>
            </a:fld>
            <a:endParaRPr lang="en-US"/>
          </a:p>
        </p:txBody>
      </p:sp>
    </p:spTree>
    <p:extLst>
      <p:ext uri="{BB962C8B-B14F-4D97-AF65-F5344CB8AC3E}">
        <p14:creationId xmlns:p14="http://schemas.microsoft.com/office/powerpoint/2010/main" val="66591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to describe/design a decoder?</a:t>
            </a:r>
          </a:p>
          <a:p>
            <a:r>
              <a:rPr lang="en-US" dirty="0" smtClean="0"/>
              <a:t>How to distinguish</a:t>
            </a:r>
            <a:r>
              <a:rPr lang="en-US" baseline="0" dirty="0" smtClean="0"/>
              <a:t> a wrote from a read?</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15</a:t>
            </a:fld>
            <a:endParaRPr lang="en-US"/>
          </a:p>
        </p:txBody>
      </p:sp>
    </p:spTree>
    <p:extLst>
      <p:ext uri="{BB962C8B-B14F-4D97-AF65-F5344CB8AC3E}">
        <p14:creationId xmlns:p14="http://schemas.microsoft.com/office/powerpoint/2010/main" val="265773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to describe/design a decoder?</a:t>
            </a:r>
          </a:p>
          <a:p>
            <a:r>
              <a:rPr lang="en-US" dirty="0" smtClean="0"/>
              <a:t>How to distinguish</a:t>
            </a:r>
            <a:r>
              <a:rPr lang="en-US" baseline="0" dirty="0" smtClean="0"/>
              <a:t> a wrote from a read?</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16</a:t>
            </a:fld>
            <a:endParaRPr lang="en-US"/>
          </a:p>
        </p:txBody>
      </p:sp>
    </p:spTree>
    <p:extLst>
      <p:ext uri="{BB962C8B-B14F-4D97-AF65-F5344CB8AC3E}">
        <p14:creationId xmlns:p14="http://schemas.microsoft.com/office/powerpoint/2010/main" val="329941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to describe/design a decoder?</a:t>
            </a:r>
          </a:p>
          <a:p>
            <a:r>
              <a:rPr lang="en-US" dirty="0" smtClean="0"/>
              <a:t>How to distinguish</a:t>
            </a:r>
            <a:r>
              <a:rPr lang="en-US" baseline="0" dirty="0" smtClean="0"/>
              <a:t> a wrote from a read?</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17</a:t>
            </a:fld>
            <a:endParaRPr lang="en-US"/>
          </a:p>
        </p:txBody>
      </p:sp>
    </p:spTree>
    <p:extLst>
      <p:ext uri="{BB962C8B-B14F-4D97-AF65-F5344CB8AC3E}">
        <p14:creationId xmlns:p14="http://schemas.microsoft.com/office/powerpoint/2010/main" val="282761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75">
              <a:defRPr/>
            </a:pPr>
            <a:r>
              <a:rPr lang="en-US" dirty="0" smtClean="0"/>
              <a:t>Ask class how do</a:t>
            </a:r>
            <a:r>
              <a:rPr lang="en-US" baseline="0" dirty="0" smtClean="0"/>
              <a:t> we select a register to read?</a:t>
            </a:r>
            <a:endParaRPr lang="en-US" dirty="0" smtClean="0"/>
          </a:p>
          <a:p>
            <a:pPr defTabSz="966275">
              <a:defRPr/>
            </a:pPr>
            <a:r>
              <a:rPr lang="en-US" dirty="0" smtClean="0"/>
              <a:t>Ask class to describe/design a multiplexor?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18</a:t>
            </a:fld>
            <a:endParaRPr lang="en-US"/>
          </a:p>
        </p:txBody>
      </p:sp>
    </p:spTree>
    <p:extLst>
      <p:ext uri="{BB962C8B-B14F-4D97-AF65-F5344CB8AC3E}">
        <p14:creationId xmlns:p14="http://schemas.microsoft.com/office/powerpoint/2010/main" val="90515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smtClean="0"/>
              <a:t>Is this a good clicker question</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19</a:t>
            </a:fld>
            <a:endParaRPr lang="en-US"/>
          </a:p>
        </p:txBody>
      </p:sp>
    </p:spTree>
    <p:extLst>
      <p:ext uri="{BB962C8B-B14F-4D97-AF65-F5344CB8AC3E}">
        <p14:creationId xmlns:p14="http://schemas.microsoft.com/office/powerpoint/2010/main" val="41113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two transistors per input of a logic gate </a:t>
            </a:r>
          </a:p>
          <a:p>
            <a:r>
              <a:rPr lang="en-US" dirty="0" smtClean="0"/>
              <a:t>How does a n-input Mux grow in transistors? 2n</a:t>
            </a:r>
            <a:r>
              <a:rPr lang="en-US" baseline="0" dirty="0" smtClean="0"/>
              <a:t> + 4 transistors per input.  </a:t>
            </a:r>
          </a:p>
          <a:p>
            <a:r>
              <a:rPr lang="en-US" baseline="0" dirty="0" smtClean="0"/>
              <a:t>e.g. 2^20 input Mux will have 2x20+4=44 transistors per input, so 44M total transistors.</a:t>
            </a:r>
            <a:endParaRPr lang="en-US" dirty="0" smtClean="0"/>
          </a:p>
          <a:p>
            <a:endParaRPr lang="en-US" dirty="0" smtClean="0"/>
          </a:p>
          <a:p>
            <a:r>
              <a:rPr lang="en-US" dirty="0" smtClean="0"/>
              <a:t>2</a:t>
            </a:r>
            <a:r>
              <a:rPr lang="en-US" baseline="30000" dirty="0" smtClean="0"/>
              <a:t>0</a:t>
            </a:r>
            <a:r>
              <a:rPr lang="en-US" dirty="0" smtClean="0"/>
              <a:t> = 1024 = 1k</a:t>
            </a:r>
          </a:p>
          <a:p>
            <a:r>
              <a:rPr lang="en-US" dirty="0" smtClean="0"/>
              <a:t>2</a:t>
            </a:r>
            <a:r>
              <a:rPr lang="en-US" baseline="30000" dirty="0" smtClean="0"/>
              <a:t>20</a:t>
            </a:r>
            <a:r>
              <a:rPr lang="en-US" dirty="0" smtClean="0"/>
              <a:t> = 1M</a:t>
            </a:r>
          </a:p>
          <a:p>
            <a:r>
              <a:rPr lang="en-US" dirty="0" smtClean="0"/>
              <a:t>2</a:t>
            </a:r>
            <a:r>
              <a:rPr lang="en-US" baseline="30000" dirty="0" smtClean="0"/>
              <a:t>30</a:t>
            </a:r>
            <a:r>
              <a:rPr lang="en-US" dirty="0" smtClean="0"/>
              <a:t> = 1G</a:t>
            </a:r>
          </a:p>
          <a:p>
            <a:r>
              <a:rPr lang="en-US" dirty="0" smtClean="0"/>
              <a:t>2</a:t>
            </a:r>
            <a:r>
              <a:rPr lang="en-US" baseline="30000" dirty="0" smtClean="0"/>
              <a:t>40</a:t>
            </a:r>
            <a:r>
              <a:rPr lang="en-US" dirty="0" smtClean="0"/>
              <a:t> = 1T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22</a:t>
            </a:fld>
            <a:endParaRPr lang="en-US"/>
          </a:p>
        </p:txBody>
      </p:sp>
    </p:spTree>
    <p:extLst>
      <p:ext uri="{BB962C8B-B14F-4D97-AF65-F5344CB8AC3E}">
        <p14:creationId xmlns:p14="http://schemas.microsoft.com/office/powerpoint/2010/main" val="15098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7">
              <a:defRPr/>
            </a:pPr>
            <a:r>
              <a:rPr lang="en-US" dirty="0" smtClean="0"/>
              <a:t>z, z 0, 1</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27</a:t>
            </a:fld>
            <a:endParaRPr lang="en-US"/>
          </a:p>
        </p:txBody>
      </p:sp>
    </p:spTree>
    <p:extLst>
      <p:ext uri="{BB962C8B-B14F-4D97-AF65-F5344CB8AC3E}">
        <p14:creationId xmlns:p14="http://schemas.microsoft.com/office/powerpoint/2010/main" val="50010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sp>
        <p:nvSpPr>
          <p:cNvPr id="9" name="Content Placeholder 2"/>
          <p:cNvSpPr>
            <a:spLocks noGrp="1"/>
          </p:cNvSpPr>
          <p:nvPr>
            <p:ph idx="1"/>
          </p:nvPr>
        </p:nvSpPr>
        <p:spPr>
          <a:xfrm>
            <a:off x="228600" y="990600"/>
            <a:ext cx="8686800" cy="5742048"/>
          </a:xfrm>
        </p:spPr>
        <p:txBody>
          <a:bodyPr/>
          <a:lstStyle>
            <a:lvl1pPr>
              <a:defRPr sz="3200" b="0" i="0" cap="none">
                <a:solidFill>
                  <a:srgbClr val="262626"/>
                </a:solidFill>
              </a:defRPr>
            </a:lvl1pPr>
            <a:lvl2pPr marL="527050" indent="-298450">
              <a:tabLst/>
              <a:defRPr lang="en-US" sz="2800" dirty="0" smtClean="0"/>
            </a:lvl2pPr>
            <a:lvl3pPr>
              <a:defRPr sz="2400">
                <a:solidFill>
                  <a:srgbClr val="262626"/>
                </a:solidFill>
              </a:defRPr>
            </a:lvl3pPr>
            <a:lvl4pPr>
              <a:defRPr sz="2000">
                <a:solidFill>
                  <a:srgbClr val="262626"/>
                </a:solidFill>
              </a:defRPr>
            </a:lvl4pPr>
            <a:lvl5pPr>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B78821-17AC-405A-B8E4-C4DF8A6ABB41}" type="slidenum">
              <a:rPr lang="en-US" smtClean="0"/>
              <a:pPr>
                <a:defRPr/>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pPr>
              <a:defRPr/>
            </a:pPr>
            <a:fld id="{867E2119-C512-435A-8A99-A0B6D78DBB4A}" type="slidenum">
              <a:rPr lang="en-US" smtClean="0"/>
              <a:pPr>
                <a:defRPr/>
              </a:pPr>
              <a:t>‹#›</a:t>
            </a:fld>
            <a:endParaRPr lang="en-US" dirty="0"/>
          </a:p>
        </p:txBody>
      </p:sp>
    </p:spTree>
    <p:extLst>
      <p:ext uri="{BB962C8B-B14F-4D97-AF65-F5344CB8AC3E}">
        <p14:creationId xmlns:p14="http://schemas.microsoft.com/office/powerpoint/2010/main" val="341264239"/>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defTabSz="609570" rtl="0" eaLnBrk="1" latinLnBrk="0" hangingPunct="1">
        <a:spcBef>
          <a:spcPct val="0"/>
        </a:spcBef>
        <a:buNone/>
        <a:defRPr sz="44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125.xml"/><Relationship Id="rId21" Type="http://schemas.openxmlformats.org/officeDocument/2006/relationships/tags" Target="../tags/tag120.xml"/><Relationship Id="rId42" Type="http://schemas.openxmlformats.org/officeDocument/2006/relationships/tags" Target="../tags/tag141.xml"/><Relationship Id="rId47" Type="http://schemas.openxmlformats.org/officeDocument/2006/relationships/tags" Target="../tags/tag146.xml"/><Relationship Id="rId63" Type="http://schemas.openxmlformats.org/officeDocument/2006/relationships/tags" Target="../tags/tag162.xml"/><Relationship Id="rId68" Type="http://schemas.openxmlformats.org/officeDocument/2006/relationships/tags" Target="../tags/tag167.xml"/><Relationship Id="rId84" Type="http://schemas.openxmlformats.org/officeDocument/2006/relationships/tags" Target="../tags/tag183.xml"/><Relationship Id="rId16" Type="http://schemas.openxmlformats.org/officeDocument/2006/relationships/tags" Target="../tags/tag115.xml"/><Relationship Id="rId11" Type="http://schemas.openxmlformats.org/officeDocument/2006/relationships/tags" Target="../tags/tag110.xml"/><Relationship Id="rId32" Type="http://schemas.openxmlformats.org/officeDocument/2006/relationships/tags" Target="../tags/tag131.xml"/><Relationship Id="rId37" Type="http://schemas.openxmlformats.org/officeDocument/2006/relationships/tags" Target="../tags/tag136.xml"/><Relationship Id="rId53" Type="http://schemas.openxmlformats.org/officeDocument/2006/relationships/tags" Target="../tags/tag152.xml"/><Relationship Id="rId58" Type="http://schemas.openxmlformats.org/officeDocument/2006/relationships/tags" Target="../tags/tag157.xml"/><Relationship Id="rId74" Type="http://schemas.openxmlformats.org/officeDocument/2006/relationships/tags" Target="../tags/tag173.xml"/><Relationship Id="rId79" Type="http://schemas.openxmlformats.org/officeDocument/2006/relationships/tags" Target="../tags/tag178.xml"/><Relationship Id="rId5" Type="http://schemas.openxmlformats.org/officeDocument/2006/relationships/tags" Target="../tags/tag104.xml"/><Relationship Id="rId19" Type="http://schemas.openxmlformats.org/officeDocument/2006/relationships/tags" Target="../tags/tag11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tags" Target="../tags/tag142.xml"/><Relationship Id="rId48" Type="http://schemas.openxmlformats.org/officeDocument/2006/relationships/tags" Target="../tags/tag147.xml"/><Relationship Id="rId56" Type="http://schemas.openxmlformats.org/officeDocument/2006/relationships/tags" Target="../tags/tag155.xml"/><Relationship Id="rId64" Type="http://schemas.openxmlformats.org/officeDocument/2006/relationships/tags" Target="../tags/tag163.xml"/><Relationship Id="rId69" Type="http://schemas.openxmlformats.org/officeDocument/2006/relationships/tags" Target="../tags/tag168.xml"/><Relationship Id="rId77" Type="http://schemas.openxmlformats.org/officeDocument/2006/relationships/tags" Target="../tags/tag176.xml"/><Relationship Id="rId8" Type="http://schemas.openxmlformats.org/officeDocument/2006/relationships/tags" Target="../tags/tag107.xml"/><Relationship Id="rId51" Type="http://schemas.openxmlformats.org/officeDocument/2006/relationships/tags" Target="../tags/tag150.xml"/><Relationship Id="rId72" Type="http://schemas.openxmlformats.org/officeDocument/2006/relationships/tags" Target="../tags/tag171.xml"/><Relationship Id="rId80" Type="http://schemas.openxmlformats.org/officeDocument/2006/relationships/tags" Target="../tags/tag179.xml"/><Relationship Id="rId85" Type="http://schemas.openxmlformats.org/officeDocument/2006/relationships/tags" Target="../tags/tag184.xml"/><Relationship Id="rId3" Type="http://schemas.openxmlformats.org/officeDocument/2006/relationships/tags" Target="../tags/tag102.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tags" Target="../tags/tag145.xml"/><Relationship Id="rId59" Type="http://schemas.openxmlformats.org/officeDocument/2006/relationships/tags" Target="../tags/tag158.xml"/><Relationship Id="rId67" Type="http://schemas.openxmlformats.org/officeDocument/2006/relationships/tags" Target="../tags/tag166.xml"/><Relationship Id="rId20" Type="http://schemas.openxmlformats.org/officeDocument/2006/relationships/tags" Target="../tags/tag119.xml"/><Relationship Id="rId41" Type="http://schemas.openxmlformats.org/officeDocument/2006/relationships/tags" Target="../tags/tag140.xml"/><Relationship Id="rId54" Type="http://schemas.openxmlformats.org/officeDocument/2006/relationships/tags" Target="../tags/tag153.xml"/><Relationship Id="rId62" Type="http://schemas.openxmlformats.org/officeDocument/2006/relationships/tags" Target="../tags/tag161.xml"/><Relationship Id="rId70" Type="http://schemas.openxmlformats.org/officeDocument/2006/relationships/tags" Target="../tags/tag169.xml"/><Relationship Id="rId75" Type="http://schemas.openxmlformats.org/officeDocument/2006/relationships/tags" Target="../tags/tag174.xml"/><Relationship Id="rId83" Type="http://schemas.openxmlformats.org/officeDocument/2006/relationships/tags" Target="../tags/tag182.xml"/><Relationship Id="rId1" Type="http://schemas.openxmlformats.org/officeDocument/2006/relationships/tags" Target="../tags/tag100.xml"/><Relationship Id="rId6" Type="http://schemas.openxmlformats.org/officeDocument/2006/relationships/tags" Target="../tags/tag105.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49" Type="http://schemas.openxmlformats.org/officeDocument/2006/relationships/tags" Target="../tags/tag148.xml"/><Relationship Id="rId57" Type="http://schemas.openxmlformats.org/officeDocument/2006/relationships/tags" Target="../tags/tag156.xml"/><Relationship Id="rId10" Type="http://schemas.openxmlformats.org/officeDocument/2006/relationships/tags" Target="../tags/tag109.xml"/><Relationship Id="rId31" Type="http://schemas.openxmlformats.org/officeDocument/2006/relationships/tags" Target="../tags/tag130.xml"/><Relationship Id="rId44" Type="http://schemas.openxmlformats.org/officeDocument/2006/relationships/tags" Target="../tags/tag143.xml"/><Relationship Id="rId52" Type="http://schemas.openxmlformats.org/officeDocument/2006/relationships/tags" Target="../tags/tag151.xml"/><Relationship Id="rId60" Type="http://schemas.openxmlformats.org/officeDocument/2006/relationships/tags" Target="../tags/tag159.xml"/><Relationship Id="rId65" Type="http://schemas.openxmlformats.org/officeDocument/2006/relationships/tags" Target="../tags/tag164.xml"/><Relationship Id="rId73" Type="http://schemas.openxmlformats.org/officeDocument/2006/relationships/tags" Target="../tags/tag172.xml"/><Relationship Id="rId78" Type="http://schemas.openxmlformats.org/officeDocument/2006/relationships/tags" Target="../tags/tag177.xml"/><Relationship Id="rId81" Type="http://schemas.openxmlformats.org/officeDocument/2006/relationships/tags" Target="../tags/tag180.xml"/><Relationship Id="rId86" Type="http://schemas.openxmlformats.org/officeDocument/2006/relationships/tags" Target="../tags/tag185.xml"/><Relationship Id="rId4" Type="http://schemas.openxmlformats.org/officeDocument/2006/relationships/tags" Target="../tags/tag103.xml"/><Relationship Id="rId9" Type="http://schemas.openxmlformats.org/officeDocument/2006/relationships/tags" Target="../tags/tag108.xml"/><Relationship Id="rId13" Type="http://schemas.openxmlformats.org/officeDocument/2006/relationships/tags" Target="../tags/tag112.xml"/><Relationship Id="rId18" Type="http://schemas.openxmlformats.org/officeDocument/2006/relationships/tags" Target="../tags/tag117.xml"/><Relationship Id="rId39" Type="http://schemas.openxmlformats.org/officeDocument/2006/relationships/tags" Target="../tags/tag138.xml"/><Relationship Id="rId34" Type="http://schemas.openxmlformats.org/officeDocument/2006/relationships/tags" Target="../tags/tag133.xml"/><Relationship Id="rId50" Type="http://schemas.openxmlformats.org/officeDocument/2006/relationships/tags" Target="../tags/tag149.xml"/><Relationship Id="rId55" Type="http://schemas.openxmlformats.org/officeDocument/2006/relationships/tags" Target="../tags/tag154.xml"/><Relationship Id="rId76" Type="http://schemas.openxmlformats.org/officeDocument/2006/relationships/tags" Target="../tags/tag175.xml"/><Relationship Id="rId7" Type="http://schemas.openxmlformats.org/officeDocument/2006/relationships/tags" Target="../tags/tag106.xml"/><Relationship Id="rId71" Type="http://schemas.openxmlformats.org/officeDocument/2006/relationships/tags" Target="../tags/tag170.xml"/><Relationship Id="rId2" Type="http://schemas.openxmlformats.org/officeDocument/2006/relationships/tags" Target="../tags/tag101.xml"/><Relationship Id="rId29" Type="http://schemas.openxmlformats.org/officeDocument/2006/relationships/tags" Target="../tags/tag128.xml"/><Relationship Id="rId24" Type="http://schemas.openxmlformats.org/officeDocument/2006/relationships/tags" Target="../tags/tag123.xml"/><Relationship Id="rId40" Type="http://schemas.openxmlformats.org/officeDocument/2006/relationships/tags" Target="../tags/tag139.xml"/><Relationship Id="rId45" Type="http://schemas.openxmlformats.org/officeDocument/2006/relationships/tags" Target="../tags/tag144.xml"/><Relationship Id="rId66" Type="http://schemas.openxmlformats.org/officeDocument/2006/relationships/tags" Target="../tags/tag165.xml"/><Relationship Id="rId87" Type="http://schemas.openxmlformats.org/officeDocument/2006/relationships/slideLayout" Target="../slideLayouts/slideLayout2.xml"/><Relationship Id="rId61" Type="http://schemas.openxmlformats.org/officeDocument/2006/relationships/tags" Target="../tags/tag160.xml"/><Relationship Id="rId82" Type="http://schemas.openxmlformats.org/officeDocument/2006/relationships/tags" Target="../tags/tag1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 Type="http://schemas.openxmlformats.org/officeDocument/2006/relationships/tags" Target="../tags/tag188.xml"/><Relationship Id="rId21" Type="http://schemas.openxmlformats.org/officeDocument/2006/relationships/tags" Target="../tags/tag206.xml"/><Relationship Id="rId7" Type="http://schemas.openxmlformats.org/officeDocument/2006/relationships/tags" Target="../tags/tag192.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2" Type="http://schemas.openxmlformats.org/officeDocument/2006/relationships/tags" Target="../tags/tag187.xml"/><Relationship Id="rId16" Type="http://schemas.openxmlformats.org/officeDocument/2006/relationships/tags" Target="../tags/tag201.xml"/><Relationship Id="rId20" Type="http://schemas.openxmlformats.org/officeDocument/2006/relationships/tags" Target="../tags/tag205.xml"/><Relationship Id="rId29" Type="http://schemas.openxmlformats.org/officeDocument/2006/relationships/tags" Target="../tags/tag214.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slideLayout" Target="../slideLayouts/slideLayout2.xml"/><Relationship Id="rId5" Type="http://schemas.openxmlformats.org/officeDocument/2006/relationships/tags" Target="../tags/tag190.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10" Type="http://schemas.openxmlformats.org/officeDocument/2006/relationships/tags" Target="../tags/tag195.xml"/><Relationship Id="rId19" Type="http://schemas.openxmlformats.org/officeDocument/2006/relationships/tags" Target="../tags/tag204.xml"/><Relationship Id="rId31" Type="http://schemas.openxmlformats.org/officeDocument/2006/relationships/tags" Target="../tags/tag216.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s>
</file>

<file path=ppt/slides/_rels/slide13.xml.rels><?xml version="1.0" encoding="UTF-8" standalone="yes"?>
<Relationships xmlns="http://schemas.openxmlformats.org/package/2006/relationships"><Relationship Id="rId26" Type="http://schemas.openxmlformats.org/officeDocument/2006/relationships/tags" Target="../tags/tag242.xml"/><Relationship Id="rId21" Type="http://schemas.openxmlformats.org/officeDocument/2006/relationships/tags" Target="../tags/tag237.xml"/><Relationship Id="rId42" Type="http://schemas.openxmlformats.org/officeDocument/2006/relationships/tags" Target="../tags/tag258.xml"/><Relationship Id="rId47" Type="http://schemas.openxmlformats.org/officeDocument/2006/relationships/tags" Target="../tags/tag263.xml"/><Relationship Id="rId63" Type="http://schemas.openxmlformats.org/officeDocument/2006/relationships/tags" Target="../tags/tag279.xml"/><Relationship Id="rId68" Type="http://schemas.openxmlformats.org/officeDocument/2006/relationships/tags" Target="../tags/tag284.xml"/><Relationship Id="rId7" Type="http://schemas.openxmlformats.org/officeDocument/2006/relationships/tags" Target="../tags/tag223.xml"/><Relationship Id="rId2" Type="http://schemas.openxmlformats.org/officeDocument/2006/relationships/tags" Target="../tags/tag218.xml"/><Relationship Id="rId16" Type="http://schemas.openxmlformats.org/officeDocument/2006/relationships/tags" Target="../tags/tag232.xml"/><Relationship Id="rId29" Type="http://schemas.openxmlformats.org/officeDocument/2006/relationships/tags" Target="../tags/tag245.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tags" Target="../tags/tag256.xml"/><Relationship Id="rId45" Type="http://schemas.openxmlformats.org/officeDocument/2006/relationships/tags" Target="../tags/tag261.xml"/><Relationship Id="rId53" Type="http://schemas.openxmlformats.org/officeDocument/2006/relationships/tags" Target="../tags/tag269.xml"/><Relationship Id="rId58" Type="http://schemas.openxmlformats.org/officeDocument/2006/relationships/tags" Target="../tags/tag274.xml"/><Relationship Id="rId66" Type="http://schemas.openxmlformats.org/officeDocument/2006/relationships/tags" Target="../tags/tag282.xml"/><Relationship Id="rId5" Type="http://schemas.openxmlformats.org/officeDocument/2006/relationships/tags" Target="../tags/tag221.xml"/><Relationship Id="rId61" Type="http://schemas.openxmlformats.org/officeDocument/2006/relationships/tags" Target="../tags/tag277.xml"/><Relationship Id="rId19" Type="http://schemas.openxmlformats.org/officeDocument/2006/relationships/tags" Target="../tags/tag23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tags" Target="../tags/tag259.xml"/><Relationship Id="rId48" Type="http://schemas.openxmlformats.org/officeDocument/2006/relationships/tags" Target="../tags/tag264.xml"/><Relationship Id="rId56" Type="http://schemas.openxmlformats.org/officeDocument/2006/relationships/tags" Target="../tags/tag272.xml"/><Relationship Id="rId64" Type="http://schemas.openxmlformats.org/officeDocument/2006/relationships/tags" Target="../tags/tag280.xml"/><Relationship Id="rId69" Type="http://schemas.openxmlformats.org/officeDocument/2006/relationships/slideLayout" Target="../slideLayouts/slideLayout2.xml"/><Relationship Id="rId8" Type="http://schemas.openxmlformats.org/officeDocument/2006/relationships/tags" Target="../tags/tag224.xml"/><Relationship Id="rId51" Type="http://schemas.openxmlformats.org/officeDocument/2006/relationships/tags" Target="../tags/tag267.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 Id="rId46" Type="http://schemas.openxmlformats.org/officeDocument/2006/relationships/tags" Target="../tags/tag262.xml"/><Relationship Id="rId59" Type="http://schemas.openxmlformats.org/officeDocument/2006/relationships/tags" Target="../tags/tag275.xml"/><Relationship Id="rId67" Type="http://schemas.openxmlformats.org/officeDocument/2006/relationships/tags" Target="../tags/tag283.xml"/><Relationship Id="rId20" Type="http://schemas.openxmlformats.org/officeDocument/2006/relationships/tags" Target="../tags/tag236.xml"/><Relationship Id="rId41" Type="http://schemas.openxmlformats.org/officeDocument/2006/relationships/tags" Target="../tags/tag257.xml"/><Relationship Id="rId54" Type="http://schemas.openxmlformats.org/officeDocument/2006/relationships/tags" Target="../tags/tag270.xml"/><Relationship Id="rId62" Type="http://schemas.openxmlformats.org/officeDocument/2006/relationships/tags" Target="../tags/tag278.xml"/><Relationship Id="rId70" Type="http://schemas.openxmlformats.org/officeDocument/2006/relationships/notesSlide" Target="../notesSlides/notesSlide2.xml"/><Relationship Id="rId1" Type="http://schemas.openxmlformats.org/officeDocument/2006/relationships/tags" Target="../tags/tag217.xml"/><Relationship Id="rId6" Type="http://schemas.openxmlformats.org/officeDocument/2006/relationships/tags" Target="../tags/tag222.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49" Type="http://schemas.openxmlformats.org/officeDocument/2006/relationships/tags" Target="../tags/tag265.xml"/><Relationship Id="rId57" Type="http://schemas.openxmlformats.org/officeDocument/2006/relationships/tags" Target="../tags/tag273.xml"/><Relationship Id="rId10" Type="http://schemas.openxmlformats.org/officeDocument/2006/relationships/tags" Target="../tags/tag226.xml"/><Relationship Id="rId31" Type="http://schemas.openxmlformats.org/officeDocument/2006/relationships/tags" Target="../tags/tag247.xml"/><Relationship Id="rId44" Type="http://schemas.openxmlformats.org/officeDocument/2006/relationships/tags" Target="../tags/tag260.xml"/><Relationship Id="rId52" Type="http://schemas.openxmlformats.org/officeDocument/2006/relationships/tags" Target="../tags/tag268.xml"/><Relationship Id="rId60" Type="http://schemas.openxmlformats.org/officeDocument/2006/relationships/tags" Target="../tags/tag276.xml"/><Relationship Id="rId65" Type="http://schemas.openxmlformats.org/officeDocument/2006/relationships/tags" Target="../tags/tag281.xml"/><Relationship Id="rId4" Type="http://schemas.openxmlformats.org/officeDocument/2006/relationships/tags" Target="../tags/tag220.xml"/><Relationship Id="rId9" Type="http://schemas.openxmlformats.org/officeDocument/2006/relationships/tags" Target="../tags/tag225.xml"/><Relationship Id="rId13" Type="http://schemas.openxmlformats.org/officeDocument/2006/relationships/tags" Target="../tags/tag229.xml"/><Relationship Id="rId18" Type="http://schemas.openxmlformats.org/officeDocument/2006/relationships/tags" Target="../tags/tag234.xml"/><Relationship Id="rId39" Type="http://schemas.openxmlformats.org/officeDocument/2006/relationships/tags" Target="../tags/tag255.xml"/><Relationship Id="rId34" Type="http://schemas.openxmlformats.org/officeDocument/2006/relationships/tags" Target="../tags/tag250.xml"/><Relationship Id="rId50" Type="http://schemas.openxmlformats.org/officeDocument/2006/relationships/tags" Target="../tags/tag266.xml"/><Relationship Id="rId55" Type="http://schemas.openxmlformats.org/officeDocument/2006/relationships/tags" Target="../tags/tag271.xml"/></Relationships>
</file>

<file path=ppt/slides/_rels/slide14.xml.rels><?xml version="1.0" encoding="UTF-8" standalone="yes"?>
<Relationships xmlns="http://schemas.openxmlformats.org/package/2006/relationships"><Relationship Id="rId26" Type="http://schemas.openxmlformats.org/officeDocument/2006/relationships/tags" Target="../tags/tag310.xml"/><Relationship Id="rId21" Type="http://schemas.openxmlformats.org/officeDocument/2006/relationships/tags" Target="../tags/tag305.xml"/><Relationship Id="rId42" Type="http://schemas.openxmlformats.org/officeDocument/2006/relationships/tags" Target="../tags/tag326.xml"/><Relationship Id="rId47" Type="http://schemas.openxmlformats.org/officeDocument/2006/relationships/tags" Target="../tags/tag331.xml"/><Relationship Id="rId63" Type="http://schemas.openxmlformats.org/officeDocument/2006/relationships/tags" Target="../tags/tag347.xml"/><Relationship Id="rId68" Type="http://schemas.openxmlformats.org/officeDocument/2006/relationships/tags" Target="../tags/tag352.xml"/><Relationship Id="rId7" Type="http://schemas.openxmlformats.org/officeDocument/2006/relationships/tags" Target="../tags/tag291.xml"/><Relationship Id="rId2" Type="http://schemas.openxmlformats.org/officeDocument/2006/relationships/tags" Target="../tags/tag286.xml"/><Relationship Id="rId16" Type="http://schemas.openxmlformats.org/officeDocument/2006/relationships/tags" Target="../tags/tag300.xml"/><Relationship Id="rId29" Type="http://schemas.openxmlformats.org/officeDocument/2006/relationships/tags" Target="../tags/tag313.xml"/><Relationship Id="rId11" Type="http://schemas.openxmlformats.org/officeDocument/2006/relationships/tags" Target="../tags/tag295.xml"/><Relationship Id="rId24" Type="http://schemas.openxmlformats.org/officeDocument/2006/relationships/tags" Target="../tags/tag308.xml"/><Relationship Id="rId32" Type="http://schemas.openxmlformats.org/officeDocument/2006/relationships/tags" Target="../tags/tag316.xml"/><Relationship Id="rId37" Type="http://schemas.openxmlformats.org/officeDocument/2006/relationships/tags" Target="../tags/tag321.xml"/><Relationship Id="rId40" Type="http://schemas.openxmlformats.org/officeDocument/2006/relationships/tags" Target="../tags/tag324.xml"/><Relationship Id="rId45" Type="http://schemas.openxmlformats.org/officeDocument/2006/relationships/tags" Target="../tags/tag329.xml"/><Relationship Id="rId53" Type="http://schemas.openxmlformats.org/officeDocument/2006/relationships/tags" Target="../tags/tag337.xml"/><Relationship Id="rId58" Type="http://schemas.openxmlformats.org/officeDocument/2006/relationships/tags" Target="../tags/tag342.xml"/><Relationship Id="rId66" Type="http://schemas.openxmlformats.org/officeDocument/2006/relationships/tags" Target="../tags/tag350.xml"/><Relationship Id="rId5" Type="http://schemas.openxmlformats.org/officeDocument/2006/relationships/tags" Target="../tags/tag289.xml"/><Relationship Id="rId61" Type="http://schemas.openxmlformats.org/officeDocument/2006/relationships/tags" Target="../tags/tag345.xml"/><Relationship Id="rId19" Type="http://schemas.openxmlformats.org/officeDocument/2006/relationships/tags" Target="../tags/tag303.xml"/><Relationship Id="rId14" Type="http://schemas.openxmlformats.org/officeDocument/2006/relationships/tags" Target="../tags/tag298.xml"/><Relationship Id="rId22" Type="http://schemas.openxmlformats.org/officeDocument/2006/relationships/tags" Target="../tags/tag306.xml"/><Relationship Id="rId27" Type="http://schemas.openxmlformats.org/officeDocument/2006/relationships/tags" Target="../tags/tag311.xml"/><Relationship Id="rId30" Type="http://schemas.openxmlformats.org/officeDocument/2006/relationships/tags" Target="../tags/tag314.xml"/><Relationship Id="rId35" Type="http://schemas.openxmlformats.org/officeDocument/2006/relationships/tags" Target="../tags/tag319.xml"/><Relationship Id="rId43" Type="http://schemas.openxmlformats.org/officeDocument/2006/relationships/tags" Target="../tags/tag327.xml"/><Relationship Id="rId48" Type="http://schemas.openxmlformats.org/officeDocument/2006/relationships/tags" Target="../tags/tag332.xml"/><Relationship Id="rId56" Type="http://schemas.openxmlformats.org/officeDocument/2006/relationships/tags" Target="../tags/tag340.xml"/><Relationship Id="rId64" Type="http://schemas.openxmlformats.org/officeDocument/2006/relationships/tags" Target="../tags/tag348.xml"/><Relationship Id="rId69" Type="http://schemas.openxmlformats.org/officeDocument/2006/relationships/slideLayout" Target="../slideLayouts/slideLayout2.xml"/><Relationship Id="rId8" Type="http://schemas.openxmlformats.org/officeDocument/2006/relationships/tags" Target="../tags/tag292.xml"/><Relationship Id="rId51" Type="http://schemas.openxmlformats.org/officeDocument/2006/relationships/tags" Target="../tags/tag335.xml"/><Relationship Id="rId3" Type="http://schemas.openxmlformats.org/officeDocument/2006/relationships/tags" Target="../tags/tag287.xml"/><Relationship Id="rId12" Type="http://schemas.openxmlformats.org/officeDocument/2006/relationships/tags" Target="../tags/tag296.xml"/><Relationship Id="rId17" Type="http://schemas.openxmlformats.org/officeDocument/2006/relationships/tags" Target="../tags/tag301.xml"/><Relationship Id="rId25" Type="http://schemas.openxmlformats.org/officeDocument/2006/relationships/tags" Target="../tags/tag309.xml"/><Relationship Id="rId33" Type="http://schemas.openxmlformats.org/officeDocument/2006/relationships/tags" Target="../tags/tag317.xml"/><Relationship Id="rId38" Type="http://schemas.openxmlformats.org/officeDocument/2006/relationships/tags" Target="../tags/tag322.xml"/><Relationship Id="rId46" Type="http://schemas.openxmlformats.org/officeDocument/2006/relationships/tags" Target="../tags/tag330.xml"/><Relationship Id="rId59" Type="http://schemas.openxmlformats.org/officeDocument/2006/relationships/tags" Target="../tags/tag343.xml"/><Relationship Id="rId67" Type="http://schemas.openxmlformats.org/officeDocument/2006/relationships/tags" Target="../tags/tag351.xml"/><Relationship Id="rId20" Type="http://schemas.openxmlformats.org/officeDocument/2006/relationships/tags" Target="../tags/tag304.xml"/><Relationship Id="rId41" Type="http://schemas.openxmlformats.org/officeDocument/2006/relationships/tags" Target="../tags/tag325.xml"/><Relationship Id="rId54" Type="http://schemas.openxmlformats.org/officeDocument/2006/relationships/tags" Target="../tags/tag338.xml"/><Relationship Id="rId62" Type="http://schemas.openxmlformats.org/officeDocument/2006/relationships/tags" Target="../tags/tag346.xml"/><Relationship Id="rId1" Type="http://schemas.openxmlformats.org/officeDocument/2006/relationships/tags" Target="../tags/tag285.xml"/><Relationship Id="rId6" Type="http://schemas.openxmlformats.org/officeDocument/2006/relationships/tags" Target="../tags/tag290.xml"/><Relationship Id="rId15" Type="http://schemas.openxmlformats.org/officeDocument/2006/relationships/tags" Target="../tags/tag299.xml"/><Relationship Id="rId23" Type="http://schemas.openxmlformats.org/officeDocument/2006/relationships/tags" Target="../tags/tag307.xml"/><Relationship Id="rId28" Type="http://schemas.openxmlformats.org/officeDocument/2006/relationships/tags" Target="../tags/tag312.xml"/><Relationship Id="rId36" Type="http://schemas.openxmlformats.org/officeDocument/2006/relationships/tags" Target="../tags/tag320.xml"/><Relationship Id="rId49" Type="http://schemas.openxmlformats.org/officeDocument/2006/relationships/tags" Target="../tags/tag333.xml"/><Relationship Id="rId57" Type="http://schemas.openxmlformats.org/officeDocument/2006/relationships/tags" Target="../tags/tag341.xml"/><Relationship Id="rId10" Type="http://schemas.openxmlformats.org/officeDocument/2006/relationships/tags" Target="../tags/tag294.xml"/><Relationship Id="rId31" Type="http://schemas.openxmlformats.org/officeDocument/2006/relationships/tags" Target="../tags/tag315.xml"/><Relationship Id="rId44" Type="http://schemas.openxmlformats.org/officeDocument/2006/relationships/tags" Target="../tags/tag328.xml"/><Relationship Id="rId52" Type="http://schemas.openxmlformats.org/officeDocument/2006/relationships/tags" Target="../tags/tag336.xml"/><Relationship Id="rId60" Type="http://schemas.openxmlformats.org/officeDocument/2006/relationships/tags" Target="../tags/tag344.xml"/><Relationship Id="rId65" Type="http://schemas.openxmlformats.org/officeDocument/2006/relationships/tags" Target="../tags/tag349.xml"/><Relationship Id="rId4" Type="http://schemas.openxmlformats.org/officeDocument/2006/relationships/tags" Target="../tags/tag288.xml"/><Relationship Id="rId9" Type="http://schemas.openxmlformats.org/officeDocument/2006/relationships/tags" Target="../tags/tag293.xml"/><Relationship Id="rId13" Type="http://schemas.openxmlformats.org/officeDocument/2006/relationships/tags" Target="../tags/tag297.xml"/><Relationship Id="rId18" Type="http://schemas.openxmlformats.org/officeDocument/2006/relationships/tags" Target="../tags/tag302.xml"/><Relationship Id="rId39" Type="http://schemas.openxmlformats.org/officeDocument/2006/relationships/tags" Target="../tags/tag323.xml"/><Relationship Id="rId34" Type="http://schemas.openxmlformats.org/officeDocument/2006/relationships/tags" Target="../tags/tag318.xml"/><Relationship Id="rId50" Type="http://schemas.openxmlformats.org/officeDocument/2006/relationships/tags" Target="../tags/tag334.xml"/><Relationship Id="rId55" Type="http://schemas.openxmlformats.org/officeDocument/2006/relationships/tags" Target="../tags/tag339.xml"/></Relationships>
</file>

<file path=ppt/slides/_rels/slide15.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tags" Target="../tags/tag370.xml"/><Relationship Id="rId3" Type="http://schemas.openxmlformats.org/officeDocument/2006/relationships/tags" Target="../tags/tag355.xml"/><Relationship Id="rId21" Type="http://schemas.openxmlformats.org/officeDocument/2006/relationships/tags" Target="../tags/tag373.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tags" Target="../tags/tag369.xml"/><Relationship Id="rId2" Type="http://schemas.openxmlformats.org/officeDocument/2006/relationships/tags" Target="../tags/tag354.xml"/><Relationship Id="rId16" Type="http://schemas.openxmlformats.org/officeDocument/2006/relationships/tags" Target="../tags/tag368.xml"/><Relationship Id="rId20" Type="http://schemas.openxmlformats.org/officeDocument/2006/relationships/tags" Target="../tags/tag372.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tags" Target="../tags/tag367.xml"/><Relationship Id="rId23" Type="http://schemas.openxmlformats.org/officeDocument/2006/relationships/notesSlide" Target="../notesSlides/notesSlide3.xml"/><Relationship Id="rId10" Type="http://schemas.openxmlformats.org/officeDocument/2006/relationships/tags" Target="../tags/tag362.xml"/><Relationship Id="rId19" Type="http://schemas.openxmlformats.org/officeDocument/2006/relationships/tags" Target="../tags/tag371.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 Id="rId2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5" Type="http://schemas.openxmlformats.org/officeDocument/2006/relationships/tags" Target="../tags/tag378.xml"/><Relationship Id="rId10" Type="http://schemas.openxmlformats.org/officeDocument/2006/relationships/image" Target="../media/image8.tiff"/><Relationship Id="rId4" Type="http://schemas.openxmlformats.org/officeDocument/2006/relationships/tags" Target="../tags/tag377.xml"/><Relationship Id="rId9"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5" Type="http://schemas.openxmlformats.org/officeDocument/2006/relationships/tags" Target="../tags/tag385.xml"/><Relationship Id="rId10" Type="http://schemas.openxmlformats.org/officeDocument/2006/relationships/image" Target="../media/image8.tiff"/><Relationship Id="rId4" Type="http://schemas.openxmlformats.org/officeDocument/2006/relationships/tags" Target="../tags/tag384.xml"/><Relationship Id="rId9"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3" Type="http://schemas.openxmlformats.org/officeDocument/2006/relationships/tags" Target="../tags/tag400.xml"/><Relationship Id="rId18" Type="http://schemas.openxmlformats.org/officeDocument/2006/relationships/tags" Target="../tags/tag405.xml"/><Relationship Id="rId26" Type="http://schemas.openxmlformats.org/officeDocument/2006/relationships/tags" Target="../tags/tag413.xml"/><Relationship Id="rId39" Type="http://schemas.openxmlformats.org/officeDocument/2006/relationships/tags" Target="../tags/tag426.xml"/><Relationship Id="rId21" Type="http://schemas.openxmlformats.org/officeDocument/2006/relationships/tags" Target="../tags/tag408.xml"/><Relationship Id="rId34" Type="http://schemas.openxmlformats.org/officeDocument/2006/relationships/tags" Target="../tags/tag421.xml"/><Relationship Id="rId42" Type="http://schemas.openxmlformats.org/officeDocument/2006/relationships/tags" Target="../tags/tag429.xml"/><Relationship Id="rId7" Type="http://schemas.openxmlformats.org/officeDocument/2006/relationships/tags" Target="../tags/tag394.xml"/><Relationship Id="rId2" Type="http://schemas.openxmlformats.org/officeDocument/2006/relationships/tags" Target="../tags/tag389.xml"/><Relationship Id="rId16" Type="http://schemas.openxmlformats.org/officeDocument/2006/relationships/tags" Target="../tags/tag403.xml"/><Relationship Id="rId20" Type="http://schemas.openxmlformats.org/officeDocument/2006/relationships/tags" Target="../tags/tag407.xml"/><Relationship Id="rId29" Type="http://schemas.openxmlformats.org/officeDocument/2006/relationships/tags" Target="../tags/tag416.xml"/><Relationship Id="rId41" Type="http://schemas.openxmlformats.org/officeDocument/2006/relationships/tags" Target="../tags/tag428.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tags" Target="../tags/tag398.xml"/><Relationship Id="rId24" Type="http://schemas.openxmlformats.org/officeDocument/2006/relationships/tags" Target="../tags/tag411.xml"/><Relationship Id="rId32" Type="http://schemas.openxmlformats.org/officeDocument/2006/relationships/tags" Target="../tags/tag419.xml"/><Relationship Id="rId37" Type="http://schemas.openxmlformats.org/officeDocument/2006/relationships/tags" Target="../tags/tag424.xml"/><Relationship Id="rId40" Type="http://schemas.openxmlformats.org/officeDocument/2006/relationships/tags" Target="../tags/tag427.xml"/><Relationship Id="rId5" Type="http://schemas.openxmlformats.org/officeDocument/2006/relationships/tags" Target="../tags/tag392.xml"/><Relationship Id="rId15" Type="http://schemas.openxmlformats.org/officeDocument/2006/relationships/tags" Target="../tags/tag402.xml"/><Relationship Id="rId23" Type="http://schemas.openxmlformats.org/officeDocument/2006/relationships/tags" Target="../tags/tag410.xml"/><Relationship Id="rId28" Type="http://schemas.openxmlformats.org/officeDocument/2006/relationships/tags" Target="../tags/tag415.xml"/><Relationship Id="rId36" Type="http://schemas.openxmlformats.org/officeDocument/2006/relationships/tags" Target="../tags/tag423.xml"/><Relationship Id="rId10" Type="http://schemas.openxmlformats.org/officeDocument/2006/relationships/tags" Target="../tags/tag397.xml"/><Relationship Id="rId19" Type="http://schemas.openxmlformats.org/officeDocument/2006/relationships/tags" Target="../tags/tag406.xml"/><Relationship Id="rId31" Type="http://schemas.openxmlformats.org/officeDocument/2006/relationships/tags" Target="../tags/tag418.xml"/><Relationship Id="rId44" Type="http://schemas.openxmlformats.org/officeDocument/2006/relationships/notesSlide" Target="../notesSlides/notesSlide6.xml"/><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tags" Target="../tags/tag401.xml"/><Relationship Id="rId22" Type="http://schemas.openxmlformats.org/officeDocument/2006/relationships/tags" Target="../tags/tag409.xml"/><Relationship Id="rId27" Type="http://schemas.openxmlformats.org/officeDocument/2006/relationships/tags" Target="../tags/tag414.xml"/><Relationship Id="rId30" Type="http://schemas.openxmlformats.org/officeDocument/2006/relationships/tags" Target="../tags/tag417.xml"/><Relationship Id="rId35" Type="http://schemas.openxmlformats.org/officeDocument/2006/relationships/tags" Target="../tags/tag422.xml"/><Relationship Id="rId43" Type="http://schemas.openxmlformats.org/officeDocument/2006/relationships/slideLayout" Target="../slideLayouts/slideLayout2.xml"/><Relationship Id="rId8" Type="http://schemas.openxmlformats.org/officeDocument/2006/relationships/tags" Target="../tags/tag395.xml"/><Relationship Id="rId3" Type="http://schemas.openxmlformats.org/officeDocument/2006/relationships/tags" Target="../tags/tag390.xml"/><Relationship Id="rId12" Type="http://schemas.openxmlformats.org/officeDocument/2006/relationships/tags" Target="../tags/tag399.xml"/><Relationship Id="rId17" Type="http://schemas.openxmlformats.org/officeDocument/2006/relationships/tags" Target="../tags/tag404.xml"/><Relationship Id="rId25" Type="http://schemas.openxmlformats.org/officeDocument/2006/relationships/tags" Target="../tags/tag412.xml"/><Relationship Id="rId33" Type="http://schemas.openxmlformats.org/officeDocument/2006/relationships/tags" Target="../tags/tag420.xml"/><Relationship Id="rId38" Type="http://schemas.openxmlformats.org/officeDocument/2006/relationships/tags" Target="../tags/tag425.xml"/></Relationships>
</file>

<file path=ppt/slides/_rels/slide19.xml.rels><?xml version="1.0" encoding="UTF-8" standalone="yes"?>
<Relationships xmlns="http://schemas.openxmlformats.org/package/2006/relationships"><Relationship Id="rId13" Type="http://schemas.openxmlformats.org/officeDocument/2006/relationships/tags" Target="../tags/tag442.xml"/><Relationship Id="rId18" Type="http://schemas.openxmlformats.org/officeDocument/2006/relationships/tags" Target="../tags/tag447.xml"/><Relationship Id="rId26" Type="http://schemas.openxmlformats.org/officeDocument/2006/relationships/tags" Target="../tags/tag455.xml"/><Relationship Id="rId39" Type="http://schemas.openxmlformats.org/officeDocument/2006/relationships/tags" Target="../tags/tag468.xml"/><Relationship Id="rId21" Type="http://schemas.openxmlformats.org/officeDocument/2006/relationships/tags" Target="../tags/tag450.xml"/><Relationship Id="rId34" Type="http://schemas.openxmlformats.org/officeDocument/2006/relationships/tags" Target="../tags/tag463.xml"/><Relationship Id="rId42" Type="http://schemas.openxmlformats.org/officeDocument/2006/relationships/tags" Target="../tags/tag471.xml"/><Relationship Id="rId47" Type="http://schemas.openxmlformats.org/officeDocument/2006/relationships/tags" Target="../tags/tag476.xml"/><Relationship Id="rId50" Type="http://schemas.openxmlformats.org/officeDocument/2006/relationships/tags" Target="../tags/tag479.xml"/><Relationship Id="rId7" Type="http://schemas.openxmlformats.org/officeDocument/2006/relationships/tags" Target="../tags/tag436.xml"/><Relationship Id="rId2" Type="http://schemas.openxmlformats.org/officeDocument/2006/relationships/tags" Target="../tags/tag431.xml"/><Relationship Id="rId16" Type="http://schemas.openxmlformats.org/officeDocument/2006/relationships/tags" Target="../tags/tag445.xml"/><Relationship Id="rId29" Type="http://schemas.openxmlformats.org/officeDocument/2006/relationships/tags" Target="../tags/tag458.xml"/><Relationship Id="rId11" Type="http://schemas.openxmlformats.org/officeDocument/2006/relationships/tags" Target="../tags/tag440.xml"/><Relationship Id="rId24" Type="http://schemas.openxmlformats.org/officeDocument/2006/relationships/tags" Target="../tags/tag453.xml"/><Relationship Id="rId32" Type="http://schemas.openxmlformats.org/officeDocument/2006/relationships/tags" Target="../tags/tag461.xml"/><Relationship Id="rId37" Type="http://schemas.openxmlformats.org/officeDocument/2006/relationships/tags" Target="../tags/tag466.xml"/><Relationship Id="rId40" Type="http://schemas.openxmlformats.org/officeDocument/2006/relationships/tags" Target="../tags/tag469.xml"/><Relationship Id="rId45" Type="http://schemas.openxmlformats.org/officeDocument/2006/relationships/tags" Target="../tags/tag474.xml"/><Relationship Id="rId5" Type="http://schemas.openxmlformats.org/officeDocument/2006/relationships/tags" Target="../tags/tag434.xml"/><Relationship Id="rId15" Type="http://schemas.openxmlformats.org/officeDocument/2006/relationships/tags" Target="../tags/tag444.xml"/><Relationship Id="rId23" Type="http://schemas.openxmlformats.org/officeDocument/2006/relationships/tags" Target="../tags/tag452.xml"/><Relationship Id="rId28" Type="http://schemas.openxmlformats.org/officeDocument/2006/relationships/tags" Target="../tags/tag457.xml"/><Relationship Id="rId36" Type="http://schemas.openxmlformats.org/officeDocument/2006/relationships/tags" Target="../tags/tag465.xml"/><Relationship Id="rId49" Type="http://schemas.openxmlformats.org/officeDocument/2006/relationships/tags" Target="../tags/tag478.xml"/><Relationship Id="rId10" Type="http://schemas.openxmlformats.org/officeDocument/2006/relationships/tags" Target="../tags/tag439.xml"/><Relationship Id="rId19" Type="http://schemas.openxmlformats.org/officeDocument/2006/relationships/tags" Target="../tags/tag448.xml"/><Relationship Id="rId31" Type="http://schemas.openxmlformats.org/officeDocument/2006/relationships/tags" Target="../tags/tag460.xml"/><Relationship Id="rId44" Type="http://schemas.openxmlformats.org/officeDocument/2006/relationships/tags" Target="../tags/tag473.xml"/><Relationship Id="rId52" Type="http://schemas.openxmlformats.org/officeDocument/2006/relationships/notesSlide" Target="../notesSlides/notesSlide7.xml"/><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tags" Target="../tags/tag443.xml"/><Relationship Id="rId22" Type="http://schemas.openxmlformats.org/officeDocument/2006/relationships/tags" Target="../tags/tag451.xml"/><Relationship Id="rId27" Type="http://schemas.openxmlformats.org/officeDocument/2006/relationships/tags" Target="../tags/tag456.xml"/><Relationship Id="rId30" Type="http://schemas.openxmlformats.org/officeDocument/2006/relationships/tags" Target="../tags/tag459.xml"/><Relationship Id="rId35" Type="http://schemas.openxmlformats.org/officeDocument/2006/relationships/tags" Target="../tags/tag464.xml"/><Relationship Id="rId43" Type="http://schemas.openxmlformats.org/officeDocument/2006/relationships/tags" Target="../tags/tag472.xml"/><Relationship Id="rId48" Type="http://schemas.openxmlformats.org/officeDocument/2006/relationships/tags" Target="../tags/tag477.xml"/><Relationship Id="rId8" Type="http://schemas.openxmlformats.org/officeDocument/2006/relationships/tags" Target="../tags/tag437.xml"/><Relationship Id="rId51" Type="http://schemas.openxmlformats.org/officeDocument/2006/relationships/slideLayout" Target="../slideLayouts/slideLayout2.xml"/><Relationship Id="rId3" Type="http://schemas.openxmlformats.org/officeDocument/2006/relationships/tags" Target="../tags/tag432.xml"/><Relationship Id="rId12" Type="http://schemas.openxmlformats.org/officeDocument/2006/relationships/tags" Target="../tags/tag441.xml"/><Relationship Id="rId17" Type="http://schemas.openxmlformats.org/officeDocument/2006/relationships/tags" Target="../tags/tag446.xml"/><Relationship Id="rId25" Type="http://schemas.openxmlformats.org/officeDocument/2006/relationships/tags" Target="../tags/tag454.xml"/><Relationship Id="rId33" Type="http://schemas.openxmlformats.org/officeDocument/2006/relationships/tags" Target="../tags/tag462.xml"/><Relationship Id="rId38" Type="http://schemas.openxmlformats.org/officeDocument/2006/relationships/tags" Target="../tags/tag467.xml"/><Relationship Id="rId46" Type="http://schemas.openxmlformats.org/officeDocument/2006/relationships/tags" Target="../tags/tag475.xml"/><Relationship Id="rId20" Type="http://schemas.openxmlformats.org/officeDocument/2006/relationships/tags" Target="../tags/tag449.xml"/><Relationship Id="rId41" Type="http://schemas.openxmlformats.org/officeDocument/2006/relationships/tags" Target="../tags/tag470.xml"/><Relationship Id="rId1" Type="http://schemas.openxmlformats.org/officeDocument/2006/relationships/tags" Target="../tags/tag430.xml"/><Relationship Id="rId6" Type="http://schemas.openxmlformats.org/officeDocument/2006/relationships/tags" Target="../tags/tag4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18" Type="http://schemas.openxmlformats.org/officeDocument/2006/relationships/tags" Target="../tags/tag497.xml"/><Relationship Id="rId26" Type="http://schemas.openxmlformats.org/officeDocument/2006/relationships/tags" Target="../tags/tag505.xml"/><Relationship Id="rId3" Type="http://schemas.openxmlformats.org/officeDocument/2006/relationships/tags" Target="../tags/tag482.xml"/><Relationship Id="rId21" Type="http://schemas.openxmlformats.org/officeDocument/2006/relationships/tags" Target="../tags/tag500.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tags" Target="../tags/tag496.xml"/><Relationship Id="rId25" Type="http://schemas.openxmlformats.org/officeDocument/2006/relationships/tags" Target="../tags/tag504.xml"/><Relationship Id="rId2" Type="http://schemas.openxmlformats.org/officeDocument/2006/relationships/tags" Target="../tags/tag481.xml"/><Relationship Id="rId16" Type="http://schemas.openxmlformats.org/officeDocument/2006/relationships/tags" Target="../tags/tag495.xml"/><Relationship Id="rId20" Type="http://schemas.openxmlformats.org/officeDocument/2006/relationships/tags" Target="../tags/tag499.xml"/><Relationship Id="rId29" Type="http://schemas.openxmlformats.org/officeDocument/2006/relationships/tags" Target="../tags/tag508.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24" Type="http://schemas.openxmlformats.org/officeDocument/2006/relationships/tags" Target="../tags/tag503.xml"/><Relationship Id="rId32" Type="http://schemas.openxmlformats.org/officeDocument/2006/relationships/slideLayout" Target="../slideLayouts/slideLayout2.xml"/><Relationship Id="rId5" Type="http://schemas.openxmlformats.org/officeDocument/2006/relationships/tags" Target="../tags/tag484.xml"/><Relationship Id="rId15" Type="http://schemas.openxmlformats.org/officeDocument/2006/relationships/tags" Target="../tags/tag494.xml"/><Relationship Id="rId23" Type="http://schemas.openxmlformats.org/officeDocument/2006/relationships/tags" Target="../tags/tag502.xml"/><Relationship Id="rId28" Type="http://schemas.openxmlformats.org/officeDocument/2006/relationships/tags" Target="../tags/tag507.xml"/><Relationship Id="rId10" Type="http://schemas.openxmlformats.org/officeDocument/2006/relationships/tags" Target="../tags/tag489.xml"/><Relationship Id="rId19" Type="http://schemas.openxmlformats.org/officeDocument/2006/relationships/tags" Target="../tags/tag498.xml"/><Relationship Id="rId31" Type="http://schemas.openxmlformats.org/officeDocument/2006/relationships/tags" Target="../tags/tag510.xml"/><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 Id="rId22" Type="http://schemas.openxmlformats.org/officeDocument/2006/relationships/tags" Target="../tags/tag501.xml"/><Relationship Id="rId27" Type="http://schemas.openxmlformats.org/officeDocument/2006/relationships/tags" Target="../tags/tag506.xml"/><Relationship Id="rId30" Type="http://schemas.openxmlformats.org/officeDocument/2006/relationships/tags" Target="../tags/tag509.xml"/></Relationships>
</file>

<file path=ppt/slides/_rels/slide21.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tags" Target="../tags/tag514.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3" Type="http://schemas.openxmlformats.org/officeDocument/2006/relationships/tags" Target="../tags/tag529.xml"/><Relationship Id="rId18" Type="http://schemas.openxmlformats.org/officeDocument/2006/relationships/tags" Target="../tags/tag534.xml"/><Relationship Id="rId26" Type="http://schemas.openxmlformats.org/officeDocument/2006/relationships/tags" Target="../tags/tag542.xml"/><Relationship Id="rId39" Type="http://schemas.openxmlformats.org/officeDocument/2006/relationships/tags" Target="../tags/tag555.xml"/><Relationship Id="rId21" Type="http://schemas.openxmlformats.org/officeDocument/2006/relationships/tags" Target="../tags/tag537.xml"/><Relationship Id="rId34" Type="http://schemas.openxmlformats.org/officeDocument/2006/relationships/tags" Target="../tags/tag550.xml"/><Relationship Id="rId42" Type="http://schemas.openxmlformats.org/officeDocument/2006/relationships/tags" Target="../tags/tag558.xml"/><Relationship Id="rId47" Type="http://schemas.openxmlformats.org/officeDocument/2006/relationships/tags" Target="../tags/tag563.xml"/><Relationship Id="rId50" Type="http://schemas.openxmlformats.org/officeDocument/2006/relationships/tags" Target="../tags/tag566.xml"/><Relationship Id="rId55" Type="http://schemas.openxmlformats.org/officeDocument/2006/relationships/slideLayout" Target="../slideLayouts/slideLayout2.xml"/><Relationship Id="rId7" Type="http://schemas.openxmlformats.org/officeDocument/2006/relationships/tags" Target="../tags/tag523.xml"/><Relationship Id="rId2" Type="http://schemas.openxmlformats.org/officeDocument/2006/relationships/tags" Target="../tags/tag518.xml"/><Relationship Id="rId16" Type="http://schemas.openxmlformats.org/officeDocument/2006/relationships/tags" Target="../tags/tag532.xml"/><Relationship Id="rId29" Type="http://schemas.openxmlformats.org/officeDocument/2006/relationships/tags" Target="../tags/tag545.xml"/><Relationship Id="rId11" Type="http://schemas.openxmlformats.org/officeDocument/2006/relationships/tags" Target="../tags/tag527.xml"/><Relationship Id="rId24" Type="http://schemas.openxmlformats.org/officeDocument/2006/relationships/tags" Target="../tags/tag540.xml"/><Relationship Id="rId32" Type="http://schemas.openxmlformats.org/officeDocument/2006/relationships/tags" Target="../tags/tag548.xml"/><Relationship Id="rId37" Type="http://schemas.openxmlformats.org/officeDocument/2006/relationships/tags" Target="../tags/tag553.xml"/><Relationship Id="rId40" Type="http://schemas.openxmlformats.org/officeDocument/2006/relationships/tags" Target="../tags/tag556.xml"/><Relationship Id="rId45" Type="http://schemas.openxmlformats.org/officeDocument/2006/relationships/tags" Target="../tags/tag561.xml"/><Relationship Id="rId53" Type="http://schemas.openxmlformats.org/officeDocument/2006/relationships/tags" Target="../tags/tag569.xml"/><Relationship Id="rId5" Type="http://schemas.openxmlformats.org/officeDocument/2006/relationships/tags" Target="../tags/tag521.xml"/><Relationship Id="rId10" Type="http://schemas.openxmlformats.org/officeDocument/2006/relationships/tags" Target="../tags/tag526.xml"/><Relationship Id="rId19" Type="http://schemas.openxmlformats.org/officeDocument/2006/relationships/tags" Target="../tags/tag535.xml"/><Relationship Id="rId31" Type="http://schemas.openxmlformats.org/officeDocument/2006/relationships/tags" Target="../tags/tag547.xml"/><Relationship Id="rId44" Type="http://schemas.openxmlformats.org/officeDocument/2006/relationships/tags" Target="../tags/tag560.xml"/><Relationship Id="rId52" Type="http://schemas.openxmlformats.org/officeDocument/2006/relationships/tags" Target="../tags/tag568.xml"/><Relationship Id="rId4" Type="http://schemas.openxmlformats.org/officeDocument/2006/relationships/tags" Target="../tags/tag520.xml"/><Relationship Id="rId9" Type="http://schemas.openxmlformats.org/officeDocument/2006/relationships/tags" Target="../tags/tag525.xml"/><Relationship Id="rId14" Type="http://schemas.openxmlformats.org/officeDocument/2006/relationships/tags" Target="../tags/tag530.xml"/><Relationship Id="rId22" Type="http://schemas.openxmlformats.org/officeDocument/2006/relationships/tags" Target="../tags/tag538.xml"/><Relationship Id="rId27" Type="http://schemas.openxmlformats.org/officeDocument/2006/relationships/tags" Target="../tags/tag543.xml"/><Relationship Id="rId30" Type="http://schemas.openxmlformats.org/officeDocument/2006/relationships/tags" Target="../tags/tag546.xml"/><Relationship Id="rId35" Type="http://schemas.openxmlformats.org/officeDocument/2006/relationships/tags" Target="../tags/tag551.xml"/><Relationship Id="rId43" Type="http://schemas.openxmlformats.org/officeDocument/2006/relationships/tags" Target="../tags/tag559.xml"/><Relationship Id="rId48" Type="http://schemas.openxmlformats.org/officeDocument/2006/relationships/tags" Target="../tags/tag564.xml"/><Relationship Id="rId8" Type="http://schemas.openxmlformats.org/officeDocument/2006/relationships/tags" Target="../tags/tag524.xml"/><Relationship Id="rId51" Type="http://schemas.openxmlformats.org/officeDocument/2006/relationships/tags" Target="../tags/tag567.xml"/><Relationship Id="rId3" Type="http://schemas.openxmlformats.org/officeDocument/2006/relationships/tags" Target="../tags/tag519.xml"/><Relationship Id="rId12" Type="http://schemas.openxmlformats.org/officeDocument/2006/relationships/tags" Target="../tags/tag528.xml"/><Relationship Id="rId17" Type="http://schemas.openxmlformats.org/officeDocument/2006/relationships/tags" Target="../tags/tag533.xml"/><Relationship Id="rId25" Type="http://schemas.openxmlformats.org/officeDocument/2006/relationships/tags" Target="../tags/tag541.xml"/><Relationship Id="rId33" Type="http://schemas.openxmlformats.org/officeDocument/2006/relationships/tags" Target="../tags/tag549.xml"/><Relationship Id="rId38" Type="http://schemas.openxmlformats.org/officeDocument/2006/relationships/tags" Target="../tags/tag554.xml"/><Relationship Id="rId46" Type="http://schemas.openxmlformats.org/officeDocument/2006/relationships/tags" Target="../tags/tag562.xml"/><Relationship Id="rId20" Type="http://schemas.openxmlformats.org/officeDocument/2006/relationships/tags" Target="../tags/tag536.xml"/><Relationship Id="rId41" Type="http://schemas.openxmlformats.org/officeDocument/2006/relationships/tags" Target="../tags/tag557.xml"/><Relationship Id="rId54" Type="http://schemas.openxmlformats.org/officeDocument/2006/relationships/tags" Target="../tags/tag570.xml"/><Relationship Id="rId1" Type="http://schemas.openxmlformats.org/officeDocument/2006/relationships/tags" Target="../tags/tag517.xml"/><Relationship Id="rId6" Type="http://schemas.openxmlformats.org/officeDocument/2006/relationships/tags" Target="../tags/tag522.xml"/><Relationship Id="rId15" Type="http://schemas.openxmlformats.org/officeDocument/2006/relationships/tags" Target="../tags/tag531.xml"/><Relationship Id="rId23" Type="http://schemas.openxmlformats.org/officeDocument/2006/relationships/tags" Target="../tags/tag539.xml"/><Relationship Id="rId28" Type="http://schemas.openxmlformats.org/officeDocument/2006/relationships/tags" Target="../tags/tag544.xml"/><Relationship Id="rId36" Type="http://schemas.openxmlformats.org/officeDocument/2006/relationships/tags" Target="../tags/tag552.xml"/><Relationship Id="rId49" Type="http://schemas.openxmlformats.org/officeDocument/2006/relationships/tags" Target="../tags/tag565.xml"/></Relationships>
</file>

<file path=ppt/slides/_rels/slide27.xml.rels><?xml version="1.0" encoding="UTF-8" standalone="yes"?>
<Relationships xmlns="http://schemas.openxmlformats.org/package/2006/relationships"><Relationship Id="rId8" Type="http://schemas.openxmlformats.org/officeDocument/2006/relationships/tags" Target="../tags/tag578.xml"/><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notesSlide" Target="../notesSlides/notesSlide9.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slideLayout" Target="../slideLayouts/slideLayout2.xml"/><Relationship Id="rId5" Type="http://schemas.openxmlformats.org/officeDocument/2006/relationships/tags" Target="../tags/tag575.xml"/><Relationship Id="rId10" Type="http://schemas.openxmlformats.org/officeDocument/2006/relationships/tags" Target="../tags/tag580.xml"/><Relationship Id="rId4" Type="http://schemas.openxmlformats.org/officeDocument/2006/relationships/tags" Target="../tags/tag574.xml"/><Relationship Id="rId9" Type="http://schemas.openxmlformats.org/officeDocument/2006/relationships/tags" Target="../tags/tag579.xml"/></Relationships>
</file>

<file path=ppt/slides/_rels/slide28.xml.rels><?xml version="1.0" encoding="UTF-8" standalone="yes"?>
<Relationships xmlns="http://schemas.openxmlformats.org/package/2006/relationships"><Relationship Id="rId8" Type="http://schemas.openxmlformats.org/officeDocument/2006/relationships/tags" Target="../tags/tag588.xml"/><Relationship Id="rId13" Type="http://schemas.openxmlformats.org/officeDocument/2006/relationships/tags" Target="../tags/tag593.xml"/><Relationship Id="rId18" Type="http://schemas.openxmlformats.org/officeDocument/2006/relationships/tags" Target="../tags/tag598.xml"/><Relationship Id="rId26" Type="http://schemas.openxmlformats.org/officeDocument/2006/relationships/tags" Target="../tags/tag606.xml"/><Relationship Id="rId3" Type="http://schemas.openxmlformats.org/officeDocument/2006/relationships/tags" Target="../tags/tag583.xml"/><Relationship Id="rId21" Type="http://schemas.openxmlformats.org/officeDocument/2006/relationships/tags" Target="../tags/tag601.xml"/><Relationship Id="rId7" Type="http://schemas.openxmlformats.org/officeDocument/2006/relationships/tags" Target="../tags/tag587.xml"/><Relationship Id="rId12" Type="http://schemas.openxmlformats.org/officeDocument/2006/relationships/tags" Target="../tags/tag592.xml"/><Relationship Id="rId17" Type="http://schemas.openxmlformats.org/officeDocument/2006/relationships/tags" Target="../tags/tag597.xml"/><Relationship Id="rId25" Type="http://schemas.openxmlformats.org/officeDocument/2006/relationships/tags" Target="../tags/tag605.xml"/><Relationship Id="rId2" Type="http://schemas.openxmlformats.org/officeDocument/2006/relationships/tags" Target="../tags/tag582.xml"/><Relationship Id="rId16" Type="http://schemas.openxmlformats.org/officeDocument/2006/relationships/tags" Target="../tags/tag596.xml"/><Relationship Id="rId20" Type="http://schemas.openxmlformats.org/officeDocument/2006/relationships/tags" Target="../tags/tag600.xml"/><Relationship Id="rId29" Type="http://schemas.openxmlformats.org/officeDocument/2006/relationships/tags" Target="../tags/tag609.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tags" Target="../tags/tag591.xml"/><Relationship Id="rId24" Type="http://schemas.openxmlformats.org/officeDocument/2006/relationships/tags" Target="../tags/tag604.xml"/><Relationship Id="rId32" Type="http://schemas.openxmlformats.org/officeDocument/2006/relationships/slideLayout" Target="../slideLayouts/slideLayout2.xml"/><Relationship Id="rId5" Type="http://schemas.openxmlformats.org/officeDocument/2006/relationships/tags" Target="../tags/tag585.xml"/><Relationship Id="rId15" Type="http://schemas.openxmlformats.org/officeDocument/2006/relationships/tags" Target="../tags/tag595.xml"/><Relationship Id="rId23" Type="http://schemas.openxmlformats.org/officeDocument/2006/relationships/tags" Target="../tags/tag603.xml"/><Relationship Id="rId28" Type="http://schemas.openxmlformats.org/officeDocument/2006/relationships/tags" Target="../tags/tag608.xml"/><Relationship Id="rId10" Type="http://schemas.openxmlformats.org/officeDocument/2006/relationships/tags" Target="../tags/tag590.xml"/><Relationship Id="rId19" Type="http://schemas.openxmlformats.org/officeDocument/2006/relationships/tags" Target="../tags/tag599.xml"/><Relationship Id="rId31" Type="http://schemas.openxmlformats.org/officeDocument/2006/relationships/tags" Target="../tags/tag611.xml"/><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tags" Target="../tags/tag594.xml"/><Relationship Id="rId22" Type="http://schemas.openxmlformats.org/officeDocument/2006/relationships/tags" Target="../tags/tag602.xml"/><Relationship Id="rId27" Type="http://schemas.openxmlformats.org/officeDocument/2006/relationships/tags" Target="../tags/tag607.xml"/><Relationship Id="rId30" Type="http://schemas.openxmlformats.org/officeDocument/2006/relationships/tags" Target="../tags/tag610.xml"/></Relationships>
</file>

<file path=ppt/slides/_rels/slide29.xml.rels><?xml version="1.0" encoding="UTF-8" standalone="yes"?>
<Relationships xmlns="http://schemas.openxmlformats.org/package/2006/relationships"><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tags" Target="../tags/tag637.xml"/><Relationship Id="rId39" Type="http://schemas.openxmlformats.org/officeDocument/2006/relationships/tags" Target="../tags/tag650.xml"/><Relationship Id="rId21" Type="http://schemas.openxmlformats.org/officeDocument/2006/relationships/tags" Target="../tags/tag632.xml"/><Relationship Id="rId34" Type="http://schemas.openxmlformats.org/officeDocument/2006/relationships/tags" Target="../tags/tag645.xml"/><Relationship Id="rId42" Type="http://schemas.openxmlformats.org/officeDocument/2006/relationships/slideLayout" Target="../slideLayouts/slideLayout2.xml"/><Relationship Id="rId7" Type="http://schemas.openxmlformats.org/officeDocument/2006/relationships/tags" Target="../tags/tag618.xml"/><Relationship Id="rId2" Type="http://schemas.openxmlformats.org/officeDocument/2006/relationships/tags" Target="../tags/tag613.xml"/><Relationship Id="rId16" Type="http://schemas.openxmlformats.org/officeDocument/2006/relationships/tags" Target="../tags/tag627.xml"/><Relationship Id="rId20" Type="http://schemas.openxmlformats.org/officeDocument/2006/relationships/tags" Target="../tags/tag631.xml"/><Relationship Id="rId29" Type="http://schemas.openxmlformats.org/officeDocument/2006/relationships/tags" Target="../tags/tag640.xml"/><Relationship Id="rId41" Type="http://schemas.openxmlformats.org/officeDocument/2006/relationships/tags" Target="../tags/tag652.xml"/><Relationship Id="rId1" Type="http://schemas.openxmlformats.org/officeDocument/2006/relationships/tags" Target="../tags/tag612.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tags" Target="../tags/tag635.xml"/><Relationship Id="rId32" Type="http://schemas.openxmlformats.org/officeDocument/2006/relationships/tags" Target="../tags/tag643.xml"/><Relationship Id="rId37" Type="http://schemas.openxmlformats.org/officeDocument/2006/relationships/tags" Target="../tags/tag648.xml"/><Relationship Id="rId40" Type="http://schemas.openxmlformats.org/officeDocument/2006/relationships/tags" Target="../tags/tag651.xml"/><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tags" Target="../tags/tag634.xml"/><Relationship Id="rId28" Type="http://schemas.openxmlformats.org/officeDocument/2006/relationships/tags" Target="../tags/tag639.xml"/><Relationship Id="rId36" Type="http://schemas.openxmlformats.org/officeDocument/2006/relationships/tags" Target="../tags/tag647.xml"/><Relationship Id="rId10" Type="http://schemas.openxmlformats.org/officeDocument/2006/relationships/tags" Target="../tags/tag621.xml"/><Relationship Id="rId19" Type="http://schemas.openxmlformats.org/officeDocument/2006/relationships/tags" Target="../tags/tag630.xml"/><Relationship Id="rId31" Type="http://schemas.openxmlformats.org/officeDocument/2006/relationships/tags" Target="../tags/tag642.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 Id="rId27" Type="http://schemas.openxmlformats.org/officeDocument/2006/relationships/tags" Target="../tags/tag638.xml"/><Relationship Id="rId30" Type="http://schemas.openxmlformats.org/officeDocument/2006/relationships/tags" Target="../tags/tag641.xml"/><Relationship Id="rId35" Type="http://schemas.openxmlformats.org/officeDocument/2006/relationships/tags" Target="../tags/tag646.xml"/><Relationship Id="rId8" Type="http://schemas.openxmlformats.org/officeDocument/2006/relationships/tags" Target="../tags/tag619.xml"/><Relationship Id="rId3" Type="http://schemas.openxmlformats.org/officeDocument/2006/relationships/tags" Target="../tags/tag614.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tags" Target="../tags/tag636.xml"/><Relationship Id="rId33" Type="http://schemas.openxmlformats.org/officeDocument/2006/relationships/tags" Target="../tags/tag644.xml"/><Relationship Id="rId38" Type="http://schemas.openxmlformats.org/officeDocument/2006/relationships/tags" Target="../tags/tag6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3" Type="http://schemas.openxmlformats.org/officeDocument/2006/relationships/tags" Target="../tags/tag665.xml"/><Relationship Id="rId18" Type="http://schemas.openxmlformats.org/officeDocument/2006/relationships/tags" Target="../tags/tag670.xml"/><Relationship Id="rId26" Type="http://schemas.openxmlformats.org/officeDocument/2006/relationships/tags" Target="../tags/tag678.xml"/><Relationship Id="rId39" Type="http://schemas.openxmlformats.org/officeDocument/2006/relationships/tags" Target="../tags/tag691.xml"/><Relationship Id="rId21" Type="http://schemas.openxmlformats.org/officeDocument/2006/relationships/tags" Target="../tags/tag673.xml"/><Relationship Id="rId34" Type="http://schemas.openxmlformats.org/officeDocument/2006/relationships/tags" Target="../tags/tag686.xml"/><Relationship Id="rId42" Type="http://schemas.openxmlformats.org/officeDocument/2006/relationships/slideLayout" Target="../slideLayouts/slideLayout2.xml"/><Relationship Id="rId7" Type="http://schemas.openxmlformats.org/officeDocument/2006/relationships/tags" Target="../tags/tag659.xml"/><Relationship Id="rId2" Type="http://schemas.openxmlformats.org/officeDocument/2006/relationships/tags" Target="../tags/tag654.xml"/><Relationship Id="rId16" Type="http://schemas.openxmlformats.org/officeDocument/2006/relationships/tags" Target="../tags/tag668.xml"/><Relationship Id="rId20" Type="http://schemas.openxmlformats.org/officeDocument/2006/relationships/tags" Target="../tags/tag672.xml"/><Relationship Id="rId29" Type="http://schemas.openxmlformats.org/officeDocument/2006/relationships/tags" Target="../tags/tag681.xml"/><Relationship Id="rId41" Type="http://schemas.openxmlformats.org/officeDocument/2006/relationships/tags" Target="../tags/tag693.xml"/><Relationship Id="rId1" Type="http://schemas.openxmlformats.org/officeDocument/2006/relationships/tags" Target="../tags/tag653.xml"/><Relationship Id="rId6" Type="http://schemas.openxmlformats.org/officeDocument/2006/relationships/tags" Target="../tags/tag658.xml"/><Relationship Id="rId11" Type="http://schemas.openxmlformats.org/officeDocument/2006/relationships/tags" Target="../tags/tag663.xml"/><Relationship Id="rId24" Type="http://schemas.openxmlformats.org/officeDocument/2006/relationships/tags" Target="../tags/tag676.xml"/><Relationship Id="rId32" Type="http://schemas.openxmlformats.org/officeDocument/2006/relationships/tags" Target="../tags/tag684.xml"/><Relationship Id="rId37" Type="http://schemas.openxmlformats.org/officeDocument/2006/relationships/tags" Target="../tags/tag689.xml"/><Relationship Id="rId40" Type="http://schemas.openxmlformats.org/officeDocument/2006/relationships/tags" Target="../tags/tag692.xml"/><Relationship Id="rId5" Type="http://schemas.openxmlformats.org/officeDocument/2006/relationships/tags" Target="../tags/tag657.xml"/><Relationship Id="rId15" Type="http://schemas.openxmlformats.org/officeDocument/2006/relationships/tags" Target="../tags/tag667.xml"/><Relationship Id="rId23" Type="http://schemas.openxmlformats.org/officeDocument/2006/relationships/tags" Target="../tags/tag675.xml"/><Relationship Id="rId28" Type="http://schemas.openxmlformats.org/officeDocument/2006/relationships/tags" Target="../tags/tag680.xml"/><Relationship Id="rId36" Type="http://schemas.openxmlformats.org/officeDocument/2006/relationships/tags" Target="../tags/tag688.xml"/><Relationship Id="rId10" Type="http://schemas.openxmlformats.org/officeDocument/2006/relationships/tags" Target="../tags/tag662.xml"/><Relationship Id="rId19" Type="http://schemas.openxmlformats.org/officeDocument/2006/relationships/tags" Target="../tags/tag671.xml"/><Relationship Id="rId31" Type="http://schemas.openxmlformats.org/officeDocument/2006/relationships/tags" Target="../tags/tag683.xml"/><Relationship Id="rId4" Type="http://schemas.openxmlformats.org/officeDocument/2006/relationships/tags" Target="../tags/tag656.xml"/><Relationship Id="rId9" Type="http://schemas.openxmlformats.org/officeDocument/2006/relationships/tags" Target="../tags/tag661.xml"/><Relationship Id="rId14" Type="http://schemas.openxmlformats.org/officeDocument/2006/relationships/tags" Target="../tags/tag666.xml"/><Relationship Id="rId22" Type="http://schemas.openxmlformats.org/officeDocument/2006/relationships/tags" Target="../tags/tag674.xml"/><Relationship Id="rId27" Type="http://schemas.openxmlformats.org/officeDocument/2006/relationships/tags" Target="../tags/tag679.xml"/><Relationship Id="rId30" Type="http://schemas.openxmlformats.org/officeDocument/2006/relationships/tags" Target="../tags/tag682.xml"/><Relationship Id="rId35" Type="http://schemas.openxmlformats.org/officeDocument/2006/relationships/tags" Target="../tags/tag687.xml"/><Relationship Id="rId8" Type="http://schemas.openxmlformats.org/officeDocument/2006/relationships/tags" Target="../tags/tag660.xml"/><Relationship Id="rId3" Type="http://schemas.openxmlformats.org/officeDocument/2006/relationships/tags" Target="../tags/tag655.xml"/><Relationship Id="rId12" Type="http://schemas.openxmlformats.org/officeDocument/2006/relationships/tags" Target="../tags/tag664.xml"/><Relationship Id="rId17" Type="http://schemas.openxmlformats.org/officeDocument/2006/relationships/tags" Target="../tags/tag669.xml"/><Relationship Id="rId25" Type="http://schemas.openxmlformats.org/officeDocument/2006/relationships/tags" Target="../tags/tag677.xml"/><Relationship Id="rId33" Type="http://schemas.openxmlformats.org/officeDocument/2006/relationships/tags" Target="../tags/tag685.xml"/><Relationship Id="rId38" Type="http://schemas.openxmlformats.org/officeDocument/2006/relationships/tags" Target="../tags/tag690.xml"/></Relationships>
</file>

<file path=ppt/slides/_rels/slide31.xml.rels><?xml version="1.0" encoding="UTF-8" standalone="yes"?>
<Relationships xmlns="http://schemas.openxmlformats.org/package/2006/relationships"><Relationship Id="rId13" Type="http://schemas.openxmlformats.org/officeDocument/2006/relationships/tags" Target="../tags/tag706.xml"/><Relationship Id="rId18" Type="http://schemas.openxmlformats.org/officeDocument/2006/relationships/tags" Target="../tags/tag711.xml"/><Relationship Id="rId26" Type="http://schemas.openxmlformats.org/officeDocument/2006/relationships/tags" Target="../tags/tag719.xml"/><Relationship Id="rId39" Type="http://schemas.openxmlformats.org/officeDocument/2006/relationships/tags" Target="../tags/tag732.xml"/><Relationship Id="rId21" Type="http://schemas.openxmlformats.org/officeDocument/2006/relationships/tags" Target="../tags/tag714.xml"/><Relationship Id="rId34" Type="http://schemas.openxmlformats.org/officeDocument/2006/relationships/tags" Target="../tags/tag727.xml"/><Relationship Id="rId42" Type="http://schemas.openxmlformats.org/officeDocument/2006/relationships/slideLayout" Target="../slideLayouts/slideLayout2.xml"/><Relationship Id="rId7" Type="http://schemas.openxmlformats.org/officeDocument/2006/relationships/tags" Target="../tags/tag700.xml"/><Relationship Id="rId2" Type="http://schemas.openxmlformats.org/officeDocument/2006/relationships/tags" Target="../tags/tag695.xml"/><Relationship Id="rId16" Type="http://schemas.openxmlformats.org/officeDocument/2006/relationships/tags" Target="../tags/tag709.xml"/><Relationship Id="rId20" Type="http://schemas.openxmlformats.org/officeDocument/2006/relationships/tags" Target="../tags/tag713.xml"/><Relationship Id="rId29" Type="http://schemas.openxmlformats.org/officeDocument/2006/relationships/tags" Target="../tags/tag722.xml"/><Relationship Id="rId41" Type="http://schemas.openxmlformats.org/officeDocument/2006/relationships/tags" Target="../tags/tag734.xml"/><Relationship Id="rId1" Type="http://schemas.openxmlformats.org/officeDocument/2006/relationships/tags" Target="../tags/tag694.xml"/><Relationship Id="rId6" Type="http://schemas.openxmlformats.org/officeDocument/2006/relationships/tags" Target="../tags/tag699.xml"/><Relationship Id="rId11" Type="http://schemas.openxmlformats.org/officeDocument/2006/relationships/tags" Target="../tags/tag704.xml"/><Relationship Id="rId24" Type="http://schemas.openxmlformats.org/officeDocument/2006/relationships/tags" Target="../tags/tag717.xml"/><Relationship Id="rId32" Type="http://schemas.openxmlformats.org/officeDocument/2006/relationships/tags" Target="../tags/tag725.xml"/><Relationship Id="rId37" Type="http://schemas.openxmlformats.org/officeDocument/2006/relationships/tags" Target="../tags/tag730.xml"/><Relationship Id="rId40" Type="http://schemas.openxmlformats.org/officeDocument/2006/relationships/tags" Target="../tags/tag733.xml"/><Relationship Id="rId5" Type="http://schemas.openxmlformats.org/officeDocument/2006/relationships/tags" Target="../tags/tag698.xml"/><Relationship Id="rId15" Type="http://schemas.openxmlformats.org/officeDocument/2006/relationships/tags" Target="../tags/tag708.xml"/><Relationship Id="rId23" Type="http://schemas.openxmlformats.org/officeDocument/2006/relationships/tags" Target="../tags/tag716.xml"/><Relationship Id="rId28" Type="http://schemas.openxmlformats.org/officeDocument/2006/relationships/tags" Target="../tags/tag721.xml"/><Relationship Id="rId36" Type="http://schemas.openxmlformats.org/officeDocument/2006/relationships/tags" Target="../tags/tag729.xml"/><Relationship Id="rId10" Type="http://schemas.openxmlformats.org/officeDocument/2006/relationships/tags" Target="../tags/tag703.xml"/><Relationship Id="rId19" Type="http://schemas.openxmlformats.org/officeDocument/2006/relationships/tags" Target="../tags/tag712.xml"/><Relationship Id="rId31" Type="http://schemas.openxmlformats.org/officeDocument/2006/relationships/tags" Target="../tags/tag724.xml"/><Relationship Id="rId4" Type="http://schemas.openxmlformats.org/officeDocument/2006/relationships/tags" Target="../tags/tag697.xml"/><Relationship Id="rId9" Type="http://schemas.openxmlformats.org/officeDocument/2006/relationships/tags" Target="../tags/tag702.xml"/><Relationship Id="rId14" Type="http://schemas.openxmlformats.org/officeDocument/2006/relationships/tags" Target="../tags/tag707.xml"/><Relationship Id="rId22" Type="http://schemas.openxmlformats.org/officeDocument/2006/relationships/tags" Target="../tags/tag715.xml"/><Relationship Id="rId27" Type="http://schemas.openxmlformats.org/officeDocument/2006/relationships/tags" Target="../tags/tag720.xml"/><Relationship Id="rId30" Type="http://schemas.openxmlformats.org/officeDocument/2006/relationships/tags" Target="../tags/tag723.xml"/><Relationship Id="rId35" Type="http://schemas.openxmlformats.org/officeDocument/2006/relationships/tags" Target="../tags/tag728.xml"/><Relationship Id="rId8" Type="http://schemas.openxmlformats.org/officeDocument/2006/relationships/tags" Target="../tags/tag701.xml"/><Relationship Id="rId3" Type="http://schemas.openxmlformats.org/officeDocument/2006/relationships/tags" Target="../tags/tag696.xml"/><Relationship Id="rId12" Type="http://schemas.openxmlformats.org/officeDocument/2006/relationships/tags" Target="../tags/tag705.xml"/><Relationship Id="rId17" Type="http://schemas.openxmlformats.org/officeDocument/2006/relationships/tags" Target="../tags/tag710.xml"/><Relationship Id="rId25" Type="http://schemas.openxmlformats.org/officeDocument/2006/relationships/tags" Target="../tags/tag718.xml"/><Relationship Id="rId33" Type="http://schemas.openxmlformats.org/officeDocument/2006/relationships/tags" Target="../tags/tag726.xml"/><Relationship Id="rId38" Type="http://schemas.openxmlformats.org/officeDocument/2006/relationships/tags" Target="../tags/tag731.xml"/></Relationships>
</file>

<file path=ppt/slides/_rels/slide32.xml.rels><?xml version="1.0" encoding="UTF-8" standalone="yes"?>
<Relationships xmlns="http://schemas.openxmlformats.org/package/2006/relationships"><Relationship Id="rId13" Type="http://schemas.openxmlformats.org/officeDocument/2006/relationships/tags" Target="../tags/tag747.xml"/><Relationship Id="rId18" Type="http://schemas.openxmlformats.org/officeDocument/2006/relationships/tags" Target="../tags/tag752.xml"/><Relationship Id="rId26" Type="http://schemas.openxmlformats.org/officeDocument/2006/relationships/tags" Target="../tags/tag760.xml"/><Relationship Id="rId39" Type="http://schemas.openxmlformats.org/officeDocument/2006/relationships/tags" Target="../tags/tag773.xml"/><Relationship Id="rId21" Type="http://schemas.openxmlformats.org/officeDocument/2006/relationships/tags" Target="../tags/tag755.xml"/><Relationship Id="rId34" Type="http://schemas.openxmlformats.org/officeDocument/2006/relationships/tags" Target="../tags/tag768.xml"/><Relationship Id="rId42" Type="http://schemas.openxmlformats.org/officeDocument/2006/relationships/slideLayout" Target="../slideLayouts/slideLayout2.xml"/><Relationship Id="rId7" Type="http://schemas.openxmlformats.org/officeDocument/2006/relationships/tags" Target="../tags/tag741.xml"/><Relationship Id="rId2" Type="http://schemas.openxmlformats.org/officeDocument/2006/relationships/tags" Target="../tags/tag736.xml"/><Relationship Id="rId16" Type="http://schemas.openxmlformats.org/officeDocument/2006/relationships/tags" Target="../tags/tag750.xml"/><Relationship Id="rId20" Type="http://schemas.openxmlformats.org/officeDocument/2006/relationships/tags" Target="../tags/tag754.xml"/><Relationship Id="rId29" Type="http://schemas.openxmlformats.org/officeDocument/2006/relationships/tags" Target="../tags/tag763.xml"/><Relationship Id="rId41" Type="http://schemas.openxmlformats.org/officeDocument/2006/relationships/tags" Target="../tags/tag775.xml"/><Relationship Id="rId1" Type="http://schemas.openxmlformats.org/officeDocument/2006/relationships/tags" Target="../tags/tag735.xml"/><Relationship Id="rId6" Type="http://schemas.openxmlformats.org/officeDocument/2006/relationships/tags" Target="../tags/tag740.xml"/><Relationship Id="rId11" Type="http://schemas.openxmlformats.org/officeDocument/2006/relationships/tags" Target="../tags/tag745.xml"/><Relationship Id="rId24" Type="http://schemas.openxmlformats.org/officeDocument/2006/relationships/tags" Target="../tags/tag758.xml"/><Relationship Id="rId32" Type="http://schemas.openxmlformats.org/officeDocument/2006/relationships/tags" Target="../tags/tag766.xml"/><Relationship Id="rId37" Type="http://schemas.openxmlformats.org/officeDocument/2006/relationships/tags" Target="../tags/tag771.xml"/><Relationship Id="rId40" Type="http://schemas.openxmlformats.org/officeDocument/2006/relationships/tags" Target="../tags/tag774.xml"/><Relationship Id="rId5" Type="http://schemas.openxmlformats.org/officeDocument/2006/relationships/tags" Target="../tags/tag739.xml"/><Relationship Id="rId15" Type="http://schemas.openxmlformats.org/officeDocument/2006/relationships/tags" Target="../tags/tag749.xml"/><Relationship Id="rId23" Type="http://schemas.openxmlformats.org/officeDocument/2006/relationships/tags" Target="../tags/tag757.xml"/><Relationship Id="rId28" Type="http://schemas.openxmlformats.org/officeDocument/2006/relationships/tags" Target="../tags/tag762.xml"/><Relationship Id="rId36" Type="http://schemas.openxmlformats.org/officeDocument/2006/relationships/tags" Target="../tags/tag770.xml"/><Relationship Id="rId10" Type="http://schemas.openxmlformats.org/officeDocument/2006/relationships/tags" Target="../tags/tag744.xml"/><Relationship Id="rId19" Type="http://schemas.openxmlformats.org/officeDocument/2006/relationships/tags" Target="../tags/tag753.xml"/><Relationship Id="rId31" Type="http://schemas.openxmlformats.org/officeDocument/2006/relationships/tags" Target="../tags/tag765.xml"/><Relationship Id="rId4" Type="http://schemas.openxmlformats.org/officeDocument/2006/relationships/tags" Target="../tags/tag738.xml"/><Relationship Id="rId9" Type="http://schemas.openxmlformats.org/officeDocument/2006/relationships/tags" Target="../tags/tag743.xml"/><Relationship Id="rId14" Type="http://schemas.openxmlformats.org/officeDocument/2006/relationships/tags" Target="../tags/tag748.xml"/><Relationship Id="rId22" Type="http://schemas.openxmlformats.org/officeDocument/2006/relationships/tags" Target="../tags/tag756.xml"/><Relationship Id="rId27" Type="http://schemas.openxmlformats.org/officeDocument/2006/relationships/tags" Target="../tags/tag761.xml"/><Relationship Id="rId30" Type="http://schemas.openxmlformats.org/officeDocument/2006/relationships/tags" Target="../tags/tag764.xml"/><Relationship Id="rId35" Type="http://schemas.openxmlformats.org/officeDocument/2006/relationships/tags" Target="../tags/tag769.xml"/><Relationship Id="rId8" Type="http://schemas.openxmlformats.org/officeDocument/2006/relationships/tags" Target="../tags/tag742.xml"/><Relationship Id="rId3" Type="http://schemas.openxmlformats.org/officeDocument/2006/relationships/tags" Target="../tags/tag737.xml"/><Relationship Id="rId12" Type="http://schemas.openxmlformats.org/officeDocument/2006/relationships/tags" Target="../tags/tag746.xml"/><Relationship Id="rId17" Type="http://schemas.openxmlformats.org/officeDocument/2006/relationships/tags" Target="../tags/tag751.xml"/><Relationship Id="rId25" Type="http://schemas.openxmlformats.org/officeDocument/2006/relationships/tags" Target="../tags/tag759.xml"/><Relationship Id="rId33" Type="http://schemas.openxmlformats.org/officeDocument/2006/relationships/tags" Target="../tags/tag767.xml"/><Relationship Id="rId38" Type="http://schemas.openxmlformats.org/officeDocument/2006/relationships/tags" Target="../tags/tag772.xml"/></Relationships>
</file>

<file path=ppt/slides/_rels/slide33.xml.rels><?xml version="1.0" encoding="UTF-8" standalone="yes"?>
<Relationships xmlns="http://schemas.openxmlformats.org/package/2006/relationships"><Relationship Id="rId13" Type="http://schemas.openxmlformats.org/officeDocument/2006/relationships/tags" Target="../tags/tag788.xml"/><Relationship Id="rId18" Type="http://schemas.openxmlformats.org/officeDocument/2006/relationships/tags" Target="../tags/tag793.xml"/><Relationship Id="rId26" Type="http://schemas.openxmlformats.org/officeDocument/2006/relationships/tags" Target="../tags/tag801.xml"/><Relationship Id="rId39" Type="http://schemas.openxmlformats.org/officeDocument/2006/relationships/tags" Target="../tags/tag814.xml"/><Relationship Id="rId21" Type="http://schemas.openxmlformats.org/officeDocument/2006/relationships/tags" Target="../tags/tag796.xml"/><Relationship Id="rId34" Type="http://schemas.openxmlformats.org/officeDocument/2006/relationships/tags" Target="../tags/tag809.xml"/><Relationship Id="rId42" Type="http://schemas.openxmlformats.org/officeDocument/2006/relationships/tags" Target="../tags/tag817.xml"/><Relationship Id="rId47" Type="http://schemas.openxmlformats.org/officeDocument/2006/relationships/tags" Target="../tags/tag822.xml"/><Relationship Id="rId50" Type="http://schemas.openxmlformats.org/officeDocument/2006/relationships/tags" Target="../tags/tag825.xml"/><Relationship Id="rId7" Type="http://schemas.openxmlformats.org/officeDocument/2006/relationships/tags" Target="../tags/tag782.xml"/><Relationship Id="rId2" Type="http://schemas.openxmlformats.org/officeDocument/2006/relationships/tags" Target="../tags/tag777.xml"/><Relationship Id="rId16" Type="http://schemas.openxmlformats.org/officeDocument/2006/relationships/tags" Target="../tags/tag791.xml"/><Relationship Id="rId29" Type="http://schemas.openxmlformats.org/officeDocument/2006/relationships/tags" Target="../tags/tag804.xml"/><Relationship Id="rId11" Type="http://schemas.openxmlformats.org/officeDocument/2006/relationships/tags" Target="../tags/tag786.xml"/><Relationship Id="rId24" Type="http://schemas.openxmlformats.org/officeDocument/2006/relationships/tags" Target="../tags/tag799.xml"/><Relationship Id="rId32" Type="http://schemas.openxmlformats.org/officeDocument/2006/relationships/tags" Target="../tags/tag807.xml"/><Relationship Id="rId37" Type="http://schemas.openxmlformats.org/officeDocument/2006/relationships/tags" Target="../tags/tag812.xml"/><Relationship Id="rId40" Type="http://schemas.openxmlformats.org/officeDocument/2006/relationships/tags" Target="../tags/tag815.xml"/><Relationship Id="rId45" Type="http://schemas.openxmlformats.org/officeDocument/2006/relationships/tags" Target="../tags/tag820.xml"/><Relationship Id="rId53" Type="http://schemas.openxmlformats.org/officeDocument/2006/relationships/tags" Target="../tags/tag828.xml"/><Relationship Id="rId5" Type="http://schemas.openxmlformats.org/officeDocument/2006/relationships/tags" Target="../tags/tag780.xml"/><Relationship Id="rId10" Type="http://schemas.openxmlformats.org/officeDocument/2006/relationships/tags" Target="../tags/tag785.xml"/><Relationship Id="rId19" Type="http://schemas.openxmlformats.org/officeDocument/2006/relationships/tags" Target="../tags/tag794.xml"/><Relationship Id="rId31" Type="http://schemas.openxmlformats.org/officeDocument/2006/relationships/tags" Target="../tags/tag806.xml"/><Relationship Id="rId44" Type="http://schemas.openxmlformats.org/officeDocument/2006/relationships/tags" Target="../tags/tag819.xml"/><Relationship Id="rId52" Type="http://schemas.openxmlformats.org/officeDocument/2006/relationships/tags" Target="../tags/tag827.xml"/><Relationship Id="rId4" Type="http://schemas.openxmlformats.org/officeDocument/2006/relationships/tags" Target="../tags/tag779.xml"/><Relationship Id="rId9" Type="http://schemas.openxmlformats.org/officeDocument/2006/relationships/tags" Target="../tags/tag784.xml"/><Relationship Id="rId14" Type="http://schemas.openxmlformats.org/officeDocument/2006/relationships/tags" Target="../tags/tag789.xml"/><Relationship Id="rId22" Type="http://schemas.openxmlformats.org/officeDocument/2006/relationships/tags" Target="../tags/tag797.xml"/><Relationship Id="rId27" Type="http://schemas.openxmlformats.org/officeDocument/2006/relationships/tags" Target="../tags/tag802.xml"/><Relationship Id="rId30" Type="http://schemas.openxmlformats.org/officeDocument/2006/relationships/tags" Target="../tags/tag805.xml"/><Relationship Id="rId35" Type="http://schemas.openxmlformats.org/officeDocument/2006/relationships/tags" Target="../tags/tag810.xml"/><Relationship Id="rId43" Type="http://schemas.openxmlformats.org/officeDocument/2006/relationships/tags" Target="../tags/tag818.xml"/><Relationship Id="rId48" Type="http://schemas.openxmlformats.org/officeDocument/2006/relationships/tags" Target="../tags/tag823.xml"/><Relationship Id="rId8" Type="http://schemas.openxmlformats.org/officeDocument/2006/relationships/tags" Target="../tags/tag783.xml"/><Relationship Id="rId51" Type="http://schemas.openxmlformats.org/officeDocument/2006/relationships/tags" Target="../tags/tag826.xml"/><Relationship Id="rId3" Type="http://schemas.openxmlformats.org/officeDocument/2006/relationships/tags" Target="../tags/tag778.xml"/><Relationship Id="rId12" Type="http://schemas.openxmlformats.org/officeDocument/2006/relationships/tags" Target="../tags/tag787.xml"/><Relationship Id="rId17" Type="http://schemas.openxmlformats.org/officeDocument/2006/relationships/tags" Target="../tags/tag792.xml"/><Relationship Id="rId25" Type="http://schemas.openxmlformats.org/officeDocument/2006/relationships/tags" Target="../tags/tag800.xml"/><Relationship Id="rId33" Type="http://schemas.openxmlformats.org/officeDocument/2006/relationships/tags" Target="../tags/tag808.xml"/><Relationship Id="rId38" Type="http://schemas.openxmlformats.org/officeDocument/2006/relationships/tags" Target="../tags/tag813.xml"/><Relationship Id="rId46" Type="http://schemas.openxmlformats.org/officeDocument/2006/relationships/tags" Target="../tags/tag821.xml"/><Relationship Id="rId20" Type="http://schemas.openxmlformats.org/officeDocument/2006/relationships/tags" Target="../tags/tag795.xml"/><Relationship Id="rId41" Type="http://schemas.openxmlformats.org/officeDocument/2006/relationships/tags" Target="../tags/tag816.xml"/><Relationship Id="rId54" Type="http://schemas.openxmlformats.org/officeDocument/2006/relationships/slideLayout" Target="../slideLayouts/slideLayout2.xml"/><Relationship Id="rId1" Type="http://schemas.openxmlformats.org/officeDocument/2006/relationships/tags" Target="../tags/tag776.xml"/><Relationship Id="rId6" Type="http://schemas.openxmlformats.org/officeDocument/2006/relationships/tags" Target="../tags/tag781.xml"/><Relationship Id="rId15" Type="http://schemas.openxmlformats.org/officeDocument/2006/relationships/tags" Target="../tags/tag790.xml"/><Relationship Id="rId23" Type="http://schemas.openxmlformats.org/officeDocument/2006/relationships/tags" Target="../tags/tag798.xml"/><Relationship Id="rId28" Type="http://schemas.openxmlformats.org/officeDocument/2006/relationships/tags" Target="../tags/tag803.xml"/><Relationship Id="rId36" Type="http://schemas.openxmlformats.org/officeDocument/2006/relationships/tags" Target="../tags/tag811.xml"/><Relationship Id="rId49" Type="http://schemas.openxmlformats.org/officeDocument/2006/relationships/tags" Target="../tags/tag8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tags" Target="../tags/tag829.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840.xml"/><Relationship Id="rId3" Type="http://schemas.openxmlformats.org/officeDocument/2006/relationships/tags" Target="../tags/tag835.xml"/><Relationship Id="rId7" Type="http://schemas.openxmlformats.org/officeDocument/2006/relationships/tags" Target="../tags/tag839.xml"/><Relationship Id="rId12" Type="http://schemas.openxmlformats.org/officeDocument/2006/relationships/notesSlide" Target="../notesSlides/notesSlide13.xml"/><Relationship Id="rId2" Type="http://schemas.openxmlformats.org/officeDocument/2006/relationships/tags" Target="../tags/tag834.xml"/><Relationship Id="rId1" Type="http://schemas.openxmlformats.org/officeDocument/2006/relationships/tags" Target="../tags/tag833.xml"/><Relationship Id="rId6" Type="http://schemas.openxmlformats.org/officeDocument/2006/relationships/tags" Target="../tags/tag838.xml"/><Relationship Id="rId11" Type="http://schemas.openxmlformats.org/officeDocument/2006/relationships/slideLayout" Target="../slideLayouts/slideLayout2.xml"/><Relationship Id="rId5" Type="http://schemas.openxmlformats.org/officeDocument/2006/relationships/tags" Target="../tags/tag837.xml"/><Relationship Id="rId10" Type="http://schemas.openxmlformats.org/officeDocument/2006/relationships/tags" Target="../tags/tag842.xml"/><Relationship Id="rId4" Type="http://schemas.openxmlformats.org/officeDocument/2006/relationships/tags" Target="../tags/tag836.xml"/><Relationship Id="rId9" Type="http://schemas.openxmlformats.org/officeDocument/2006/relationships/tags" Target="../tags/tag8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3" Type="http://schemas.openxmlformats.org/officeDocument/2006/relationships/tags" Target="../tags/tag855.xml"/><Relationship Id="rId18" Type="http://schemas.openxmlformats.org/officeDocument/2006/relationships/tags" Target="../tags/tag860.xml"/><Relationship Id="rId26" Type="http://schemas.openxmlformats.org/officeDocument/2006/relationships/tags" Target="../tags/tag868.xml"/><Relationship Id="rId39" Type="http://schemas.openxmlformats.org/officeDocument/2006/relationships/tags" Target="../tags/tag881.xml"/><Relationship Id="rId21" Type="http://schemas.openxmlformats.org/officeDocument/2006/relationships/tags" Target="../tags/tag863.xml"/><Relationship Id="rId34" Type="http://schemas.openxmlformats.org/officeDocument/2006/relationships/tags" Target="../tags/tag876.xml"/><Relationship Id="rId42" Type="http://schemas.openxmlformats.org/officeDocument/2006/relationships/tags" Target="../tags/tag884.xml"/><Relationship Id="rId47" Type="http://schemas.openxmlformats.org/officeDocument/2006/relationships/tags" Target="../tags/tag889.xml"/><Relationship Id="rId50" Type="http://schemas.openxmlformats.org/officeDocument/2006/relationships/tags" Target="../tags/tag892.xml"/><Relationship Id="rId55" Type="http://schemas.openxmlformats.org/officeDocument/2006/relationships/tags" Target="../tags/tag897.xml"/><Relationship Id="rId7" Type="http://schemas.openxmlformats.org/officeDocument/2006/relationships/tags" Target="../tags/tag849.xml"/><Relationship Id="rId2" Type="http://schemas.openxmlformats.org/officeDocument/2006/relationships/tags" Target="../tags/tag844.xml"/><Relationship Id="rId16" Type="http://schemas.openxmlformats.org/officeDocument/2006/relationships/tags" Target="../tags/tag858.xml"/><Relationship Id="rId29" Type="http://schemas.openxmlformats.org/officeDocument/2006/relationships/tags" Target="../tags/tag871.xml"/><Relationship Id="rId11" Type="http://schemas.openxmlformats.org/officeDocument/2006/relationships/tags" Target="../tags/tag853.xml"/><Relationship Id="rId24" Type="http://schemas.openxmlformats.org/officeDocument/2006/relationships/tags" Target="../tags/tag866.xml"/><Relationship Id="rId32" Type="http://schemas.openxmlformats.org/officeDocument/2006/relationships/tags" Target="../tags/tag874.xml"/><Relationship Id="rId37" Type="http://schemas.openxmlformats.org/officeDocument/2006/relationships/tags" Target="../tags/tag879.xml"/><Relationship Id="rId40" Type="http://schemas.openxmlformats.org/officeDocument/2006/relationships/tags" Target="../tags/tag882.xml"/><Relationship Id="rId45" Type="http://schemas.openxmlformats.org/officeDocument/2006/relationships/tags" Target="../tags/tag887.xml"/><Relationship Id="rId53" Type="http://schemas.openxmlformats.org/officeDocument/2006/relationships/tags" Target="../tags/tag895.xml"/><Relationship Id="rId58" Type="http://schemas.openxmlformats.org/officeDocument/2006/relationships/slideLayout" Target="../slideLayouts/slideLayout2.xml"/><Relationship Id="rId5" Type="http://schemas.openxmlformats.org/officeDocument/2006/relationships/tags" Target="../tags/tag847.xml"/><Relationship Id="rId19" Type="http://schemas.openxmlformats.org/officeDocument/2006/relationships/tags" Target="../tags/tag861.xml"/><Relationship Id="rId4" Type="http://schemas.openxmlformats.org/officeDocument/2006/relationships/tags" Target="../tags/tag846.xml"/><Relationship Id="rId9" Type="http://schemas.openxmlformats.org/officeDocument/2006/relationships/tags" Target="../tags/tag851.xml"/><Relationship Id="rId14" Type="http://schemas.openxmlformats.org/officeDocument/2006/relationships/tags" Target="../tags/tag856.xml"/><Relationship Id="rId22" Type="http://schemas.openxmlformats.org/officeDocument/2006/relationships/tags" Target="../tags/tag864.xml"/><Relationship Id="rId27" Type="http://schemas.openxmlformats.org/officeDocument/2006/relationships/tags" Target="../tags/tag869.xml"/><Relationship Id="rId30" Type="http://schemas.openxmlformats.org/officeDocument/2006/relationships/tags" Target="../tags/tag872.xml"/><Relationship Id="rId35" Type="http://schemas.openxmlformats.org/officeDocument/2006/relationships/tags" Target="../tags/tag877.xml"/><Relationship Id="rId43" Type="http://schemas.openxmlformats.org/officeDocument/2006/relationships/tags" Target="../tags/tag885.xml"/><Relationship Id="rId48" Type="http://schemas.openxmlformats.org/officeDocument/2006/relationships/tags" Target="../tags/tag890.xml"/><Relationship Id="rId56" Type="http://schemas.openxmlformats.org/officeDocument/2006/relationships/tags" Target="../tags/tag898.xml"/><Relationship Id="rId8" Type="http://schemas.openxmlformats.org/officeDocument/2006/relationships/tags" Target="../tags/tag850.xml"/><Relationship Id="rId51" Type="http://schemas.openxmlformats.org/officeDocument/2006/relationships/tags" Target="../tags/tag893.xml"/><Relationship Id="rId3" Type="http://schemas.openxmlformats.org/officeDocument/2006/relationships/tags" Target="../tags/tag845.xml"/><Relationship Id="rId12" Type="http://schemas.openxmlformats.org/officeDocument/2006/relationships/tags" Target="../tags/tag854.xml"/><Relationship Id="rId17" Type="http://schemas.openxmlformats.org/officeDocument/2006/relationships/tags" Target="../tags/tag859.xml"/><Relationship Id="rId25" Type="http://schemas.openxmlformats.org/officeDocument/2006/relationships/tags" Target="../tags/tag867.xml"/><Relationship Id="rId33" Type="http://schemas.openxmlformats.org/officeDocument/2006/relationships/tags" Target="../tags/tag875.xml"/><Relationship Id="rId38" Type="http://schemas.openxmlformats.org/officeDocument/2006/relationships/tags" Target="../tags/tag880.xml"/><Relationship Id="rId46" Type="http://schemas.openxmlformats.org/officeDocument/2006/relationships/tags" Target="../tags/tag888.xml"/><Relationship Id="rId59" Type="http://schemas.openxmlformats.org/officeDocument/2006/relationships/notesSlide" Target="../notesSlides/notesSlide14.xml"/><Relationship Id="rId20" Type="http://schemas.openxmlformats.org/officeDocument/2006/relationships/tags" Target="../tags/tag862.xml"/><Relationship Id="rId41" Type="http://schemas.openxmlformats.org/officeDocument/2006/relationships/tags" Target="../tags/tag883.xml"/><Relationship Id="rId54" Type="http://schemas.openxmlformats.org/officeDocument/2006/relationships/tags" Target="../tags/tag896.xml"/><Relationship Id="rId1" Type="http://schemas.openxmlformats.org/officeDocument/2006/relationships/tags" Target="../tags/tag843.xml"/><Relationship Id="rId6" Type="http://schemas.openxmlformats.org/officeDocument/2006/relationships/tags" Target="../tags/tag848.xml"/><Relationship Id="rId15" Type="http://schemas.openxmlformats.org/officeDocument/2006/relationships/tags" Target="../tags/tag857.xml"/><Relationship Id="rId23" Type="http://schemas.openxmlformats.org/officeDocument/2006/relationships/tags" Target="../tags/tag865.xml"/><Relationship Id="rId28" Type="http://schemas.openxmlformats.org/officeDocument/2006/relationships/tags" Target="../tags/tag870.xml"/><Relationship Id="rId36" Type="http://schemas.openxmlformats.org/officeDocument/2006/relationships/tags" Target="../tags/tag878.xml"/><Relationship Id="rId49" Type="http://schemas.openxmlformats.org/officeDocument/2006/relationships/tags" Target="../tags/tag891.xml"/><Relationship Id="rId57" Type="http://schemas.openxmlformats.org/officeDocument/2006/relationships/tags" Target="../tags/tag899.xml"/><Relationship Id="rId10" Type="http://schemas.openxmlformats.org/officeDocument/2006/relationships/tags" Target="../tags/tag852.xml"/><Relationship Id="rId31" Type="http://schemas.openxmlformats.org/officeDocument/2006/relationships/tags" Target="../tags/tag873.xml"/><Relationship Id="rId44" Type="http://schemas.openxmlformats.org/officeDocument/2006/relationships/tags" Target="../tags/tag886.xml"/><Relationship Id="rId52" Type="http://schemas.openxmlformats.org/officeDocument/2006/relationships/tags" Target="../tags/tag894.xml"/></Relationships>
</file>

<file path=ppt/slides/_rels/slide41.xml.rels><?xml version="1.0" encoding="UTF-8" standalone="yes"?>
<Relationships xmlns="http://schemas.openxmlformats.org/package/2006/relationships"><Relationship Id="rId13" Type="http://schemas.openxmlformats.org/officeDocument/2006/relationships/tags" Target="../tags/tag912.xml"/><Relationship Id="rId18" Type="http://schemas.openxmlformats.org/officeDocument/2006/relationships/tags" Target="../tags/tag917.xml"/><Relationship Id="rId26" Type="http://schemas.openxmlformats.org/officeDocument/2006/relationships/tags" Target="../tags/tag925.xml"/><Relationship Id="rId39" Type="http://schemas.openxmlformats.org/officeDocument/2006/relationships/tags" Target="../tags/tag938.xml"/><Relationship Id="rId21" Type="http://schemas.openxmlformats.org/officeDocument/2006/relationships/tags" Target="../tags/tag920.xml"/><Relationship Id="rId34" Type="http://schemas.openxmlformats.org/officeDocument/2006/relationships/tags" Target="../tags/tag933.xml"/><Relationship Id="rId42" Type="http://schemas.openxmlformats.org/officeDocument/2006/relationships/tags" Target="../tags/tag941.xml"/><Relationship Id="rId47" Type="http://schemas.openxmlformats.org/officeDocument/2006/relationships/tags" Target="../tags/tag946.xml"/><Relationship Id="rId50" Type="http://schemas.openxmlformats.org/officeDocument/2006/relationships/tags" Target="../tags/tag949.xml"/><Relationship Id="rId55" Type="http://schemas.openxmlformats.org/officeDocument/2006/relationships/tags" Target="../tags/tag954.xml"/><Relationship Id="rId7" Type="http://schemas.openxmlformats.org/officeDocument/2006/relationships/tags" Target="../tags/tag906.xml"/><Relationship Id="rId2" Type="http://schemas.openxmlformats.org/officeDocument/2006/relationships/tags" Target="../tags/tag901.xml"/><Relationship Id="rId16" Type="http://schemas.openxmlformats.org/officeDocument/2006/relationships/tags" Target="../tags/tag915.xml"/><Relationship Id="rId29" Type="http://schemas.openxmlformats.org/officeDocument/2006/relationships/tags" Target="../tags/tag928.xml"/><Relationship Id="rId11" Type="http://schemas.openxmlformats.org/officeDocument/2006/relationships/tags" Target="../tags/tag910.xml"/><Relationship Id="rId24" Type="http://schemas.openxmlformats.org/officeDocument/2006/relationships/tags" Target="../tags/tag923.xml"/><Relationship Id="rId32" Type="http://schemas.openxmlformats.org/officeDocument/2006/relationships/tags" Target="../tags/tag931.xml"/><Relationship Id="rId37" Type="http://schemas.openxmlformats.org/officeDocument/2006/relationships/tags" Target="../tags/tag936.xml"/><Relationship Id="rId40" Type="http://schemas.openxmlformats.org/officeDocument/2006/relationships/tags" Target="../tags/tag939.xml"/><Relationship Id="rId45" Type="http://schemas.openxmlformats.org/officeDocument/2006/relationships/tags" Target="../tags/tag944.xml"/><Relationship Id="rId53" Type="http://schemas.openxmlformats.org/officeDocument/2006/relationships/tags" Target="../tags/tag952.xml"/><Relationship Id="rId58" Type="http://schemas.openxmlformats.org/officeDocument/2006/relationships/slideLayout" Target="../slideLayouts/slideLayout2.xml"/><Relationship Id="rId5" Type="http://schemas.openxmlformats.org/officeDocument/2006/relationships/tags" Target="../tags/tag904.xml"/><Relationship Id="rId19" Type="http://schemas.openxmlformats.org/officeDocument/2006/relationships/tags" Target="../tags/tag918.xml"/><Relationship Id="rId4" Type="http://schemas.openxmlformats.org/officeDocument/2006/relationships/tags" Target="../tags/tag903.xml"/><Relationship Id="rId9" Type="http://schemas.openxmlformats.org/officeDocument/2006/relationships/tags" Target="../tags/tag908.xml"/><Relationship Id="rId14" Type="http://schemas.openxmlformats.org/officeDocument/2006/relationships/tags" Target="../tags/tag913.xml"/><Relationship Id="rId22" Type="http://schemas.openxmlformats.org/officeDocument/2006/relationships/tags" Target="../tags/tag921.xml"/><Relationship Id="rId27" Type="http://schemas.openxmlformats.org/officeDocument/2006/relationships/tags" Target="../tags/tag926.xml"/><Relationship Id="rId30" Type="http://schemas.openxmlformats.org/officeDocument/2006/relationships/tags" Target="../tags/tag929.xml"/><Relationship Id="rId35" Type="http://schemas.openxmlformats.org/officeDocument/2006/relationships/tags" Target="../tags/tag934.xml"/><Relationship Id="rId43" Type="http://schemas.openxmlformats.org/officeDocument/2006/relationships/tags" Target="../tags/tag942.xml"/><Relationship Id="rId48" Type="http://schemas.openxmlformats.org/officeDocument/2006/relationships/tags" Target="../tags/tag947.xml"/><Relationship Id="rId56" Type="http://schemas.openxmlformats.org/officeDocument/2006/relationships/tags" Target="../tags/tag955.xml"/><Relationship Id="rId8" Type="http://schemas.openxmlformats.org/officeDocument/2006/relationships/tags" Target="../tags/tag907.xml"/><Relationship Id="rId51" Type="http://schemas.openxmlformats.org/officeDocument/2006/relationships/tags" Target="../tags/tag950.xml"/><Relationship Id="rId3" Type="http://schemas.openxmlformats.org/officeDocument/2006/relationships/tags" Target="../tags/tag902.xml"/><Relationship Id="rId12" Type="http://schemas.openxmlformats.org/officeDocument/2006/relationships/tags" Target="../tags/tag911.xml"/><Relationship Id="rId17" Type="http://schemas.openxmlformats.org/officeDocument/2006/relationships/tags" Target="../tags/tag916.xml"/><Relationship Id="rId25" Type="http://schemas.openxmlformats.org/officeDocument/2006/relationships/tags" Target="../tags/tag924.xml"/><Relationship Id="rId33" Type="http://schemas.openxmlformats.org/officeDocument/2006/relationships/tags" Target="../tags/tag932.xml"/><Relationship Id="rId38" Type="http://schemas.openxmlformats.org/officeDocument/2006/relationships/tags" Target="../tags/tag937.xml"/><Relationship Id="rId46" Type="http://schemas.openxmlformats.org/officeDocument/2006/relationships/tags" Target="../tags/tag945.xml"/><Relationship Id="rId59" Type="http://schemas.openxmlformats.org/officeDocument/2006/relationships/notesSlide" Target="../notesSlides/notesSlide15.xml"/><Relationship Id="rId20" Type="http://schemas.openxmlformats.org/officeDocument/2006/relationships/tags" Target="../tags/tag919.xml"/><Relationship Id="rId41" Type="http://schemas.openxmlformats.org/officeDocument/2006/relationships/tags" Target="../tags/tag940.xml"/><Relationship Id="rId54" Type="http://schemas.openxmlformats.org/officeDocument/2006/relationships/tags" Target="../tags/tag953.xml"/><Relationship Id="rId1" Type="http://schemas.openxmlformats.org/officeDocument/2006/relationships/tags" Target="../tags/tag900.xml"/><Relationship Id="rId6" Type="http://schemas.openxmlformats.org/officeDocument/2006/relationships/tags" Target="../tags/tag905.xml"/><Relationship Id="rId15" Type="http://schemas.openxmlformats.org/officeDocument/2006/relationships/tags" Target="../tags/tag914.xml"/><Relationship Id="rId23" Type="http://schemas.openxmlformats.org/officeDocument/2006/relationships/tags" Target="../tags/tag922.xml"/><Relationship Id="rId28" Type="http://schemas.openxmlformats.org/officeDocument/2006/relationships/tags" Target="../tags/tag927.xml"/><Relationship Id="rId36" Type="http://schemas.openxmlformats.org/officeDocument/2006/relationships/tags" Target="../tags/tag935.xml"/><Relationship Id="rId49" Type="http://schemas.openxmlformats.org/officeDocument/2006/relationships/tags" Target="../tags/tag948.xml"/><Relationship Id="rId57" Type="http://schemas.openxmlformats.org/officeDocument/2006/relationships/tags" Target="../tags/tag956.xml"/><Relationship Id="rId10" Type="http://schemas.openxmlformats.org/officeDocument/2006/relationships/tags" Target="../tags/tag909.xml"/><Relationship Id="rId31" Type="http://schemas.openxmlformats.org/officeDocument/2006/relationships/tags" Target="../tags/tag930.xml"/><Relationship Id="rId44" Type="http://schemas.openxmlformats.org/officeDocument/2006/relationships/tags" Target="../tags/tag943.xml"/><Relationship Id="rId52" Type="http://schemas.openxmlformats.org/officeDocument/2006/relationships/tags" Target="../tags/tag951.xml"/></Relationships>
</file>

<file path=ppt/slides/_rels/slide42.xml.rels><?xml version="1.0" encoding="UTF-8" standalone="yes"?>
<Relationships xmlns="http://schemas.openxmlformats.org/package/2006/relationships"><Relationship Id="rId8" Type="http://schemas.openxmlformats.org/officeDocument/2006/relationships/tags" Target="../tags/tag964.xml"/><Relationship Id="rId13" Type="http://schemas.openxmlformats.org/officeDocument/2006/relationships/tags" Target="../tags/tag969.xml"/><Relationship Id="rId18" Type="http://schemas.openxmlformats.org/officeDocument/2006/relationships/tags" Target="../tags/tag974.xml"/><Relationship Id="rId3" Type="http://schemas.openxmlformats.org/officeDocument/2006/relationships/tags" Target="../tags/tag959.xml"/><Relationship Id="rId21" Type="http://schemas.openxmlformats.org/officeDocument/2006/relationships/tags" Target="../tags/tag977.xml"/><Relationship Id="rId7" Type="http://schemas.openxmlformats.org/officeDocument/2006/relationships/tags" Target="../tags/tag963.xml"/><Relationship Id="rId12" Type="http://schemas.openxmlformats.org/officeDocument/2006/relationships/tags" Target="../tags/tag968.xml"/><Relationship Id="rId17" Type="http://schemas.openxmlformats.org/officeDocument/2006/relationships/tags" Target="../tags/tag973.xml"/><Relationship Id="rId2" Type="http://schemas.openxmlformats.org/officeDocument/2006/relationships/tags" Target="../tags/tag958.xml"/><Relationship Id="rId16" Type="http://schemas.openxmlformats.org/officeDocument/2006/relationships/tags" Target="../tags/tag972.xml"/><Relationship Id="rId20" Type="http://schemas.openxmlformats.org/officeDocument/2006/relationships/tags" Target="../tags/tag976.xml"/><Relationship Id="rId1" Type="http://schemas.openxmlformats.org/officeDocument/2006/relationships/tags" Target="../tags/tag957.xml"/><Relationship Id="rId6" Type="http://schemas.openxmlformats.org/officeDocument/2006/relationships/tags" Target="../tags/tag962.xml"/><Relationship Id="rId11" Type="http://schemas.openxmlformats.org/officeDocument/2006/relationships/tags" Target="../tags/tag967.xml"/><Relationship Id="rId5" Type="http://schemas.openxmlformats.org/officeDocument/2006/relationships/tags" Target="../tags/tag961.xml"/><Relationship Id="rId15" Type="http://schemas.openxmlformats.org/officeDocument/2006/relationships/tags" Target="../tags/tag971.xml"/><Relationship Id="rId23" Type="http://schemas.openxmlformats.org/officeDocument/2006/relationships/notesSlide" Target="../notesSlides/notesSlide16.xml"/><Relationship Id="rId10" Type="http://schemas.openxmlformats.org/officeDocument/2006/relationships/tags" Target="../tags/tag966.xml"/><Relationship Id="rId19" Type="http://schemas.openxmlformats.org/officeDocument/2006/relationships/tags" Target="../tags/tag975.xml"/><Relationship Id="rId4" Type="http://schemas.openxmlformats.org/officeDocument/2006/relationships/tags" Target="../tags/tag960.xml"/><Relationship Id="rId9" Type="http://schemas.openxmlformats.org/officeDocument/2006/relationships/tags" Target="../tags/tag965.xml"/><Relationship Id="rId14" Type="http://schemas.openxmlformats.org/officeDocument/2006/relationships/tags" Target="../tags/tag970.xml"/><Relationship Id="rId2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3" Type="http://schemas.openxmlformats.org/officeDocument/2006/relationships/tags" Target="../tags/tag990.xml"/><Relationship Id="rId18" Type="http://schemas.openxmlformats.org/officeDocument/2006/relationships/tags" Target="../tags/tag995.xml"/><Relationship Id="rId26" Type="http://schemas.openxmlformats.org/officeDocument/2006/relationships/tags" Target="../tags/tag1003.xml"/><Relationship Id="rId39" Type="http://schemas.openxmlformats.org/officeDocument/2006/relationships/tags" Target="../tags/tag1016.xml"/><Relationship Id="rId21" Type="http://schemas.openxmlformats.org/officeDocument/2006/relationships/tags" Target="../tags/tag998.xml"/><Relationship Id="rId34" Type="http://schemas.openxmlformats.org/officeDocument/2006/relationships/tags" Target="../tags/tag1011.xml"/><Relationship Id="rId42" Type="http://schemas.openxmlformats.org/officeDocument/2006/relationships/tags" Target="../tags/tag1019.xml"/><Relationship Id="rId47" Type="http://schemas.openxmlformats.org/officeDocument/2006/relationships/tags" Target="../tags/tag1024.xml"/><Relationship Id="rId50" Type="http://schemas.openxmlformats.org/officeDocument/2006/relationships/tags" Target="../tags/tag1027.xml"/><Relationship Id="rId55" Type="http://schemas.openxmlformats.org/officeDocument/2006/relationships/tags" Target="../tags/tag1032.xml"/><Relationship Id="rId7" Type="http://schemas.openxmlformats.org/officeDocument/2006/relationships/tags" Target="../tags/tag984.xml"/><Relationship Id="rId2" Type="http://schemas.openxmlformats.org/officeDocument/2006/relationships/tags" Target="../tags/tag979.xml"/><Relationship Id="rId16" Type="http://schemas.openxmlformats.org/officeDocument/2006/relationships/tags" Target="../tags/tag993.xml"/><Relationship Id="rId29" Type="http://schemas.openxmlformats.org/officeDocument/2006/relationships/tags" Target="../tags/tag1006.xml"/><Relationship Id="rId11" Type="http://schemas.openxmlformats.org/officeDocument/2006/relationships/tags" Target="../tags/tag988.xml"/><Relationship Id="rId24" Type="http://schemas.openxmlformats.org/officeDocument/2006/relationships/tags" Target="../tags/tag1001.xml"/><Relationship Id="rId32" Type="http://schemas.openxmlformats.org/officeDocument/2006/relationships/tags" Target="../tags/tag1009.xml"/><Relationship Id="rId37" Type="http://schemas.openxmlformats.org/officeDocument/2006/relationships/tags" Target="../tags/tag1014.xml"/><Relationship Id="rId40" Type="http://schemas.openxmlformats.org/officeDocument/2006/relationships/tags" Target="../tags/tag1017.xml"/><Relationship Id="rId45" Type="http://schemas.openxmlformats.org/officeDocument/2006/relationships/tags" Target="../tags/tag1022.xml"/><Relationship Id="rId53" Type="http://schemas.openxmlformats.org/officeDocument/2006/relationships/tags" Target="../tags/tag1030.xml"/><Relationship Id="rId58" Type="http://schemas.openxmlformats.org/officeDocument/2006/relationships/slideLayout" Target="../slideLayouts/slideLayout2.xml"/><Relationship Id="rId5" Type="http://schemas.openxmlformats.org/officeDocument/2006/relationships/tags" Target="../tags/tag982.xml"/><Relationship Id="rId19" Type="http://schemas.openxmlformats.org/officeDocument/2006/relationships/tags" Target="../tags/tag996.xml"/><Relationship Id="rId4" Type="http://schemas.openxmlformats.org/officeDocument/2006/relationships/tags" Target="../tags/tag981.xml"/><Relationship Id="rId9" Type="http://schemas.openxmlformats.org/officeDocument/2006/relationships/tags" Target="../tags/tag986.xml"/><Relationship Id="rId14" Type="http://schemas.openxmlformats.org/officeDocument/2006/relationships/tags" Target="../tags/tag991.xml"/><Relationship Id="rId22" Type="http://schemas.openxmlformats.org/officeDocument/2006/relationships/tags" Target="../tags/tag999.xml"/><Relationship Id="rId27" Type="http://schemas.openxmlformats.org/officeDocument/2006/relationships/tags" Target="../tags/tag1004.xml"/><Relationship Id="rId30" Type="http://schemas.openxmlformats.org/officeDocument/2006/relationships/tags" Target="../tags/tag1007.xml"/><Relationship Id="rId35" Type="http://schemas.openxmlformats.org/officeDocument/2006/relationships/tags" Target="../tags/tag1012.xml"/><Relationship Id="rId43" Type="http://schemas.openxmlformats.org/officeDocument/2006/relationships/tags" Target="../tags/tag1020.xml"/><Relationship Id="rId48" Type="http://schemas.openxmlformats.org/officeDocument/2006/relationships/tags" Target="../tags/tag1025.xml"/><Relationship Id="rId56" Type="http://schemas.openxmlformats.org/officeDocument/2006/relationships/tags" Target="../tags/tag1033.xml"/><Relationship Id="rId8" Type="http://schemas.openxmlformats.org/officeDocument/2006/relationships/tags" Target="../tags/tag985.xml"/><Relationship Id="rId51" Type="http://schemas.openxmlformats.org/officeDocument/2006/relationships/tags" Target="../tags/tag1028.xml"/><Relationship Id="rId3" Type="http://schemas.openxmlformats.org/officeDocument/2006/relationships/tags" Target="../tags/tag980.xml"/><Relationship Id="rId12" Type="http://schemas.openxmlformats.org/officeDocument/2006/relationships/tags" Target="../tags/tag989.xml"/><Relationship Id="rId17" Type="http://schemas.openxmlformats.org/officeDocument/2006/relationships/tags" Target="../tags/tag994.xml"/><Relationship Id="rId25" Type="http://schemas.openxmlformats.org/officeDocument/2006/relationships/tags" Target="../tags/tag1002.xml"/><Relationship Id="rId33" Type="http://schemas.openxmlformats.org/officeDocument/2006/relationships/tags" Target="../tags/tag1010.xml"/><Relationship Id="rId38" Type="http://schemas.openxmlformats.org/officeDocument/2006/relationships/tags" Target="../tags/tag1015.xml"/><Relationship Id="rId46" Type="http://schemas.openxmlformats.org/officeDocument/2006/relationships/tags" Target="../tags/tag1023.xml"/><Relationship Id="rId59" Type="http://schemas.openxmlformats.org/officeDocument/2006/relationships/notesSlide" Target="../notesSlides/notesSlide17.xml"/><Relationship Id="rId20" Type="http://schemas.openxmlformats.org/officeDocument/2006/relationships/tags" Target="../tags/tag997.xml"/><Relationship Id="rId41" Type="http://schemas.openxmlformats.org/officeDocument/2006/relationships/tags" Target="../tags/tag1018.xml"/><Relationship Id="rId54" Type="http://schemas.openxmlformats.org/officeDocument/2006/relationships/tags" Target="../tags/tag1031.xml"/><Relationship Id="rId1" Type="http://schemas.openxmlformats.org/officeDocument/2006/relationships/tags" Target="../tags/tag978.xml"/><Relationship Id="rId6" Type="http://schemas.openxmlformats.org/officeDocument/2006/relationships/tags" Target="../tags/tag983.xml"/><Relationship Id="rId15" Type="http://schemas.openxmlformats.org/officeDocument/2006/relationships/tags" Target="../tags/tag992.xml"/><Relationship Id="rId23" Type="http://schemas.openxmlformats.org/officeDocument/2006/relationships/tags" Target="../tags/tag1000.xml"/><Relationship Id="rId28" Type="http://schemas.openxmlformats.org/officeDocument/2006/relationships/tags" Target="../tags/tag1005.xml"/><Relationship Id="rId36" Type="http://schemas.openxmlformats.org/officeDocument/2006/relationships/tags" Target="../tags/tag1013.xml"/><Relationship Id="rId49" Type="http://schemas.openxmlformats.org/officeDocument/2006/relationships/tags" Target="../tags/tag1026.xml"/><Relationship Id="rId57" Type="http://schemas.openxmlformats.org/officeDocument/2006/relationships/tags" Target="../tags/tag1034.xml"/><Relationship Id="rId10" Type="http://schemas.openxmlformats.org/officeDocument/2006/relationships/tags" Target="../tags/tag987.xml"/><Relationship Id="rId31" Type="http://schemas.openxmlformats.org/officeDocument/2006/relationships/tags" Target="../tags/tag1008.xml"/><Relationship Id="rId44" Type="http://schemas.openxmlformats.org/officeDocument/2006/relationships/tags" Target="../tags/tag1021.xml"/><Relationship Id="rId52" Type="http://schemas.openxmlformats.org/officeDocument/2006/relationships/tags" Target="../tags/tag1029.xml"/></Relationships>
</file>

<file path=ppt/slides/_rels/slide44.xml.rels><?xml version="1.0" encoding="UTF-8" standalone="yes"?>
<Relationships xmlns="http://schemas.openxmlformats.org/package/2006/relationships"><Relationship Id="rId13" Type="http://schemas.openxmlformats.org/officeDocument/2006/relationships/tags" Target="../tags/tag1047.xml"/><Relationship Id="rId18" Type="http://schemas.openxmlformats.org/officeDocument/2006/relationships/tags" Target="../tags/tag1052.xml"/><Relationship Id="rId26" Type="http://schemas.openxmlformats.org/officeDocument/2006/relationships/tags" Target="../tags/tag1060.xml"/><Relationship Id="rId39" Type="http://schemas.openxmlformats.org/officeDocument/2006/relationships/tags" Target="../tags/tag1073.xml"/><Relationship Id="rId21" Type="http://schemas.openxmlformats.org/officeDocument/2006/relationships/tags" Target="../tags/tag1055.xml"/><Relationship Id="rId34" Type="http://schemas.openxmlformats.org/officeDocument/2006/relationships/tags" Target="../tags/tag1068.xml"/><Relationship Id="rId42" Type="http://schemas.openxmlformats.org/officeDocument/2006/relationships/tags" Target="../tags/tag1076.xml"/><Relationship Id="rId47" Type="http://schemas.openxmlformats.org/officeDocument/2006/relationships/tags" Target="../tags/tag1081.xml"/><Relationship Id="rId50" Type="http://schemas.openxmlformats.org/officeDocument/2006/relationships/tags" Target="../tags/tag1084.xml"/><Relationship Id="rId55" Type="http://schemas.openxmlformats.org/officeDocument/2006/relationships/tags" Target="../tags/tag1089.xml"/><Relationship Id="rId7" Type="http://schemas.openxmlformats.org/officeDocument/2006/relationships/tags" Target="../tags/tag1041.xml"/><Relationship Id="rId2" Type="http://schemas.openxmlformats.org/officeDocument/2006/relationships/tags" Target="../tags/tag1036.xml"/><Relationship Id="rId16" Type="http://schemas.openxmlformats.org/officeDocument/2006/relationships/tags" Target="../tags/tag1050.xml"/><Relationship Id="rId29" Type="http://schemas.openxmlformats.org/officeDocument/2006/relationships/tags" Target="../tags/tag1063.xml"/><Relationship Id="rId11" Type="http://schemas.openxmlformats.org/officeDocument/2006/relationships/tags" Target="../tags/tag1045.xml"/><Relationship Id="rId24" Type="http://schemas.openxmlformats.org/officeDocument/2006/relationships/tags" Target="../tags/tag1058.xml"/><Relationship Id="rId32" Type="http://schemas.openxmlformats.org/officeDocument/2006/relationships/tags" Target="../tags/tag1066.xml"/><Relationship Id="rId37" Type="http://schemas.openxmlformats.org/officeDocument/2006/relationships/tags" Target="../tags/tag1071.xml"/><Relationship Id="rId40" Type="http://schemas.openxmlformats.org/officeDocument/2006/relationships/tags" Target="../tags/tag1074.xml"/><Relationship Id="rId45" Type="http://schemas.openxmlformats.org/officeDocument/2006/relationships/tags" Target="../tags/tag1079.xml"/><Relationship Id="rId53" Type="http://schemas.openxmlformats.org/officeDocument/2006/relationships/tags" Target="../tags/tag1087.xml"/><Relationship Id="rId58" Type="http://schemas.openxmlformats.org/officeDocument/2006/relationships/slideLayout" Target="../slideLayouts/slideLayout2.xml"/><Relationship Id="rId5" Type="http://schemas.openxmlformats.org/officeDocument/2006/relationships/tags" Target="../tags/tag1039.xml"/><Relationship Id="rId19" Type="http://schemas.openxmlformats.org/officeDocument/2006/relationships/tags" Target="../tags/tag1053.xml"/><Relationship Id="rId4" Type="http://schemas.openxmlformats.org/officeDocument/2006/relationships/tags" Target="../tags/tag1038.xml"/><Relationship Id="rId9" Type="http://schemas.openxmlformats.org/officeDocument/2006/relationships/tags" Target="../tags/tag1043.xml"/><Relationship Id="rId14" Type="http://schemas.openxmlformats.org/officeDocument/2006/relationships/tags" Target="../tags/tag1048.xml"/><Relationship Id="rId22" Type="http://schemas.openxmlformats.org/officeDocument/2006/relationships/tags" Target="../tags/tag1056.xml"/><Relationship Id="rId27" Type="http://schemas.openxmlformats.org/officeDocument/2006/relationships/tags" Target="../tags/tag1061.xml"/><Relationship Id="rId30" Type="http://schemas.openxmlformats.org/officeDocument/2006/relationships/tags" Target="../tags/tag1064.xml"/><Relationship Id="rId35" Type="http://schemas.openxmlformats.org/officeDocument/2006/relationships/tags" Target="../tags/tag1069.xml"/><Relationship Id="rId43" Type="http://schemas.openxmlformats.org/officeDocument/2006/relationships/tags" Target="../tags/tag1077.xml"/><Relationship Id="rId48" Type="http://schemas.openxmlformats.org/officeDocument/2006/relationships/tags" Target="../tags/tag1082.xml"/><Relationship Id="rId56" Type="http://schemas.openxmlformats.org/officeDocument/2006/relationships/tags" Target="../tags/tag1090.xml"/><Relationship Id="rId8" Type="http://schemas.openxmlformats.org/officeDocument/2006/relationships/tags" Target="../tags/tag1042.xml"/><Relationship Id="rId51" Type="http://schemas.openxmlformats.org/officeDocument/2006/relationships/tags" Target="../tags/tag1085.xml"/><Relationship Id="rId3" Type="http://schemas.openxmlformats.org/officeDocument/2006/relationships/tags" Target="../tags/tag1037.xml"/><Relationship Id="rId12" Type="http://schemas.openxmlformats.org/officeDocument/2006/relationships/tags" Target="../tags/tag1046.xml"/><Relationship Id="rId17" Type="http://schemas.openxmlformats.org/officeDocument/2006/relationships/tags" Target="../tags/tag1051.xml"/><Relationship Id="rId25" Type="http://schemas.openxmlformats.org/officeDocument/2006/relationships/tags" Target="../tags/tag1059.xml"/><Relationship Id="rId33" Type="http://schemas.openxmlformats.org/officeDocument/2006/relationships/tags" Target="../tags/tag1067.xml"/><Relationship Id="rId38" Type="http://schemas.openxmlformats.org/officeDocument/2006/relationships/tags" Target="../tags/tag1072.xml"/><Relationship Id="rId46" Type="http://schemas.openxmlformats.org/officeDocument/2006/relationships/tags" Target="../tags/tag1080.xml"/><Relationship Id="rId59" Type="http://schemas.openxmlformats.org/officeDocument/2006/relationships/notesSlide" Target="../notesSlides/notesSlide18.xml"/><Relationship Id="rId20" Type="http://schemas.openxmlformats.org/officeDocument/2006/relationships/tags" Target="../tags/tag1054.xml"/><Relationship Id="rId41" Type="http://schemas.openxmlformats.org/officeDocument/2006/relationships/tags" Target="../tags/tag1075.xml"/><Relationship Id="rId54" Type="http://schemas.openxmlformats.org/officeDocument/2006/relationships/tags" Target="../tags/tag1088.xml"/><Relationship Id="rId1" Type="http://schemas.openxmlformats.org/officeDocument/2006/relationships/tags" Target="../tags/tag1035.xml"/><Relationship Id="rId6" Type="http://schemas.openxmlformats.org/officeDocument/2006/relationships/tags" Target="../tags/tag1040.xml"/><Relationship Id="rId15" Type="http://schemas.openxmlformats.org/officeDocument/2006/relationships/tags" Target="../tags/tag1049.xml"/><Relationship Id="rId23" Type="http://schemas.openxmlformats.org/officeDocument/2006/relationships/tags" Target="../tags/tag1057.xml"/><Relationship Id="rId28" Type="http://schemas.openxmlformats.org/officeDocument/2006/relationships/tags" Target="../tags/tag1062.xml"/><Relationship Id="rId36" Type="http://schemas.openxmlformats.org/officeDocument/2006/relationships/tags" Target="../tags/tag1070.xml"/><Relationship Id="rId49" Type="http://schemas.openxmlformats.org/officeDocument/2006/relationships/tags" Target="../tags/tag1083.xml"/><Relationship Id="rId57" Type="http://schemas.openxmlformats.org/officeDocument/2006/relationships/tags" Target="../tags/tag1091.xml"/><Relationship Id="rId10" Type="http://schemas.openxmlformats.org/officeDocument/2006/relationships/tags" Target="../tags/tag1044.xml"/><Relationship Id="rId31" Type="http://schemas.openxmlformats.org/officeDocument/2006/relationships/tags" Target="../tags/tag1065.xml"/><Relationship Id="rId44" Type="http://schemas.openxmlformats.org/officeDocument/2006/relationships/tags" Target="../tags/tag1078.xml"/><Relationship Id="rId52" Type="http://schemas.openxmlformats.org/officeDocument/2006/relationships/tags" Target="../tags/tag108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tags" Target="../tags/tag1104.xml"/><Relationship Id="rId18" Type="http://schemas.openxmlformats.org/officeDocument/2006/relationships/tags" Target="../tags/tag1109.xml"/><Relationship Id="rId26" Type="http://schemas.openxmlformats.org/officeDocument/2006/relationships/tags" Target="../tags/tag1117.xml"/><Relationship Id="rId39" Type="http://schemas.openxmlformats.org/officeDocument/2006/relationships/notesSlide" Target="../notesSlides/notesSlide19.xml"/><Relationship Id="rId21" Type="http://schemas.openxmlformats.org/officeDocument/2006/relationships/tags" Target="../tags/tag1112.xml"/><Relationship Id="rId34" Type="http://schemas.openxmlformats.org/officeDocument/2006/relationships/tags" Target="../tags/tag1125.xml"/><Relationship Id="rId7" Type="http://schemas.openxmlformats.org/officeDocument/2006/relationships/tags" Target="../tags/tag1098.xml"/><Relationship Id="rId2" Type="http://schemas.openxmlformats.org/officeDocument/2006/relationships/tags" Target="../tags/tag1093.xml"/><Relationship Id="rId16" Type="http://schemas.openxmlformats.org/officeDocument/2006/relationships/tags" Target="../tags/tag1107.xml"/><Relationship Id="rId20" Type="http://schemas.openxmlformats.org/officeDocument/2006/relationships/tags" Target="../tags/tag1111.xml"/><Relationship Id="rId29" Type="http://schemas.openxmlformats.org/officeDocument/2006/relationships/tags" Target="../tags/tag1120.xml"/><Relationship Id="rId41" Type="http://schemas.openxmlformats.org/officeDocument/2006/relationships/image" Target="../media/image9.png"/><Relationship Id="rId1" Type="http://schemas.openxmlformats.org/officeDocument/2006/relationships/tags" Target="../tags/tag1092.xml"/><Relationship Id="rId6" Type="http://schemas.openxmlformats.org/officeDocument/2006/relationships/tags" Target="../tags/tag1097.xml"/><Relationship Id="rId11" Type="http://schemas.openxmlformats.org/officeDocument/2006/relationships/tags" Target="../tags/tag1102.xml"/><Relationship Id="rId24" Type="http://schemas.openxmlformats.org/officeDocument/2006/relationships/tags" Target="../tags/tag1115.xml"/><Relationship Id="rId32" Type="http://schemas.openxmlformats.org/officeDocument/2006/relationships/tags" Target="../tags/tag1123.xml"/><Relationship Id="rId37" Type="http://schemas.openxmlformats.org/officeDocument/2006/relationships/tags" Target="../tags/tag1128.xml"/><Relationship Id="rId40" Type="http://schemas.openxmlformats.org/officeDocument/2006/relationships/tags" Target="../tags/tag1121.xml"/><Relationship Id="rId5" Type="http://schemas.openxmlformats.org/officeDocument/2006/relationships/tags" Target="../tags/tag1096.xml"/><Relationship Id="rId15" Type="http://schemas.openxmlformats.org/officeDocument/2006/relationships/tags" Target="../tags/tag1106.xml"/><Relationship Id="rId23" Type="http://schemas.openxmlformats.org/officeDocument/2006/relationships/tags" Target="../tags/tag1114.xml"/><Relationship Id="rId28" Type="http://schemas.openxmlformats.org/officeDocument/2006/relationships/tags" Target="../tags/tag1119.xml"/><Relationship Id="rId36" Type="http://schemas.openxmlformats.org/officeDocument/2006/relationships/tags" Target="../tags/tag1127.xml"/><Relationship Id="rId10" Type="http://schemas.openxmlformats.org/officeDocument/2006/relationships/tags" Target="../tags/tag1101.xml"/><Relationship Id="rId19" Type="http://schemas.openxmlformats.org/officeDocument/2006/relationships/tags" Target="../tags/tag1110.xml"/><Relationship Id="rId31" Type="http://schemas.openxmlformats.org/officeDocument/2006/relationships/tags" Target="../tags/tag1122.xml"/><Relationship Id="rId4" Type="http://schemas.openxmlformats.org/officeDocument/2006/relationships/tags" Target="../tags/tag1095.xml"/><Relationship Id="rId9" Type="http://schemas.openxmlformats.org/officeDocument/2006/relationships/tags" Target="../tags/tag1100.xml"/><Relationship Id="rId14" Type="http://schemas.openxmlformats.org/officeDocument/2006/relationships/tags" Target="../tags/tag1105.xml"/><Relationship Id="rId22" Type="http://schemas.openxmlformats.org/officeDocument/2006/relationships/tags" Target="../tags/tag1113.xml"/><Relationship Id="rId27" Type="http://schemas.openxmlformats.org/officeDocument/2006/relationships/tags" Target="../tags/tag1118.xml"/><Relationship Id="rId30" Type="http://schemas.openxmlformats.org/officeDocument/2006/relationships/tags" Target="../tags/tag1121.xml"/><Relationship Id="rId35" Type="http://schemas.openxmlformats.org/officeDocument/2006/relationships/tags" Target="../tags/tag1126.xml"/><Relationship Id="rId8" Type="http://schemas.openxmlformats.org/officeDocument/2006/relationships/tags" Target="../tags/tag1099.xml"/><Relationship Id="rId3" Type="http://schemas.openxmlformats.org/officeDocument/2006/relationships/tags" Target="../tags/tag1094.xml"/><Relationship Id="rId12" Type="http://schemas.openxmlformats.org/officeDocument/2006/relationships/tags" Target="../tags/tag1103.xml"/><Relationship Id="rId17" Type="http://schemas.openxmlformats.org/officeDocument/2006/relationships/tags" Target="../tags/tag1108.xml"/><Relationship Id="rId25" Type="http://schemas.openxmlformats.org/officeDocument/2006/relationships/tags" Target="../tags/tag1116.xml"/><Relationship Id="rId33" Type="http://schemas.openxmlformats.org/officeDocument/2006/relationships/tags" Target="../tags/tag1124.xml"/><Relationship Id="rId38"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3" Type="http://schemas.openxmlformats.org/officeDocument/2006/relationships/tags" Target="../tags/tag1141.xml"/><Relationship Id="rId18" Type="http://schemas.openxmlformats.org/officeDocument/2006/relationships/tags" Target="../tags/tag1146.xml"/><Relationship Id="rId26" Type="http://schemas.openxmlformats.org/officeDocument/2006/relationships/tags" Target="../tags/tag1154.xml"/><Relationship Id="rId39" Type="http://schemas.openxmlformats.org/officeDocument/2006/relationships/tags" Target="../tags/tag1167.xml"/><Relationship Id="rId21" Type="http://schemas.openxmlformats.org/officeDocument/2006/relationships/tags" Target="../tags/tag1149.xml"/><Relationship Id="rId34" Type="http://schemas.openxmlformats.org/officeDocument/2006/relationships/tags" Target="../tags/tag1162.xml"/><Relationship Id="rId42" Type="http://schemas.openxmlformats.org/officeDocument/2006/relationships/tags" Target="../tags/tag1170.xml"/><Relationship Id="rId47" Type="http://schemas.openxmlformats.org/officeDocument/2006/relationships/tags" Target="../tags/tag1158.xml"/><Relationship Id="rId50" Type="http://schemas.openxmlformats.org/officeDocument/2006/relationships/image" Target="../media/image10.png"/><Relationship Id="rId7" Type="http://schemas.openxmlformats.org/officeDocument/2006/relationships/tags" Target="../tags/tag1135.xml"/><Relationship Id="rId2" Type="http://schemas.openxmlformats.org/officeDocument/2006/relationships/tags" Target="../tags/tag1130.xml"/><Relationship Id="rId16" Type="http://schemas.openxmlformats.org/officeDocument/2006/relationships/tags" Target="../tags/tag1144.xml"/><Relationship Id="rId29" Type="http://schemas.openxmlformats.org/officeDocument/2006/relationships/tags" Target="../tags/tag1157.xml"/><Relationship Id="rId11" Type="http://schemas.openxmlformats.org/officeDocument/2006/relationships/tags" Target="../tags/tag1139.xml"/><Relationship Id="rId24" Type="http://schemas.openxmlformats.org/officeDocument/2006/relationships/tags" Target="../tags/tag1152.xml"/><Relationship Id="rId32" Type="http://schemas.openxmlformats.org/officeDocument/2006/relationships/tags" Target="../tags/tag1160.xml"/><Relationship Id="rId37" Type="http://schemas.openxmlformats.org/officeDocument/2006/relationships/tags" Target="../tags/tag1165.xml"/><Relationship Id="rId40" Type="http://schemas.openxmlformats.org/officeDocument/2006/relationships/tags" Target="../tags/tag1168.xml"/><Relationship Id="rId45" Type="http://schemas.openxmlformats.org/officeDocument/2006/relationships/tags" Target="../tags/tag1173.xml"/><Relationship Id="rId53" Type="http://schemas.openxmlformats.org/officeDocument/2006/relationships/tags" Target="../tags/tag1167.xml"/><Relationship Id="rId5" Type="http://schemas.openxmlformats.org/officeDocument/2006/relationships/tags" Target="../tags/tag1133.xml"/><Relationship Id="rId10" Type="http://schemas.openxmlformats.org/officeDocument/2006/relationships/tags" Target="../tags/tag1138.xml"/><Relationship Id="rId19" Type="http://schemas.openxmlformats.org/officeDocument/2006/relationships/tags" Target="../tags/tag1147.xml"/><Relationship Id="rId31" Type="http://schemas.openxmlformats.org/officeDocument/2006/relationships/tags" Target="../tags/tag1159.xml"/><Relationship Id="rId44" Type="http://schemas.openxmlformats.org/officeDocument/2006/relationships/tags" Target="../tags/tag1172.xml"/><Relationship Id="rId52" Type="http://schemas.openxmlformats.org/officeDocument/2006/relationships/image" Target="../media/image11.png"/><Relationship Id="rId4" Type="http://schemas.openxmlformats.org/officeDocument/2006/relationships/tags" Target="../tags/tag1132.xml"/><Relationship Id="rId9" Type="http://schemas.openxmlformats.org/officeDocument/2006/relationships/tags" Target="../tags/tag1137.xml"/><Relationship Id="rId14" Type="http://schemas.openxmlformats.org/officeDocument/2006/relationships/tags" Target="../tags/tag1142.xml"/><Relationship Id="rId22" Type="http://schemas.openxmlformats.org/officeDocument/2006/relationships/tags" Target="../tags/tag1150.xml"/><Relationship Id="rId27" Type="http://schemas.openxmlformats.org/officeDocument/2006/relationships/tags" Target="../tags/tag1155.xml"/><Relationship Id="rId30" Type="http://schemas.openxmlformats.org/officeDocument/2006/relationships/tags" Target="../tags/tag1158.xml"/><Relationship Id="rId35" Type="http://schemas.openxmlformats.org/officeDocument/2006/relationships/tags" Target="../tags/tag1163.xml"/><Relationship Id="rId43" Type="http://schemas.openxmlformats.org/officeDocument/2006/relationships/tags" Target="../tags/tag1171.xml"/><Relationship Id="rId48" Type="http://schemas.openxmlformats.org/officeDocument/2006/relationships/image" Target="../media/image9.png"/><Relationship Id="rId8" Type="http://schemas.openxmlformats.org/officeDocument/2006/relationships/tags" Target="../tags/tag1136.xml"/><Relationship Id="rId51" Type="http://schemas.openxmlformats.org/officeDocument/2006/relationships/tags" Target="../tags/tag1166.xml"/><Relationship Id="rId3" Type="http://schemas.openxmlformats.org/officeDocument/2006/relationships/tags" Target="../tags/tag1131.xml"/><Relationship Id="rId12" Type="http://schemas.openxmlformats.org/officeDocument/2006/relationships/tags" Target="../tags/tag1140.xml"/><Relationship Id="rId17" Type="http://schemas.openxmlformats.org/officeDocument/2006/relationships/tags" Target="../tags/tag1145.xml"/><Relationship Id="rId25" Type="http://schemas.openxmlformats.org/officeDocument/2006/relationships/tags" Target="../tags/tag1153.xml"/><Relationship Id="rId33" Type="http://schemas.openxmlformats.org/officeDocument/2006/relationships/tags" Target="../tags/tag1161.xml"/><Relationship Id="rId38" Type="http://schemas.openxmlformats.org/officeDocument/2006/relationships/tags" Target="../tags/tag1166.xml"/><Relationship Id="rId46" Type="http://schemas.openxmlformats.org/officeDocument/2006/relationships/slideLayout" Target="../slideLayouts/slideLayout2.xml"/><Relationship Id="rId20" Type="http://schemas.openxmlformats.org/officeDocument/2006/relationships/tags" Target="../tags/tag1148.xml"/><Relationship Id="rId41" Type="http://schemas.openxmlformats.org/officeDocument/2006/relationships/tags" Target="../tags/tag1169.xml"/><Relationship Id="rId54" Type="http://schemas.openxmlformats.org/officeDocument/2006/relationships/image" Target="../media/image12.png"/><Relationship Id="rId1" Type="http://schemas.openxmlformats.org/officeDocument/2006/relationships/tags" Target="../tags/tag1129.xml"/><Relationship Id="rId6" Type="http://schemas.openxmlformats.org/officeDocument/2006/relationships/tags" Target="../tags/tag1134.xml"/><Relationship Id="rId15" Type="http://schemas.openxmlformats.org/officeDocument/2006/relationships/tags" Target="../tags/tag1143.xml"/><Relationship Id="rId23" Type="http://schemas.openxmlformats.org/officeDocument/2006/relationships/tags" Target="../tags/tag1151.xml"/><Relationship Id="rId28" Type="http://schemas.openxmlformats.org/officeDocument/2006/relationships/tags" Target="../tags/tag1156.xml"/><Relationship Id="rId36" Type="http://schemas.openxmlformats.org/officeDocument/2006/relationships/tags" Target="../tags/tag1164.xml"/><Relationship Id="rId49" Type="http://schemas.openxmlformats.org/officeDocument/2006/relationships/tags" Target="../tags/tag1161.xml"/></Relationships>
</file>

<file path=ppt/slides/_rels/slide48.xml.rels><?xml version="1.0" encoding="UTF-8" standalone="yes"?>
<Relationships xmlns="http://schemas.openxmlformats.org/package/2006/relationships"><Relationship Id="rId13" Type="http://schemas.openxmlformats.org/officeDocument/2006/relationships/tags" Target="../tags/tag1186.xml"/><Relationship Id="rId18" Type="http://schemas.openxmlformats.org/officeDocument/2006/relationships/tags" Target="../tags/tag1191.xml"/><Relationship Id="rId26" Type="http://schemas.openxmlformats.org/officeDocument/2006/relationships/tags" Target="../tags/tag1199.xml"/><Relationship Id="rId39" Type="http://schemas.openxmlformats.org/officeDocument/2006/relationships/tags" Target="../tags/tag1212.xml"/><Relationship Id="rId21" Type="http://schemas.openxmlformats.org/officeDocument/2006/relationships/tags" Target="../tags/tag1194.xml"/><Relationship Id="rId34" Type="http://schemas.openxmlformats.org/officeDocument/2006/relationships/tags" Target="../tags/tag1207.xml"/><Relationship Id="rId42" Type="http://schemas.openxmlformats.org/officeDocument/2006/relationships/tags" Target="../tags/tag1215.xml"/><Relationship Id="rId47" Type="http://schemas.openxmlformats.org/officeDocument/2006/relationships/tags" Target="../tags/tag1220.xml"/><Relationship Id="rId50" Type="http://schemas.openxmlformats.org/officeDocument/2006/relationships/image" Target="../media/image9.png"/><Relationship Id="rId7" Type="http://schemas.openxmlformats.org/officeDocument/2006/relationships/tags" Target="../tags/tag1180.xml"/><Relationship Id="rId2" Type="http://schemas.openxmlformats.org/officeDocument/2006/relationships/tags" Target="../tags/tag1175.xml"/><Relationship Id="rId16" Type="http://schemas.openxmlformats.org/officeDocument/2006/relationships/tags" Target="../tags/tag1189.xml"/><Relationship Id="rId29" Type="http://schemas.openxmlformats.org/officeDocument/2006/relationships/tags" Target="../tags/tag1202.xml"/><Relationship Id="rId11" Type="http://schemas.openxmlformats.org/officeDocument/2006/relationships/tags" Target="../tags/tag1184.xml"/><Relationship Id="rId24" Type="http://schemas.openxmlformats.org/officeDocument/2006/relationships/tags" Target="../tags/tag1197.xml"/><Relationship Id="rId32" Type="http://schemas.openxmlformats.org/officeDocument/2006/relationships/tags" Target="../tags/tag1205.xml"/><Relationship Id="rId37" Type="http://schemas.openxmlformats.org/officeDocument/2006/relationships/tags" Target="../tags/tag1210.xml"/><Relationship Id="rId40" Type="http://schemas.openxmlformats.org/officeDocument/2006/relationships/tags" Target="../tags/tag1213.xml"/><Relationship Id="rId45" Type="http://schemas.openxmlformats.org/officeDocument/2006/relationships/tags" Target="../tags/tag1218.xml"/><Relationship Id="rId53" Type="http://schemas.openxmlformats.org/officeDocument/2006/relationships/tags" Target="../tags/tag1210.xml"/><Relationship Id="rId5" Type="http://schemas.openxmlformats.org/officeDocument/2006/relationships/tags" Target="../tags/tag1178.xml"/><Relationship Id="rId10" Type="http://schemas.openxmlformats.org/officeDocument/2006/relationships/tags" Target="../tags/tag1183.xml"/><Relationship Id="rId19" Type="http://schemas.openxmlformats.org/officeDocument/2006/relationships/tags" Target="../tags/tag1192.xml"/><Relationship Id="rId31" Type="http://schemas.openxmlformats.org/officeDocument/2006/relationships/tags" Target="../tags/tag1204.xml"/><Relationship Id="rId44" Type="http://schemas.openxmlformats.org/officeDocument/2006/relationships/tags" Target="../tags/tag1217.xml"/><Relationship Id="rId52" Type="http://schemas.openxmlformats.org/officeDocument/2006/relationships/image" Target="../media/image13.png"/><Relationship Id="rId4" Type="http://schemas.openxmlformats.org/officeDocument/2006/relationships/tags" Target="../tags/tag1177.xml"/><Relationship Id="rId9" Type="http://schemas.openxmlformats.org/officeDocument/2006/relationships/tags" Target="../tags/tag1182.xml"/><Relationship Id="rId14" Type="http://schemas.openxmlformats.org/officeDocument/2006/relationships/tags" Target="../tags/tag1187.xml"/><Relationship Id="rId22" Type="http://schemas.openxmlformats.org/officeDocument/2006/relationships/tags" Target="../tags/tag1195.xml"/><Relationship Id="rId27" Type="http://schemas.openxmlformats.org/officeDocument/2006/relationships/tags" Target="../tags/tag1200.xml"/><Relationship Id="rId30" Type="http://schemas.openxmlformats.org/officeDocument/2006/relationships/tags" Target="../tags/tag1203.xml"/><Relationship Id="rId35" Type="http://schemas.openxmlformats.org/officeDocument/2006/relationships/tags" Target="../tags/tag1208.xml"/><Relationship Id="rId43" Type="http://schemas.openxmlformats.org/officeDocument/2006/relationships/tags" Target="../tags/tag1216.xml"/><Relationship Id="rId48" Type="http://schemas.openxmlformats.org/officeDocument/2006/relationships/slideLayout" Target="../slideLayouts/slideLayout2.xml"/><Relationship Id="rId8" Type="http://schemas.openxmlformats.org/officeDocument/2006/relationships/tags" Target="../tags/tag1181.xml"/><Relationship Id="rId51" Type="http://schemas.openxmlformats.org/officeDocument/2006/relationships/tags" Target="../tags/tag1207.xml"/><Relationship Id="rId3" Type="http://schemas.openxmlformats.org/officeDocument/2006/relationships/tags" Target="../tags/tag1176.xml"/><Relationship Id="rId12" Type="http://schemas.openxmlformats.org/officeDocument/2006/relationships/tags" Target="../tags/tag1185.xml"/><Relationship Id="rId17" Type="http://schemas.openxmlformats.org/officeDocument/2006/relationships/tags" Target="../tags/tag1190.xml"/><Relationship Id="rId25" Type="http://schemas.openxmlformats.org/officeDocument/2006/relationships/tags" Target="../tags/tag1198.xml"/><Relationship Id="rId33" Type="http://schemas.openxmlformats.org/officeDocument/2006/relationships/tags" Target="../tags/tag1206.xml"/><Relationship Id="rId38" Type="http://schemas.openxmlformats.org/officeDocument/2006/relationships/tags" Target="../tags/tag1211.xml"/><Relationship Id="rId46" Type="http://schemas.openxmlformats.org/officeDocument/2006/relationships/tags" Target="../tags/tag1219.xml"/><Relationship Id="rId20" Type="http://schemas.openxmlformats.org/officeDocument/2006/relationships/tags" Target="../tags/tag1193.xml"/><Relationship Id="rId41" Type="http://schemas.openxmlformats.org/officeDocument/2006/relationships/tags" Target="../tags/tag1214.xml"/><Relationship Id="rId54" Type="http://schemas.openxmlformats.org/officeDocument/2006/relationships/image" Target="../media/image14.png"/><Relationship Id="rId1" Type="http://schemas.openxmlformats.org/officeDocument/2006/relationships/tags" Target="../tags/tag1174.xml"/><Relationship Id="rId6" Type="http://schemas.openxmlformats.org/officeDocument/2006/relationships/tags" Target="../tags/tag1179.xml"/><Relationship Id="rId15" Type="http://schemas.openxmlformats.org/officeDocument/2006/relationships/tags" Target="../tags/tag1188.xml"/><Relationship Id="rId23" Type="http://schemas.openxmlformats.org/officeDocument/2006/relationships/tags" Target="../tags/tag1196.xml"/><Relationship Id="rId28" Type="http://schemas.openxmlformats.org/officeDocument/2006/relationships/tags" Target="../tags/tag1201.xml"/><Relationship Id="rId36" Type="http://schemas.openxmlformats.org/officeDocument/2006/relationships/tags" Target="../tags/tag1209.xml"/><Relationship Id="rId49" Type="http://schemas.openxmlformats.org/officeDocument/2006/relationships/tags" Target="../tags/tag1204.xml"/></Relationships>
</file>

<file path=ppt/slides/_rels/slide49.xml.rels><?xml version="1.0" encoding="UTF-8" standalone="yes"?>
<Relationships xmlns="http://schemas.openxmlformats.org/package/2006/relationships"><Relationship Id="rId13" Type="http://schemas.openxmlformats.org/officeDocument/2006/relationships/tags" Target="../tags/tag1233.xml"/><Relationship Id="rId18" Type="http://schemas.openxmlformats.org/officeDocument/2006/relationships/tags" Target="../tags/tag1238.xml"/><Relationship Id="rId26" Type="http://schemas.openxmlformats.org/officeDocument/2006/relationships/tags" Target="../tags/tag1246.xml"/><Relationship Id="rId39" Type="http://schemas.openxmlformats.org/officeDocument/2006/relationships/tags" Target="../tags/tag1259.xml"/><Relationship Id="rId21" Type="http://schemas.openxmlformats.org/officeDocument/2006/relationships/tags" Target="../tags/tag1241.xml"/><Relationship Id="rId34" Type="http://schemas.openxmlformats.org/officeDocument/2006/relationships/tags" Target="../tags/tag1254.xml"/><Relationship Id="rId42" Type="http://schemas.openxmlformats.org/officeDocument/2006/relationships/tags" Target="../tags/tag1262.xml"/><Relationship Id="rId47" Type="http://schemas.openxmlformats.org/officeDocument/2006/relationships/tags" Target="../tags/tag1267.xml"/><Relationship Id="rId50" Type="http://schemas.openxmlformats.org/officeDocument/2006/relationships/tags" Target="../tags/tag1270.xml"/><Relationship Id="rId55" Type="http://schemas.openxmlformats.org/officeDocument/2006/relationships/tags" Target="../tags/tag1275.xml"/><Relationship Id="rId7" Type="http://schemas.openxmlformats.org/officeDocument/2006/relationships/tags" Target="../tags/tag1227.xml"/><Relationship Id="rId2" Type="http://schemas.openxmlformats.org/officeDocument/2006/relationships/tags" Target="../tags/tag1222.xml"/><Relationship Id="rId16" Type="http://schemas.openxmlformats.org/officeDocument/2006/relationships/tags" Target="../tags/tag1236.xml"/><Relationship Id="rId29" Type="http://schemas.openxmlformats.org/officeDocument/2006/relationships/tags" Target="../tags/tag1249.xml"/><Relationship Id="rId11" Type="http://schemas.openxmlformats.org/officeDocument/2006/relationships/tags" Target="../tags/tag1231.xml"/><Relationship Id="rId24" Type="http://schemas.openxmlformats.org/officeDocument/2006/relationships/tags" Target="../tags/tag1244.xml"/><Relationship Id="rId32" Type="http://schemas.openxmlformats.org/officeDocument/2006/relationships/tags" Target="../tags/tag1252.xml"/><Relationship Id="rId37" Type="http://schemas.openxmlformats.org/officeDocument/2006/relationships/tags" Target="../tags/tag1257.xml"/><Relationship Id="rId40" Type="http://schemas.openxmlformats.org/officeDocument/2006/relationships/tags" Target="../tags/tag1260.xml"/><Relationship Id="rId45" Type="http://schemas.openxmlformats.org/officeDocument/2006/relationships/tags" Target="../tags/tag1265.xml"/><Relationship Id="rId53" Type="http://schemas.openxmlformats.org/officeDocument/2006/relationships/tags" Target="../tags/tag1273.xml"/><Relationship Id="rId58" Type="http://schemas.openxmlformats.org/officeDocument/2006/relationships/slideLayout" Target="../slideLayouts/slideLayout2.xml"/><Relationship Id="rId5" Type="http://schemas.openxmlformats.org/officeDocument/2006/relationships/tags" Target="../tags/tag1225.xml"/><Relationship Id="rId19" Type="http://schemas.openxmlformats.org/officeDocument/2006/relationships/tags" Target="../tags/tag1239.xml"/><Relationship Id="rId4" Type="http://schemas.openxmlformats.org/officeDocument/2006/relationships/tags" Target="../tags/tag1224.xml"/><Relationship Id="rId9" Type="http://schemas.openxmlformats.org/officeDocument/2006/relationships/tags" Target="../tags/tag1229.xml"/><Relationship Id="rId14" Type="http://schemas.openxmlformats.org/officeDocument/2006/relationships/tags" Target="../tags/tag1234.xml"/><Relationship Id="rId22" Type="http://schemas.openxmlformats.org/officeDocument/2006/relationships/tags" Target="../tags/tag1242.xml"/><Relationship Id="rId27" Type="http://schemas.openxmlformats.org/officeDocument/2006/relationships/tags" Target="../tags/tag1247.xml"/><Relationship Id="rId30" Type="http://schemas.openxmlformats.org/officeDocument/2006/relationships/tags" Target="../tags/tag1250.xml"/><Relationship Id="rId35" Type="http://schemas.openxmlformats.org/officeDocument/2006/relationships/tags" Target="../tags/tag1255.xml"/><Relationship Id="rId43" Type="http://schemas.openxmlformats.org/officeDocument/2006/relationships/tags" Target="../tags/tag1263.xml"/><Relationship Id="rId48" Type="http://schemas.openxmlformats.org/officeDocument/2006/relationships/tags" Target="../tags/tag1268.xml"/><Relationship Id="rId56" Type="http://schemas.openxmlformats.org/officeDocument/2006/relationships/tags" Target="../tags/tag1276.xml"/><Relationship Id="rId8" Type="http://schemas.openxmlformats.org/officeDocument/2006/relationships/tags" Target="../tags/tag1228.xml"/><Relationship Id="rId51" Type="http://schemas.openxmlformats.org/officeDocument/2006/relationships/tags" Target="../tags/tag1271.xml"/><Relationship Id="rId3" Type="http://schemas.openxmlformats.org/officeDocument/2006/relationships/tags" Target="../tags/tag1223.xml"/><Relationship Id="rId12" Type="http://schemas.openxmlformats.org/officeDocument/2006/relationships/tags" Target="../tags/tag1232.xml"/><Relationship Id="rId17" Type="http://schemas.openxmlformats.org/officeDocument/2006/relationships/tags" Target="../tags/tag1237.xml"/><Relationship Id="rId25" Type="http://schemas.openxmlformats.org/officeDocument/2006/relationships/tags" Target="../tags/tag1245.xml"/><Relationship Id="rId33" Type="http://schemas.openxmlformats.org/officeDocument/2006/relationships/tags" Target="../tags/tag1253.xml"/><Relationship Id="rId38" Type="http://schemas.openxmlformats.org/officeDocument/2006/relationships/tags" Target="../tags/tag1258.xml"/><Relationship Id="rId46" Type="http://schemas.openxmlformats.org/officeDocument/2006/relationships/tags" Target="../tags/tag1266.xml"/><Relationship Id="rId59" Type="http://schemas.openxmlformats.org/officeDocument/2006/relationships/notesSlide" Target="../notesSlides/notesSlide20.xml"/><Relationship Id="rId20" Type="http://schemas.openxmlformats.org/officeDocument/2006/relationships/tags" Target="../tags/tag1240.xml"/><Relationship Id="rId41" Type="http://schemas.openxmlformats.org/officeDocument/2006/relationships/tags" Target="../tags/tag1261.xml"/><Relationship Id="rId54" Type="http://schemas.openxmlformats.org/officeDocument/2006/relationships/tags" Target="../tags/tag1274.xml"/><Relationship Id="rId1" Type="http://schemas.openxmlformats.org/officeDocument/2006/relationships/tags" Target="../tags/tag1221.xml"/><Relationship Id="rId6" Type="http://schemas.openxmlformats.org/officeDocument/2006/relationships/tags" Target="../tags/tag1226.xml"/><Relationship Id="rId15" Type="http://schemas.openxmlformats.org/officeDocument/2006/relationships/tags" Target="../tags/tag1235.xml"/><Relationship Id="rId23" Type="http://schemas.openxmlformats.org/officeDocument/2006/relationships/tags" Target="../tags/tag1243.xml"/><Relationship Id="rId28" Type="http://schemas.openxmlformats.org/officeDocument/2006/relationships/tags" Target="../tags/tag1248.xml"/><Relationship Id="rId36" Type="http://schemas.openxmlformats.org/officeDocument/2006/relationships/tags" Target="../tags/tag1256.xml"/><Relationship Id="rId49" Type="http://schemas.openxmlformats.org/officeDocument/2006/relationships/tags" Target="../tags/tag1269.xml"/><Relationship Id="rId57" Type="http://schemas.openxmlformats.org/officeDocument/2006/relationships/tags" Target="../tags/tag1277.xml"/><Relationship Id="rId10" Type="http://schemas.openxmlformats.org/officeDocument/2006/relationships/tags" Target="../tags/tag1230.xml"/><Relationship Id="rId31" Type="http://schemas.openxmlformats.org/officeDocument/2006/relationships/tags" Target="../tags/tag1251.xml"/><Relationship Id="rId44" Type="http://schemas.openxmlformats.org/officeDocument/2006/relationships/tags" Target="../tags/tag1264.xml"/><Relationship Id="rId52" Type="http://schemas.openxmlformats.org/officeDocument/2006/relationships/tags" Target="../tags/tag1272.xml"/></Relationships>
</file>

<file path=ppt/slides/_rels/slide5.xml.rels><?xml version="1.0" encoding="UTF-8" standalone="yes"?>
<Relationships xmlns="http://schemas.openxmlformats.org/package/2006/relationships"><Relationship Id="rId2" Type="http://schemas.openxmlformats.org/officeDocument/2006/relationships/hyperlink" Target="http://www.cs.cornell.edu/courses/cs3110/2019sp/levelup/"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3" Type="http://schemas.openxmlformats.org/officeDocument/2006/relationships/tags" Target="../tags/tag1290.xml"/><Relationship Id="rId18" Type="http://schemas.openxmlformats.org/officeDocument/2006/relationships/tags" Target="../tags/tag1295.xml"/><Relationship Id="rId26" Type="http://schemas.openxmlformats.org/officeDocument/2006/relationships/tags" Target="../tags/tag1303.xml"/><Relationship Id="rId39" Type="http://schemas.openxmlformats.org/officeDocument/2006/relationships/tags" Target="../tags/tag1316.xml"/><Relationship Id="rId21" Type="http://schemas.openxmlformats.org/officeDocument/2006/relationships/tags" Target="../tags/tag1298.xml"/><Relationship Id="rId34" Type="http://schemas.openxmlformats.org/officeDocument/2006/relationships/tags" Target="../tags/tag1311.xml"/><Relationship Id="rId42" Type="http://schemas.openxmlformats.org/officeDocument/2006/relationships/tags" Target="../tags/tag1319.xml"/><Relationship Id="rId47" Type="http://schemas.openxmlformats.org/officeDocument/2006/relationships/tags" Target="../tags/tag1324.xml"/><Relationship Id="rId50" Type="http://schemas.openxmlformats.org/officeDocument/2006/relationships/tags" Target="../tags/tag1327.xml"/><Relationship Id="rId55" Type="http://schemas.openxmlformats.org/officeDocument/2006/relationships/tags" Target="../tags/tag1332.xml"/><Relationship Id="rId7" Type="http://schemas.openxmlformats.org/officeDocument/2006/relationships/tags" Target="../tags/tag1284.xml"/><Relationship Id="rId2" Type="http://schemas.openxmlformats.org/officeDocument/2006/relationships/tags" Target="../tags/tag1279.xml"/><Relationship Id="rId16" Type="http://schemas.openxmlformats.org/officeDocument/2006/relationships/tags" Target="../tags/tag1293.xml"/><Relationship Id="rId29" Type="http://schemas.openxmlformats.org/officeDocument/2006/relationships/tags" Target="../tags/tag1306.xml"/><Relationship Id="rId11" Type="http://schemas.openxmlformats.org/officeDocument/2006/relationships/tags" Target="../tags/tag1288.xml"/><Relationship Id="rId24" Type="http://schemas.openxmlformats.org/officeDocument/2006/relationships/tags" Target="../tags/tag1301.xml"/><Relationship Id="rId32" Type="http://schemas.openxmlformats.org/officeDocument/2006/relationships/tags" Target="../tags/tag1309.xml"/><Relationship Id="rId37" Type="http://schemas.openxmlformats.org/officeDocument/2006/relationships/tags" Target="../tags/tag1314.xml"/><Relationship Id="rId40" Type="http://schemas.openxmlformats.org/officeDocument/2006/relationships/tags" Target="../tags/tag1317.xml"/><Relationship Id="rId45" Type="http://schemas.openxmlformats.org/officeDocument/2006/relationships/tags" Target="../tags/tag1322.xml"/><Relationship Id="rId53" Type="http://schemas.openxmlformats.org/officeDocument/2006/relationships/tags" Target="../tags/tag1330.xml"/><Relationship Id="rId58" Type="http://schemas.openxmlformats.org/officeDocument/2006/relationships/slideLayout" Target="../slideLayouts/slideLayout2.xml"/><Relationship Id="rId5" Type="http://schemas.openxmlformats.org/officeDocument/2006/relationships/tags" Target="../tags/tag1282.xml"/><Relationship Id="rId19" Type="http://schemas.openxmlformats.org/officeDocument/2006/relationships/tags" Target="../tags/tag1296.xml"/><Relationship Id="rId4" Type="http://schemas.openxmlformats.org/officeDocument/2006/relationships/tags" Target="../tags/tag1281.xml"/><Relationship Id="rId9" Type="http://schemas.openxmlformats.org/officeDocument/2006/relationships/tags" Target="../tags/tag1286.xml"/><Relationship Id="rId14" Type="http://schemas.openxmlformats.org/officeDocument/2006/relationships/tags" Target="../tags/tag1291.xml"/><Relationship Id="rId22" Type="http://schemas.openxmlformats.org/officeDocument/2006/relationships/tags" Target="../tags/tag1299.xml"/><Relationship Id="rId27" Type="http://schemas.openxmlformats.org/officeDocument/2006/relationships/tags" Target="../tags/tag1304.xml"/><Relationship Id="rId30" Type="http://schemas.openxmlformats.org/officeDocument/2006/relationships/tags" Target="../tags/tag1307.xml"/><Relationship Id="rId35" Type="http://schemas.openxmlformats.org/officeDocument/2006/relationships/tags" Target="../tags/tag1312.xml"/><Relationship Id="rId43" Type="http://schemas.openxmlformats.org/officeDocument/2006/relationships/tags" Target="../tags/tag1320.xml"/><Relationship Id="rId48" Type="http://schemas.openxmlformats.org/officeDocument/2006/relationships/tags" Target="../tags/tag1325.xml"/><Relationship Id="rId56" Type="http://schemas.openxmlformats.org/officeDocument/2006/relationships/tags" Target="../tags/tag1333.xml"/><Relationship Id="rId8" Type="http://schemas.openxmlformats.org/officeDocument/2006/relationships/tags" Target="../tags/tag1285.xml"/><Relationship Id="rId51" Type="http://schemas.openxmlformats.org/officeDocument/2006/relationships/tags" Target="../tags/tag1328.xml"/><Relationship Id="rId3" Type="http://schemas.openxmlformats.org/officeDocument/2006/relationships/tags" Target="../tags/tag1280.xml"/><Relationship Id="rId12" Type="http://schemas.openxmlformats.org/officeDocument/2006/relationships/tags" Target="../tags/tag1289.xml"/><Relationship Id="rId17" Type="http://schemas.openxmlformats.org/officeDocument/2006/relationships/tags" Target="../tags/tag1294.xml"/><Relationship Id="rId25" Type="http://schemas.openxmlformats.org/officeDocument/2006/relationships/tags" Target="../tags/tag1302.xml"/><Relationship Id="rId33" Type="http://schemas.openxmlformats.org/officeDocument/2006/relationships/tags" Target="../tags/tag1310.xml"/><Relationship Id="rId38" Type="http://schemas.openxmlformats.org/officeDocument/2006/relationships/tags" Target="../tags/tag1315.xml"/><Relationship Id="rId46" Type="http://schemas.openxmlformats.org/officeDocument/2006/relationships/tags" Target="../tags/tag1323.xml"/><Relationship Id="rId59" Type="http://schemas.openxmlformats.org/officeDocument/2006/relationships/notesSlide" Target="../notesSlides/notesSlide21.xml"/><Relationship Id="rId20" Type="http://schemas.openxmlformats.org/officeDocument/2006/relationships/tags" Target="../tags/tag1297.xml"/><Relationship Id="rId41" Type="http://schemas.openxmlformats.org/officeDocument/2006/relationships/tags" Target="../tags/tag1318.xml"/><Relationship Id="rId54" Type="http://schemas.openxmlformats.org/officeDocument/2006/relationships/tags" Target="../tags/tag1331.xml"/><Relationship Id="rId1" Type="http://schemas.openxmlformats.org/officeDocument/2006/relationships/tags" Target="../tags/tag1278.xml"/><Relationship Id="rId6" Type="http://schemas.openxmlformats.org/officeDocument/2006/relationships/tags" Target="../tags/tag1283.xml"/><Relationship Id="rId15" Type="http://schemas.openxmlformats.org/officeDocument/2006/relationships/tags" Target="../tags/tag1292.xml"/><Relationship Id="rId23" Type="http://schemas.openxmlformats.org/officeDocument/2006/relationships/tags" Target="../tags/tag1300.xml"/><Relationship Id="rId28" Type="http://schemas.openxmlformats.org/officeDocument/2006/relationships/tags" Target="../tags/tag1305.xml"/><Relationship Id="rId36" Type="http://schemas.openxmlformats.org/officeDocument/2006/relationships/tags" Target="../tags/tag1313.xml"/><Relationship Id="rId49" Type="http://schemas.openxmlformats.org/officeDocument/2006/relationships/tags" Target="../tags/tag1326.xml"/><Relationship Id="rId57" Type="http://schemas.openxmlformats.org/officeDocument/2006/relationships/tags" Target="../tags/tag1334.xml"/><Relationship Id="rId10" Type="http://schemas.openxmlformats.org/officeDocument/2006/relationships/tags" Target="../tags/tag1287.xml"/><Relationship Id="rId31" Type="http://schemas.openxmlformats.org/officeDocument/2006/relationships/tags" Target="../tags/tag1308.xml"/><Relationship Id="rId44" Type="http://schemas.openxmlformats.org/officeDocument/2006/relationships/tags" Target="../tags/tag1321.xml"/><Relationship Id="rId52" Type="http://schemas.openxmlformats.org/officeDocument/2006/relationships/tags" Target="../tags/tag1329.xml"/></Relationships>
</file>

<file path=ppt/slides/_rels/slide51.xml.rels><?xml version="1.0" encoding="UTF-8" standalone="yes"?>
<Relationships xmlns="http://schemas.openxmlformats.org/package/2006/relationships"><Relationship Id="rId8" Type="http://schemas.openxmlformats.org/officeDocument/2006/relationships/tags" Target="../tags/tag1342.xml"/><Relationship Id="rId3" Type="http://schemas.openxmlformats.org/officeDocument/2006/relationships/tags" Target="../tags/tag1337.xml"/><Relationship Id="rId7" Type="http://schemas.openxmlformats.org/officeDocument/2006/relationships/tags" Target="../tags/tag1341.xml"/><Relationship Id="rId12" Type="http://schemas.openxmlformats.org/officeDocument/2006/relationships/notesSlide" Target="../notesSlides/notesSlide22.xml"/><Relationship Id="rId2" Type="http://schemas.openxmlformats.org/officeDocument/2006/relationships/tags" Target="../tags/tag1336.xml"/><Relationship Id="rId1" Type="http://schemas.openxmlformats.org/officeDocument/2006/relationships/tags" Target="../tags/tag1335.xml"/><Relationship Id="rId6" Type="http://schemas.openxmlformats.org/officeDocument/2006/relationships/tags" Target="../tags/tag1340.xml"/><Relationship Id="rId11" Type="http://schemas.openxmlformats.org/officeDocument/2006/relationships/slideLayout" Target="../slideLayouts/slideLayout2.xml"/><Relationship Id="rId5" Type="http://schemas.openxmlformats.org/officeDocument/2006/relationships/tags" Target="../tags/tag1339.xml"/><Relationship Id="rId10" Type="http://schemas.openxmlformats.org/officeDocument/2006/relationships/tags" Target="../tags/tag1344.xml"/><Relationship Id="rId4" Type="http://schemas.openxmlformats.org/officeDocument/2006/relationships/tags" Target="../tags/tag1338.xml"/><Relationship Id="rId9" Type="http://schemas.openxmlformats.org/officeDocument/2006/relationships/tags" Target="../tags/tag1343.xml"/></Relationships>
</file>

<file path=ppt/slides/_rels/slide52.xml.rels><?xml version="1.0" encoding="UTF-8" standalone="yes"?>
<Relationships xmlns="http://schemas.openxmlformats.org/package/2006/relationships"><Relationship Id="rId8" Type="http://schemas.openxmlformats.org/officeDocument/2006/relationships/tags" Target="../tags/tag1352.xml"/><Relationship Id="rId13" Type="http://schemas.openxmlformats.org/officeDocument/2006/relationships/tags" Target="../tags/tag1357.xml"/><Relationship Id="rId18" Type="http://schemas.openxmlformats.org/officeDocument/2006/relationships/tags" Target="../tags/tag1362.xml"/><Relationship Id="rId26" Type="http://schemas.openxmlformats.org/officeDocument/2006/relationships/tags" Target="../tags/tag1370.xml"/><Relationship Id="rId3" Type="http://schemas.openxmlformats.org/officeDocument/2006/relationships/tags" Target="../tags/tag1347.xml"/><Relationship Id="rId21" Type="http://schemas.openxmlformats.org/officeDocument/2006/relationships/tags" Target="../tags/tag1365.xml"/><Relationship Id="rId7" Type="http://schemas.openxmlformats.org/officeDocument/2006/relationships/tags" Target="../tags/tag1351.xml"/><Relationship Id="rId12" Type="http://schemas.openxmlformats.org/officeDocument/2006/relationships/tags" Target="../tags/tag1356.xml"/><Relationship Id="rId17" Type="http://schemas.openxmlformats.org/officeDocument/2006/relationships/tags" Target="../tags/tag1361.xml"/><Relationship Id="rId25" Type="http://schemas.openxmlformats.org/officeDocument/2006/relationships/tags" Target="../tags/tag1369.xml"/><Relationship Id="rId2" Type="http://schemas.openxmlformats.org/officeDocument/2006/relationships/tags" Target="../tags/tag1346.xml"/><Relationship Id="rId16" Type="http://schemas.openxmlformats.org/officeDocument/2006/relationships/tags" Target="../tags/tag1360.xml"/><Relationship Id="rId20" Type="http://schemas.openxmlformats.org/officeDocument/2006/relationships/tags" Target="../tags/tag1364.xml"/><Relationship Id="rId29" Type="http://schemas.openxmlformats.org/officeDocument/2006/relationships/tags" Target="../tags/tag1373.xml"/><Relationship Id="rId1" Type="http://schemas.openxmlformats.org/officeDocument/2006/relationships/tags" Target="../tags/tag1345.xml"/><Relationship Id="rId6" Type="http://schemas.openxmlformats.org/officeDocument/2006/relationships/tags" Target="../tags/tag1350.xml"/><Relationship Id="rId11" Type="http://schemas.openxmlformats.org/officeDocument/2006/relationships/tags" Target="../tags/tag1355.xml"/><Relationship Id="rId24" Type="http://schemas.openxmlformats.org/officeDocument/2006/relationships/tags" Target="../tags/tag1368.xml"/><Relationship Id="rId5" Type="http://schemas.openxmlformats.org/officeDocument/2006/relationships/tags" Target="../tags/tag1349.xml"/><Relationship Id="rId15" Type="http://schemas.openxmlformats.org/officeDocument/2006/relationships/tags" Target="../tags/tag1359.xml"/><Relationship Id="rId23" Type="http://schemas.openxmlformats.org/officeDocument/2006/relationships/tags" Target="../tags/tag1367.xml"/><Relationship Id="rId28" Type="http://schemas.openxmlformats.org/officeDocument/2006/relationships/tags" Target="../tags/tag1372.xml"/><Relationship Id="rId10" Type="http://schemas.openxmlformats.org/officeDocument/2006/relationships/tags" Target="../tags/tag1354.xml"/><Relationship Id="rId19" Type="http://schemas.openxmlformats.org/officeDocument/2006/relationships/tags" Target="../tags/tag1363.xml"/><Relationship Id="rId31" Type="http://schemas.openxmlformats.org/officeDocument/2006/relationships/notesSlide" Target="../notesSlides/notesSlide23.xml"/><Relationship Id="rId4" Type="http://schemas.openxmlformats.org/officeDocument/2006/relationships/tags" Target="../tags/tag1348.xml"/><Relationship Id="rId9" Type="http://schemas.openxmlformats.org/officeDocument/2006/relationships/tags" Target="../tags/tag1353.xml"/><Relationship Id="rId14" Type="http://schemas.openxmlformats.org/officeDocument/2006/relationships/tags" Target="../tags/tag1358.xml"/><Relationship Id="rId22" Type="http://schemas.openxmlformats.org/officeDocument/2006/relationships/tags" Target="../tags/tag1366.xml"/><Relationship Id="rId27" Type="http://schemas.openxmlformats.org/officeDocument/2006/relationships/tags" Target="../tags/tag1371.xml"/><Relationship Id="rId30"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1381.xml"/><Relationship Id="rId13" Type="http://schemas.openxmlformats.org/officeDocument/2006/relationships/tags" Target="../tags/tag1386.xml"/><Relationship Id="rId18" Type="http://schemas.openxmlformats.org/officeDocument/2006/relationships/tags" Target="../tags/tag1391.xml"/><Relationship Id="rId3" Type="http://schemas.openxmlformats.org/officeDocument/2006/relationships/tags" Target="../tags/tag1376.xml"/><Relationship Id="rId21" Type="http://schemas.openxmlformats.org/officeDocument/2006/relationships/notesSlide" Target="../notesSlides/notesSlide24.xml"/><Relationship Id="rId7" Type="http://schemas.openxmlformats.org/officeDocument/2006/relationships/tags" Target="../tags/tag1380.xml"/><Relationship Id="rId12" Type="http://schemas.openxmlformats.org/officeDocument/2006/relationships/tags" Target="../tags/tag1385.xml"/><Relationship Id="rId17" Type="http://schemas.openxmlformats.org/officeDocument/2006/relationships/tags" Target="../tags/tag1390.xml"/><Relationship Id="rId2" Type="http://schemas.openxmlformats.org/officeDocument/2006/relationships/tags" Target="../tags/tag1375.xml"/><Relationship Id="rId16" Type="http://schemas.openxmlformats.org/officeDocument/2006/relationships/tags" Target="../tags/tag1389.xml"/><Relationship Id="rId20" Type="http://schemas.openxmlformats.org/officeDocument/2006/relationships/slideLayout" Target="../slideLayouts/slideLayout2.xml"/><Relationship Id="rId1" Type="http://schemas.openxmlformats.org/officeDocument/2006/relationships/tags" Target="../tags/tag1374.xml"/><Relationship Id="rId6" Type="http://schemas.openxmlformats.org/officeDocument/2006/relationships/tags" Target="../tags/tag1379.xml"/><Relationship Id="rId11" Type="http://schemas.openxmlformats.org/officeDocument/2006/relationships/tags" Target="../tags/tag1384.xml"/><Relationship Id="rId5" Type="http://schemas.openxmlformats.org/officeDocument/2006/relationships/tags" Target="../tags/tag1378.xml"/><Relationship Id="rId15" Type="http://schemas.openxmlformats.org/officeDocument/2006/relationships/tags" Target="../tags/tag1388.xml"/><Relationship Id="rId10" Type="http://schemas.openxmlformats.org/officeDocument/2006/relationships/tags" Target="../tags/tag1383.xml"/><Relationship Id="rId19" Type="http://schemas.openxmlformats.org/officeDocument/2006/relationships/tags" Target="../tags/tag1392.xml"/><Relationship Id="rId4" Type="http://schemas.openxmlformats.org/officeDocument/2006/relationships/tags" Target="../tags/tag1377.xml"/><Relationship Id="rId9" Type="http://schemas.openxmlformats.org/officeDocument/2006/relationships/tags" Target="../tags/tag1382.xml"/><Relationship Id="rId14" Type="http://schemas.openxmlformats.org/officeDocument/2006/relationships/tags" Target="../tags/tag1387.xml"/></Relationships>
</file>

<file path=ppt/slides/_rels/slide54.xml.rels><?xml version="1.0" encoding="UTF-8" standalone="yes"?>
<Relationships xmlns="http://schemas.openxmlformats.org/package/2006/relationships"><Relationship Id="rId26" Type="http://schemas.openxmlformats.org/officeDocument/2006/relationships/tags" Target="../tags/tag1418.xml"/><Relationship Id="rId21" Type="http://schemas.openxmlformats.org/officeDocument/2006/relationships/tags" Target="../tags/tag1413.xml"/><Relationship Id="rId42" Type="http://schemas.openxmlformats.org/officeDocument/2006/relationships/tags" Target="../tags/tag1434.xml"/><Relationship Id="rId47" Type="http://schemas.openxmlformats.org/officeDocument/2006/relationships/tags" Target="../tags/tag1439.xml"/><Relationship Id="rId63" Type="http://schemas.openxmlformats.org/officeDocument/2006/relationships/tags" Target="../tags/tag1455.xml"/><Relationship Id="rId68" Type="http://schemas.openxmlformats.org/officeDocument/2006/relationships/tags" Target="../tags/tag1460.xml"/><Relationship Id="rId84" Type="http://schemas.openxmlformats.org/officeDocument/2006/relationships/tags" Target="../tags/tag1476.xml"/><Relationship Id="rId89" Type="http://schemas.openxmlformats.org/officeDocument/2006/relationships/tags" Target="../tags/tag1481.xml"/><Relationship Id="rId16" Type="http://schemas.openxmlformats.org/officeDocument/2006/relationships/tags" Target="../tags/tag1408.xml"/><Relationship Id="rId11" Type="http://schemas.openxmlformats.org/officeDocument/2006/relationships/tags" Target="../tags/tag1403.xml"/><Relationship Id="rId32" Type="http://schemas.openxmlformats.org/officeDocument/2006/relationships/tags" Target="../tags/tag1424.xml"/><Relationship Id="rId37" Type="http://schemas.openxmlformats.org/officeDocument/2006/relationships/tags" Target="../tags/tag1429.xml"/><Relationship Id="rId53" Type="http://schemas.openxmlformats.org/officeDocument/2006/relationships/tags" Target="../tags/tag1445.xml"/><Relationship Id="rId58" Type="http://schemas.openxmlformats.org/officeDocument/2006/relationships/tags" Target="../tags/tag1450.xml"/><Relationship Id="rId74" Type="http://schemas.openxmlformats.org/officeDocument/2006/relationships/tags" Target="../tags/tag1466.xml"/><Relationship Id="rId79" Type="http://schemas.openxmlformats.org/officeDocument/2006/relationships/tags" Target="../tags/tag1471.xml"/><Relationship Id="rId5" Type="http://schemas.openxmlformats.org/officeDocument/2006/relationships/tags" Target="../tags/tag1397.xml"/><Relationship Id="rId90" Type="http://schemas.openxmlformats.org/officeDocument/2006/relationships/tags" Target="../tags/tag1482.xml"/><Relationship Id="rId95" Type="http://schemas.openxmlformats.org/officeDocument/2006/relationships/tags" Target="../tags/tag1487.xml"/><Relationship Id="rId22" Type="http://schemas.openxmlformats.org/officeDocument/2006/relationships/tags" Target="../tags/tag1414.xml"/><Relationship Id="rId27" Type="http://schemas.openxmlformats.org/officeDocument/2006/relationships/tags" Target="../tags/tag1419.xml"/><Relationship Id="rId43" Type="http://schemas.openxmlformats.org/officeDocument/2006/relationships/tags" Target="../tags/tag1435.xml"/><Relationship Id="rId48" Type="http://schemas.openxmlformats.org/officeDocument/2006/relationships/tags" Target="../tags/tag1440.xml"/><Relationship Id="rId64" Type="http://schemas.openxmlformats.org/officeDocument/2006/relationships/tags" Target="../tags/tag1456.xml"/><Relationship Id="rId69" Type="http://schemas.openxmlformats.org/officeDocument/2006/relationships/tags" Target="../tags/tag1461.xml"/><Relationship Id="rId80" Type="http://schemas.openxmlformats.org/officeDocument/2006/relationships/tags" Target="../tags/tag1472.xml"/><Relationship Id="rId85" Type="http://schemas.openxmlformats.org/officeDocument/2006/relationships/tags" Target="../tags/tag1477.xml"/><Relationship Id="rId12" Type="http://schemas.openxmlformats.org/officeDocument/2006/relationships/tags" Target="../tags/tag1404.xml"/><Relationship Id="rId17" Type="http://schemas.openxmlformats.org/officeDocument/2006/relationships/tags" Target="../tags/tag1409.xml"/><Relationship Id="rId25" Type="http://schemas.openxmlformats.org/officeDocument/2006/relationships/tags" Target="../tags/tag1417.xml"/><Relationship Id="rId33" Type="http://schemas.openxmlformats.org/officeDocument/2006/relationships/tags" Target="../tags/tag1425.xml"/><Relationship Id="rId38" Type="http://schemas.openxmlformats.org/officeDocument/2006/relationships/tags" Target="../tags/tag1430.xml"/><Relationship Id="rId46" Type="http://schemas.openxmlformats.org/officeDocument/2006/relationships/tags" Target="../tags/tag1438.xml"/><Relationship Id="rId59" Type="http://schemas.openxmlformats.org/officeDocument/2006/relationships/tags" Target="../tags/tag1451.xml"/><Relationship Id="rId67" Type="http://schemas.openxmlformats.org/officeDocument/2006/relationships/tags" Target="../tags/tag1459.xml"/><Relationship Id="rId20" Type="http://schemas.openxmlformats.org/officeDocument/2006/relationships/tags" Target="../tags/tag1412.xml"/><Relationship Id="rId41" Type="http://schemas.openxmlformats.org/officeDocument/2006/relationships/tags" Target="../tags/tag1433.xml"/><Relationship Id="rId54" Type="http://schemas.openxmlformats.org/officeDocument/2006/relationships/tags" Target="../tags/tag1446.xml"/><Relationship Id="rId62" Type="http://schemas.openxmlformats.org/officeDocument/2006/relationships/tags" Target="../tags/tag1454.xml"/><Relationship Id="rId70" Type="http://schemas.openxmlformats.org/officeDocument/2006/relationships/tags" Target="../tags/tag1462.xml"/><Relationship Id="rId75" Type="http://schemas.openxmlformats.org/officeDocument/2006/relationships/tags" Target="../tags/tag1467.xml"/><Relationship Id="rId83" Type="http://schemas.openxmlformats.org/officeDocument/2006/relationships/tags" Target="../tags/tag1475.xml"/><Relationship Id="rId88" Type="http://schemas.openxmlformats.org/officeDocument/2006/relationships/tags" Target="../tags/tag1480.xml"/><Relationship Id="rId91" Type="http://schemas.openxmlformats.org/officeDocument/2006/relationships/tags" Target="../tags/tag1483.xml"/><Relationship Id="rId96" Type="http://schemas.openxmlformats.org/officeDocument/2006/relationships/tags" Target="../tags/tag1488.xml"/><Relationship Id="rId1" Type="http://schemas.openxmlformats.org/officeDocument/2006/relationships/tags" Target="../tags/tag1393.xml"/><Relationship Id="rId6" Type="http://schemas.openxmlformats.org/officeDocument/2006/relationships/tags" Target="../tags/tag1398.xml"/><Relationship Id="rId15" Type="http://schemas.openxmlformats.org/officeDocument/2006/relationships/tags" Target="../tags/tag1407.xml"/><Relationship Id="rId23" Type="http://schemas.openxmlformats.org/officeDocument/2006/relationships/tags" Target="../tags/tag1415.xml"/><Relationship Id="rId28" Type="http://schemas.openxmlformats.org/officeDocument/2006/relationships/tags" Target="../tags/tag1420.xml"/><Relationship Id="rId36" Type="http://schemas.openxmlformats.org/officeDocument/2006/relationships/tags" Target="../tags/tag1428.xml"/><Relationship Id="rId49" Type="http://schemas.openxmlformats.org/officeDocument/2006/relationships/tags" Target="../tags/tag1441.xml"/><Relationship Id="rId57" Type="http://schemas.openxmlformats.org/officeDocument/2006/relationships/tags" Target="../tags/tag1449.xml"/><Relationship Id="rId10" Type="http://schemas.openxmlformats.org/officeDocument/2006/relationships/tags" Target="../tags/tag1402.xml"/><Relationship Id="rId31" Type="http://schemas.openxmlformats.org/officeDocument/2006/relationships/tags" Target="../tags/tag1423.xml"/><Relationship Id="rId44" Type="http://schemas.openxmlformats.org/officeDocument/2006/relationships/tags" Target="../tags/tag1436.xml"/><Relationship Id="rId52" Type="http://schemas.openxmlformats.org/officeDocument/2006/relationships/tags" Target="../tags/tag1444.xml"/><Relationship Id="rId60" Type="http://schemas.openxmlformats.org/officeDocument/2006/relationships/tags" Target="../tags/tag1452.xml"/><Relationship Id="rId65" Type="http://schemas.openxmlformats.org/officeDocument/2006/relationships/tags" Target="../tags/tag1457.xml"/><Relationship Id="rId73" Type="http://schemas.openxmlformats.org/officeDocument/2006/relationships/tags" Target="../tags/tag1465.xml"/><Relationship Id="rId78" Type="http://schemas.openxmlformats.org/officeDocument/2006/relationships/tags" Target="../tags/tag1470.xml"/><Relationship Id="rId81" Type="http://schemas.openxmlformats.org/officeDocument/2006/relationships/tags" Target="../tags/tag1473.xml"/><Relationship Id="rId86" Type="http://schemas.openxmlformats.org/officeDocument/2006/relationships/tags" Target="../tags/tag1478.xml"/><Relationship Id="rId94" Type="http://schemas.openxmlformats.org/officeDocument/2006/relationships/tags" Target="../tags/tag1486.xml"/><Relationship Id="rId99" Type="http://schemas.openxmlformats.org/officeDocument/2006/relationships/tags" Target="../tags/tag1491.xml"/><Relationship Id="rId101" Type="http://schemas.openxmlformats.org/officeDocument/2006/relationships/notesSlide" Target="../notesSlides/notesSlide25.xml"/><Relationship Id="rId4" Type="http://schemas.openxmlformats.org/officeDocument/2006/relationships/tags" Target="../tags/tag1396.xml"/><Relationship Id="rId9" Type="http://schemas.openxmlformats.org/officeDocument/2006/relationships/tags" Target="../tags/tag1401.xml"/><Relationship Id="rId13" Type="http://schemas.openxmlformats.org/officeDocument/2006/relationships/tags" Target="../tags/tag1405.xml"/><Relationship Id="rId18" Type="http://schemas.openxmlformats.org/officeDocument/2006/relationships/tags" Target="../tags/tag1410.xml"/><Relationship Id="rId39" Type="http://schemas.openxmlformats.org/officeDocument/2006/relationships/tags" Target="../tags/tag1431.xml"/><Relationship Id="rId34" Type="http://schemas.openxmlformats.org/officeDocument/2006/relationships/tags" Target="../tags/tag1426.xml"/><Relationship Id="rId50" Type="http://schemas.openxmlformats.org/officeDocument/2006/relationships/tags" Target="../tags/tag1442.xml"/><Relationship Id="rId55" Type="http://schemas.openxmlformats.org/officeDocument/2006/relationships/tags" Target="../tags/tag1447.xml"/><Relationship Id="rId76" Type="http://schemas.openxmlformats.org/officeDocument/2006/relationships/tags" Target="../tags/tag1468.xml"/><Relationship Id="rId97" Type="http://schemas.openxmlformats.org/officeDocument/2006/relationships/tags" Target="../tags/tag1489.xml"/><Relationship Id="rId7" Type="http://schemas.openxmlformats.org/officeDocument/2006/relationships/tags" Target="../tags/tag1399.xml"/><Relationship Id="rId71" Type="http://schemas.openxmlformats.org/officeDocument/2006/relationships/tags" Target="../tags/tag1463.xml"/><Relationship Id="rId92" Type="http://schemas.openxmlformats.org/officeDocument/2006/relationships/tags" Target="../tags/tag1484.xml"/><Relationship Id="rId2" Type="http://schemas.openxmlformats.org/officeDocument/2006/relationships/tags" Target="../tags/tag1394.xml"/><Relationship Id="rId29" Type="http://schemas.openxmlformats.org/officeDocument/2006/relationships/tags" Target="../tags/tag1421.xml"/><Relationship Id="rId24" Type="http://schemas.openxmlformats.org/officeDocument/2006/relationships/tags" Target="../tags/tag1416.xml"/><Relationship Id="rId40" Type="http://schemas.openxmlformats.org/officeDocument/2006/relationships/tags" Target="../tags/tag1432.xml"/><Relationship Id="rId45" Type="http://schemas.openxmlformats.org/officeDocument/2006/relationships/tags" Target="../tags/tag1437.xml"/><Relationship Id="rId66" Type="http://schemas.openxmlformats.org/officeDocument/2006/relationships/tags" Target="../tags/tag1458.xml"/><Relationship Id="rId87" Type="http://schemas.openxmlformats.org/officeDocument/2006/relationships/tags" Target="../tags/tag1479.xml"/><Relationship Id="rId61" Type="http://schemas.openxmlformats.org/officeDocument/2006/relationships/tags" Target="../tags/tag1453.xml"/><Relationship Id="rId82" Type="http://schemas.openxmlformats.org/officeDocument/2006/relationships/tags" Target="../tags/tag1474.xml"/><Relationship Id="rId19" Type="http://schemas.openxmlformats.org/officeDocument/2006/relationships/tags" Target="../tags/tag1411.xml"/><Relationship Id="rId14" Type="http://schemas.openxmlformats.org/officeDocument/2006/relationships/tags" Target="../tags/tag1406.xml"/><Relationship Id="rId30" Type="http://schemas.openxmlformats.org/officeDocument/2006/relationships/tags" Target="../tags/tag1422.xml"/><Relationship Id="rId35" Type="http://schemas.openxmlformats.org/officeDocument/2006/relationships/tags" Target="../tags/tag1427.xml"/><Relationship Id="rId56" Type="http://schemas.openxmlformats.org/officeDocument/2006/relationships/tags" Target="../tags/tag1448.xml"/><Relationship Id="rId77" Type="http://schemas.openxmlformats.org/officeDocument/2006/relationships/tags" Target="../tags/tag1469.xml"/><Relationship Id="rId100" Type="http://schemas.openxmlformats.org/officeDocument/2006/relationships/slideLayout" Target="../slideLayouts/slideLayout2.xml"/><Relationship Id="rId8" Type="http://schemas.openxmlformats.org/officeDocument/2006/relationships/tags" Target="../tags/tag1400.xml"/><Relationship Id="rId51" Type="http://schemas.openxmlformats.org/officeDocument/2006/relationships/tags" Target="../tags/tag1443.xml"/><Relationship Id="rId72" Type="http://schemas.openxmlformats.org/officeDocument/2006/relationships/tags" Target="../tags/tag1464.xml"/><Relationship Id="rId93" Type="http://schemas.openxmlformats.org/officeDocument/2006/relationships/tags" Target="../tags/tag1485.xml"/><Relationship Id="rId98" Type="http://schemas.openxmlformats.org/officeDocument/2006/relationships/tags" Target="../tags/tag1490.xml"/><Relationship Id="rId3" Type="http://schemas.openxmlformats.org/officeDocument/2006/relationships/tags" Target="../tags/tag139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93.xml"/><Relationship Id="rId1" Type="http://schemas.openxmlformats.org/officeDocument/2006/relationships/tags" Target="../tags/tag1492.xml"/></Relationships>
</file>

<file path=ppt/slides/_rels/slide56.xml.rels><?xml version="1.0" encoding="UTF-8" standalone="yes"?>
<Relationships xmlns="http://schemas.openxmlformats.org/package/2006/relationships"><Relationship Id="rId8" Type="http://schemas.openxmlformats.org/officeDocument/2006/relationships/tags" Target="../tags/tag1501.xml"/><Relationship Id="rId13" Type="http://schemas.openxmlformats.org/officeDocument/2006/relationships/tags" Target="../tags/tag1506.xml"/><Relationship Id="rId18" Type="http://schemas.openxmlformats.org/officeDocument/2006/relationships/tags" Target="../tags/tag1511.xml"/><Relationship Id="rId26" Type="http://schemas.openxmlformats.org/officeDocument/2006/relationships/notesSlide" Target="../notesSlides/notesSlide26.xml"/><Relationship Id="rId3" Type="http://schemas.openxmlformats.org/officeDocument/2006/relationships/tags" Target="../tags/tag1496.xml"/><Relationship Id="rId21" Type="http://schemas.openxmlformats.org/officeDocument/2006/relationships/tags" Target="../tags/tag1514.xml"/><Relationship Id="rId7" Type="http://schemas.openxmlformats.org/officeDocument/2006/relationships/tags" Target="../tags/tag1500.xml"/><Relationship Id="rId12" Type="http://schemas.openxmlformats.org/officeDocument/2006/relationships/tags" Target="../tags/tag1505.xml"/><Relationship Id="rId17" Type="http://schemas.openxmlformats.org/officeDocument/2006/relationships/tags" Target="../tags/tag1510.xml"/><Relationship Id="rId25" Type="http://schemas.openxmlformats.org/officeDocument/2006/relationships/slideLayout" Target="../slideLayouts/slideLayout2.xml"/><Relationship Id="rId2" Type="http://schemas.openxmlformats.org/officeDocument/2006/relationships/tags" Target="../tags/tag1495.xml"/><Relationship Id="rId16" Type="http://schemas.openxmlformats.org/officeDocument/2006/relationships/tags" Target="../tags/tag1509.xml"/><Relationship Id="rId20" Type="http://schemas.openxmlformats.org/officeDocument/2006/relationships/tags" Target="../tags/tag1513.xml"/><Relationship Id="rId1" Type="http://schemas.openxmlformats.org/officeDocument/2006/relationships/tags" Target="../tags/tag1494.xml"/><Relationship Id="rId6" Type="http://schemas.openxmlformats.org/officeDocument/2006/relationships/tags" Target="../tags/tag1499.xml"/><Relationship Id="rId11" Type="http://schemas.openxmlformats.org/officeDocument/2006/relationships/tags" Target="../tags/tag1504.xml"/><Relationship Id="rId24" Type="http://schemas.openxmlformats.org/officeDocument/2006/relationships/tags" Target="../tags/tag1517.xml"/><Relationship Id="rId5" Type="http://schemas.openxmlformats.org/officeDocument/2006/relationships/tags" Target="../tags/tag1498.xml"/><Relationship Id="rId15" Type="http://schemas.openxmlformats.org/officeDocument/2006/relationships/tags" Target="../tags/tag1508.xml"/><Relationship Id="rId23" Type="http://schemas.openxmlformats.org/officeDocument/2006/relationships/tags" Target="../tags/tag1516.xml"/><Relationship Id="rId10" Type="http://schemas.openxmlformats.org/officeDocument/2006/relationships/tags" Target="../tags/tag1503.xml"/><Relationship Id="rId19" Type="http://schemas.openxmlformats.org/officeDocument/2006/relationships/tags" Target="../tags/tag1512.xml"/><Relationship Id="rId4" Type="http://schemas.openxmlformats.org/officeDocument/2006/relationships/tags" Target="../tags/tag1497.xml"/><Relationship Id="rId9" Type="http://schemas.openxmlformats.org/officeDocument/2006/relationships/tags" Target="../tags/tag1502.xml"/><Relationship Id="rId14" Type="http://schemas.openxmlformats.org/officeDocument/2006/relationships/tags" Target="../tags/tag1507.xml"/><Relationship Id="rId22" Type="http://schemas.openxmlformats.org/officeDocument/2006/relationships/tags" Target="../tags/tag1515.xml"/></Relationships>
</file>

<file path=ppt/slides/_rels/slide57.xml.rels><?xml version="1.0" encoding="UTF-8" standalone="yes"?>
<Relationships xmlns="http://schemas.openxmlformats.org/package/2006/relationships"><Relationship Id="rId8" Type="http://schemas.openxmlformats.org/officeDocument/2006/relationships/tags" Target="../tags/tag1525.xml"/><Relationship Id="rId13" Type="http://schemas.openxmlformats.org/officeDocument/2006/relationships/tags" Target="../tags/tag1530.xml"/><Relationship Id="rId18" Type="http://schemas.openxmlformats.org/officeDocument/2006/relationships/tags" Target="../tags/tag1535.xml"/><Relationship Id="rId26" Type="http://schemas.openxmlformats.org/officeDocument/2006/relationships/notesSlide" Target="../notesSlides/notesSlide27.xml"/><Relationship Id="rId3" Type="http://schemas.openxmlformats.org/officeDocument/2006/relationships/tags" Target="../tags/tag1520.xml"/><Relationship Id="rId21" Type="http://schemas.openxmlformats.org/officeDocument/2006/relationships/tags" Target="../tags/tag1538.xml"/><Relationship Id="rId7" Type="http://schemas.openxmlformats.org/officeDocument/2006/relationships/tags" Target="../tags/tag1524.xml"/><Relationship Id="rId12" Type="http://schemas.openxmlformats.org/officeDocument/2006/relationships/tags" Target="../tags/tag1529.xml"/><Relationship Id="rId17" Type="http://schemas.openxmlformats.org/officeDocument/2006/relationships/tags" Target="../tags/tag1534.xml"/><Relationship Id="rId25" Type="http://schemas.openxmlformats.org/officeDocument/2006/relationships/slideLayout" Target="../slideLayouts/slideLayout2.xml"/><Relationship Id="rId2" Type="http://schemas.openxmlformats.org/officeDocument/2006/relationships/tags" Target="../tags/tag1519.xml"/><Relationship Id="rId16" Type="http://schemas.openxmlformats.org/officeDocument/2006/relationships/tags" Target="../tags/tag1533.xml"/><Relationship Id="rId20" Type="http://schemas.openxmlformats.org/officeDocument/2006/relationships/tags" Target="../tags/tag1537.xml"/><Relationship Id="rId1" Type="http://schemas.openxmlformats.org/officeDocument/2006/relationships/tags" Target="../tags/tag1518.xml"/><Relationship Id="rId6" Type="http://schemas.openxmlformats.org/officeDocument/2006/relationships/tags" Target="../tags/tag1523.xml"/><Relationship Id="rId11" Type="http://schemas.openxmlformats.org/officeDocument/2006/relationships/tags" Target="../tags/tag1528.xml"/><Relationship Id="rId24" Type="http://schemas.openxmlformats.org/officeDocument/2006/relationships/tags" Target="../tags/tag1541.xml"/><Relationship Id="rId5" Type="http://schemas.openxmlformats.org/officeDocument/2006/relationships/tags" Target="../tags/tag1522.xml"/><Relationship Id="rId15" Type="http://schemas.openxmlformats.org/officeDocument/2006/relationships/tags" Target="../tags/tag1532.xml"/><Relationship Id="rId23" Type="http://schemas.openxmlformats.org/officeDocument/2006/relationships/tags" Target="../tags/tag1540.xml"/><Relationship Id="rId10" Type="http://schemas.openxmlformats.org/officeDocument/2006/relationships/tags" Target="../tags/tag1527.xml"/><Relationship Id="rId19" Type="http://schemas.openxmlformats.org/officeDocument/2006/relationships/tags" Target="../tags/tag1536.xml"/><Relationship Id="rId4" Type="http://schemas.openxmlformats.org/officeDocument/2006/relationships/tags" Target="../tags/tag1521.xml"/><Relationship Id="rId9" Type="http://schemas.openxmlformats.org/officeDocument/2006/relationships/tags" Target="../tags/tag1526.xml"/><Relationship Id="rId14" Type="http://schemas.openxmlformats.org/officeDocument/2006/relationships/tags" Target="../tags/tag1531.xml"/><Relationship Id="rId22" Type="http://schemas.openxmlformats.org/officeDocument/2006/relationships/tags" Target="../tags/tag1539.xml"/></Relationships>
</file>

<file path=ppt/slides/_rels/slide58.xml.rels><?xml version="1.0" encoding="UTF-8" standalone="yes"?>
<Relationships xmlns="http://schemas.openxmlformats.org/package/2006/relationships"><Relationship Id="rId13" Type="http://schemas.openxmlformats.org/officeDocument/2006/relationships/tags" Target="../tags/tag1554.xml"/><Relationship Id="rId18" Type="http://schemas.openxmlformats.org/officeDocument/2006/relationships/tags" Target="../tags/tag1559.xml"/><Relationship Id="rId26" Type="http://schemas.openxmlformats.org/officeDocument/2006/relationships/tags" Target="../tags/tag1567.xml"/><Relationship Id="rId3" Type="http://schemas.openxmlformats.org/officeDocument/2006/relationships/tags" Target="../tags/tag1544.xml"/><Relationship Id="rId21" Type="http://schemas.openxmlformats.org/officeDocument/2006/relationships/tags" Target="../tags/tag1562.xml"/><Relationship Id="rId7" Type="http://schemas.openxmlformats.org/officeDocument/2006/relationships/tags" Target="../tags/tag1548.xml"/><Relationship Id="rId12" Type="http://schemas.openxmlformats.org/officeDocument/2006/relationships/tags" Target="../tags/tag1553.xml"/><Relationship Id="rId17" Type="http://schemas.openxmlformats.org/officeDocument/2006/relationships/tags" Target="../tags/tag1558.xml"/><Relationship Id="rId25" Type="http://schemas.openxmlformats.org/officeDocument/2006/relationships/tags" Target="../tags/tag1566.xml"/><Relationship Id="rId33" Type="http://schemas.openxmlformats.org/officeDocument/2006/relationships/image" Target="../media/image15.png"/><Relationship Id="rId2" Type="http://schemas.openxmlformats.org/officeDocument/2006/relationships/tags" Target="../tags/tag1543.xml"/><Relationship Id="rId16" Type="http://schemas.openxmlformats.org/officeDocument/2006/relationships/tags" Target="../tags/tag1557.xml"/><Relationship Id="rId20" Type="http://schemas.openxmlformats.org/officeDocument/2006/relationships/tags" Target="../tags/tag1561.xml"/><Relationship Id="rId29" Type="http://schemas.openxmlformats.org/officeDocument/2006/relationships/tags" Target="../tags/tag1570.xml"/><Relationship Id="rId1" Type="http://schemas.openxmlformats.org/officeDocument/2006/relationships/tags" Target="../tags/tag1542.xml"/><Relationship Id="rId6" Type="http://schemas.openxmlformats.org/officeDocument/2006/relationships/tags" Target="../tags/tag1547.xml"/><Relationship Id="rId11" Type="http://schemas.openxmlformats.org/officeDocument/2006/relationships/tags" Target="../tags/tag1552.xml"/><Relationship Id="rId24" Type="http://schemas.openxmlformats.org/officeDocument/2006/relationships/tags" Target="../tags/tag1565.xml"/><Relationship Id="rId32" Type="http://schemas.openxmlformats.org/officeDocument/2006/relationships/tags" Target="../tags/tag1565.xml"/><Relationship Id="rId5" Type="http://schemas.openxmlformats.org/officeDocument/2006/relationships/tags" Target="../tags/tag1546.xml"/><Relationship Id="rId15" Type="http://schemas.openxmlformats.org/officeDocument/2006/relationships/tags" Target="../tags/tag1556.xml"/><Relationship Id="rId23" Type="http://schemas.openxmlformats.org/officeDocument/2006/relationships/tags" Target="../tags/tag1564.xml"/><Relationship Id="rId28" Type="http://schemas.openxmlformats.org/officeDocument/2006/relationships/tags" Target="../tags/tag1569.xml"/><Relationship Id="rId10" Type="http://schemas.openxmlformats.org/officeDocument/2006/relationships/tags" Target="../tags/tag1551.xml"/><Relationship Id="rId19" Type="http://schemas.openxmlformats.org/officeDocument/2006/relationships/tags" Target="../tags/tag1560.xml"/><Relationship Id="rId31" Type="http://schemas.openxmlformats.org/officeDocument/2006/relationships/notesSlide" Target="../notesSlides/notesSlide28.xml"/><Relationship Id="rId4" Type="http://schemas.openxmlformats.org/officeDocument/2006/relationships/tags" Target="../tags/tag1545.xml"/><Relationship Id="rId9" Type="http://schemas.openxmlformats.org/officeDocument/2006/relationships/tags" Target="../tags/tag1550.xml"/><Relationship Id="rId14" Type="http://schemas.openxmlformats.org/officeDocument/2006/relationships/tags" Target="../tags/tag1555.xml"/><Relationship Id="rId22" Type="http://schemas.openxmlformats.org/officeDocument/2006/relationships/tags" Target="../tags/tag1563.xml"/><Relationship Id="rId27" Type="http://schemas.openxmlformats.org/officeDocument/2006/relationships/tags" Target="../tags/tag1568.xml"/><Relationship Id="rId30" Type="http://schemas.openxmlformats.org/officeDocument/2006/relationships/slideLayout" Target="../slideLayouts/slideLayout2.xml"/><Relationship Id="rId8" Type="http://schemas.openxmlformats.org/officeDocument/2006/relationships/tags" Target="../tags/tag1549.xml"/></Relationships>
</file>

<file path=ppt/slides/_rels/slide59.xml.rels><?xml version="1.0" encoding="UTF-8" standalone="yes"?>
<Relationships xmlns="http://schemas.openxmlformats.org/package/2006/relationships"><Relationship Id="rId13" Type="http://schemas.openxmlformats.org/officeDocument/2006/relationships/tags" Target="../tags/tag1583.xml"/><Relationship Id="rId18" Type="http://schemas.openxmlformats.org/officeDocument/2006/relationships/tags" Target="../tags/tag1588.xml"/><Relationship Id="rId26" Type="http://schemas.openxmlformats.org/officeDocument/2006/relationships/tags" Target="../tags/tag1596.xml"/><Relationship Id="rId3" Type="http://schemas.openxmlformats.org/officeDocument/2006/relationships/tags" Target="../tags/tag1573.xml"/><Relationship Id="rId21" Type="http://schemas.openxmlformats.org/officeDocument/2006/relationships/tags" Target="../tags/tag1591.xml"/><Relationship Id="rId34" Type="http://schemas.openxmlformats.org/officeDocument/2006/relationships/image" Target="../media/image16.png"/><Relationship Id="rId7" Type="http://schemas.openxmlformats.org/officeDocument/2006/relationships/tags" Target="../tags/tag1577.xml"/><Relationship Id="rId12" Type="http://schemas.openxmlformats.org/officeDocument/2006/relationships/tags" Target="../tags/tag1582.xml"/><Relationship Id="rId17" Type="http://schemas.openxmlformats.org/officeDocument/2006/relationships/tags" Target="../tags/tag1587.xml"/><Relationship Id="rId25" Type="http://schemas.openxmlformats.org/officeDocument/2006/relationships/tags" Target="../tags/tag1595.xml"/><Relationship Id="rId33" Type="http://schemas.openxmlformats.org/officeDocument/2006/relationships/tags" Target="../tags/tag1594.xml"/><Relationship Id="rId2" Type="http://schemas.openxmlformats.org/officeDocument/2006/relationships/tags" Target="../tags/tag1572.xml"/><Relationship Id="rId16" Type="http://schemas.openxmlformats.org/officeDocument/2006/relationships/tags" Target="../tags/tag1586.xml"/><Relationship Id="rId20" Type="http://schemas.openxmlformats.org/officeDocument/2006/relationships/tags" Target="../tags/tag1590.xml"/><Relationship Id="rId29" Type="http://schemas.openxmlformats.org/officeDocument/2006/relationships/tags" Target="../tags/tag1599.xml"/><Relationship Id="rId1" Type="http://schemas.openxmlformats.org/officeDocument/2006/relationships/tags" Target="../tags/tag1571.xml"/><Relationship Id="rId6" Type="http://schemas.openxmlformats.org/officeDocument/2006/relationships/tags" Target="../tags/tag1576.xml"/><Relationship Id="rId11" Type="http://schemas.openxmlformats.org/officeDocument/2006/relationships/tags" Target="../tags/tag1581.xml"/><Relationship Id="rId24" Type="http://schemas.openxmlformats.org/officeDocument/2006/relationships/tags" Target="../tags/tag1594.xml"/><Relationship Id="rId32" Type="http://schemas.openxmlformats.org/officeDocument/2006/relationships/notesSlide" Target="../notesSlides/notesSlide29.xml"/><Relationship Id="rId5" Type="http://schemas.openxmlformats.org/officeDocument/2006/relationships/tags" Target="../tags/tag1575.xml"/><Relationship Id="rId15" Type="http://schemas.openxmlformats.org/officeDocument/2006/relationships/tags" Target="../tags/tag1585.xml"/><Relationship Id="rId23" Type="http://schemas.openxmlformats.org/officeDocument/2006/relationships/tags" Target="../tags/tag1593.xml"/><Relationship Id="rId28" Type="http://schemas.openxmlformats.org/officeDocument/2006/relationships/tags" Target="../tags/tag1598.xml"/><Relationship Id="rId10" Type="http://schemas.openxmlformats.org/officeDocument/2006/relationships/tags" Target="../tags/tag1580.xml"/><Relationship Id="rId19" Type="http://schemas.openxmlformats.org/officeDocument/2006/relationships/tags" Target="../tags/tag1589.xml"/><Relationship Id="rId31" Type="http://schemas.openxmlformats.org/officeDocument/2006/relationships/slideLayout" Target="../slideLayouts/slideLayout2.xml"/><Relationship Id="rId4" Type="http://schemas.openxmlformats.org/officeDocument/2006/relationships/tags" Target="../tags/tag1574.xml"/><Relationship Id="rId9" Type="http://schemas.openxmlformats.org/officeDocument/2006/relationships/tags" Target="../tags/tag1579.xml"/><Relationship Id="rId14" Type="http://schemas.openxmlformats.org/officeDocument/2006/relationships/tags" Target="../tags/tag1584.xml"/><Relationship Id="rId22" Type="http://schemas.openxmlformats.org/officeDocument/2006/relationships/tags" Target="../tags/tag1592.xml"/><Relationship Id="rId27" Type="http://schemas.openxmlformats.org/officeDocument/2006/relationships/tags" Target="../tags/tag1597.xml"/><Relationship Id="rId30" Type="http://schemas.openxmlformats.org/officeDocument/2006/relationships/tags" Target="../tags/tag1600.xml"/><Relationship Id="rId8" Type="http://schemas.openxmlformats.org/officeDocument/2006/relationships/tags" Target="../tags/tag15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02.xml"/><Relationship Id="rId1" Type="http://schemas.openxmlformats.org/officeDocument/2006/relationships/tags" Target="../tags/tag160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04.xml"/><Relationship Id="rId1" Type="http://schemas.openxmlformats.org/officeDocument/2006/relationships/tags" Target="../tags/tag160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06.xml"/><Relationship Id="rId1" Type="http://schemas.openxmlformats.org/officeDocument/2006/relationships/tags" Target="../tags/tag1605.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6" Type="http://schemas.openxmlformats.org/officeDocument/2006/relationships/tags" Target="../tags/tag39.xml"/><Relationship Id="rId21" Type="http://schemas.openxmlformats.org/officeDocument/2006/relationships/tags" Target="../tags/tag34.xml"/><Relationship Id="rId42" Type="http://schemas.openxmlformats.org/officeDocument/2006/relationships/tags" Target="../tags/tag55.xml"/><Relationship Id="rId47" Type="http://schemas.openxmlformats.org/officeDocument/2006/relationships/tags" Target="../tags/tag60.xml"/><Relationship Id="rId63" Type="http://schemas.openxmlformats.org/officeDocument/2006/relationships/tags" Target="../tags/tag76.xml"/><Relationship Id="rId68" Type="http://schemas.openxmlformats.org/officeDocument/2006/relationships/tags" Target="../tags/tag81.xml"/><Relationship Id="rId84" Type="http://schemas.openxmlformats.org/officeDocument/2006/relationships/tags" Target="../tags/tag97.xml"/><Relationship Id="rId16" Type="http://schemas.openxmlformats.org/officeDocument/2006/relationships/tags" Target="../tags/tag29.xml"/><Relationship Id="rId11" Type="http://schemas.openxmlformats.org/officeDocument/2006/relationships/tags" Target="../tags/tag24.xml"/><Relationship Id="rId32" Type="http://schemas.openxmlformats.org/officeDocument/2006/relationships/tags" Target="../tags/tag45.xml"/><Relationship Id="rId37" Type="http://schemas.openxmlformats.org/officeDocument/2006/relationships/tags" Target="../tags/tag50.xml"/><Relationship Id="rId53" Type="http://schemas.openxmlformats.org/officeDocument/2006/relationships/tags" Target="../tags/tag66.xml"/><Relationship Id="rId58" Type="http://schemas.openxmlformats.org/officeDocument/2006/relationships/tags" Target="../tags/tag71.xml"/><Relationship Id="rId74" Type="http://schemas.openxmlformats.org/officeDocument/2006/relationships/tags" Target="../tags/tag87.xml"/><Relationship Id="rId79" Type="http://schemas.openxmlformats.org/officeDocument/2006/relationships/tags" Target="../tags/tag92.xml"/><Relationship Id="rId5" Type="http://schemas.openxmlformats.org/officeDocument/2006/relationships/tags" Target="../tags/tag18.xml"/><Relationship Id="rId19" Type="http://schemas.openxmlformats.org/officeDocument/2006/relationships/tags" Target="../tags/tag3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tags" Target="../tags/tag56.xml"/><Relationship Id="rId48" Type="http://schemas.openxmlformats.org/officeDocument/2006/relationships/tags" Target="../tags/tag61.xml"/><Relationship Id="rId56" Type="http://schemas.openxmlformats.org/officeDocument/2006/relationships/tags" Target="../tags/tag69.xml"/><Relationship Id="rId64" Type="http://schemas.openxmlformats.org/officeDocument/2006/relationships/tags" Target="../tags/tag77.xml"/><Relationship Id="rId69" Type="http://schemas.openxmlformats.org/officeDocument/2006/relationships/tags" Target="../tags/tag82.xml"/><Relationship Id="rId77" Type="http://schemas.openxmlformats.org/officeDocument/2006/relationships/tags" Target="../tags/tag90.xml"/><Relationship Id="rId8" Type="http://schemas.openxmlformats.org/officeDocument/2006/relationships/tags" Target="../tags/tag21.xml"/><Relationship Id="rId51" Type="http://schemas.openxmlformats.org/officeDocument/2006/relationships/tags" Target="../tags/tag64.xml"/><Relationship Id="rId72" Type="http://schemas.openxmlformats.org/officeDocument/2006/relationships/tags" Target="../tags/tag85.xml"/><Relationship Id="rId80" Type="http://schemas.openxmlformats.org/officeDocument/2006/relationships/tags" Target="../tags/tag93.xml"/><Relationship Id="rId85" Type="http://schemas.openxmlformats.org/officeDocument/2006/relationships/tags" Target="../tags/tag98.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59" Type="http://schemas.openxmlformats.org/officeDocument/2006/relationships/tags" Target="../tags/tag72.xml"/><Relationship Id="rId67" Type="http://schemas.openxmlformats.org/officeDocument/2006/relationships/tags" Target="../tags/tag80.xml"/><Relationship Id="rId20" Type="http://schemas.openxmlformats.org/officeDocument/2006/relationships/tags" Target="../tags/tag33.xml"/><Relationship Id="rId41" Type="http://schemas.openxmlformats.org/officeDocument/2006/relationships/tags" Target="../tags/tag54.xml"/><Relationship Id="rId54" Type="http://schemas.openxmlformats.org/officeDocument/2006/relationships/tags" Target="../tags/tag67.xml"/><Relationship Id="rId62" Type="http://schemas.openxmlformats.org/officeDocument/2006/relationships/tags" Target="../tags/tag75.xml"/><Relationship Id="rId70" Type="http://schemas.openxmlformats.org/officeDocument/2006/relationships/tags" Target="../tags/tag83.xml"/><Relationship Id="rId75" Type="http://schemas.openxmlformats.org/officeDocument/2006/relationships/tags" Target="../tags/tag88.xml"/><Relationship Id="rId83" Type="http://schemas.openxmlformats.org/officeDocument/2006/relationships/tags" Target="../tags/tag96.xml"/><Relationship Id="rId1" Type="http://schemas.openxmlformats.org/officeDocument/2006/relationships/tags" Target="../tags/tag14.xml"/><Relationship Id="rId6" Type="http://schemas.openxmlformats.org/officeDocument/2006/relationships/tags" Target="../tags/tag19.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tags" Target="../tags/tag70.xml"/><Relationship Id="rId10" Type="http://schemas.openxmlformats.org/officeDocument/2006/relationships/tags" Target="../tags/tag23.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60" Type="http://schemas.openxmlformats.org/officeDocument/2006/relationships/tags" Target="../tags/tag73.xml"/><Relationship Id="rId65" Type="http://schemas.openxmlformats.org/officeDocument/2006/relationships/tags" Target="../tags/tag78.xml"/><Relationship Id="rId73" Type="http://schemas.openxmlformats.org/officeDocument/2006/relationships/tags" Target="../tags/tag86.xml"/><Relationship Id="rId78" Type="http://schemas.openxmlformats.org/officeDocument/2006/relationships/tags" Target="../tags/tag91.xml"/><Relationship Id="rId81" Type="http://schemas.openxmlformats.org/officeDocument/2006/relationships/tags" Target="../tags/tag94.xml"/><Relationship Id="rId86" Type="http://schemas.openxmlformats.org/officeDocument/2006/relationships/tags" Target="../tags/tag99.xml"/><Relationship Id="rId4" Type="http://schemas.openxmlformats.org/officeDocument/2006/relationships/tags" Target="../tags/tag17.xml"/><Relationship Id="rId9" Type="http://schemas.openxmlformats.org/officeDocument/2006/relationships/tags" Target="../tags/tag22.xml"/><Relationship Id="rId13" Type="http://schemas.openxmlformats.org/officeDocument/2006/relationships/tags" Target="../tags/tag26.xml"/><Relationship Id="rId18" Type="http://schemas.openxmlformats.org/officeDocument/2006/relationships/tags" Target="../tags/tag31.xml"/><Relationship Id="rId39" Type="http://schemas.openxmlformats.org/officeDocument/2006/relationships/tags" Target="../tags/tag52.xml"/><Relationship Id="rId34" Type="http://schemas.openxmlformats.org/officeDocument/2006/relationships/tags" Target="../tags/tag47.xml"/><Relationship Id="rId50" Type="http://schemas.openxmlformats.org/officeDocument/2006/relationships/tags" Target="../tags/tag63.xml"/><Relationship Id="rId55" Type="http://schemas.openxmlformats.org/officeDocument/2006/relationships/tags" Target="../tags/tag68.xml"/><Relationship Id="rId76" Type="http://schemas.openxmlformats.org/officeDocument/2006/relationships/tags" Target="../tags/tag89.xml"/><Relationship Id="rId7" Type="http://schemas.openxmlformats.org/officeDocument/2006/relationships/tags" Target="../tags/tag20.xml"/><Relationship Id="rId71" Type="http://schemas.openxmlformats.org/officeDocument/2006/relationships/tags" Target="../tags/tag84.xml"/><Relationship Id="rId2" Type="http://schemas.openxmlformats.org/officeDocument/2006/relationships/tags" Target="../tags/tag15.xml"/><Relationship Id="rId29" Type="http://schemas.openxmlformats.org/officeDocument/2006/relationships/tags" Target="../tags/tag42.xml"/><Relationship Id="rId24" Type="http://schemas.openxmlformats.org/officeDocument/2006/relationships/tags" Target="../tags/tag37.xml"/><Relationship Id="rId40" Type="http://schemas.openxmlformats.org/officeDocument/2006/relationships/tags" Target="../tags/tag53.xml"/><Relationship Id="rId45" Type="http://schemas.openxmlformats.org/officeDocument/2006/relationships/tags" Target="../tags/tag58.xml"/><Relationship Id="rId66" Type="http://schemas.openxmlformats.org/officeDocument/2006/relationships/tags" Target="../tags/tag79.xml"/><Relationship Id="rId87" Type="http://schemas.openxmlformats.org/officeDocument/2006/relationships/slideLayout" Target="../slideLayouts/slideLayout2.xml"/><Relationship Id="rId61" Type="http://schemas.openxmlformats.org/officeDocument/2006/relationships/tags" Target="../tags/tag74.xml"/><Relationship Id="rId82" Type="http://schemas.openxmlformats.org/officeDocument/2006/relationships/tags" Target="../tags/tag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447800"/>
            <a:ext cx="7772400" cy="1082675"/>
          </a:xfrm>
        </p:spPr>
        <p:txBody>
          <a:bodyPr/>
          <a:lstStyle/>
          <a:p>
            <a:r>
              <a:rPr lang="en-US" dirty="0" smtClean="0"/>
              <a:t>Memory</a:t>
            </a:r>
            <a:endParaRPr lang="en-US" dirty="0"/>
          </a:p>
        </p:txBody>
      </p:sp>
      <p:sp>
        <p:nvSpPr>
          <p:cNvPr id="4" name="Rectangle 3"/>
          <p:cNvSpPr/>
          <p:nvPr/>
        </p:nvSpPr>
        <p:spPr>
          <a:xfrm>
            <a:off x="1826643" y="6108682"/>
            <a:ext cx="5490713" cy="461665"/>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latin typeface="Source Sans Pro"/>
              </a:rPr>
              <a:t>[Weatherspoon, </a:t>
            </a:r>
            <a:r>
              <a:rPr lang="en-US" dirty="0" err="1" smtClean="0">
                <a:solidFill>
                  <a:schemeClr val="accent1"/>
                </a:solidFill>
                <a:latin typeface="Source Sans Pro"/>
              </a:rPr>
              <a:t>Bala</a:t>
            </a:r>
            <a:r>
              <a:rPr lang="en-US" dirty="0" smtClean="0">
                <a:solidFill>
                  <a:schemeClr val="accent1"/>
                </a:solidFill>
                <a:latin typeface="Source Sans Pro"/>
              </a:rPr>
              <a:t>, Bracy</a:t>
            </a:r>
            <a:r>
              <a:rPr lang="en-US" dirty="0">
                <a:solidFill>
                  <a:schemeClr val="accent1"/>
                </a:solidFill>
                <a:latin typeface="Source Sans Pro"/>
              </a:rPr>
              <a:t>, </a:t>
            </a:r>
            <a:r>
              <a:rPr lang="en-US" dirty="0" smtClean="0">
                <a:solidFill>
                  <a:schemeClr val="accent1"/>
                </a:solidFill>
                <a:latin typeface="Source Sans Pro"/>
              </a:rPr>
              <a:t>and </a:t>
            </a:r>
            <a:r>
              <a:rPr lang="en-US" dirty="0" err="1" smtClean="0">
                <a:solidFill>
                  <a:schemeClr val="accent1"/>
                </a:solidFill>
                <a:latin typeface="Source Sans Pro"/>
              </a:rPr>
              <a:t>Sirer</a:t>
            </a:r>
            <a:r>
              <a:rPr lang="en-US" dirty="0">
                <a:solidFill>
                  <a:schemeClr val="accent1"/>
                </a:solidFill>
                <a:latin typeface="Source Sans Pro"/>
              </a:rPr>
              <a:t>]</a:t>
            </a:r>
            <a:endParaRPr lang="en-US" dirty="0">
              <a:solidFill>
                <a:schemeClr val="accent1"/>
              </a:solidFill>
              <a:latin typeface="Source Sans Pro"/>
              <a:cs typeface="Tahoma" charset="0"/>
            </a:endParaRPr>
          </a:p>
        </p:txBody>
      </p:sp>
      <p:sp>
        <p:nvSpPr>
          <p:cNvPr id="5" name="Subtitle 2"/>
          <p:cNvSpPr txBox="1">
            <a:spLocks/>
          </p:cNvSpPr>
          <p:nvPr/>
        </p:nvSpPr>
        <p:spPr>
          <a:xfrm>
            <a:off x="1978683" y="2997755"/>
            <a:ext cx="5186632" cy="1695091"/>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600" b="1" dirty="0" smtClean="0">
                <a:solidFill>
                  <a:schemeClr val="tx2"/>
                </a:solidFill>
              </a:rPr>
              <a:t>Prof. Hakim Weatherspoon</a:t>
            </a:r>
          </a:p>
          <a:p>
            <a:pPr marL="0" indent="0" algn="ctr" fontAlgn="auto">
              <a:buNone/>
            </a:pPr>
            <a:r>
              <a:rPr lang="en-US" sz="2600" b="1" dirty="0" smtClean="0">
                <a:solidFill>
                  <a:schemeClr val="tx2"/>
                </a:solidFill>
              </a:rPr>
              <a:t>CS 3410</a:t>
            </a:r>
          </a:p>
          <a:p>
            <a:pPr marL="0" indent="0" algn="ctr" fontAlgn="auto">
              <a:buNone/>
            </a:pPr>
            <a:r>
              <a:rPr lang="en-US" sz="2600" dirty="0" smtClean="0">
                <a:solidFill>
                  <a:schemeClr val="tx2"/>
                </a:solidFill>
              </a:rPr>
              <a:t>Computer Science</a:t>
            </a:r>
          </a:p>
          <a:p>
            <a:pPr marL="0" indent="0" algn="ctr" fontAlgn="auto">
              <a:buNone/>
            </a:pPr>
            <a:r>
              <a:rPr lang="en-US" sz="2600" dirty="0" smtClean="0">
                <a:solidFill>
                  <a:schemeClr val="tx2"/>
                </a:solidFill>
              </a:rPr>
              <a:t>Cornell University</a:t>
            </a:r>
            <a:endParaRPr lang="en-US" sz="2600" dirty="0">
              <a:solidFill>
                <a:schemeClr val="tx2"/>
              </a:solidFill>
            </a:endParaRPr>
          </a:p>
        </p:txBody>
      </p:sp>
    </p:spTree>
    <p:extLst>
      <p:ext uri="{BB962C8B-B14F-4D97-AF65-F5344CB8AC3E}">
        <p14:creationId xmlns:p14="http://schemas.microsoft.com/office/powerpoint/2010/main" val="1144592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10</a:t>
            </a:fld>
            <a:endParaRPr lang="en-US"/>
          </a:p>
        </p:txBody>
      </p:sp>
      <p:sp>
        <p:nvSpPr>
          <p:cNvPr id="7"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8" name="Line 43"/>
          <p:cNvSpPr>
            <a:spLocks noChangeShapeType="1"/>
          </p:cNvSpPr>
          <p:nvPr>
            <p:custDataLst>
              <p:tags r:id="rId2"/>
            </p:custDataLst>
          </p:nvPr>
        </p:nvSpPr>
        <p:spPr bwMode="auto">
          <a:xfrm>
            <a:off x="3733800" y="2209800"/>
            <a:ext cx="2286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 name="Line 44"/>
          <p:cNvSpPr>
            <a:spLocks noChangeShapeType="1"/>
          </p:cNvSpPr>
          <p:nvPr>
            <p:custDataLst>
              <p:tags r:id="rId3"/>
            </p:custDataLst>
          </p:nvPr>
        </p:nvSpPr>
        <p:spPr bwMode="auto">
          <a:xfrm>
            <a:off x="3733800" y="3048000"/>
            <a:ext cx="1905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10" name="Line 47"/>
          <p:cNvSpPr>
            <a:spLocks noChangeShapeType="1"/>
          </p:cNvSpPr>
          <p:nvPr>
            <p:custDataLst>
              <p:tags r:id="rId4"/>
            </p:custDataLst>
          </p:nvPr>
        </p:nvSpPr>
        <p:spPr bwMode="auto">
          <a:xfrm flipV="1">
            <a:off x="8686800" y="1143000"/>
            <a:ext cx="0" cy="1676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1" name="Line 48"/>
          <p:cNvSpPr>
            <a:spLocks noChangeShapeType="1"/>
          </p:cNvSpPr>
          <p:nvPr>
            <p:custDataLst>
              <p:tags r:id="rId5"/>
            </p:custDataLst>
          </p:nvPr>
        </p:nvSpPr>
        <p:spPr bwMode="auto">
          <a:xfrm flipH="1">
            <a:off x="6629400" y="2590800"/>
            <a:ext cx="16764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12" name="Line 49"/>
          <p:cNvSpPr>
            <a:spLocks noChangeShapeType="1"/>
          </p:cNvSpPr>
          <p:nvPr>
            <p:custDataLst>
              <p:tags r:id="rId6"/>
            </p:custDataLst>
          </p:nvPr>
        </p:nvSpPr>
        <p:spPr bwMode="auto">
          <a:xfrm flipV="1">
            <a:off x="1981200" y="1143000"/>
            <a:ext cx="6705600" cy="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3" name="Line 51"/>
          <p:cNvSpPr>
            <a:spLocks noChangeShapeType="1"/>
          </p:cNvSpPr>
          <p:nvPr>
            <p:custDataLst>
              <p:tags r:id="rId7"/>
            </p:custDataLst>
          </p:nvPr>
        </p:nvSpPr>
        <p:spPr bwMode="auto">
          <a:xfrm flipV="1">
            <a:off x="1981200" y="2895600"/>
            <a:ext cx="228600" cy="0"/>
          </a:xfrm>
          <a:prstGeom prst="line">
            <a:avLst/>
          </a:prstGeom>
          <a:noFill/>
          <a:ln w="25400" cap="sq">
            <a:solidFill>
              <a:schemeClr val="accent4"/>
            </a:solidFill>
            <a:round/>
            <a:headEnd type="none" w="med" len="med"/>
            <a:tailEnd type="arrow" w="med" len="med"/>
          </a:ln>
          <a:effectLst/>
        </p:spPr>
        <p:txBody>
          <a:bodyPr anchor="ctr" anchorCtr="1">
            <a:noAutofit/>
          </a:bodyPr>
          <a:lstStyle/>
          <a:p>
            <a:endParaRPr lang="en-US">
              <a:latin typeface="Source Sans Pro" panose="020B0503030403020204"/>
            </a:endParaRPr>
          </a:p>
        </p:txBody>
      </p:sp>
      <p:sp>
        <p:nvSpPr>
          <p:cNvPr id="14"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15" name="Line 8"/>
          <p:cNvSpPr>
            <a:spLocks noChangeShapeType="1"/>
          </p:cNvSpPr>
          <p:nvPr>
            <p:custDataLst>
              <p:tags r:id="rId9"/>
            </p:custDataLst>
          </p:nvPr>
        </p:nvSpPr>
        <p:spPr bwMode="auto">
          <a:xfrm flipH="1">
            <a:off x="758320" y="2971800"/>
            <a:ext cx="3678"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latin typeface="Source Sans Pro" panose="020B0503030403020204"/>
            </a:endParaRPr>
          </a:p>
        </p:txBody>
      </p:sp>
      <p:sp>
        <p:nvSpPr>
          <p:cNvPr id="16"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17"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18"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latin typeface="Source Sans Pro" panose="020B0503030403020204"/>
            </a:endParaRPr>
          </a:p>
        </p:txBody>
      </p:sp>
      <p:sp>
        <p:nvSpPr>
          <p:cNvPr id="19" name="Line 49"/>
          <p:cNvSpPr>
            <a:spLocks noChangeShapeType="1"/>
          </p:cNvSpPr>
          <p:nvPr>
            <p:custDataLst>
              <p:tags r:id="rId13"/>
            </p:custDataLst>
          </p:nvPr>
        </p:nvSpPr>
        <p:spPr bwMode="auto">
          <a:xfrm flipH="1">
            <a:off x="1981200" y="1143000"/>
            <a:ext cx="0" cy="17526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0"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21" name="Line 44"/>
          <p:cNvSpPr>
            <a:spLocks noChangeShapeType="1"/>
          </p:cNvSpPr>
          <p:nvPr>
            <p:custDataLst>
              <p:tags r:id="rId15"/>
            </p:custDataLst>
          </p:nvPr>
        </p:nvSpPr>
        <p:spPr bwMode="auto">
          <a:xfrm>
            <a:off x="5791200" y="32004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2" name="Line 44"/>
          <p:cNvSpPr>
            <a:spLocks noChangeShapeType="1"/>
          </p:cNvSpPr>
          <p:nvPr>
            <p:custDataLst>
              <p:tags r:id="rId16"/>
            </p:custDataLst>
          </p:nvPr>
        </p:nvSpPr>
        <p:spPr bwMode="auto">
          <a:xfrm>
            <a:off x="5257800" y="35052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3" name="Line 49"/>
          <p:cNvSpPr>
            <a:spLocks noChangeShapeType="1"/>
          </p:cNvSpPr>
          <p:nvPr>
            <p:custDataLst>
              <p:tags r:id="rId17"/>
            </p:custDataLst>
          </p:nvPr>
        </p:nvSpPr>
        <p:spPr bwMode="auto">
          <a:xfrm>
            <a:off x="2286000" y="4876800"/>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4"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1700" dirty="0" smtClean="0">
                <a:solidFill>
                  <a:schemeClr val="tx2"/>
                </a:solidFill>
                <a:latin typeface="Source Sans Pro" panose="020B0503030403020204"/>
              </a:rPr>
              <a:t>memory</a:t>
            </a:r>
            <a:endParaRPr lang="en-US" sz="1700" dirty="0">
              <a:solidFill>
                <a:schemeClr val="tx2"/>
              </a:solidFill>
              <a:latin typeface="Source Sans Pro" panose="020B0503030403020204"/>
            </a:endParaRPr>
          </a:p>
        </p:txBody>
      </p:sp>
      <p:sp>
        <p:nvSpPr>
          <p:cNvPr id="26" name="Text Box 5"/>
          <p:cNvSpPr txBox="1">
            <a:spLocks noChangeArrowheads="1"/>
          </p:cNvSpPr>
          <p:nvPr>
            <p:custDataLst>
              <p:tags r:id="rId20"/>
            </p:custDataLst>
          </p:nvPr>
        </p:nvSpPr>
        <p:spPr bwMode="auto">
          <a:xfrm>
            <a:off x="6670274" y="4114800"/>
            <a:ext cx="1357099" cy="394274"/>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memory</a:t>
            </a:r>
          </a:p>
        </p:txBody>
      </p:sp>
      <p:sp>
        <p:nvSpPr>
          <p:cNvPr id="27" name="Line 49"/>
          <p:cNvSpPr>
            <a:spLocks noChangeShapeType="1"/>
          </p:cNvSpPr>
          <p:nvPr>
            <p:custDataLst>
              <p:tags r:id="rId21"/>
            </p:custDataLst>
          </p:nvPr>
        </p:nvSpPr>
        <p:spPr bwMode="auto">
          <a:xfrm flipV="1">
            <a:off x="5029200" y="3048000"/>
            <a:ext cx="0" cy="914400"/>
          </a:xfrm>
          <a:prstGeom prst="line">
            <a:avLst/>
          </a:prstGeom>
          <a:noFill/>
          <a:ln w="25400" cap="sq">
            <a:solidFill>
              <a:schemeClr val="accent4"/>
            </a:solidFill>
            <a:round/>
            <a:headEnd/>
            <a:tailEnd type="oval"/>
          </a:ln>
          <a:effectLst/>
        </p:spPr>
        <p:txBody>
          <a:bodyPr wrap="square" anchor="ctr" anchorCtr="1">
            <a:noAutofit/>
          </a:bodyPr>
          <a:lstStyle/>
          <a:p>
            <a:endParaRPr lang="en-US">
              <a:latin typeface="Source Sans Pro" panose="020B0503030403020204"/>
            </a:endParaRPr>
          </a:p>
        </p:txBody>
      </p:sp>
      <p:sp>
        <p:nvSpPr>
          <p:cNvPr id="28" name="Line 44"/>
          <p:cNvSpPr>
            <a:spLocks noChangeShapeType="1"/>
          </p:cNvSpPr>
          <p:nvPr>
            <p:custDataLst>
              <p:tags r:id="rId22"/>
            </p:custDataLst>
          </p:nvPr>
        </p:nvSpPr>
        <p:spPr bwMode="auto">
          <a:xfrm>
            <a:off x="5029200" y="3962400"/>
            <a:ext cx="1752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9"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30" name="Text Box 5"/>
          <p:cNvSpPr txBox="1">
            <a:spLocks noChangeArrowheads="1"/>
          </p:cNvSpPr>
          <p:nvPr>
            <p:custDataLst>
              <p:tags r:id="rId24"/>
            </p:custDataLst>
          </p:nvPr>
        </p:nvSpPr>
        <p:spPr bwMode="auto">
          <a:xfrm>
            <a:off x="7315201" y="3733800"/>
            <a:ext cx="685799" cy="367726"/>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31"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2" name="Text Box 5"/>
          <p:cNvSpPr txBox="1">
            <a:spLocks noChangeArrowheads="1"/>
          </p:cNvSpPr>
          <p:nvPr>
            <p:custDataLst>
              <p:tags r:id="rId26"/>
            </p:custDataLst>
          </p:nvPr>
        </p:nvSpPr>
        <p:spPr bwMode="auto">
          <a:xfrm>
            <a:off x="6781799" y="3415725"/>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33" name="Line 44"/>
          <p:cNvSpPr>
            <a:spLocks noChangeShapeType="1"/>
          </p:cNvSpPr>
          <p:nvPr>
            <p:custDataLst>
              <p:tags r:id="rId27"/>
            </p:custDataLst>
          </p:nvPr>
        </p:nvSpPr>
        <p:spPr bwMode="auto">
          <a:xfrm>
            <a:off x="7239000" y="2590800"/>
            <a:ext cx="0" cy="83820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34" name="Line 48"/>
          <p:cNvSpPr>
            <a:spLocks noChangeShapeType="1"/>
          </p:cNvSpPr>
          <p:nvPr>
            <p:custDataLst>
              <p:tags r:id="rId28"/>
            </p:custDataLst>
          </p:nvPr>
        </p:nvSpPr>
        <p:spPr bwMode="auto">
          <a:xfrm flipH="1">
            <a:off x="8458200" y="28194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35" name="Line 44"/>
          <p:cNvSpPr>
            <a:spLocks noChangeShapeType="1"/>
          </p:cNvSpPr>
          <p:nvPr>
            <p:custDataLst>
              <p:tags r:id="rId29"/>
            </p:custDataLst>
          </p:nvPr>
        </p:nvSpPr>
        <p:spPr bwMode="auto">
          <a:xfrm>
            <a:off x="8077200" y="3048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6" name="Line 49"/>
          <p:cNvSpPr>
            <a:spLocks noChangeShapeType="1"/>
          </p:cNvSpPr>
          <p:nvPr>
            <p:custDataLst>
              <p:tags r:id="rId30"/>
            </p:custDataLst>
          </p:nvPr>
        </p:nvSpPr>
        <p:spPr bwMode="auto">
          <a:xfrm>
            <a:off x="8077200" y="3048000"/>
            <a:ext cx="0" cy="9144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7" name="Line 49"/>
          <p:cNvSpPr>
            <a:spLocks noChangeShapeType="1"/>
          </p:cNvSpPr>
          <p:nvPr>
            <p:custDataLst>
              <p:tags r:id="rId31"/>
            </p:custDataLst>
          </p:nvPr>
        </p:nvSpPr>
        <p:spPr bwMode="auto">
          <a:xfrm flipV="1">
            <a:off x="7924800" y="3962400"/>
            <a:ext cx="1524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8"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39"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40"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1"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2"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3"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4"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5"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46" name="Line 44"/>
          <p:cNvSpPr>
            <a:spLocks noChangeShapeType="1"/>
          </p:cNvSpPr>
          <p:nvPr>
            <p:custDataLst>
              <p:tags r:id="rId40"/>
            </p:custDataLst>
          </p:nvPr>
        </p:nvSpPr>
        <p:spPr bwMode="auto">
          <a:xfrm flipH="1">
            <a:off x="4419600" y="3657600"/>
            <a:ext cx="6096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47"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8"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9"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latin typeface="Source Sans Pro" panose="020B0503030403020204"/>
            </a:endParaRPr>
          </a:p>
        </p:txBody>
      </p:sp>
      <p:sp>
        <p:nvSpPr>
          <p:cNvPr id="50"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400" dirty="0" err="1" smtClean="0">
                <a:solidFill>
                  <a:schemeClr val="tx2"/>
                </a:solidFill>
                <a:latin typeface="Source Sans Pro" panose="020B0503030403020204"/>
              </a:rPr>
              <a:t>cmp</a:t>
            </a:r>
            <a:endParaRPr lang="en-US" sz="1400" dirty="0">
              <a:solidFill>
                <a:schemeClr val="tx2"/>
              </a:solidFill>
              <a:latin typeface="Source Sans Pro" panose="020B0503030403020204"/>
            </a:endParaRPr>
          </a:p>
        </p:txBody>
      </p:sp>
      <p:sp>
        <p:nvSpPr>
          <p:cNvPr id="51"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2" name="Line 49"/>
          <p:cNvSpPr>
            <a:spLocks noChangeShapeType="1"/>
          </p:cNvSpPr>
          <p:nvPr>
            <p:custDataLst>
              <p:tags r:id="rId46"/>
            </p:custDataLst>
          </p:nvPr>
        </p:nvSpPr>
        <p:spPr bwMode="auto">
          <a:xfrm>
            <a:off x="2286000" y="3962400"/>
            <a:ext cx="0" cy="1143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53" name="Oval 24"/>
          <p:cNvSpPr>
            <a:spLocks noChangeArrowheads="1"/>
          </p:cNvSpPr>
          <p:nvPr>
            <p:custDataLst>
              <p:tags r:id="rId47"/>
            </p:custDataLst>
          </p:nvPr>
        </p:nvSpPr>
        <p:spPr bwMode="auto">
          <a:xfrm>
            <a:off x="2590800" y="3962401"/>
            <a:ext cx="1219200" cy="457199"/>
          </a:xfrm>
          <a:prstGeom prst="ellipse">
            <a:avLst/>
          </a:prstGeom>
          <a:no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control</a:t>
            </a:r>
          </a:p>
        </p:txBody>
      </p:sp>
      <p:sp>
        <p:nvSpPr>
          <p:cNvPr id="54"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t>
            </a:r>
            <a:endParaRPr lang="en-US" dirty="0">
              <a:solidFill>
                <a:schemeClr val="tx2"/>
              </a:solidFill>
              <a:latin typeface="Source Sans Pro" panose="020B0503030403020204"/>
            </a:endParaRPr>
          </a:p>
        </p:txBody>
      </p:sp>
      <p:sp>
        <p:nvSpPr>
          <p:cNvPr id="55" name="Line 44"/>
          <p:cNvSpPr>
            <a:spLocks noChangeShapeType="1"/>
          </p:cNvSpPr>
          <p:nvPr>
            <p:custDataLst>
              <p:tags r:id="rId49"/>
            </p:custDataLst>
          </p:nvPr>
        </p:nvSpPr>
        <p:spPr bwMode="auto">
          <a:xfrm flipH="1">
            <a:off x="4419600" y="3810000"/>
            <a:ext cx="3810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56" name="Line 44"/>
          <p:cNvSpPr>
            <a:spLocks noChangeShapeType="1"/>
          </p:cNvSpPr>
          <p:nvPr>
            <p:custDataLst>
              <p:tags r:id="rId50"/>
            </p:custDataLst>
          </p:nvPr>
        </p:nvSpPr>
        <p:spPr bwMode="auto">
          <a:xfrm flipH="1">
            <a:off x="4419600" y="41910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7" name="Line 44"/>
          <p:cNvSpPr>
            <a:spLocks noChangeShapeType="1"/>
          </p:cNvSpPr>
          <p:nvPr>
            <p:custDataLst>
              <p:tags r:id="rId51"/>
            </p:custDataLst>
          </p:nvPr>
        </p:nvSpPr>
        <p:spPr bwMode="auto">
          <a:xfrm>
            <a:off x="2438400" y="5029200"/>
            <a:ext cx="5334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8"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9"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0"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1"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2"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3" name="Freeform 62"/>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64" name="Oval 17"/>
          <p:cNvSpPr>
            <a:spLocks noChangeArrowheads="1"/>
          </p:cNvSpPr>
          <p:nvPr>
            <p:custDataLst>
              <p:tags r:id="rId58"/>
            </p:custDataLst>
          </p:nvPr>
        </p:nvSpPr>
        <p:spPr bwMode="auto">
          <a:xfrm>
            <a:off x="457200" y="4495800"/>
            <a:ext cx="1143000" cy="685800"/>
          </a:xfrm>
          <a:prstGeom prst="ellipse">
            <a:avLst/>
          </a:prstGeom>
          <a:noFill/>
          <a:ln w="25400"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65"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66"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67"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8"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9"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chemeClr val="tx2"/>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71" name="Line 48"/>
          <p:cNvSpPr>
            <a:spLocks noChangeShapeType="1"/>
          </p:cNvSpPr>
          <p:nvPr>
            <p:custDataLst>
              <p:tags r:id="rId65"/>
            </p:custDataLst>
          </p:nvPr>
        </p:nvSpPr>
        <p:spPr bwMode="auto">
          <a:xfrm flipH="1">
            <a:off x="2362200" y="31242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72"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73"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4"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75"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6"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8"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9"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80" name="Line 44"/>
          <p:cNvSpPr>
            <a:spLocks noChangeShapeType="1"/>
          </p:cNvSpPr>
          <p:nvPr>
            <p:custDataLst>
              <p:tags r:id="rId74"/>
            </p:custDataLst>
          </p:nvPr>
        </p:nvSpPr>
        <p:spPr bwMode="auto">
          <a:xfrm>
            <a:off x="771120" y="3357373"/>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81" name="Line 49"/>
          <p:cNvSpPr>
            <a:spLocks noChangeShapeType="1"/>
          </p:cNvSpPr>
          <p:nvPr>
            <p:custDataLst>
              <p:tags r:id="rId75"/>
            </p:custDataLst>
          </p:nvPr>
        </p:nvSpPr>
        <p:spPr bwMode="auto">
          <a:xfrm flipV="1">
            <a:off x="3657600" y="5029200"/>
            <a:ext cx="16002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82" name="Text Box 11"/>
          <p:cNvSpPr txBox="1">
            <a:spLocks noChangeArrowheads="1"/>
          </p:cNvSpPr>
          <p:nvPr>
            <p:custDataLst>
              <p:tags r:id="rId76"/>
            </p:custDataLst>
          </p:nvPr>
        </p:nvSpPr>
        <p:spPr bwMode="auto">
          <a:xfrm>
            <a:off x="2971800" y="4876800"/>
            <a:ext cx="6858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83" name="Line 49"/>
          <p:cNvSpPr>
            <a:spLocks noChangeShapeType="1"/>
          </p:cNvSpPr>
          <p:nvPr>
            <p:custDataLst>
              <p:tags r:id="rId77"/>
            </p:custDataLst>
          </p:nvPr>
        </p:nvSpPr>
        <p:spPr bwMode="auto">
          <a:xfrm flipV="1">
            <a:off x="4800600" y="2209800"/>
            <a:ext cx="0" cy="1981200"/>
          </a:xfrm>
          <a:prstGeom prst="line">
            <a:avLst/>
          </a:prstGeom>
          <a:noFill/>
          <a:ln w="25400" cap="sq">
            <a:solidFill>
              <a:schemeClr val="accent4"/>
            </a:solidFill>
            <a:round/>
            <a:headEnd type="oval" w="med" len="med"/>
            <a:tailEnd type="oval" w="med" len="med"/>
          </a:ln>
          <a:effectLst/>
        </p:spPr>
        <p:txBody>
          <a:bodyPr wrap="square" anchor="ctr" anchorCtr="1">
            <a:noAutofit/>
          </a:bodyPr>
          <a:lstStyle/>
          <a:p>
            <a:endParaRPr lang="en-US">
              <a:latin typeface="Source Sans Pro" panose="020B0503030403020204"/>
            </a:endParaRPr>
          </a:p>
        </p:txBody>
      </p:sp>
      <p:sp>
        <p:nvSpPr>
          <p:cNvPr id="84" name="Line 49"/>
          <p:cNvSpPr>
            <a:spLocks noChangeShapeType="1"/>
          </p:cNvSpPr>
          <p:nvPr>
            <p:custDataLst>
              <p:tags r:id="rId78"/>
            </p:custDataLst>
          </p:nvPr>
        </p:nvSpPr>
        <p:spPr bwMode="auto">
          <a:xfrm>
            <a:off x="5257800" y="3505201"/>
            <a:ext cx="0" cy="1523999"/>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grpSp>
        <p:nvGrpSpPr>
          <p:cNvPr id="85" name="Group 84"/>
          <p:cNvGrpSpPr/>
          <p:nvPr>
            <p:custDataLst>
              <p:tags r:id="rId79"/>
            </p:custDataLst>
          </p:nvPr>
        </p:nvGrpSpPr>
        <p:grpSpPr>
          <a:xfrm>
            <a:off x="914400" y="3200400"/>
            <a:ext cx="304800" cy="304800"/>
            <a:chOff x="914400" y="3200400"/>
            <a:chExt cx="304800" cy="304800"/>
          </a:xfrm>
        </p:grpSpPr>
        <p:sp>
          <p:nvSpPr>
            <p:cNvPr id="86" name="Freeform 85"/>
            <p:cNvSpPr/>
            <p:nvPr>
              <p:custDataLst>
                <p:tags r:id="rId85"/>
              </p:custDataLst>
            </p:nvPr>
          </p:nvSpPr>
          <p:spPr>
            <a:xfrm>
              <a:off x="914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7" name="Text Box 11"/>
            <p:cNvSpPr txBox="1">
              <a:spLocks noChangeArrowheads="1"/>
            </p:cNvSpPr>
            <p:nvPr>
              <p:custDataLst>
                <p:tags r:id="rId86"/>
              </p:custDataLst>
            </p:nvPr>
          </p:nvSpPr>
          <p:spPr bwMode="auto">
            <a:xfrm>
              <a:off x="1004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grpSp>
        <p:nvGrpSpPr>
          <p:cNvPr id="88" name="Group 87"/>
          <p:cNvGrpSpPr/>
          <p:nvPr>
            <p:custDataLst>
              <p:tags r:id="rId80"/>
            </p:custDataLst>
          </p:nvPr>
        </p:nvGrpSpPr>
        <p:grpSpPr>
          <a:xfrm>
            <a:off x="1676400" y="3200400"/>
            <a:ext cx="304800" cy="304800"/>
            <a:chOff x="1676400" y="3200400"/>
            <a:chExt cx="304800" cy="304800"/>
          </a:xfrm>
        </p:grpSpPr>
        <p:sp>
          <p:nvSpPr>
            <p:cNvPr id="89" name="Freeform 88"/>
            <p:cNvSpPr/>
            <p:nvPr>
              <p:custDataLst>
                <p:tags r:id="rId83"/>
              </p:custDataLst>
            </p:nvPr>
          </p:nvSpPr>
          <p:spPr>
            <a:xfrm>
              <a:off x="1676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0" name="Text Box 11"/>
            <p:cNvSpPr txBox="1">
              <a:spLocks noChangeArrowheads="1"/>
            </p:cNvSpPr>
            <p:nvPr>
              <p:custDataLst>
                <p:tags r:id="rId84"/>
              </p:custDataLst>
            </p:nvPr>
          </p:nvSpPr>
          <p:spPr bwMode="auto">
            <a:xfrm>
              <a:off x="1766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91" name="Line 45"/>
          <p:cNvSpPr>
            <a:spLocks noChangeShapeType="1"/>
          </p:cNvSpPr>
          <p:nvPr>
            <p:custDataLst>
              <p:tags r:id="rId81"/>
            </p:custDataLst>
          </p:nvPr>
        </p:nvSpPr>
        <p:spPr bwMode="auto">
          <a:xfrm flipV="1">
            <a:off x="6553200" y="3124200"/>
            <a:ext cx="0" cy="2286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2" name="Rectangle 2"/>
          <p:cNvSpPr>
            <a:spLocks noGrp="1" noChangeArrowheads="1"/>
          </p:cNvSpPr>
          <p:nvPr>
            <p:ph type="title"/>
            <p:custDataLst>
              <p:tags r:id="rId82"/>
            </p:custDataLst>
          </p:nvPr>
        </p:nvSpPr>
        <p:spPr>
          <a:xfrm>
            <a:off x="228600" y="152400"/>
            <a:ext cx="8686800" cy="533400"/>
          </a:xfrm>
        </p:spPr>
        <p:txBody>
          <a:bodyPr>
            <a:noAutofit/>
          </a:bodyPr>
          <a:lstStyle/>
          <a:p>
            <a:r>
              <a:rPr lang="en-US" dirty="0" smtClean="0"/>
              <a:t>Big Picture:  Building a Processor</a:t>
            </a:r>
            <a:endParaRPr lang="en-US" dirty="0"/>
          </a:p>
        </p:txBody>
      </p:sp>
      <p:sp>
        <p:nvSpPr>
          <p:cNvPr id="93" name="TextBox 92"/>
          <p:cNvSpPr txBox="1"/>
          <p:nvPr/>
        </p:nvSpPr>
        <p:spPr>
          <a:xfrm>
            <a:off x="1843086" y="5943600"/>
            <a:ext cx="4101829"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
        <p:nvSpPr>
          <p:cNvPr id="94" name="Oval 93"/>
          <p:cNvSpPr/>
          <p:nvPr/>
        </p:nvSpPr>
        <p:spPr>
          <a:xfrm>
            <a:off x="2041070" y="1568119"/>
            <a:ext cx="2380440" cy="2254537"/>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1315" y="1638342"/>
            <a:ext cx="1694956" cy="166921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51676" y="3141990"/>
            <a:ext cx="1694956" cy="1669211"/>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5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11</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 for today</a:t>
            </a:r>
            <a:endParaRPr lang="en-US" dirty="0"/>
          </a:p>
        </p:txBody>
      </p:sp>
      <p:sp>
        <p:nvSpPr>
          <p:cNvPr id="6" name="Content Placeholder 2"/>
          <p:cNvSpPr>
            <a:spLocks noGrp="1"/>
          </p:cNvSpPr>
          <p:nvPr>
            <p:ph idx="1"/>
          </p:nvPr>
        </p:nvSpPr>
        <p:spPr>
          <a:xfrm>
            <a:off x="152400" y="685800"/>
            <a:ext cx="9144000" cy="5638800"/>
          </a:xfrm>
          <a:ln>
            <a:noFill/>
          </a:ln>
        </p:spPr>
        <p:txBody>
          <a:bodyPr/>
          <a:lstStyle/>
          <a:p>
            <a:pPr marL="0" indent="0">
              <a:buNone/>
            </a:pPr>
            <a:r>
              <a:rPr lang="en-US" dirty="0" smtClean="0"/>
              <a:t>How do we store results from ALU computations?</a:t>
            </a:r>
          </a:p>
          <a:p>
            <a:endParaRPr lang="en-US" sz="1200" dirty="0" smtClean="0"/>
          </a:p>
          <a:p>
            <a:pPr marL="0" indent="0">
              <a:buNone/>
            </a:pPr>
            <a:r>
              <a:rPr lang="en-US" dirty="0" smtClean="0"/>
              <a:t>How do we use stored results in subsequent operations?</a:t>
            </a:r>
          </a:p>
          <a:p>
            <a:pPr marL="0" indent="0">
              <a:buNone/>
            </a:pPr>
            <a:r>
              <a:rPr lang="en-US" dirty="0"/>
              <a:t>	</a:t>
            </a:r>
            <a:endParaRPr lang="en-US" dirty="0" smtClean="0"/>
          </a:p>
          <a:p>
            <a:pPr marL="0" indent="0">
              <a:buNone/>
            </a:pPr>
            <a:r>
              <a:rPr lang="en-US" dirty="0"/>
              <a:t>	</a:t>
            </a:r>
            <a:r>
              <a:rPr lang="en-US" dirty="0" smtClean="0">
                <a:solidFill>
                  <a:schemeClr val="accent1"/>
                </a:solidFill>
              </a:rPr>
              <a:t>Register File</a:t>
            </a:r>
          </a:p>
          <a:p>
            <a:endParaRPr lang="en-US" dirty="0">
              <a:solidFill>
                <a:schemeClr val="accent1"/>
              </a:solidFill>
            </a:endParaRPr>
          </a:p>
          <a:p>
            <a:pPr marL="0" indent="0">
              <a:buNone/>
            </a:pPr>
            <a:r>
              <a:rPr lang="en-US" dirty="0" smtClean="0"/>
              <a:t>How does a Register File work? How do we design it?</a:t>
            </a:r>
            <a:endParaRPr lang="en-US" dirty="0"/>
          </a:p>
        </p:txBody>
      </p:sp>
    </p:spTree>
    <p:extLst>
      <p:ext uri="{BB962C8B-B14F-4D97-AF65-F5344CB8AC3E}">
        <p14:creationId xmlns:p14="http://schemas.microsoft.com/office/powerpoint/2010/main" val="4273977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12</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600" y="609600"/>
            <a:ext cx="5105400"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endParaRPr lang="en-US" dirty="0"/>
          </a:p>
        </p:txBody>
      </p:sp>
      <p:sp>
        <p:nvSpPr>
          <p:cNvPr id="7" name="Rectangle 6"/>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latin typeface="Source Sans Pro" panose="020B0503030403020204"/>
              </a:rPr>
              <a:t>Dual-Read-Port</a:t>
            </a:r>
            <a:br>
              <a:rPr lang="en-US" sz="2800" dirty="0" smtClean="0">
                <a:solidFill>
                  <a:schemeClr val="accent1"/>
                </a:solidFill>
                <a:latin typeface="Source Sans Pro" panose="020B0503030403020204"/>
              </a:rPr>
            </a:br>
            <a:r>
              <a:rPr lang="en-US" sz="2800" dirty="0" smtClean="0">
                <a:solidFill>
                  <a:schemeClr val="accent1"/>
                </a:solidFill>
                <a:latin typeface="Source Sans Pro" panose="020B0503030403020204"/>
              </a:rPr>
              <a:t>Single-Write-Port</a:t>
            </a:r>
          </a:p>
          <a:p>
            <a:pPr algn="ctr"/>
            <a:r>
              <a:rPr lang="en-US" sz="2800" dirty="0" smtClean="0">
                <a:solidFill>
                  <a:schemeClr val="accent1"/>
                </a:solidFill>
                <a:latin typeface="Source Sans Pro" panose="020B0503030403020204"/>
              </a:rPr>
              <a:t>32 x 32 </a:t>
            </a:r>
            <a:br>
              <a:rPr lang="en-US" sz="2800" dirty="0" smtClean="0">
                <a:solidFill>
                  <a:schemeClr val="accent1"/>
                </a:solidFill>
                <a:latin typeface="Source Sans Pro" panose="020B0503030403020204"/>
              </a:rPr>
            </a:br>
            <a:r>
              <a:rPr lang="en-US" sz="2800" b="1" i="1" dirty="0" smtClean="0">
                <a:solidFill>
                  <a:schemeClr val="accent1"/>
                </a:solidFill>
                <a:latin typeface="Source Sans Pro" panose="020B0503030403020204"/>
              </a:rPr>
              <a:t>Register File</a:t>
            </a:r>
            <a:endParaRPr lang="en-US" sz="2800" b="1" i="1" dirty="0">
              <a:solidFill>
                <a:schemeClr val="accent1"/>
              </a:solidFill>
              <a:latin typeface="Source Sans Pro" panose="020B0503030403020204"/>
            </a:endParaRPr>
          </a:p>
        </p:txBody>
      </p:sp>
      <p:sp>
        <p:nvSpPr>
          <p:cNvPr id="8" name="TextBox 7"/>
          <p:cNvSpPr txBox="1"/>
          <p:nvPr>
            <p:custDataLst>
              <p:tags r:id="rId4"/>
            </p:custDataLst>
          </p:nvPr>
        </p:nvSpPr>
        <p:spPr>
          <a:xfrm>
            <a:off x="7772400" y="12199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A</a:t>
            </a:r>
          </a:p>
        </p:txBody>
      </p:sp>
      <p:sp>
        <p:nvSpPr>
          <p:cNvPr id="9" name="TextBox 8"/>
          <p:cNvSpPr txBox="1"/>
          <p:nvPr>
            <p:custDataLst>
              <p:tags r:id="rId5"/>
            </p:custDataLst>
          </p:nvPr>
        </p:nvSpPr>
        <p:spPr>
          <a:xfrm>
            <a:off x="7772400" y="22105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B</a:t>
            </a:r>
          </a:p>
        </p:txBody>
      </p:sp>
      <p:sp>
        <p:nvSpPr>
          <p:cNvPr id="10" name="TextBox 9"/>
          <p:cNvSpPr txBox="1"/>
          <p:nvPr>
            <p:custDataLst>
              <p:tags r:id="rId6"/>
            </p:custDataLst>
          </p:nvPr>
        </p:nvSpPr>
        <p:spPr>
          <a:xfrm>
            <a:off x="4793556" y="1534974"/>
            <a:ext cx="601447" cy="461665"/>
          </a:xfrm>
          <a:prstGeom prst="rect">
            <a:avLst/>
          </a:prstGeom>
          <a:noFill/>
        </p:spPr>
        <p:txBody>
          <a:bodyPr wrap="none" rtlCol="0">
            <a:spAutoFit/>
          </a:bodyPr>
          <a:lstStyle/>
          <a:p>
            <a:r>
              <a:rPr lang="en-US" dirty="0" smtClean="0">
                <a:solidFill>
                  <a:schemeClr val="tx2"/>
                </a:solidFill>
                <a:latin typeface="Source Sans Pro" panose="020B0503030403020204"/>
              </a:rPr>
              <a:t>D</a:t>
            </a:r>
            <a:r>
              <a:rPr lang="en-US" baseline="-25000" dirty="0" smtClean="0">
                <a:solidFill>
                  <a:schemeClr val="tx2"/>
                </a:solidFill>
                <a:latin typeface="Source Sans Pro" panose="020B0503030403020204"/>
              </a:rPr>
              <a:t>W</a:t>
            </a:r>
          </a:p>
        </p:txBody>
      </p:sp>
      <p:sp>
        <p:nvSpPr>
          <p:cNvPr id="11" name="TextBox 10"/>
          <p:cNvSpPr txBox="1"/>
          <p:nvPr>
            <p:custDataLst>
              <p:tags r:id="rId7"/>
            </p:custDataLst>
          </p:nvPr>
        </p:nvSpPr>
        <p:spPr>
          <a:xfrm>
            <a:off x="5943600" y="3582194"/>
            <a:ext cx="59586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W</a:t>
            </a:r>
          </a:p>
        </p:txBody>
      </p:sp>
      <p:sp>
        <p:nvSpPr>
          <p:cNvPr id="12" name="TextBox 11"/>
          <p:cNvSpPr txBox="1"/>
          <p:nvPr>
            <p:custDataLst>
              <p:tags r:id="rId8"/>
            </p:custDataLst>
          </p:nvPr>
        </p:nvSpPr>
        <p:spPr>
          <a:xfrm>
            <a:off x="65532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A</a:t>
            </a:r>
          </a:p>
        </p:txBody>
      </p:sp>
      <p:sp>
        <p:nvSpPr>
          <p:cNvPr id="13" name="TextBox 12"/>
          <p:cNvSpPr txBox="1"/>
          <p:nvPr>
            <p:custDataLst>
              <p:tags r:id="rId9"/>
            </p:custDataLst>
          </p:nvPr>
        </p:nvSpPr>
        <p:spPr>
          <a:xfrm>
            <a:off x="71628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B</a:t>
            </a:r>
          </a:p>
        </p:txBody>
      </p:sp>
      <p:sp>
        <p:nvSpPr>
          <p:cNvPr id="14" name="TextBox 13"/>
          <p:cNvSpPr txBox="1"/>
          <p:nvPr>
            <p:custDataLst>
              <p:tags r:id="rId10"/>
            </p:custDataLst>
          </p:nvPr>
        </p:nvSpPr>
        <p:spPr>
          <a:xfrm>
            <a:off x="5105400" y="3582194"/>
            <a:ext cx="474810" cy="461665"/>
          </a:xfrm>
          <a:prstGeom prst="rect">
            <a:avLst/>
          </a:prstGeom>
          <a:noFill/>
        </p:spPr>
        <p:txBody>
          <a:bodyPr wrap="none" rtlCol="0">
            <a:spAutoFit/>
          </a:bodyPr>
          <a:lstStyle/>
          <a:p>
            <a:r>
              <a:rPr lang="en-US" dirty="0" smtClean="0">
                <a:solidFill>
                  <a:schemeClr val="tx2"/>
                </a:solidFill>
                <a:latin typeface="Source Sans Pro" panose="020B0503030403020204"/>
              </a:rPr>
              <a:t>W</a:t>
            </a:r>
            <a:endParaRPr lang="en-US" baseline="-25000" dirty="0" smtClean="0">
              <a:solidFill>
                <a:schemeClr val="tx2"/>
              </a:solidFill>
              <a:latin typeface="Source Sans Pro" panose="020B0503030403020204"/>
            </a:endParaRPr>
          </a:p>
        </p:txBody>
      </p:sp>
      <p:cxnSp>
        <p:nvCxnSpPr>
          <p:cNvPr id="15" name="Straight Arrow Connector 14"/>
          <p:cNvCxnSpPr/>
          <p:nvPr>
            <p:custDataLst>
              <p:tags r:id="rId11"/>
            </p:custDataLst>
          </p:nvPr>
        </p:nvCxnSpPr>
        <p:spPr>
          <a:xfrm>
            <a:off x="4260156" y="17533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2"/>
            </p:custDataLst>
          </p:nvPr>
        </p:nvCxnSpPr>
        <p:spPr>
          <a:xfrm>
            <a:off x="8382000" y="15247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3"/>
            </p:custDataLst>
          </p:nvPr>
        </p:nvCxnSpPr>
        <p:spPr>
          <a:xfrm>
            <a:off x="8382000" y="24391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4"/>
            </p:custDataLst>
          </p:nvPr>
        </p:nvCxnSpPr>
        <p:spPr>
          <a:xfrm rot="5400000" flipH="1" flipV="1">
            <a:off x="5067300"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5"/>
            </p:custDataLst>
          </p:nvPr>
        </p:nvCxnSpPr>
        <p:spPr>
          <a:xfrm rot="5400000" flipH="1" flipV="1">
            <a:off x="59062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16"/>
            </p:custDataLst>
          </p:nvPr>
        </p:nvCxnSpPr>
        <p:spPr>
          <a:xfrm rot="5400000" flipH="1" flipV="1">
            <a:off x="65158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7"/>
            </p:custDataLst>
          </p:nvPr>
        </p:nvCxnSpPr>
        <p:spPr>
          <a:xfrm rot="5400000" flipH="1" flipV="1">
            <a:off x="7101376"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rot="16200000" flipH="1">
            <a:off x="8496300" y="14866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9"/>
            </p:custDataLst>
          </p:nvPr>
        </p:nvSpPr>
        <p:spPr>
          <a:xfrm>
            <a:off x="8390027" y="15247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24" name="Straight Connector 23"/>
          <p:cNvCxnSpPr/>
          <p:nvPr>
            <p:custDataLst>
              <p:tags r:id="rId20"/>
            </p:custDataLst>
          </p:nvPr>
        </p:nvCxnSpPr>
        <p:spPr>
          <a:xfrm rot="16200000" flipH="1">
            <a:off x="8496300" y="24010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1"/>
            </p:custDataLst>
          </p:nvPr>
        </p:nvSpPr>
        <p:spPr>
          <a:xfrm>
            <a:off x="8382000" y="24391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26" name="Straight Connector 25"/>
          <p:cNvCxnSpPr/>
          <p:nvPr>
            <p:custDataLst>
              <p:tags r:id="rId22"/>
            </p:custDataLst>
          </p:nvPr>
        </p:nvCxnSpPr>
        <p:spPr>
          <a:xfrm rot="16200000" flipH="1">
            <a:off x="4374456" y="17152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3"/>
            </p:custDataLst>
          </p:nvPr>
        </p:nvSpPr>
        <p:spPr>
          <a:xfrm>
            <a:off x="4260156" y="17533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28" name="Straight Connector 27"/>
          <p:cNvCxnSpPr/>
          <p:nvPr>
            <p:custDataLst>
              <p:tags r:id="rId24"/>
            </p:custDataLst>
          </p:nvPr>
        </p:nvCxnSpPr>
        <p:spPr>
          <a:xfrm>
            <a:off x="52578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5"/>
            </p:custDataLst>
          </p:nvPr>
        </p:nvSpPr>
        <p:spPr>
          <a:xfrm>
            <a:off x="53340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1</a:t>
            </a:r>
          </a:p>
        </p:txBody>
      </p:sp>
      <p:cxnSp>
        <p:nvCxnSpPr>
          <p:cNvPr id="30" name="Straight Connector 29"/>
          <p:cNvCxnSpPr/>
          <p:nvPr>
            <p:custDataLst>
              <p:tags r:id="rId26"/>
            </p:custDataLst>
          </p:nvPr>
        </p:nvCxnSpPr>
        <p:spPr>
          <a:xfrm>
            <a:off x="60960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7"/>
            </p:custDataLst>
          </p:nvPr>
        </p:nvSpPr>
        <p:spPr>
          <a:xfrm>
            <a:off x="61722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32" name="Straight Connector 31"/>
          <p:cNvCxnSpPr/>
          <p:nvPr>
            <p:custDataLst>
              <p:tags r:id="rId28"/>
            </p:custDataLst>
          </p:nvPr>
        </p:nvCxnSpPr>
        <p:spPr>
          <a:xfrm>
            <a:off x="67056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29"/>
            </p:custDataLst>
          </p:nvPr>
        </p:nvSpPr>
        <p:spPr>
          <a:xfrm>
            <a:off x="67818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34" name="Straight Connector 33"/>
          <p:cNvCxnSpPr/>
          <p:nvPr>
            <p:custDataLst>
              <p:tags r:id="rId30"/>
            </p:custDataLst>
          </p:nvPr>
        </p:nvCxnSpPr>
        <p:spPr>
          <a:xfrm>
            <a:off x="7291876"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1"/>
            </p:custDataLst>
          </p:nvPr>
        </p:nvSpPr>
        <p:spPr>
          <a:xfrm>
            <a:off x="7358366"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spTree>
    <p:extLst>
      <p:ext uri="{BB962C8B-B14F-4D97-AF65-F5344CB8AC3E}">
        <p14:creationId xmlns:p14="http://schemas.microsoft.com/office/powerpoint/2010/main" val="1959534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13</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3810000" y="628650"/>
            <a:ext cx="5105400" cy="3352800"/>
          </a:xfrm>
        </p:spPr>
        <p:txBody>
          <a:bodyPr>
            <a:noAutofit/>
          </a:bodyPr>
          <a:lstStyle/>
          <a:p>
            <a:pPr marL="0" indent="0">
              <a:buNone/>
            </a:pPr>
            <a:r>
              <a:rPr lang="en-US" dirty="0" smtClean="0">
                <a:solidFill>
                  <a:schemeClr val="accent6"/>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7"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8" name="Line 7"/>
          <p:cNvSpPr>
            <a:spLocks noChangeShapeType="1"/>
          </p:cNvSpPr>
          <p:nvPr>
            <p:custDataLst>
              <p:tags r:id="rId4"/>
            </p:custDataLst>
          </p:nvPr>
        </p:nvSpPr>
        <p:spPr bwMode="auto">
          <a:xfrm flipH="1" flipV="1">
            <a:off x="912812" y="1058868"/>
            <a:ext cx="695325" cy="4762"/>
          </a:xfrm>
          <a:prstGeom prst="line">
            <a:avLst/>
          </a:prstGeom>
          <a:noFill/>
          <a:ln w="28575">
            <a:solidFill>
              <a:schemeClr val="tx2"/>
            </a:solidFill>
            <a:round/>
            <a:headEnd/>
            <a:tailEnd/>
          </a:ln>
          <a:effectLst/>
        </p:spPr>
        <p:txBody>
          <a:bodyPr anchor="ctr">
            <a:noAutofit/>
          </a:bodyPr>
          <a:lstStyle/>
          <a:p>
            <a:endParaRPr lang="en-US"/>
          </a:p>
        </p:txBody>
      </p:sp>
      <p:sp>
        <p:nvSpPr>
          <p:cNvPr id="9" name="Line 8"/>
          <p:cNvSpPr>
            <a:spLocks noChangeShapeType="1"/>
          </p:cNvSpPr>
          <p:nvPr>
            <p:custDataLst>
              <p:tags r:id="rId5"/>
            </p:custDataLst>
          </p:nvPr>
        </p:nvSpPr>
        <p:spPr bwMode="auto">
          <a:xfrm flipH="1">
            <a:off x="1106487" y="1374780"/>
            <a:ext cx="501650" cy="4763"/>
          </a:xfrm>
          <a:prstGeom prst="line">
            <a:avLst/>
          </a:prstGeom>
          <a:noFill/>
          <a:ln w="28575">
            <a:solidFill>
              <a:schemeClr val="tx2"/>
            </a:solidFill>
            <a:round/>
            <a:headEnd/>
            <a:tailEnd/>
          </a:ln>
          <a:effectLst/>
        </p:spPr>
        <p:txBody>
          <a:bodyPr anchor="ctr">
            <a:noAutofit/>
          </a:bodyPr>
          <a:lstStyle/>
          <a:p>
            <a:endParaRPr lang="en-US"/>
          </a:p>
        </p:txBody>
      </p:sp>
      <p:sp>
        <p:nvSpPr>
          <p:cNvPr id="10" name="Line 10"/>
          <p:cNvSpPr>
            <a:spLocks noChangeShapeType="1"/>
          </p:cNvSpPr>
          <p:nvPr>
            <p:custDataLst>
              <p:tags r:id="rId6"/>
            </p:custDataLst>
          </p:nvPr>
        </p:nvSpPr>
        <p:spPr bwMode="auto">
          <a:xfrm flipH="1">
            <a:off x="2020887" y="106363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11" name="Line 16"/>
          <p:cNvSpPr>
            <a:spLocks noChangeShapeType="1"/>
          </p:cNvSpPr>
          <p:nvPr>
            <p:custDataLst>
              <p:tags r:id="rId7"/>
            </p:custDataLst>
          </p:nvPr>
        </p:nvSpPr>
        <p:spPr bwMode="auto">
          <a:xfrm flipH="1">
            <a:off x="2249487" y="138685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12" name="Line 18"/>
          <p:cNvSpPr>
            <a:spLocks noChangeShapeType="1"/>
          </p:cNvSpPr>
          <p:nvPr>
            <p:custDataLst>
              <p:tags r:id="rId8"/>
            </p:custDataLst>
          </p:nvPr>
        </p:nvSpPr>
        <p:spPr bwMode="auto">
          <a:xfrm flipH="1">
            <a:off x="2935287" y="106363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13"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14"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15"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16"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17"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18" name="Line 30"/>
          <p:cNvSpPr>
            <a:spLocks noChangeShapeType="1"/>
          </p:cNvSpPr>
          <p:nvPr>
            <p:custDataLst>
              <p:tags r:id="rId14"/>
            </p:custDataLst>
          </p:nvPr>
        </p:nvSpPr>
        <p:spPr bwMode="auto">
          <a:xfrm flipH="1" flipV="1">
            <a:off x="877887" y="2197105"/>
            <a:ext cx="730250" cy="9525"/>
          </a:xfrm>
          <a:prstGeom prst="line">
            <a:avLst/>
          </a:prstGeom>
          <a:noFill/>
          <a:ln w="28575">
            <a:solidFill>
              <a:schemeClr val="tx2"/>
            </a:solidFill>
            <a:round/>
            <a:headEnd/>
            <a:tailEnd type="none"/>
          </a:ln>
          <a:effectLst/>
        </p:spPr>
        <p:txBody>
          <a:bodyPr anchor="ctr">
            <a:noAutofit/>
          </a:bodyPr>
          <a:lstStyle/>
          <a:p>
            <a:endParaRPr lang="en-US"/>
          </a:p>
        </p:txBody>
      </p:sp>
      <p:sp>
        <p:nvSpPr>
          <p:cNvPr id="19" name="Line 31"/>
          <p:cNvSpPr>
            <a:spLocks noChangeShapeType="1"/>
          </p:cNvSpPr>
          <p:nvPr>
            <p:custDataLst>
              <p:tags r:id="rId15"/>
            </p:custDataLst>
          </p:nvPr>
        </p:nvSpPr>
        <p:spPr bwMode="auto">
          <a:xfrm flipH="1" flipV="1">
            <a:off x="1106487" y="2555880"/>
            <a:ext cx="501650" cy="9525"/>
          </a:xfrm>
          <a:prstGeom prst="line">
            <a:avLst/>
          </a:prstGeom>
          <a:noFill/>
          <a:ln w="28575">
            <a:solidFill>
              <a:schemeClr val="tx2"/>
            </a:solidFill>
            <a:round/>
            <a:headEnd/>
            <a:tailEnd type="oval"/>
          </a:ln>
          <a:effectLst/>
        </p:spPr>
        <p:txBody>
          <a:bodyPr anchor="ctr">
            <a:noAutofit/>
          </a:bodyPr>
          <a:lstStyle/>
          <a:p>
            <a:endParaRPr lang="en-US"/>
          </a:p>
        </p:txBody>
      </p:sp>
      <p:sp>
        <p:nvSpPr>
          <p:cNvPr id="20" name="Line 53"/>
          <p:cNvSpPr>
            <a:spLocks noChangeShapeType="1"/>
          </p:cNvSpPr>
          <p:nvPr>
            <p:custDataLst>
              <p:tags r:id="rId16"/>
            </p:custDataLst>
          </p:nvPr>
        </p:nvSpPr>
        <p:spPr bwMode="auto">
          <a:xfrm flipH="1" flipV="1">
            <a:off x="865187" y="3403595"/>
            <a:ext cx="746125" cy="7938"/>
          </a:xfrm>
          <a:prstGeom prst="line">
            <a:avLst/>
          </a:prstGeom>
          <a:noFill/>
          <a:ln w="28575">
            <a:solidFill>
              <a:schemeClr val="tx2"/>
            </a:solidFill>
            <a:round/>
            <a:headEnd/>
            <a:tailEnd/>
          </a:ln>
          <a:effectLst/>
        </p:spPr>
        <p:txBody>
          <a:bodyPr anchor="ctr">
            <a:noAutofit/>
          </a:bodyPr>
          <a:lstStyle/>
          <a:p>
            <a:endParaRPr lang="en-US"/>
          </a:p>
        </p:txBody>
      </p:sp>
      <p:sp>
        <p:nvSpPr>
          <p:cNvPr id="21" name="Line 54"/>
          <p:cNvSpPr>
            <a:spLocks noChangeShapeType="1"/>
          </p:cNvSpPr>
          <p:nvPr>
            <p:custDataLst>
              <p:tags r:id="rId17"/>
            </p:custDataLst>
          </p:nvPr>
        </p:nvSpPr>
        <p:spPr bwMode="auto">
          <a:xfrm flipH="1">
            <a:off x="1101725" y="3754438"/>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22" name="Line 76"/>
          <p:cNvSpPr>
            <a:spLocks noChangeShapeType="1"/>
          </p:cNvSpPr>
          <p:nvPr>
            <p:custDataLst>
              <p:tags r:id="rId18"/>
            </p:custDataLst>
          </p:nvPr>
        </p:nvSpPr>
        <p:spPr bwMode="auto">
          <a:xfrm flipH="1" flipV="1">
            <a:off x="895350" y="4578345"/>
            <a:ext cx="715962" cy="9525"/>
          </a:xfrm>
          <a:prstGeom prst="line">
            <a:avLst/>
          </a:prstGeom>
          <a:noFill/>
          <a:ln w="28575">
            <a:solidFill>
              <a:schemeClr val="tx2"/>
            </a:solidFill>
            <a:round/>
            <a:headEnd/>
            <a:tailEnd/>
          </a:ln>
          <a:effectLst/>
        </p:spPr>
        <p:txBody>
          <a:bodyPr anchor="ctr">
            <a:noAutofit/>
          </a:bodyPr>
          <a:lstStyle/>
          <a:p>
            <a:endParaRPr lang="en-US"/>
          </a:p>
        </p:txBody>
      </p:sp>
      <p:sp>
        <p:nvSpPr>
          <p:cNvPr id="23" name="Line 96"/>
          <p:cNvSpPr>
            <a:spLocks noChangeShapeType="1"/>
          </p:cNvSpPr>
          <p:nvPr>
            <p:custDataLst>
              <p:tags r:id="rId19"/>
            </p:custDataLst>
          </p:nvPr>
        </p:nvSpPr>
        <p:spPr bwMode="auto">
          <a:xfrm flipV="1">
            <a:off x="1106487" y="1390648"/>
            <a:ext cx="0" cy="4114802"/>
          </a:xfrm>
          <a:prstGeom prst="line">
            <a:avLst/>
          </a:prstGeom>
          <a:noFill/>
          <a:ln w="28575" cap="sq">
            <a:solidFill>
              <a:schemeClr val="tx2"/>
            </a:solidFill>
            <a:round/>
            <a:headEnd type="none" w="med" len="med"/>
            <a:tailEnd type="none" w="med" len="med"/>
          </a:ln>
          <a:effectLst/>
        </p:spPr>
        <p:txBody>
          <a:bodyPr wrap="none" anchor="ctr">
            <a:noAutofit/>
          </a:bodyPr>
          <a:lstStyle/>
          <a:p>
            <a:endParaRPr lang="en-US"/>
          </a:p>
        </p:txBody>
      </p:sp>
      <p:sp>
        <p:nvSpPr>
          <p:cNvPr id="24" name="Text Box 97"/>
          <p:cNvSpPr txBox="1">
            <a:spLocks noChangeArrowheads="1"/>
          </p:cNvSpPr>
          <p:nvPr>
            <p:custDataLst>
              <p:tags r:id="rId20"/>
            </p:custDataLst>
          </p:nvPr>
        </p:nvSpPr>
        <p:spPr bwMode="auto">
          <a:xfrm>
            <a:off x="661755" y="540970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
        <p:nvSpPr>
          <p:cNvPr id="25" name="Text Box 98"/>
          <p:cNvSpPr txBox="1">
            <a:spLocks noChangeArrowheads="1"/>
          </p:cNvSpPr>
          <p:nvPr>
            <p:custDataLst>
              <p:tags r:id="rId21"/>
            </p:custDataLst>
          </p:nvPr>
        </p:nvSpPr>
        <p:spPr bwMode="auto">
          <a:xfrm>
            <a:off x="313229" y="704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D0</a:t>
            </a:r>
          </a:p>
        </p:txBody>
      </p:sp>
      <p:sp>
        <p:nvSpPr>
          <p:cNvPr id="26" name="Text Box 99"/>
          <p:cNvSpPr txBox="1">
            <a:spLocks noChangeArrowheads="1"/>
          </p:cNvSpPr>
          <p:nvPr>
            <p:custDataLst>
              <p:tags r:id="rId22"/>
            </p:custDataLst>
          </p:nvPr>
        </p:nvSpPr>
        <p:spPr bwMode="auto">
          <a:xfrm>
            <a:off x="313229" y="417512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D3</a:t>
            </a:r>
          </a:p>
        </p:txBody>
      </p:sp>
      <p:sp>
        <p:nvSpPr>
          <p:cNvPr id="27" name="Text Box 100"/>
          <p:cNvSpPr txBox="1">
            <a:spLocks noChangeArrowheads="1"/>
          </p:cNvSpPr>
          <p:nvPr>
            <p:custDataLst>
              <p:tags r:id="rId23"/>
            </p:custDataLst>
          </p:nvPr>
        </p:nvSpPr>
        <p:spPr bwMode="auto">
          <a:xfrm>
            <a:off x="313229" y="1847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D1</a:t>
            </a:r>
          </a:p>
        </p:txBody>
      </p:sp>
      <p:sp>
        <p:nvSpPr>
          <p:cNvPr id="28" name="Text Box 101"/>
          <p:cNvSpPr txBox="1">
            <a:spLocks noChangeArrowheads="1"/>
          </p:cNvSpPr>
          <p:nvPr>
            <p:custDataLst>
              <p:tags r:id="rId24"/>
            </p:custDataLst>
          </p:nvPr>
        </p:nvSpPr>
        <p:spPr bwMode="auto">
          <a:xfrm>
            <a:off x="313229" y="30670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D2</a:t>
            </a:r>
          </a:p>
        </p:txBody>
      </p:sp>
      <p:sp>
        <p:nvSpPr>
          <p:cNvPr id="29"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30" name="Line 103"/>
          <p:cNvSpPr>
            <a:spLocks noChangeShapeType="1"/>
          </p:cNvSpPr>
          <p:nvPr>
            <p:custDataLst>
              <p:tags r:id="rId26"/>
            </p:custDataLst>
          </p:nvPr>
        </p:nvSpPr>
        <p:spPr bwMode="auto">
          <a:xfrm>
            <a:off x="4419600" y="50292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1" name="Line 104"/>
          <p:cNvSpPr>
            <a:spLocks noChangeShapeType="1"/>
          </p:cNvSpPr>
          <p:nvPr>
            <p:custDataLst>
              <p:tags r:id="rId27"/>
            </p:custDataLst>
          </p:nvPr>
        </p:nvSpPr>
        <p:spPr bwMode="auto">
          <a:xfrm>
            <a:off x="6324600" y="5046663"/>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2" name="Line 105"/>
          <p:cNvSpPr>
            <a:spLocks noChangeShapeType="1"/>
          </p:cNvSpPr>
          <p:nvPr>
            <p:custDataLst>
              <p:tags r:id="rId28"/>
            </p:custDataLst>
          </p:nvPr>
        </p:nvSpPr>
        <p:spPr bwMode="auto">
          <a:xfrm flipH="1">
            <a:off x="4800600" y="4953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06"/>
          <p:cNvSpPr>
            <a:spLocks noChangeShapeType="1"/>
          </p:cNvSpPr>
          <p:nvPr>
            <p:custDataLst>
              <p:tags r:id="rId29"/>
            </p:custDataLst>
          </p:nvPr>
        </p:nvSpPr>
        <p:spPr bwMode="auto">
          <a:xfrm flipH="1">
            <a:off x="6629400" y="4970463"/>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Text Box 107"/>
          <p:cNvSpPr txBox="1">
            <a:spLocks noChangeArrowheads="1"/>
          </p:cNvSpPr>
          <p:nvPr>
            <p:custDataLst>
              <p:tags r:id="rId30"/>
            </p:custDataLst>
          </p:nvPr>
        </p:nvSpPr>
        <p:spPr bwMode="auto">
          <a:xfrm>
            <a:off x="4456474" y="4945063"/>
            <a:ext cx="385042"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chemeClr val="tx2"/>
                </a:solidFill>
                <a:latin typeface="Source Sans Pro" panose="020B0503030403020204"/>
              </a:rPr>
              <a:t>4</a:t>
            </a:r>
          </a:p>
        </p:txBody>
      </p:sp>
      <p:sp>
        <p:nvSpPr>
          <p:cNvPr id="35" name="Text Box 108"/>
          <p:cNvSpPr txBox="1">
            <a:spLocks noChangeArrowheads="1"/>
          </p:cNvSpPr>
          <p:nvPr>
            <p:custDataLst>
              <p:tags r:id="rId31"/>
            </p:custDataLst>
          </p:nvPr>
        </p:nvSpPr>
        <p:spPr bwMode="auto">
          <a:xfrm>
            <a:off x="6488474" y="4970463"/>
            <a:ext cx="385042"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a:solidFill>
                  <a:schemeClr val="tx2"/>
                </a:solidFill>
                <a:latin typeface="Source Sans Pro" panose="020B0503030403020204"/>
              </a:rPr>
              <a:t>4</a:t>
            </a:r>
          </a:p>
        </p:txBody>
      </p:sp>
      <p:sp>
        <p:nvSpPr>
          <p:cNvPr id="36"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6"/>
            </a:solidFill>
            <a:round/>
            <a:headEnd/>
            <a:tailEnd/>
          </a:ln>
          <a:effectLst/>
        </p:spPr>
        <p:txBody>
          <a:bodyPr wrap="none" anchor="ctr">
            <a:noAutofit/>
          </a:bodyPr>
          <a:lstStyle/>
          <a:p>
            <a:endParaRPr lang="en-US" dirty="0"/>
          </a:p>
        </p:txBody>
      </p:sp>
      <p:sp>
        <p:nvSpPr>
          <p:cNvPr id="37"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6"/>
            </a:solidFill>
            <a:round/>
            <a:headEnd/>
            <a:tailEnd/>
          </a:ln>
          <a:effectLst/>
        </p:spPr>
        <p:txBody>
          <a:bodyPr anchor="ctr">
            <a:noAutofit/>
          </a:bodyPr>
          <a:lstStyle/>
          <a:p>
            <a:endParaRPr lang="en-US"/>
          </a:p>
        </p:txBody>
      </p:sp>
      <p:sp>
        <p:nvSpPr>
          <p:cNvPr id="38" name="Line 111"/>
          <p:cNvSpPr>
            <a:spLocks noChangeShapeType="1"/>
          </p:cNvSpPr>
          <p:nvPr>
            <p:custDataLst>
              <p:tags r:id="rId34"/>
            </p:custDataLst>
          </p:nvPr>
        </p:nvSpPr>
        <p:spPr bwMode="auto">
          <a:xfrm>
            <a:off x="5791200" y="5943600"/>
            <a:ext cx="0" cy="22860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Text Box 113"/>
          <p:cNvSpPr txBox="1">
            <a:spLocks noChangeArrowheads="1"/>
          </p:cNvSpPr>
          <p:nvPr>
            <p:custDataLst>
              <p:tags r:id="rId35"/>
            </p:custDataLst>
          </p:nvPr>
        </p:nvSpPr>
        <p:spPr bwMode="auto">
          <a:xfrm>
            <a:off x="5308459" y="4495800"/>
            <a:ext cx="981359"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4-bit</a:t>
            </a:r>
          </a:p>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reg</a:t>
            </a:r>
            <a:endParaRPr lang="en-US" sz="3200" dirty="0">
              <a:solidFill>
                <a:schemeClr val="tx2"/>
              </a:solidFill>
              <a:latin typeface="Source Sans Pro" panose="020B0503030403020204"/>
            </a:endParaRPr>
          </a:p>
        </p:txBody>
      </p:sp>
      <p:sp>
        <p:nvSpPr>
          <p:cNvPr id="4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2" name="Line 10"/>
          <p:cNvSpPr>
            <a:spLocks noChangeShapeType="1"/>
          </p:cNvSpPr>
          <p:nvPr>
            <p:custDataLst>
              <p:tags r:id="rId38"/>
            </p:custDataLst>
          </p:nvPr>
        </p:nvSpPr>
        <p:spPr bwMode="auto">
          <a:xfrm flipH="1">
            <a:off x="2024062" y="226378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43" name="Line 16"/>
          <p:cNvSpPr>
            <a:spLocks noChangeShapeType="1"/>
          </p:cNvSpPr>
          <p:nvPr>
            <p:custDataLst>
              <p:tags r:id="rId39"/>
            </p:custDataLst>
          </p:nvPr>
        </p:nvSpPr>
        <p:spPr bwMode="auto">
          <a:xfrm flipH="1">
            <a:off x="2252662" y="258700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44" name="Line 18"/>
          <p:cNvSpPr>
            <a:spLocks noChangeShapeType="1"/>
          </p:cNvSpPr>
          <p:nvPr>
            <p:custDataLst>
              <p:tags r:id="rId40"/>
            </p:custDataLst>
          </p:nvPr>
        </p:nvSpPr>
        <p:spPr bwMode="auto">
          <a:xfrm flipH="1">
            <a:off x="2938462" y="226378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46"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47"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48"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49"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50"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1"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
          <p:cNvSpPr>
            <a:spLocks noChangeShapeType="1"/>
          </p:cNvSpPr>
          <p:nvPr>
            <p:custDataLst>
              <p:tags r:id="rId48"/>
            </p:custDataLst>
          </p:nvPr>
        </p:nvSpPr>
        <p:spPr bwMode="auto">
          <a:xfrm flipH="1">
            <a:off x="2024062" y="344805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53" name="Line 16"/>
          <p:cNvSpPr>
            <a:spLocks noChangeShapeType="1"/>
          </p:cNvSpPr>
          <p:nvPr>
            <p:custDataLst>
              <p:tags r:id="rId49"/>
            </p:custDataLst>
          </p:nvPr>
        </p:nvSpPr>
        <p:spPr bwMode="auto">
          <a:xfrm flipH="1">
            <a:off x="2252662" y="377127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54" name="Line 18"/>
          <p:cNvSpPr>
            <a:spLocks noChangeShapeType="1"/>
          </p:cNvSpPr>
          <p:nvPr>
            <p:custDataLst>
              <p:tags r:id="rId50"/>
            </p:custDataLst>
          </p:nvPr>
        </p:nvSpPr>
        <p:spPr bwMode="auto">
          <a:xfrm flipH="1">
            <a:off x="2938462" y="344805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55"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56"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57"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58"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59"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0"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1"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
          <p:cNvSpPr>
            <a:spLocks noChangeShapeType="1"/>
          </p:cNvSpPr>
          <p:nvPr>
            <p:custDataLst>
              <p:tags r:id="rId58"/>
            </p:custDataLst>
          </p:nvPr>
        </p:nvSpPr>
        <p:spPr bwMode="auto">
          <a:xfrm flipH="1">
            <a:off x="2024062" y="4622795"/>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63" name="Line 16"/>
          <p:cNvSpPr>
            <a:spLocks noChangeShapeType="1"/>
          </p:cNvSpPr>
          <p:nvPr>
            <p:custDataLst>
              <p:tags r:id="rId59"/>
            </p:custDataLst>
          </p:nvPr>
        </p:nvSpPr>
        <p:spPr bwMode="auto">
          <a:xfrm flipH="1">
            <a:off x="2252662" y="4946022"/>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64" name="Line 18"/>
          <p:cNvSpPr>
            <a:spLocks noChangeShapeType="1"/>
          </p:cNvSpPr>
          <p:nvPr>
            <p:custDataLst>
              <p:tags r:id="rId60"/>
            </p:custDataLst>
          </p:nvPr>
        </p:nvSpPr>
        <p:spPr bwMode="auto">
          <a:xfrm flipH="1">
            <a:off x="2938462" y="4622795"/>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65"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66"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67"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68"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9"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0" name="Line 54"/>
          <p:cNvSpPr>
            <a:spLocks noChangeShapeType="1"/>
          </p:cNvSpPr>
          <p:nvPr>
            <p:custDataLst>
              <p:tags r:id="rId66"/>
            </p:custDataLst>
          </p:nvPr>
        </p:nvSpPr>
        <p:spPr bwMode="auto">
          <a:xfrm flipH="1">
            <a:off x="1100138" y="4937120"/>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71"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72" name="Text Box 97"/>
          <p:cNvSpPr txBox="1">
            <a:spLocks noChangeArrowheads="1"/>
          </p:cNvSpPr>
          <p:nvPr>
            <p:custDataLst>
              <p:tags r:id="rId68"/>
            </p:custDataLst>
          </p:nvPr>
        </p:nvSpPr>
        <p:spPr bwMode="auto">
          <a:xfrm>
            <a:off x="5409897" y="607645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30444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14</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3810000" y="628650"/>
            <a:ext cx="5105400" cy="3352800"/>
          </a:xfrm>
        </p:spPr>
        <p:txBody>
          <a:bodyPr>
            <a:noAutofit/>
          </a:bodyPr>
          <a:lstStyle/>
          <a:p>
            <a:pPr marL="0" indent="0">
              <a:buNone/>
            </a:pPr>
            <a:r>
              <a:rPr lang="en-US" dirty="0" smtClean="0">
                <a:solidFill>
                  <a:schemeClr val="accent6"/>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7"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8" name="Line 7"/>
          <p:cNvSpPr>
            <a:spLocks noChangeShapeType="1"/>
          </p:cNvSpPr>
          <p:nvPr>
            <p:custDataLst>
              <p:tags r:id="rId4"/>
            </p:custDataLst>
          </p:nvPr>
        </p:nvSpPr>
        <p:spPr bwMode="auto">
          <a:xfrm flipH="1" flipV="1">
            <a:off x="912812" y="1058868"/>
            <a:ext cx="695325" cy="4762"/>
          </a:xfrm>
          <a:prstGeom prst="line">
            <a:avLst/>
          </a:prstGeom>
          <a:noFill/>
          <a:ln w="28575">
            <a:solidFill>
              <a:schemeClr val="tx2"/>
            </a:solidFill>
            <a:round/>
            <a:headEnd/>
            <a:tailEnd/>
          </a:ln>
          <a:effectLst/>
        </p:spPr>
        <p:txBody>
          <a:bodyPr anchor="ctr">
            <a:noAutofit/>
          </a:bodyPr>
          <a:lstStyle/>
          <a:p>
            <a:endParaRPr lang="en-US"/>
          </a:p>
        </p:txBody>
      </p:sp>
      <p:sp>
        <p:nvSpPr>
          <p:cNvPr id="9" name="Line 8"/>
          <p:cNvSpPr>
            <a:spLocks noChangeShapeType="1"/>
          </p:cNvSpPr>
          <p:nvPr>
            <p:custDataLst>
              <p:tags r:id="rId5"/>
            </p:custDataLst>
          </p:nvPr>
        </p:nvSpPr>
        <p:spPr bwMode="auto">
          <a:xfrm flipH="1">
            <a:off x="1106487" y="1374780"/>
            <a:ext cx="501650" cy="4763"/>
          </a:xfrm>
          <a:prstGeom prst="line">
            <a:avLst/>
          </a:prstGeom>
          <a:noFill/>
          <a:ln w="28575">
            <a:solidFill>
              <a:schemeClr val="tx2"/>
            </a:solidFill>
            <a:round/>
            <a:headEnd/>
            <a:tailEnd/>
          </a:ln>
          <a:effectLst/>
        </p:spPr>
        <p:txBody>
          <a:bodyPr anchor="ctr">
            <a:noAutofit/>
          </a:bodyPr>
          <a:lstStyle/>
          <a:p>
            <a:endParaRPr lang="en-US"/>
          </a:p>
        </p:txBody>
      </p:sp>
      <p:sp>
        <p:nvSpPr>
          <p:cNvPr id="10" name="Line 10"/>
          <p:cNvSpPr>
            <a:spLocks noChangeShapeType="1"/>
          </p:cNvSpPr>
          <p:nvPr>
            <p:custDataLst>
              <p:tags r:id="rId6"/>
            </p:custDataLst>
          </p:nvPr>
        </p:nvSpPr>
        <p:spPr bwMode="auto">
          <a:xfrm flipH="1">
            <a:off x="2020887" y="106363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11" name="Line 16"/>
          <p:cNvSpPr>
            <a:spLocks noChangeShapeType="1"/>
          </p:cNvSpPr>
          <p:nvPr>
            <p:custDataLst>
              <p:tags r:id="rId7"/>
            </p:custDataLst>
          </p:nvPr>
        </p:nvSpPr>
        <p:spPr bwMode="auto">
          <a:xfrm flipH="1">
            <a:off x="2249487" y="138685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12" name="Line 18"/>
          <p:cNvSpPr>
            <a:spLocks noChangeShapeType="1"/>
          </p:cNvSpPr>
          <p:nvPr>
            <p:custDataLst>
              <p:tags r:id="rId8"/>
            </p:custDataLst>
          </p:nvPr>
        </p:nvSpPr>
        <p:spPr bwMode="auto">
          <a:xfrm flipH="1">
            <a:off x="2935287" y="106363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13"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14"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15"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16"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17"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18" name="Line 30"/>
          <p:cNvSpPr>
            <a:spLocks noChangeShapeType="1"/>
          </p:cNvSpPr>
          <p:nvPr>
            <p:custDataLst>
              <p:tags r:id="rId14"/>
            </p:custDataLst>
          </p:nvPr>
        </p:nvSpPr>
        <p:spPr bwMode="auto">
          <a:xfrm flipH="1" flipV="1">
            <a:off x="877887" y="2197105"/>
            <a:ext cx="730250" cy="9525"/>
          </a:xfrm>
          <a:prstGeom prst="line">
            <a:avLst/>
          </a:prstGeom>
          <a:noFill/>
          <a:ln w="28575">
            <a:solidFill>
              <a:schemeClr val="tx2"/>
            </a:solidFill>
            <a:round/>
            <a:headEnd/>
            <a:tailEnd type="none"/>
          </a:ln>
          <a:effectLst/>
        </p:spPr>
        <p:txBody>
          <a:bodyPr anchor="ctr">
            <a:noAutofit/>
          </a:bodyPr>
          <a:lstStyle/>
          <a:p>
            <a:endParaRPr lang="en-US"/>
          </a:p>
        </p:txBody>
      </p:sp>
      <p:sp>
        <p:nvSpPr>
          <p:cNvPr id="19" name="Line 31"/>
          <p:cNvSpPr>
            <a:spLocks noChangeShapeType="1"/>
          </p:cNvSpPr>
          <p:nvPr>
            <p:custDataLst>
              <p:tags r:id="rId15"/>
            </p:custDataLst>
          </p:nvPr>
        </p:nvSpPr>
        <p:spPr bwMode="auto">
          <a:xfrm flipH="1" flipV="1">
            <a:off x="1106487" y="2555880"/>
            <a:ext cx="501650" cy="9525"/>
          </a:xfrm>
          <a:prstGeom prst="line">
            <a:avLst/>
          </a:prstGeom>
          <a:noFill/>
          <a:ln w="28575">
            <a:solidFill>
              <a:schemeClr val="tx2"/>
            </a:solidFill>
            <a:round/>
            <a:headEnd/>
            <a:tailEnd type="oval"/>
          </a:ln>
          <a:effectLst/>
        </p:spPr>
        <p:txBody>
          <a:bodyPr anchor="ctr">
            <a:noAutofit/>
          </a:bodyPr>
          <a:lstStyle/>
          <a:p>
            <a:endParaRPr lang="en-US"/>
          </a:p>
        </p:txBody>
      </p:sp>
      <p:sp>
        <p:nvSpPr>
          <p:cNvPr id="20" name="Line 53"/>
          <p:cNvSpPr>
            <a:spLocks noChangeShapeType="1"/>
          </p:cNvSpPr>
          <p:nvPr>
            <p:custDataLst>
              <p:tags r:id="rId16"/>
            </p:custDataLst>
          </p:nvPr>
        </p:nvSpPr>
        <p:spPr bwMode="auto">
          <a:xfrm flipH="1" flipV="1">
            <a:off x="865187" y="3403595"/>
            <a:ext cx="746125" cy="7938"/>
          </a:xfrm>
          <a:prstGeom prst="line">
            <a:avLst/>
          </a:prstGeom>
          <a:noFill/>
          <a:ln w="28575">
            <a:solidFill>
              <a:schemeClr val="tx2"/>
            </a:solidFill>
            <a:round/>
            <a:headEnd/>
            <a:tailEnd/>
          </a:ln>
          <a:effectLst/>
        </p:spPr>
        <p:txBody>
          <a:bodyPr anchor="ctr">
            <a:noAutofit/>
          </a:bodyPr>
          <a:lstStyle/>
          <a:p>
            <a:endParaRPr lang="en-US"/>
          </a:p>
        </p:txBody>
      </p:sp>
      <p:sp>
        <p:nvSpPr>
          <p:cNvPr id="21" name="Line 54"/>
          <p:cNvSpPr>
            <a:spLocks noChangeShapeType="1"/>
          </p:cNvSpPr>
          <p:nvPr>
            <p:custDataLst>
              <p:tags r:id="rId17"/>
            </p:custDataLst>
          </p:nvPr>
        </p:nvSpPr>
        <p:spPr bwMode="auto">
          <a:xfrm flipH="1">
            <a:off x="1101725" y="3754438"/>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22" name="Line 76"/>
          <p:cNvSpPr>
            <a:spLocks noChangeShapeType="1"/>
          </p:cNvSpPr>
          <p:nvPr>
            <p:custDataLst>
              <p:tags r:id="rId18"/>
            </p:custDataLst>
          </p:nvPr>
        </p:nvSpPr>
        <p:spPr bwMode="auto">
          <a:xfrm flipH="1" flipV="1">
            <a:off x="895350" y="4578345"/>
            <a:ext cx="715962" cy="9525"/>
          </a:xfrm>
          <a:prstGeom prst="line">
            <a:avLst/>
          </a:prstGeom>
          <a:noFill/>
          <a:ln w="28575">
            <a:solidFill>
              <a:schemeClr val="tx2"/>
            </a:solidFill>
            <a:round/>
            <a:headEnd/>
            <a:tailEnd/>
          </a:ln>
          <a:effectLst/>
        </p:spPr>
        <p:txBody>
          <a:bodyPr anchor="ctr">
            <a:noAutofit/>
          </a:bodyPr>
          <a:lstStyle/>
          <a:p>
            <a:endParaRPr lang="en-US"/>
          </a:p>
        </p:txBody>
      </p:sp>
      <p:sp>
        <p:nvSpPr>
          <p:cNvPr id="23" name="Line 96"/>
          <p:cNvSpPr>
            <a:spLocks noChangeShapeType="1"/>
          </p:cNvSpPr>
          <p:nvPr>
            <p:custDataLst>
              <p:tags r:id="rId19"/>
            </p:custDataLst>
          </p:nvPr>
        </p:nvSpPr>
        <p:spPr bwMode="auto">
          <a:xfrm flipV="1">
            <a:off x="1106487" y="1390648"/>
            <a:ext cx="0" cy="4114802"/>
          </a:xfrm>
          <a:prstGeom prst="line">
            <a:avLst/>
          </a:prstGeom>
          <a:noFill/>
          <a:ln w="28575" cap="sq">
            <a:solidFill>
              <a:schemeClr val="tx2"/>
            </a:solidFill>
            <a:round/>
            <a:headEnd type="none" w="med" len="med"/>
            <a:tailEnd type="none" w="med" len="med"/>
          </a:ln>
          <a:effectLst/>
        </p:spPr>
        <p:txBody>
          <a:bodyPr wrap="none" anchor="ctr">
            <a:noAutofit/>
          </a:bodyPr>
          <a:lstStyle/>
          <a:p>
            <a:endParaRPr lang="en-US"/>
          </a:p>
        </p:txBody>
      </p:sp>
      <p:sp>
        <p:nvSpPr>
          <p:cNvPr id="24" name="Text Box 97"/>
          <p:cNvSpPr txBox="1">
            <a:spLocks noChangeArrowheads="1"/>
          </p:cNvSpPr>
          <p:nvPr>
            <p:custDataLst>
              <p:tags r:id="rId20"/>
            </p:custDataLst>
          </p:nvPr>
        </p:nvSpPr>
        <p:spPr bwMode="auto">
          <a:xfrm>
            <a:off x="661755" y="540970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
        <p:nvSpPr>
          <p:cNvPr id="25" name="Text Box 98"/>
          <p:cNvSpPr txBox="1">
            <a:spLocks noChangeArrowheads="1"/>
          </p:cNvSpPr>
          <p:nvPr>
            <p:custDataLst>
              <p:tags r:id="rId21"/>
            </p:custDataLst>
          </p:nvPr>
        </p:nvSpPr>
        <p:spPr bwMode="auto">
          <a:xfrm>
            <a:off x="313229" y="704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D0</a:t>
            </a:r>
          </a:p>
        </p:txBody>
      </p:sp>
      <p:sp>
        <p:nvSpPr>
          <p:cNvPr id="26" name="Text Box 99"/>
          <p:cNvSpPr txBox="1">
            <a:spLocks noChangeArrowheads="1"/>
          </p:cNvSpPr>
          <p:nvPr>
            <p:custDataLst>
              <p:tags r:id="rId22"/>
            </p:custDataLst>
          </p:nvPr>
        </p:nvSpPr>
        <p:spPr bwMode="auto">
          <a:xfrm>
            <a:off x="313229" y="417512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D3</a:t>
            </a:r>
          </a:p>
        </p:txBody>
      </p:sp>
      <p:sp>
        <p:nvSpPr>
          <p:cNvPr id="27" name="Text Box 100"/>
          <p:cNvSpPr txBox="1">
            <a:spLocks noChangeArrowheads="1"/>
          </p:cNvSpPr>
          <p:nvPr>
            <p:custDataLst>
              <p:tags r:id="rId23"/>
            </p:custDataLst>
          </p:nvPr>
        </p:nvSpPr>
        <p:spPr bwMode="auto">
          <a:xfrm>
            <a:off x="313229" y="1847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D1</a:t>
            </a:r>
          </a:p>
        </p:txBody>
      </p:sp>
      <p:sp>
        <p:nvSpPr>
          <p:cNvPr id="28" name="Text Box 101"/>
          <p:cNvSpPr txBox="1">
            <a:spLocks noChangeArrowheads="1"/>
          </p:cNvSpPr>
          <p:nvPr>
            <p:custDataLst>
              <p:tags r:id="rId24"/>
            </p:custDataLst>
          </p:nvPr>
        </p:nvSpPr>
        <p:spPr bwMode="auto">
          <a:xfrm>
            <a:off x="313229" y="30670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D2</a:t>
            </a:r>
          </a:p>
        </p:txBody>
      </p:sp>
      <p:sp>
        <p:nvSpPr>
          <p:cNvPr id="29"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30" name="Line 103"/>
          <p:cNvSpPr>
            <a:spLocks noChangeShapeType="1"/>
          </p:cNvSpPr>
          <p:nvPr>
            <p:custDataLst>
              <p:tags r:id="rId26"/>
            </p:custDataLst>
          </p:nvPr>
        </p:nvSpPr>
        <p:spPr bwMode="auto">
          <a:xfrm>
            <a:off x="4419600" y="50292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1" name="Line 104"/>
          <p:cNvSpPr>
            <a:spLocks noChangeShapeType="1"/>
          </p:cNvSpPr>
          <p:nvPr>
            <p:custDataLst>
              <p:tags r:id="rId27"/>
            </p:custDataLst>
          </p:nvPr>
        </p:nvSpPr>
        <p:spPr bwMode="auto">
          <a:xfrm>
            <a:off x="6324600" y="5046663"/>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2" name="Line 105"/>
          <p:cNvSpPr>
            <a:spLocks noChangeShapeType="1"/>
          </p:cNvSpPr>
          <p:nvPr>
            <p:custDataLst>
              <p:tags r:id="rId28"/>
            </p:custDataLst>
          </p:nvPr>
        </p:nvSpPr>
        <p:spPr bwMode="auto">
          <a:xfrm flipH="1">
            <a:off x="4800600" y="4953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06"/>
          <p:cNvSpPr>
            <a:spLocks noChangeShapeType="1"/>
          </p:cNvSpPr>
          <p:nvPr>
            <p:custDataLst>
              <p:tags r:id="rId29"/>
            </p:custDataLst>
          </p:nvPr>
        </p:nvSpPr>
        <p:spPr bwMode="auto">
          <a:xfrm flipH="1">
            <a:off x="6629400" y="4970463"/>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Text Box 107"/>
          <p:cNvSpPr txBox="1">
            <a:spLocks noChangeArrowheads="1"/>
          </p:cNvSpPr>
          <p:nvPr>
            <p:custDataLst>
              <p:tags r:id="rId30"/>
            </p:custDataLst>
          </p:nvPr>
        </p:nvSpPr>
        <p:spPr bwMode="auto">
          <a:xfrm>
            <a:off x="4356286" y="4945063"/>
            <a:ext cx="585418" cy="54899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Source Sans Pro" panose="020B0503030403020204"/>
              </a:rPr>
              <a:t>32</a:t>
            </a:r>
            <a:endParaRPr lang="en-US" sz="2800" dirty="0">
              <a:solidFill>
                <a:schemeClr val="tx2"/>
              </a:solidFill>
              <a:latin typeface="Source Sans Pro" panose="020B0503030403020204"/>
            </a:endParaRPr>
          </a:p>
        </p:txBody>
      </p:sp>
      <p:sp>
        <p:nvSpPr>
          <p:cNvPr id="35" name="Text Box 108"/>
          <p:cNvSpPr txBox="1">
            <a:spLocks noChangeArrowheads="1"/>
          </p:cNvSpPr>
          <p:nvPr>
            <p:custDataLst>
              <p:tags r:id="rId31"/>
            </p:custDataLst>
          </p:nvPr>
        </p:nvSpPr>
        <p:spPr bwMode="auto">
          <a:xfrm>
            <a:off x="6388286" y="4970463"/>
            <a:ext cx="585418" cy="54899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Source Sans Pro" panose="020B0503030403020204"/>
              </a:rPr>
              <a:t>32</a:t>
            </a:r>
            <a:endParaRPr lang="en-US" sz="2800" dirty="0">
              <a:solidFill>
                <a:schemeClr val="tx2"/>
              </a:solidFill>
              <a:latin typeface="Source Sans Pro" panose="020B0503030403020204"/>
            </a:endParaRPr>
          </a:p>
        </p:txBody>
      </p:sp>
      <p:sp>
        <p:nvSpPr>
          <p:cNvPr id="36"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6"/>
            </a:solidFill>
            <a:round/>
            <a:headEnd/>
            <a:tailEnd/>
          </a:ln>
          <a:effectLst/>
        </p:spPr>
        <p:txBody>
          <a:bodyPr wrap="none" anchor="ctr">
            <a:noAutofit/>
          </a:bodyPr>
          <a:lstStyle/>
          <a:p>
            <a:endParaRPr lang="en-US" dirty="0"/>
          </a:p>
        </p:txBody>
      </p:sp>
      <p:sp>
        <p:nvSpPr>
          <p:cNvPr id="37"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6"/>
            </a:solidFill>
            <a:round/>
            <a:headEnd/>
            <a:tailEnd/>
          </a:ln>
          <a:effectLst/>
        </p:spPr>
        <p:txBody>
          <a:bodyPr anchor="ctr">
            <a:noAutofit/>
          </a:bodyPr>
          <a:lstStyle/>
          <a:p>
            <a:endParaRPr lang="en-US"/>
          </a:p>
        </p:txBody>
      </p:sp>
      <p:sp>
        <p:nvSpPr>
          <p:cNvPr id="38" name="Line 111"/>
          <p:cNvSpPr>
            <a:spLocks noChangeShapeType="1"/>
          </p:cNvSpPr>
          <p:nvPr>
            <p:custDataLst>
              <p:tags r:id="rId34"/>
            </p:custDataLst>
          </p:nvPr>
        </p:nvSpPr>
        <p:spPr bwMode="auto">
          <a:xfrm>
            <a:off x="5791200" y="5943600"/>
            <a:ext cx="0" cy="22860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Text Box 113"/>
          <p:cNvSpPr txBox="1">
            <a:spLocks noChangeArrowheads="1"/>
          </p:cNvSpPr>
          <p:nvPr>
            <p:custDataLst>
              <p:tags r:id="rId35"/>
            </p:custDataLst>
          </p:nvPr>
        </p:nvSpPr>
        <p:spPr bwMode="auto">
          <a:xfrm>
            <a:off x="5194646" y="4495800"/>
            <a:ext cx="1208985"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Source Sans Pro" panose="020B0503030403020204"/>
              </a:rPr>
              <a:t>32-bit</a:t>
            </a:r>
            <a:endParaRPr lang="en-US" sz="3200" dirty="0">
              <a:solidFill>
                <a:schemeClr val="tx2"/>
              </a:solidFill>
              <a:latin typeface="Source Sans Pro" panose="020B0503030403020204"/>
            </a:endParaRPr>
          </a:p>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reg</a:t>
            </a:r>
            <a:endParaRPr lang="en-US" sz="3200" dirty="0">
              <a:solidFill>
                <a:schemeClr val="tx2"/>
              </a:solidFill>
              <a:latin typeface="Source Sans Pro" panose="020B0503030403020204"/>
            </a:endParaRPr>
          </a:p>
        </p:txBody>
      </p:sp>
      <p:sp>
        <p:nvSpPr>
          <p:cNvPr id="4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2" name="Line 10"/>
          <p:cNvSpPr>
            <a:spLocks noChangeShapeType="1"/>
          </p:cNvSpPr>
          <p:nvPr>
            <p:custDataLst>
              <p:tags r:id="rId38"/>
            </p:custDataLst>
          </p:nvPr>
        </p:nvSpPr>
        <p:spPr bwMode="auto">
          <a:xfrm flipH="1">
            <a:off x="2024062" y="226378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43" name="Line 16"/>
          <p:cNvSpPr>
            <a:spLocks noChangeShapeType="1"/>
          </p:cNvSpPr>
          <p:nvPr>
            <p:custDataLst>
              <p:tags r:id="rId39"/>
            </p:custDataLst>
          </p:nvPr>
        </p:nvSpPr>
        <p:spPr bwMode="auto">
          <a:xfrm flipH="1">
            <a:off x="2252662" y="258700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44" name="Line 18"/>
          <p:cNvSpPr>
            <a:spLocks noChangeShapeType="1"/>
          </p:cNvSpPr>
          <p:nvPr>
            <p:custDataLst>
              <p:tags r:id="rId40"/>
            </p:custDataLst>
          </p:nvPr>
        </p:nvSpPr>
        <p:spPr bwMode="auto">
          <a:xfrm flipH="1">
            <a:off x="2938462" y="226378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46"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47"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48"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49"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50"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1"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
          <p:cNvSpPr>
            <a:spLocks noChangeShapeType="1"/>
          </p:cNvSpPr>
          <p:nvPr>
            <p:custDataLst>
              <p:tags r:id="rId48"/>
            </p:custDataLst>
          </p:nvPr>
        </p:nvSpPr>
        <p:spPr bwMode="auto">
          <a:xfrm flipH="1">
            <a:off x="2024062" y="344805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53" name="Line 16"/>
          <p:cNvSpPr>
            <a:spLocks noChangeShapeType="1"/>
          </p:cNvSpPr>
          <p:nvPr>
            <p:custDataLst>
              <p:tags r:id="rId49"/>
            </p:custDataLst>
          </p:nvPr>
        </p:nvSpPr>
        <p:spPr bwMode="auto">
          <a:xfrm flipH="1">
            <a:off x="2252662" y="377127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54" name="Line 18"/>
          <p:cNvSpPr>
            <a:spLocks noChangeShapeType="1"/>
          </p:cNvSpPr>
          <p:nvPr>
            <p:custDataLst>
              <p:tags r:id="rId50"/>
            </p:custDataLst>
          </p:nvPr>
        </p:nvSpPr>
        <p:spPr bwMode="auto">
          <a:xfrm flipH="1">
            <a:off x="2938462" y="344805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55"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56"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57"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58"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59"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0"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1"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
          <p:cNvSpPr>
            <a:spLocks noChangeShapeType="1"/>
          </p:cNvSpPr>
          <p:nvPr>
            <p:custDataLst>
              <p:tags r:id="rId58"/>
            </p:custDataLst>
          </p:nvPr>
        </p:nvSpPr>
        <p:spPr bwMode="auto">
          <a:xfrm flipH="1">
            <a:off x="2024062" y="4622795"/>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63" name="Line 16"/>
          <p:cNvSpPr>
            <a:spLocks noChangeShapeType="1"/>
          </p:cNvSpPr>
          <p:nvPr>
            <p:custDataLst>
              <p:tags r:id="rId59"/>
            </p:custDataLst>
          </p:nvPr>
        </p:nvSpPr>
        <p:spPr bwMode="auto">
          <a:xfrm flipH="1">
            <a:off x="2252662" y="4946022"/>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64" name="Line 18"/>
          <p:cNvSpPr>
            <a:spLocks noChangeShapeType="1"/>
          </p:cNvSpPr>
          <p:nvPr>
            <p:custDataLst>
              <p:tags r:id="rId60"/>
            </p:custDataLst>
          </p:nvPr>
        </p:nvSpPr>
        <p:spPr bwMode="auto">
          <a:xfrm flipH="1">
            <a:off x="2938462" y="4622795"/>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65"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66"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67"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68"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9"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0" name="Line 54"/>
          <p:cNvSpPr>
            <a:spLocks noChangeShapeType="1"/>
          </p:cNvSpPr>
          <p:nvPr>
            <p:custDataLst>
              <p:tags r:id="rId66"/>
            </p:custDataLst>
          </p:nvPr>
        </p:nvSpPr>
        <p:spPr bwMode="auto">
          <a:xfrm flipH="1">
            <a:off x="1100138" y="4937120"/>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71"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72" name="Text Box 97"/>
          <p:cNvSpPr txBox="1">
            <a:spLocks noChangeArrowheads="1"/>
          </p:cNvSpPr>
          <p:nvPr>
            <p:custDataLst>
              <p:tags r:id="rId68"/>
            </p:custDataLst>
          </p:nvPr>
        </p:nvSpPr>
        <p:spPr bwMode="auto">
          <a:xfrm>
            <a:off x="5409897" y="607645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4382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15</a:t>
            </a:fld>
            <a:endParaRPr lang="en-US" dirty="0"/>
          </a:p>
        </p:txBody>
      </p:sp>
      <p:sp>
        <p:nvSpPr>
          <p:cNvPr id="5" name="Rectangle 3"/>
          <p:cNvSpPr>
            <a:spLocks noGrp="1" noChangeArrowheads="1"/>
          </p:cNvSpPr>
          <p:nvPr>
            <p:ph idx="1"/>
            <p:custDataLst>
              <p:tags r:id="rId1"/>
            </p:custDataLst>
          </p:nvPr>
        </p:nvSpPr>
        <p:spPr>
          <a:xfrm>
            <a:off x="76200" y="609600"/>
            <a:ext cx="8610600"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pPr marL="0" indent="0">
              <a:buNone/>
            </a:pPr>
            <a:endParaRPr lang="en-US" dirty="0" smtClean="0">
              <a:solidFill>
                <a:schemeClr val="accent1"/>
              </a:solidFill>
            </a:endParaRPr>
          </a:p>
          <a:p>
            <a:pPr marL="0" indent="0">
              <a:buNone/>
            </a:pPr>
            <a:r>
              <a:rPr lang="en-US" dirty="0" smtClean="0">
                <a:solidFill>
                  <a:schemeClr val="accent1"/>
                </a:solidFill>
              </a:rPr>
              <a:t>How to write to </a:t>
            </a:r>
            <a:r>
              <a:rPr lang="en-US" b="1" i="1" dirty="0" smtClean="0">
                <a:solidFill>
                  <a:schemeClr val="accent1"/>
                </a:solidFill>
              </a:rPr>
              <a:t>one</a:t>
            </a:r>
            <a:r>
              <a:rPr lang="en-US" dirty="0" smtClean="0">
                <a:solidFill>
                  <a:schemeClr val="accent1"/>
                </a:solidFill>
              </a:rPr>
              <a:t> register in the register file?</a:t>
            </a:r>
          </a:p>
          <a:p>
            <a:pPr lvl="1"/>
            <a:r>
              <a:rPr lang="en-US" dirty="0" smtClean="0"/>
              <a:t>Need a decoder</a:t>
            </a:r>
          </a:p>
          <a:p>
            <a:pPr lvl="1"/>
            <a:endParaRPr lang="en-US" dirty="0" smtClean="0"/>
          </a:p>
          <a:p>
            <a:pPr lvl="1"/>
            <a:endParaRPr lang="en-US" dirty="0"/>
          </a:p>
          <a:p>
            <a:endParaRPr lang="en-US" dirty="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Register File</a:t>
            </a:r>
            <a:endParaRPr lang="en-US" dirty="0"/>
          </a:p>
        </p:txBody>
      </p:sp>
      <p:grpSp>
        <p:nvGrpSpPr>
          <p:cNvPr id="7" name="Group 6"/>
          <p:cNvGrpSpPr/>
          <p:nvPr/>
        </p:nvGrpSpPr>
        <p:grpSpPr>
          <a:xfrm>
            <a:off x="5913335" y="1116455"/>
            <a:ext cx="1020865" cy="378796"/>
            <a:chOff x="5257800" y="1116455"/>
            <a:chExt cx="1020865" cy="378796"/>
          </a:xfrm>
        </p:grpSpPr>
        <p:sp>
          <p:nvSpPr>
            <p:cNvPr id="8"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9" name="Text Box 113"/>
            <p:cNvSpPr txBox="1">
              <a:spLocks noChangeArrowheads="1"/>
            </p:cNvSpPr>
            <p:nvPr>
              <p:custDataLst>
                <p:tags r:id="rId21"/>
              </p:custDataLst>
            </p:nvPr>
          </p:nvSpPr>
          <p:spPr bwMode="auto">
            <a:xfrm>
              <a:off x="5474858" y="1116455"/>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0</a:t>
              </a:r>
              <a:endParaRPr lang="en-US" sz="2000" dirty="0">
                <a:solidFill>
                  <a:schemeClr val="tx2"/>
                </a:solidFill>
                <a:latin typeface="Source Sans Pro" panose="020B0503030403020204"/>
              </a:endParaRPr>
            </a:p>
          </p:txBody>
        </p:sp>
      </p:grpSp>
      <p:grpSp>
        <p:nvGrpSpPr>
          <p:cNvPr id="10" name="Group 9"/>
          <p:cNvGrpSpPr/>
          <p:nvPr/>
        </p:nvGrpSpPr>
        <p:grpSpPr>
          <a:xfrm>
            <a:off x="5913335" y="1672986"/>
            <a:ext cx="1020865" cy="571247"/>
            <a:chOff x="5257800" y="958437"/>
            <a:chExt cx="1020865" cy="571247"/>
          </a:xfrm>
        </p:grpSpPr>
        <p:sp>
          <p:nvSpPr>
            <p:cNvPr id="1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2" name="Text Box 113"/>
            <p:cNvSpPr txBox="1">
              <a:spLocks noChangeArrowheads="1"/>
            </p:cNvSpPr>
            <p:nvPr>
              <p:custDataLst>
                <p:tags r:id="rId19"/>
              </p:custDataLst>
            </p:nvPr>
          </p:nvSpPr>
          <p:spPr bwMode="auto">
            <a:xfrm>
              <a:off x="5429992" y="958437"/>
              <a:ext cx="524182" cy="571247"/>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Source Sans Pro" panose="020B0503030403020204"/>
                </a:rPr>
                <a:t>….</a:t>
              </a:r>
              <a:endParaRPr lang="en-US" sz="3200" dirty="0">
                <a:solidFill>
                  <a:schemeClr val="tx2"/>
                </a:solidFill>
                <a:latin typeface="Source Sans Pro" panose="020B0503030403020204"/>
              </a:endParaRPr>
            </a:p>
          </p:txBody>
        </p:sp>
      </p:grpSp>
      <p:grpSp>
        <p:nvGrpSpPr>
          <p:cNvPr id="13" name="Group 12"/>
          <p:cNvGrpSpPr/>
          <p:nvPr/>
        </p:nvGrpSpPr>
        <p:grpSpPr>
          <a:xfrm>
            <a:off x="5913335" y="2228108"/>
            <a:ext cx="1020865" cy="362692"/>
            <a:chOff x="5257800" y="1132559"/>
            <a:chExt cx="1020865" cy="362692"/>
          </a:xfrm>
        </p:grpSpPr>
        <p:sp>
          <p:nvSpPr>
            <p:cNvPr id="14"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5" name="Text Box 113"/>
            <p:cNvSpPr txBox="1">
              <a:spLocks noChangeArrowheads="1"/>
            </p:cNvSpPr>
            <p:nvPr>
              <p:custDataLst>
                <p:tags r:id="rId17"/>
              </p:custDataLst>
            </p:nvPr>
          </p:nvSpPr>
          <p:spPr bwMode="auto">
            <a:xfrm>
              <a:off x="5415127" y="1132559"/>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30</a:t>
              </a:r>
              <a:endParaRPr lang="en-US" sz="2000" dirty="0">
                <a:solidFill>
                  <a:schemeClr val="tx2"/>
                </a:solidFill>
                <a:latin typeface="Source Sans Pro" panose="020B0503030403020204"/>
              </a:endParaRPr>
            </a:p>
          </p:txBody>
        </p:sp>
      </p:grpSp>
      <p:grpSp>
        <p:nvGrpSpPr>
          <p:cNvPr id="16" name="Group 15"/>
          <p:cNvGrpSpPr/>
          <p:nvPr/>
        </p:nvGrpSpPr>
        <p:grpSpPr>
          <a:xfrm>
            <a:off x="5913335" y="2580146"/>
            <a:ext cx="1020865" cy="362905"/>
            <a:chOff x="5257800" y="1132346"/>
            <a:chExt cx="1020865" cy="362905"/>
          </a:xfrm>
        </p:grpSpPr>
        <p:sp>
          <p:nvSpPr>
            <p:cNvPr id="17"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8" name="Text Box 113"/>
            <p:cNvSpPr txBox="1">
              <a:spLocks noChangeArrowheads="1"/>
            </p:cNvSpPr>
            <p:nvPr>
              <p:custDataLst>
                <p:tags r:id="rId15"/>
              </p:custDataLst>
            </p:nvPr>
          </p:nvSpPr>
          <p:spPr bwMode="auto">
            <a:xfrm>
              <a:off x="5415127" y="113234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31</a:t>
              </a:r>
              <a:endParaRPr lang="en-US" sz="2000" dirty="0">
                <a:solidFill>
                  <a:schemeClr val="tx2"/>
                </a:solidFill>
                <a:latin typeface="Source Sans Pro" panose="020B0503030403020204"/>
              </a:endParaRPr>
            </a:p>
          </p:txBody>
        </p:sp>
      </p:grpSp>
      <p:grpSp>
        <p:nvGrpSpPr>
          <p:cNvPr id="19" name="Group 18"/>
          <p:cNvGrpSpPr/>
          <p:nvPr/>
        </p:nvGrpSpPr>
        <p:grpSpPr>
          <a:xfrm>
            <a:off x="5913335" y="1464458"/>
            <a:ext cx="1020865" cy="364342"/>
            <a:chOff x="5257800" y="1130909"/>
            <a:chExt cx="1020865" cy="364342"/>
          </a:xfrm>
        </p:grpSpPr>
        <p:sp>
          <p:nvSpPr>
            <p:cNvPr id="20"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21" name="Text Box 113"/>
            <p:cNvSpPr txBox="1">
              <a:spLocks noChangeArrowheads="1"/>
            </p:cNvSpPr>
            <p:nvPr>
              <p:custDataLst>
                <p:tags r:id="rId13"/>
              </p:custDataLst>
            </p:nvPr>
          </p:nvSpPr>
          <p:spPr bwMode="auto">
            <a:xfrm>
              <a:off x="5486461" y="1130909"/>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1</a:t>
              </a:r>
              <a:endParaRPr lang="en-US" sz="2000" dirty="0">
                <a:solidFill>
                  <a:schemeClr val="tx2"/>
                </a:solidFill>
                <a:latin typeface="Source Sans Pro" panose="020B0503030403020204"/>
              </a:endParaRPr>
            </a:p>
          </p:txBody>
        </p:sp>
      </p:grpSp>
      <p:sp>
        <p:nvSpPr>
          <p:cNvPr id="22" name="AutoShape 5"/>
          <p:cNvSpPr>
            <a:spLocks noChangeArrowheads="1"/>
          </p:cNvSpPr>
          <p:nvPr/>
        </p:nvSpPr>
        <p:spPr bwMode="auto">
          <a:xfrm>
            <a:off x="5555652" y="1276157"/>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3" name="Isosceles Triangle 22"/>
          <p:cNvSpPr/>
          <p:nvPr/>
        </p:nvSpPr>
        <p:spPr>
          <a:xfrm rot="5400000">
            <a:off x="5926188" y="13082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a:off x="5926188" y="1663548"/>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5400000">
            <a:off x="5926188" y="23750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5400000">
            <a:off x="5926188" y="27560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2" idx="3"/>
            <a:endCxn id="23" idx="3"/>
          </p:cNvCxnSpPr>
          <p:nvPr/>
        </p:nvCxnSpPr>
        <p:spPr>
          <a:xfrm flipV="1">
            <a:off x="5765202" y="1384453"/>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AutoShape 5"/>
          <p:cNvSpPr>
            <a:spLocks noChangeArrowheads="1"/>
          </p:cNvSpPr>
          <p:nvPr/>
        </p:nvSpPr>
        <p:spPr bwMode="auto">
          <a:xfrm>
            <a:off x="5555651" y="16764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29" name="Straight Connector 28"/>
          <p:cNvCxnSpPr>
            <a:stCxn id="28" idx="3"/>
          </p:cNvCxnSpPr>
          <p:nvPr/>
        </p:nvCxnSpPr>
        <p:spPr>
          <a:xfrm flipV="1">
            <a:off x="5765201" y="17846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AutoShape 5"/>
          <p:cNvSpPr>
            <a:spLocks noChangeArrowheads="1"/>
          </p:cNvSpPr>
          <p:nvPr/>
        </p:nvSpPr>
        <p:spPr bwMode="auto">
          <a:xfrm>
            <a:off x="5532335" y="2362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31" name="Straight Connector 30"/>
          <p:cNvCxnSpPr>
            <a:stCxn id="30" idx="3"/>
          </p:cNvCxnSpPr>
          <p:nvPr/>
        </p:nvCxnSpPr>
        <p:spPr>
          <a:xfrm flipV="1">
            <a:off x="5741885" y="2470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AutoShape 5"/>
          <p:cNvSpPr>
            <a:spLocks noChangeArrowheads="1"/>
          </p:cNvSpPr>
          <p:nvPr/>
        </p:nvSpPr>
        <p:spPr bwMode="auto">
          <a:xfrm>
            <a:off x="5532335" y="2743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33" name="Straight Connector 32"/>
          <p:cNvCxnSpPr>
            <a:stCxn id="32" idx="3"/>
          </p:cNvCxnSpPr>
          <p:nvPr/>
        </p:nvCxnSpPr>
        <p:spPr>
          <a:xfrm flipV="1">
            <a:off x="5741885" y="2851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65535" y="12954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422942" y="1857549"/>
            <a:ext cx="925253" cy="584775"/>
          </a:xfrm>
          <a:prstGeom prst="rect">
            <a:avLst/>
          </a:prstGeom>
          <a:noFill/>
          <a:ln>
            <a:noFill/>
          </a:ln>
        </p:spPr>
        <p:txBody>
          <a:bodyPr wrap="none" rtlCol="0">
            <a:spAutoFit/>
          </a:bodyPr>
          <a:lstStyle/>
          <a:p>
            <a:pPr algn="ctr"/>
            <a:r>
              <a:rPr lang="en-US" sz="1600" dirty="0" smtClean="0">
                <a:solidFill>
                  <a:schemeClr val="tx2"/>
                </a:solidFill>
                <a:latin typeface="Source Sans Pro" panose="020B0503030403020204"/>
              </a:rPr>
              <a:t>5-to-32</a:t>
            </a:r>
          </a:p>
          <a:p>
            <a:pPr algn="ctr"/>
            <a:r>
              <a:rPr lang="en-US" sz="1600" dirty="0" smtClean="0">
                <a:solidFill>
                  <a:schemeClr val="tx2"/>
                </a:solidFill>
                <a:latin typeface="Source Sans Pro" panose="020B0503030403020204"/>
              </a:rPr>
              <a:t>decoder</a:t>
            </a:r>
            <a:endParaRPr lang="en-US" sz="1600" dirty="0">
              <a:solidFill>
                <a:schemeClr val="tx2"/>
              </a:solidFill>
              <a:latin typeface="Source Sans Pro" panose="020B0503030403020204"/>
            </a:endParaRPr>
          </a:p>
        </p:txBody>
      </p:sp>
      <p:cxnSp>
        <p:nvCxnSpPr>
          <p:cNvPr id="36" name="Straight Connector 35"/>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1304"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31304" y="2365202"/>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31304" y="2743200"/>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443478" y="1447800"/>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56135"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420161" y="2514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20161" y="2895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420161" y="1447800"/>
            <a:ext cx="23320" cy="233587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chemeClr val="accent4"/>
            </a:solidFill>
            <a:round/>
            <a:headEnd/>
            <a:tailEnd/>
          </a:ln>
          <a:effectLst/>
        </p:spPr>
        <p:txBody>
          <a:bodyPr wrap="none" anchor="ctr">
            <a:noAutofit/>
          </a:bodyPr>
          <a:lstStyle/>
          <a:p>
            <a:endParaRPr lang="en-US"/>
          </a:p>
        </p:txBody>
      </p:sp>
      <p:sp>
        <p:nvSpPr>
          <p:cNvPr id="46" name="Text Box 108"/>
          <p:cNvSpPr txBox="1">
            <a:spLocks noChangeArrowheads="1"/>
          </p:cNvSpPr>
          <p:nvPr>
            <p:custDataLst>
              <p:tags r:id="rId4"/>
            </p:custDataLst>
          </p:nvPr>
        </p:nvSpPr>
        <p:spPr bwMode="auto">
          <a:xfrm>
            <a:off x="4466854" y="35178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47" name="Text Box 108"/>
          <p:cNvSpPr txBox="1">
            <a:spLocks noChangeArrowheads="1"/>
          </p:cNvSpPr>
          <p:nvPr>
            <p:custDataLst>
              <p:tags r:id="rId5"/>
            </p:custDataLst>
          </p:nvPr>
        </p:nvSpPr>
        <p:spPr bwMode="auto">
          <a:xfrm>
            <a:off x="4634469" y="3714928"/>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48" name="Line 104"/>
          <p:cNvSpPr>
            <a:spLocks noChangeShapeType="1"/>
          </p:cNvSpPr>
          <p:nvPr>
            <p:custDataLst>
              <p:tags r:id="rId6"/>
            </p:custDataLst>
          </p:nvPr>
        </p:nvSpPr>
        <p:spPr bwMode="auto">
          <a:xfrm rot="16200000">
            <a:off x="4368216" y="3327985"/>
            <a:ext cx="888077" cy="23308"/>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9" name="Text Box 108"/>
          <p:cNvSpPr txBox="1">
            <a:spLocks noChangeArrowheads="1"/>
          </p:cNvSpPr>
          <p:nvPr>
            <p:custDataLst>
              <p:tags r:id="rId7"/>
            </p:custDataLst>
          </p:nvPr>
        </p:nvSpPr>
        <p:spPr bwMode="auto">
          <a:xfrm>
            <a:off x="5181600" y="3733800"/>
            <a:ext cx="45877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92D050"/>
                </a:solidFill>
                <a:latin typeface="Calibri"/>
              </a:rPr>
              <a:t>W</a:t>
            </a:r>
            <a:endParaRPr lang="en-US" sz="2400" baseline="-25000" dirty="0">
              <a:solidFill>
                <a:srgbClr val="92D050"/>
              </a:solidFill>
              <a:latin typeface="Calibri"/>
            </a:endParaRPr>
          </a:p>
        </p:txBody>
      </p:sp>
      <p:cxnSp>
        <p:nvCxnSpPr>
          <p:cNvPr id="50" name="Straight Connector 49"/>
          <p:cNvCxnSpPr/>
          <p:nvPr/>
        </p:nvCxnSpPr>
        <p:spPr>
          <a:xfrm>
            <a:off x="5815952" y="1143000"/>
            <a:ext cx="0" cy="1524001"/>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5815952" y="2667000"/>
            <a:ext cx="97383"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815952" y="2286000"/>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821095" y="1569218"/>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1420" y="1143000"/>
            <a:ext cx="188191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6" name="Rectangle 55"/>
          <p:cNvSpPr/>
          <p:nvPr/>
        </p:nvSpPr>
        <p:spPr>
          <a:xfrm>
            <a:off x="4260020" y="879565"/>
            <a:ext cx="3055180" cy="26382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8"/>
          <p:cNvSpPr txBox="1">
            <a:spLocks noChangeArrowheads="1"/>
          </p:cNvSpPr>
          <p:nvPr>
            <p:custDataLst>
              <p:tags r:id="rId9"/>
            </p:custDataLst>
          </p:nvPr>
        </p:nvSpPr>
        <p:spPr bwMode="auto">
          <a:xfrm>
            <a:off x="3640768" y="838200"/>
            <a:ext cx="40748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D</a:t>
            </a:r>
            <a:endParaRPr lang="en-US" sz="2400" baseline="-25000" dirty="0">
              <a:solidFill>
                <a:schemeClr val="tx2"/>
              </a:solidFill>
              <a:latin typeface="Source Sans Pro" panose="020B0503030403020204"/>
            </a:endParaRPr>
          </a:p>
        </p:txBody>
      </p:sp>
      <p:sp>
        <p:nvSpPr>
          <p:cNvPr id="58" name="Line 106"/>
          <p:cNvSpPr>
            <a:spLocks noChangeShapeType="1"/>
          </p:cNvSpPr>
          <p:nvPr>
            <p:custDataLst>
              <p:tags r:id="rId10"/>
            </p:custDataLst>
          </p:nvPr>
        </p:nvSpPr>
        <p:spPr bwMode="auto">
          <a:xfrm>
            <a:off x="4114800" y="10668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9" name="Text Box 108"/>
          <p:cNvSpPr txBox="1">
            <a:spLocks noChangeArrowheads="1"/>
          </p:cNvSpPr>
          <p:nvPr>
            <p:custDataLst>
              <p:tags r:id="rId11"/>
            </p:custDataLst>
          </p:nvPr>
        </p:nvSpPr>
        <p:spPr bwMode="auto">
          <a:xfrm>
            <a:off x="3793970" y="609600"/>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32</a:t>
            </a:r>
            <a:endParaRPr lang="en-US" sz="2400" dirty="0">
              <a:solidFill>
                <a:schemeClr val="tx2"/>
              </a:solidFill>
              <a:latin typeface="Source Sans Pro" panose="020B0503030403020204"/>
            </a:endParaRPr>
          </a:p>
        </p:txBody>
      </p:sp>
      <p:sp>
        <p:nvSpPr>
          <p:cNvPr id="60" name="TextBox 59"/>
          <p:cNvSpPr txBox="1"/>
          <p:nvPr/>
        </p:nvSpPr>
        <p:spPr>
          <a:xfrm>
            <a:off x="457200" y="3429000"/>
            <a:ext cx="3352800" cy="584775"/>
          </a:xfrm>
          <a:prstGeom prst="rect">
            <a:avLst/>
          </a:prstGeom>
          <a:noFill/>
        </p:spPr>
        <p:txBody>
          <a:bodyPr wrap="square" rtlCol="0">
            <a:spAutoFit/>
          </a:bodyPr>
          <a:lstStyle/>
          <a:p>
            <a:r>
              <a:rPr lang="en-US" sz="3200" dirty="0" err="1">
                <a:solidFill>
                  <a:schemeClr val="tx2"/>
                </a:solidFill>
                <a:latin typeface="Consolas" pitchFamily="49" charset="0"/>
              </a:rPr>
              <a:t>addi</a:t>
            </a:r>
            <a:r>
              <a:rPr lang="en-US" sz="3200" dirty="0">
                <a:solidFill>
                  <a:schemeClr val="tx2"/>
                </a:solidFill>
                <a:latin typeface="Consolas" pitchFamily="49" charset="0"/>
              </a:rPr>
              <a:t>	</a:t>
            </a:r>
            <a:r>
              <a:rPr lang="en-US" sz="3200" dirty="0" smtClean="0">
                <a:solidFill>
                  <a:srgbClr val="FF40FF"/>
                </a:solidFill>
                <a:latin typeface="Consolas" pitchFamily="49" charset="0"/>
              </a:rPr>
              <a:t>x1</a:t>
            </a:r>
            <a:r>
              <a:rPr lang="en-US" sz="3200" dirty="0" smtClean="0">
                <a:solidFill>
                  <a:schemeClr val="tx2"/>
                </a:solidFill>
                <a:latin typeface="Consolas" pitchFamily="49" charset="0"/>
              </a:rPr>
              <a:t>, </a:t>
            </a:r>
            <a:r>
              <a:rPr lang="en-US" sz="3200" dirty="0">
                <a:solidFill>
                  <a:schemeClr val="tx2"/>
                </a:solidFill>
                <a:latin typeface="Consolas" pitchFamily="49" charset="0"/>
              </a:rPr>
              <a:t>x</a:t>
            </a:r>
            <a:r>
              <a:rPr lang="en-US" sz="3200" dirty="0" smtClean="0">
                <a:solidFill>
                  <a:schemeClr val="tx2"/>
                </a:solidFill>
                <a:latin typeface="Consolas" pitchFamily="49" charset="0"/>
              </a:rPr>
              <a:t>0</a:t>
            </a:r>
            <a:r>
              <a:rPr lang="en-US" sz="3200" dirty="0">
                <a:solidFill>
                  <a:schemeClr val="tx2"/>
                </a:solidFill>
                <a:latin typeface="Consolas" pitchFamily="49" charset="0"/>
              </a:rPr>
              <a:t>, 10</a:t>
            </a:r>
            <a:endParaRPr lang="en-US" sz="3200" dirty="0">
              <a:solidFill>
                <a:schemeClr val="tx2"/>
              </a:solidFill>
            </a:endParaRPr>
          </a:p>
        </p:txBody>
      </p:sp>
      <p:sp>
        <p:nvSpPr>
          <p:cNvPr id="61" name="Rectangle 60"/>
          <p:cNvSpPr/>
          <p:nvPr/>
        </p:nvSpPr>
        <p:spPr>
          <a:xfrm>
            <a:off x="4191000" y="4058612"/>
            <a:ext cx="1034257" cy="461665"/>
          </a:xfrm>
          <a:prstGeom prst="rect">
            <a:avLst/>
          </a:prstGeom>
          <a:ln>
            <a:noFill/>
          </a:ln>
        </p:spPr>
        <p:txBody>
          <a:bodyPr wrap="none">
            <a:spAutoFit/>
          </a:bodyPr>
          <a:lstStyle/>
          <a:p>
            <a:r>
              <a:rPr lang="en-US" sz="2400" dirty="0" smtClean="0">
                <a:solidFill>
                  <a:srgbClr val="FF40FF"/>
                </a:solidFill>
                <a:latin typeface="Consolas" pitchFamily="49" charset="0"/>
              </a:rPr>
              <a:t>00001</a:t>
            </a:r>
            <a:endParaRPr lang="en-US" sz="2400" dirty="0">
              <a:solidFill>
                <a:srgbClr val="FF40FF"/>
              </a:solidFill>
            </a:endParaRPr>
          </a:p>
        </p:txBody>
      </p:sp>
      <p:cxnSp>
        <p:nvCxnSpPr>
          <p:cNvPr id="62" name="Straight Connector 61"/>
          <p:cNvCxnSpPr/>
          <p:nvPr/>
        </p:nvCxnSpPr>
        <p:spPr>
          <a:xfrm flipH="1">
            <a:off x="5336233"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9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par>
                          <p:cTn id="85" fill="hold">
                            <p:stCondLst>
                              <p:cond delay="0"/>
                            </p:stCondLst>
                            <p:childTnLst>
                              <p:par>
                                <p:cTn id="86" presetID="7" presetClass="emph" presetSubtype="2" fill="hold" nodeType="afterEffect">
                                  <p:stCondLst>
                                    <p:cond delay="0"/>
                                  </p:stCondLst>
                                  <p:childTnLst>
                                    <p:animClr clrSpc="rgb" dir="cw">
                                      <p:cBhvr>
                                        <p:cTn id="87" dur="500" fill="hold"/>
                                        <p:tgtEl>
                                          <p:spTgt spid="62"/>
                                        </p:tgtEl>
                                        <p:attrNameLst>
                                          <p:attrName>stroke.color</p:attrName>
                                        </p:attrNameLst>
                                      </p:cBhvr>
                                      <p:to>
                                        <a:srgbClr val="FF40FF"/>
                                      </p:to>
                                    </p:animClr>
                                    <p:set>
                                      <p:cBhvr>
                                        <p:cTn id="88" dur="500" fill="hold"/>
                                        <p:tgtEl>
                                          <p:spTgt spid="62"/>
                                        </p:tgtEl>
                                        <p:attrNameLst>
                                          <p:attrName>stroke.on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8" grpId="0" animBg="1"/>
      <p:bldP spid="30" grpId="0" animBg="1"/>
      <p:bldP spid="32" grpId="0" animBg="1"/>
      <p:bldP spid="34" grpId="0" animBg="1"/>
      <p:bldP spid="35" grpId="0"/>
      <p:bldP spid="45" grpId="0" animBg="1"/>
      <p:bldP spid="46" grpId="0"/>
      <p:bldP spid="47" grpId="0"/>
      <p:bldP spid="48" grpId="0" animBg="1"/>
      <p:bldP spid="49" grpId="0"/>
      <p:bldP spid="55" grpId="0" animBg="1"/>
      <p:bldP spid="56" grpId="0" animBg="1"/>
      <p:bldP spid="57" grpId="0"/>
      <p:bldP spid="58" grpId="0" animBg="1"/>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16</a:t>
            </a:fld>
            <a:endParaRPr lang="en-US" dirty="0"/>
          </a:p>
        </p:txBody>
      </p:sp>
      <p:sp>
        <p:nvSpPr>
          <p:cNvPr id="5" name="Title 3"/>
          <p:cNvSpPr>
            <a:spLocks noGrp="1"/>
          </p:cNvSpPr>
          <p:nvPr>
            <p:ph type="title"/>
            <p:custDataLst>
              <p:tags r:id="rId1"/>
            </p:custDataLst>
          </p:nvPr>
        </p:nvSpPr>
        <p:spPr>
          <a:xfrm>
            <a:off x="762000" y="152400"/>
            <a:ext cx="8153400" cy="533400"/>
          </a:xfrm>
        </p:spPr>
        <p:txBody>
          <a:bodyPr>
            <a:noAutofit/>
          </a:bodyPr>
          <a:lstStyle/>
          <a:p>
            <a:r>
              <a:rPr lang="en-US" sz="3200" dirty="0" smtClean="0"/>
              <a:t>Aside: </a:t>
            </a:r>
            <a:r>
              <a:rPr lang="en-US" sz="3200" dirty="0"/>
              <a:t>3-to-8 decoder truth </a:t>
            </a:r>
            <a:r>
              <a:rPr lang="en-US" sz="3200" dirty="0" smtClean="0"/>
              <a:t>table &amp; circuit </a:t>
            </a:r>
            <a:endParaRPr lang="en-US" sz="3200" dirty="0"/>
          </a:p>
        </p:txBody>
      </p:sp>
      <p:graphicFrame>
        <p:nvGraphicFramePr>
          <p:cNvPr id="6" name="Group 2"/>
          <p:cNvGraphicFramePr>
            <a:graphicFrameLocks noGrp="1"/>
          </p:cNvGraphicFramePr>
          <p:nvPr>
            <p:custDataLst>
              <p:tags r:id="rId2"/>
            </p:custDataLst>
            <p:extLst>
              <p:ext uri="{D42A27DB-BD31-4B8C-83A1-F6EECF244321}">
                <p14:modId xmlns:p14="http://schemas.microsoft.com/office/powerpoint/2010/main" val="1088154276"/>
              </p:ext>
            </p:extLst>
          </p:nvPr>
        </p:nvGraphicFramePr>
        <p:xfrm>
          <a:off x="152400" y="1184164"/>
          <a:ext cx="5105400" cy="5214447"/>
        </p:xfrm>
        <a:graphic>
          <a:graphicData uri="http://schemas.openxmlformats.org/drawingml/2006/table">
            <a:tbl>
              <a:tblPr/>
              <a:tblGrid>
                <a:gridCol w="394303">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2009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tblGrid>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i2</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i1</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i0</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o0</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o1</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o2</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o3</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o4</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o5</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o6</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o7</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 name="Rectangle 6"/>
          <p:cNvSpPr/>
          <p:nvPr/>
        </p:nvSpPr>
        <p:spPr>
          <a:xfrm>
            <a:off x="6824393" y="9906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81800" y="1552749"/>
            <a:ext cx="1018227" cy="646331"/>
          </a:xfrm>
          <a:prstGeom prst="rect">
            <a:avLst/>
          </a:prstGeom>
          <a:noFill/>
        </p:spPr>
        <p:txBody>
          <a:bodyPr wrap="none" rtlCol="0">
            <a:spAutoFit/>
          </a:bodyPr>
          <a:lstStyle/>
          <a:p>
            <a:pPr algn="ctr"/>
            <a:r>
              <a:rPr lang="en-US" sz="1800" dirty="0" smtClean="0">
                <a:solidFill>
                  <a:schemeClr val="tx2"/>
                </a:solidFill>
                <a:latin typeface="Source Sans Pro" panose="020B0503030403020204"/>
              </a:rPr>
              <a:t>3-to-8</a:t>
            </a:r>
          </a:p>
          <a:p>
            <a:pPr algn="ctr"/>
            <a:r>
              <a:rPr lang="en-US" sz="1800" dirty="0" smtClean="0">
                <a:solidFill>
                  <a:schemeClr val="tx2"/>
                </a:solidFill>
                <a:latin typeface="Source Sans Pro" panose="020B0503030403020204"/>
              </a:rPr>
              <a:t>decoder</a:t>
            </a:r>
            <a:endParaRPr lang="en-US" sz="1800" dirty="0">
              <a:solidFill>
                <a:schemeClr val="tx2"/>
              </a:solidFill>
              <a:latin typeface="Source Sans Pro" panose="020B0503030403020204"/>
            </a:endParaRPr>
          </a:p>
        </p:txBody>
      </p:sp>
      <p:sp>
        <p:nvSpPr>
          <p:cNvPr id="9" name="Text Box 108"/>
          <p:cNvSpPr txBox="1">
            <a:spLocks noChangeArrowheads="1"/>
          </p:cNvSpPr>
          <p:nvPr>
            <p:custDataLst>
              <p:tags r:id="rId3"/>
            </p:custDataLst>
          </p:nvPr>
        </p:nvSpPr>
        <p:spPr bwMode="auto">
          <a:xfrm>
            <a:off x="6825712" y="30606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3</a:t>
            </a:r>
          </a:p>
        </p:txBody>
      </p:sp>
      <p:sp>
        <p:nvSpPr>
          <p:cNvPr id="10" name="Text Box 108"/>
          <p:cNvSpPr txBox="1">
            <a:spLocks noChangeArrowheads="1"/>
          </p:cNvSpPr>
          <p:nvPr>
            <p:custDataLst>
              <p:tags r:id="rId4"/>
            </p:custDataLst>
          </p:nvPr>
        </p:nvSpPr>
        <p:spPr bwMode="auto">
          <a:xfrm>
            <a:off x="6993327" y="3410128"/>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11" name="Line 104"/>
          <p:cNvSpPr>
            <a:spLocks noChangeShapeType="1"/>
          </p:cNvSpPr>
          <p:nvPr>
            <p:custDataLst>
              <p:tags r:id="rId5"/>
            </p:custDataLst>
          </p:nvPr>
        </p:nvSpPr>
        <p:spPr bwMode="auto">
          <a:xfrm rot="16200000" flipV="1">
            <a:off x="6743105" y="3030462"/>
            <a:ext cx="888559" cy="9236"/>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12" name="Line 106"/>
          <p:cNvSpPr>
            <a:spLocks noChangeShapeType="1"/>
          </p:cNvSpPr>
          <p:nvPr>
            <p:custDataLst>
              <p:tags r:id="rId6"/>
            </p:custDataLst>
          </p:nvPr>
        </p:nvSpPr>
        <p:spPr bwMode="auto">
          <a:xfrm rot="16200000" flipH="1">
            <a:off x="7121358" y="3162300"/>
            <a:ext cx="76200" cy="152400"/>
          </a:xfrm>
          <a:prstGeom prst="line">
            <a:avLst/>
          </a:prstGeom>
          <a:noFill/>
          <a:ln w="28575">
            <a:solidFill>
              <a:schemeClr val="tx2"/>
            </a:solidFill>
            <a:round/>
            <a:headEnd/>
            <a:tailEnd/>
          </a:ln>
          <a:effectLst/>
        </p:spPr>
        <p:txBody>
          <a:bodyPr wrap="none" anchor="ctr">
            <a:noAutofit/>
          </a:bodyPr>
          <a:lstStyle/>
          <a:p>
            <a:endParaRPr lang="en-US"/>
          </a:p>
        </p:txBody>
      </p:sp>
      <p:grpSp>
        <p:nvGrpSpPr>
          <p:cNvPr id="13" name="Group 12"/>
          <p:cNvGrpSpPr/>
          <p:nvPr/>
        </p:nvGrpSpPr>
        <p:grpSpPr>
          <a:xfrm>
            <a:off x="7642622" y="996605"/>
            <a:ext cx="536814" cy="1594195"/>
            <a:chOff x="5283764" y="1301405"/>
            <a:chExt cx="536814" cy="1594195"/>
          </a:xfrm>
        </p:grpSpPr>
        <p:sp>
          <p:nvSpPr>
            <p:cNvPr id="14" name="Text Box 113"/>
            <p:cNvSpPr txBox="1">
              <a:spLocks noChangeArrowheads="1"/>
            </p:cNvSpPr>
            <p:nvPr>
              <p:custDataLst>
                <p:tags r:id="rId7"/>
              </p:custDataLst>
            </p:nvPr>
          </p:nvSpPr>
          <p:spPr bwMode="auto">
            <a:xfrm rot="5400000">
              <a:off x="5410305" y="2083258"/>
              <a:ext cx="283732"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cxnSp>
          <p:nvCxnSpPr>
            <p:cNvPr id="15" name="Straight Connector 14"/>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31304" y="160020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31304" y="28956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1304" y="1447800"/>
              <a:ext cx="224348" cy="0"/>
            </a:xfrm>
            <a:prstGeom prst="line">
              <a:avLst/>
            </a:prstGeom>
            <a:ln w="28575">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1304" y="1739748"/>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31304" y="190462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31304" y="2033674"/>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7268201" y="2895600"/>
            <a:ext cx="694421" cy="461665"/>
          </a:xfrm>
          <a:prstGeom prst="rect">
            <a:avLst/>
          </a:prstGeom>
        </p:spPr>
        <p:txBody>
          <a:bodyPr wrap="none">
            <a:spAutoFit/>
          </a:bodyPr>
          <a:lstStyle/>
          <a:p>
            <a:r>
              <a:rPr lang="en-US" sz="2400" dirty="0">
                <a:solidFill>
                  <a:srgbClr val="FF40FF"/>
                </a:solidFill>
                <a:latin typeface="Consolas" pitchFamily="49" charset="0"/>
              </a:rPr>
              <a:t>0</a:t>
            </a:r>
            <a:r>
              <a:rPr lang="en-US" sz="2400" dirty="0" smtClean="0">
                <a:solidFill>
                  <a:srgbClr val="FF40FF"/>
                </a:solidFill>
                <a:latin typeface="Consolas" pitchFamily="49" charset="0"/>
              </a:rPr>
              <a:t>01</a:t>
            </a:r>
            <a:endParaRPr lang="en-US" sz="2400" dirty="0">
              <a:solidFill>
                <a:srgbClr val="FF40FF"/>
              </a:solidFill>
            </a:endParaRPr>
          </a:p>
        </p:txBody>
      </p:sp>
      <p:pic>
        <p:nvPicPr>
          <p:cNvPr id="23" name="Picture 22"/>
          <p:cNvPicPr>
            <a:picLocks noChangeAspect="1"/>
          </p:cNvPicPr>
          <p:nvPr/>
        </p:nvPicPr>
        <p:blipFill>
          <a:blip r:embed="rId10"/>
          <a:stretch>
            <a:fillRect/>
          </a:stretch>
        </p:blipFill>
        <p:spPr>
          <a:xfrm>
            <a:off x="99358" y="76200"/>
            <a:ext cx="539234" cy="539234"/>
          </a:xfrm>
          <a:prstGeom prst="rect">
            <a:avLst/>
          </a:prstGeom>
        </p:spPr>
      </p:pic>
    </p:spTree>
    <p:extLst>
      <p:ext uri="{BB962C8B-B14F-4D97-AF65-F5344CB8AC3E}">
        <p14:creationId xmlns:p14="http://schemas.microsoft.com/office/powerpoint/2010/main" val="324725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17</a:t>
            </a:fld>
            <a:endParaRPr lang="en-US" dirty="0"/>
          </a:p>
        </p:txBody>
      </p:sp>
      <p:sp>
        <p:nvSpPr>
          <p:cNvPr id="5" name="Title 3"/>
          <p:cNvSpPr>
            <a:spLocks noGrp="1"/>
          </p:cNvSpPr>
          <p:nvPr>
            <p:ph type="title"/>
            <p:custDataLst>
              <p:tags r:id="rId1"/>
            </p:custDataLst>
          </p:nvPr>
        </p:nvSpPr>
        <p:spPr>
          <a:xfrm>
            <a:off x="762000" y="152400"/>
            <a:ext cx="8153400" cy="533400"/>
          </a:xfrm>
        </p:spPr>
        <p:txBody>
          <a:bodyPr>
            <a:noAutofit/>
          </a:bodyPr>
          <a:lstStyle/>
          <a:p>
            <a:r>
              <a:rPr lang="en-US" sz="3200" dirty="0" smtClean="0"/>
              <a:t>Aside: </a:t>
            </a:r>
            <a:r>
              <a:rPr lang="en-US" sz="3200" dirty="0"/>
              <a:t>3-to-8 decoder truth </a:t>
            </a:r>
            <a:r>
              <a:rPr lang="en-US" sz="3200" dirty="0" smtClean="0"/>
              <a:t>table &amp; circuit </a:t>
            </a:r>
            <a:endParaRPr lang="en-US" sz="3200" dirty="0"/>
          </a:p>
        </p:txBody>
      </p:sp>
      <p:sp>
        <p:nvSpPr>
          <p:cNvPr id="7" name="Rectangle 6"/>
          <p:cNvSpPr/>
          <p:nvPr/>
        </p:nvSpPr>
        <p:spPr>
          <a:xfrm>
            <a:off x="6824393" y="9906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81800" y="1552749"/>
            <a:ext cx="1018227" cy="646331"/>
          </a:xfrm>
          <a:prstGeom prst="rect">
            <a:avLst/>
          </a:prstGeom>
          <a:noFill/>
        </p:spPr>
        <p:txBody>
          <a:bodyPr wrap="none" rtlCol="0">
            <a:spAutoFit/>
          </a:bodyPr>
          <a:lstStyle/>
          <a:p>
            <a:pPr algn="ctr"/>
            <a:r>
              <a:rPr lang="en-US" sz="1800" dirty="0" smtClean="0">
                <a:solidFill>
                  <a:schemeClr val="tx2"/>
                </a:solidFill>
                <a:latin typeface="Source Sans Pro" panose="020B0503030403020204"/>
              </a:rPr>
              <a:t>3-to-8</a:t>
            </a:r>
          </a:p>
          <a:p>
            <a:pPr algn="ctr"/>
            <a:r>
              <a:rPr lang="en-US" sz="1800" dirty="0" smtClean="0">
                <a:solidFill>
                  <a:schemeClr val="tx2"/>
                </a:solidFill>
                <a:latin typeface="Source Sans Pro" panose="020B0503030403020204"/>
              </a:rPr>
              <a:t>decoder</a:t>
            </a:r>
            <a:endParaRPr lang="en-US" sz="1800" dirty="0">
              <a:solidFill>
                <a:schemeClr val="tx2"/>
              </a:solidFill>
              <a:latin typeface="Source Sans Pro" panose="020B0503030403020204"/>
            </a:endParaRPr>
          </a:p>
        </p:txBody>
      </p:sp>
      <p:sp>
        <p:nvSpPr>
          <p:cNvPr id="9" name="Text Box 108"/>
          <p:cNvSpPr txBox="1">
            <a:spLocks noChangeArrowheads="1"/>
          </p:cNvSpPr>
          <p:nvPr>
            <p:custDataLst>
              <p:tags r:id="rId2"/>
            </p:custDataLst>
          </p:nvPr>
        </p:nvSpPr>
        <p:spPr bwMode="auto">
          <a:xfrm>
            <a:off x="6825712" y="30606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3</a:t>
            </a:r>
          </a:p>
        </p:txBody>
      </p:sp>
      <p:sp>
        <p:nvSpPr>
          <p:cNvPr id="10" name="Text Box 108"/>
          <p:cNvSpPr txBox="1">
            <a:spLocks noChangeArrowheads="1"/>
          </p:cNvSpPr>
          <p:nvPr>
            <p:custDataLst>
              <p:tags r:id="rId3"/>
            </p:custDataLst>
          </p:nvPr>
        </p:nvSpPr>
        <p:spPr bwMode="auto">
          <a:xfrm>
            <a:off x="6993327" y="3410128"/>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11" name="Line 104"/>
          <p:cNvSpPr>
            <a:spLocks noChangeShapeType="1"/>
          </p:cNvSpPr>
          <p:nvPr>
            <p:custDataLst>
              <p:tags r:id="rId4"/>
            </p:custDataLst>
          </p:nvPr>
        </p:nvSpPr>
        <p:spPr bwMode="auto">
          <a:xfrm rot="16200000" flipV="1">
            <a:off x="6743105" y="3030462"/>
            <a:ext cx="888559" cy="9236"/>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12" name="Line 106"/>
          <p:cNvSpPr>
            <a:spLocks noChangeShapeType="1"/>
          </p:cNvSpPr>
          <p:nvPr>
            <p:custDataLst>
              <p:tags r:id="rId5"/>
            </p:custDataLst>
          </p:nvPr>
        </p:nvSpPr>
        <p:spPr bwMode="auto">
          <a:xfrm rot="16200000" flipH="1">
            <a:off x="7121358" y="3162300"/>
            <a:ext cx="76200" cy="152400"/>
          </a:xfrm>
          <a:prstGeom prst="line">
            <a:avLst/>
          </a:prstGeom>
          <a:noFill/>
          <a:ln w="28575">
            <a:solidFill>
              <a:schemeClr val="tx2"/>
            </a:solidFill>
            <a:round/>
            <a:headEnd/>
            <a:tailEnd/>
          </a:ln>
          <a:effectLst/>
        </p:spPr>
        <p:txBody>
          <a:bodyPr wrap="none" anchor="ctr">
            <a:noAutofit/>
          </a:bodyPr>
          <a:lstStyle/>
          <a:p>
            <a:endParaRPr lang="en-US"/>
          </a:p>
        </p:txBody>
      </p:sp>
      <p:grpSp>
        <p:nvGrpSpPr>
          <p:cNvPr id="13" name="Group 12"/>
          <p:cNvGrpSpPr/>
          <p:nvPr/>
        </p:nvGrpSpPr>
        <p:grpSpPr>
          <a:xfrm>
            <a:off x="7642622" y="996605"/>
            <a:ext cx="536814" cy="1594195"/>
            <a:chOff x="5283764" y="1301405"/>
            <a:chExt cx="536814" cy="1594195"/>
          </a:xfrm>
        </p:grpSpPr>
        <p:sp>
          <p:nvSpPr>
            <p:cNvPr id="14" name="Text Box 113"/>
            <p:cNvSpPr txBox="1">
              <a:spLocks noChangeArrowheads="1"/>
            </p:cNvSpPr>
            <p:nvPr>
              <p:custDataLst>
                <p:tags r:id="rId7"/>
              </p:custDataLst>
            </p:nvPr>
          </p:nvSpPr>
          <p:spPr bwMode="auto">
            <a:xfrm rot="5400000">
              <a:off x="5410305" y="2083258"/>
              <a:ext cx="283732"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cxnSp>
          <p:nvCxnSpPr>
            <p:cNvPr id="15" name="Straight Connector 14"/>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31304" y="160020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31304" y="28956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1304" y="1447800"/>
              <a:ext cx="224348" cy="0"/>
            </a:xfrm>
            <a:prstGeom prst="line">
              <a:avLst/>
            </a:prstGeom>
            <a:ln w="28575">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1304" y="1739748"/>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31304" y="190462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31304" y="2033674"/>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7268201" y="2895600"/>
            <a:ext cx="694421" cy="461665"/>
          </a:xfrm>
          <a:prstGeom prst="rect">
            <a:avLst/>
          </a:prstGeom>
        </p:spPr>
        <p:txBody>
          <a:bodyPr wrap="none">
            <a:spAutoFit/>
          </a:bodyPr>
          <a:lstStyle/>
          <a:p>
            <a:r>
              <a:rPr lang="en-US" sz="2400" dirty="0">
                <a:solidFill>
                  <a:srgbClr val="FF40FF"/>
                </a:solidFill>
                <a:latin typeface="Consolas" pitchFamily="49" charset="0"/>
              </a:rPr>
              <a:t>0</a:t>
            </a:r>
            <a:r>
              <a:rPr lang="en-US" sz="2400" dirty="0" smtClean="0">
                <a:solidFill>
                  <a:srgbClr val="FF40FF"/>
                </a:solidFill>
                <a:latin typeface="Consolas" pitchFamily="49" charset="0"/>
              </a:rPr>
              <a:t>01</a:t>
            </a:r>
            <a:endParaRPr lang="en-US" sz="2400" dirty="0">
              <a:solidFill>
                <a:srgbClr val="FF40FF"/>
              </a:solidFill>
            </a:endParaRPr>
          </a:p>
        </p:txBody>
      </p:sp>
      <p:pic>
        <p:nvPicPr>
          <p:cNvPr id="23" name="Picture 22"/>
          <p:cNvPicPr>
            <a:picLocks noChangeAspect="1"/>
          </p:cNvPicPr>
          <p:nvPr/>
        </p:nvPicPr>
        <p:blipFill>
          <a:blip r:embed="rId10"/>
          <a:stretch>
            <a:fillRect/>
          </a:stretch>
        </p:blipFill>
        <p:spPr>
          <a:xfrm>
            <a:off x="99358" y="76200"/>
            <a:ext cx="539234" cy="539234"/>
          </a:xfrm>
          <a:prstGeom prst="rect">
            <a:avLst/>
          </a:prstGeom>
        </p:spPr>
      </p:pic>
      <p:graphicFrame>
        <p:nvGraphicFramePr>
          <p:cNvPr id="24" name="Group 2"/>
          <p:cNvGraphicFramePr>
            <a:graphicFrameLocks noGrp="1"/>
          </p:cNvGraphicFramePr>
          <p:nvPr>
            <p:custDataLst>
              <p:tags r:id="rId6"/>
            </p:custDataLst>
            <p:extLst>
              <p:ext uri="{D42A27DB-BD31-4B8C-83A1-F6EECF244321}">
                <p14:modId xmlns:p14="http://schemas.microsoft.com/office/powerpoint/2010/main" val="49063694"/>
              </p:ext>
            </p:extLst>
          </p:nvPr>
        </p:nvGraphicFramePr>
        <p:xfrm>
          <a:off x="152400" y="1184164"/>
          <a:ext cx="5105400" cy="5214447"/>
        </p:xfrm>
        <a:graphic>
          <a:graphicData uri="http://schemas.openxmlformats.org/drawingml/2006/table">
            <a:tbl>
              <a:tblPr/>
              <a:tblGrid>
                <a:gridCol w="394303">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2009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tblGrid>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i2</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i1</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i0</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o0</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o1</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o2</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o3</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o4</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o5</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o6</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o7</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accent6"/>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5" name="AutoShape 5"/>
          <p:cNvSpPr>
            <a:spLocks noChangeArrowheads="1"/>
          </p:cNvSpPr>
          <p:nvPr/>
        </p:nvSpPr>
        <p:spPr bwMode="auto">
          <a:xfrm>
            <a:off x="6858000" y="4333600"/>
            <a:ext cx="558637" cy="649188"/>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solidFill>
                <a:schemeClr val="tx2"/>
              </a:solidFill>
            </a:endParaRPr>
          </a:p>
        </p:txBody>
      </p:sp>
      <p:cxnSp>
        <p:nvCxnSpPr>
          <p:cNvPr id="26" name="Straight Connector 25"/>
          <p:cNvCxnSpPr/>
          <p:nvPr/>
        </p:nvCxnSpPr>
        <p:spPr>
          <a:xfrm>
            <a:off x="6557452" y="4419600"/>
            <a:ext cx="224348" cy="0"/>
          </a:xfrm>
          <a:prstGeom prst="line">
            <a:avLst/>
          </a:prstGeom>
          <a:ln w="317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557452" y="4648200"/>
            <a:ext cx="224348" cy="0"/>
          </a:xfrm>
          <a:prstGeom prst="line">
            <a:avLst/>
          </a:prstGeom>
          <a:ln w="317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557452" y="4876800"/>
            <a:ext cx="224348" cy="0"/>
          </a:xfrm>
          <a:prstGeom prst="line">
            <a:avLst/>
          </a:prstGeom>
          <a:ln w="317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416994" y="4648200"/>
            <a:ext cx="22946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72200" y="4114800"/>
            <a:ext cx="404278" cy="1107996"/>
          </a:xfrm>
          <a:prstGeom prst="rect">
            <a:avLst/>
          </a:prstGeom>
          <a:noFill/>
          <a:ln>
            <a:noFill/>
          </a:ln>
        </p:spPr>
        <p:txBody>
          <a:bodyPr wrap="none" rtlCol="0">
            <a:spAutoFit/>
          </a:bodyPr>
          <a:lstStyle/>
          <a:p>
            <a:r>
              <a:rPr lang="en-US" sz="2200" dirty="0" smtClean="0">
                <a:solidFill>
                  <a:schemeClr val="tx2"/>
                </a:solidFill>
                <a:latin typeface="Source Sans Pro" panose="020B0503030403020204"/>
              </a:rPr>
              <a:t>i2</a:t>
            </a:r>
          </a:p>
          <a:p>
            <a:r>
              <a:rPr lang="en-US" sz="2200" dirty="0" smtClean="0">
                <a:solidFill>
                  <a:schemeClr val="tx2"/>
                </a:solidFill>
                <a:latin typeface="Source Sans Pro" panose="020B0503030403020204"/>
              </a:rPr>
              <a:t>i1</a:t>
            </a:r>
          </a:p>
          <a:p>
            <a:r>
              <a:rPr lang="en-US" sz="2200" dirty="0" smtClean="0">
                <a:solidFill>
                  <a:schemeClr val="tx2"/>
                </a:solidFill>
                <a:latin typeface="Source Sans Pro" panose="020B0503030403020204"/>
              </a:rPr>
              <a:t>i0</a:t>
            </a:r>
            <a:endParaRPr lang="en-US" sz="2200" dirty="0">
              <a:solidFill>
                <a:schemeClr val="tx2"/>
              </a:solidFill>
              <a:latin typeface="Source Sans Pro" panose="020B0503030403020204"/>
            </a:endParaRPr>
          </a:p>
        </p:txBody>
      </p:sp>
      <p:sp>
        <p:nvSpPr>
          <p:cNvPr id="31" name="TextBox 30"/>
          <p:cNvSpPr txBox="1"/>
          <p:nvPr/>
        </p:nvSpPr>
        <p:spPr>
          <a:xfrm>
            <a:off x="7685583" y="4419600"/>
            <a:ext cx="527709" cy="461665"/>
          </a:xfrm>
          <a:prstGeom prst="rect">
            <a:avLst/>
          </a:prstGeom>
          <a:noFill/>
          <a:ln>
            <a:noFill/>
          </a:ln>
        </p:spPr>
        <p:txBody>
          <a:bodyPr wrap="none" rtlCol="0">
            <a:spAutoFit/>
          </a:bodyPr>
          <a:lstStyle/>
          <a:p>
            <a:r>
              <a:rPr lang="en-US" sz="2400" dirty="0" smtClean="0">
                <a:solidFill>
                  <a:schemeClr val="tx2"/>
                </a:solidFill>
                <a:latin typeface="Source Sans Pro" panose="020B0503030403020204"/>
              </a:rPr>
              <a:t>o0</a:t>
            </a:r>
            <a:endParaRPr lang="en-US" sz="2400" dirty="0">
              <a:solidFill>
                <a:schemeClr val="tx2"/>
              </a:solidFill>
              <a:latin typeface="Source Sans Pro" panose="020B0503030403020204"/>
            </a:endParaRPr>
          </a:p>
        </p:txBody>
      </p:sp>
      <p:sp>
        <p:nvSpPr>
          <p:cNvPr id="32" name="AutoShape 5"/>
          <p:cNvSpPr>
            <a:spLocks noChangeArrowheads="1"/>
          </p:cNvSpPr>
          <p:nvPr/>
        </p:nvSpPr>
        <p:spPr bwMode="auto">
          <a:xfrm>
            <a:off x="6858000" y="5608827"/>
            <a:ext cx="558637" cy="649188"/>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solidFill>
                <a:schemeClr val="tx2"/>
              </a:solidFill>
            </a:endParaRPr>
          </a:p>
        </p:txBody>
      </p:sp>
      <p:cxnSp>
        <p:nvCxnSpPr>
          <p:cNvPr id="33" name="Straight Connector 32"/>
          <p:cNvCxnSpPr/>
          <p:nvPr/>
        </p:nvCxnSpPr>
        <p:spPr>
          <a:xfrm>
            <a:off x="6557452" y="5694827"/>
            <a:ext cx="279527" cy="0"/>
          </a:xfrm>
          <a:prstGeom prst="line">
            <a:avLst/>
          </a:prstGeom>
          <a:ln w="31750">
            <a:solidFill>
              <a:schemeClr val="tx2"/>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7452" y="5923427"/>
            <a:ext cx="224348" cy="0"/>
          </a:xfrm>
          <a:prstGeom prst="line">
            <a:avLst/>
          </a:prstGeom>
          <a:ln w="31750">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57452" y="6152027"/>
            <a:ext cx="279527" cy="0"/>
          </a:xfrm>
          <a:prstGeom prst="line">
            <a:avLst/>
          </a:prstGeom>
          <a:ln w="31750">
            <a:solidFill>
              <a:schemeClr val="tx2"/>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416994" y="5923427"/>
            <a:ext cx="22946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172200" y="5390027"/>
            <a:ext cx="404278" cy="1107996"/>
          </a:xfrm>
          <a:prstGeom prst="rect">
            <a:avLst/>
          </a:prstGeom>
          <a:noFill/>
          <a:ln>
            <a:noFill/>
          </a:ln>
        </p:spPr>
        <p:txBody>
          <a:bodyPr wrap="none" rtlCol="0">
            <a:spAutoFit/>
          </a:bodyPr>
          <a:lstStyle/>
          <a:p>
            <a:r>
              <a:rPr lang="en-US" sz="2200" dirty="0" smtClean="0">
                <a:solidFill>
                  <a:schemeClr val="tx2"/>
                </a:solidFill>
                <a:latin typeface="Source Sans Pro" panose="020B0503030403020204"/>
              </a:rPr>
              <a:t>i2</a:t>
            </a:r>
          </a:p>
          <a:p>
            <a:r>
              <a:rPr lang="en-US" sz="2200" dirty="0" smtClean="0">
                <a:solidFill>
                  <a:schemeClr val="tx2"/>
                </a:solidFill>
                <a:latin typeface="Source Sans Pro" panose="020B0503030403020204"/>
              </a:rPr>
              <a:t>i1</a:t>
            </a:r>
          </a:p>
          <a:p>
            <a:r>
              <a:rPr lang="en-US" sz="2200" dirty="0" smtClean="0">
                <a:solidFill>
                  <a:schemeClr val="tx2"/>
                </a:solidFill>
                <a:latin typeface="Source Sans Pro" panose="020B0503030403020204"/>
              </a:rPr>
              <a:t>i0</a:t>
            </a:r>
            <a:endParaRPr lang="en-US" sz="2200" dirty="0">
              <a:solidFill>
                <a:schemeClr val="tx2"/>
              </a:solidFill>
              <a:latin typeface="Source Sans Pro" panose="020B0503030403020204"/>
            </a:endParaRPr>
          </a:p>
        </p:txBody>
      </p:sp>
      <p:sp>
        <p:nvSpPr>
          <p:cNvPr id="38" name="TextBox 37"/>
          <p:cNvSpPr txBox="1"/>
          <p:nvPr/>
        </p:nvSpPr>
        <p:spPr>
          <a:xfrm>
            <a:off x="7685583" y="5694827"/>
            <a:ext cx="527709" cy="461665"/>
          </a:xfrm>
          <a:prstGeom prst="rect">
            <a:avLst/>
          </a:prstGeom>
          <a:noFill/>
          <a:ln>
            <a:noFill/>
          </a:ln>
        </p:spPr>
        <p:txBody>
          <a:bodyPr wrap="none" rtlCol="0">
            <a:spAutoFit/>
          </a:bodyPr>
          <a:lstStyle/>
          <a:p>
            <a:r>
              <a:rPr lang="en-US" sz="2400" dirty="0" smtClean="0">
                <a:solidFill>
                  <a:schemeClr val="tx2"/>
                </a:solidFill>
                <a:latin typeface="Source Sans Pro" panose="020B0503030403020204"/>
              </a:rPr>
              <a:t>o</a:t>
            </a:r>
            <a:r>
              <a:rPr lang="en-US" sz="2400" dirty="0">
                <a:solidFill>
                  <a:schemeClr val="tx2"/>
                </a:solidFill>
                <a:latin typeface="Source Sans Pro" panose="020B0503030403020204"/>
              </a:rPr>
              <a:t>5</a:t>
            </a:r>
          </a:p>
        </p:txBody>
      </p:sp>
    </p:spTree>
    <p:extLst>
      <p:ext uri="{BB962C8B-B14F-4D97-AF65-F5344CB8AC3E}">
        <p14:creationId xmlns:p14="http://schemas.microsoft.com/office/powerpoint/2010/main" val="1285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p:bldP spid="31" grpId="0"/>
      <p:bldP spid="32" grpId="0" animBg="1"/>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18</a:t>
            </a:fld>
            <a:endParaRPr lang="en-US" dirty="0"/>
          </a:p>
        </p:txBody>
      </p:sp>
      <p:sp>
        <p:nvSpPr>
          <p:cNvPr id="5" name="Rectangle 3"/>
          <p:cNvSpPr>
            <a:spLocks noGrp="1" noChangeArrowheads="1"/>
          </p:cNvSpPr>
          <p:nvPr>
            <p:ph idx="1"/>
            <p:custDataLst>
              <p:tags r:id="rId1"/>
            </p:custDataLst>
          </p:nvPr>
        </p:nvSpPr>
        <p:spPr>
          <a:xfrm>
            <a:off x="76199" y="609600"/>
            <a:ext cx="5837245"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endParaRPr lang="en-US" dirty="0" smtClean="0">
              <a:solidFill>
                <a:schemeClr val="accent1"/>
              </a:solidFill>
            </a:endParaRPr>
          </a:p>
          <a:p>
            <a:endParaRPr lang="en-US" dirty="0">
              <a:solidFill>
                <a:schemeClr val="accent1"/>
              </a:solidFill>
            </a:endParaRPr>
          </a:p>
          <a:p>
            <a:pPr marL="0" indent="0">
              <a:buNone/>
            </a:pPr>
            <a:r>
              <a:rPr lang="en-US" dirty="0" smtClean="0">
                <a:solidFill>
                  <a:schemeClr val="accent1"/>
                </a:solidFill>
              </a:rPr>
              <a:t>How to read from two registers?</a:t>
            </a:r>
          </a:p>
          <a:p>
            <a:pPr lvl="1"/>
            <a:r>
              <a:rPr lang="en-US" dirty="0" smtClean="0"/>
              <a:t>Need a multiplexor</a:t>
            </a:r>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7" name="Text Box 108"/>
          <p:cNvSpPr txBox="1">
            <a:spLocks noChangeArrowheads="1"/>
          </p:cNvSpPr>
          <p:nvPr>
            <p:custDataLst>
              <p:tags r:id="rId3"/>
            </p:custDataLst>
          </p:nvPr>
        </p:nvSpPr>
        <p:spPr bwMode="auto">
          <a:xfrm>
            <a:off x="7102244" y="7620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8" name="Rectangle 102"/>
          <p:cNvSpPr>
            <a:spLocks noChangeArrowheads="1"/>
          </p:cNvSpPr>
          <p:nvPr>
            <p:custDataLst>
              <p:tags r:id="rId4"/>
            </p:custDataLst>
          </p:nvPr>
        </p:nvSpPr>
        <p:spPr bwMode="auto">
          <a:xfrm>
            <a:off x="5914049"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9" name="Line 104"/>
          <p:cNvSpPr>
            <a:spLocks noChangeShapeType="1"/>
          </p:cNvSpPr>
          <p:nvPr>
            <p:custDataLst>
              <p:tags r:id="rId5"/>
            </p:custDataLst>
          </p:nvPr>
        </p:nvSpPr>
        <p:spPr bwMode="auto">
          <a:xfrm>
            <a:off x="6980849" y="12954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10" name="Line 106"/>
          <p:cNvSpPr>
            <a:spLocks noChangeShapeType="1"/>
          </p:cNvSpPr>
          <p:nvPr>
            <p:custDataLst>
              <p:tags r:id="rId6"/>
            </p:custDataLst>
          </p:nvPr>
        </p:nvSpPr>
        <p:spPr bwMode="auto">
          <a:xfrm>
            <a:off x="7285649" y="12192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11" name="Text Box 113"/>
          <p:cNvSpPr txBox="1">
            <a:spLocks noChangeArrowheads="1"/>
          </p:cNvSpPr>
          <p:nvPr>
            <p:custDataLst>
              <p:tags r:id="rId7"/>
            </p:custDataLst>
          </p:nvPr>
        </p:nvSpPr>
        <p:spPr bwMode="auto">
          <a:xfrm>
            <a:off x="6151468" y="1104273"/>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0</a:t>
            </a:r>
            <a:endParaRPr lang="en-US" sz="2000" dirty="0">
              <a:solidFill>
                <a:schemeClr val="tx2"/>
              </a:solidFill>
              <a:latin typeface="Source Sans Pro" panose="020B0503030403020204"/>
            </a:endParaRPr>
          </a:p>
        </p:txBody>
      </p:sp>
      <p:sp>
        <p:nvSpPr>
          <p:cNvPr id="12" name="Rectangle 102"/>
          <p:cNvSpPr>
            <a:spLocks noChangeArrowheads="1"/>
          </p:cNvSpPr>
          <p:nvPr>
            <p:custDataLst>
              <p:tags r:id="rId8"/>
            </p:custDataLst>
          </p:nvPr>
        </p:nvSpPr>
        <p:spPr bwMode="auto">
          <a:xfrm>
            <a:off x="5914049" y="1476549"/>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3" name="Line 104"/>
          <p:cNvSpPr>
            <a:spLocks noChangeShapeType="1"/>
          </p:cNvSpPr>
          <p:nvPr>
            <p:custDataLst>
              <p:tags r:id="rId9"/>
            </p:custDataLst>
          </p:nvPr>
        </p:nvSpPr>
        <p:spPr bwMode="auto">
          <a:xfrm>
            <a:off x="6980849" y="1628949"/>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14" name="Line 106"/>
          <p:cNvSpPr>
            <a:spLocks noChangeShapeType="1"/>
          </p:cNvSpPr>
          <p:nvPr>
            <p:custDataLst>
              <p:tags r:id="rId10"/>
            </p:custDataLst>
          </p:nvPr>
        </p:nvSpPr>
        <p:spPr bwMode="auto">
          <a:xfrm>
            <a:off x="7285649" y="1552749"/>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15" name="Text Box 113"/>
          <p:cNvSpPr txBox="1">
            <a:spLocks noChangeArrowheads="1"/>
          </p:cNvSpPr>
          <p:nvPr>
            <p:custDataLst>
              <p:tags r:id="rId11"/>
            </p:custDataLst>
          </p:nvPr>
        </p:nvSpPr>
        <p:spPr bwMode="auto">
          <a:xfrm>
            <a:off x="6151468" y="1494475"/>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1</a:t>
            </a:r>
            <a:endParaRPr lang="en-US" sz="2000" dirty="0">
              <a:solidFill>
                <a:schemeClr val="tx2"/>
              </a:solidFill>
              <a:latin typeface="Source Sans Pro" panose="020B0503030403020204"/>
            </a:endParaRPr>
          </a:p>
        </p:txBody>
      </p:sp>
      <p:grpSp>
        <p:nvGrpSpPr>
          <p:cNvPr id="16" name="Group 15"/>
          <p:cNvGrpSpPr/>
          <p:nvPr/>
        </p:nvGrpSpPr>
        <p:grpSpPr>
          <a:xfrm>
            <a:off x="5914049" y="1672986"/>
            <a:ext cx="1020865" cy="536814"/>
            <a:chOff x="5257800" y="958437"/>
            <a:chExt cx="1020865" cy="536814"/>
          </a:xfrm>
        </p:grpSpPr>
        <p:sp>
          <p:nvSpPr>
            <p:cNvPr id="17"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8"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grpSp>
      <p:sp>
        <p:nvSpPr>
          <p:cNvPr id="19" name="Rectangle 102"/>
          <p:cNvSpPr>
            <a:spLocks noChangeArrowheads="1"/>
          </p:cNvSpPr>
          <p:nvPr>
            <p:custDataLst>
              <p:tags r:id="rId12"/>
            </p:custDataLst>
          </p:nvPr>
        </p:nvSpPr>
        <p:spPr bwMode="auto">
          <a:xfrm>
            <a:off x="5914049" y="2238549"/>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0" name="Line 104"/>
          <p:cNvSpPr>
            <a:spLocks noChangeShapeType="1"/>
          </p:cNvSpPr>
          <p:nvPr>
            <p:custDataLst>
              <p:tags r:id="rId13"/>
            </p:custDataLst>
          </p:nvPr>
        </p:nvSpPr>
        <p:spPr bwMode="auto">
          <a:xfrm>
            <a:off x="6980849" y="2390949"/>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21" name="Line 106"/>
          <p:cNvSpPr>
            <a:spLocks noChangeShapeType="1"/>
          </p:cNvSpPr>
          <p:nvPr>
            <p:custDataLst>
              <p:tags r:id="rId14"/>
            </p:custDataLst>
          </p:nvPr>
        </p:nvSpPr>
        <p:spPr bwMode="auto">
          <a:xfrm>
            <a:off x="7285649" y="2314749"/>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22" name="Text Box 113"/>
          <p:cNvSpPr txBox="1">
            <a:spLocks noChangeArrowheads="1"/>
          </p:cNvSpPr>
          <p:nvPr>
            <p:custDataLst>
              <p:tags r:id="rId15"/>
            </p:custDataLst>
          </p:nvPr>
        </p:nvSpPr>
        <p:spPr bwMode="auto">
          <a:xfrm>
            <a:off x="6079458" y="2241845"/>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30</a:t>
            </a:r>
            <a:endParaRPr lang="en-US" sz="2000" dirty="0">
              <a:solidFill>
                <a:schemeClr val="tx2"/>
              </a:solidFill>
              <a:latin typeface="Source Sans Pro" panose="020B0503030403020204"/>
            </a:endParaRPr>
          </a:p>
        </p:txBody>
      </p:sp>
      <p:sp>
        <p:nvSpPr>
          <p:cNvPr id="23" name="Rectangle 102"/>
          <p:cNvSpPr>
            <a:spLocks noChangeArrowheads="1"/>
          </p:cNvSpPr>
          <p:nvPr>
            <p:custDataLst>
              <p:tags r:id="rId16"/>
            </p:custDataLst>
          </p:nvPr>
        </p:nvSpPr>
        <p:spPr bwMode="auto">
          <a:xfrm>
            <a:off x="5914049" y="25908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4" name="Line 104"/>
          <p:cNvSpPr>
            <a:spLocks noChangeShapeType="1"/>
          </p:cNvSpPr>
          <p:nvPr>
            <p:custDataLst>
              <p:tags r:id="rId17"/>
            </p:custDataLst>
          </p:nvPr>
        </p:nvSpPr>
        <p:spPr bwMode="auto">
          <a:xfrm>
            <a:off x="6980849" y="27432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25" name="Line 106"/>
          <p:cNvSpPr>
            <a:spLocks noChangeShapeType="1"/>
          </p:cNvSpPr>
          <p:nvPr>
            <p:custDataLst>
              <p:tags r:id="rId18"/>
            </p:custDataLst>
          </p:nvPr>
        </p:nvSpPr>
        <p:spPr bwMode="auto">
          <a:xfrm>
            <a:off x="7285649" y="2667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26" name="Text Box 113"/>
          <p:cNvSpPr txBox="1">
            <a:spLocks noChangeArrowheads="1"/>
          </p:cNvSpPr>
          <p:nvPr>
            <p:custDataLst>
              <p:tags r:id="rId19"/>
            </p:custDataLst>
          </p:nvPr>
        </p:nvSpPr>
        <p:spPr bwMode="auto">
          <a:xfrm>
            <a:off x="6079458" y="259409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31</a:t>
            </a:r>
            <a:endParaRPr lang="en-US" sz="2000" dirty="0">
              <a:solidFill>
                <a:schemeClr val="tx2"/>
              </a:solidFill>
              <a:latin typeface="Source Sans Pro" panose="020B0503030403020204"/>
            </a:endParaRPr>
          </a:p>
        </p:txBody>
      </p:sp>
      <p:sp>
        <p:nvSpPr>
          <p:cNvPr id="27" name="Trapezoid 26"/>
          <p:cNvSpPr/>
          <p:nvPr/>
        </p:nvSpPr>
        <p:spPr>
          <a:xfrm rot="5400000">
            <a:off x="7090472" y="178602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817091" y="1486437"/>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29" name="Line 104"/>
          <p:cNvSpPr>
            <a:spLocks noChangeShapeType="1"/>
          </p:cNvSpPr>
          <p:nvPr>
            <p:custDataLst>
              <p:tags r:id="rId20"/>
            </p:custDataLst>
          </p:nvPr>
        </p:nvSpPr>
        <p:spPr bwMode="auto">
          <a:xfrm>
            <a:off x="8276249" y="1981200"/>
            <a:ext cx="571500" cy="1905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0" name="Line 106"/>
          <p:cNvSpPr>
            <a:spLocks noChangeShapeType="1"/>
          </p:cNvSpPr>
          <p:nvPr>
            <p:custDataLst>
              <p:tags r:id="rId21"/>
            </p:custDataLst>
          </p:nvPr>
        </p:nvSpPr>
        <p:spPr bwMode="auto">
          <a:xfrm>
            <a:off x="8588262" y="1905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1" name="Line 104"/>
          <p:cNvSpPr>
            <a:spLocks noChangeShapeType="1"/>
          </p:cNvSpPr>
          <p:nvPr>
            <p:custDataLst>
              <p:tags r:id="rId22"/>
            </p:custDataLst>
          </p:nvPr>
        </p:nvSpPr>
        <p:spPr bwMode="auto">
          <a:xfrm rot="16200000">
            <a:off x="7600891" y="5640307"/>
            <a:ext cx="888077" cy="23308"/>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2" name="Line 106"/>
          <p:cNvSpPr>
            <a:spLocks noChangeShapeType="1"/>
          </p:cNvSpPr>
          <p:nvPr>
            <p:custDataLst>
              <p:tags r:id="rId23"/>
            </p:custDataLst>
          </p:nvPr>
        </p:nvSpPr>
        <p:spPr bwMode="auto">
          <a:xfrm rot="16200000" flipH="1">
            <a:off x="8018489"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Trapezoid 32"/>
          <p:cNvSpPr/>
          <p:nvPr/>
        </p:nvSpPr>
        <p:spPr>
          <a:xfrm rot="5400000">
            <a:off x="7090473" y="408137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822303" y="3636138"/>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35" name="Line 104"/>
          <p:cNvSpPr>
            <a:spLocks noChangeShapeType="1"/>
          </p:cNvSpPr>
          <p:nvPr>
            <p:custDataLst>
              <p:tags r:id="rId24"/>
            </p:custDataLst>
          </p:nvPr>
        </p:nvSpPr>
        <p:spPr bwMode="auto">
          <a:xfrm>
            <a:off x="8276249" y="4267198"/>
            <a:ext cx="571500" cy="1"/>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6" name="Line 106"/>
          <p:cNvSpPr>
            <a:spLocks noChangeShapeType="1"/>
          </p:cNvSpPr>
          <p:nvPr>
            <p:custDataLst>
              <p:tags r:id="rId25"/>
            </p:custDataLst>
          </p:nvPr>
        </p:nvSpPr>
        <p:spPr bwMode="auto">
          <a:xfrm>
            <a:off x="8588262" y="4191000"/>
            <a:ext cx="76200" cy="152400"/>
          </a:xfrm>
          <a:prstGeom prst="line">
            <a:avLst/>
          </a:prstGeom>
          <a:noFill/>
          <a:ln w="28575">
            <a:solidFill>
              <a:schemeClr val="tx2"/>
            </a:solidFill>
            <a:round/>
            <a:headEnd/>
            <a:tailEnd/>
          </a:ln>
          <a:effectLst/>
        </p:spPr>
        <p:txBody>
          <a:bodyPr wrap="none" anchor="ctr">
            <a:noAutofit/>
          </a:bodyPr>
          <a:lstStyle/>
          <a:p>
            <a:endParaRPr lang="en-US"/>
          </a:p>
        </p:txBody>
      </p:sp>
      <p:grpSp>
        <p:nvGrpSpPr>
          <p:cNvPr id="37" name="Group 36"/>
          <p:cNvGrpSpPr/>
          <p:nvPr/>
        </p:nvGrpSpPr>
        <p:grpSpPr>
          <a:xfrm>
            <a:off x="7133249" y="3505200"/>
            <a:ext cx="685800" cy="1447800"/>
            <a:chOff x="6477000" y="3505200"/>
            <a:chExt cx="685800" cy="1447800"/>
          </a:xfrm>
        </p:grpSpPr>
        <p:sp>
          <p:nvSpPr>
            <p:cNvPr id="38" name="Line 104"/>
            <p:cNvSpPr>
              <a:spLocks noChangeShapeType="1"/>
            </p:cNvSpPr>
            <p:nvPr>
              <p:custDataLst>
                <p:tags r:id="rId37"/>
              </p:custDataLst>
            </p:nvPr>
          </p:nvSpPr>
          <p:spPr bwMode="auto">
            <a:xfrm>
              <a:off x="6934200" y="3505200"/>
              <a:ext cx="228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9" name="Line 104"/>
            <p:cNvSpPr>
              <a:spLocks noChangeShapeType="1"/>
            </p:cNvSpPr>
            <p:nvPr>
              <p:custDataLst>
                <p:tags r:id="rId38"/>
              </p:custDataLst>
            </p:nvPr>
          </p:nvSpPr>
          <p:spPr bwMode="auto">
            <a:xfrm>
              <a:off x="6858000" y="3810000"/>
              <a:ext cx="304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0" name="Line 104"/>
            <p:cNvSpPr>
              <a:spLocks noChangeShapeType="1"/>
            </p:cNvSpPr>
            <p:nvPr>
              <p:custDataLst>
                <p:tags r:id="rId39"/>
              </p:custDataLst>
            </p:nvPr>
          </p:nvSpPr>
          <p:spPr bwMode="auto">
            <a:xfrm>
              <a:off x="6553200" y="4572000"/>
              <a:ext cx="609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1" name="Line 104"/>
            <p:cNvSpPr>
              <a:spLocks noChangeShapeType="1"/>
            </p:cNvSpPr>
            <p:nvPr>
              <p:custDataLst>
                <p:tags r:id="rId40"/>
              </p:custDataLst>
            </p:nvPr>
          </p:nvSpPr>
          <p:spPr bwMode="auto">
            <a:xfrm>
              <a:off x="6477000" y="4953000"/>
              <a:ext cx="685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grpSp>
      <p:cxnSp>
        <p:nvCxnSpPr>
          <p:cNvPr id="42" name="Straight Connector 41"/>
          <p:cNvCxnSpPr>
            <a:endCxn id="38" idx="0"/>
          </p:cNvCxnSpPr>
          <p:nvPr/>
        </p:nvCxnSpPr>
        <p:spPr>
          <a:xfrm>
            <a:off x="7590449" y="12954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9" idx="0"/>
          </p:cNvCxnSpPr>
          <p:nvPr/>
        </p:nvCxnSpPr>
        <p:spPr>
          <a:xfrm>
            <a:off x="7514249" y="1628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40" idx="0"/>
          </p:cNvCxnSpPr>
          <p:nvPr/>
        </p:nvCxnSpPr>
        <p:spPr>
          <a:xfrm>
            <a:off x="7209449" y="2390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1" idx="0"/>
          </p:cNvCxnSpPr>
          <p:nvPr/>
        </p:nvCxnSpPr>
        <p:spPr>
          <a:xfrm>
            <a:off x="7133249" y="27432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46" name="Text Box 108"/>
          <p:cNvSpPr txBox="1">
            <a:spLocks noChangeArrowheads="1"/>
          </p:cNvSpPr>
          <p:nvPr>
            <p:custDataLst>
              <p:tags r:id="rId26"/>
            </p:custDataLst>
          </p:nvPr>
        </p:nvSpPr>
        <p:spPr bwMode="auto">
          <a:xfrm>
            <a:off x="8448686" y="14478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47" name="Text Box 108"/>
          <p:cNvSpPr txBox="1">
            <a:spLocks noChangeArrowheads="1"/>
          </p:cNvSpPr>
          <p:nvPr>
            <p:custDataLst>
              <p:tags r:id="rId27"/>
            </p:custDataLst>
          </p:nvPr>
        </p:nvSpPr>
        <p:spPr bwMode="auto">
          <a:xfrm>
            <a:off x="8716536" y="1689016"/>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A</a:t>
            </a:r>
            <a:endParaRPr lang="en-US" sz="2000" baseline="-25000" dirty="0">
              <a:solidFill>
                <a:schemeClr val="tx2"/>
              </a:solidFill>
              <a:latin typeface="Source Sans Pro" panose="020B0503030403020204"/>
            </a:endParaRPr>
          </a:p>
        </p:txBody>
      </p:sp>
      <p:sp>
        <p:nvSpPr>
          <p:cNvPr id="48" name="Text Box 108"/>
          <p:cNvSpPr txBox="1">
            <a:spLocks noChangeArrowheads="1"/>
          </p:cNvSpPr>
          <p:nvPr>
            <p:custDataLst>
              <p:tags r:id="rId28"/>
            </p:custDataLst>
          </p:nvPr>
        </p:nvSpPr>
        <p:spPr bwMode="auto">
          <a:xfrm>
            <a:off x="8448686" y="3733799"/>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49" name="Text Box 108"/>
          <p:cNvSpPr txBox="1">
            <a:spLocks noChangeArrowheads="1"/>
          </p:cNvSpPr>
          <p:nvPr>
            <p:custDataLst>
              <p:tags r:id="rId29"/>
            </p:custDataLst>
          </p:nvPr>
        </p:nvSpPr>
        <p:spPr bwMode="auto">
          <a:xfrm>
            <a:off x="8716536" y="3975015"/>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0" name="Text Box 108"/>
          <p:cNvSpPr txBox="1">
            <a:spLocks noChangeArrowheads="1"/>
          </p:cNvSpPr>
          <p:nvPr>
            <p:custDataLst>
              <p:tags r:id="rId30"/>
            </p:custDataLst>
          </p:nvPr>
        </p:nvSpPr>
        <p:spPr bwMode="auto">
          <a:xfrm>
            <a:off x="7743454" y="56514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cxnSp>
        <p:nvCxnSpPr>
          <p:cNvPr id="51" name="Elbow Connector 50"/>
          <p:cNvCxnSpPr>
            <a:endCxn id="27" idx="3"/>
          </p:cNvCxnSpPr>
          <p:nvPr/>
        </p:nvCxnSpPr>
        <p:spPr>
          <a:xfrm rot="5400000" flipH="1" flipV="1">
            <a:off x="5840462" y="3903189"/>
            <a:ext cx="3206504" cy="1179118"/>
          </a:xfrm>
          <a:prstGeom prst="bentConnector3">
            <a:avLst>
              <a:gd name="adj1" fmla="val 91146"/>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2" name="Line 106"/>
          <p:cNvSpPr>
            <a:spLocks noChangeShapeType="1"/>
          </p:cNvSpPr>
          <p:nvPr>
            <p:custDataLst>
              <p:tags r:id="rId31"/>
            </p:custDataLst>
          </p:nvPr>
        </p:nvSpPr>
        <p:spPr bwMode="auto">
          <a:xfrm rot="16200000" flipH="1">
            <a:off x="6790349" y="5765716"/>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3" name="Text Box 108"/>
          <p:cNvSpPr txBox="1">
            <a:spLocks noChangeArrowheads="1"/>
          </p:cNvSpPr>
          <p:nvPr>
            <p:custDataLst>
              <p:tags r:id="rId32"/>
            </p:custDataLst>
          </p:nvPr>
        </p:nvSpPr>
        <p:spPr bwMode="auto">
          <a:xfrm>
            <a:off x="6448054" y="55752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54" name="Rectangle 53"/>
          <p:cNvSpPr/>
          <p:nvPr/>
        </p:nvSpPr>
        <p:spPr>
          <a:xfrm>
            <a:off x="5533049" y="762000"/>
            <a:ext cx="2971800" cy="48894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5" name="Text Box 108"/>
          <p:cNvSpPr txBox="1">
            <a:spLocks noChangeArrowheads="1"/>
          </p:cNvSpPr>
          <p:nvPr>
            <p:custDataLst>
              <p:tags r:id="rId33"/>
            </p:custDataLst>
          </p:nvPr>
        </p:nvSpPr>
        <p:spPr bwMode="auto">
          <a:xfrm>
            <a:off x="7782203" y="60198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6" name="Text Box 108"/>
          <p:cNvSpPr txBox="1">
            <a:spLocks noChangeArrowheads="1"/>
          </p:cNvSpPr>
          <p:nvPr>
            <p:custDataLst>
              <p:tags r:id="rId34"/>
            </p:custDataLst>
          </p:nvPr>
        </p:nvSpPr>
        <p:spPr bwMode="auto">
          <a:xfrm>
            <a:off x="6579835" y="59436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a:solidFill>
                  <a:schemeClr val="tx2"/>
                </a:solidFill>
                <a:latin typeface="Source Sans Pro" panose="020B0503030403020204"/>
              </a:rPr>
              <a:t>A</a:t>
            </a:r>
          </a:p>
        </p:txBody>
      </p:sp>
      <p:sp>
        <p:nvSpPr>
          <p:cNvPr id="57" name="Isosceles Triangle 56"/>
          <p:cNvSpPr/>
          <p:nvPr/>
        </p:nvSpPr>
        <p:spPr>
          <a:xfrm rot="5400000">
            <a:off x="5934115" y="13082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5400000">
            <a:off x="5934115" y="1663548"/>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5400000">
            <a:off x="5934115" y="2375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5400000">
            <a:off x="5934115" y="2756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13"/>
          <p:cNvSpPr txBox="1">
            <a:spLocks noChangeArrowheads="1"/>
          </p:cNvSpPr>
          <p:nvPr>
            <p:custDataLst>
              <p:tags r:id="rId35"/>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2" name="Text Box 113"/>
          <p:cNvSpPr txBox="1">
            <a:spLocks noChangeArrowheads="1"/>
          </p:cNvSpPr>
          <p:nvPr>
            <p:custDataLst>
              <p:tags r:id="rId36"/>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3" name="TextBox 62"/>
          <p:cNvSpPr txBox="1"/>
          <p:nvPr/>
        </p:nvSpPr>
        <p:spPr>
          <a:xfrm>
            <a:off x="457200" y="3429000"/>
            <a:ext cx="3352800" cy="584775"/>
          </a:xfrm>
          <a:prstGeom prst="rect">
            <a:avLst/>
          </a:prstGeom>
          <a:noFill/>
        </p:spPr>
        <p:txBody>
          <a:bodyPr wrap="square" rtlCol="0">
            <a:spAutoFit/>
          </a:bodyPr>
          <a:lstStyle/>
          <a:p>
            <a:r>
              <a:rPr lang="en-US" sz="3200" dirty="0" smtClean="0">
                <a:solidFill>
                  <a:schemeClr val="tx2"/>
                </a:solidFill>
                <a:latin typeface="Consolas" pitchFamily="49" charset="0"/>
              </a:rPr>
              <a:t>add</a:t>
            </a:r>
            <a:r>
              <a:rPr lang="en-US" sz="3200" dirty="0">
                <a:solidFill>
                  <a:schemeClr val="tx2"/>
                </a:solidFill>
                <a:latin typeface="Consolas" pitchFamily="49" charset="0"/>
              </a:rPr>
              <a:t>	x</a:t>
            </a:r>
            <a:r>
              <a:rPr lang="en-US" sz="3200" dirty="0" smtClean="0">
                <a:solidFill>
                  <a:schemeClr val="tx2"/>
                </a:solidFill>
                <a:latin typeface="Consolas" pitchFamily="49" charset="0"/>
              </a:rPr>
              <a:t>1, </a:t>
            </a:r>
            <a:r>
              <a:rPr lang="en-US" sz="3200" dirty="0">
                <a:solidFill>
                  <a:srgbClr val="FF40FF"/>
                </a:solidFill>
                <a:latin typeface="Consolas" pitchFamily="49" charset="0"/>
              </a:rPr>
              <a:t>x</a:t>
            </a:r>
            <a:r>
              <a:rPr lang="en-US" sz="3200" dirty="0" smtClean="0">
                <a:solidFill>
                  <a:srgbClr val="FF40FF"/>
                </a:solidFill>
                <a:latin typeface="Consolas" pitchFamily="49" charset="0"/>
              </a:rPr>
              <a:t>0</a:t>
            </a:r>
            <a:r>
              <a:rPr lang="en-US" sz="3200" dirty="0">
                <a:solidFill>
                  <a:schemeClr val="tx2"/>
                </a:solidFill>
                <a:latin typeface="Consolas" pitchFamily="49" charset="0"/>
              </a:rPr>
              <a:t>, </a:t>
            </a:r>
            <a:r>
              <a:rPr lang="en-US" sz="3200" dirty="0">
                <a:solidFill>
                  <a:srgbClr val="FF40FF"/>
                </a:solidFill>
                <a:latin typeface="Consolas" pitchFamily="49" charset="0"/>
              </a:rPr>
              <a:t>x</a:t>
            </a:r>
            <a:r>
              <a:rPr lang="en-US" sz="3200" dirty="0" smtClean="0">
                <a:solidFill>
                  <a:srgbClr val="FF40FF"/>
                </a:solidFill>
                <a:latin typeface="Consolas" pitchFamily="49" charset="0"/>
              </a:rPr>
              <a:t>5</a:t>
            </a:r>
            <a:endParaRPr lang="en-US" sz="3200" dirty="0">
              <a:solidFill>
                <a:srgbClr val="FF40FF"/>
              </a:solidFill>
            </a:endParaRPr>
          </a:p>
        </p:txBody>
      </p:sp>
    </p:spTree>
    <p:extLst>
      <p:ext uri="{BB962C8B-B14F-4D97-AF65-F5344CB8AC3E}">
        <p14:creationId xmlns:p14="http://schemas.microsoft.com/office/powerpoint/2010/main" val="24450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3" grpId="0" animBg="1"/>
      <p:bldP spid="14" grpId="0" animBg="1"/>
      <p:bldP spid="20" grpId="0" animBg="1"/>
      <p:bldP spid="21" grpId="0" animBg="1"/>
      <p:bldP spid="24" grpId="0" animBg="1"/>
      <p:bldP spid="25" grpId="0" animBg="1"/>
      <p:bldP spid="27" grpId="0" animBg="1"/>
      <p:bldP spid="28" grpId="0"/>
      <p:bldP spid="29" grpId="0" animBg="1"/>
      <p:bldP spid="30" grpId="0" animBg="1"/>
      <p:bldP spid="31" grpId="0" animBg="1"/>
      <p:bldP spid="32" grpId="0" animBg="1"/>
      <p:bldP spid="33" grpId="0" animBg="1"/>
      <p:bldP spid="34" grpId="0"/>
      <p:bldP spid="35" grpId="0" animBg="1"/>
      <p:bldP spid="36" grpId="0" animBg="1"/>
      <p:bldP spid="46" grpId="0"/>
      <p:bldP spid="47" grpId="0"/>
      <p:bldP spid="48" grpId="0"/>
      <p:bldP spid="49" grpId="0"/>
      <p:bldP spid="50" grpId="0"/>
      <p:bldP spid="52" grpId="0" animBg="1"/>
      <p:bldP spid="53" grpId="0"/>
      <p:bldP spid="54" grpId="0" animBg="1"/>
      <p:bldP spid="55" grpId="0"/>
      <p:bldP spid="56" grpId="0"/>
      <p:bldP spid="61" grpId="0"/>
      <p:bldP spid="62"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19</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600" y="609600"/>
            <a:ext cx="4175767"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pPr marL="0" indent="0">
              <a:buNone/>
            </a:pPr>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7" name="Text Box 108"/>
          <p:cNvSpPr txBox="1">
            <a:spLocks noChangeArrowheads="1"/>
          </p:cNvSpPr>
          <p:nvPr>
            <p:custDataLst>
              <p:tags r:id="rId3"/>
            </p:custDataLst>
          </p:nvPr>
        </p:nvSpPr>
        <p:spPr bwMode="auto">
          <a:xfrm>
            <a:off x="7101874" y="871235"/>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grpSp>
        <p:nvGrpSpPr>
          <p:cNvPr id="8" name="Group 7"/>
          <p:cNvGrpSpPr/>
          <p:nvPr/>
        </p:nvGrpSpPr>
        <p:grpSpPr>
          <a:xfrm>
            <a:off x="5914049" y="1142999"/>
            <a:ext cx="1905000" cy="357021"/>
            <a:chOff x="5257800" y="1142999"/>
            <a:chExt cx="1905000" cy="357021"/>
          </a:xfrm>
        </p:grpSpPr>
        <p:sp>
          <p:nvSpPr>
            <p:cNvPr id="9" name="Rectangle 102"/>
            <p:cNvSpPr>
              <a:spLocks noChangeArrowheads="1"/>
            </p:cNvSpPr>
            <p:nvPr>
              <p:custDataLst>
                <p:tags r:id="rId47"/>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0" name="Line 104"/>
            <p:cNvSpPr>
              <a:spLocks noChangeShapeType="1"/>
            </p:cNvSpPr>
            <p:nvPr>
              <p:custDataLst>
                <p:tags r:id="rId48"/>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11" name="Line 106"/>
            <p:cNvSpPr>
              <a:spLocks noChangeShapeType="1"/>
            </p:cNvSpPr>
            <p:nvPr>
              <p:custDataLst>
                <p:tags r:id="rId49"/>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12" name="Text Box 113"/>
            <p:cNvSpPr txBox="1">
              <a:spLocks noChangeArrowheads="1"/>
            </p:cNvSpPr>
            <p:nvPr>
              <p:custDataLst>
                <p:tags r:id="rId50"/>
              </p:custDataLst>
            </p:nvPr>
          </p:nvSpPr>
          <p:spPr bwMode="auto">
            <a:xfrm>
              <a:off x="5501670" y="1142999"/>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0</a:t>
              </a:r>
              <a:endParaRPr lang="en-US" sz="2000" dirty="0">
                <a:solidFill>
                  <a:schemeClr val="tx2"/>
                </a:solidFill>
                <a:latin typeface="Source Sans Pro" panose="020B0503030403020204"/>
              </a:endParaRPr>
            </a:p>
          </p:txBody>
        </p:sp>
      </p:grpSp>
      <p:grpSp>
        <p:nvGrpSpPr>
          <p:cNvPr id="13" name="Group 12"/>
          <p:cNvGrpSpPr/>
          <p:nvPr/>
        </p:nvGrpSpPr>
        <p:grpSpPr>
          <a:xfrm>
            <a:off x="5914049" y="1476549"/>
            <a:ext cx="1905000" cy="352251"/>
            <a:chOff x="5257800" y="1143000"/>
            <a:chExt cx="1905000" cy="352251"/>
          </a:xfrm>
        </p:grpSpPr>
        <p:sp>
          <p:nvSpPr>
            <p:cNvPr id="14" name="Rectangle 102"/>
            <p:cNvSpPr>
              <a:spLocks noChangeArrowheads="1"/>
            </p:cNvSpPr>
            <p:nvPr>
              <p:custDataLst>
                <p:tags r:id="rId43"/>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5" name="Line 104"/>
            <p:cNvSpPr>
              <a:spLocks noChangeShapeType="1"/>
            </p:cNvSpPr>
            <p:nvPr>
              <p:custDataLst>
                <p:tags r:id="rId44"/>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16" name="Line 106"/>
            <p:cNvSpPr>
              <a:spLocks noChangeShapeType="1"/>
            </p:cNvSpPr>
            <p:nvPr>
              <p:custDataLst>
                <p:tags r:id="rId45"/>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17" name="Text Box 113"/>
            <p:cNvSpPr txBox="1">
              <a:spLocks noChangeArrowheads="1"/>
            </p:cNvSpPr>
            <p:nvPr>
              <p:custDataLst>
                <p:tags r:id="rId46"/>
              </p:custDataLst>
            </p:nvPr>
          </p:nvSpPr>
          <p:spPr bwMode="auto">
            <a:xfrm>
              <a:off x="5514447" y="1161433"/>
              <a:ext cx="684482" cy="326180"/>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1</a:t>
              </a:r>
              <a:endParaRPr lang="en-US" sz="2000" dirty="0">
                <a:solidFill>
                  <a:schemeClr val="tx2"/>
                </a:solidFill>
                <a:latin typeface="Source Sans Pro" panose="020B0503030403020204"/>
              </a:endParaRPr>
            </a:p>
          </p:txBody>
        </p:sp>
      </p:grpSp>
      <p:grpSp>
        <p:nvGrpSpPr>
          <p:cNvPr id="18" name="Group 17"/>
          <p:cNvGrpSpPr/>
          <p:nvPr/>
        </p:nvGrpSpPr>
        <p:grpSpPr>
          <a:xfrm>
            <a:off x="5914049" y="1672986"/>
            <a:ext cx="1020865" cy="536814"/>
            <a:chOff x="5257800" y="958437"/>
            <a:chExt cx="1020865" cy="536814"/>
          </a:xfrm>
        </p:grpSpPr>
        <p:sp>
          <p:nvSpPr>
            <p:cNvPr id="19"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0"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grpSp>
      <p:grpSp>
        <p:nvGrpSpPr>
          <p:cNvPr id="21" name="Group 20"/>
          <p:cNvGrpSpPr/>
          <p:nvPr/>
        </p:nvGrpSpPr>
        <p:grpSpPr>
          <a:xfrm>
            <a:off x="5914049" y="2220605"/>
            <a:ext cx="1905000" cy="370195"/>
            <a:chOff x="5257800" y="1125056"/>
            <a:chExt cx="1905000" cy="370195"/>
          </a:xfrm>
        </p:grpSpPr>
        <p:sp>
          <p:nvSpPr>
            <p:cNvPr id="22" name="Rectangle 102"/>
            <p:cNvSpPr>
              <a:spLocks noChangeArrowheads="1"/>
            </p:cNvSpPr>
            <p:nvPr>
              <p:custDataLst>
                <p:tags r:id="rId37"/>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3" name="Line 104"/>
            <p:cNvSpPr>
              <a:spLocks noChangeShapeType="1"/>
            </p:cNvSpPr>
            <p:nvPr>
              <p:custDataLst>
                <p:tags r:id="rId38"/>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24" name="Line 106"/>
            <p:cNvSpPr>
              <a:spLocks noChangeShapeType="1"/>
            </p:cNvSpPr>
            <p:nvPr>
              <p:custDataLst>
                <p:tags r:id="rId39"/>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25" name="Text Box 113"/>
            <p:cNvSpPr txBox="1">
              <a:spLocks noChangeArrowheads="1"/>
            </p:cNvSpPr>
            <p:nvPr>
              <p:custDataLst>
                <p:tags r:id="rId40"/>
              </p:custDataLst>
            </p:nvPr>
          </p:nvSpPr>
          <p:spPr bwMode="auto">
            <a:xfrm>
              <a:off x="5422339" y="112505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30</a:t>
              </a:r>
              <a:endParaRPr lang="en-US" sz="2000" dirty="0">
                <a:solidFill>
                  <a:schemeClr val="tx2"/>
                </a:solidFill>
                <a:latin typeface="Source Sans Pro" panose="020B0503030403020204"/>
              </a:endParaRPr>
            </a:p>
          </p:txBody>
        </p:sp>
      </p:grpSp>
      <p:grpSp>
        <p:nvGrpSpPr>
          <p:cNvPr id="26" name="Group 25"/>
          <p:cNvGrpSpPr/>
          <p:nvPr/>
        </p:nvGrpSpPr>
        <p:grpSpPr>
          <a:xfrm>
            <a:off x="5914049" y="2577726"/>
            <a:ext cx="1905000" cy="365325"/>
            <a:chOff x="5257800" y="1129926"/>
            <a:chExt cx="1905000" cy="365325"/>
          </a:xfrm>
        </p:grpSpPr>
        <p:sp>
          <p:nvSpPr>
            <p:cNvPr id="27" name="Rectangle 102"/>
            <p:cNvSpPr>
              <a:spLocks noChangeArrowheads="1"/>
            </p:cNvSpPr>
            <p:nvPr>
              <p:custDataLst>
                <p:tags r:id="rId33"/>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8" name="Line 104"/>
            <p:cNvSpPr>
              <a:spLocks noChangeShapeType="1"/>
            </p:cNvSpPr>
            <p:nvPr>
              <p:custDataLst>
                <p:tags r:id="rId34"/>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29" name="Line 106"/>
            <p:cNvSpPr>
              <a:spLocks noChangeShapeType="1"/>
            </p:cNvSpPr>
            <p:nvPr>
              <p:custDataLst>
                <p:tags r:id="rId35"/>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30" name="Text Box 113"/>
            <p:cNvSpPr txBox="1">
              <a:spLocks noChangeArrowheads="1"/>
            </p:cNvSpPr>
            <p:nvPr>
              <p:custDataLst>
                <p:tags r:id="rId36"/>
              </p:custDataLst>
            </p:nvPr>
          </p:nvSpPr>
          <p:spPr bwMode="auto">
            <a:xfrm>
              <a:off x="5421340" y="112992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31</a:t>
              </a:r>
              <a:endParaRPr lang="en-US" sz="2000" dirty="0">
                <a:solidFill>
                  <a:schemeClr val="tx2"/>
                </a:solidFill>
                <a:latin typeface="Source Sans Pro" panose="020B0503030403020204"/>
              </a:endParaRPr>
            </a:p>
          </p:txBody>
        </p:sp>
      </p:grpSp>
      <p:sp>
        <p:nvSpPr>
          <p:cNvPr id="31" name="Trapezoid 30"/>
          <p:cNvSpPr/>
          <p:nvPr/>
        </p:nvSpPr>
        <p:spPr>
          <a:xfrm rot="5400000">
            <a:off x="7090472" y="178602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TextBox 31"/>
          <p:cNvSpPr txBox="1"/>
          <p:nvPr/>
        </p:nvSpPr>
        <p:spPr>
          <a:xfrm>
            <a:off x="7831941" y="1472316"/>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33" name="Line 104"/>
          <p:cNvSpPr>
            <a:spLocks noChangeShapeType="1"/>
          </p:cNvSpPr>
          <p:nvPr>
            <p:custDataLst>
              <p:tags r:id="rId4"/>
            </p:custDataLst>
          </p:nvPr>
        </p:nvSpPr>
        <p:spPr bwMode="auto">
          <a:xfrm>
            <a:off x="8276249" y="1981200"/>
            <a:ext cx="571500" cy="1905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4" name="Line 106"/>
          <p:cNvSpPr>
            <a:spLocks noChangeShapeType="1"/>
          </p:cNvSpPr>
          <p:nvPr>
            <p:custDataLst>
              <p:tags r:id="rId5"/>
            </p:custDataLst>
          </p:nvPr>
        </p:nvSpPr>
        <p:spPr bwMode="auto">
          <a:xfrm>
            <a:off x="8588262" y="1905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5" name="Line 104"/>
          <p:cNvSpPr>
            <a:spLocks noChangeShapeType="1"/>
          </p:cNvSpPr>
          <p:nvPr>
            <p:custDataLst>
              <p:tags r:id="rId6"/>
            </p:custDataLst>
          </p:nvPr>
        </p:nvSpPr>
        <p:spPr bwMode="auto">
          <a:xfrm rot="16200000">
            <a:off x="7600891" y="5640307"/>
            <a:ext cx="888077" cy="23308"/>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6" name="Line 106"/>
          <p:cNvSpPr>
            <a:spLocks noChangeShapeType="1"/>
          </p:cNvSpPr>
          <p:nvPr>
            <p:custDataLst>
              <p:tags r:id="rId7"/>
            </p:custDataLst>
          </p:nvPr>
        </p:nvSpPr>
        <p:spPr bwMode="auto">
          <a:xfrm rot="16200000" flipH="1">
            <a:off x="8018489"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7" name="Trapezoid 36"/>
          <p:cNvSpPr/>
          <p:nvPr/>
        </p:nvSpPr>
        <p:spPr>
          <a:xfrm rot="5400000">
            <a:off x="7090473" y="408137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819082" y="3574770"/>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39" name="Line 104"/>
          <p:cNvSpPr>
            <a:spLocks noChangeShapeType="1"/>
          </p:cNvSpPr>
          <p:nvPr>
            <p:custDataLst>
              <p:tags r:id="rId8"/>
            </p:custDataLst>
          </p:nvPr>
        </p:nvSpPr>
        <p:spPr bwMode="auto">
          <a:xfrm>
            <a:off x="8276249" y="4267198"/>
            <a:ext cx="571500" cy="1"/>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0" name="Line 106"/>
          <p:cNvSpPr>
            <a:spLocks noChangeShapeType="1"/>
          </p:cNvSpPr>
          <p:nvPr>
            <p:custDataLst>
              <p:tags r:id="rId9"/>
            </p:custDataLst>
          </p:nvPr>
        </p:nvSpPr>
        <p:spPr bwMode="auto">
          <a:xfrm>
            <a:off x="8588262" y="4191000"/>
            <a:ext cx="76200" cy="152400"/>
          </a:xfrm>
          <a:prstGeom prst="line">
            <a:avLst/>
          </a:prstGeom>
          <a:noFill/>
          <a:ln w="28575">
            <a:solidFill>
              <a:schemeClr val="tx2"/>
            </a:solidFill>
            <a:round/>
            <a:headEnd/>
            <a:tailEnd/>
          </a:ln>
          <a:effectLst/>
        </p:spPr>
        <p:txBody>
          <a:bodyPr wrap="none" anchor="ctr">
            <a:noAutofit/>
          </a:bodyPr>
          <a:lstStyle/>
          <a:p>
            <a:endParaRPr lang="en-US"/>
          </a:p>
        </p:txBody>
      </p:sp>
      <p:grpSp>
        <p:nvGrpSpPr>
          <p:cNvPr id="41" name="Group 40"/>
          <p:cNvGrpSpPr/>
          <p:nvPr/>
        </p:nvGrpSpPr>
        <p:grpSpPr>
          <a:xfrm>
            <a:off x="7133249" y="3505200"/>
            <a:ext cx="685800" cy="1447800"/>
            <a:chOff x="6477000" y="3505200"/>
            <a:chExt cx="685800" cy="1447800"/>
          </a:xfrm>
        </p:grpSpPr>
        <p:sp>
          <p:nvSpPr>
            <p:cNvPr id="42" name="Line 104"/>
            <p:cNvSpPr>
              <a:spLocks noChangeShapeType="1"/>
            </p:cNvSpPr>
            <p:nvPr>
              <p:custDataLst>
                <p:tags r:id="rId29"/>
              </p:custDataLst>
            </p:nvPr>
          </p:nvSpPr>
          <p:spPr bwMode="auto">
            <a:xfrm>
              <a:off x="6934200" y="3505200"/>
              <a:ext cx="228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3" name="Line 104"/>
            <p:cNvSpPr>
              <a:spLocks noChangeShapeType="1"/>
            </p:cNvSpPr>
            <p:nvPr>
              <p:custDataLst>
                <p:tags r:id="rId30"/>
              </p:custDataLst>
            </p:nvPr>
          </p:nvSpPr>
          <p:spPr bwMode="auto">
            <a:xfrm>
              <a:off x="6858000" y="3810000"/>
              <a:ext cx="304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4" name="Line 104"/>
            <p:cNvSpPr>
              <a:spLocks noChangeShapeType="1"/>
            </p:cNvSpPr>
            <p:nvPr>
              <p:custDataLst>
                <p:tags r:id="rId31"/>
              </p:custDataLst>
            </p:nvPr>
          </p:nvSpPr>
          <p:spPr bwMode="auto">
            <a:xfrm>
              <a:off x="6553200" y="4572000"/>
              <a:ext cx="609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5" name="Line 104"/>
            <p:cNvSpPr>
              <a:spLocks noChangeShapeType="1"/>
            </p:cNvSpPr>
            <p:nvPr>
              <p:custDataLst>
                <p:tags r:id="rId32"/>
              </p:custDataLst>
            </p:nvPr>
          </p:nvSpPr>
          <p:spPr bwMode="auto">
            <a:xfrm>
              <a:off x="6477000" y="4953000"/>
              <a:ext cx="685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grpSp>
      <p:cxnSp>
        <p:nvCxnSpPr>
          <p:cNvPr id="46" name="Straight Connector 45"/>
          <p:cNvCxnSpPr>
            <a:endCxn id="42" idx="0"/>
          </p:cNvCxnSpPr>
          <p:nvPr/>
        </p:nvCxnSpPr>
        <p:spPr>
          <a:xfrm>
            <a:off x="7590449" y="12954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3" idx="0"/>
          </p:cNvCxnSpPr>
          <p:nvPr/>
        </p:nvCxnSpPr>
        <p:spPr>
          <a:xfrm>
            <a:off x="7514249" y="1628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44" idx="0"/>
          </p:cNvCxnSpPr>
          <p:nvPr/>
        </p:nvCxnSpPr>
        <p:spPr>
          <a:xfrm>
            <a:off x="7209449" y="2390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5" idx="0"/>
          </p:cNvCxnSpPr>
          <p:nvPr/>
        </p:nvCxnSpPr>
        <p:spPr>
          <a:xfrm>
            <a:off x="7133249" y="27432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50" name="Text Box 108"/>
          <p:cNvSpPr txBox="1">
            <a:spLocks noChangeArrowheads="1"/>
          </p:cNvSpPr>
          <p:nvPr>
            <p:custDataLst>
              <p:tags r:id="rId10"/>
            </p:custDataLst>
          </p:nvPr>
        </p:nvSpPr>
        <p:spPr bwMode="auto">
          <a:xfrm>
            <a:off x="8448686" y="14478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51" name="Text Box 108"/>
          <p:cNvSpPr txBox="1">
            <a:spLocks noChangeArrowheads="1"/>
          </p:cNvSpPr>
          <p:nvPr>
            <p:custDataLst>
              <p:tags r:id="rId11"/>
            </p:custDataLst>
          </p:nvPr>
        </p:nvSpPr>
        <p:spPr bwMode="auto">
          <a:xfrm>
            <a:off x="8716536" y="1689016"/>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A</a:t>
            </a:r>
            <a:endParaRPr lang="en-US" sz="2000" baseline="-25000" dirty="0">
              <a:solidFill>
                <a:schemeClr val="tx2"/>
              </a:solidFill>
              <a:latin typeface="Source Sans Pro" panose="020B0503030403020204"/>
            </a:endParaRPr>
          </a:p>
        </p:txBody>
      </p:sp>
      <p:sp>
        <p:nvSpPr>
          <p:cNvPr id="52" name="Text Box 108"/>
          <p:cNvSpPr txBox="1">
            <a:spLocks noChangeArrowheads="1"/>
          </p:cNvSpPr>
          <p:nvPr>
            <p:custDataLst>
              <p:tags r:id="rId12"/>
            </p:custDataLst>
          </p:nvPr>
        </p:nvSpPr>
        <p:spPr bwMode="auto">
          <a:xfrm>
            <a:off x="8448686" y="3733799"/>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53" name="Text Box 108"/>
          <p:cNvSpPr txBox="1">
            <a:spLocks noChangeArrowheads="1"/>
          </p:cNvSpPr>
          <p:nvPr>
            <p:custDataLst>
              <p:tags r:id="rId13"/>
            </p:custDataLst>
          </p:nvPr>
        </p:nvSpPr>
        <p:spPr bwMode="auto">
          <a:xfrm>
            <a:off x="8716536" y="3975015"/>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4" name="Text Box 108"/>
          <p:cNvSpPr txBox="1">
            <a:spLocks noChangeArrowheads="1"/>
          </p:cNvSpPr>
          <p:nvPr>
            <p:custDataLst>
              <p:tags r:id="rId14"/>
            </p:custDataLst>
          </p:nvPr>
        </p:nvSpPr>
        <p:spPr bwMode="auto">
          <a:xfrm>
            <a:off x="7743454" y="56514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cxnSp>
        <p:nvCxnSpPr>
          <p:cNvPr id="55" name="Elbow Connector 54"/>
          <p:cNvCxnSpPr>
            <a:endCxn id="31" idx="3"/>
          </p:cNvCxnSpPr>
          <p:nvPr/>
        </p:nvCxnSpPr>
        <p:spPr>
          <a:xfrm rot="5400000" flipH="1" flipV="1">
            <a:off x="5840462" y="3903189"/>
            <a:ext cx="3206504" cy="1179118"/>
          </a:xfrm>
          <a:prstGeom prst="bentConnector3">
            <a:avLst>
              <a:gd name="adj1" fmla="val 91146"/>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6" name="Line 106"/>
          <p:cNvSpPr>
            <a:spLocks noChangeShapeType="1"/>
          </p:cNvSpPr>
          <p:nvPr>
            <p:custDataLst>
              <p:tags r:id="rId15"/>
            </p:custDataLst>
          </p:nvPr>
        </p:nvSpPr>
        <p:spPr bwMode="auto">
          <a:xfrm rot="16200000" flipH="1">
            <a:off x="6790349" y="5765716"/>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Text Box 108"/>
          <p:cNvSpPr txBox="1">
            <a:spLocks noChangeArrowheads="1"/>
          </p:cNvSpPr>
          <p:nvPr>
            <p:custDataLst>
              <p:tags r:id="rId16"/>
            </p:custDataLst>
          </p:nvPr>
        </p:nvSpPr>
        <p:spPr bwMode="auto">
          <a:xfrm>
            <a:off x="6448054" y="55752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58" name="Text Box 108"/>
          <p:cNvSpPr txBox="1">
            <a:spLocks noChangeArrowheads="1"/>
          </p:cNvSpPr>
          <p:nvPr>
            <p:custDataLst>
              <p:tags r:id="rId17"/>
            </p:custDataLst>
          </p:nvPr>
        </p:nvSpPr>
        <p:spPr bwMode="auto">
          <a:xfrm>
            <a:off x="7782203" y="60198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9" name="Text Box 108"/>
          <p:cNvSpPr txBox="1">
            <a:spLocks noChangeArrowheads="1"/>
          </p:cNvSpPr>
          <p:nvPr>
            <p:custDataLst>
              <p:tags r:id="rId18"/>
            </p:custDataLst>
          </p:nvPr>
        </p:nvSpPr>
        <p:spPr bwMode="auto">
          <a:xfrm>
            <a:off x="6579835" y="59436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a:solidFill>
                  <a:schemeClr val="tx2"/>
                </a:solidFill>
                <a:latin typeface="Source Sans Pro" panose="020B0503030403020204"/>
              </a:rPr>
              <a:t>A</a:t>
            </a:r>
          </a:p>
        </p:txBody>
      </p:sp>
      <p:sp>
        <p:nvSpPr>
          <p:cNvPr id="60" name="Isosceles Triangle 59"/>
          <p:cNvSpPr/>
          <p:nvPr/>
        </p:nvSpPr>
        <p:spPr>
          <a:xfrm rot="5400000">
            <a:off x="5934115" y="13082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5400000">
            <a:off x="5934115" y="1663548"/>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5934115" y="2375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a:off x="5934115" y="2756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13"/>
          <p:cNvSpPr txBox="1">
            <a:spLocks noChangeArrowheads="1"/>
          </p:cNvSpPr>
          <p:nvPr>
            <p:custDataLst>
              <p:tags r:id="rId19"/>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5" name="Text Box 113"/>
          <p:cNvSpPr txBox="1">
            <a:spLocks noChangeArrowheads="1"/>
          </p:cNvSpPr>
          <p:nvPr>
            <p:custDataLst>
              <p:tags r:id="rId20"/>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6" name="AutoShape 5"/>
          <p:cNvSpPr>
            <a:spLocks noChangeArrowheads="1"/>
          </p:cNvSpPr>
          <p:nvPr/>
        </p:nvSpPr>
        <p:spPr bwMode="auto">
          <a:xfrm>
            <a:off x="5555652" y="1276157"/>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7" name="Straight Connector 66"/>
          <p:cNvCxnSpPr>
            <a:stCxn id="66" idx="3"/>
          </p:cNvCxnSpPr>
          <p:nvPr/>
        </p:nvCxnSpPr>
        <p:spPr>
          <a:xfrm flipV="1">
            <a:off x="5765202" y="1384453"/>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AutoShape 5"/>
          <p:cNvSpPr>
            <a:spLocks noChangeArrowheads="1"/>
          </p:cNvSpPr>
          <p:nvPr/>
        </p:nvSpPr>
        <p:spPr bwMode="auto">
          <a:xfrm>
            <a:off x="5555651" y="16764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9" name="Straight Connector 68"/>
          <p:cNvCxnSpPr>
            <a:stCxn id="68" idx="3"/>
          </p:cNvCxnSpPr>
          <p:nvPr/>
        </p:nvCxnSpPr>
        <p:spPr>
          <a:xfrm flipV="1">
            <a:off x="5765201" y="17846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AutoShape 5"/>
          <p:cNvSpPr>
            <a:spLocks noChangeArrowheads="1"/>
          </p:cNvSpPr>
          <p:nvPr/>
        </p:nvSpPr>
        <p:spPr bwMode="auto">
          <a:xfrm>
            <a:off x="5532335" y="2362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71" name="Straight Connector 70"/>
          <p:cNvCxnSpPr>
            <a:stCxn id="70" idx="3"/>
          </p:cNvCxnSpPr>
          <p:nvPr/>
        </p:nvCxnSpPr>
        <p:spPr>
          <a:xfrm flipV="1">
            <a:off x="5741885" y="2470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2" name="AutoShape 5"/>
          <p:cNvSpPr>
            <a:spLocks noChangeArrowheads="1"/>
          </p:cNvSpPr>
          <p:nvPr/>
        </p:nvSpPr>
        <p:spPr bwMode="auto">
          <a:xfrm>
            <a:off x="5532335" y="2743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73" name="Straight Connector 72"/>
          <p:cNvCxnSpPr>
            <a:stCxn id="72" idx="3"/>
          </p:cNvCxnSpPr>
          <p:nvPr/>
        </p:nvCxnSpPr>
        <p:spPr>
          <a:xfrm flipV="1">
            <a:off x="5741885" y="2851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465535" y="12954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422942" y="1857549"/>
            <a:ext cx="1018227" cy="646331"/>
          </a:xfrm>
          <a:prstGeom prst="rect">
            <a:avLst/>
          </a:prstGeom>
          <a:noFill/>
          <a:ln>
            <a:noFill/>
          </a:ln>
        </p:spPr>
        <p:txBody>
          <a:bodyPr wrap="none" rtlCol="0">
            <a:spAutoFit/>
          </a:bodyPr>
          <a:lstStyle/>
          <a:p>
            <a:pPr algn="ctr"/>
            <a:r>
              <a:rPr lang="en-US" sz="1800" dirty="0" smtClean="0">
                <a:solidFill>
                  <a:schemeClr val="tx2"/>
                </a:solidFill>
                <a:latin typeface="Source Sans Pro" panose="020B0503030403020204"/>
              </a:rPr>
              <a:t>5-to-32</a:t>
            </a:r>
          </a:p>
          <a:p>
            <a:pPr algn="ctr"/>
            <a:r>
              <a:rPr lang="en-US" sz="1800" dirty="0" smtClean="0">
                <a:solidFill>
                  <a:schemeClr val="tx2"/>
                </a:solidFill>
                <a:latin typeface="Source Sans Pro" panose="020B0503030403020204"/>
              </a:rPr>
              <a:t>decoder</a:t>
            </a:r>
            <a:endParaRPr lang="en-US" sz="1800" dirty="0">
              <a:solidFill>
                <a:schemeClr val="tx2"/>
              </a:solidFill>
              <a:latin typeface="Source Sans Pro" panose="020B0503030403020204"/>
            </a:endParaRPr>
          </a:p>
        </p:txBody>
      </p:sp>
      <p:cxnSp>
        <p:nvCxnSpPr>
          <p:cNvPr id="76" name="Straight Connector 75"/>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331304"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331304" y="2365202"/>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331304" y="2743200"/>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443478" y="1447800"/>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456135"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420161" y="2514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420161" y="2895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88" idx="0"/>
          </p:cNvCxnSpPr>
          <p:nvPr/>
        </p:nvCxnSpPr>
        <p:spPr>
          <a:xfrm flipH="1">
            <a:off x="5410990" y="1447800"/>
            <a:ext cx="32492" cy="45084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5" name="Line 106"/>
          <p:cNvSpPr>
            <a:spLocks noChangeShapeType="1"/>
          </p:cNvSpPr>
          <p:nvPr>
            <p:custDataLst>
              <p:tags r:id="rId21"/>
            </p:custDataLst>
          </p:nvPr>
        </p:nvSpPr>
        <p:spPr bwMode="auto">
          <a:xfrm rot="16200000" flipH="1">
            <a:off x="5372100"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86" name="Text Box 108"/>
          <p:cNvSpPr txBox="1">
            <a:spLocks noChangeArrowheads="1"/>
          </p:cNvSpPr>
          <p:nvPr>
            <p:custDataLst>
              <p:tags r:id="rId22"/>
            </p:custDataLst>
          </p:nvPr>
        </p:nvSpPr>
        <p:spPr bwMode="auto">
          <a:xfrm>
            <a:off x="5762254" y="5562600"/>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87" name="Text Box 108"/>
          <p:cNvSpPr txBox="1">
            <a:spLocks noChangeArrowheads="1"/>
          </p:cNvSpPr>
          <p:nvPr>
            <p:custDataLst>
              <p:tags r:id="rId23"/>
            </p:custDataLst>
          </p:nvPr>
        </p:nvSpPr>
        <p:spPr bwMode="auto">
          <a:xfrm>
            <a:off x="5794935" y="5982056"/>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88" name="Text Box 108"/>
          <p:cNvSpPr txBox="1">
            <a:spLocks noChangeArrowheads="1"/>
          </p:cNvSpPr>
          <p:nvPr>
            <p:custDataLst>
              <p:tags r:id="rId24"/>
            </p:custDataLst>
          </p:nvPr>
        </p:nvSpPr>
        <p:spPr bwMode="auto">
          <a:xfrm>
            <a:off x="5197630" y="5956216"/>
            <a:ext cx="42672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cxnSp>
        <p:nvCxnSpPr>
          <p:cNvPr id="89" name="Straight Connector 88"/>
          <p:cNvCxnSpPr/>
          <p:nvPr/>
        </p:nvCxnSpPr>
        <p:spPr>
          <a:xfrm>
            <a:off x="5815952" y="1143000"/>
            <a:ext cx="0" cy="1524001"/>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5815952" y="2667000"/>
            <a:ext cx="97383"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815952" y="2286000"/>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821095" y="1569218"/>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031420" y="1143000"/>
            <a:ext cx="188191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Line 106"/>
          <p:cNvSpPr>
            <a:spLocks noChangeShapeType="1"/>
          </p:cNvSpPr>
          <p:nvPr>
            <p:custDataLst>
              <p:tags r:id="rId25"/>
            </p:custDataLst>
          </p:nvPr>
        </p:nvSpPr>
        <p:spPr bwMode="auto">
          <a:xfrm rot="16200000" flipH="1">
            <a:off x="6057900"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95" name="Text Box 108"/>
          <p:cNvSpPr txBox="1">
            <a:spLocks noChangeArrowheads="1"/>
          </p:cNvSpPr>
          <p:nvPr>
            <p:custDataLst>
              <p:tags r:id="rId26"/>
            </p:custDataLst>
          </p:nvPr>
        </p:nvSpPr>
        <p:spPr bwMode="auto">
          <a:xfrm>
            <a:off x="3659203" y="838200"/>
            <a:ext cx="37061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endParaRPr lang="en-US" sz="2000" baseline="-25000" dirty="0">
              <a:solidFill>
                <a:schemeClr val="tx2"/>
              </a:solidFill>
              <a:latin typeface="Source Sans Pro" panose="020B0503030403020204"/>
            </a:endParaRPr>
          </a:p>
        </p:txBody>
      </p:sp>
      <p:sp>
        <p:nvSpPr>
          <p:cNvPr id="96" name="Line 106"/>
          <p:cNvSpPr>
            <a:spLocks noChangeShapeType="1"/>
          </p:cNvSpPr>
          <p:nvPr>
            <p:custDataLst>
              <p:tags r:id="rId27"/>
            </p:custDataLst>
          </p:nvPr>
        </p:nvSpPr>
        <p:spPr bwMode="auto">
          <a:xfrm>
            <a:off x="4114800" y="10668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97" name="Text Box 108"/>
          <p:cNvSpPr txBox="1">
            <a:spLocks noChangeArrowheads="1"/>
          </p:cNvSpPr>
          <p:nvPr>
            <p:custDataLst>
              <p:tags r:id="rId28"/>
            </p:custDataLst>
          </p:nvPr>
        </p:nvSpPr>
        <p:spPr bwMode="auto">
          <a:xfrm>
            <a:off x="3822824" y="6096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98" name="Rectangle 97"/>
          <p:cNvSpPr/>
          <p:nvPr/>
        </p:nvSpPr>
        <p:spPr>
          <a:xfrm>
            <a:off x="4260020" y="879565"/>
            <a:ext cx="4175842" cy="46956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Elbow Connector 98"/>
          <p:cNvCxnSpPr>
            <a:stCxn id="87" idx="0"/>
          </p:cNvCxnSpPr>
          <p:nvPr/>
        </p:nvCxnSpPr>
        <p:spPr>
          <a:xfrm rot="16200000" flipV="1">
            <a:off x="3897322" y="3820492"/>
            <a:ext cx="3064844" cy="1258283"/>
          </a:xfrm>
          <a:prstGeom prst="bent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21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Announcements</a:t>
            </a:r>
            <a:endParaRPr lang="en-US" dirty="0"/>
          </a:p>
        </p:txBody>
      </p:sp>
      <p:sp>
        <p:nvSpPr>
          <p:cNvPr id="4" name="Content Placeholder 3"/>
          <p:cNvSpPr>
            <a:spLocks noGrp="1"/>
          </p:cNvSpPr>
          <p:nvPr>
            <p:ph idx="1"/>
          </p:nvPr>
        </p:nvSpPr>
        <p:spPr/>
        <p:txBody>
          <a:bodyPr>
            <a:normAutofit/>
          </a:bodyPr>
          <a:lstStyle/>
          <a:p>
            <a:pPr marL="0" indent="0">
              <a:buNone/>
            </a:pPr>
            <a:r>
              <a:rPr lang="en-US" sz="3300" dirty="0" smtClean="0"/>
              <a:t>Make sure you are</a:t>
            </a:r>
            <a:endParaRPr lang="en-US" sz="3300" dirty="0"/>
          </a:p>
          <a:p>
            <a:pPr marL="457200" indent="-457200">
              <a:buClr>
                <a:schemeClr val="accent5">
                  <a:lumMod val="60000"/>
                  <a:lumOff val="40000"/>
                </a:schemeClr>
              </a:buClr>
              <a:buFont typeface="Arial" pitchFamily="34" charset="0"/>
              <a:buChar char="•"/>
            </a:pPr>
            <a:r>
              <a:rPr lang="en-US" sz="2800" dirty="0" smtClean="0">
                <a:solidFill>
                  <a:schemeClr val="accent1"/>
                </a:solidFill>
              </a:rPr>
              <a:t> </a:t>
            </a:r>
            <a:r>
              <a:rPr lang="en-US" sz="2800" dirty="0" smtClean="0"/>
              <a:t>Registered for class, can access CMS</a:t>
            </a:r>
            <a:endParaRPr lang="en-US" sz="2800" dirty="0"/>
          </a:p>
          <a:p>
            <a:pPr marL="457200" indent="-457200">
              <a:buClr>
                <a:schemeClr val="accent5">
                  <a:lumMod val="60000"/>
                  <a:lumOff val="40000"/>
                </a:schemeClr>
              </a:buClr>
              <a:buFont typeface="Arial" pitchFamily="34" charset="0"/>
              <a:buChar char="•"/>
            </a:pPr>
            <a:r>
              <a:rPr lang="en-US" sz="2800" dirty="0">
                <a:solidFill>
                  <a:schemeClr val="accent1"/>
                </a:solidFill>
              </a:rPr>
              <a:t> </a:t>
            </a:r>
            <a:r>
              <a:rPr lang="en-US" sz="2800" dirty="0" smtClean="0"/>
              <a:t>Have a Section you can go to. </a:t>
            </a:r>
          </a:p>
          <a:p>
            <a:pPr marL="457200" indent="-457200">
              <a:buClr>
                <a:schemeClr val="accent5">
                  <a:lumMod val="60000"/>
                  <a:lumOff val="40000"/>
                </a:schemeClr>
              </a:buClr>
              <a:buFont typeface="Arial" pitchFamily="34" charset="0"/>
              <a:buChar char="•"/>
            </a:pPr>
            <a:r>
              <a:rPr lang="en-US" sz="2800" i="1" dirty="0" smtClean="0"/>
              <a:t>Lab Sections are required.</a:t>
            </a:r>
          </a:p>
          <a:p>
            <a:pPr marL="1200150" lvl="1" indent="-457200"/>
            <a:r>
              <a:rPr lang="en-US" sz="2400" dirty="0" smtClean="0">
                <a:solidFill>
                  <a:schemeClr val="bg1"/>
                </a:solidFill>
              </a:rPr>
              <a:t>“Make up” lab sections </a:t>
            </a:r>
            <a:r>
              <a:rPr lang="en-US" sz="2400" b="1" i="1" dirty="0" smtClean="0">
                <a:solidFill>
                  <a:schemeClr val="bg1"/>
                </a:solidFill>
              </a:rPr>
              <a:t>only</a:t>
            </a:r>
            <a:r>
              <a:rPr lang="en-US" sz="2400" b="1" dirty="0" smtClean="0">
                <a:solidFill>
                  <a:schemeClr val="bg1"/>
                </a:solidFill>
              </a:rPr>
              <a:t> Friday 11:40am or 1:25pm</a:t>
            </a:r>
          </a:p>
          <a:p>
            <a:pPr marL="1200150" lvl="1" indent="-457200"/>
            <a:r>
              <a:rPr lang="en-US" sz="2400" dirty="0">
                <a:solidFill>
                  <a:schemeClr val="bg1"/>
                </a:solidFill>
              </a:rPr>
              <a:t>Bring laptop to </a:t>
            </a:r>
            <a:r>
              <a:rPr lang="en-US" sz="2400" dirty="0" smtClean="0">
                <a:solidFill>
                  <a:schemeClr val="bg1"/>
                </a:solidFill>
              </a:rPr>
              <a:t>Labs</a:t>
            </a:r>
            <a:endParaRPr lang="en-US" sz="2400" i="1" dirty="0" smtClean="0"/>
          </a:p>
          <a:p>
            <a:pPr marL="457200" indent="-457200">
              <a:buClr>
                <a:schemeClr val="accent5">
                  <a:lumMod val="60000"/>
                  <a:lumOff val="40000"/>
                </a:schemeClr>
              </a:buClr>
              <a:buFont typeface="Arial" pitchFamily="34" charset="0"/>
              <a:buChar char="•"/>
            </a:pPr>
            <a:r>
              <a:rPr lang="en-US" sz="2800" dirty="0" smtClean="0">
                <a:solidFill>
                  <a:schemeClr val="accent1"/>
                </a:solidFill>
              </a:rPr>
              <a:t>Project partners are required for projects starting w/ project 2</a:t>
            </a:r>
          </a:p>
          <a:p>
            <a:pPr marL="1200150" lvl="1" indent="-457200"/>
            <a:r>
              <a:rPr lang="en-US" sz="2400" dirty="0" smtClean="0">
                <a:solidFill>
                  <a:schemeClr val="accent1"/>
                </a:solidFill>
              </a:rPr>
              <a:t>Project partners will be assigned (from the same lab section, if possible)</a:t>
            </a:r>
          </a:p>
          <a:p>
            <a:pPr marL="1200150" lvl="1" indent="-457200"/>
            <a:endParaRPr lang="en-US" sz="2400" dirty="0" smtClean="0">
              <a:solidFill>
                <a:schemeClr val="accent1"/>
              </a:solidFill>
            </a:endParaRPr>
          </a:p>
          <a:p>
            <a:pPr marL="0" indent="0">
              <a:buNone/>
            </a:pPr>
            <a:endParaRPr lang="en-US" sz="3300" dirty="0">
              <a:solidFill>
                <a:srgbClr val="FFFF00"/>
              </a:solidFill>
            </a:endParaRPr>
          </a:p>
        </p:txBody>
      </p:sp>
      <p:sp>
        <p:nvSpPr>
          <p:cNvPr id="2" name="Slide Number Placeholder 1"/>
          <p:cNvSpPr>
            <a:spLocks noGrp="1"/>
          </p:cNvSpPr>
          <p:nvPr>
            <p:ph type="sldNum" sz="quarter" idx="10"/>
          </p:nvPr>
        </p:nvSpPr>
        <p:spPr/>
        <p:txBody>
          <a:bodyPr/>
          <a:lstStyle/>
          <a:p>
            <a:pPr>
              <a:defRPr/>
            </a:pPr>
            <a:fld id="{EFE0FDE5-1195-4879-940F-31B1BE8EAA1F}" type="slidenum">
              <a:rPr lang="en-US" smtClean="0"/>
              <a:pPr>
                <a:defRPr/>
              </a:pPr>
              <a:t>2</a:t>
            </a:fld>
            <a:endParaRPr lang="en-US"/>
          </a:p>
        </p:txBody>
      </p:sp>
    </p:spTree>
    <p:extLst>
      <p:ext uri="{BB962C8B-B14F-4D97-AF65-F5344CB8AC3E}">
        <p14:creationId xmlns:p14="http://schemas.microsoft.com/office/powerpoint/2010/main" val="2177347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20</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600" y="609600"/>
            <a:ext cx="4503906"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pPr marL="0" indent="0">
              <a:buNone/>
            </a:pPr>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100" name="Rectangle 99"/>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latin typeface="Source Sans Pro" panose="020B0503030403020204"/>
              </a:rPr>
              <a:t>Dual-Read-Port</a:t>
            </a:r>
            <a:br>
              <a:rPr lang="en-US" sz="2800" dirty="0" smtClean="0">
                <a:solidFill>
                  <a:schemeClr val="accent1"/>
                </a:solidFill>
                <a:latin typeface="Source Sans Pro" panose="020B0503030403020204"/>
              </a:rPr>
            </a:br>
            <a:r>
              <a:rPr lang="en-US" sz="2800" dirty="0" smtClean="0">
                <a:solidFill>
                  <a:schemeClr val="accent1"/>
                </a:solidFill>
                <a:latin typeface="Source Sans Pro" panose="020B0503030403020204"/>
              </a:rPr>
              <a:t>Single-Write-Port</a:t>
            </a:r>
          </a:p>
          <a:p>
            <a:pPr algn="ctr"/>
            <a:r>
              <a:rPr lang="en-US" sz="2800" dirty="0" smtClean="0">
                <a:solidFill>
                  <a:schemeClr val="accent1"/>
                </a:solidFill>
                <a:latin typeface="Source Sans Pro" panose="020B0503030403020204"/>
              </a:rPr>
              <a:t>32 x 32 </a:t>
            </a:r>
            <a:br>
              <a:rPr lang="en-US" sz="2800" dirty="0" smtClean="0">
                <a:solidFill>
                  <a:schemeClr val="accent1"/>
                </a:solidFill>
                <a:latin typeface="Source Sans Pro" panose="020B0503030403020204"/>
              </a:rPr>
            </a:br>
            <a:r>
              <a:rPr lang="en-US" sz="2800" b="1" i="1" dirty="0" smtClean="0">
                <a:solidFill>
                  <a:schemeClr val="accent1"/>
                </a:solidFill>
                <a:latin typeface="Source Sans Pro" panose="020B0503030403020204"/>
              </a:rPr>
              <a:t>Register File</a:t>
            </a:r>
            <a:endParaRPr lang="en-US" sz="2800" b="1" i="1" dirty="0">
              <a:solidFill>
                <a:schemeClr val="accent1"/>
              </a:solidFill>
              <a:latin typeface="Source Sans Pro" panose="020B0503030403020204"/>
            </a:endParaRPr>
          </a:p>
        </p:txBody>
      </p:sp>
      <p:sp>
        <p:nvSpPr>
          <p:cNvPr id="101" name="TextBox 100"/>
          <p:cNvSpPr txBox="1"/>
          <p:nvPr>
            <p:custDataLst>
              <p:tags r:id="rId4"/>
            </p:custDataLst>
          </p:nvPr>
        </p:nvSpPr>
        <p:spPr>
          <a:xfrm>
            <a:off x="7772400" y="12199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A</a:t>
            </a:r>
          </a:p>
        </p:txBody>
      </p:sp>
      <p:sp>
        <p:nvSpPr>
          <p:cNvPr id="102" name="TextBox 101"/>
          <p:cNvSpPr txBox="1"/>
          <p:nvPr>
            <p:custDataLst>
              <p:tags r:id="rId5"/>
            </p:custDataLst>
          </p:nvPr>
        </p:nvSpPr>
        <p:spPr>
          <a:xfrm>
            <a:off x="7772400" y="22105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B</a:t>
            </a:r>
          </a:p>
        </p:txBody>
      </p:sp>
      <p:sp>
        <p:nvSpPr>
          <p:cNvPr id="103" name="TextBox 102"/>
          <p:cNvSpPr txBox="1"/>
          <p:nvPr>
            <p:custDataLst>
              <p:tags r:id="rId6"/>
            </p:custDataLst>
          </p:nvPr>
        </p:nvSpPr>
        <p:spPr>
          <a:xfrm>
            <a:off x="4793556" y="1534974"/>
            <a:ext cx="601447" cy="461665"/>
          </a:xfrm>
          <a:prstGeom prst="rect">
            <a:avLst/>
          </a:prstGeom>
          <a:noFill/>
        </p:spPr>
        <p:txBody>
          <a:bodyPr wrap="none" rtlCol="0">
            <a:spAutoFit/>
          </a:bodyPr>
          <a:lstStyle/>
          <a:p>
            <a:r>
              <a:rPr lang="en-US" dirty="0" smtClean="0">
                <a:solidFill>
                  <a:schemeClr val="tx2"/>
                </a:solidFill>
                <a:latin typeface="Source Sans Pro" panose="020B0503030403020204"/>
              </a:rPr>
              <a:t>D</a:t>
            </a:r>
            <a:r>
              <a:rPr lang="en-US" baseline="-25000" dirty="0" smtClean="0">
                <a:solidFill>
                  <a:schemeClr val="tx2"/>
                </a:solidFill>
                <a:latin typeface="Source Sans Pro" panose="020B0503030403020204"/>
              </a:rPr>
              <a:t>W</a:t>
            </a:r>
          </a:p>
        </p:txBody>
      </p:sp>
      <p:sp>
        <p:nvSpPr>
          <p:cNvPr id="104" name="TextBox 103"/>
          <p:cNvSpPr txBox="1"/>
          <p:nvPr>
            <p:custDataLst>
              <p:tags r:id="rId7"/>
            </p:custDataLst>
          </p:nvPr>
        </p:nvSpPr>
        <p:spPr>
          <a:xfrm>
            <a:off x="5943600" y="3582194"/>
            <a:ext cx="59586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W</a:t>
            </a:r>
          </a:p>
        </p:txBody>
      </p:sp>
      <p:sp>
        <p:nvSpPr>
          <p:cNvPr id="105" name="TextBox 104"/>
          <p:cNvSpPr txBox="1"/>
          <p:nvPr>
            <p:custDataLst>
              <p:tags r:id="rId8"/>
            </p:custDataLst>
          </p:nvPr>
        </p:nvSpPr>
        <p:spPr>
          <a:xfrm>
            <a:off x="65532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A</a:t>
            </a:r>
          </a:p>
        </p:txBody>
      </p:sp>
      <p:sp>
        <p:nvSpPr>
          <p:cNvPr id="106" name="TextBox 105"/>
          <p:cNvSpPr txBox="1"/>
          <p:nvPr>
            <p:custDataLst>
              <p:tags r:id="rId9"/>
            </p:custDataLst>
          </p:nvPr>
        </p:nvSpPr>
        <p:spPr>
          <a:xfrm>
            <a:off x="71628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B</a:t>
            </a:r>
          </a:p>
        </p:txBody>
      </p:sp>
      <p:sp>
        <p:nvSpPr>
          <p:cNvPr id="107" name="TextBox 106"/>
          <p:cNvSpPr txBox="1"/>
          <p:nvPr>
            <p:custDataLst>
              <p:tags r:id="rId10"/>
            </p:custDataLst>
          </p:nvPr>
        </p:nvSpPr>
        <p:spPr>
          <a:xfrm>
            <a:off x="5105400" y="3582194"/>
            <a:ext cx="474810" cy="461665"/>
          </a:xfrm>
          <a:prstGeom prst="rect">
            <a:avLst/>
          </a:prstGeom>
          <a:noFill/>
        </p:spPr>
        <p:txBody>
          <a:bodyPr wrap="none" rtlCol="0">
            <a:spAutoFit/>
          </a:bodyPr>
          <a:lstStyle/>
          <a:p>
            <a:r>
              <a:rPr lang="en-US" dirty="0" smtClean="0">
                <a:solidFill>
                  <a:schemeClr val="tx2"/>
                </a:solidFill>
                <a:latin typeface="Source Sans Pro" panose="020B0503030403020204"/>
              </a:rPr>
              <a:t>W</a:t>
            </a:r>
            <a:endParaRPr lang="en-US" baseline="-25000" dirty="0" smtClean="0">
              <a:solidFill>
                <a:schemeClr val="tx2"/>
              </a:solidFill>
              <a:latin typeface="Source Sans Pro" panose="020B0503030403020204"/>
            </a:endParaRPr>
          </a:p>
        </p:txBody>
      </p:sp>
      <p:cxnSp>
        <p:nvCxnSpPr>
          <p:cNvPr id="108" name="Straight Arrow Connector 107"/>
          <p:cNvCxnSpPr/>
          <p:nvPr>
            <p:custDataLst>
              <p:tags r:id="rId11"/>
            </p:custDataLst>
          </p:nvPr>
        </p:nvCxnSpPr>
        <p:spPr>
          <a:xfrm>
            <a:off x="4260156" y="17533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custDataLst>
              <p:tags r:id="rId12"/>
            </p:custDataLst>
          </p:nvPr>
        </p:nvCxnSpPr>
        <p:spPr>
          <a:xfrm>
            <a:off x="8382000" y="15247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13"/>
            </p:custDataLst>
          </p:nvPr>
        </p:nvCxnSpPr>
        <p:spPr>
          <a:xfrm>
            <a:off x="8382000" y="24391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custDataLst>
              <p:tags r:id="rId14"/>
            </p:custDataLst>
          </p:nvPr>
        </p:nvCxnSpPr>
        <p:spPr>
          <a:xfrm rot="5400000" flipH="1" flipV="1">
            <a:off x="5067300"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custDataLst>
              <p:tags r:id="rId15"/>
            </p:custDataLst>
          </p:nvPr>
        </p:nvCxnSpPr>
        <p:spPr>
          <a:xfrm rot="5400000" flipH="1" flipV="1">
            <a:off x="59062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custDataLst>
              <p:tags r:id="rId16"/>
            </p:custDataLst>
          </p:nvPr>
        </p:nvCxnSpPr>
        <p:spPr>
          <a:xfrm rot="5400000" flipH="1" flipV="1">
            <a:off x="65158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custDataLst>
              <p:tags r:id="rId17"/>
            </p:custDataLst>
          </p:nvPr>
        </p:nvCxnSpPr>
        <p:spPr>
          <a:xfrm rot="5400000" flipH="1" flipV="1">
            <a:off x="7101376"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custDataLst>
              <p:tags r:id="rId18"/>
            </p:custDataLst>
          </p:nvPr>
        </p:nvCxnSpPr>
        <p:spPr>
          <a:xfrm rot="16200000" flipH="1">
            <a:off x="8496300" y="14866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custDataLst>
              <p:tags r:id="rId19"/>
            </p:custDataLst>
          </p:nvPr>
        </p:nvSpPr>
        <p:spPr>
          <a:xfrm>
            <a:off x="8390027" y="15247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117" name="Straight Connector 116"/>
          <p:cNvCxnSpPr/>
          <p:nvPr>
            <p:custDataLst>
              <p:tags r:id="rId20"/>
            </p:custDataLst>
          </p:nvPr>
        </p:nvCxnSpPr>
        <p:spPr>
          <a:xfrm rot="16200000" flipH="1">
            <a:off x="8496300" y="24010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custDataLst>
              <p:tags r:id="rId21"/>
            </p:custDataLst>
          </p:nvPr>
        </p:nvSpPr>
        <p:spPr>
          <a:xfrm>
            <a:off x="8382000" y="24391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119" name="Straight Connector 118"/>
          <p:cNvCxnSpPr/>
          <p:nvPr>
            <p:custDataLst>
              <p:tags r:id="rId22"/>
            </p:custDataLst>
          </p:nvPr>
        </p:nvCxnSpPr>
        <p:spPr>
          <a:xfrm rot="16200000" flipH="1">
            <a:off x="4374456" y="17152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custDataLst>
              <p:tags r:id="rId23"/>
            </p:custDataLst>
          </p:nvPr>
        </p:nvSpPr>
        <p:spPr>
          <a:xfrm>
            <a:off x="4260156" y="17533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121" name="Straight Connector 120"/>
          <p:cNvCxnSpPr/>
          <p:nvPr>
            <p:custDataLst>
              <p:tags r:id="rId24"/>
            </p:custDataLst>
          </p:nvPr>
        </p:nvCxnSpPr>
        <p:spPr>
          <a:xfrm>
            <a:off x="52578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custDataLst>
              <p:tags r:id="rId25"/>
            </p:custDataLst>
          </p:nvPr>
        </p:nvSpPr>
        <p:spPr>
          <a:xfrm>
            <a:off x="53340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1</a:t>
            </a:r>
          </a:p>
        </p:txBody>
      </p:sp>
      <p:cxnSp>
        <p:nvCxnSpPr>
          <p:cNvPr id="123" name="Straight Connector 122"/>
          <p:cNvCxnSpPr/>
          <p:nvPr>
            <p:custDataLst>
              <p:tags r:id="rId26"/>
            </p:custDataLst>
          </p:nvPr>
        </p:nvCxnSpPr>
        <p:spPr>
          <a:xfrm>
            <a:off x="60960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custDataLst>
              <p:tags r:id="rId27"/>
            </p:custDataLst>
          </p:nvPr>
        </p:nvSpPr>
        <p:spPr>
          <a:xfrm>
            <a:off x="61722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125" name="Straight Connector 124"/>
          <p:cNvCxnSpPr/>
          <p:nvPr>
            <p:custDataLst>
              <p:tags r:id="rId28"/>
            </p:custDataLst>
          </p:nvPr>
        </p:nvCxnSpPr>
        <p:spPr>
          <a:xfrm>
            <a:off x="67056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custDataLst>
              <p:tags r:id="rId29"/>
            </p:custDataLst>
          </p:nvPr>
        </p:nvSpPr>
        <p:spPr>
          <a:xfrm>
            <a:off x="67818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127" name="Straight Connector 126"/>
          <p:cNvCxnSpPr/>
          <p:nvPr>
            <p:custDataLst>
              <p:tags r:id="rId30"/>
            </p:custDataLst>
          </p:nvPr>
        </p:nvCxnSpPr>
        <p:spPr>
          <a:xfrm>
            <a:off x="7291876"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custDataLst>
              <p:tags r:id="rId31"/>
            </p:custDataLst>
          </p:nvPr>
        </p:nvSpPr>
        <p:spPr>
          <a:xfrm>
            <a:off x="7358366"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spTree>
    <p:extLst>
      <p:ext uri="{BB962C8B-B14F-4D97-AF65-F5344CB8AC3E}">
        <p14:creationId xmlns:p14="http://schemas.microsoft.com/office/powerpoint/2010/main" val="1834182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21</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600" y="609600"/>
            <a:ext cx="4503906"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pPr marL="0" indent="0">
              <a:buNone/>
            </a:pPr>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34" name="Rectangle 3"/>
          <p:cNvSpPr txBox="1">
            <a:spLocks noChangeArrowheads="1"/>
          </p:cNvSpPr>
          <p:nvPr>
            <p:custDataLst>
              <p:tags r:id="rId3"/>
            </p:custDataLst>
          </p:nvPr>
        </p:nvSpPr>
        <p:spPr>
          <a:xfrm>
            <a:off x="4267200" y="762000"/>
            <a:ext cx="4648200" cy="396240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solidFill>
                <a:latin typeface="Source Sans Pro" panose="020B0503030403020204"/>
              </a:rPr>
              <a:t>What happens if same register read and written during same clock cycle?</a:t>
            </a:r>
          </a:p>
        </p:txBody>
      </p:sp>
    </p:spTree>
    <p:extLst>
      <p:ext uri="{BB962C8B-B14F-4D97-AF65-F5344CB8AC3E}">
        <p14:creationId xmlns:p14="http://schemas.microsoft.com/office/powerpoint/2010/main" val="3169476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22</a:t>
            </a:fld>
            <a:endParaRPr lang="en-US" dirty="0"/>
          </a:p>
        </p:txBody>
      </p:sp>
      <p:sp>
        <p:nvSpPr>
          <p:cNvPr id="5" name="Rectangle 3"/>
          <p:cNvSpPr>
            <a:spLocks noGrp="1" noChangeArrowheads="1"/>
          </p:cNvSpPr>
          <p:nvPr>
            <p:ph idx="1"/>
            <p:custDataLst>
              <p:tags r:id="rId1"/>
            </p:custDataLst>
          </p:nvPr>
        </p:nvSpPr>
        <p:spPr>
          <a:xfrm>
            <a:off x="228600" y="838200"/>
            <a:ext cx="8686800" cy="5638800"/>
          </a:xfrm>
        </p:spPr>
        <p:txBody>
          <a:bodyPr>
            <a:noAutofit/>
          </a:bodyPr>
          <a:lstStyle/>
          <a:p>
            <a:pPr marL="0" indent="0">
              <a:buNone/>
            </a:pPr>
            <a:r>
              <a:rPr lang="en-US" dirty="0" smtClean="0">
                <a:solidFill>
                  <a:schemeClr val="accent1"/>
                </a:solidFill>
              </a:rPr>
              <a:t>Register File </a:t>
            </a:r>
            <a:r>
              <a:rPr lang="en-US" dirty="0" smtClean="0"/>
              <a:t>tradeoffs</a:t>
            </a:r>
          </a:p>
          <a:p>
            <a:pPr lvl="1">
              <a:buNone/>
            </a:pPr>
            <a:r>
              <a:rPr lang="en-US" dirty="0" smtClean="0">
                <a:solidFill>
                  <a:schemeClr val="accent1"/>
                </a:solidFill>
              </a:rPr>
              <a:t>+</a:t>
            </a:r>
            <a:r>
              <a:rPr lang="en-US" dirty="0" smtClean="0"/>
              <a:t>	Very fast (a few gate delays for </a:t>
            </a:r>
          </a:p>
          <a:p>
            <a:pPr lvl="1">
              <a:buNone/>
            </a:pPr>
            <a:r>
              <a:rPr lang="en-US" dirty="0"/>
              <a:t>	</a:t>
            </a:r>
            <a:r>
              <a:rPr lang="en-US" dirty="0" smtClean="0"/>
              <a:t>	both read and write)</a:t>
            </a:r>
          </a:p>
          <a:p>
            <a:pPr lvl="1">
              <a:buNone/>
            </a:pPr>
            <a:r>
              <a:rPr lang="en-US" dirty="0" smtClean="0">
                <a:solidFill>
                  <a:schemeClr val="accent1"/>
                </a:solidFill>
              </a:rPr>
              <a:t>+</a:t>
            </a:r>
            <a:r>
              <a:rPr lang="en-US" dirty="0" smtClean="0"/>
              <a:t>	Adding extra ports is </a:t>
            </a:r>
          </a:p>
          <a:p>
            <a:pPr lvl="1">
              <a:buNone/>
            </a:pPr>
            <a:r>
              <a:rPr lang="en-US" dirty="0"/>
              <a:t>	</a:t>
            </a:r>
            <a:r>
              <a:rPr lang="en-US" dirty="0" smtClean="0"/>
              <a:t>	straightforward</a:t>
            </a:r>
          </a:p>
          <a:p>
            <a:pPr lvl="1">
              <a:buNone/>
            </a:pPr>
            <a:r>
              <a:rPr lang="en-US" dirty="0" smtClean="0">
                <a:solidFill>
                  <a:schemeClr val="accent1"/>
                </a:solidFill>
              </a:rPr>
              <a:t>–</a:t>
            </a:r>
            <a:r>
              <a:rPr lang="en-US" dirty="0" smtClean="0"/>
              <a:t> 	Doesn’t scale</a:t>
            </a:r>
          </a:p>
          <a:p>
            <a:pPr lvl="1">
              <a:buNone/>
            </a:pPr>
            <a:r>
              <a:rPr lang="en-US" dirty="0"/>
              <a:t>	</a:t>
            </a:r>
            <a:r>
              <a:rPr lang="en-US" dirty="0" smtClean="0"/>
              <a:t>e.g. 32Mb register file with </a:t>
            </a:r>
          </a:p>
          <a:p>
            <a:pPr lvl="1">
              <a:buNone/>
            </a:pPr>
            <a:r>
              <a:rPr lang="en-US" dirty="0"/>
              <a:t> </a:t>
            </a:r>
            <a:r>
              <a:rPr lang="en-US" dirty="0" smtClean="0"/>
              <a:t>    32 bit registers</a:t>
            </a:r>
          </a:p>
          <a:p>
            <a:pPr lvl="1">
              <a:buNone/>
            </a:pPr>
            <a:r>
              <a:rPr lang="en-US" dirty="0"/>
              <a:t>	</a:t>
            </a:r>
            <a:r>
              <a:rPr lang="en-US" dirty="0" smtClean="0"/>
              <a:t> Need 32x 1M-to-1 multiplexor </a:t>
            </a:r>
          </a:p>
          <a:p>
            <a:pPr lvl="1">
              <a:buNone/>
            </a:pPr>
            <a:r>
              <a:rPr lang="en-US" dirty="0" smtClean="0"/>
              <a:t>     and 32x 20-to-1M decoder</a:t>
            </a:r>
          </a:p>
          <a:p>
            <a:pPr lvl="1">
              <a:buNone/>
            </a:pPr>
            <a:r>
              <a:rPr lang="en-US" dirty="0"/>
              <a:t> </a:t>
            </a:r>
            <a:r>
              <a:rPr lang="en-US" dirty="0" smtClean="0"/>
              <a:t>    </a:t>
            </a:r>
            <a:r>
              <a:rPr lang="en-US" dirty="0" smtClean="0">
                <a:solidFill>
                  <a:schemeClr val="accent1"/>
                </a:solidFill>
              </a:rPr>
              <a:t>How many logic gates/transistors?</a:t>
            </a:r>
          </a:p>
          <a:p>
            <a:pPr lvl="1">
              <a:buNone/>
            </a:pPr>
            <a:r>
              <a:rPr lang="en-US" dirty="0"/>
              <a:t>	</a:t>
            </a:r>
            <a:endParaRPr lang="en-US" dirty="0" smtClean="0"/>
          </a:p>
        </p:txBody>
      </p:sp>
      <p:sp>
        <p:nvSpPr>
          <p:cNvPr id="6" name="Rectangle 2"/>
          <p:cNvSpPr>
            <a:spLocks noGrp="1" noChangeArrowheads="1"/>
          </p:cNvSpPr>
          <p:nvPr>
            <p:ph type="title"/>
            <p:custDataLst>
              <p:tags r:id="rId2"/>
            </p:custDataLst>
          </p:nvPr>
        </p:nvSpPr>
        <p:spPr>
          <a:xfrm>
            <a:off x="228600" y="152400"/>
            <a:ext cx="8686800" cy="533400"/>
          </a:xfrm>
        </p:spPr>
        <p:txBody>
          <a:bodyPr>
            <a:noAutofit/>
          </a:bodyPr>
          <a:lstStyle/>
          <a:p>
            <a:r>
              <a:rPr lang="en-US" dirty="0" smtClean="0"/>
              <a:t>Tradeoffs</a:t>
            </a:r>
            <a:endParaRPr lang="en-US" dirty="0"/>
          </a:p>
        </p:txBody>
      </p:sp>
      <p:sp>
        <p:nvSpPr>
          <p:cNvPr id="7" name="AutoShape 5"/>
          <p:cNvSpPr>
            <a:spLocks noChangeArrowheads="1"/>
          </p:cNvSpPr>
          <p:nvPr/>
        </p:nvSpPr>
        <p:spPr bwMode="auto">
          <a:xfrm>
            <a:off x="7086600" y="266699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8" name="AutoShape 5"/>
          <p:cNvSpPr>
            <a:spLocks noChangeArrowheads="1"/>
          </p:cNvSpPr>
          <p:nvPr/>
        </p:nvSpPr>
        <p:spPr bwMode="auto">
          <a:xfrm>
            <a:off x="7086600" y="39457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9" name="AutoShape 5"/>
          <p:cNvSpPr>
            <a:spLocks noChangeArrowheads="1"/>
          </p:cNvSpPr>
          <p:nvPr/>
        </p:nvSpPr>
        <p:spPr bwMode="auto">
          <a:xfrm>
            <a:off x="7086600" y="45553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0" name="AutoShape 5"/>
          <p:cNvSpPr>
            <a:spLocks noChangeArrowheads="1"/>
          </p:cNvSpPr>
          <p:nvPr/>
        </p:nvSpPr>
        <p:spPr bwMode="auto">
          <a:xfrm>
            <a:off x="7086600" y="51649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1" name="AutoShape 5"/>
          <p:cNvSpPr>
            <a:spLocks noChangeArrowheads="1"/>
          </p:cNvSpPr>
          <p:nvPr/>
        </p:nvSpPr>
        <p:spPr bwMode="auto">
          <a:xfrm>
            <a:off x="7086600" y="76199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2" name="AutoShape 5"/>
          <p:cNvSpPr>
            <a:spLocks noChangeArrowheads="1"/>
          </p:cNvSpPr>
          <p:nvPr/>
        </p:nvSpPr>
        <p:spPr bwMode="auto">
          <a:xfrm>
            <a:off x="7086600" y="141443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3" name="AutoShape 5"/>
          <p:cNvSpPr>
            <a:spLocks noChangeArrowheads="1"/>
          </p:cNvSpPr>
          <p:nvPr/>
        </p:nvSpPr>
        <p:spPr bwMode="auto">
          <a:xfrm>
            <a:off x="7086600" y="20407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p:nvPr/>
        </p:nvCxnSpPr>
        <p:spPr>
          <a:xfrm>
            <a:off x="6019800" y="27431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1" idx="1"/>
          </p:cNvCxnSpPr>
          <p:nvPr/>
        </p:nvCxnSpPr>
        <p:spPr>
          <a:xfrm>
            <a:off x="6781800" y="1295396"/>
            <a:ext cx="0" cy="50115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0" idx="1"/>
          </p:cNvCxnSpPr>
          <p:nvPr/>
        </p:nvCxnSpPr>
        <p:spPr>
          <a:xfrm flipH="1">
            <a:off x="6595108" y="1142996"/>
            <a:ext cx="34292" cy="51639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990596"/>
            <a:ext cx="20954" cy="534715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7" idx="2"/>
          </p:cNvCxnSpPr>
          <p:nvPr/>
        </p:nvCxnSpPr>
        <p:spPr>
          <a:xfrm flipH="1">
            <a:off x="6477000" y="990596"/>
            <a:ext cx="4572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629400" y="1142996"/>
            <a:ext cx="4572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9" idx="6"/>
          </p:cNvCxnSpPr>
          <p:nvPr/>
        </p:nvCxnSpPr>
        <p:spPr>
          <a:xfrm flipH="1">
            <a:off x="6781800" y="129539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477000" y="16763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29400" y="18287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781800" y="19811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77000" y="22859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29400" y="24383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781800" y="25907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77000" y="28955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629400" y="30479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781800" y="32003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477000" y="3581396"/>
            <a:ext cx="8763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29400" y="37337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81800" y="38861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477000" y="41909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629400" y="43433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781800" y="44957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477000" y="48005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629400" y="49529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781800" y="51053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77000" y="54101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29400" y="55625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781800" y="57149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934200" y="28193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934200" y="367427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934200" y="38099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4200" y="425051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34200" y="50291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934200" y="9143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934200" y="10667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934200" y="12191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934200" y="16001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34200" y="17525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934200" y="219311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34200" y="249791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6019800" y="21335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19800" y="15239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19800" y="8381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19800" y="34289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19800" y="40385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6481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19800" y="52577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772078" y="533396"/>
            <a:ext cx="17152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a</a:t>
            </a:r>
            <a:endParaRPr lang="en-US" dirty="0">
              <a:solidFill>
                <a:schemeClr val="tx2"/>
              </a:solidFill>
              <a:latin typeface="Source Sans Pro" panose="020B0503030403020204"/>
            </a:endParaRPr>
          </a:p>
        </p:txBody>
      </p:sp>
      <p:sp>
        <p:nvSpPr>
          <p:cNvPr id="62" name="TextBox 61"/>
          <p:cNvSpPr txBox="1"/>
          <p:nvPr/>
        </p:nvSpPr>
        <p:spPr>
          <a:xfrm>
            <a:off x="5791200" y="12455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b</a:t>
            </a:r>
          </a:p>
        </p:txBody>
      </p:sp>
      <p:sp>
        <p:nvSpPr>
          <p:cNvPr id="63" name="TextBox 62"/>
          <p:cNvSpPr txBox="1"/>
          <p:nvPr/>
        </p:nvSpPr>
        <p:spPr>
          <a:xfrm>
            <a:off x="5791200" y="1855109"/>
            <a:ext cx="153888"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c</a:t>
            </a:r>
          </a:p>
        </p:txBody>
      </p:sp>
      <p:sp>
        <p:nvSpPr>
          <p:cNvPr id="64" name="TextBox 63"/>
          <p:cNvSpPr txBox="1"/>
          <p:nvPr/>
        </p:nvSpPr>
        <p:spPr>
          <a:xfrm>
            <a:off x="5791200" y="24647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d</a:t>
            </a:r>
          </a:p>
        </p:txBody>
      </p:sp>
      <p:sp>
        <p:nvSpPr>
          <p:cNvPr id="65" name="TextBox 64"/>
          <p:cNvSpPr txBox="1"/>
          <p:nvPr/>
        </p:nvSpPr>
        <p:spPr>
          <a:xfrm>
            <a:off x="5791200" y="31505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e</a:t>
            </a:r>
          </a:p>
        </p:txBody>
      </p:sp>
      <p:sp>
        <p:nvSpPr>
          <p:cNvPr id="66" name="TextBox 65"/>
          <p:cNvSpPr txBox="1"/>
          <p:nvPr/>
        </p:nvSpPr>
        <p:spPr>
          <a:xfrm>
            <a:off x="5791200" y="3760109"/>
            <a:ext cx="84960"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f</a:t>
            </a:r>
          </a:p>
        </p:txBody>
      </p:sp>
      <p:sp>
        <p:nvSpPr>
          <p:cNvPr id="67" name="TextBox 66"/>
          <p:cNvSpPr txBox="1"/>
          <p:nvPr/>
        </p:nvSpPr>
        <p:spPr>
          <a:xfrm>
            <a:off x="5791200" y="43697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g</a:t>
            </a:r>
          </a:p>
        </p:txBody>
      </p:sp>
      <p:sp>
        <p:nvSpPr>
          <p:cNvPr id="68" name="TextBox 67"/>
          <p:cNvSpPr txBox="1"/>
          <p:nvPr/>
        </p:nvSpPr>
        <p:spPr>
          <a:xfrm>
            <a:off x="5791200" y="49793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h</a:t>
            </a:r>
          </a:p>
        </p:txBody>
      </p:sp>
      <p:sp>
        <p:nvSpPr>
          <p:cNvPr id="69" name="TextBox 68"/>
          <p:cNvSpPr txBox="1"/>
          <p:nvPr/>
        </p:nvSpPr>
        <p:spPr>
          <a:xfrm>
            <a:off x="6366508" y="6122309"/>
            <a:ext cx="26770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s</a:t>
            </a:r>
            <a:r>
              <a:rPr lang="en-US" baseline="-25000" dirty="0">
                <a:solidFill>
                  <a:schemeClr val="tx2"/>
                </a:solidFill>
                <a:latin typeface="Source Sans Pro" panose="020B0503030403020204"/>
              </a:rPr>
              <a:t>2</a:t>
            </a:r>
          </a:p>
        </p:txBody>
      </p:sp>
      <p:sp>
        <p:nvSpPr>
          <p:cNvPr id="70" name="TextBox 69"/>
          <p:cNvSpPr txBox="1"/>
          <p:nvPr/>
        </p:nvSpPr>
        <p:spPr>
          <a:xfrm>
            <a:off x="6595108" y="6122309"/>
            <a:ext cx="26770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s</a:t>
            </a:r>
            <a:r>
              <a:rPr lang="en-US" baseline="-25000" dirty="0">
                <a:solidFill>
                  <a:schemeClr val="tx2"/>
                </a:solidFill>
                <a:latin typeface="Source Sans Pro" panose="020B0503030403020204"/>
              </a:rPr>
              <a:t>1</a:t>
            </a:r>
          </a:p>
        </p:txBody>
      </p:sp>
      <p:sp>
        <p:nvSpPr>
          <p:cNvPr id="71" name="TextBox 70"/>
          <p:cNvSpPr txBox="1"/>
          <p:nvPr/>
        </p:nvSpPr>
        <p:spPr>
          <a:xfrm>
            <a:off x="6781800" y="6122309"/>
            <a:ext cx="26770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s</a:t>
            </a:r>
            <a:r>
              <a:rPr lang="en-US" baseline="-25000" dirty="0" smtClean="0">
                <a:solidFill>
                  <a:schemeClr val="tx2"/>
                </a:solidFill>
                <a:latin typeface="Source Sans Pro" panose="020B0503030403020204"/>
              </a:rPr>
              <a:t>0</a:t>
            </a:r>
            <a:endParaRPr lang="en-US" baseline="-25000" dirty="0">
              <a:solidFill>
                <a:schemeClr val="tx2"/>
              </a:solidFill>
              <a:latin typeface="Source Sans Pro" panose="020B0503030403020204"/>
            </a:endParaRPr>
          </a:p>
        </p:txBody>
      </p:sp>
      <p:sp>
        <p:nvSpPr>
          <p:cNvPr id="72" name="AutoShape 5"/>
          <p:cNvSpPr>
            <a:spLocks noChangeArrowheads="1"/>
          </p:cNvSpPr>
          <p:nvPr/>
        </p:nvSpPr>
        <p:spPr bwMode="auto">
          <a:xfrm>
            <a:off x="7086600" y="3319436"/>
            <a:ext cx="533400" cy="62628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73" name="Trapezoid 72"/>
          <p:cNvSpPr/>
          <p:nvPr/>
        </p:nvSpPr>
        <p:spPr>
          <a:xfrm rot="5400000">
            <a:off x="4578577" y="2050823"/>
            <a:ext cx="5854243" cy="2514598"/>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4" name="AutoShape 14"/>
          <p:cNvSpPr>
            <a:spLocks noChangeArrowheads="1"/>
          </p:cNvSpPr>
          <p:nvPr>
            <p:custDataLst>
              <p:tags r:id="rId3"/>
            </p:custDataLst>
          </p:nvPr>
        </p:nvSpPr>
        <p:spPr bwMode="auto">
          <a:xfrm flipH="1">
            <a:off x="8077200" y="2993944"/>
            <a:ext cx="533398" cy="663656"/>
          </a:xfrm>
          <a:prstGeom prst="moon">
            <a:avLst>
              <a:gd name="adj" fmla="val 8750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cxnSp>
        <p:nvCxnSpPr>
          <p:cNvPr id="75" name="Straight Connector 74"/>
          <p:cNvCxnSpPr>
            <a:stCxn id="74" idx="0"/>
          </p:cNvCxnSpPr>
          <p:nvPr/>
        </p:nvCxnSpPr>
        <p:spPr>
          <a:xfrm flipV="1">
            <a:off x="8077200" y="1066796"/>
            <a:ext cx="0" cy="19271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11" idx="3"/>
          </p:cNvCxnSpPr>
          <p:nvPr/>
        </p:nvCxnSpPr>
        <p:spPr>
          <a:xfrm flipH="1">
            <a:off x="7620000" y="1066796"/>
            <a:ext cx="457200" cy="83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4" idx="2"/>
          </p:cNvCxnSpPr>
          <p:nvPr/>
        </p:nvCxnSpPr>
        <p:spPr>
          <a:xfrm>
            <a:off x="8077200" y="3657600"/>
            <a:ext cx="0" cy="182045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10" idx="3"/>
          </p:cNvCxnSpPr>
          <p:nvPr/>
        </p:nvCxnSpPr>
        <p:spPr>
          <a:xfrm flipH="1">
            <a:off x="7620000" y="5478056"/>
            <a:ext cx="4572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848600" y="3150509"/>
            <a:ext cx="228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848600" y="3505200"/>
            <a:ext cx="228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924800" y="3048000"/>
            <a:ext cx="152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924800" y="1727576"/>
            <a:ext cx="0" cy="132042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12" idx="3"/>
          </p:cNvCxnSpPr>
          <p:nvPr/>
        </p:nvCxnSpPr>
        <p:spPr>
          <a:xfrm flipH="1">
            <a:off x="7620000" y="172757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4" idx="2"/>
          </p:cNvCxnSpPr>
          <p:nvPr/>
        </p:nvCxnSpPr>
        <p:spPr>
          <a:xfrm flipH="1">
            <a:off x="7924800" y="3657600"/>
            <a:ext cx="152400" cy="1667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924800" y="3674276"/>
            <a:ext cx="0" cy="11775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9" idx="3"/>
          </p:cNvCxnSpPr>
          <p:nvPr/>
        </p:nvCxnSpPr>
        <p:spPr>
          <a:xfrm flipH="1">
            <a:off x="7620000" y="486845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848600" y="3505200"/>
            <a:ext cx="0" cy="75782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8" idx="3"/>
          </p:cNvCxnSpPr>
          <p:nvPr/>
        </p:nvCxnSpPr>
        <p:spPr>
          <a:xfrm flipH="1" flipV="1">
            <a:off x="7620000" y="4258856"/>
            <a:ext cx="228600" cy="41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772400" y="342899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2" idx="3"/>
          </p:cNvCxnSpPr>
          <p:nvPr/>
        </p:nvCxnSpPr>
        <p:spPr>
          <a:xfrm>
            <a:off x="7620000" y="3632576"/>
            <a:ext cx="152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772400" y="3428996"/>
            <a:ext cx="0" cy="203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48600" y="2345516"/>
            <a:ext cx="0" cy="80499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13" idx="3"/>
          </p:cNvCxnSpPr>
          <p:nvPr/>
        </p:nvCxnSpPr>
        <p:spPr>
          <a:xfrm flipH="1">
            <a:off x="7620000" y="2345516"/>
            <a:ext cx="228600" cy="83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 idx="3"/>
          </p:cNvCxnSpPr>
          <p:nvPr/>
        </p:nvCxnSpPr>
        <p:spPr>
          <a:xfrm flipV="1">
            <a:off x="7620000" y="2971800"/>
            <a:ext cx="114300" cy="833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772400" y="2971800"/>
            <a:ext cx="0" cy="3363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772400" y="3276600"/>
            <a:ext cx="371475" cy="633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74" idx="1"/>
          </p:cNvCxnSpPr>
          <p:nvPr/>
        </p:nvCxnSpPr>
        <p:spPr>
          <a:xfrm>
            <a:off x="8610598" y="3325772"/>
            <a:ext cx="38100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010400" y="238780"/>
            <a:ext cx="165622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a:rPr>
              <a:t>8-to-1 mux</a:t>
            </a:r>
            <a:endParaRPr lang="en-US" dirty="0">
              <a:solidFill>
                <a:schemeClr val="tx2"/>
              </a:solidFill>
              <a:latin typeface="Source Sans Pro" panose="020B0503030403020204"/>
            </a:endParaRPr>
          </a:p>
        </p:txBody>
      </p:sp>
    </p:spTree>
    <p:extLst>
      <p:ext uri="{BB962C8B-B14F-4D97-AF65-F5344CB8AC3E}">
        <p14:creationId xmlns:p14="http://schemas.microsoft.com/office/powerpoint/2010/main" val="156785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7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7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83"/>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84"/>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85"/>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86"/>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87"/>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88"/>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89"/>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9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9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92"/>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9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9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95"/>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9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61" grpId="0"/>
      <p:bldP spid="62" grpId="0"/>
      <p:bldP spid="63" grpId="0"/>
      <p:bldP spid="64" grpId="0"/>
      <p:bldP spid="65" grpId="0"/>
      <p:bldP spid="66" grpId="0"/>
      <p:bldP spid="67" grpId="0"/>
      <p:bldP spid="68" grpId="0"/>
      <p:bldP spid="69" grpId="0"/>
      <p:bldP spid="70" grpId="0"/>
      <p:bldP spid="71" grpId="0"/>
      <p:bldP spid="72" grpId="0" animBg="1"/>
      <p:bldP spid="73" grpId="0" animBg="1"/>
      <p:bldP spid="74" grpId="0" animBg="1"/>
      <p:bldP spid="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23</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err="1" smtClean="0"/>
              <a:t>Takeway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Register files are very fast storage (only a few gate delays), but does not scale to large memory sizes.</a:t>
            </a:r>
            <a:endParaRPr lang="en-US" dirty="0"/>
          </a:p>
        </p:txBody>
      </p:sp>
    </p:spTree>
    <p:extLst>
      <p:ext uri="{BB962C8B-B14F-4D97-AF65-F5344CB8AC3E}">
        <p14:creationId xmlns:p14="http://schemas.microsoft.com/office/powerpoint/2010/main" val="1246759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24</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Goals for today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Memory</a:t>
            </a:r>
          </a:p>
          <a:p>
            <a:pPr lvl="1"/>
            <a:r>
              <a:rPr lang="en-US" dirty="0" smtClean="0">
                <a:solidFill>
                  <a:schemeClr val="bg2">
                    <a:lumMod val="75000"/>
                  </a:schemeClr>
                </a:solidFill>
              </a:rPr>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4135527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25</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How do we scale/build larger memories?</a:t>
            </a:r>
            <a:endParaRPr lang="en-US" dirty="0"/>
          </a:p>
        </p:txBody>
      </p:sp>
    </p:spTree>
    <p:extLst>
      <p:ext uri="{BB962C8B-B14F-4D97-AF65-F5344CB8AC3E}">
        <p14:creationId xmlns:p14="http://schemas.microsoft.com/office/powerpoint/2010/main" val="3462128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ln>
            <a:solidFill>
              <a:schemeClr val="tx2"/>
            </a:solidFill>
          </a:ln>
        </p:spPr>
        <p:txBody>
          <a:bodyPr/>
          <a:lstStyle/>
          <a:p>
            <a:pPr>
              <a:defRPr/>
            </a:pPr>
            <a:fld id="{EFE0FDE5-1195-4879-940F-31B1BE8EAA1F}" type="slidenum">
              <a:rPr lang="en-US" smtClean="0"/>
              <a:pPr>
                <a:defRPr/>
              </a:pPr>
              <a:t>26</a:t>
            </a:fld>
            <a:endParaRPr lang="en-US"/>
          </a:p>
        </p:txBody>
      </p:sp>
      <p:cxnSp>
        <p:nvCxnSpPr>
          <p:cNvPr id="7" name="Straight Connector 6"/>
          <p:cNvCxnSpPr/>
          <p:nvPr/>
        </p:nvCxnSpPr>
        <p:spPr>
          <a:xfrm flipH="1">
            <a:off x="4316636" y="3950282"/>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06358" y="3953479"/>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63357" y="3966860"/>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87296" y="3971321"/>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530896" y="3957940"/>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974236" y="3962400"/>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custDataLst>
              <p:tags r:id="rId1"/>
            </p:custDataLst>
          </p:nvPr>
        </p:nvSpPr>
        <p:spPr>
          <a:xfrm>
            <a:off x="0" y="152400"/>
            <a:ext cx="8915400" cy="533400"/>
          </a:xfrm>
        </p:spPr>
        <p:txBody>
          <a:bodyPr>
            <a:normAutofit fontScale="90000"/>
          </a:bodyPr>
          <a:lstStyle/>
          <a:p>
            <a:r>
              <a:rPr lang="en-US" dirty="0" smtClean="0"/>
              <a:t>Building Large Memories</a:t>
            </a:r>
            <a:endParaRPr lang="en-US" dirty="0"/>
          </a:p>
        </p:txBody>
      </p:sp>
      <p:sp>
        <p:nvSpPr>
          <p:cNvPr id="14" name="Content Placeholder 2"/>
          <p:cNvSpPr>
            <a:spLocks noGrp="1"/>
          </p:cNvSpPr>
          <p:nvPr>
            <p:ph idx="1"/>
            <p:custDataLst>
              <p:tags r:id="rId2"/>
            </p:custDataLst>
          </p:nvPr>
        </p:nvSpPr>
        <p:spPr>
          <a:xfrm>
            <a:off x="0" y="685800"/>
            <a:ext cx="9144000" cy="6019800"/>
          </a:xfrm>
          <a:ln>
            <a:noFill/>
          </a:ln>
        </p:spPr>
        <p:txBody>
          <a:bodyPr>
            <a:normAutofit/>
          </a:bodyPr>
          <a:lstStyle/>
          <a:p>
            <a:pPr marL="0" indent="0">
              <a:buNone/>
            </a:pPr>
            <a:r>
              <a:rPr lang="en-US" dirty="0" smtClean="0"/>
              <a:t>Need a shared </a:t>
            </a:r>
            <a:r>
              <a:rPr lang="en-US" dirty="0" smtClean="0">
                <a:solidFill>
                  <a:schemeClr val="accent1"/>
                </a:solidFill>
              </a:rPr>
              <a:t>bus </a:t>
            </a:r>
            <a:r>
              <a:rPr lang="en-US" dirty="0" smtClean="0"/>
              <a:t>(or shared </a:t>
            </a:r>
            <a:r>
              <a:rPr lang="en-US" dirty="0" smtClean="0">
                <a:solidFill>
                  <a:schemeClr val="accent1"/>
                </a:solidFill>
              </a:rPr>
              <a:t>bit line</a:t>
            </a:r>
            <a:r>
              <a:rPr lang="en-US" dirty="0" smtClean="0"/>
              <a:t>)</a:t>
            </a:r>
          </a:p>
          <a:p>
            <a:pPr lvl="1"/>
            <a:r>
              <a:rPr lang="en-US" dirty="0" smtClean="0"/>
              <a:t>Many </a:t>
            </a:r>
            <a:r>
              <a:rPr lang="en-US" dirty="0" err="1" smtClean="0"/>
              <a:t>FlipFlops</a:t>
            </a:r>
            <a:r>
              <a:rPr lang="en-US" dirty="0" smtClean="0"/>
              <a:t>/outputs/etc. connected to single wire</a:t>
            </a:r>
          </a:p>
          <a:p>
            <a:pPr lvl="1"/>
            <a:r>
              <a:rPr lang="en-US" dirty="0" smtClean="0">
                <a:solidFill>
                  <a:schemeClr val="accent1"/>
                </a:solidFill>
              </a:rPr>
              <a:t>Only one output </a:t>
            </a:r>
            <a:r>
              <a:rPr lang="en-US" i="1" dirty="0" smtClean="0">
                <a:solidFill>
                  <a:schemeClr val="accent1"/>
                </a:solidFill>
              </a:rPr>
              <a:t>drives</a:t>
            </a:r>
            <a:r>
              <a:rPr lang="en-US" dirty="0" smtClean="0">
                <a:solidFill>
                  <a:schemeClr val="accent1"/>
                </a:solidFill>
              </a:rPr>
              <a:t> the bus at a time</a:t>
            </a: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r>
              <a:rPr lang="en-US" dirty="0" smtClean="0">
                <a:solidFill>
                  <a:schemeClr val="accent5">
                    <a:lumMod val="60000"/>
                    <a:lumOff val="40000"/>
                  </a:schemeClr>
                </a:solidFill>
              </a:rPr>
              <a:t>How do we build such a device?</a:t>
            </a:r>
          </a:p>
          <a:p>
            <a:pPr>
              <a:buClr>
                <a:schemeClr val="accent1"/>
              </a:buClr>
            </a:pPr>
            <a:endParaRPr lang="en-US" dirty="0" smtClean="0"/>
          </a:p>
        </p:txBody>
      </p:sp>
      <p:grpSp>
        <p:nvGrpSpPr>
          <p:cNvPr id="15" name="Group 14"/>
          <p:cNvGrpSpPr/>
          <p:nvPr>
            <p:custDataLst>
              <p:tags r:id="rId3"/>
            </p:custDataLst>
          </p:nvPr>
        </p:nvGrpSpPr>
        <p:grpSpPr>
          <a:xfrm rot="5400000">
            <a:off x="304798" y="4095643"/>
            <a:ext cx="685800" cy="381000"/>
            <a:chOff x="2209800" y="4381500"/>
            <a:chExt cx="1447800" cy="800100"/>
          </a:xfrm>
        </p:grpSpPr>
        <p:sp>
          <p:nvSpPr>
            <p:cNvPr id="16" name="Isosceles Triangle 15"/>
            <p:cNvSpPr/>
            <p:nvPr>
              <p:custDataLst>
                <p:tags r:id="rId51"/>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2"/>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3"/>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4"/>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custDataLst>
              <p:tags r:id="rId4"/>
            </p:custDataLst>
          </p:nvPr>
        </p:nvCxnSpPr>
        <p:spPr>
          <a:xfrm rot="16200000">
            <a:off x="685798" y="4134899"/>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5"/>
            </p:custDataLst>
          </p:nvPr>
        </p:nvSpPr>
        <p:spPr>
          <a:xfrm>
            <a:off x="7475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0</a:t>
            </a:r>
          </a:p>
        </p:txBody>
      </p:sp>
      <p:sp>
        <p:nvSpPr>
          <p:cNvPr id="22" name="TextBox 21"/>
          <p:cNvSpPr txBox="1"/>
          <p:nvPr>
            <p:custDataLst>
              <p:tags r:id="rId6"/>
            </p:custDataLst>
          </p:nvPr>
        </p:nvSpPr>
        <p:spPr>
          <a:xfrm>
            <a:off x="321663"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0</a:t>
            </a:r>
          </a:p>
        </p:txBody>
      </p:sp>
      <p:sp>
        <p:nvSpPr>
          <p:cNvPr id="23" name="TextBox 22"/>
          <p:cNvSpPr txBox="1"/>
          <p:nvPr>
            <p:custDataLst>
              <p:tags r:id="rId7"/>
            </p:custDataLst>
          </p:nvPr>
        </p:nvSpPr>
        <p:spPr>
          <a:xfrm>
            <a:off x="4876798" y="4977825"/>
            <a:ext cx="1946367" cy="523220"/>
          </a:xfrm>
          <a:prstGeom prst="rect">
            <a:avLst/>
          </a:prstGeom>
          <a:noFill/>
          <a:ln>
            <a:noFill/>
          </a:ln>
        </p:spPr>
        <p:txBody>
          <a:bodyPr wrap="none" rtlCol="0">
            <a:spAutoFit/>
          </a:bodyPr>
          <a:lstStyle/>
          <a:p>
            <a:r>
              <a:rPr lang="en-US" sz="2800" dirty="0" smtClean="0">
                <a:solidFill>
                  <a:schemeClr val="tx2"/>
                </a:solidFill>
                <a:latin typeface="Source Sans Pro"/>
              </a:rPr>
              <a:t>shared line</a:t>
            </a:r>
            <a:endParaRPr lang="en-US" sz="2800" baseline="-25000" dirty="0" smtClean="0">
              <a:solidFill>
                <a:schemeClr val="tx2"/>
              </a:solidFill>
              <a:latin typeface="Source Sans Pro"/>
            </a:endParaRPr>
          </a:p>
        </p:txBody>
      </p:sp>
      <p:grpSp>
        <p:nvGrpSpPr>
          <p:cNvPr id="24" name="Group 23"/>
          <p:cNvGrpSpPr/>
          <p:nvPr>
            <p:custDataLst>
              <p:tags r:id="rId8"/>
            </p:custDataLst>
          </p:nvPr>
        </p:nvGrpSpPr>
        <p:grpSpPr>
          <a:xfrm rot="5400000">
            <a:off x="1676398" y="4095643"/>
            <a:ext cx="685800" cy="381000"/>
            <a:chOff x="2209800" y="4381500"/>
            <a:chExt cx="1447800" cy="800100"/>
          </a:xfrm>
        </p:grpSpPr>
        <p:sp>
          <p:nvSpPr>
            <p:cNvPr id="25" name="Isosceles Triangle 24"/>
            <p:cNvSpPr/>
            <p:nvPr>
              <p:custDataLst>
                <p:tags r:id="rId47"/>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custDataLst>
                <p:tags r:id="rId48"/>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49"/>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0"/>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custDataLst>
              <p:tags r:id="rId9"/>
            </p:custDataLst>
          </p:nvPr>
        </p:nvCxnSpPr>
        <p:spPr>
          <a:xfrm rot="16200000">
            <a:off x="2057398" y="4131417"/>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10"/>
            </p:custDataLst>
          </p:nvPr>
        </p:nvSpPr>
        <p:spPr>
          <a:xfrm>
            <a:off x="20429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1</a:t>
            </a:r>
          </a:p>
        </p:txBody>
      </p:sp>
      <p:sp>
        <p:nvSpPr>
          <p:cNvPr id="31" name="TextBox 30"/>
          <p:cNvSpPr txBox="1"/>
          <p:nvPr>
            <p:custDataLst>
              <p:tags r:id="rId11"/>
            </p:custDataLst>
          </p:nvPr>
        </p:nvSpPr>
        <p:spPr>
          <a:xfrm>
            <a:off x="1608133"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1</a:t>
            </a:r>
          </a:p>
        </p:txBody>
      </p:sp>
      <p:grpSp>
        <p:nvGrpSpPr>
          <p:cNvPr id="32" name="Group 31"/>
          <p:cNvGrpSpPr/>
          <p:nvPr>
            <p:custDataLst>
              <p:tags r:id="rId12"/>
            </p:custDataLst>
          </p:nvPr>
        </p:nvGrpSpPr>
        <p:grpSpPr>
          <a:xfrm rot="5400000">
            <a:off x="2819398" y="4095643"/>
            <a:ext cx="685800" cy="381000"/>
            <a:chOff x="2209800" y="4381500"/>
            <a:chExt cx="1447800" cy="800100"/>
          </a:xfrm>
        </p:grpSpPr>
        <p:sp>
          <p:nvSpPr>
            <p:cNvPr id="33" name="Isosceles Triangle 32"/>
            <p:cNvSpPr/>
            <p:nvPr>
              <p:custDataLst>
                <p:tags r:id="rId43"/>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custDataLst>
                <p:tags r:id="rId44"/>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45"/>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46"/>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custDataLst>
              <p:tags r:id="rId13"/>
            </p:custDataLst>
          </p:nvPr>
        </p:nvCxnSpPr>
        <p:spPr>
          <a:xfrm rot="16200000">
            <a:off x="3200398" y="4131417"/>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custDataLst>
              <p:tags r:id="rId14"/>
            </p:custDataLst>
          </p:nvPr>
        </p:nvSpPr>
        <p:spPr>
          <a:xfrm>
            <a:off x="31859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2</a:t>
            </a:r>
          </a:p>
        </p:txBody>
      </p:sp>
      <p:sp>
        <p:nvSpPr>
          <p:cNvPr id="39" name="TextBox 38"/>
          <p:cNvSpPr txBox="1"/>
          <p:nvPr>
            <p:custDataLst>
              <p:tags r:id="rId15"/>
            </p:custDataLst>
          </p:nvPr>
        </p:nvSpPr>
        <p:spPr>
          <a:xfrm>
            <a:off x="2751133"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2</a:t>
            </a:r>
          </a:p>
        </p:txBody>
      </p:sp>
      <p:grpSp>
        <p:nvGrpSpPr>
          <p:cNvPr id="40" name="Group 39"/>
          <p:cNvGrpSpPr/>
          <p:nvPr>
            <p:custDataLst>
              <p:tags r:id="rId16"/>
            </p:custDataLst>
          </p:nvPr>
        </p:nvGrpSpPr>
        <p:grpSpPr>
          <a:xfrm rot="5400000">
            <a:off x="4044361" y="4095643"/>
            <a:ext cx="685800" cy="381000"/>
            <a:chOff x="2209800" y="4381500"/>
            <a:chExt cx="1447800" cy="800100"/>
          </a:xfrm>
        </p:grpSpPr>
        <p:sp>
          <p:nvSpPr>
            <p:cNvPr id="41" name="Isosceles Triangle 40"/>
            <p:cNvSpPr/>
            <p:nvPr>
              <p:custDataLst>
                <p:tags r:id="rId39"/>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40"/>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41"/>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42"/>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custDataLst>
              <p:tags r:id="rId17"/>
            </p:custDataLst>
          </p:nvPr>
        </p:nvCxnSpPr>
        <p:spPr>
          <a:xfrm rot="16200000">
            <a:off x="4425361" y="4141823"/>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custDataLst>
              <p:tags r:id="rId18"/>
            </p:custDataLst>
          </p:nvPr>
        </p:nvSpPr>
        <p:spPr>
          <a:xfrm>
            <a:off x="44051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3</a:t>
            </a:r>
          </a:p>
        </p:txBody>
      </p:sp>
      <p:sp>
        <p:nvSpPr>
          <p:cNvPr id="47" name="TextBox 46"/>
          <p:cNvSpPr txBox="1"/>
          <p:nvPr>
            <p:custDataLst>
              <p:tags r:id="rId19"/>
            </p:custDataLst>
          </p:nvPr>
        </p:nvSpPr>
        <p:spPr>
          <a:xfrm>
            <a:off x="3976096"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3</a:t>
            </a:r>
          </a:p>
        </p:txBody>
      </p:sp>
      <p:grpSp>
        <p:nvGrpSpPr>
          <p:cNvPr id="48" name="Group 47"/>
          <p:cNvGrpSpPr/>
          <p:nvPr>
            <p:custDataLst>
              <p:tags r:id="rId20"/>
            </p:custDataLst>
          </p:nvPr>
        </p:nvGrpSpPr>
        <p:grpSpPr>
          <a:xfrm rot="5400000">
            <a:off x="6248398" y="4095643"/>
            <a:ext cx="685800" cy="381000"/>
            <a:chOff x="2209800" y="4381500"/>
            <a:chExt cx="1447800" cy="800100"/>
          </a:xfrm>
        </p:grpSpPr>
        <p:sp>
          <p:nvSpPr>
            <p:cNvPr id="49" name="Isosceles Triangle 48"/>
            <p:cNvSpPr/>
            <p:nvPr>
              <p:custDataLst>
                <p:tags r:id="rId35"/>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custDataLst>
                <p:tags r:id="rId36"/>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37"/>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38"/>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custDataLst>
              <p:tags r:id="rId21"/>
            </p:custDataLst>
          </p:nvPr>
        </p:nvCxnSpPr>
        <p:spPr>
          <a:xfrm rot="16200000">
            <a:off x="6629398" y="4132587"/>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custDataLst>
              <p:tags r:id="rId22"/>
            </p:custDataLst>
          </p:nvPr>
        </p:nvGrpSpPr>
        <p:grpSpPr>
          <a:xfrm rot="5400000">
            <a:off x="7696198" y="4095643"/>
            <a:ext cx="685800" cy="381000"/>
            <a:chOff x="2209800" y="4381500"/>
            <a:chExt cx="1447800" cy="800100"/>
          </a:xfrm>
        </p:grpSpPr>
        <p:sp>
          <p:nvSpPr>
            <p:cNvPr id="55" name="Isosceles Triangle 54"/>
            <p:cNvSpPr/>
            <p:nvPr>
              <p:custDataLst>
                <p:tags r:id="rId31"/>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32"/>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33"/>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34"/>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custDataLst>
              <p:tags r:id="rId23"/>
            </p:custDataLst>
          </p:nvPr>
        </p:nvCxnSpPr>
        <p:spPr>
          <a:xfrm rot="16200000">
            <a:off x="8077198" y="4141823"/>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4"/>
            </p:custDataLst>
          </p:nvPr>
        </p:nvSpPr>
        <p:spPr>
          <a:xfrm>
            <a:off x="8078309" y="3464005"/>
            <a:ext cx="845103"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1023</a:t>
            </a:r>
          </a:p>
        </p:txBody>
      </p:sp>
      <p:sp>
        <p:nvSpPr>
          <p:cNvPr id="61" name="TextBox 60"/>
          <p:cNvSpPr txBox="1"/>
          <p:nvPr>
            <p:custDataLst>
              <p:tags r:id="rId25"/>
            </p:custDataLst>
          </p:nvPr>
        </p:nvSpPr>
        <p:spPr>
          <a:xfrm>
            <a:off x="7260205" y="3464005"/>
            <a:ext cx="86273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1023</a:t>
            </a:r>
          </a:p>
        </p:txBody>
      </p:sp>
      <p:cxnSp>
        <p:nvCxnSpPr>
          <p:cNvPr id="62" name="Straight Connector 61"/>
          <p:cNvCxnSpPr/>
          <p:nvPr>
            <p:custDataLst>
              <p:tags r:id="rId26"/>
            </p:custDataLst>
          </p:nvPr>
        </p:nvCxnSpPr>
        <p:spPr>
          <a:xfrm rot="10800000">
            <a:off x="304800" y="4629043"/>
            <a:ext cx="800099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7"/>
            </p:custDataLst>
          </p:nvPr>
        </p:nvCxnSpPr>
        <p:spPr>
          <a:xfrm rot="5400000">
            <a:off x="4463581" y="5010043"/>
            <a:ext cx="762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64" name="Oval 63"/>
          <p:cNvSpPr/>
          <p:nvPr>
            <p:custDataLst>
              <p:tags r:id="rId28"/>
            </p:custDataLst>
          </p:nvPr>
        </p:nvSpPr>
        <p:spPr>
          <a:xfrm rot="5400000">
            <a:off x="5791198" y="4171843"/>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custDataLst>
              <p:tags r:id="rId29"/>
            </p:custDataLst>
          </p:nvPr>
        </p:nvSpPr>
        <p:spPr>
          <a:xfrm rot="5400000">
            <a:off x="5638798" y="4171843"/>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custDataLst>
              <p:tags r:id="rId30"/>
            </p:custDataLst>
          </p:nvPr>
        </p:nvSpPr>
        <p:spPr>
          <a:xfrm rot="5400000">
            <a:off x="5486398" y="4171843"/>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976096" y="3048000"/>
            <a:ext cx="868485" cy="1828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cxnSp>
        <p:nvCxnSpPr>
          <p:cNvPr id="68" name="Straight Connector 67"/>
          <p:cNvCxnSpPr/>
          <p:nvPr/>
        </p:nvCxnSpPr>
        <p:spPr>
          <a:xfrm>
            <a:off x="1752600" y="4365222"/>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752600" y="4379288"/>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81000" y="43434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81000" y="43574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95600" y="43434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895600" y="43574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96480" y="44196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296480" y="44336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744280" y="44196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744280" y="44336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6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1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0" grpId="0"/>
      <p:bldP spid="31" grpId="0"/>
      <p:bldP spid="38" grpId="0"/>
      <p:bldP spid="39" grpId="0"/>
      <p:bldP spid="46" grpId="0"/>
      <p:bldP spid="47" grpId="0"/>
      <p:bldP spid="60" grpId="0"/>
      <p:bldP spid="61" grpId="0"/>
      <p:bldP spid="64" grpId="0" animBg="1"/>
      <p:bldP spid="65" grpId="0" animBg="1"/>
      <p:bldP spid="66" grpId="0" animBg="1"/>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27</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spTree>
    <p:extLst>
      <p:ext uri="{BB962C8B-B14F-4D97-AF65-F5344CB8AC3E}">
        <p14:creationId xmlns:p14="http://schemas.microsoft.com/office/powerpoint/2010/main" val="10429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28</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sp>
        <p:nvSpPr>
          <p:cNvPr id="15" name="TextBox 14"/>
          <p:cNvSpPr txBox="1"/>
          <p:nvPr>
            <p:custDataLst>
              <p:tags r:id="rId11"/>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6" name="Line 18"/>
          <p:cNvSpPr>
            <a:spLocks noChangeShapeType="1"/>
          </p:cNvSpPr>
          <p:nvPr>
            <p:custDataLst>
              <p:tags r:id="rId12"/>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17" name="Line 19"/>
          <p:cNvSpPr>
            <a:spLocks noChangeShapeType="1"/>
          </p:cNvSpPr>
          <p:nvPr>
            <p:custDataLst>
              <p:tags r:id="rId13"/>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18" name="Line 20"/>
          <p:cNvSpPr>
            <a:spLocks noChangeShapeType="1"/>
          </p:cNvSpPr>
          <p:nvPr>
            <p:custDataLst>
              <p:tags r:id="rId14"/>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19" name="Line 21"/>
          <p:cNvSpPr>
            <a:spLocks noChangeShapeType="1"/>
          </p:cNvSpPr>
          <p:nvPr>
            <p:custDataLst>
              <p:tags r:id="rId15"/>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0" name="Line 6"/>
          <p:cNvSpPr>
            <a:spLocks noChangeShapeType="1"/>
          </p:cNvSpPr>
          <p:nvPr>
            <p:custDataLst>
              <p:tags r:id="rId16"/>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1" name="Text Box 30"/>
          <p:cNvSpPr txBox="1">
            <a:spLocks noChangeArrowheads="1"/>
          </p:cNvSpPr>
          <p:nvPr>
            <p:custDataLst>
              <p:tags r:id="rId17"/>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22" name="Oval 11"/>
          <p:cNvSpPr>
            <a:spLocks noChangeArrowheads="1"/>
          </p:cNvSpPr>
          <p:nvPr>
            <p:custDataLst>
              <p:tags r:id="rId18"/>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23" name="Line 6"/>
          <p:cNvSpPr>
            <a:spLocks noChangeShapeType="1"/>
          </p:cNvSpPr>
          <p:nvPr>
            <p:custDataLst>
              <p:tags r:id="rId19"/>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4" name="Line 18"/>
          <p:cNvSpPr>
            <a:spLocks noChangeShapeType="1"/>
          </p:cNvSpPr>
          <p:nvPr>
            <p:custDataLst>
              <p:tags r:id="rId20"/>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5" name="Line 19"/>
          <p:cNvSpPr>
            <a:spLocks noChangeShapeType="1"/>
          </p:cNvSpPr>
          <p:nvPr>
            <p:custDataLst>
              <p:tags r:id="rId21"/>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6" name="Line 20"/>
          <p:cNvSpPr>
            <a:spLocks noChangeShapeType="1"/>
          </p:cNvSpPr>
          <p:nvPr>
            <p:custDataLst>
              <p:tags r:id="rId22"/>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7" name="Line 21"/>
          <p:cNvSpPr>
            <a:spLocks noChangeShapeType="1"/>
          </p:cNvSpPr>
          <p:nvPr>
            <p:custDataLst>
              <p:tags r:id="rId23"/>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8" name="Line 6"/>
          <p:cNvSpPr>
            <a:spLocks noChangeShapeType="1"/>
          </p:cNvSpPr>
          <p:nvPr>
            <p:custDataLst>
              <p:tags r:id="rId24"/>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29" name="Straight Connector 28"/>
          <p:cNvCxnSpPr/>
          <p:nvPr>
            <p:custDataLst>
              <p:tags r:id="rId25"/>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2"/>
          </p:cNvCxnSpPr>
          <p:nvPr>
            <p:custDataLst>
              <p:tags r:id="rId26"/>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7"/>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Box 30"/>
          <p:cNvSpPr txBox="1">
            <a:spLocks noChangeArrowheads="1"/>
          </p:cNvSpPr>
          <p:nvPr>
            <p:custDataLst>
              <p:tags r:id="rId28"/>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33" name="Straight Connector 32"/>
          <p:cNvCxnSpPr/>
          <p:nvPr>
            <p:custDataLst>
              <p:tags r:id="rId29"/>
            </p:custDataLst>
          </p:nvPr>
        </p:nvCxnSpPr>
        <p:spPr>
          <a:xfrm rot="5400000" flipH="1" flipV="1">
            <a:off x="5905500" y="40068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30"/>
            </p:custDataLst>
          </p:nvPr>
        </p:nvCxnSpPr>
        <p:spPr>
          <a:xfrm rot="10800000">
            <a:off x="5715000" y="4044960"/>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1"/>
            </p:custDataLst>
          </p:nvPr>
        </p:nvSpPr>
        <p:spPr>
          <a:xfrm>
            <a:off x="5257800" y="3740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cxnSp>
        <p:nvCxnSpPr>
          <p:cNvPr id="36" name="Straight Connector 35"/>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451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29</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6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4" grpId="0" animBg="1"/>
      <p:bldP spid="45" grpId="0" animBg="1"/>
      <p:bldP spid="46" grpId="0" animBg="1"/>
      <p:bldP spid="47"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Announcements</a:t>
            </a:r>
            <a:endParaRPr lang="en-US" dirty="0"/>
          </a:p>
        </p:txBody>
      </p:sp>
      <p:sp>
        <p:nvSpPr>
          <p:cNvPr id="4" name="Content Placeholder 3"/>
          <p:cNvSpPr>
            <a:spLocks noGrp="1"/>
          </p:cNvSpPr>
          <p:nvPr>
            <p:ph idx="1"/>
          </p:nvPr>
        </p:nvSpPr>
        <p:spPr/>
        <p:txBody>
          <a:bodyPr>
            <a:normAutofit/>
          </a:bodyPr>
          <a:lstStyle/>
          <a:p>
            <a:pPr marL="0" indent="0"/>
            <a:r>
              <a:rPr lang="en-US" sz="2800" dirty="0" smtClean="0">
                <a:solidFill>
                  <a:schemeClr val="accent5">
                    <a:lumMod val="60000"/>
                    <a:lumOff val="40000"/>
                  </a:schemeClr>
                </a:solidFill>
              </a:rPr>
              <a:t>  </a:t>
            </a:r>
            <a:r>
              <a:rPr lang="en-US" sz="2800" dirty="0" smtClean="0">
                <a:solidFill>
                  <a:schemeClr val="accent1"/>
                </a:solidFill>
              </a:rPr>
              <a:t>Make sure to go to </a:t>
            </a:r>
            <a:r>
              <a:rPr lang="en-US" sz="2800" b="1" i="1" u="sng" dirty="0" smtClean="0">
                <a:solidFill>
                  <a:schemeClr val="accent1"/>
                </a:solidFill>
              </a:rPr>
              <a:t>your</a:t>
            </a:r>
            <a:r>
              <a:rPr lang="en-US" sz="2800" b="1" i="1" dirty="0" smtClean="0">
                <a:solidFill>
                  <a:schemeClr val="accent1"/>
                </a:solidFill>
              </a:rPr>
              <a:t> </a:t>
            </a:r>
            <a:r>
              <a:rPr lang="en-US" sz="2800" dirty="0">
                <a:solidFill>
                  <a:schemeClr val="accent1"/>
                </a:solidFill>
              </a:rPr>
              <a:t>Lab Section </a:t>
            </a:r>
            <a:r>
              <a:rPr lang="en-US" sz="2800" dirty="0" smtClean="0">
                <a:solidFill>
                  <a:schemeClr val="accent1"/>
                </a:solidFill>
              </a:rPr>
              <a:t>this week</a:t>
            </a:r>
          </a:p>
          <a:p>
            <a:r>
              <a:rPr lang="en-US" sz="2800" dirty="0" smtClean="0"/>
              <a:t>Completed </a:t>
            </a:r>
            <a:r>
              <a:rPr lang="en-US" sz="2800" b="1" dirty="0" smtClean="0">
                <a:solidFill>
                  <a:schemeClr val="accent1"/>
                </a:solidFill>
              </a:rPr>
              <a:t>Proj1</a:t>
            </a:r>
            <a:r>
              <a:rPr lang="en-US" sz="2800" dirty="0" smtClean="0"/>
              <a:t> due Friday, Feb 15th</a:t>
            </a:r>
            <a:endParaRPr lang="en-US" sz="2800" dirty="0"/>
          </a:p>
          <a:p>
            <a:r>
              <a:rPr lang="en-US" sz="2800" dirty="0" smtClean="0"/>
              <a:t>Note, a Design Document is due when you submit Proj1 final circuit</a:t>
            </a:r>
          </a:p>
          <a:p>
            <a:r>
              <a:rPr lang="en-US" sz="2800" dirty="0" smtClean="0"/>
              <a:t>Work </a:t>
            </a:r>
            <a:r>
              <a:rPr lang="en-US" sz="2800" b="1" dirty="0">
                <a:solidFill>
                  <a:schemeClr val="accent1"/>
                </a:solidFill>
              </a:rPr>
              <a:t>alone</a:t>
            </a:r>
          </a:p>
          <a:p>
            <a:endParaRPr lang="en-US" sz="2800" dirty="0">
              <a:solidFill>
                <a:srgbClr val="FFFF00"/>
              </a:solidFill>
            </a:endParaRPr>
          </a:p>
          <a:p>
            <a:pPr marL="0" indent="0">
              <a:buNone/>
            </a:pPr>
            <a:r>
              <a:rPr lang="en-US" sz="2800" b="1" dirty="0" smtClean="0">
                <a:solidFill>
                  <a:schemeClr val="accent1"/>
                </a:solidFill>
              </a:rPr>
              <a:t>BUT</a:t>
            </a:r>
            <a:r>
              <a:rPr lang="en-US" sz="2800" dirty="0" smtClean="0"/>
              <a:t> use your resources</a:t>
            </a:r>
          </a:p>
          <a:p>
            <a:pPr lvl="1"/>
            <a:r>
              <a:rPr lang="en-US" sz="2400" dirty="0" smtClean="0"/>
              <a:t>Lab Section, Piazza.com, Office Hours</a:t>
            </a:r>
          </a:p>
          <a:p>
            <a:pPr lvl="1"/>
            <a:r>
              <a:rPr lang="en-US" sz="2400" dirty="0" smtClean="0"/>
              <a:t>Class notes, book, Sections, </a:t>
            </a:r>
            <a:r>
              <a:rPr lang="en-US" sz="2400" dirty="0" err="1" smtClean="0"/>
              <a:t>CSUGLab</a:t>
            </a:r>
            <a:endParaRPr lang="en-US" sz="2400" dirty="0" smtClean="0"/>
          </a:p>
        </p:txBody>
      </p:sp>
      <p:sp>
        <p:nvSpPr>
          <p:cNvPr id="2" name="Slide Number Placeholder 1"/>
          <p:cNvSpPr>
            <a:spLocks noGrp="1"/>
          </p:cNvSpPr>
          <p:nvPr>
            <p:ph type="sldNum" sz="quarter" idx="10"/>
          </p:nvPr>
        </p:nvSpPr>
        <p:spPr/>
        <p:txBody>
          <a:bodyPr/>
          <a:lstStyle/>
          <a:p>
            <a:pPr>
              <a:defRPr/>
            </a:pPr>
            <a:fld id="{EFE0FDE5-1195-4879-940F-31B1BE8EAA1F}" type="slidenum">
              <a:rPr lang="en-US" smtClean="0"/>
              <a:pPr>
                <a:defRPr/>
              </a:pPr>
              <a:t>3</a:t>
            </a:fld>
            <a:endParaRPr lang="en-US"/>
          </a:p>
        </p:txBody>
      </p:sp>
    </p:spTree>
    <p:extLst>
      <p:ext uri="{BB962C8B-B14F-4D97-AF65-F5344CB8AC3E}">
        <p14:creationId xmlns:p14="http://schemas.microsoft.com/office/powerpoint/2010/main" val="3203864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30</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09600" y="4205066"/>
            <a:ext cx="2209800" cy="120513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aphicFrame>
        <p:nvGraphicFramePr>
          <p:cNvPr id="79" name="Table 78"/>
          <p:cNvGraphicFramePr>
            <a:graphicFrameLocks noGrp="1"/>
          </p:cNvGraphicFramePr>
          <p:nvPr>
            <p:extLst>
              <p:ext uri="{D42A27DB-BD31-4B8C-83A1-F6EECF244321}">
                <p14:modId xmlns:p14="http://schemas.microsoft.com/office/powerpoint/2010/main" val="254538475"/>
              </p:ext>
            </p:extLst>
          </p:nvPr>
        </p:nvGraphicFramePr>
        <p:xfrm>
          <a:off x="4886046" y="5125252"/>
          <a:ext cx="1852425" cy="1676400"/>
        </p:xfrm>
        <a:graphic>
          <a:graphicData uri="http://schemas.openxmlformats.org/drawingml/2006/table">
            <a:tbl>
              <a:tblPr firstRow="1" bandRow="1">
                <a:tableStyleId>{5C22544A-7EE6-4342-B048-85BDC9FD1C3A}</a:tableStyleId>
              </a:tblPr>
              <a:tblGrid>
                <a:gridCol w="318416">
                  <a:extLst>
                    <a:ext uri="{9D8B030D-6E8A-4147-A177-3AD203B41FA5}">
                      <a16:colId xmlns:a16="http://schemas.microsoft.com/office/drawing/2014/main" val="20000"/>
                    </a:ext>
                  </a:extLst>
                </a:gridCol>
                <a:gridCol w="318416">
                  <a:extLst>
                    <a:ext uri="{9D8B030D-6E8A-4147-A177-3AD203B41FA5}">
                      <a16:colId xmlns:a16="http://schemas.microsoft.com/office/drawing/2014/main" val="20001"/>
                    </a:ext>
                  </a:extLst>
                </a:gridCol>
                <a:gridCol w="533552">
                  <a:extLst>
                    <a:ext uri="{9D8B030D-6E8A-4147-A177-3AD203B41FA5}">
                      <a16:colId xmlns:a16="http://schemas.microsoft.com/office/drawing/2014/main" val="20002"/>
                    </a:ext>
                  </a:extLst>
                </a:gridCol>
                <a:gridCol w="682041">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OR</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NOR</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2605512596"/>
              </p:ext>
            </p:extLst>
          </p:nvPr>
        </p:nvGraphicFramePr>
        <p:xfrm>
          <a:off x="2618444" y="5141685"/>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646777">
                  <a:extLst>
                    <a:ext uri="{9D8B030D-6E8A-4147-A177-3AD203B41FA5}">
                      <a16:colId xmlns:a16="http://schemas.microsoft.com/office/drawing/2014/main" val="20002"/>
                    </a:ext>
                  </a:extLst>
                </a:gridCol>
                <a:gridCol w="778329">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AND</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NAND</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1" name="TextBox 80"/>
          <p:cNvSpPr txBox="1"/>
          <p:nvPr/>
        </p:nvSpPr>
        <p:spPr>
          <a:xfrm>
            <a:off x="5105400" y="3043535"/>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2" name="TextBox 81"/>
          <p:cNvSpPr txBox="1"/>
          <p:nvPr/>
        </p:nvSpPr>
        <p:spPr>
          <a:xfrm>
            <a:off x="5105400" y="3957935"/>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3" name="TextBox 82"/>
          <p:cNvSpPr txBox="1"/>
          <p:nvPr/>
        </p:nvSpPr>
        <p:spPr>
          <a:xfrm>
            <a:off x="6289242" y="31197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4" name="TextBox 83"/>
          <p:cNvSpPr txBox="1"/>
          <p:nvPr/>
        </p:nvSpPr>
        <p:spPr>
          <a:xfrm>
            <a:off x="6289242" y="39624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5" name="TextBox 84"/>
          <p:cNvSpPr txBox="1"/>
          <p:nvPr/>
        </p:nvSpPr>
        <p:spPr>
          <a:xfrm>
            <a:off x="7239690" y="3352800"/>
            <a:ext cx="538161" cy="461665"/>
          </a:xfrm>
          <a:prstGeom prst="rect">
            <a:avLst/>
          </a:prstGeom>
          <a:noFill/>
        </p:spPr>
        <p:txBody>
          <a:bodyPr wrap="none" rtlCol="0">
            <a:spAutoFit/>
          </a:bodyPr>
          <a:lstStyle/>
          <a:p>
            <a:r>
              <a:rPr lang="en-US" sz="2400" dirty="0" smtClean="0">
                <a:solidFill>
                  <a:schemeClr val="accent1"/>
                </a:solidFill>
                <a:latin typeface="Source Sans Pro"/>
              </a:rPr>
              <a:t>off</a:t>
            </a:r>
            <a:endParaRPr lang="en-US" sz="2400" dirty="0">
              <a:solidFill>
                <a:schemeClr val="accent1"/>
              </a:solidFill>
              <a:latin typeface="Source Sans Pro"/>
            </a:endParaRPr>
          </a:p>
        </p:txBody>
      </p:sp>
      <p:sp>
        <p:nvSpPr>
          <p:cNvPr id="86" name="TextBox 85"/>
          <p:cNvSpPr txBox="1"/>
          <p:nvPr/>
        </p:nvSpPr>
        <p:spPr>
          <a:xfrm>
            <a:off x="7239000" y="4186535"/>
            <a:ext cx="538161" cy="461665"/>
          </a:xfrm>
          <a:prstGeom prst="rect">
            <a:avLst/>
          </a:prstGeom>
          <a:noFill/>
        </p:spPr>
        <p:txBody>
          <a:bodyPr wrap="none" rtlCol="0">
            <a:spAutoFit/>
          </a:bodyPr>
          <a:lstStyle/>
          <a:p>
            <a:r>
              <a:rPr lang="en-US" sz="2400" dirty="0" smtClean="0">
                <a:solidFill>
                  <a:schemeClr val="accent1"/>
                </a:solidFill>
                <a:latin typeface="Source Sans Pro"/>
              </a:rPr>
              <a:t>off</a:t>
            </a:r>
            <a:endParaRPr lang="en-US" sz="2400" dirty="0">
              <a:solidFill>
                <a:schemeClr val="accent1"/>
              </a:solidFill>
              <a:latin typeface="Source Sans Pro"/>
            </a:endParaRPr>
          </a:p>
        </p:txBody>
      </p:sp>
      <p:sp>
        <p:nvSpPr>
          <p:cNvPr id="87" name="TextBox 86"/>
          <p:cNvSpPr txBox="1"/>
          <p:nvPr/>
        </p:nvSpPr>
        <p:spPr>
          <a:xfrm>
            <a:off x="8041842" y="3805535"/>
            <a:ext cx="338554" cy="461665"/>
          </a:xfrm>
          <a:prstGeom prst="rect">
            <a:avLst/>
          </a:prstGeom>
          <a:noFill/>
        </p:spPr>
        <p:txBody>
          <a:bodyPr wrap="none" rtlCol="0">
            <a:spAutoFit/>
          </a:bodyPr>
          <a:lstStyle/>
          <a:p>
            <a:r>
              <a:rPr lang="en-US" sz="2400" dirty="0" smtClean="0">
                <a:solidFill>
                  <a:schemeClr val="accent1"/>
                </a:solidFill>
                <a:latin typeface="Source Sans Pro"/>
              </a:rPr>
              <a:t>z</a:t>
            </a:r>
            <a:endParaRPr lang="en-US" sz="2400" dirty="0">
              <a:solidFill>
                <a:schemeClr val="accent1"/>
              </a:solidFill>
              <a:latin typeface="Source Sans Pro"/>
            </a:endParaRPr>
          </a:p>
        </p:txBody>
      </p:sp>
      <p:cxnSp>
        <p:nvCxnSpPr>
          <p:cNvPr id="88" name="Straight Connector 87"/>
          <p:cNvCxnSpPr/>
          <p:nvPr/>
        </p:nvCxnSpPr>
        <p:spPr>
          <a:xfrm>
            <a:off x="6858000" y="4191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58000" y="4205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58000" y="3429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858000" y="3443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4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1" grpId="0"/>
      <p:bldP spid="82" grpId="0"/>
      <p:bldP spid="83" grpId="0"/>
      <p:bldP spid="84" grpId="0"/>
      <p:bldP spid="85" grpId="0"/>
      <p:bldP spid="86" grpId="0"/>
      <p:bldP spid="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31</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8" name="Table 77"/>
          <p:cNvGraphicFramePr>
            <a:graphicFrameLocks noGrp="1"/>
          </p:cNvGraphicFramePr>
          <p:nvPr>
            <p:extLst>
              <p:ext uri="{D42A27DB-BD31-4B8C-83A1-F6EECF244321}">
                <p14:modId xmlns:p14="http://schemas.microsoft.com/office/powerpoint/2010/main" val="436224941"/>
              </p:ext>
            </p:extLst>
          </p:nvPr>
        </p:nvGraphicFramePr>
        <p:xfrm>
          <a:off x="4886046" y="5125252"/>
          <a:ext cx="1852425" cy="1676400"/>
        </p:xfrm>
        <a:graphic>
          <a:graphicData uri="http://schemas.openxmlformats.org/drawingml/2006/table">
            <a:tbl>
              <a:tblPr firstRow="1" bandRow="1">
                <a:tableStyleId>{5C22544A-7EE6-4342-B048-85BDC9FD1C3A}</a:tableStyleId>
              </a:tblPr>
              <a:tblGrid>
                <a:gridCol w="318416">
                  <a:extLst>
                    <a:ext uri="{9D8B030D-6E8A-4147-A177-3AD203B41FA5}">
                      <a16:colId xmlns:a16="http://schemas.microsoft.com/office/drawing/2014/main" val="20000"/>
                    </a:ext>
                  </a:extLst>
                </a:gridCol>
                <a:gridCol w="318416">
                  <a:extLst>
                    <a:ext uri="{9D8B030D-6E8A-4147-A177-3AD203B41FA5}">
                      <a16:colId xmlns:a16="http://schemas.microsoft.com/office/drawing/2014/main" val="20001"/>
                    </a:ext>
                  </a:extLst>
                </a:gridCol>
                <a:gridCol w="533552">
                  <a:extLst>
                    <a:ext uri="{9D8B030D-6E8A-4147-A177-3AD203B41FA5}">
                      <a16:colId xmlns:a16="http://schemas.microsoft.com/office/drawing/2014/main" val="20002"/>
                    </a:ext>
                  </a:extLst>
                </a:gridCol>
                <a:gridCol w="682041">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OR</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NOR</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578120022"/>
              </p:ext>
            </p:extLst>
          </p:nvPr>
        </p:nvGraphicFramePr>
        <p:xfrm>
          <a:off x="2618444" y="5141685"/>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646777">
                  <a:extLst>
                    <a:ext uri="{9D8B030D-6E8A-4147-A177-3AD203B41FA5}">
                      <a16:colId xmlns:a16="http://schemas.microsoft.com/office/drawing/2014/main" val="20002"/>
                    </a:ext>
                  </a:extLst>
                </a:gridCol>
                <a:gridCol w="778329">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AND</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NAND</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0" name="Oval 79"/>
          <p:cNvSpPr/>
          <p:nvPr/>
        </p:nvSpPr>
        <p:spPr>
          <a:xfrm>
            <a:off x="609600" y="5344414"/>
            <a:ext cx="2209800" cy="599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105400" y="30435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2" name="TextBox 81"/>
          <p:cNvSpPr txBox="1"/>
          <p:nvPr/>
        </p:nvSpPr>
        <p:spPr>
          <a:xfrm>
            <a:off x="5105400" y="39579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3" name="TextBox 82"/>
          <p:cNvSpPr txBox="1"/>
          <p:nvPr/>
        </p:nvSpPr>
        <p:spPr>
          <a:xfrm>
            <a:off x="6289242" y="31197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4" name="TextBox 83"/>
          <p:cNvSpPr txBox="1"/>
          <p:nvPr/>
        </p:nvSpPr>
        <p:spPr>
          <a:xfrm>
            <a:off x="6289242" y="3962400"/>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5" name="TextBox 84"/>
          <p:cNvSpPr txBox="1"/>
          <p:nvPr/>
        </p:nvSpPr>
        <p:spPr>
          <a:xfrm>
            <a:off x="7239690" y="3352800"/>
            <a:ext cx="538161" cy="461665"/>
          </a:xfrm>
          <a:prstGeom prst="rect">
            <a:avLst/>
          </a:prstGeom>
          <a:noFill/>
        </p:spPr>
        <p:txBody>
          <a:bodyPr wrap="none" rtlCol="0">
            <a:spAutoFit/>
          </a:bodyPr>
          <a:lstStyle/>
          <a:p>
            <a:r>
              <a:rPr lang="en-US" sz="2400" dirty="0" smtClean="0">
                <a:solidFill>
                  <a:schemeClr val="accent1"/>
                </a:solidFill>
                <a:latin typeface="Source Sans Pro"/>
              </a:rPr>
              <a:t>off</a:t>
            </a:r>
            <a:endParaRPr lang="en-US" sz="2400" dirty="0">
              <a:solidFill>
                <a:schemeClr val="accent1"/>
              </a:solidFill>
              <a:latin typeface="Source Sans Pro"/>
            </a:endParaRPr>
          </a:p>
        </p:txBody>
      </p:sp>
      <p:sp>
        <p:nvSpPr>
          <p:cNvPr id="86" name="TextBox 85"/>
          <p:cNvSpPr txBox="1"/>
          <p:nvPr/>
        </p:nvSpPr>
        <p:spPr>
          <a:xfrm>
            <a:off x="7239000" y="4186535"/>
            <a:ext cx="527709" cy="461665"/>
          </a:xfrm>
          <a:prstGeom prst="rect">
            <a:avLst/>
          </a:prstGeom>
          <a:noFill/>
        </p:spPr>
        <p:txBody>
          <a:bodyPr wrap="none" rtlCol="0">
            <a:spAutoFit/>
          </a:bodyPr>
          <a:lstStyle/>
          <a:p>
            <a:r>
              <a:rPr lang="en-US" sz="2400" dirty="0" smtClean="0">
                <a:solidFill>
                  <a:schemeClr val="accent1"/>
                </a:solidFill>
                <a:latin typeface="Source Sans Pro"/>
              </a:rPr>
              <a:t>on</a:t>
            </a:r>
            <a:endParaRPr lang="en-US" sz="2400" dirty="0">
              <a:solidFill>
                <a:schemeClr val="accent1"/>
              </a:solidFill>
              <a:latin typeface="Source Sans Pro"/>
            </a:endParaRPr>
          </a:p>
        </p:txBody>
      </p:sp>
      <p:sp>
        <p:nvSpPr>
          <p:cNvPr id="87" name="TextBox 86"/>
          <p:cNvSpPr txBox="1"/>
          <p:nvPr/>
        </p:nvSpPr>
        <p:spPr>
          <a:xfrm>
            <a:off x="8041842" y="3805535"/>
            <a:ext cx="356188" cy="461665"/>
          </a:xfrm>
          <a:prstGeom prst="rect">
            <a:avLst/>
          </a:prstGeom>
          <a:noFill/>
        </p:spPr>
        <p:txBody>
          <a:bodyPr wrap="none" rtlCol="0">
            <a:spAutoFit/>
          </a:bodyPr>
          <a:lstStyle/>
          <a:p>
            <a:r>
              <a:rPr lang="en-US" sz="2400" dirty="0">
                <a:solidFill>
                  <a:schemeClr val="accent1"/>
                </a:solidFill>
                <a:latin typeface="Source Sans Pro"/>
              </a:rPr>
              <a:t>0</a:t>
            </a:r>
          </a:p>
        </p:txBody>
      </p:sp>
      <p:sp>
        <p:nvSpPr>
          <p:cNvPr id="88" name="TextBox 87"/>
          <p:cNvSpPr txBox="1"/>
          <p:nvPr/>
        </p:nvSpPr>
        <p:spPr>
          <a:xfrm>
            <a:off x="5146242" y="35814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9" name="TextBox 88"/>
          <p:cNvSpPr txBox="1"/>
          <p:nvPr/>
        </p:nvSpPr>
        <p:spPr>
          <a:xfrm>
            <a:off x="5105400" y="4491335"/>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90" name="TextBox 89"/>
          <p:cNvSpPr txBox="1"/>
          <p:nvPr/>
        </p:nvSpPr>
        <p:spPr>
          <a:xfrm>
            <a:off x="4267200" y="37338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cxnSp>
        <p:nvCxnSpPr>
          <p:cNvPr id="91" name="Straight Connector 90"/>
          <p:cNvCxnSpPr/>
          <p:nvPr/>
        </p:nvCxnSpPr>
        <p:spPr>
          <a:xfrm>
            <a:off x="6858000" y="3429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858000" y="3443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010400" y="4197360"/>
            <a:ext cx="1855" cy="421311"/>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p:bldP spid="83" grpId="0"/>
      <p:bldP spid="84" grpId="0"/>
      <p:bldP spid="85" grpId="0"/>
      <p:bldP spid="86" grpId="0"/>
      <p:bldP spid="87" grpId="0"/>
      <p:bldP spid="88" grpId="0"/>
      <p:bldP spid="89" grpId="0"/>
      <p:bldP spid="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32</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8" name="Table 77"/>
          <p:cNvGraphicFramePr>
            <a:graphicFrameLocks noGrp="1"/>
          </p:cNvGraphicFramePr>
          <p:nvPr>
            <p:extLst>
              <p:ext uri="{D42A27DB-BD31-4B8C-83A1-F6EECF244321}">
                <p14:modId xmlns:p14="http://schemas.microsoft.com/office/powerpoint/2010/main" val="436224941"/>
              </p:ext>
            </p:extLst>
          </p:nvPr>
        </p:nvGraphicFramePr>
        <p:xfrm>
          <a:off x="4886046" y="5125252"/>
          <a:ext cx="1852425" cy="1676400"/>
        </p:xfrm>
        <a:graphic>
          <a:graphicData uri="http://schemas.openxmlformats.org/drawingml/2006/table">
            <a:tbl>
              <a:tblPr firstRow="1" bandRow="1">
                <a:tableStyleId>{5C22544A-7EE6-4342-B048-85BDC9FD1C3A}</a:tableStyleId>
              </a:tblPr>
              <a:tblGrid>
                <a:gridCol w="318416">
                  <a:extLst>
                    <a:ext uri="{9D8B030D-6E8A-4147-A177-3AD203B41FA5}">
                      <a16:colId xmlns:a16="http://schemas.microsoft.com/office/drawing/2014/main" val="20000"/>
                    </a:ext>
                  </a:extLst>
                </a:gridCol>
                <a:gridCol w="318416">
                  <a:extLst>
                    <a:ext uri="{9D8B030D-6E8A-4147-A177-3AD203B41FA5}">
                      <a16:colId xmlns:a16="http://schemas.microsoft.com/office/drawing/2014/main" val="20001"/>
                    </a:ext>
                  </a:extLst>
                </a:gridCol>
                <a:gridCol w="533552">
                  <a:extLst>
                    <a:ext uri="{9D8B030D-6E8A-4147-A177-3AD203B41FA5}">
                      <a16:colId xmlns:a16="http://schemas.microsoft.com/office/drawing/2014/main" val="20002"/>
                    </a:ext>
                  </a:extLst>
                </a:gridCol>
                <a:gridCol w="682041">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OR</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NOR</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578120022"/>
              </p:ext>
            </p:extLst>
          </p:nvPr>
        </p:nvGraphicFramePr>
        <p:xfrm>
          <a:off x="2618444" y="5141685"/>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646777">
                  <a:extLst>
                    <a:ext uri="{9D8B030D-6E8A-4147-A177-3AD203B41FA5}">
                      <a16:colId xmlns:a16="http://schemas.microsoft.com/office/drawing/2014/main" val="20002"/>
                    </a:ext>
                  </a:extLst>
                </a:gridCol>
                <a:gridCol w="778329">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AND</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NAND</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0" name="Oval 79"/>
          <p:cNvSpPr/>
          <p:nvPr/>
        </p:nvSpPr>
        <p:spPr>
          <a:xfrm>
            <a:off x="539380" y="5856265"/>
            <a:ext cx="2209800" cy="599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105400" y="30435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2" name="TextBox 81"/>
          <p:cNvSpPr txBox="1"/>
          <p:nvPr/>
        </p:nvSpPr>
        <p:spPr>
          <a:xfrm>
            <a:off x="5105400" y="39579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3" name="TextBox 82"/>
          <p:cNvSpPr txBox="1"/>
          <p:nvPr/>
        </p:nvSpPr>
        <p:spPr>
          <a:xfrm>
            <a:off x="6289242" y="3119735"/>
            <a:ext cx="356188" cy="461665"/>
          </a:xfrm>
          <a:prstGeom prst="rect">
            <a:avLst/>
          </a:prstGeom>
          <a:noFill/>
        </p:spPr>
        <p:txBody>
          <a:bodyPr wrap="none" rtlCol="0">
            <a:spAutoFit/>
          </a:bodyPr>
          <a:lstStyle/>
          <a:p>
            <a:r>
              <a:rPr lang="en-US" dirty="0">
                <a:solidFill>
                  <a:schemeClr val="accent1"/>
                </a:solidFill>
                <a:latin typeface="Source Sans Pro"/>
              </a:rPr>
              <a:t>0</a:t>
            </a:r>
            <a:endParaRPr lang="en-US" sz="2400" dirty="0">
              <a:solidFill>
                <a:schemeClr val="accent1"/>
              </a:solidFill>
              <a:latin typeface="Source Sans Pro"/>
            </a:endParaRPr>
          </a:p>
        </p:txBody>
      </p:sp>
      <p:sp>
        <p:nvSpPr>
          <p:cNvPr id="84" name="TextBox 83"/>
          <p:cNvSpPr txBox="1"/>
          <p:nvPr/>
        </p:nvSpPr>
        <p:spPr>
          <a:xfrm>
            <a:off x="6289242" y="39624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5" name="TextBox 84"/>
          <p:cNvSpPr txBox="1"/>
          <p:nvPr/>
        </p:nvSpPr>
        <p:spPr>
          <a:xfrm>
            <a:off x="7239690" y="3352800"/>
            <a:ext cx="527709" cy="461665"/>
          </a:xfrm>
          <a:prstGeom prst="rect">
            <a:avLst/>
          </a:prstGeom>
          <a:noFill/>
        </p:spPr>
        <p:txBody>
          <a:bodyPr wrap="none" rtlCol="0">
            <a:spAutoFit/>
          </a:bodyPr>
          <a:lstStyle/>
          <a:p>
            <a:r>
              <a:rPr lang="en-US" sz="2400" dirty="0" smtClean="0">
                <a:solidFill>
                  <a:schemeClr val="accent1"/>
                </a:solidFill>
                <a:latin typeface="Source Sans Pro"/>
              </a:rPr>
              <a:t>on</a:t>
            </a:r>
            <a:endParaRPr lang="en-US" sz="2400" dirty="0">
              <a:solidFill>
                <a:schemeClr val="accent1"/>
              </a:solidFill>
              <a:latin typeface="Source Sans Pro"/>
            </a:endParaRPr>
          </a:p>
        </p:txBody>
      </p:sp>
      <p:sp>
        <p:nvSpPr>
          <p:cNvPr id="86" name="TextBox 85"/>
          <p:cNvSpPr txBox="1"/>
          <p:nvPr/>
        </p:nvSpPr>
        <p:spPr>
          <a:xfrm>
            <a:off x="7239000" y="4186535"/>
            <a:ext cx="520527" cy="461665"/>
          </a:xfrm>
          <a:prstGeom prst="rect">
            <a:avLst/>
          </a:prstGeom>
          <a:noFill/>
        </p:spPr>
        <p:txBody>
          <a:bodyPr wrap="none" rtlCol="0">
            <a:spAutoFit/>
          </a:bodyPr>
          <a:lstStyle/>
          <a:p>
            <a:r>
              <a:rPr lang="en-US" dirty="0" smtClean="0">
                <a:solidFill>
                  <a:schemeClr val="accent1"/>
                </a:solidFill>
                <a:latin typeface="Source Sans Pro"/>
              </a:rPr>
              <a:t>off</a:t>
            </a:r>
            <a:endParaRPr lang="en-US" sz="2400" dirty="0">
              <a:solidFill>
                <a:schemeClr val="accent1"/>
              </a:solidFill>
              <a:latin typeface="Source Sans Pro"/>
            </a:endParaRPr>
          </a:p>
        </p:txBody>
      </p:sp>
      <p:sp>
        <p:nvSpPr>
          <p:cNvPr id="87" name="TextBox 86"/>
          <p:cNvSpPr txBox="1"/>
          <p:nvPr/>
        </p:nvSpPr>
        <p:spPr>
          <a:xfrm>
            <a:off x="8041842" y="3805535"/>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sp>
        <p:nvSpPr>
          <p:cNvPr id="88" name="TextBox 87"/>
          <p:cNvSpPr txBox="1"/>
          <p:nvPr/>
        </p:nvSpPr>
        <p:spPr>
          <a:xfrm>
            <a:off x="5146242" y="3581400"/>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sp>
        <p:nvSpPr>
          <p:cNvPr id="89" name="TextBox 88"/>
          <p:cNvSpPr txBox="1"/>
          <p:nvPr/>
        </p:nvSpPr>
        <p:spPr>
          <a:xfrm>
            <a:off x="5105400" y="4491335"/>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sp>
        <p:nvSpPr>
          <p:cNvPr id="90" name="TextBox 89"/>
          <p:cNvSpPr txBox="1"/>
          <p:nvPr/>
        </p:nvSpPr>
        <p:spPr>
          <a:xfrm>
            <a:off x="4267200" y="3733800"/>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cxnSp>
        <p:nvCxnSpPr>
          <p:cNvPr id="94" name="Straight Connector 93"/>
          <p:cNvCxnSpPr/>
          <p:nvPr/>
        </p:nvCxnSpPr>
        <p:spPr>
          <a:xfrm>
            <a:off x="6858000" y="4191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858000" y="4205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010400" y="3363625"/>
            <a:ext cx="1855" cy="421311"/>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7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p:bldP spid="83" grpId="0"/>
      <p:bldP spid="84" grpId="0"/>
      <p:bldP spid="85" grpId="0"/>
      <p:bldP spid="86" grpId="0"/>
      <p:bldP spid="87" grpId="0"/>
      <p:bldP spid="88" grpId="0"/>
      <p:bldP spid="89" grpId="0"/>
      <p:bldP spid="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33</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Shared Bus</a:t>
            </a:r>
            <a:endParaRPr lang="en-US" dirty="0"/>
          </a:p>
        </p:txBody>
      </p:sp>
      <p:grpSp>
        <p:nvGrpSpPr>
          <p:cNvPr id="6" name="Group 5"/>
          <p:cNvGrpSpPr/>
          <p:nvPr>
            <p:custDataLst>
              <p:tags r:id="rId2"/>
            </p:custDataLst>
          </p:nvPr>
        </p:nvGrpSpPr>
        <p:grpSpPr>
          <a:xfrm rot="5400000">
            <a:off x="304798" y="1295400"/>
            <a:ext cx="685800" cy="381000"/>
            <a:chOff x="2209800" y="4381500"/>
            <a:chExt cx="1447800" cy="800100"/>
          </a:xfrm>
        </p:grpSpPr>
        <p:sp>
          <p:nvSpPr>
            <p:cNvPr id="7" name="Isosceles Triangle 6"/>
            <p:cNvSpPr/>
            <p:nvPr>
              <p:custDataLst>
                <p:tags r:id="rId50"/>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51"/>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2"/>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53"/>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custDataLst>
              <p:tags r:id="rId3"/>
            </p:custDataLst>
          </p:nvPr>
        </p:nvCxnSpPr>
        <p:spPr>
          <a:xfrm rot="16200000">
            <a:off x="685798" y="1334656"/>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4"/>
            </p:custDataLst>
          </p:nvPr>
        </p:nvSpPr>
        <p:spPr>
          <a:xfrm>
            <a:off x="7475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0</a:t>
            </a:r>
          </a:p>
        </p:txBody>
      </p:sp>
      <p:sp>
        <p:nvSpPr>
          <p:cNvPr id="13" name="TextBox 12"/>
          <p:cNvSpPr txBox="1"/>
          <p:nvPr>
            <p:custDataLst>
              <p:tags r:id="rId5"/>
            </p:custDataLst>
          </p:nvPr>
        </p:nvSpPr>
        <p:spPr>
          <a:xfrm>
            <a:off x="321663"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0</a:t>
            </a:r>
          </a:p>
        </p:txBody>
      </p:sp>
      <p:sp>
        <p:nvSpPr>
          <p:cNvPr id="14" name="TextBox 13"/>
          <p:cNvSpPr txBox="1"/>
          <p:nvPr>
            <p:custDataLst>
              <p:tags r:id="rId6"/>
            </p:custDataLst>
          </p:nvPr>
        </p:nvSpPr>
        <p:spPr>
          <a:xfrm>
            <a:off x="4876798" y="2177582"/>
            <a:ext cx="2188420" cy="584775"/>
          </a:xfrm>
          <a:prstGeom prst="rect">
            <a:avLst/>
          </a:prstGeom>
          <a:noFill/>
          <a:ln>
            <a:noFill/>
          </a:ln>
        </p:spPr>
        <p:txBody>
          <a:bodyPr wrap="none" rtlCol="0">
            <a:spAutoFit/>
          </a:bodyPr>
          <a:lstStyle/>
          <a:p>
            <a:r>
              <a:rPr lang="en-US" sz="3200" dirty="0" smtClean="0">
                <a:solidFill>
                  <a:schemeClr val="tx2"/>
                </a:solidFill>
                <a:latin typeface="Source Sans Pro"/>
              </a:rPr>
              <a:t>shared line</a:t>
            </a:r>
            <a:endParaRPr lang="en-US" sz="3200" baseline="-25000" dirty="0" smtClean="0">
              <a:solidFill>
                <a:schemeClr val="tx2"/>
              </a:solidFill>
              <a:latin typeface="Source Sans Pro"/>
            </a:endParaRPr>
          </a:p>
        </p:txBody>
      </p:sp>
      <p:grpSp>
        <p:nvGrpSpPr>
          <p:cNvPr id="15" name="Group 14"/>
          <p:cNvGrpSpPr/>
          <p:nvPr>
            <p:custDataLst>
              <p:tags r:id="rId7"/>
            </p:custDataLst>
          </p:nvPr>
        </p:nvGrpSpPr>
        <p:grpSpPr>
          <a:xfrm rot="5400000">
            <a:off x="1676398" y="1295400"/>
            <a:ext cx="685800" cy="381000"/>
            <a:chOff x="2209800" y="4381500"/>
            <a:chExt cx="1447800" cy="800100"/>
          </a:xfrm>
        </p:grpSpPr>
        <p:sp>
          <p:nvSpPr>
            <p:cNvPr id="16" name="Isosceles Triangle 15"/>
            <p:cNvSpPr/>
            <p:nvPr>
              <p:custDataLst>
                <p:tags r:id="rId46"/>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47"/>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48"/>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49"/>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custDataLst>
              <p:tags r:id="rId8"/>
            </p:custDataLst>
          </p:nvPr>
        </p:nvCxnSpPr>
        <p:spPr>
          <a:xfrm rot="16200000">
            <a:off x="2057398" y="1331174"/>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9"/>
            </p:custDataLst>
          </p:nvPr>
        </p:nvSpPr>
        <p:spPr>
          <a:xfrm>
            <a:off x="20429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1</a:t>
            </a:r>
          </a:p>
        </p:txBody>
      </p:sp>
      <p:sp>
        <p:nvSpPr>
          <p:cNvPr id="22" name="TextBox 21"/>
          <p:cNvSpPr txBox="1"/>
          <p:nvPr>
            <p:custDataLst>
              <p:tags r:id="rId10"/>
            </p:custDataLst>
          </p:nvPr>
        </p:nvSpPr>
        <p:spPr>
          <a:xfrm>
            <a:off x="1608133"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1</a:t>
            </a:r>
          </a:p>
        </p:txBody>
      </p:sp>
      <p:grpSp>
        <p:nvGrpSpPr>
          <p:cNvPr id="23" name="Group 22"/>
          <p:cNvGrpSpPr/>
          <p:nvPr>
            <p:custDataLst>
              <p:tags r:id="rId11"/>
            </p:custDataLst>
          </p:nvPr>
        </p:nvGrpSpPr>
        <p:grpSpPr>
          <a:xfrm rot="5400000">
            <a:off x="2819398" y="1295400"/>
            <a:ext cx="685800" cy="381000"/>
            <a:chOff x="2209800" y="4381500"/>
            <a:chExt cx="1447800" cy="800100"/>
          </a:xfrm>
        </p:grpSpPr>
        <p:sp>
          <p:nvSpPr>
            <p:cNvPr id="24" name="Isosceles Triangle 23"/>
            <p:cNvSpPr/>
            <p:nvPr>
              <p:custDataLst>
                <p:tags r:id="rId42"/>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43"/>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4"/>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45"/>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custDataLst>
              <p:tags r:id="rId12"/>
            </p:custDataLst>
          </p:nvPr>
        </p:nvCxnSpPr>
        <p:spPr>
          <a:xfrm rot="16200000">
            <a:off x="3200398" y="1331174"/>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13"/>
            </p:custDataLst>
          </p:nvPr>
        </p:nvSpPr>
        <p:spPr>
          <a:xfrm>
            <a:off x="31859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2</a:t>
            </a:r>
          </a:p>
        </p:txBody>
      </p:sp>
      <p:sp>
        <p:nvSpPr>
          <p:cNvPr id="30" name="TextBox 29"/>
          <p:cNvSpPr txBox="1"/>
          <p:nvPr>
            <p:custDataLst>
              <p:tags r:id="rId14"/>
            </p:custDataLst>
          </p:nvPr>
        </p:nvSpPr>
        <p:spPr>
          <a:xfrm>
            <a:off x="2751133"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2</a:t>
            </a:r>
          </a:p>
        </p:txBody>
      </p:sp>
      <p:grpSp>
        <p:nvGrpSpPr>
          <p:cNvPr id="31" name="Group 30"/>
          <p:cNvGrpSpPr/>
          <p:nvPr>
            <p:custDataLst>
              <p:tags r:id="rId15"/>
            </p:custDataLst>
          </p:nvPr>
        </p:nvGrpSpPr>
        <p:grpSpPr>
          <a:xfrm rot="5400000">
            <a:off x="4044361" y="1295400"/>
            <a:ext cx="685800" cy="381000"/>
            <a:chOff x="2209800" y="4381500"/>
            <a:chExt cx="1447800" cy="800100"/>
          </a:xfrm>
        </p:grpSpPr>
        <p:sp>
          <p:nvSpPr>
            <p:cNvPr id="32" name="Isosceles Triangle 31"/>
            <p:cNvSpPr/>
            <p:nvPr>
              <p:custDataLst>
                <p:tags r:id="rId38"/>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custDataLst>
                <p:tags r:id="rId39"/>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40"/>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41"/>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custDataLst>
              <p:tags r:id="rId16"/>
            </p:custDataLst>
          </p:nvPr>
        </p:nvCxnSpPr>
        <p:spPr>
          <a:xfrm rot="16200000">
            <a:off x="4425361" y="134158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7"/>
            </p:custDataLst>
          </p:nvPr>
        </p:nvSpPr>
        <p:spPr>
          <a:xfrm>
            <a:off x="44051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3</a:t>
            </a:r>
          </a:p>
        </p:txBody>
      </p:sp>
      <p:sp>
        <p:nvSpPr>
          <p:cNvPr id="38" name="TextBox 37"/>
          <p:cNvSpPr txBox="1"/>
          <p:nvPr>
            <p:custDataLst>
              <p:tags r:id="rId18"/>
            </p:custDataLst>
          </p:nvPr>
        </p:nvSpPr>
        <p:spPr>
          <a:xfrm>
            <a:off x="3976096"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3</a:t>
            </a:r>
          </a:p>
        </p:txBody>
      </p:sp>
      <p:grpSp>
        <p:nvGrpSpPr>
          <p:cNvPr id="39" name="Group 38"/>
          <p:cNvGrpSpPr/>
          <p:nvPr/>
        </p:nvGrpSpPr>
        <p:grpSpPr>
          <a:xfrm>
            <a:off x="6400798" y="1143000"/>
            <a:ext cx="381000" cy="685800"/>
            <a:chOff x="6400798" y="1143000"/>
            <a:chExt cx="381000" cy="685800"/>
          </a:xfrm>
        </p:grpSpPr>
        <p:grpSp>
          <p:nvGrpSpPr>
            <p:cNvPr id="40" name="Group 39"/>
            <p:cNvGrpSpPr/>
            <p:nvPr>
              <p:custDataLst>
                <p:tags r:id="rId32"/>
              </p:custDataLst>
            </p:nvPr>
          </p:nvGrpSpPr>
          <p:grpSpPr>
            <a:xfrm rot="5400000">
              <a:off x="6248398" y="1295400"/>
              <a:ext cx="685800" cy="381000"/>
              <a:chOff x="2209800" y="4381500"/>
              <a:chExt cx="1447800" cy="800100"/>
            </a:xfrm>
          </p:grpSpPr>
          <p:sp>
            <p:nvSpPr>
              <p:cNvPr id="42" name="Isosceles Triangle 41"/>
              <p:cNvSpPr/>
              <p:nvPr>
                <p:custDataLst>
                  <p:tags r:id="rId34"/>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custDataLst>
                  <p:tags r:id="rId35"/>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36"/>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37"/>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custDataLst>
                <p:tags r:id="rId33"/>
              </p:custDataLst>
            </p:nvPr>
          </p:nvCxnSpPr>
          <p:spPr>
            <a:xfrm rot="16200000">
              <a:off x="6629398" y="1332344"/>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custDataLst>
              <p:tags r:id="rId19"/>
            </p:custDataLst>
          </p:nvPr>
        </p:nvGrpSpPr>
        <p:grpSpPr>
          <a:xfrm rot="5400000">
            <a:off x="7696198" y="1295400"/>
            <a:ext cx="685800" cy="381000"/>
            <a:chOff x="2209800" y="4381500"/>
            <a:chExt cx="1447800" cy="800100"/>
          </a:xfrm>
        </p:grpSpPr>
        <p:sp>
          <p:nvSpPr>
            <p:cNvPr id="47" name="Isosceles Triangle 46"/>
            <p:cNvSpPr/>
            <p:nvPr>
              <p:custDataLst>
                <p:tags r:id="rId28"/>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29"/>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30"/>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31"/>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custDataLst>
              <p:tags r:id="rId20"/>
            </p:custDataLst>
          </p:nvPr>
        </p:nvCxnSpPr>
        <p:spPr>
          <a:xfrm rot="16200000">
            <a:off x="8077198" y="134158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custDataLst>
              <p:tags r:id="rId21"/>
            </p:custDataLst>
          </p:nvPr>
        </p:nvSpPr>
        <p:spPr>
          <a:xfrm>
            <a:off x="8078309" y="663762"/>
            <a:ext cx="955711"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1023</a:t>
            </a:r>
          </a:p>
        </p:txBody>
      </p:sp>
      <p:sp>
        <p:nvSpPr>
          <p:cNvPr id="53" name="TextBox 52"/>
          <p:cNvSpPr txBox="1"/>
          <p:nvPr>
            <p:custDataLst>
              <p:tags r:id="rId22"/>
            </p:custDataLst>
          </p:nvPr>
        </p:nvSpPr>
        <p:spPr>
          <a:xfrm>
            <a:off x="7260205" y="663762"/>
            <a:ext cx="976549"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1023</a:t>
            </a:r>
          </a:p>
        </p:txBody>
      </p:sp>
      <p:cxnSp>
        <p:nvCxnSpPr>
          <p:cNvPr id="54" name="Straight Connector 53"/>
          <p:cNvCxnSpPr/>
          <p:nvPr>
            <p:custDataLst>
              <p:tags r:id="rId23"/>
            </p:custDataLst>
          </p:nvPr>
        </p:nvCxnSpPr>
        <p:spPr>
          <a:xfrm rot="10800000">
            <a:off x="304800" y="1828800"/>
            <a:ext cx="800099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4"/>
            </p:custDataLst>
          </p:nvPr>
        </p:nvCxnSpPr>
        <p:spPr>
          <a:xfrm rot="5400000">
            <a:off x="4463581" y="2209800"/>
            <a:ext cx="762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56" name="Oval 55"/>
          <p:cNvSpPr/>
          <p:nvPr>
            <p:custDataLst>
              <p:tags r:id="rId25"/>
            </p:custDataLst>
          </p:nvPr>
        </p:nvSpPr>
        <p:spPr>
          <a:xfrm rot="5400000">
            <a:off x="5791198" y="13716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custDataLst>
              <p:tags r:id="rId26"/>
            </p:custDataLst>
          </p:nvPr>
        </p:nvSpPr>
        <p:spPr>
          <a:xfrm rot="5400000">
            <a:off x="5638798" y="13716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custDataLst>
              <p:tags r:id="rId27"/>
            </p:custDataLst>
          </p:nvPr>
        </p:nvSpPr>
        <p:spPr>
          <a:xfrm rot="5400000">
            <a:off x="5486398" y="13716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932115" y="663762"/>
            <a:ext cx="1020883" cy="1393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88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34</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err="1" smtClean="0"/>
              <a:t>Takeway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Register files are very fast storage (only a few gate delays), but does not scale to large memory sizes.</a:t>
            </a:r>
          </a:p>
          <a:p>
            <a:endParaRPr lang="en-US" dirty="0"/>
          </a:p>
          <a:p>
            <a:pPr marL="0" indent="0">
              <a:buNone/>
            </a:pPr>
            <a:r>
              <a:rPr lang="en-US" dirty="0" smtClean="0">
                <a:solidFill>
                  <a:schemeClr val="accent1"/>
                </a:solidFill>
              </a:rPr>
              <a:t>Tri-state Buffers allow scaling since multiple registers can be connected to a single output, while only one register actually drives the output.</a:t>
            </a:r>
            <a:endParaRPr lang="en-US" dirty="0">
              <a:solidFill>
                <a:schemeClr val="accent1"/>
              </a:solidFill>
            </a:endParaRPr>
          </a:p>
        </p:txBody>
      </p:sp>
    </p:spTree>
    <p:extLst>
      <p:ext uri="{BB962C8B-B14F-4D97-AF65-F5344CB8AC3E}">
        <p14:creationId xmlns:p14="http://schemas.microsoft.com/office/powerpoint/2010/main" val="4006880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35</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Goals for today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Memory</a:t>
            </a:r>
          </a:p>
          <a:p>
            <a:pPr lvl="1"/>
            <a:r>
              <a:rPr lang="en-US" dirty="0" smtClean="0">
                <a:solidFill>
                  <a:schemeClr val="bg2">
                    <a:lumMod val="50000"/>
                  </a:schemeClr>
                </a:solidFill>
              </a:rPr>
              <a:t>CPU: Register Files (i.e. Memory w/in the CPU)</a:t>
            </a:r>
          </a:p>
          <a:p>
            <a:pPr lvl="1"/>
            <a:r>
              <a:rPr lang="en-US" dirty="0" smtClean="0">
                <a:solidFill>
                  <a:schemeClr val="bg2">
                    <a:lumMod val="50000"/>
                  </a:schemeClr>
                </a:solidFill>
              </a:rPr>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3249699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36</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How do we build large memories?</a:t>
            </a:r>
          </a:p>
          <a:p>
            <a:endParaRPr lang="en-US" dirty="0" smtClean="0"/>
          </a:p>
          <a:p>
            <a:pPr marL="0" indent="0">
              <a:buNone/>
            </a:pPr>
            <a:r>
              <a:rPr lang="en-US" dirty="0" smtClean="0"/>
              <a:t>Use similar designs as Tri-state Buffers to connect multiple registers to output line.  Only one register will drive output line.</a:t>
            </a:r>
            <a:endParaRPr lang="en-US" dirty="0"/>
          </a:p>
        </p:txBody>
      </p:sp>
    </p:spTree>
    <p:extLst>
      <p:ext uri="{BB962C8B-B14F-4D97-AF65-F5344CB8AC3E}">
        <p14:creationId xmlns:p14="http://schemas.microsoft.com/office/powerpoint/2010/main" val="3903836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37</a:t>
            </a:fld>
            <a:endParaRPr lang="en-US"/>
          </a:p>
        </p:txBody>
      </p:sp>
      <p:sp>
        <p:nvSpPr>
          <p:cNvPr id="7" name="Rectangle 2"/>
          <p:cNvSpPr>
            <a:spLocks noGrp="1" noChangeArrowheads="1"/>
          </p:cNvSpPr>
          <p:nvPr>
            <p:ph type="title"/>
          </p:nvPr>
        </p:nvSpPr>
        <p:spPr>
          <a:xfrm>
            <a:off x="228600" y="152400"/>
            <a:ext cx="8686800" cy="533400"/>
          </a:xfrm>
        </p:spPr>
        <p:txBody>
          <a:bodyPr>
            <a:normAutofit fontScale="90000"/>
          </a:bodyPr>
          <a:lstStyle/>
          <a:p>
            <a:r>
              <a:rPr lang="en-US" dirty="0"/>
              <a:t>Memory</a:t>
            </a:r>
          </a:p>
        </p:txBody>
      </p:sp>
      <p:sp>
        <p:nvSpPr>
          <p:cNvPr id="8" name="Content Placeholder 1"/>
          <p:cNvSpPr>
            <a:spLocks noGrp="1"/>
          </p:cNvSpPr>
          <p:nvPr>
            <p:ph idx="1"/>
          </p:nvPr>
        </p:nvSpPr>
        <p:spPr>
          <a:xfrm>
            <a:off x="0" y="685800"/>
            <a:ext cx="8915400" cy="5638800"/>
          </a:xfrm>
        </p:spPr>
        <p:txBody>
          <a:bodyPr/>
          <a:lstStyle/>
          <a:p>
            <a:pPr lvl="1"/>
            <a:r>
              <a:rPr lang="en-US" dirty="0"/>
              <a:t>Storage Cells </a:t>
            </a:r>
            <a:r>
              <a:rPr lang="en-US"/>
              <a:t>+ </a:t>
            </a:r>
            <a:r>
              <a:rPr lang="en-US" smtClean="0"/>
              <a:t>bus</a:t>
            </a:r>
            <a:endParaRPr lang="en-US" dirty="0"/>
          </a:p>
          <a:p>
            <a:pPr lvl="1"/>
            <a:r>
              <a:rPr lang="en-US" dirty="0" smtClean="0"/>
              <a:t>Inputs: Address, Data (for writes)</a:t>
            </a:r>
            <a:endParaRPr lang="en-US" dirty="0"/>
          </a:p>
          <a:p>
            <a:pPr lvl="1"/>
            <a:r>
              <a:rPr lang="en-US" dirty="0" smtClean="0"/>
              <a:t>Outputs: Data (for reads)</a:t>
            </a:r>
          </a:p>
          <a:p>
            <a:pPr lvl="1"/>
            <a:r>
              <a:rPr lang="en-US" dirty="0" smtClean="0"/>
              <a:t>Also need R/W signal (not shown)</a:t>
            </a:r>
          </a:p>
          <a:p>
            <a:endParaRPr lang="en-US" dirty="0" smtClean="0"/>
          </a:p>
          <a:p>
            <a:endParaRPr lang="en-US" dirty="0"/>
          </a:p>
          <a:p>
            <a:endParaRPr lang="en-US" dirty="0" smtClean="0"/>
          </a:p>
          <a:p>
            <a:pPr marL="457200" lvl="1" indent="-457200">
              <a:buClrTx/>
            </a:pPr>
            <a:r>
              <a:rPr lang="en-US" dirty="0" smtClean="0"/>
              <a:t>N address bits </a:t>
            </a:r>
            <a:r>
              <a:rPr lang="en-US" dirty="0" smtClean="0">
                <a:sym typeface="Wingdings"/>
              </a:rPr>
              <a:t> 2</a:t>
            </a:r>
            <a:r>
              <a:rPr lang="en-US" baseline="30000" dirty="0" smtClean="0">
                <a:sym typeface="Wingdings"/>
              </a:rPr>
              <a:t>N  </a:t>
            </a:r>
            <a:r>
              <a:rPr lang="en-US" dirty="0" smtClean="0">
                <a:sym typeface="Wingdings"/>
              </a:rPr>
              <a:t>words total</a:t>
            </a:r>
          </a:p>
          <a:p>
            <a:pPr marL="457200" lvl="1" indent="-457200">
              <a:buClrTx/>
            </a:pPr>
            <a:r>
              <a:rPr lang="en-US" dirty="0" smtClean="0">
                <a:sym typeface="Wingdings"/>
              </a:rPr>
              <a:t>M data bits  each word M bits </a:t>
            </a:r>
            <a:endParaRPr lang="en-US" dirty="0"/>
          </a:p>
          <a:p>
            <a:endParaRPr lang="en-US" dirty="0" smtClean="0"/>
          </a:p>
          <a:p>
            <a:endParaRPr lang="en-US" dirty="0"/>
          </a:p>
          <a:p>
            <a:endParaRPr lang="en-US" dirty="0"/>
          </a:p>
        </p:txBody>
      </p:sp>
      <p:sp>
        <p:nvSpPr>
          <p:cNvPr id="9" name="Rectangle 8"/>
          <p:cNvSpPr/>
          <p:nvPr/>
        </p:nvSpPr>
        <p:spPr>
          <a:xfrm>
            <a:off x="6749437" y="2514600"/>
            <a:ext cx="1937363" cy="20070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cxnSp>
        <p:nvCxnSpPr>
          <p:cNvPr id="10" name="Straight Arrow Connector 9"/>
          <p:cNvCxnSpPr/>
          <p:nvPr/>
        </p:nvCxnSpPr>
        <p:spPr>
          <a:xfrm>
            <a:off x="5791200" y="320040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0" y="304800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96120" y="5062358"/>
            <a:ext cx="278398" cy="23139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Box 108"/>
          <p:cNvSpPr txBox="1">
            <a:spLocks noChangeArrowheads="1"/>
          </p:cNvSpPr>
          <p:nvPr>
            <p:custDataLst>
              <p:tags r:id="rId1"/>
            </p:custDataLst>
          </p:nvPr>
        </p:nvSpPr>
        <p:spPr bwMode="auto">
          <a:xfrm>
            <a:off x="7928005" y="4889416"/>
            <a:ext cx="441146"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smtClean="0">
                <a:solidFill>
                  <a:schemeClr val="tx2"/>
                </a:solidFill>
                <a:latin typeface="Source Sans Pro"/>
              </a:rPr>
              <a:t>M</a:t>
            </a:r>
            <a:endParaRPr lang="en-US" sz="2400" baseline="-25000" dirty="0">
              <a:solidFill>
                <a:schemeClr val="tx2"/>
              </a:solidFill>
              <a:latin typeface="Source Sans Pro"/>
            </a:endParaRPr>
          </a:p>
        </p:txBody>
      </p:sp>
      <p:sp>
        <p:nvSpPr>
          <p:cNvPr id="14" name="Text Box 108"/>
          <p:cNvSpPr txBox="1">
            <a:spLocks noChangeArrowheads="1"/>
          </p:cNvSpPr>
          <p:nvPr>
            <p:custDataLst>
              <p:tags r:id="rId2"/>
            </p:custDataLst>
          </p:nvPr>
        </p:nvSpPr>
        <p:spPr bwMode="auto">
          <a:xfrm>
            <a:off x="5911483" y="2590800"/>
            <a:ext cx="407483"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smtClean="0">
                <a:solidFill>
                  <a:schemeClr val="tx2"/>
                </a:solidFill>
                <a:latin typeface="Source Sans Pro"/>
              </a:rPr>
              <a:t>N</a:t>
            </a:r>
            <a:endParaRPr lang="en-US" sz="2400" baseline="-25000" dirty="0">
              <a:solidFill>
                <a:schemeClr val="tx2"/>
              </a:solidFill>
              <a:latin typeface="Source Sans Pro"/>
            </a:endParaRPr>
          </a:p>
        </p:txBody>
      </p:sp>
      <p:sp>
        <p:nvSpPr>
          <p:cNvPr id="15" name="Text Box 108"/>
          <p:cNvSpPr txBox="1">
            <a:spLocks noChangeArrowheads="1"/>
          </p:cNvSpPr>
          <p:nvPr>
            <p:custDataLst>
              <p:tags r:id="rId3"/>
            </p:custDataLst>
          </p:nvPr>
        </p:nvSpPr>
        <p:spPr bwMode="auto">
          <a:xfrm>
            <a:off x="4506662" y="2934056"/>
            <a:ext cx="1314784"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cxnSp>
        <p:nvCxnSpPr>
          <p:cNvPr id="16" name="Straight Arrow Connector 15"/>
          <p:cNvCxnSpPr/>
          <p:nvPr/>
        </p:nvCxnSpPr>
        <p:spPr>
          <a:xfrm flipH="1">
            <a:off x="7704052" y="4530746"/>
            <a:ext cx="14067" cy="1397585"/>
          </a:xfrm>
          <a:prstGeom prst="straightConnector1">
            <a:avLst/>
          </a:prstGeom>
          <a:ln w="508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 Box 108"/>
          <p:cNvSpPr txBox="1">
            <a:spLocks noChangeArrowheads="1"/>
          </p:cNvSpPr>
          <p:nvPr>
            <p:custDataLst>
              <p:tags r:id="rId4"/>
            </p:custDataLst>
          </p:nvPr>
        </p:nvSpPr>
        <p:spPr bwMode="auto">
          <a:xfrm>
            <a:off x="7191750" y="5928331"/>
            <a:ext cx="835485"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chemeClr val="tx2"/>
                </a:solidFill>
                <a:latin typeface="Source Sans Pro"/>
              </a:rPr>
              <a:t>Data</a:t>
            </a:r>
            <a:endParaRPr lang="en-US" sz="2400" baseline="-25000" dirty="0">
              <a:solidFill>
                <a:schemeClr val="tx2"/>
              </a:solidFill>
              <a:latin typeface="Source Sans Pro"/>
            </a:endParaRPr>
          </a:p>
        </p:txBody>
      </p:sp>
    </p:spTree>
    <p:extLst>
      <p:ext uri="{BB962C8B-B14F-4D97-AF65-F5344CB8AC3E}">
        <p14:creationId xmlns:p14="http://schemas.microsoft.com/office/powerpoint/2010/main" val="4116339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38</a:t>
            </a:fld>
            <a:endParaRPr lang="en-US" dirty="0"/>
          </a:p>
        </p:txBody>
      </p:sp>
      <p:sp>
        <p:nvSpPr>
          <p:cNvPr id="5" name="Content Placeholder 1"/>
          <p:cNvSpPr>
            <a:spLocks noGrp="1"/>
          </p:cNvSpPr>
          <p:nvPr>
            <p:ph idx="1"/>
          </p:nvPr>
        </p:nvSpPr>
        <p:spPr>
          <a:xfrm>
            <a:off x="0" y="685800"/>
            <a:ext cx="8915400" cy="5638800"/>
          </a:xfrm>
        </p:spPr>
        <p:txBody>
          <a:bodyPr/>
          <a:lstStyle/>
          <a:p>
            <a:pPr lvl="1"/>
            <a:r>
              <a:rPr lang="en-US" dirty="0" smtClean="0"/>
              <a:t>Storage </a:t>
            </a:r>
            <a:r>
              <a:rPr lang="en-US" dirty="0"/>
              <a:t>Cells + bus</a:t>
            </a:r>
          </a:p>
          <a:p>
            <a:pPr lvl="1"/>
            <a:r>
              <a:rPr lang="en-US" dirty="0"/>
              <a:t>Decoder selects a </a:t>
            </a:r>
            <a:r>
              <a:rPr lang="en-US" dirty="0">
                <a:solidFill>
                  <a:srgbClr val="FFC000"/>
                </a:solidFill>
              </a:rPr>
              <a:t>word line</a:t>
            </a:r>
            <a:r>
              <a:rPr lang="en-US" dirty="0"/>
              <a:t> </a:t>
            </a:r>
          </a:p>
          <a:p>
            <a:pPr lvl="1"/>
            <a:r>
              <a:rPr lang="en-US" dirty="0">
                <a:solidFill>
                  <a:srgbClr val="92D050"/>
                </a:solidFill>
              </a:rPr>
              <a:t>R/W selector </a:t>
            </a:r>
            <a:r>
              <a:rPr lang="en-US" dirty="0"/>
              <a:t>determines access type</a:t>
            </a:r>
          </a:p>
          <a:p>
            <a:pPr lvl="1"/>
            <a:r>
              <a:rPr lang="en-US" dirty="0"/>
              <a:t>Word line is then coupled to the </a:t>
            </a:r>
            <a:r>
              <a:rPr lang="en-US" dirty="0">
                <a:solidFill>
                  <a:srgbClr val="CC0099"/>
                </a:solidFill>
              </a:rPr>
              <a:t>data lines</a:t>
            </a:r>
          </a:p>
          <a:p>
            <a:pPr marL="457200" lvl="1" indent="0">
              <a:buNone/>
            </a:pPr>
            <a:endParaRPr lang="en-US" dirty="0"/>
          </a:p>
          <a:p>
            <a:endParaRPr lang="en-US" dirty="0"/>
          </a:p>
          <a:p>
            <a:endParaRPr lang="en-US" dirty="0"/>
          </a:p>
        </p:txBody>
      </p:sp>
      <p:sp>
        <p:nvSpPr>
          <p:cNvPr id="6" name="Rectangle 2"/>
          <p:cNvSpPr>
            <a:spLocks noGrp="1" noChangeArrowheads="1"/>
          </p:cNvSpPr>
          <p:nvPr>
            <p:ph type="title"/>
          </p:nvPr>
        </p:nvSpPr>
        <p:spPr>
          <a:xfrm>
            <a:off x="228600" y="152400"/>
            <a:ext cx="8686800" cy="533400"/>
          </a:xfrm>
        </p:spPr>
        <p:txBody>
          <a:bodyPr>
            <a:normAutofit fontScale="90000"/>
          </a:bodyPr>
          <a:lstStyle/>
          <a:p>
            <a:r>
              <a:rPr lang="en-US" dirty="0" smtClean="0"/>
              <a:t>Memory</a:t>
            </a:r>
            <a:endParaRPr lang="en-US" dirty="0"/>
          </a:p>
        </p:txBody>
      </p:sp>
      <p:sp>
        <p:nvSpPr>
          <p:cNvPr id="7" name="Rectangle 4"/>
          <p:cNvSpPr>
            <a:spLocks noChangeArrowheads="1"/>
          </p:cNvSpPr>
          <p:nvPr/>
        </p:nvSpPr>
        <p:spPr bwMode="auto">
          <a:xfrm>
            <a:off x="6019800" y="2743200"/>
            <a:ext cx="2895600" cy="396240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 name="Rectangle 5"/>
          <p:cNvSpPr>
            <a:spLocks noChangeArrowheads="1"/>
          </p:cNvSpPr>
          <p:nvPr/>
        </p:nvSpPr>
        <p:spPr bwMode="auto">
          <a:xfrm>
            <a:off x="7239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Rectangle 6"/>
          <p:cNvSpPr>
            <a:spLocks noChangeArrowheads="1"/>
          </p:cNvSpPr>
          <p:nvPr/>
        </p:nvSpPr>
        <p:spPr bwMode="auto">
          <a:xfrm>
            <a:off x="7620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Rectangle 7"/>
          <p:cNvSpPr>
            <a:spLocks noChangeArrowheads="1"/>
          </p:cNvSpPr>
          <p:nvPr/>
        </p:nvSpPr>
        <p:spPr bwMode="auto">
          <a:xfrm>
            <a:off x="8001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 name="Rectangle 8"/>
          <p:cNvSpPr>
            <a:spLocks noChangeArrowheads="1"/>
          </p:cNvSpPr>
          <p:nvPr/>
        </p:nvSpPr>
        <p:spPr bwMode="auto">
          <a:xfrm>
            <a:off x="8382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 name="Line 9"/>
          <p:cNvSpPr>
            <a:spLocks noChangeShapeType="1"/>
          </p:cNvSpPr>
          <p:nvPr/>
        </p:nvSpPr>
        <p:spPr bwMode="auto">
          <a:xfrm>
            <a:off x="7391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 name="Line 10"/>
          <p:cNvSpPr>
            <a:spLocks noChangeShapeType="1"/>
          </p:cNvSpPr>
          <p:nvPr/>
        </p:nvSpPr>
        <p:spPr bwMode="auto">
          <a:xfrm>
            <a:off x="7772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 name="Line 11"/>
          <p:cNvSpPr>
            <a:spLocks noChangeShapeType="1"/>
          </p:cNvSpPr>
          <p:nvPr/>
        </p:nvSpPr>
        <p:spPr bwMode="auto">
          <a:xfrm>
            <a:off x="8153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 name="Line 12"/>
          <p:cNvSpPr>
            <a:spLocks noChangeShapeType="1"/>
          </p:cNvSpPr>
          <p:nvPr/>
        </p:nvSpPr>
        <p:spPr bwMode="auto">
          <a:xfrm>
            <a:off x="8534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 name="Rectangle 13"/>
          <p:cNvSpPr>
            <a:spLocks noChangeArrowheads="1"/>
          </p:cNvSpPr>
          <p:nvPr/>
        </p:nvSpPr>
        <p:spPr bwMode="auto">
          <a:xfrm>
            <a:off x="7239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 name="Rectangle 14"/>
          <p:cNvSpPr>
            <a:spLocks noChangeArrowheads="1"/>
          </p:cNvSpPr>
          <p:nvPr/>
        </p:nvSpPr>
        <p:spPr bwMode="auto">
          <a:xfrm>
            <a:off x="7620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 name="Rectangle 15"/>
          <p:cNvSpPr>
            <a:spLocks noChangeArrowheads="1"/>
          </p:cNvSpPr>
          <p:nvPr/>
        </p:nvSpPr>
        <p:spPr bwMode="auto">
          <a:xfrm>
            <a:off x="8001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 name="Rectangle 16"/>
          <p:cNvSpPr>
            <a:spLocks noChangeArrowheads="1"/>
          </p:cNvSpPr>
          <p:nvPr/>
        </p:nvSpPr>
        <p:spPr bwMode="auto">
          <a:xfrm>
            <a:off x="8382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 name="Rectangle 17"/>
          <p:cNvSpPr>
            <a:spLocks noChangeArrowheads="1"/>
          </p:cNvSpPr>
          <p:nvPr/>
        </p:nvSpPr>
        <p:spPr bwMode="auto">
          <a:xfrm>
            <a:off x="7239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 name="Rectangle 18"/>
          <p:cNvSpPr>
            <a:spLocks noChangeArrowheads="1"/>
          </p:cNvSpPr>
          <p:nvPr/>
        </p:nvSpPr>
        <p:spPr bwMode="auto">
          <a:xfrm>
            <a:off x="7620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 name="Rectangle 19"/>
          <p:cNvSpPr>
            <a:spLocks noChangeArrowheads="1"/>
          </p:cNvSpPr>
          <p:nvPr/>
        </p:nvSpPr>
        <p:spPr bwMode="auto">
          <a:xfrm>
            <a:off x="8001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 name="Rectangle 20"/>
          <p:cNvSpPr>
            <a:spLocks noChangeArrowheads="1"/>
          </p:cNvSpPr>
          <p:nvPr/>
        </p:nvSpPr>
        <p:spPr bwMode="auto">
          <a:xfrm>
            <a:off x="8382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 name="Rectangle 21"/>
          <p:cNvSpPr>
            <a:spLocks noChangeArrowheads="1"/>
          </p:cNvSpPr>
          <p:nvPr/>
        </p:nvSpPr>
        <p:spPr bwMode="auto">
          <a:xfrm>
            <a:off x="7239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 name="Rectangle 22"/>
          <p:cNvSpPr>
            <a:spLocks noChangeArrowheads="1"/>
          </p:cNvSpPr>
          <p:nvPr/>
        </p:nvSpPr>
        <p:spPr bwMode="auto">
          <a:xfrm>
            <a:off x="7620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 name="Rectangle 23"/>
          <p:cNvSpPr>
            <a:spLocks noChangeArrowheads="1"/>
          </p:cNvSpPr>
          <p:nvPr/>
        </p:nvSpPr>
        <p:spPr bwMode="auto">
          <a:xfrm>
            <a:off x="8001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 name="Rectangle 24"/>
          <p:cNvSpPr>
            <a:spLocks noChangeArrowheads="1"/>
          </p:cNvSpPr>
          <p:nvPr/>
        </p:nvSpPr>
        <p:spPr bwMode="auto">
          <a:xfrm>
            <a:off x="8382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 name="Rectangle 25"/>
          <p:cNvSpPr>
            <a:spLocks noChangeArrowheads="1"/>
          </p:cNvSpPr>
          <p:nvPr/>
        </p:nvSpPr>
        <p:spPr bwMode="auto">
          <a:xfrm>
            <a:off x="7239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 name="Rectangle 26"/>
          <p:cNvSpPr>
            <a:spLocks noChangeArrowheads="1"/>
          </p:cNvSpPr>
          <p:nvPr/>
        </p:nvSpPr>
        <p:spPr bwMode="auto">
          <a:xfrm>
            <a:off x="7620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 name="Rectangle 27"/>
          <p:cNvSpPr>
            <a:spLocks noChangeArrowheads="1"/>
          </p:cNvSpPr>
          <p:nvPr/>
        </p:nvSpPr>
        <p:spPr bwMode="auto">
          <a:xfrm>
            <a:off x="8001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 name="Rectangle 28"/>
          <p:cNvSpPr>
            <a:spLocks noChangeArrowheads="1"/>
          </p:cNvSpPr>
          <p:nvPr/>
        </p:nvSpPr>
        <p:spPr bwMode="auto">
          <a:xfrm>
            <a:off x="8382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 name="Text Box 29"/>
          <p:cNvSpPr txBox="1">
            <a:spLocks noChangeArrowheads="1"/>
          </p:cNvSpPr>
          <p:nvPr/>
        </p:nvSpPr>
        <p:spPr bwMode="auto">
          <a:xfrm>
            <a:off x="7696200" y="2151062"/>
            <a:ext cx="726481"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a:rPr>
              <a:t>Data</a:t>
            </a:r>
          </a:p>
        </p:txBody>
      </p:sp>
      <p:sp>
        <p:nvSpPr>
          <p:cNvPr id="33" name="Text Box 30"/>
          <p:cNvSpPr txBox="1">
            <a:spLocks noChangeArrowheads="1"/>
          </p:cNvSpPr>
          <p:nvPr/>
        </p:nvSpPr>
        <p:spPr bwMode="auto">
          <a:xfrm rot="16200000">
            <a:off x="4952954" y="4642613"/>
            <a:ext cx="1125629"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tx2"/>
                </a:solidFill>
                <a:latin typeface="Source Sans Pro"/>
              </a:rPr>
              <a:t>Address</a:t>
            </a:r>
          </a:p>
        </p:txBody>
      </p:sp>
      <p:sp>
        <p:nvSpPr>
          <p:cNvPr id="34" name="Line 31"/>
          <p:cNvSpPr>
            <a:spLocks noChangeShapeType="1"/>
          </p:cNvSpPr>
          <p:nvPr/>
        </p:nvSpPr>
        <p:spPr bwMode="auto">
          <a:xfrm>
            <a:off x="6934200" y="3505200"/>
            <a:ext cx="16764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 name="Line 32"/>
          <p:cNvSpPr>
            <a:spLocks noChangeShapeType="1"/>
          </p:cNvSpPr>
          <p:nvPr/>
        </p:nvSpPr>
        <p:spPr bwMode="auto">
          <a:xfrm>
            <a:off x="6816725" y="3871913"/>
            <a:ext cx="1793875" cy="14287"/>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 name="Line 33"/>
          <p:cNvSpPr>
            <a:spLocks noChangeShapeType="1"/>
          </p:cNvSpPr>
          <p:nvPr/>
        </p:nvSpPr>
        <p:spPr bwMode="auto">
          <a:xfrm>
            <a:off x="6873875" y="4267200"/>
            <a:ext cx="1736725"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 name="Line 34"/>
          <p:cNvSpPr>
            <a:spLocks noChangeShapeType="1"/>
          </p:cNvSpPr>
          <p:nvPr/>
        </p:nvSpPr>
        <p:spPr bwMode="auto">
          <a:xfrm>
            <a:off x="6934200" y="4648200"/>
            <a:ext cx="16764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 name="Rectangle 35"/>
          <p:cNvSpPr>
            <a:spLocks noChangeArrowheads="1"/>
          </p:cNvSpPr>
          <p:nvPr/>
        </p:nvSpPr>
        <p:spPr bwMode="auto">
          <a:xfrm>
            <a:off x="6324600" y="4191000"/>
            <a:ext cx="457200" cy="16002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 name="Text Box 36"/>
          <p:cNvSpPr txBox="1">
            <a:spLocks noChangeArrowheads="1"/>
          </p:cNvSpPr>
          <p:nvPr/>
        </p:nvSpPr>
        <p:spPr bwMode="auto">
          <a:xfrm rot="16200000">
            <a:off x="5929127" y="4769613"/>
            <a:ext cx="1154483"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tx2"/>
                </a:solidFill>
                <a:latin typeface="Source Sans Pro"/>
              </a:rPr>
              <a:t>Decoder</a:t>
            </a:r>
          </a:p>
        </p:txBody>
      </p:sp>
      <p:sp>
        <p:nvSpPr>
          <p:cNvPr id="40" name="Line 37"/>
          <p:cNvSpPr>
            <a:spLocks noChangeShapeType="1"/>
          </p:cNvSpPr>
          <p:nvPr/>
        </p:nvSpPr>
        <p:spPr bwMode="auto">
          <a:xfrm flipH="1">
            <a:off x="5715000" y="4473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1" name="Line 38"/>
          <p:cNvSpPr>
            <a:spLocks noChangeShapeType="1"/>
          </p:cNvSpPr>
          <p:nvPr/>
        </p:nvSpPr>
        <p:spPr bwMode="auto">
          <a:xfrm flipH="1">
            <a:off x="5715000" y="47021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 name="Line 39"/>
          <p:cNvSpPr>
            <a:spLocks noChangeShapeType="1"/>
          </p:cNvSpPr>
          <p:nvPr/>
        </p:nvSpPr>
        <p:spPr bwMode="auto">
          <a:xfrm flipH="1">
            <a:off x="5715000" y="49307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 name="Line 40"/>
          <p:cNvSpPr>
            <a:spLocks noChangeShapeType="1"/>
          </p:cNvSpPr>
          <p:nvPr/>
        </p:nvSpPr>
        <p:spPr bwMode="auto">
          <a:xfrm flipH="1">
            <a:off x="5715000" y="51593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 name="Line 41"/>
          <p:cNvSpPr>
            <a:spLocks noChangeShapeType="1"/>
          </p:cNvSpPr>
          <p:nvPr/>
        </p:nvSpPr>
        <p:spPr bwMode="auto">
          <a:xfrm flipH="1">
            <a:off x="5715000" y="5616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 name="Line 42"/>
          <p:cNvSpPr>
            <a:spLocks noChangeShapeType="1"/>
          </p:cNvSpPr>
          <p:nvPr/>
        </p:nvSpPr>
        <p:spPr bwMode="auto">
          <a:xfrm>
            <a:off x="5715000" y="6172200"/>
            <a:ext cx="1143000"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 name="Line 43"/>
          <p:cNvSpPr>
            <a:spLocks noChangeShapeType="1"/>
          </p:cNvSpPr>
          <p:nvPr/>
        </p:nvSpPr>
        <p:spPr bwMode="auto">
          <a:xfrm>
            <a:off x="6934200" y="4648200"/>
            <a:ext cx="0" cy="6096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7" name="Line 44"/>
          <p:cNvSpPr>
            <a:spLocks noChangeShapeType="1"/>
          </p:cNvSpPr>
          <p:nvPr/>
        </p:nvSpPr>
        <p:spPr bwMode="auto">
          <a:xfrm flipH="1">
            <a:off x="6781800" y="5257800"/>
            <a:ext cx="228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 name="Line 45"/>
          <p:cNvSpPr>
            <a:spLocks noChangeShapeType="1"/>
          </p:cNvSpPr>
          <p:nvPr/>
        </p:nvSpPr>
        <p:spPr bwMode="auto">
          <a:xfrm flipH="1">
            <a:off x="6891338" y="4246563"/>
            <a:ext cx="3175" cy="1011237"/>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 name="Line 46"/>
          <p:cNvSpPr>
            <a:spLocks noChangeShapeType="1"/>
          </p:cNvSpPr>
          <p:nvPr/>
        </p:nvSpPr>
        <p:spPr bwMode="auto">
          <a:xfrm>
            <a:off x="6819900" y="3856038"/>
            <a:ext cx="23813" cy="137477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 name="TextBox 49"/>
          <p:cNvSpPr txBox="1"/>
          <p:nvPr/>
        </p:nvSpPr>
        <p:spPr>
          <a:xfrm>
            <a:off x="5141303" y="5987534"/>
            <a:ext cx="683200" cy="400110"/>
          </a:xfrm>
          <a:prstGeom prst="rect">
            <a:avLst/>
          </a:prstGeom>
          <a:noFill/>
        </p:spPr>
        <p:txBody>
          <a:bodyPr wrap="none" rtlCol="0">
            <a:spAutoFit/>
          </a:bodyPr>
          <a:lstStyle/>
          <a:p>
            <a:r>
              <a:rPr lang="en-US" sz="2000" dirty="0" smtClean="0">
                <a:solidFill>
                  <a:schemeClr val="accent4"/>
                </a:solidFill>
                <a:latin typeface="Source Sans Pro"/>
              </a:rPr>
              <a:t>R/W</a:t>
            </a:r>
            <a:endParaRPr lang="en-US" sz="2000" dirty="0">
              <a:solidFill>
                <a:schemeClr val="accent4"/>
              </a:solidFill>
              <a:latin typeface="Source Sans Pro"/>
            </a:endParaRPr>
          </a:p>
        </p:txBody>
      </p:sp>
    </p:spTree>
    <p:extLst>
      <p:ext uri="{BB962C8B-B14F-4D97-AF65-F5344CB8AC3E}">
        <p14:creationId xmlns:p14="http://schemas.microsoft.com/office/powerpoint/2010/main" val="3888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animBg="1"/>
      <p:bldP spid="35" grpId="0" animBg="1"/>
      <p:bldP spid="36" grpId="0" animBg="1"/>
      <p:bldP spid="37" grpId="0" animBg="1"/>
      <p:bldP spid="38" grpId="0" animBg="1"/>
      <p:bldP spid="39"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39</a:t>
            </a:fld>
            <a:endParaRPr lang="en-US" dirty="0"/>
          </a:p>
        </p:txBody>
      </p:sp>
      <p:sp>
        <p:nvSpPr>
          <p:cNvPr id="5" name="Content Placeholder 1"/>
          <p:cNvSpPr>
            <a:spLocks noGrp="1"/>
          </p:cNvSpPr>
          <p:nvPr>
            <p:ph idx="1"/>
          </p:nvPr>
        </p:nvSpPr>
        <p:spPr>
          <a:xfrm>
            <a:off x="0" y="685800"/>
            <a:ext cx="8915400" cy="5638800"/>
          </a:xfrm>
        </p:spPr>
        <p:txBody>
          <a:bodyPr/>
          <a:lstStyle/>
          <a:p>
            <a:pPr lvl="1"/>
            <a:r>
              <a:rPr lang="en-US" dirty="0" smtClean="0"/>
              <a:t>Storage </a:t>
            </a:r>
            <a:r>
              <a:rPr lang="en-US" dirty="0"/>
              <a:t>Cells + bus</a:t>
            </a:r>
          </a:p>
          <a:p>
            <a:pPr lvl="1"/>
            <a:r>
              <a:rPr lang="en-US" dirty="0"/>
              <a:t>Decoder selects </a:t>
            </a:r>
            <a:r>
              <a:rPr lang="en-US" dirty="0">
                <a:solidFill>
                  <a:schemeClr val="bg1"/>
                </a:solidFill>
              </a:rPr>
              <a:t>a</a:t>
            </a:r>
            <a:r>
              <a:rPr lang="en-US" dirty="0">
                <a:solidFill>
                  <a:schemeClr val="accent6"/>
                </a:solidFill>
              </a:rPr>
              <a:t> word line </a:t>
            </a:r>
          </a:p>
          <a:p>
            <a:pPr lvl="1"/>
            <a:r>
              <a:rPr lang="en-US" dirty="0">
                <a:solidFill>
                  <a:srgbClr val="00B050"/>
                </a:solidFill>
              </a:rPr>
              <a:t>R/W selector</a:t>
            </a:r>
            <a:r>
              <a:rPr lang="en-US" dirty="0"/>
              <a:t> determines access type</a:t>
            </a:r>
          </a:p>
          <a:p>
            <a:pPr lvl="1"/>
            <a:r>
              <a:rPr lang="en-US" dirty="0"/>
              <a:t>Word line is then coupled to the </a:t>
            </a:r>
            <a:r>
              <a:rPr lang="en-US" dirty="0">
                <a:solidFill>
                  <a:srgbClr val="FF40FF"/>
                </a:solidFill>
              </a:rPr>
              <a:t>data </a:t>
            </a:r>
            <a:r>
              <a:rPr lang="en-US" dirty="0" smtClean="0">
                <a:solidFill>
                  <a:srgbClr val="FF40FF"/>
                </a:solidFill>
              </a:rPr>
              <a:t>lines</a:t>
            </a:r>
            <a:endParaRPr lang="en-US" dirty="0"/>
          </a:p>
          <a:p>
            <a:endParaRPr lang="en-US" dirty="0"/>
          </a:p>
        </p:txBody>
      </p:sp>
      <p:sp>
        <p:nvSpPr>
          <p:cNvPr id="6" name="Rectangle 2"/>
          <p:cNvSpPr>
            <a:spLocks noGrp="1" noChangeArrowheads="1"/>
          </p:cNvSpPr>
          <p:nvPr>
            <p:ph type="title"/>
          </p:nvPr>
        </p:nvSpPr>
        <p:spPr>
          <a:xfrm>
            <a:off x="228600" y="152400"/>
            <a:ext cx="8686800" cy="533400"/>
          </a:xfrm>
        </p:spPr>
        <p:txBody>
          <a:bodyPr>
            <a:normAutofit fontScale="90000"/>
          </a:bodyPr>
          <a:lstStyle/>
          <a:p>
            <a:r>
              <a:rPr lang="en-US" dirty="0" smtClean="0"/>
              <a:t>Memory</a:t>
            </a:r>
            <a:endParaRPr lang="en-US" dirty="0"/>
          </a:p>
        </p:txBody>
      </p:sp>
      <p:sp>
        <p:nvSpPr>
          <p:cNvPr id="7" name="Rectangle 6"/>
          <p:cNvSpPr/>
          <p:nvPr/>
        </p:nvSpPr>
        <p:spPr>
          <a:xfrm>
            <a:off x="6139837" y="2819400"/>
            <a:ext cx="1937363" cy="3962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181600" y="350520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09563" y="472440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81600" y="467404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81600" y="5803816"/>
            <a:ext cx="958237"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81600" y="6108616"/>
            <a:ext cx="958237"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13963" y="6489616"/>
            <a:ext cx="958237"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86400" y="452164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0" y="335280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0" y="457200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08"/>
          <p:cNvSpPr txBox="1">
            <a:spLocks noChangeArrowheads="1"/>
          </p:cNvSpPr>
          <p:nvPr>
            <p:custDataLst>
              <p:tags r:id="rId1"/>
            </p:custDataLst>
          </p:nvPr>
        </p:nvSpPr>
        <p:spPr bwMode="auto">
          <a:xfrm>
            <a:off x="4665914" y="4381856"/>
            <a:ext cx="503663"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D</a:t>
            </a:r>
            <a:r>
              <a:rPr lang="en-US" sz="2000" baseline="-25000" dirty="0" smtClean="0">
                <a:solidFill>
                  <a:schemeClr val="tx2"/>
                </a:solidFill>
                <a:latin typeface="Source Sans Pro"/>
              </a:rPr>
              <a:t>in</a:t>
            </a:r>
            <a:endParaRPr lang="en-US" sz="2000" baseline="-25000" dirty="0">
              <a:solidFill>
                <a:schemeClr val="tx2"/>
              </a:solidFill>
              <a:latin typeface="Source Sans Pro"/>
            </a:endParaRPr>
          </a:p>
        </p:txBody>
      </p:sp>
      <p:sp>
        <p:nvSpPr>
          <p:cNvPr id="18" name="Text Box 108"/>
          <p:cNvSpPr txBox="1">
            <a:spLocks noChangeArrowheads="1"/>
          </p:cNvSpPr>
          <p:nvPr>
            <p:custDataLst>
              <p:tags r:id="rId2"/>
            </p:custDataLst>
          </p:nvPr>
        </p:nvSpPr>
        <p:spPr bwMode="auto">
          <a:xfrm>
            <a:off x="5287478" y="410289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a:rPr>
              <a:t>8</a:t>
            </a:r>
            <a:endParaRPr lang="en-US" sz="2000" baseline="-25000" dirty="0">
              <a:solidFill>
                <a:schemeClr val="tx2"/>
              </a:solidFill>
              <a:latin typeface="Source Sans Pro"/>
            </a:endParaRPr>
          </a:p>
        </p:txBody>
      </p:sp>
      <p:sp>
        <p:nvSpPr>
          <p:cNvPr id="19" name="Text Box 108"/>
          <p:cNvSpPr txBox="1">
            <a:spLocks noChangeArrowheads="1"/>
          </p:cNvSpPr>
          <p:nvPr>
            <p:custDataLst>
              <p:tags r:id="rId3"/>
            </p:custDataLst>
          </p:nvPr>
        </p:nvSpPr>
        <p:spPr bwMode="auto">
          <a:xfrm>
            <a:off x="8423817" y="4839056"/>
            <a:ext cx="607859"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a:rPr>
              <a:t>D</a:t>
            </a:r>
            <a:r>
              <a:rPr lang="en-US" sz="2000" baseline="-25000" dirty="0" err="1" smtClean="0">
                <a:solidFill>
                  <a:schemeClr val="tx2"/>
                </a:solidFill>
                <a:latin typeface="Source Sans Pro"/>
              </a:rPr>
              <a:t>out</a:t>
            </a:r>
            <a:endParaRPr lang="en-US" sz="2000" baseline="-25000" dirty="0">
              <a:solidFill>
                <a:schemeClr val="tx2"/>
              </a:solidFill>
              <a:latin typeface="Source Sans Pro"/>
            </a:endParaRPr>
          </a:p>
        </p:txBody>
      </p:sp>
      <p:sp>
        <p:nvSpPr>
          <p:cNvPr id="20" name="Text Box 108"/>
          <p:cNvSpPr txBox="1">
            <a:spLocks noChangeArrowheads="1"/>
          </p:cNvSpPr>
          <p:nvPr>
            <p:custDataLst>
              <p:tags r:id="rId4"/>
            </p:custDataLst>
          </p:nvPr>
        </p:nvSpPr>
        <p:spPr bwMode="auto">
          <a:xfrm>
            <a:off x="8237558" y="415325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a:rPr>
              <a:t>8</a:t>
            </a:r>
            <a:endParaRPr lang="en-US" sz="2000" baseline="-25000" dirty="0">
              <a:solidFill>
                <a:schemeClr val="tx2"/>
              </a:solidFill>
              <a:latin typeface="Source Sans Pro"/>
            </a:endParaRPr>
          </a:p>
        </p:txBody>
      </p:sp>
      <p:sp>
        <p:nvSpPr>
          <p:cNvPr id="21" name="Text Box 108"/>
          <p:cNvSpPr txBox="1">
            <a:spLocks noChangeArrowheads="1"/>
          </p:cNvSpPr>
          <p:nvPr>
            <p:custDataLst>
              <p:tags r:id="rId5"/>
            </p:custDataLst>
          </p:nvPr>
        </p:nvSpPr>
        <p:spPr bwMode="auto">
          <a:xfrm>
            <a:off x="5270624" y="29718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22</a:t>
            </a:r>
            <a:endParaRPr lang="en-US" sz="2000" baseline="-25000" dirty="0">
              <a:solidFill>
                <a:schemeClr val="tx2"/>
              </a:solidFill>
              <a:latin typeface="Source Sans Pro"/>
            </a:endParaRPr>
          </a:p>
        </p:txBody>
      </p:sp>
      <p:sp>
        <p:nvSpPr>
          <p:cNvPr id="22" name="Text Box 108"/>
          <p:cNvSpPr txBox="1">
            <a:spLocks noChangeArrowheads="1"/>
          </p:cNvSpPr>
          <p:nvPr>
            <p:custDataLst>
              <p:tags r:id="rId6"/>
            </p:custDataLst>
          </p:nvPr>
        </p:nvSpPr>
        <p:spPr bwMode="auto">
          <a:xfrm>
            <a:off x="3991639" y="3238856"/>
            <a:ext cx="11256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Address</a:t>
            </a:r>
            <a:endParaRPr lang="en-US" sz="2000" baseline="-25000" dirty="0">
              <a:solidFill>
                <a:schemeClr val="tx2"/>
              </a:solidFill>
              <a:latin typeface="Source Sans Pro"/>
            </a:endParaRPr>
          </a:p>
        </p:txBody>
      </p:sp>
      <p:sp>
        <p:nvSpPr>
          <p:cNvPr id="23" name="Text Box 108"/>
          <p:cNvSpPr txBox="1">
            <a:spLocks noChangeArrowheads="1"/>
          </p:cNvSpPr>
          <p:nvPr>
            <p:custDataLst>
              <p:tags r:id="rId7"/>
            </p:custDataLst>
          </p:nvPr>
        </p:nvSpPr>
        <p:spPr bwMode="auto">
          <a:xfrm>
            <a:off x="3690461" y="5537472"/>
            <a:ext cx="1497525"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Chip Select</a:t>
            </a:r>
            <a:endParaRPr lang="en-US" sz="2000" baseline="-25000" dirty="0">
              <a:solidFill>
                <a:schemeClr val="tx2"/>
              </a:solidFill>
              <a:latin typeface="Source Sans Pro"/>
            </a:endParaRPr>
          </a:p>
        </p:txBody>
      </p:sp>
      <p:sp>
        <p:nvSpPr>
          <p:cNvPr id="24" name="Text Box 108"/>
          <p:cNvSpPr txBox="1">
            <a:spLocks noChangeArrowheads="1"/>
          </p:cNvSpPr>
          <p:nvPr>
            <p:custDataLst>
              <p:tags r:id="rId8"/>
            </p:custDataLst>
          </p:nvPr>
        </p:nvSpPr>
        <p:spPr bwMode="auto">
          <a:xfrm>
            <a:off x="3502866" y="5880016"/>
            <a:ext cx="16484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Write Enable</a:t>
            </a:r>
            <a:endParaRPr lang="en-US" sz="2000" baseline="-25000" dirty="0">
              <a:solidFill>
                <a:schemeClr val="tx2"/>
              </a:solidFill>
              <a:latin typeface="Source Sans Pro"/>
            </a:endParaRPr>
          </a:p>
        </p:txBody>
      </p:sp>
      <p:sp>
        <p:nvSpPr>
          <p:cNvPr id="25" name="Text Box 108"/>
          <p:cNvSpPr txBox="1">
            <a:spLocks noChangeArrowheads="1"/>
          </p:cNvSpPr>
          <p:nvPr>
            <p:custDataLst>
              <p:tags r:id="rId9"/>
            </p:custDataLst>
          </p:nvPr>
        </p:nvSpPr>
        <p:spPr bwMode="auto">
          <a:xfrm>
            <a:off x="3362361" y="6184816"/>
            <a:ext cx="1822935"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Output Enable</a:t>
            </a:r>
            <a:endParaRPr lang="en-US" sz="2000" baseline="-25000" dirty="0">
              <a:solidFill>
                <a:schemeClr val="tx2"/>
              </a:solidFill>
              <a:latin typeface="Source Sans Pro"/>
            </a:endParaRPr>
          </a:p>
        </p:txBody>
      </p:sp>
      <p:sp>
        <p:nvSpPr>
          <p:cNvPr id="26" name="Text Box 108"/>
          <p:cNvSpPr txBox="1">
            <a:spLocks noChangeArrowheads="1"/>
          </p:cNvSpPr>
          <p:nvPr>
            <p:custDataLst>
              <p:tags r:id="rId10"/>
            </p:custDataLst>
          </p:nvPr>
        </p:nvSpPr>
        <p:spPr bwMode="auto">
          <a:xfrm>
            <a:off x="6473147" y="3848456"/>
            <a:ext cx="1109599" cy="8063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Memory</a:t>
            </a:r>
          </a:p>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a:rPr>
              <a:t>4</a:t>
            </a:r>
            <a:r>
              <a:rPr lang="en-US" sz="2000" dirty="0" smtClean="0">
                <a:solidFill>
                  <a:schemeClr val="tx2"/>
                </a:solidFill>
                <a:latin typeface="Source Sans Pro"/>
              </a:rPr>
              <a:t>M x 8</a:t>
            </a:r>
            <a:endParaRPr lang="en-US" sz="2000" baseline="-25000" dirty="0">
              <a:solidFill>
                <a:schemeClr val="tx2"/>
              </a:solidFill>
              <a:latin typeface="Source Sans Pro"/>
            </a:endParaRPr>
          </a:p>
        </p:txBody>
      </p:sp>
    </p:spTree>
    <p:extLst>
      <p:ext uri="{BB962C8B-B14F-4D97-AF65-F5344CB8AC3E}">
        <p14:creationId xmlns:p14="http://schemas.microsoft.com/office/powerpoint/2010/main" val="29705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Announcements</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Check online syllabus/schedule </a:t>
            </a:r>
            <a:endParaRPr lang="en-US" dirty="0"/>
          </a:p>
          <a:p>
            <a:pPr marL="91440" lvl="1" indent="-274320">
              <a:buSzPct val="85000"/>
              <a:buFont typeface="Arial"/>
              <a:buChar char="•"/>
            </a:pPr>
            <a:r>
              <a:rPr lang="en-US" sz="2400" dirty="0" smtClean="0">
                <a:solidFill>
                  <a:schemeClr val="accent1"/>
                </a:solidFill>
              </a:rPr>
              <a:t>http</a:t>
            </a:r>
            <a:r>
              <a:rPr lang="en-US" sz="2400" dirty="0">
                <a:solidFill>
                  <a:schemeClr val="accent1"/>
                </a:solidFill>
              </a:rPr>
              <a:t>://</a:t>
            </a:r>
            <a:r>
              <a:rPr lang="en-US" sz="2400" dirty="0" smtClean="0">
                <a:solidFill>
                  <a:schemeClr val="accent1"/>
                </a:solidFill>
              </a:rPr>
              <a:t>www.cs.cornell.edu/Courses/CS3410/2019sp/schedule</a:t>
            </a:r>
            <a:endParaRPr lang="en-US" sz="2400" dirty="0">
              <a:solidFill>
                <a:schemeClr val="accent1"/>
              </a:solidFill>
            </a:endParaRPr>
          </a:p>
          <a:p>
            <a:pPr marL="342900" indent="-342900">
              <a:buClr>
                <a:schemeClr val="accent5">
                  <a:lumMod val="60000"/>
                  <a:lumOff val="40000"/>
                </a:schemeClr>
              </a:buClr>
              <a:buFont typeface="Arial" pitchFamily="34" charset="0"/>
              <a:buChar char="•"/>
            </a:pPr>
            <a:r>
              <a:rPr lang="en-US" sz="2800" dirty="0" smtClean="0"/>
              <a:t>Slides and Reading for lectures</a:t>
            </a:r>
          </a:p>
          <a:p>
            <a:pPr marL="342900" indent="-342900">
              <a:buClr>
                <a:schemeClr val="accent5">
                  <a:lumMod val="60000"/>
                  <a:lumOff val="40000"/>
                </a:schemeClr>
              </a:buClr>
              <a:buFont typeface="Arial" pitchFamily="34" charset="0"/>
              <a:buChar char="•"/>
            </a:pPr>
            <a:r>
              <a:rPr lang="en-US" sz="2800" dirty="0" smtClean="0"/>
              <a:t>Office Hours</a:t>
            </a:r>
          </a:p>
          <a:p>
            <a:pPr marL="342900" indent="-342900">
              <a:buClr>
                <a:schemeClr val="accent5">
                  <a:lumMod val="60000"/>
                  <a:lumOff val="40000"/>
                </a:schemeClr>
              </a:buClr>
              <a:buFont typeface="Arial" pitchFamily="34" charset="0"/>
              <a:buChar char="•"/>
            </a:pPr>
            <a:r>
              <a:rPr lang="en-US" sz="2800" b="1" i="1" dirty="0" smtClean="0">
                <a:solidFill>
                  <a:schemeClr val="accent1"/>
                </a:solidFill>
              </a:rPr>
              <a:t>Pictures of all  TAs</a:t>
            </a:r>
          </a:p>
          <a:p>
            <a:pPr marL="342900" indent="-342900">
              <a:buClr>
                <a:schemeClr val="accent5">
                  <a:lumMod val="60000"/>
                  <a:lumOff val="40000"/>
                </a:schemeClr>
              </a:buClr>
              <a:buFont typeface="Arial" pitchFamily="34" charset="0"/>
              <a:buChar char="•"/>
            </a:pPr>
            <a:r>
              <a:rPr lang="en-US" sz="2800" dirty="0" smtClean="0"/>
              <a:t>Project and Reading Assignments</a:t>
            </a:r>
          </a:p>
          <a:p>
            <a:pPr marL="342900" indent="-342900">
              <a:buClr>
                <a:schemeClr val="accent5">
                  <a:lumMod val="60000"/>
                  <a:lumOff val="40000"/>
                </a:schemeClr>
              </a:buClr>
              <a:buFont typeface="Arial" pitchFamily="34" charset="0"/>
              <a:buChar char="•"/>
            </a:pPr>
            <a:r>
              <a:rPr lang="en-US" sz="2800" b="1" dirty="0">
                <a:solidFill>
                  <a:schemeClr val="accent1"/>
                </a:solidFill>
              </a:rPr>
              <a:t>Dates to keep in Mind</a:t>
            </a:r>
            <a:endParaRPr lang="en-US" sz="2800" b="1" dirty="0">
              <a:solidFill>
                <a:schemeClr val="tx2"/>
              </a:solidFill>
            </a:endParaRPr>
          </a:p>
          <a:p>
            <a:pPr marL="1085850" lvl="1" indent="-342900"/>
            <a:r>
              <a:rPr lang="en-US" sz="2400" dirty="0">
                <a:solidFill>
                  <a:schemeClr val="tx2"/>
                </a:solidFill>
              </a:rPr>
              <a:t>Prelims: </a:t>
            </a:r>
            <a:r>
              <a:rPr lang="en-US" sz="2400" dirty="0" smtClean="0">
                <a:solidFill>
                  <a:schemeClr val="tx2"/>
                </a:solidFill>
              </a:rPr>
              <a:t>Tue </a:t>
            </a:r>
            <a:r>
              <a:rPr lang="en-US" sz="2400" dirty="0">
                <a:solidFill>
                  <a:schemeClr val="tx2"/>
                </a:solidFill>
              </a:rPr>
              <a:t>Mar </a:t>
            </a:r>
            <a:r>
              <a:rPr lang="en-US" sz="2400" dirty="0" smtClean="0">
                <a:solidFill>
                  <a:schemeClr val="tx2"/>
                </a:solidFill>
              </a:rPr>
              <a:t>5th </a:t>
            </a:r>
            <a:r>
              <a:rPr lang="en-US" sz="2400" dirty="0">
                <a:solidFill>
                  <a:schemeClr val="tx2"/>
                </a:solidFill>
              </a:rPr>
              <a:t>and </a:t>
            </a:r>
            <a:r>
              <a:rPr lang="en-US" sz="2400" dirty="0" err="1">
                <a:solidFill>
                  <a:schemeClr val="tx2"/>
                </a:solidFill>
              </a:rPr>
              <a:t>Thur</a:t>
            </a:r>
            <a:r>
              <a:rPr lang="en-US" sz="2400" dirty="0">
                <a:solidFill>
                  <a:schemeClr val="tx2"/>
                </a:solidFill>
              </a:rPr>
              <a:t> </a:t>
            </a:r>
            <a:r>
              <a:rPr lang="en-US" sz="2400" dirty="0" smtClean="0">
                <a:solidFill>
                  <a:schemeClr val="tx2"/>
                </a:solidFill>
              </a:rPr>
              <a:t>May 2nd </a:t>
            </a:r>
            <a:endParaRPr lang="en-US" sz="2400" dirty="0">
              <a:solidFill>
                <a:schemeClr val="tx2"/>
              </a:solidFill>
            </a:endParaRPr>
          </a:p>
          <a:p>
            <a:pPr marL="1085850" lvl="1" indent="-342900"/>
            <a:r>
              <a:rPr lang="en-US" sz="2400" b="1" i="1" dirty="0" err="1" smtClean="0">
                <a:solidFill>
                  <a:schemeClr val="tx2"/>
                </a:solidFill>
              </a:rPr>
              <a:t>Proj</a:t>
            </a:r>
            <a:r>
              <a:rPr lang="en-US" sz="2400" b="1" i="1" dirty="0" smtClean="0">
                <a:solidFill>
                  <a:schemeClr val="tx2"/>
                </a:solidFill>
              </a:rPr>
              <a:t> </a:t>
            </a:r>
            <a:r>
              <a:rPr lang="en-US" sz="2400" b="1" i="1" dirty="0">
                <a:solidFill>
                  <a:schemeClr val="tx2"/>
                </a:solidFill>
              </a:rPr>
              <a:t>1: Due </a:t>
            </a:r>
            <a:r>
              <a:rPr lang="en-US" sz="2400" b="1" i="1" dirty="0" smtClean="0">
                <a:solidFill>
                  <a:schemeClr val="tx2"/>
                </a:solidFill>
              </a:rPr>
              <a:t>next Friday, Feb 15th</a:t>
            </a:r>
            <a:endParaRPr lang="en-US" sz="2400" b="1" i="1" dirty="0">
              <a:solidFill>
                <a:schemeClr val="tx2"/>
              </a:solidFill>
            </a:endParaRPr>
          </a:p>
          <a:p>
            <a:pPr marL="1085850" lvl="1" indent="-342900"/>
            <a:r>
              <a:rPr lang="en-US" sz="2400" dirty="0" smtClean="0">
                <a:solidFill>
                  <a:schemeClr val="tx2"/>
                </a:solidFill>
              </a:rPr>
              <a:t>Proj3: </a:t>
            </a:r>
            <a:r>
              <a:rPr lang="en-US" sz="2400" dirty="0">
                <a:solidFill>
                  <a:schemeClr val="tx2"/>
                </a:solidFill>
              </a:rPr>
              <a:t>Due </a:t>
            </a:r>
            <a:r>
              <a:rPr lang="en-US" sz="2400" dirty="0" smtClean="0">
                <a:solidFill>
                  <a:schemeClr val="tx2"/>
                </a:solidFill>
              </a:rPr>
              <a:t>before </a:t>
            </a:r>
            <a:r>
              <a:rPr lang="en-US" sz="2400" dirty="0">
                <a:solidFill>
                  <a:schemeClr val="tx2"/>
                </a:solidFill>
              </a:rPr>
              <a:t>Spring break</a:t>
            </a:r>
          </a:p>
          <a:p>
            <a:pPr marL="1085850" lvl="1" indent="-342900"/>
            <a:r>
              <a:rPr lang="en-US" sz="2400" dirty="0">
                <a:solidFill>
                  <a:schemeClr val="tx2"/>
                </a:solidFill>
              </a:rPr>
              <a:t>Final Project: </a:t>
            </a:r>
            <a:r>
              <a:rPr lang="en-US" sz="2400" dirty="0" smtClean="0">
                <a:solidFill>
                  <a:schemeClr val="tx2"/>
                </a:solidFill>
              </a:rPr>
              <a:t>May 16th</a:t>
            </a:r>
            <a:endParaRPr lang="en-US" sz="2400" dirty="0">
              <a:solidFill>
                <a:schemeClr val="tx2"/>
              </a:solidFill>
            </a:endParaRPr>
          </a:p>
          <a:p>
            <a:pPr marL="0" indent="0">
              <a:buNone/>
            </a:pPr>
            <a:r>
              <a:rPr lang="en-US" dirty="0" smtClean="0">
                <a:solidFill>
                  <a:schemeClr val="tx2"/>
                </a:solidFill>
              </a:rPr>
              <a:t>Schedule is subject to change</a:t>
            </a:r>
            <a:endParaRPr lang="en-US" dirty="0">
              <a:solidFill>
                <a:schemeClr val="tx2"/>
              </a:solidFill>
            </a:endParaRPr>
          </a:p>
        </p:txBody>
      </p:sp>
      <p:sp>
        <p:nvSpPr>
          <p:cNvPr id="2" name="Slide Number Placeholder 1"/>
          <p:cNvSpPr>
            <a:spLocks noGrp="1"/>
          </p:cNvSpPr>
          <p:nvPr>
            <p:ph type="sldNum" sz="quarter" idx="10"/>
          </p:nvPr>
        </p:nvSpPr>
        <p:spPr/>
        <p:txBody>
          <a:bodyPr/>
          <a:lstStyle/>
          <a:p>
            <a:pPr>
              <a:defRPr/>
            </a:pPr>
            <a:fld id="{EFE0FDE5-1195-4879-940F-31B1BE8EAA1F}" type="slidenum">
              <a:rPr lang="en-US" smtClean="0"/>
              <a:pPr>
                <a:defRPr/>
              </a:pPr>
              <a:t>4</a:t>
            </a:fld>
            <a:endParaRPr lang="en-US"/>
          </a:p>
        </p:txBody>
      </p:sp>
    </p:spTree>
    <p:extLst>
      <p:ext uri="{BB962C8B-B14F-4D97-AF65-F5344CB8AC3E}">
        <p14:creationId xmlns:p14="http://schemas.microsoft.com/office/powerpoint/2010/main" val="1044957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40</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665640" y="3359395"/>
            <a:ext cx="2100255" cy="523220"/>
          </a:xfrm>
          <a:prstGeom prst="rect">
            <a:avLst/>
          </a:prstGeom>
          <a:noFill/>
        </p:spPr>
        <p:txBody>
          <a:bodyPr wrap="none" rtlCol="0">
            <a:spAutoFit/>
          </a:bodyPr>
          <a:lstStyle/>
          <a:p>
            <a:r>
              <a:rPr lang="en-US" sz="2800" dirty="0" smtClean="0">
                <a:solidFill>
                  <a:schemeClr val="tx2"/>
                </a:solidFill>
                <a:latin typeface="Source Sans Pro"/>
              </a:rPr>
              <a:t>4 x 2 SRAM</a:t>
            </a:r>
          </a:p>
        </p:txBody>
      </p:sp>
    </p:spTree>
    <p:extLst>
      <p:ext uri="{BB962C8B-B14F-4D97-AF65-F5344CB8AC3E}">
        <p14:creationId xmlns:p14="http://schemas.microsoft.com/office/powerpoint/2010/main" val="1517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0"/>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1"/>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2"/>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85"/>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9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0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2"/>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0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0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0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0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0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09"/>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10"/>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11"/>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12"/>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1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14"/>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5"/>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16"/>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17"/>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19"/>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20"/>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21"/>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22"/>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23"/>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24"/>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25"/>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26"/>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27"/>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28"/>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29"/>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3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31"/>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32"/>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3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34"/>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35"/>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36"/>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37"/>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38"/>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39"/>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40"/>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41"/>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42"/>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43"/>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44"/>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6" grpId="0"/>
      <p:bldP spid="26" grpId="0"/>
      <p:bldP spid="27" grpId="0"/>
      <p:bldP spid="28" grpId="0" animBg="1"/>
      <p:bldP spid="29" grpId="0"/>
      <p:bldP spid="30" grpId="0"/>
      <p:bldP spid="31" grpId="0" animBg="1"/>
      <p:bldP spid="32" grpId="0" animBg="1"/>
      <p:bldP spid="33" grpId="0" animBg="1"/>
      <p:bldP spid="34" grpId="0" animBg="1"/>
      <p:bldP spid="35" grpId="0"/>
      <p:bldP spid="36" grpId="0"/>
      <p:bldP spid="37" grpId="0" animBg="1"/>
      <p:bldP spid="38" grpId="0" animBg="1"/>
      <p:bldP spid="39" grpId="0" animBg="1"/>
      <p:bldP spid="40" grpId="0" animBg="1"/>
      <p:bldP spid="41" grpId="0"/>
      <p:bldP spid="42" grpId="0"/>
      <p:bldP spid="43" grpId="0" animBg="1"/>
      <p:bldP spid="44" grpId="0" animBg="1"/>
      <p:bldP spid="45" grpId="0" animBg="1"/>
      <p:bldP spid="46" grpId="0" animBg="1"/>
      <p:bldP spid="47" grpId="0"/>
      <p:bldP spid="48" grpId="0"/>
      <p:bldP spid="49" grpId="0" animBg="1"/>
      <p:bldP spid="50" grpId="0" animBg="1"/>
      <p:bldP spid="51" grpId="0" animBg="1"/>
      <p:bldP spid="52" grpId="0" animBg="1"/>
      <p:bldP spid="53" grpId="0"/>
      <p:bldP spid="54" grpId="0"/>
      <p:bldP spid="55" grpId="0" animBg="1"/>
      <p:bldP spid="56" grpId="0" animBg="1"/>
      <p:bldP spid="57" grpId="0" animBg="1"/>
      <p:bldP spid="58" grpId="0" animBg="1"/>
      <p:bldP spid="59" grpId="0"/>
      <p:bldP spid="60" grpId="0"/>
      <p:bldP spid="61" grpId="0" animBg="1"/>
      <p:bldP spid="62" grpId="0" animBg="1"/>
      <p:bldP spid="63" grpId="0" animBg="1"/>
      <p:bldP spid="64" grpId="0" animBg="1"/>
      <p:bldP spid="65" grpId="0"/>
      <p:bldP spid="66" grpId="0"/>
      <p:bldP spid="67" grpId="0" animBg="1"/>
      <p:bldP spid="68" grpId="0" animBg="1"/>
      <p:bldP spid="69" grpId="0" animBg="1"/>
      <p:bldP spid="70" grpId="0" animBg="1"/>
      <p:bldP spid="71" grpId="0"/>
      <p:bldP spid="72" grpId="0"/>
      <p:bldP spid="73" grpId="0" animBg="1"/>
      <p:bldP spid="74" grpId="0" animBg="1"/>
      <p:bldP spid="75" grpId="0" animBg="1"/>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p:bldP spid="105" grpId="0"/>
      <p:bldP spid="106" grpId="0"/>
      <p:bldP spid="107" grpId="0"/>
      <p:bldP spid="126" grpId="0"/>
      <p:bldP spid="127" grpId="0"/>
      <p:bldP spid="128" grpId="0"/>
      <p:bldP spid="129" grpId="0"/>
      <p:bldP spid="131" grpId="0"/>
      <p:bldP spid="133" grpId="0"/>
      <p:bldP spid="134" grpId="0" animBg="1"/>
      <p:bldP spid="135" grpId="0" animBg="1"/>
      <p:bldP spid="136" grpId="0" animBg="1"/>
      <p:bldP spid="137" grpId="0" animBg="1"/>
      <p:bldP spid="143" grpId="0" animBg="1"/>
      <p:bldP spid="1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41</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52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42</a:t>
            </a:fld>
            <a:endParaRPr lang="en-US" dirty="0"/>
          </a:p>
        </p:txBody>
      </p:sp>
      <p:sp>
        <p:nvSpPr>
          <p:cNvPr id="5" name="Rectangle 3"/>
          <p:cNvSpPr>
            <a:spLocks noGrp="1" noChangeArrowheads="1"/>
          </p:cNvSpPr>
          <p:nvPr>
            <p:ph idx="1"/>
            <p:custDataLst>
              <p:tags r:id="rId1"/>
            </p:custDataLst>
          </p:nvPr>
        </p:nvSpPr>
        <p:spPr>
          <a:xfrm>
            <a:off x="76200" y="609600"/>
            <a:ext cx="8610600"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pPr marL="0" indent="0">
              <a:buNone/>
            </a:pPr>
            <a:endParaRPr lang="en-US" dirty="0" smtClean="0">
              <a:solidFill>
                <a:schemeClr val="accent1"/>
              </a:solidFill>
            </a:endParaRPr>
          </a:p>
          <a:p>
            <a:pPr marL="0" indent="0">
              <a:buNone/>
            </a:pPr>
            <a:r>
              <a:rPr lang="en-US" dirty="0" smtClean="0">
                <a:solidFill>
                  <a:schemeClr val="accent1"/>
                </a:solidFill>
              </a:rPr>
              <a:t>How to write to </a:t>
            </a:r>
            <a:r>
              <a:rPr lang="en-US" b="1" i="1" dirty="0" smtClean="0">
                <a:solidFill>
                  <a:schemeClr val="accent1"/>
                </a:solidFill>
              </a:rPr>
              <a:t>one</a:t>
            </a:r>
            <a:r>
              <a:rPr lang="en-US" dirty="0" smtClean="0">
                <a:solidFill>
                  <a:schemeClr val="accent1"/>
                </a:solidFill>
              </a:rPr>
              <a:t> register in the register file?</a:t>
            </a:r>
          </a:p>
          <a:p>
            <a:pPr lvl="1"/>
            <a:r>
              <a:rPr lang="en-US" dirty="0" smtClean="0"/>
              <a:t>Need a decoder</a:t>
            </a:r>
          </a:p>
          <a:p>
            <a:pPr lvl="1"/>
            <a:endParaRPr lang="en-US" dirty="0" smtClean="0"/>
          </a:p>
          <a:p>
            <a:pPr lvl="1"/>
            <a:endParaRPr lang="en-US" dirty="0"/>
          </a:p>
          <a:p>
            <a:endParaRPr lang="en-US" dirty="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Register File</a:t>
            </a:r>
            <a:endParaRPr lang="en-US" dirty="0"/>
          </a:p>
        </p:txBody>
      </p:sp>
      <p:grpSp>
        <p:nvGrpSpPr>
          <p:cNvPr id="7" name="Group 6"/>
          <p:cNvGrpSpPr/>
          <p:nvPr/>
        </p:nvGrpSpPr>
        <p:grpSpPr>
          <a:xfrm>
            <a:off x="5913335" y="1116455"/>
            <a:ext cx="1020865" cy="378796"/>
            <a:chOff x="5257800" y="1116455"/>
            <a:chExt cx="1020865" cy="378796"/>
          </a:xfrm>
        </p:grpSpPr>
        <p:sp>
          <p:nvSpPr>
            <p:cNvPr id="8"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9" name="Text Box 113"/>
            <p:cNvSpPr txBox="1">
              <a:spLocks noChangeArrowheads="1"/>
            </p:cNvSpPr>
            <p:nvPr>
              <p:custDataLst>
                <p:tags r:id="rId21"/>
              </p:custDataLst>
            </p:nvPr>
          </p:nvSpPr>
          <p:spPr bwMode="auto">
            <a:xfrm>
              <a:off x="5474858" y="1116455"/>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0</a:t>
              </a:r>
              <a:endParaRPr lang="en-US" sz="2000" dirty="0">
                <a:solidFill>
                  <a:schemeClr val="tx2"/>
                </a:solidFill>
                <a:latin typeface="Source Sans Pro" panose="020B0503030403020204"/>
              </a:endParaRPr>
            </a:p>
          </p:txBody>
        </p:sp>
      </p:grpSp>
      <p:grpSp>
        <p:nvGrpSpPr>
          <p:cNvPr id="10" name="Group 9"/>
          <p:cNvGrpSpPr/>
          <p:nvPr/>
        </p:nvGrpSpPr>
        <p:grpSpPr>
          <a:xfrm>
            <a:off x="5913335" y="1672986"/>
            <a:ext cx="1020865" cy="571247"/>
            <a:chOff x="5257800" y="958437"/>
            <a:chExt cx="1020865" cy="571247"/>
          </a:xfrm>
        </p:grpSpPr>
        <p:sp>
          <p:nvSpPr>
            <p:cNvPr id="1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2" name="Text Box 113"/>
            <p:cNvSpPr txBox="1">
              <a:spLocks noChangeArrowheads="1"/>
            </p:cNvSpPr>
            <p:nvPr>
              <p:custDataLst>
                <p:tags r:id="rId19"/>
              </p:custDataLst>
            </p:nvPr>
          </p:nvSpPr>
          <p:spPr bwMode="auto">
            <a:xfrm>
              <a:off x="5429992" y="958437"/>
              <a:ext cx="524182" cy="571247"/>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Source Sans Pro" panose="020B0503030403020204"/>
                </a:rPr>
                <a:t>….</a:t>
              </a:r>
              <a:endParaRPr lang="en-US" sz="3200" dirty="0">
                <a:solidFill>
                  <a:schemeClr val="tx2"/>
                </a:solidFill>
                <a:latin typeface="Source Sans Pro" panose="020B0503030403020204"/>
              </a:endParaRPr>
            </a:p>
          </p:txBody>
        </p:sp>
      </p:grpSp>
      <p:grpSp>
        <p:nvGrpSpPr>
          <p:cNvPr id="13" name="Group 12"/>
          <p:cNvGrpSpPr/>
          <p:nvPr/>
        </p:nvGrpSpPr>
        <p:grpSpPr>
          <a:xfrm>
            <a:off x="5913335" y="2228108"/>
            <a:ext cx="1020865" cy="362692"/>
            <a:chOff x="5257800" y="1132559"/>
            <a:chExt cx="1020865" cy="362692"/>
          </a:xfrm>
        </p:grpSpPr>
        <p:sp>
          <p:nvSpPr>
            <p:cNvPr id="14"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5" name="Text Box 113"/>
            <p:cNvSpPr txBox="1">
              <a:spLocks noChangeArrowheads="1"/>
            </p:cNvSpPr>
            <p:nvPr>
              <p:custDataLst>
                <p:tags r:id="rId17"/>
              </p:custDataLst>
            </p:nvPr>
          </p:nvSpPr>
          <p:spPr bwMode="auto">
            <a:xfrm>
              <a:off x="5415127" y="1132559"/>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30</a:t>
              </a:r>
              <a:endParaRPr lang="en-US" sz="2000" dirty="0">
                <a:solidFill>
                  <a:schemeClr val="tx2"/>
                </a:solidFill>
                <a:latin typeface="Source Sans Pro" panose="020B0503030403020204"/>
              </a:endParaRPr>
            </a:p>
          </p:txBody>
        </p:sp>
      </p:grpSp>
      <p:grpSp>
        <p:nvGrpSpPr>
          <p:cNvPr id="16" name="Group 15"/>
          <p:cNvGrpSpPr/>
          <p:nvPr/>
        </p:nvGrpSpPr>
        <p:grpSpPr>
          <a:xfrm>
            <a:off x="5913335" y="2580146"/>
            <a:ext cx="1020865" cy="362905"/>
            <a:chOff x="5257800" y="1132346"/>
            <a:chExt cx="1020865" cy="362905"/>
          </a:xfrm>
        </p:grpSpPr>
        <p:sp>
          <p:nvSpPr>
            <p:cNvPr id="17"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8" name="Text Box 113"/>
            <p:cNvSpPr txBox="1">
              <a:spLocks noChangeArrowheads="1"/>
            </p:cNvSpPr>
            <p:nvPr>
              <p:custDataLst>
                <p:tags r:id="rId15"/>
              </p:custDataLst>
            </p:nvPr>
          </p:nvSpPr>
          <p:spPr bwMode="auto">
            <a:xfrm>
              <a:off x="5415127" y="113234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31</a:t>
              </a:r>
              <a:endParaRPr lang="en-US" sz="2000" dirty="0">
                <a:solidFill>
                  <a:schemeClr val="tx2"/>
                </a:solidFill>
                <a:latin typeface="Source Sans Pro" panose="020B0503030403020204"/>
              </a:endParaRPr>
            </a:p>
          </p:txBody>
        </p:sp>
      </p:grpSp>
      <p:grpSp>
        <p:nvGrpSpPr>
          <p:cNvPr id="19" name="Group 18"/>
          <p:cNvGrpSpPr/>
          <p:nvPr/>
        </p:nvGrpSpPr>
        <p:grpSpPr>
          <a:xfrm>
            <a:off x="5913335" y="1464458"/>
            <a:ext cx="1020865" cy="364342"/>
            <a:chOff x="5257800" y="1130909"/>
            <a:chExt cx="1020865" cy="364342"/>
          </a:xfrm>
        </p:grpSpPr>
        <p:sp>
          <p:nvSpPr>
            <p:cNvPr id="20"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21" name="Text Box 113"/>
            <p:cNvSpPr txBox="1">
              <a:spLocks noChangeArrowheads="1"/>
            </p:cNvSpPr>
            <p:nvPr>
              <p:custDataLst>
                <p:tags r:id="rId13"/>
              </p:custDataLst>
            </p:nvPr>
          </p:nvSpPr>
          <p:spPr bwMode="auto">
            <a:xfrm>
              <a:off x="5486461" y="1130909"/>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1</a:t>
              </a:r>
              <a:endParaRPr lang="en-US" sz="2000" dirty="0">
                <a:solidFill>
                  <a:schemeClr val="tx2"/>
                </a:solidFill>
                <a:latin typeface="Source Sans Pro" panose="020B0503030403020204"/>
              </a:endParaRPr>
            </a:p>
          </p:txBody>
        </p:sp>
      </p:grpSp>
      <p:sp>
        <p:nvSpPr>
          <p:cNvPr id="22" name="AutoShape 5"/>
          <p:cNvSpPr>
            <a:spLocks noChangeArrowheads="1"/>
          </p:cNvSpPr>
          <p:nvPr/>
        </p:nvSpPr>
        <p:spPr bwMode="auto">
          <a:xfrm>
            <a:off x="5555652" y="1276157"/>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3" name="Isosceles Triangle 22"/>
          <p:cNvSpPr/>
          <p:nvPr/>
        </p:nvSpPr>
        <p:spPr>
          <a:xfrm rot="5400000">
            <a:off x="5926188" y="13082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a:off x="5926188" y="1663548"/>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5400000">
            <a:off x="5926188" y="23750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5400000">
            <a:off x="5926188" y="27560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2" idx="3"/>
            <a:endCxn id="23" idx="3"/>
          </p:cNvCxnSpPr>
          <p:nvPr/>
        </p:nvCxnSpPr>
        <p:spPr>
          <a:xfrm flipV="1">
            <a:off x="5765202" y="1384453"/>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AutoShape 5"/>
          <p:cNvSpPr>
            <a:spLocks noChangeArrowheads="1"/>
          </p:cNvSpPr>
          <p:nvPr/>
        </p:nvSpPr>
        <p:spPr bwMode="auto">
          <a:xfrm>
            <a:off x="5555651" y="16764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29" name="Straight Connector 28"/>
          <p:cNvCxnSpPr>
            <a:stCxn id="28" idx="3"/>
          </p:cNvCxnSpPr>
          <p:nvPr/>
        </p:nvCxnSpPr>
        <p:spPr>
          <a:xfrm flipV="1">
            <a:off x="5765201" y="17846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AutoShape 5"/>
          <p:cNvSpPr>
            <a:spLocks noChangeArrowheads="1"/>
          </p:cNvSpPr>
          <p:nvPr/>
        </p:nvSpPr>
        <p:spPr bwMode="auto">
          <a:xfrm>
            <a:off x="5532335" y="2362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31" name="Straight Connector 30"/>
          <p:cNvCxnSpPr>
            <a:stCxn id="30" idx="3"/>
          </p:cNvCxnSpPr>
          <p:nvPr/>
        </p:nvCxnSpPr>
        <p:spPr>
          <a:xfrm flipV="1">
            <a:off x="5741885" y="2470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AutoShape 5"/>
          <p:cNvSpPr>
            <a:spLocks noChangeArrowheads="1"/>
          </p:cNvSpPr>
          <p:nvPr/>
        </p:nvSpPr>
        <p:spPr bwMode="auto">
          <a:xfrm>
            <a:off x="5532335" y="2743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33" name="Straight Connector 32"/>
          <p:cNvCxnSpPr>
            <a:stCxn id="32" idx="3"/>
          </p:cNvCxnSpPr>
          <p:nvPr/>
        </p:nvCxnSpPr>
        <p:spPr>
          <a:xfrm flipV="1">
            <a:off x="5741885" y="2851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65535" y="12954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422942" y="1857549"/>
            <a:ext cx="925253" cy="584775"/>
          </a:xfrm>
          <a:prstGeom prst="rect">
            <a:avLst/>
          </a:prstGeom>
          <a:noFill/>
          <a:ln>
            <a:noFill/>
          </a:ln>
        </p:spPr>
        <p:txBody>
          <a:bodyPr wrap="none" rtlCol="0">
            <a:spAutoFit/>
          </a:bodyPr>
          <a:lstStyle/>
          <a:p>
            <a:pPr algn="ctr"/>
            <a:r>
              <a:rPr lang="en-US" sz="1600" dirty="0" smtClean="0">
                <a:solidFill>
                  <a:schemeClr val="tx2"/>
                </a:solidFill>
                <a:latin typeface="Source Sans Pro" panose="020B0503030403020204"/>
              </a:rPr>
              <a:t>5-to-32</a:t>
            </a:r>
          </a:p>
          <a:p>
            <a:pPr algn="ctr"/>
            <a:r>
              <a:rPr lang="en-US" sz="1600" dirty="0" smtClean="0">
                <a:solidFill>
                  <a:schemeClr val="tx2"/>
                </a:solidFill>
                <a:latin typeface="Source Sans Pro" panose="020B0503030403020204"/>
              </a:rPr>
              <a:t>decoder</a:t>
            </a:r>
            <a:endParaRPr lang="en-US" sz="1600" dirty="0">
              <a:solidFill>
                <a:schemeClr val="tx2"/>
              </a:solidFill>
              <a:latin typeface="Source Sans Pro" panose="020B0503030403020204"/>
            </a:endParaRPr>
          </a:p>
        </p:txBody>
      </p:sp>
      <p:cxnSp>
        <p:nvCxnSpPr>
          <p:cNvPr id="36" name="Straight Connector 35"/>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1304"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31304" y="2365202"/>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31304" y="2743200"/>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443478" y="1447800"/>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56135"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420161" y="2514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20161" y="2895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420161" y="1447800"/>
            <a:ext cx="23320" cy="233587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chemeClr val="accent4"/>
            </a:solidFill>
            <a:round/>
            <a:headEnd/>
            <a:tailEnd/>
          </a:ln>
          <a:effectLst/>
        </p:spPr>
        <p:txBody>
          <a:bodyPr wrap="none" anchor="ctr">
            <a:noAutofit/>
          </a:bodyPr>
          <a:lstStyle/>
          <a:p>
            <a:endParaRPr lang="en-US"/>
          </a:p>
        </p:txBody>
      </p:sp>
      <p:sp>
        <p:nvSpPr>
          <p:cNvPr id="46" name="Text Box 108"/>
          <p:cNvSpPr txBox="1">
            <a:spLocks noChangeArrowheads="1"/>
          </p:cNvSpPr>
          <p:nvPr>
            <p:custDataLst>
              <p:tags r:id="rId4"/>
            </p:custDataLst>
          </p:nvPr>
        </p:nvSpPr>
        <p:spPr bwMode="auto">
          <a:xfrm>
            <a:off x="4466854" y="35178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47" name="Text Box 108"/>
          <p:cNvSpPr txBox="1">
            <a:spLocks noChangeArrowheads="1"/>
          </p:cNvSpPr>
          <p:nvPr>
            <p:custDataLst>
              <p:tags r:id="rId5"/>
            </p:custDataLst>
          </p:nvPr>
        </p:nvSpPr>
        <p:spPr bwMode="auto">
          <a:xfrm>
            <a:off x="4634469" y="3714928"/>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48" name="Line 104"/>
          <p:cNvSpPr>
            <a:spLocks noChangeShapeType="1"/>
          </p:cNvSpPr>
          <p:nvPr>
            <p:custDataLst>
              <p:tags r:id="rId6"/>
            </p:custDataLst>
          </p:nvPr>
        </p:nvSpPr>
        <p:spPr bwMode="auto">
          <a:xfrm rot="16200000">
            <a:off x="4368216" y="3327985"/>
            <a:ext cx="888077" cy="23308"/>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9" name="Text Box 108"/>
          <p:cNvSpPr txBox="1">
            <a:spLocks noChangeArrowheads="1"/>
          </p:cNvSpPr>
          <p:nvPr>
            <p:custDataLst>
              <p:tags r:id="rId7"/>
            </p:custDataLst>
          </p:nvPr>
        </p:nvSpPr>
        <p:spPr bwMode="auto">
          <a:xfrm>
            <a:off x="5181600" y="3733800"/>
            <a:ext cx="45877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92D050"/>
                </a:solidFill>
                <a:latin typeface="Calibri"/>
              </a:rPr>
              <a:t>W</a:t>
            </a:r>
            <a:endParaRPr lang="en-US" sz="2400" baseline="-25000" dirty="0">
              <a:solidFill>
                <a:srgbClr val="92D050"/>
              </a:solidFill>
              <a:latin typeface="Calibri"/>
            </a:endParaRPr>
          </a:p>
        </p:txBody>
      </p:sp>
      <p:cxnSp>
        <p:nvCxnSpPr>
          <p:cNvPr id="50" name="Straight Connector 49"/>
          <p:cNvCxnSpPr/>
          <p:nvPr/>
        </p:nvCxnSpPr>
        <p:spPr>
          <a:xfrm>
            <a:off x="5815952" y="1143000"/>
            <a:ext cx="0" cy="1524001"/>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5815952" y="2667000"/>
            <a:ext cx="97383"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815952" y="2286000"/>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821095" y="1569218"/>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1420" y="1143000"/>
            <a:ext cx="188191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6" name="Rectangle 55"/>
          <p:cNvSpPr/>
          <p:nvPr/>
        </p:nvSpPr>
        <p:spPr>
          <a:xfrm>
            <a:off x="4260020" y="879565"/>
            <a:ext cx="3055180" cy="26382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8"/>
          <p:cNvSpPr txBox="1">
            <a:spLocks noChangeArrowheads="1"/>
          </p:cNvSpPr>
          <p:nvPr>
            <p:custDataLst>
              <p:tags r:id="rId9"/>
            </p:custDataLst>
          </p:nvPr>
        </p:nvSpPr>
        <p:spPr bwMode="auto">
          <a:xfrm>
            <a:off x="3640768" y="838200"/>
            <a:ext cx="40748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D</a:t>
            </a:r>
            <a:endParaRPr lang="en-US" sz="2400" baseline="-25000" dirty="0">
              <a:solidFill>
                <a:schemeClr val="tx2"/>
              </a:solidFill>
              <a:latin typeface="Source Sans Pro" panose="020B0503030403020204"/>
            </a:endParaRPr>
          </a:p>
        </p:txBody>
      </p:sp>
      <p:sp>
        <p:nvSpPr>
          <p:cNvPr id="58" name="Line 106"/>
          <p:cNvSpPr>
            <a:spLocks noChangeShapeType="1"/>
          </p:cNvSpPr>
          <p:nvPr>
            <p:custDataLst>
              <p:tags r:id="rId10"/>
            </p:custDataLst>
          </p:nvPr>
        </p:nvSpPr>
        <p:spPr bwMode="auto">
          <a:xfrm>
            <a:off x="4114800" y="10668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9" name="Text Box 108"/>
          <p:cNvSpPr txBox="1">
            <a:spLocks noChangeArrowheads="1"/>
          </p:cNvSpPr>
          <p:nvPr>
            <p:custDataLst>
              <p:tags r:id="rId11"/>
            </p:custDataLst>
          </p:nvPr>
        </p:nvSpPr>
        <p:spPr bwMode="auto">
          <a:xfrm>
            <a:off x="3793970" y="609600"/>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32</a:t>
            </a:r>
            <a:endParaRPr lang="en-US" sz="2400" dirty="0">
              <a:solidFill>
                <a:schemeClr val="tx2"/>
              </a:solidFill>
              <a:latin typeface="Source Sans Pro" panose="020B0503030403020204"/>
            </a:endParaRPr>
          </a:p>
        </p:txBody>
      </p:sp>
      <p:sp>
        <p:nvSpPr>
          <p:cNvPr id="60" name="TextBox 59"/>
          <p:cNvSpPr txBox="1"/>
          <p:nvPr/>
        </p:nvSpPr>
        <p:spPr>
          <a:xfrm>
            <a:off x="457200" y="3429000"/>
            <a:ext cx="3352800" cy="584775"/>
          </a:xfrm>
          <a:prstGeom prst="rect">
            <a:avLst/>
          </a:prstGeom>
          <a:noFill/>
        </p:spPr>
        <p:txBody>
          <a:bodyPr wrap="square" rtlCol="0">
            <a:spAutoFit/>
          </a:bodyPr>
          <a:lstStyle/>
          <a:p>
            <a:r>
              <a:rPr lang="en-US" sz="3200" dirty="0" err="1">
                <a:solidFill>
                  <a:schemeClr val="tx2"/>
                </a:solidFill>
                <a:latin typeface="Consolas" pitchFamily="49" charset="0"/>
              </a:rPr>
              <a:t>addi</a:t>
            </a:r>
            <a:r>
              <a:rPr lang="en-US" sz="3200" dirty="0">
                <a:solidFill>
                  <a:schemeClr val="tx2"/>
                </a:solidFill>
                <a:latin typeface="Consolas" pitchFamily="49" charset="0"/>
              </a:rPr>
              <a:t>	</a:t>
            </a:r>
            <a:r>
              <a:rPr lang="en-US" sz="3200" dirty="0" smtClean="0">
                <a:solidFill>
                  <a:srgbClr val="FF40FF"/>
                </a:solidFill>
                <a:latin typeface="Consolas" pitchFamily="49" charset="0"/>
              </a:rPr>
              <a:t>x1</a:t>
            </a:r>
            <a:r>
              <a:rPr lang="en-US" sz="3200" dirty="0" smtClean="0">
                <a:solidFill>
                  <a:schemeClr val="tx2"/>
                </a:solidFill>
                <a:latin typeface="Consolas" pitchFamily="49" charset="0"/>
              </a:rPr>
              <a:t>, </a:t>
            </a:r>
            <a:r>
              <a:rPr lang="en-US" sz="3200" dirty="0">
                <a:solidFill>
                  <a:schemeClr val="tx2"/>
                </a:solidFill>
                <a:latin typeface="Consolas" pitchFamily="49" charset="0"/>
              </a:rPr>
              <a:t>x</a:t>
            </a:r>
            <a:r>
              <a:rPr lang="en-US" sz="3200" dirty="0" smtClean="0">
                <a:solidFill>
                  <a:schemeClr val="tx2"/>
                </a:solidFill>
                <a:latin typeface="Consolas" pitchFamily="49" charset="0"/>
              </a:rPr>
              <a:t>0</a:t>
            </a:r>
            <a:r>
              <a:rPr lang="en-US" sz="3200" dirty="0">
                <a:solidFill>
                  <a:schemeClr val="tx2"/>
                </a:solidFill>
                <a:latin typeface="Consolas" pitchFamily="49" charset="0"/>
              </a:rPr>
              <a:t>, 10</a:t>
            </a:r>
            <a:endParaRPr lang="en-US" sz="3200" dirty="0">
              <a:solidFill>
                <a:schemeClr val="tx2"/>
              </a:solidFill>
            </a:endParaRPr>
          </a:p>
        </p:txBody>
      </p:sp>
      <p:sp>
        <p:nvSpPr>
          <p:cNvPr id="61" name="Rectangle 60"/>
          <p:cNvSpPr/>
          <p:nvPr/>
        </p:nvSpPr>
        <p:spPr>
          <a:xfrm>
            <a:off x="4191000" y="4058612"/>
            <a:ext cx="1034257" cy="461665"/>
          </a:xfrm>
          <a:prstGeom prst="rect">
            <a:avLst/>
          </a:prstGeom>
          <a:ln>
            <a:noFill/>
          </a:ln>
        </p:spPr>
        <p:txBody>
          <a:bodyPr wrap="none">
            <a:spAutoFit/>
          </a:bodyPr>
          <a:lstStyle/>
          <a:p>
            <a:r>
              <a:rPr lang="en-US" sz="2400" dirty="0" smtClean="0">
                <a:solidFill>
                  <a:srgbClr val="FF40FF"/>
                </a:solidFill>
                <a:latin typeface="Consolas" pitchFamily="49" charset="0"/>
              </a:rPr>
              <a:t>00001</a:t>
            </a:r>
            <a:endParaRPr lang="en-US" sz="2400" dirty="0">
              <a:solidFill>
                <a:srgbClr val="FF40FF"/>
              </a:solidFill>
            </a:endParaRPr>
          </a:p>
        </p:txBody>
      </p:sp>
      <p:cxnSp>
        <p:nvCxnSpPr>
          <p:cNvPr id="62" name="Straight Connector 61"/>
          <p:cNvCxnSpPr/>
          <p:nvPr/>
        </p:nvCxnSpPr>
        <p:spPr>
          <a:xfrm flipH="1">
            <a:off x="5336233"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0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par>
                          <p:cTn id="85" fill="hold">
                            <p:stCondLst>
                              <p:cond delay="0"/>
                            </p:stCondLst>
                            <p:childTnLst>
                              <p:par>
                                <p:cTn id="86" presetID="7" presetClass="emph" presetSubtype="2" fill="hold" nodeType="afterEffect">
                                  <p:stCondLst>
                                    <p:cond delay="0"/>
                                  </p:stCondLst>
                                  <p:childTnLst>
                                    <p:animClr clrSpc="rgb" dir="cw">
                                      <p:cBhvr>
                                        <p:cTn id="87" dur="500" fill="hold"/>
                                        <p:tgtEl>
                                          <p:spTgt spid="62"/>
                                        </p:tgtEl>
                                        <p:attrNameLst>
                                          <p:attrName>stroke.color</p:attrName>
                                        </p:attrNameLst>
                                      </p:cBhvr>
                                      <p:to>
                                        <a:srgbClr val="FF40FF"/>
                                      </p:to>
                                    </p:animClr>
                                    <p:set>
                                      <p:cBhvr>
                                        <p:cTn id="88" dur="500" fill="hold"/>
                                        <p:tgtEl>
                                          <p:spTgt spid="62"/>
                                        </p:tgtEl>
                                        <p:attrNameLst>
                                          <p:attrName>stroke.on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8" grpId="0" animBg="1"/>
      <p:bldP spid="30" grpId="0" animBg="1"/>
      <p:bldP spid="32" grpId="0" animBg="1"/>
      <p:bldP spid="34" grpId="0" animBg="1"/>
      <p:bldP spid="35" grpId="0"/>
      <p:bldP spid="45" grpId="0" animBg="1"/>
      <p:bldP spid="46" grpId="0"/>
      <p:bldP spid="47" grpId="0"/>
      <p:bldP spid="48" grpId="0" animBg="1"/>
      <p:bldP spid="49" grpId="0"/>
      <p:bldP spid="55" grpId="0" animBg="1"/>
      <p:bldP spid="56" grpId="0" animBg="1"/>
      <p:bldP spid="57" grpId="0"/>
      <p:bldP spid="58" grpId="0" animBg="1"/>
      <p:bldP spid="59" grpId="0"/>
      <p:bldP spid="60" grpId="0"/>
      <p:bldP spid="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43</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659478" y="4121174"/>
            <a:ext cx="2113656" cy="584775"/>
          </a:xfrm>
          <a:prstGeom prst="rect">
            <a:avLst/>
          </a:prstGeom>
          <a:noFill/>
        </p:spPr>
        <p:txBody>
          <a:bodyPr wrap="none" rtlCol="0">
            <a:spAutoFit/>
          </a:bodyPr>
          <a:lstStyle/>
          <a:p>
            <a:pPr defTabSz="914400"/>
            <a:r>
              <a:rPr lang="en-US" sz="3200" dirty="0" smtClean="0">
                <a:solidFill>
                  <a:schemeClr val="accent6"/>
                </a:solidFill>
                <a:latin typeface="Source Sans Pro"/>
              </a:rPr>
              <a:t>Word lines</a:t>
            </a:r>
            <a:endParaRPr lang="en-US" sz="3200" dirty="0">
              <a:solidFill>
                <a:schemeClr val="accent6"/>
              </a:solidFill>
              <a:latin typeface="Source Sans Pro"/>
            </a:endParaRPr>
          </a:p>
        </p:txBody>
      </p:sp>
      <p:cxnSp>
        <p:nvCxnSpPr>
          <p:cNvPr id="145" name="Straight Connector 144"/>
          <p:cNvCxnSpPr>
            <a:stCxn id="144" idx="3"/>
          </p:cNvCxnSpPr>
          <p:nvPr/>
        </p:nvCxnSpPr>
        <p:spPr>
          <a:xfrm flipV="1">
            <a:off x="2773134" y="2031522"/>
            <a:ext cx="2632799" cy="238204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4" idx="3"/>
          </p:cNvCxnSpPr>
          <p:nvPr/>
        </p:nvCxnSpPr>
        <p:spPr>
          <a:xfrm flipV="1">
            <a:off x="2773134" y="3103146"/>
            <a:ext cx="2632799" cy="131041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44" idx="3"/>
          </p:cNvCxnSpPr>
          <p:nvPr/>
        </p:nvCxnSpPr>
        <p:spPr>
          <a:xfrm flipV="1">
            <a:off x="2773134" y="4254586"/>
            <a:ext cx="2683877" cy="15897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4" idx="3"/>
          </p:cNvCxnSpPr>
          <p:nvPr/>
        </p:nvCxnSpPr>
        <p:spPr>
          <a:xfrm>
            <a:off x="2773134" y="4413562"/>
            <a:ext cx="2740145" cy="97807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86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44</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659478" y="4121174"/>
            <a:ext cx="1620957" cy="584775"/>
          </a:xfrm>
          <a:prstGeom prst="rect">
            <a:avLst/>
          </a:prstGeom>
          <a:noFill/>
        </p:spPr>
        <p:txBody>
          <a:bodyPr wrap="none" rtlCol="0">
            <a:spAutoFit/>
          </a:bodyPr>
          <a:lstStyle/>
          <a:p>
            <a:pPr defTabSz="914400"/>
            <a:r>
              <a:rPr lang="en-US" sz="3200" dirty="0" smtClean="0">
                <a:solidFill>
                  <a:srgbClr val="FF40FF"/>
                </a:solidFill>
                <a:latin typeface="Source Sans Pro"/>
              </a:rPr>
              <a:t>Bit lines</a:t>
            </a:r>
            <a:endParaRPr lang="en-US" sz="3200" dirty="0">
              <a:solidFill>
                <a:srgbClr val="FF40FF"/>
              </a:solidFill>
              <a:latin typeface="Source Sans Pro"/>
            </a:endParaRPr>
          </a:p>
        </p:txBody>
      </p:sp>
      <p:cxnSp>
        <p:nvCxnSpPr>
          <p:cNvPr id="145" name="Straight Connector 144"/>
          <p:cNvCxnSpPr>
            <a:stCxn id="144" idx="3"/>
          </p:cNvCxnSpPr>
          <p:nvPr/>
        </p:nvCxnSpPr>
        <p:spPr>
          <a:xfrm flipV="1">
            <a:off x="2280435" y="2851258"/>
            <a:ext cx="5116649" cy="1562304"/>
          </a:xfrm>
          <a:prstGeom prst="line">
            <a:avLst/>
          </a:prstGeom>
          <a:ln>
            <a:solidFill>
              <a:srgbClr val="FF4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4" idx="3"/>
          </p:cNvCxnSpPr>
          <p:nvPr/>
        </p:nvCxnSpPr>
        <p:spPr>
          <a:xfrm flipV="1">
            <a:off x="2280435" y="4358430"/>
            <a:ext cx="6491078" cy="55132"/>
          </a:xfrm>
          <a:prstGeom prst="line">
            <a:avLst/>
          </a:prstGeom>
          <a:ln>
            <a:solidFill>
              <a:srgbClr val="FF4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2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
        <p:nvSpPr>
          <p:cNvPr id="6" name="Content Placeholder 3"/>
          <p:cNvSpPr>
            <a:spLocks noGrp="1"/>
          </p:cNvSpPr>
          <p:nvPr>
            <p:ph idx="1"/>
          </p:nvPr>
        </p:nvSpPr>
        <p:spPr>
          <a:xfrm>
            <a:off x="228600" y="838200"/>
            <a:ext cx="8686800" cy="5638800"/>
          </a:xfrm>
        </p:spPr>
        <p:txBody>
          <a:bodyPr>
            <a:normAutofit/>
          </a:bodyPr>
          <a:lstStyle/>
          <a:p>
            <a:pPr marL="0" indent="0">
              <a:buNone/>
            </a:pPr>
            <a:r>
              <a:rPr lang="en-US" dirty="0" smtClean="0"/>
              <a:t>What’s your familiarity with memory (SRAM, DRAM)?</a:t>
            </a:r>
            <a:endParaRPr lang="en-US" dirty="0" smtClean="0">
              <a:sym typeface="Wingdings"/>
            </a:endParaRPr>
          </a:p>
          <a:p>
            <a:endParaRPr lang="en-US" dirty="0">
              <a:sym typeface="Wingdings"/>
            </a:endParaRPr>
          </a:p>
          <a:p>
            <a:pPr marL="514350" indent="-514350">
              <a:buFont typeface="+mj-lt"/>
              <a:buAutoNum type="alphaUcPeriod"/>
            </a:pPr>
            <a:r>
              <a:rPr lang="en-US" dirty="0" smtClean="0"/>
              <a:t>I’ve never heard of any of this.</a:t>
            </a:r>
          </a:p>
          <a:p>
            <a:pPr marL="514350" indent="-514350">
              <a:buFont typeface="+mj-lt"/>
              <a:buAutoNum type="alphaUcPeriod" startAt="2"/>
            </a:pPr>
            <a:r>
              <a:rPr lang="en-US" dirty="0" smtClean="0"/>
              <a:t>I’ve heard the words SRAM and DRAM, but I have no idea what they are.</a:t>
            </a:r>
          </a:p>
          <a:p>
            <a:pPr marL="514350" indent="-514350">
              <a:buFont typeface="+mj-lt"/>
              <a:buAutoNum type="alphaUcPeriod" startAt="3"/>
            </a:pPr>
            <a:r>
              <a:rPr lang="en-US" dirty="0" smtClean="0"/>
              <a:t>I know that DRAM means main memory.</a:t>
            </a:r>
          </a:p>
          <a:p>
            <a:pPr marL="514350" indent="-514350">
              <a:buFont typeface="+mj-lt"/>
              <a:buAutoNum type="alphaUcPeriod" startAt="3"/>
            </a:pPr>
            <a:r>
              <a:rPr lang="en-US" dirty="0" smtClean="0"/>
              <a:t>I know the difference between SRAM and DRAM and where they are used in a computer system.</a:t>
            </a:r>
            <a:endParaRPr lang="en-US" dirty="0"/>
          </a:p>
        </p:txBody>
      </p:sp>
      <p:sp>
        <p:nvSpPr>
          <p:cNvPr id="7" name="Rectangle 6"/>
          <p:cNvSpPr/>
          <p:nvPr/>
        </p:nvSpPr>
        <p:spPr>
          <a:xfrm>
            <a:off x="0" y="0"/>
            <a:ext cx="9144000" cy="6858000"/>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689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46</a:t>
            </a:fld>
            <a:endParaRPr lang="en-US" dirty="0"/>
          </a:p>
        </p:txBody>
      </p:sp>
      <p:sp>
        <p:nvSpPr>
          <p:cNvPr id="5" name="Title 2"/>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 Cell</a:t>
            </a:r>
            <a:endParaRPr lang="en-US" dirty="0"/>
          </a:p>
        </p:txBody>
      </p:sp>
      <p:sp>
        <p:nvSpPr>
          <p:cNvPr id="6" name="Content Placeholder 3"/>
          <p:cNvSpPr>
            <a:spLocks noGrp="1"/>
          </p:cNvSpPr>
          <p:nvPr>
            <p:ph idx="1"/>
            <p:custDataLst>
              <p:tags r:id="rId2"/>
            </p:custDataLst>
          </p:nvPr>
        </p:nvSpPr>
        <p:spPr>
          <a:xfrm>
            <a:off x="228600" y="612188"/>
            <a:ext cx="8686800" cy="609600"/>
          </a:xfrm>
        </p:spPr>
        <p:txBody>
          <a:bodyPr>
            <a:normAutofit/>
          </a:bodyPr>
          <a:lstStyle/>
          <a:p>
            <a:pPr marL="0" indent="0">
              <a:buNone/>
            </a:pPr>
            <a:r>
              <a:rPr lang="en-US" sz="2800" dirty="0" smtClean="0"/>
              <a:t>Typical SRAM Cell</a:t>
            </a:r>
            <a:endParaRPr lang="en-US" sz="2800" dirty="0"/>
          </a:p>
        </p:txBody>
      </p:sp>
      <p:sp>
        <p:nvSpPr>
          <p:cNvPr id="7" name="Isosceles Triangle 6"/>
          <p:cNvSpPr/>
          <p:nvPr>
            <p:custDataLst>
              <p:tags r:id="rId3"/>
            </p:custDataLst>
          </p:nvPr>
        </p:nvSpPr>
        <p:spPr>
          <a:xfrm rot="5400000">
            <a:off x="3829050" y="20002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4"/>
            </p:custDataLst>
          </p:nvPr>
        </p:nvCxnSpPr>
        <p:spPr>
          <a:xfrm rot="10800000">
            <a:off x="33909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10800000">
            <a:off x="44958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6"/>
            </p:custDataLst>
          </p:nvPr>
        </p:nvSpPr>
        <p:spPr>
          <a:xfrm>
            <a:off x="4343400" y="21717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custDataLst>
              <p:tags r:id="rId7"/>
            </p:custDataLst>
          </p:nvPr>
        </p:nvGrpSpPr>
        <p:grpSpPr>
          <a:xfrm flipH="1">
            <a:off x="3411244" y="3007312"/>
            <a:ext cx="1562100" cy="533400"/>
            <a:chOff x="3238500" y="3162300"/>
            <a:chExt cx="1562100" cy="533400"/>
          </a:xfrm>
        </p:grpSpPr>
        <p:sp>
          <p:nvSpPr>
            <p:cNvPr id="12" name="Isosceles Triangle 11"/>
            <p:cNvSpPr/>
            <p:nvPr>
              <p:custDataLst>
                <p:tags r:id="rId34"/>
              </p:custDataLst>
            </p:nvPr>
          </p:nvSpPr>
          <p:spPr>
            <a:xfrm rot="5400000">
              <a:off x="3676650" y="31813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35"/>
              </p:custDataLst>
            </p:nvPr>
          </p:nvCxnSpPr>
          <p:spPr>
            <a:xfrm rot="10800000">
              <a:off x="32385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36"/>
              </p:custDataLst>
            </p:nvPr>
          </p:nvCxnSpPr>
          <p:spPr>
            <a:xfrm rot="10800000">
              <a:off x="43434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custDataLst>
                <p:tags r:id="rId37"/>
              </p:custDataLst>
            </p:nvPr>
          </p:nvSpPr>
          <p:spPr>
            <a:xfrm>
              <a:off x="4191000" y="33528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custDataLst>
              <p:tags r:id="rId8"/>
            </p:custDataLst>
          </p:nvPr>
        </p:nvCxnSpPr>
        <p:spPr>
          <a:xfrm rot="5400000">
            <a:off x="442847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9"/>
            </p:custDataLst>
          </p:nvPr>
        </p:nvCxnSpPr>
        <p:spPr>
          <a:xfrm rot="5400000">
            <a:off x="287266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743200"/>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1"/>
            </p:custDataLst>
          </p:nvPr>
        </p:nvCxnSpPr>
        <p:spPr>
          <a:xfrm>
            <a:off x="2945166" y="2739498"/>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rot="5400000" flipH="1" flipV="1">
            <a:off x="5334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3"/>
            </p:custDataLst>
          </p:nvPr>
        </p:nvCxnSpPr>
        <p:spPr>
          <a:xfrm>
            <a:off x="5410200"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4"/>
            </p:custDataLst>
          </p:nvPr>
        </p:nvCxnSpPr>
        <p:spPr>
          <a:xfrm rot="5400000">
            <a:off x="5715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5"/>
            </p:custDataLst>
          </p:nvPr>
        </p:nvCxnSpPr>
        <p:spPr>
          <a:xfrm>
            <a:off x="5791200"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6"/>
            </p:custDataLst>
          </p:nvPr>
        </p:nvCxnSpPr>
        <p:spPr>
          <a:xfrm>
            <a:off x="5410200"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7"/>
            </p:custDataLst>
          </p:nvPr>
        </p:nvCxnSpPr>
        <p:spPr>
          <a:xfrm rot="5400000" flipH="1" flipV="1">
            <a:off x="5255212"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8"/>
            </p:custDataLst>
          </p:nvPr>
        </p:nvCxnSpPr>
        <p:spPr>
          <a:xfrm rot="5400000" flipH="1" flipV="1">
            <a:off x="2496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9"/>
            </p:custDataLst>
          </p:nvPr>
        </p:nvCxnSpPr>
        <p:spPr>
          <a:xfrm>
            <a:off x="2573044"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0"/>
            </p:custDataLst>
          </p:nvPr>
        </p:nvCxnSpPr>
        <p:spPr>
          <a:xfrm rot="5400000">
            <a:off x="2877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1"/>
            </p:custDataLst>
          </p:nvPr>
        </p:nvCxnSpPr>
        <p:spPr>
          <a:xfrm>
            <a:off x="2192044" y="2743200"/>
            <a:ext cx="381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2"/>
            </p:custDataLst>
          </p:nvPr>
        </p:nvCxnSpPr>
        <p:spPr>
          <a:xfrm>
            <a:off x="2573044"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3"/>
            </p:custDataLst>
          </p:nvPr>
        </p:nvCxnSpPr>
        <p:spPr>
          <a:xfrm rot="5400000" flipH="1" flipV="1">
            <a:off x="2418056"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4"/>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5"/>
            </p:custDataLst>
          </p:nvPr>
        </p:nvCxnSpPr>
        <p:spPr>
          <a:xfrm rot="5400000">
            <a:off x="4991100" y="2400300"/>
            <a:ext cx="2362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6"/>
            </p:custDataLst>
          </p:nvPr>
        </p:nvCxnSpPr>
        <p:spPr>
          <a:xfrm rot="16200000" flipH="1">
            <a:off x="1057922" y="2353322"/>
            <a:ext cx="2286000" cy="177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27"/>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8"/>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29"/>
            </p:custDataLst>
          </p:nvPr>
        </p:nvSpPr>
        <p:spPr>
          <a:xfrm>
            <a:off x="6019800" y="3505200"/>
            <a:ext cx="457200" cy="523220"/>
          </a:xfrm>
          <a:prstGeom prst="rect">
            <a:avLst/>
          </a:prstGeom>
          <a:noFill/>
          <a:ln>
            <a:noFill/>
          </a:ln>
        </p:spPr>
        <p:txBody>
          <a:bodyPr wrap="square" rtlCol="0">
            <a:spAutoFit/>
          </a:bodyPr>
          <a:lstStyle/>
          <a:p>
            <a:r>
              <a:rPr lang="en-US" sz="2800" dirty="0" smtClean="0">
                <a:solidFill>
                  <a:schemeClr val="tx2"/>
                </a:solidFill>
                <a:latin typeface="Source Sans Pro"/>
              </a:rPr>
              <a:t>B</a:t>
            </a:r>
          </a:p>
        </p:txBody>
      </p:sp>
      <mc:AlternateContent xmlns:mc="http://schemas.openxmlformats.org/markup-compatibility/2006" xmlns:a14="http://schemas.microsoft.com/office/drawing/2010/main">
        <mc:Choice Requires="a14">
          <p:sp>
            <p:nvSpPr>
              <p:cNvPr id="38" name="TextBox 37"/>
              <p:cNvSpPr txBox="1"/>
              <p:nvPr>
                <p:custDataLst>
                  <p:tags r:id="rId30"/>
                </p:custDataLst>
              </p:nvPr>
            </p:nvSpPr>
            <p:spPr>
              <a:xfrm>
                <a:off x="2057400" y="3505200"/>
                <a:ext cx="457200"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2"/>
                              </a:solidFill>
                              <a:latin typeface="Cambria Math" panose="02040503050406030204" pitchFamily="18" charset="0"/>
                            </a:rPr>
                          </m:ctrlPr>
                        </m:accPr>
                        <m:e>
                          <m:r>
                            <m:rPr>
                              <m:sty m:val="p"/>
                            </m:rPr>
                            <a:rPr lang="en-US" sz="2800" b="0" i="0" smtClean="0">
                              <a:solidFill>
                                <a:schemeClr val="tx2"/>
                              </a:solidFill>
                              <a:latin typeface="Cambria Math" panose="02040503050406030204" pitchFamily="18" charset="0"/>
                            </a:rPr>
                            <m:t>B</m:t>
                          </m:r>
                        </m:e>
                      </m:acc>
                    </m:oMath>
                  </m:oMathPara>
                </a14:m>
                <a:endParaRPr lang="en-US" sz="2800" dirty="0" smtClean="0">
                  <a:solidFill>
                    <a:schemeClr val="tx2"/>
                  </a:solidFill>
                  <a:latin typeface="Source Sans Pro"/>
                </a:endParaRPr>
              </a:p>
            </p:txBody>
          </p:sp>
        </mc:Choice>
        <mc:Fallback xmlns="">
          <p:sp>
            <p:nvSpPr>
              <p:cNvPr id="38" name="TextBox 37"/>
              <p:cNvSpPr txBox="1">
                <a:spLocks noRot="1" noChangeAspect="1" noMove="1" noResize="1" noEditPoints="1" noAdjustHandles="1" noChangeArrowheads="1" noChangeShapeType="1" noTextEdit="1"/>
              </p:cNvSpPr>
              <p:nvPr>
                <p:custDataLst>
                  <p:tags r:id="rId40"/>
                </p:custDataLst>
              </p:nvPr>
            </p:nvSpPr>
            <p:spPr>
              <a:xfrm>
                <a:off x="2057400" y="3505200"/>
                <a:ext cx="457200" cy="523220"/>
              </a:xfrm>
              <a:prstGeom prst="rect">
                <a:avLst/>
              </a:prstGeom>
              <a:blipFill>
                <a:blip r:embed="rId41"/>
                <a:stretch>
                  <a:fillRect/>
                </a:stretch>
              </a:blipFill>
              <a:ln>
                <a:noFill/>
              </a:ln>
            </p:spPr>
            <p:txBody>
              <a:bodyPr/>
              <a:lstStyle/>
              <a:p>
                <a:r>
                  <a:rPr lang="en-US">
                    <a:noFill/>
                  </a:rPr>
                  <a:t> </a:t>
                </a:r>
              </a:p>
            </p:txBody>
          </p:sp>
        </mc:Fallback>
      </mc:AlternateContent>
      <p:sp>
        <p:nvSpPr>
          <p:cNvPr id="39" name="TextBox 38"/>
          <p:cNvSpPr txBox="1"/>
          <p:nvPr>
            <p:custDataLst>
              <p:tags r:id="rId31"/>
            </p:custDataLst>
          </p:nvPr>
        </p:nvSpPr>
        <p:spPr>
          <a:xfrm>
            <a:off x="6858000"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40" name="TextBox 39"/>
          <p:cNvSpPr txBox="1"/>
          <p:nvPr>
            <p:custDataLst>
              <p:tags r:id="rId32"/>
            </p:custDataLst>
          </p:nvPr>
        </p:nvSpPr>
        <p:spPr>
          <a:xfrm>
            <a:off x="56328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sp>
        <p:nvSpPr>
          <p:cNvPr id="41" name="TextBox 40"/>
          <p:cNvSpPr txBox="1"/>
          <p:nvPr>
            <p:custDataLst>
              <p:tags r:id="rId33"/>
            </p:custDataLst>
          </p:nvPr>
        </p:nvSpPr>
        <p:spPr>
          <a:xfrm>
            <a:off x="228600" y="4084813"/>
            <a:ext cx="8763000" cy="400110"/>
          </a:xfrm>
          <a:prstGeom prst="rect">
            <a:avLst/>
          </a:prstGeom>
          <a:noFill/>
          <a:ln>
            <a:noFill/>
          </a:ln>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4 – 8 transistors (6 is typical)</a:t>
            </a:r>
          </a:p>
        </p:txBody>
      </p:sp>
      <p:sp>
        <p:nvSpPr>
          <p:cNvPr id="42" name="Oval 41"/>
          <p:cNvSpPr/>
          <p:nvPr/>
        </p:nvSpPr>
        <p:spPr>
          <a:xfrm>
            <a:off x="2286001" y="2247900"/>
            <a:ext cx="887766" cy="9499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32034" y="2249745"/>
            <a:ext cx="887766" cy="9499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394141" y="799229"/>
            <a:ext cx="1795684" cy="707886"/>
          </a:xfrm>
          <a:prstGeom prst="rect">
            <a:avLst/>
          </a:prstGeom>
          <a:noFill/>
          <a:ln>
            <a:noFill/>
          </a:ln>
        </p:spPr>
        <p:txBody>
          <a:bodyPr wrap="none" rtlCol="0">
            <a:spAutoFit/>
          </a:bodyPr>
          <a:lstStyle/>
          <a:p>
            <a:r>
              <a:rPr lang="en-US" sz="2000" dirty="0" smtClean="0">
                <a:solidFill>
                  <a:schemeClr val="accent6"/>
                </a:solidFill>
                <a:latin typeface="Source Sans Pro"/>
              </a:rPr>
              <a:t>Pass-Through</a:t>
            </a:r>
          </a:p>
          <a:p>
            <a:r>
              <a:rPr lang="en-US" sz="2000" dirty="0" smtClean="0">
                <a:solidFill>
                  <a:schemeClr val="accent6"/>
                </a:solidFill>
                <a:latin typeface="Source Sans Pro"/>
              </a:rPr>
              <a:t>Transistors</a:t>
            </a:r>
            <a:endParaRPr lang="en-US" sz="2000" dirty="0">
              <a:solidFill>
                <a:schemeClr val="accent6"/>
              </a:solidFill>
              <a:latin typeface="Source Sans Pro"/>
            </a:endParaRPr>
          </a:p>
        </p:txBody>
      </p:sp>
      <p:sp>
        <p:nvSpPr>
          <p:cNvPr id="45" name="Oval 44"/>
          <p:cNvSpPr/>
          <p:nvPr/>
        </p:nvSpPr>
        <p:spPr>
          <a:xfrm>
            <a:off x="3173766" y="649545"/>
            <a:ext cx="2236434" cy="95065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2" idx="7"/>
            <a:endCxn id="45" idx="3"/>
          </p:cNvCxnSpPr>
          <p:nvPr/>
        </p:nvCxnSpPr>
        <p:spPr>
          <a:xfrm flipV="1">
            <a:off x="3043757" y="1460980"/>
            <a:ext cx="457527" cy="9260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1"/>
            <a:endCxn id="45" idx="5"/>
          </p:cNvCxnSpPr>
          <p:nvPr/>
        </p:nvCxnSpPr>
        <p:spPr>
          <a:xfrm flipH="1" flipV="1">
            <a:off x="5082682" y="1460980"/>
            <a:ext cx="179362" cy="9278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4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47</a:t>
            </a:fld>
            <a:endParaRPr lang="en-US" dirty="0"/>
          </a:p>
        </p:txBody>
      </p:sp>
      <p:sp>
        <p:nvSpPr>
          <p:cNvPr id="5" name="Title 2"/>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 Cell</a:t>
            </a:r>
            <a:endParaRPr lang="en-US" dirty="0"/>
          </a:p>
        </p:txBody>
      </p:sp>
      <p:sp>
        <p:nvSpPr>
          <p:cNvPr id="6" name="Content Placeholder 3"/>
          <p:cNvSpPr>
            <a:spLocks noGrp="1"/>
          </p:cNvSpPr>
          <p:nvPr>
            <p:ph idx="1"/>
            <p:custDataLst>
              <p:tags r:id="rId2"/>
            </p:custDataLst>
          </p:nvPr>
        </p:nvSpPr>
        <p:spPr>
          <a:xfrm>
            <a:off x="228600" y="612188"/>
            <a:ext cx="8686800" cy="609600"/>
          </a:xfrm>
        </p:spPr>
        <p:txBody>
          <a:bodyPr>
            <a:normAutofit/>
          </a:bodyPr>
          <a:lstStyle/>
          <a:p>
            <a:pPr marL="0" indent="0">
              <a:buNone/>
            </a:pPr>
            <a:r>
              <a:rPr lang="en-US" sz="2800" dirty="0" smtClean="0"/>
              <a:t>Typical SRAM Cell</a:t>
            </a:r>
            <a:endParaRPr lang="en-US" sz="2800" dirty="0"/>
          </a:p>
        </p:txBody>
      </p:sp>
      <p:sp>
        <p:nvSpPr>
          <p:cNvPr id="7" name="Isosceles Triangle 6"/>
          <p:cNvSpPr/>
          <p:nvPr>
            <p:custDataLst>
              <p:tags r:id="rId3"/>
            </p:custDataLst>
          </p:nvPr>
        </p:nvSpPr>
        <p:spPr>
          <a:xfrm rot="5400000">
            <a:off x="3829050" y="20002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4"/>
            </p:custDataLst>
          </p:nvPr>
        </p:nvCxnSpPr>
        <p:spPr>
          <a:xfrm rot="10800000">
            <a:off x="33909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10800000">
            <a:off x="44958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6"/>
            </p:custDataLst>
          </p:nvPr>
        </p:nvSpPr>
        <p:spPr>
          <a:xfrm>
            <a:off x="4343400" y="21717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custDataLst>
              <p:tags r:id="rId7"/>
            </p:custDataLst>
          </p:nvPr>
        </p:nvGrpSpPr>
        <p:grpSpPr>
          <a:xfrm flipH="1">
            <a:off x="3411244" y="3007312"/>
            <a:ext cx="1562100" cy="533400"/>
            <a:chOff x="3238500" y="3162300"/>
            <a:chExt cx="1562100" cy="533400"/>
          </a:xfrm>
        </p:grpSpPr>
        <p:sp>
          <p:nvSpPr>
            <p:cNvPr id="12" name="Isosceles Triangle 11"/>
            <p:cNvSpPr/>
            <p:nvPr>
              <p:custDataLst>
                <p:tags r:id="rId42"/>
              </p:custDataLst>
            </p:nvPr>
          </p:nvSpPr>
          <p:spPr>
            <a:xfrm rot="5400000">
              <a:off x="3676650" y="31813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43"/>
              </p:custDataLst>
            </p:nvPr>
          </p:nvCxnSpPr>
          <p:spPr>
            <a:xfrm rot="10800000">
              <a:off x="32385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44"/>
              </p:custDataLst>
            </p:nvPr>
          </p:nvCxnSpPr>
          <p:spPr>
            <a:xfrm rot="10800000">
              <a:off x="43434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custDataLst>
                <p:tags r:id="rId45"/>
              </p:custDataLst>
            </p:nvPr>
          </p:nvSpPr>
          <p:spPr>
            <a:xfrm>
              <a:off x="4191000" y="33528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custDataLst>
              <p:tags r:id="rId8"/>
            </p:custDataLst>
          </p:nvPr>
        </p:nvCxnSpPr>
        <p:spPr>
          <a:xfrm rot="5400000">
            <a:off x="442847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9"/>
            </p:custDataLst>
          </p:nvPr>
        </p:nvCxnSpPr>
        <p:spPr>
          <a:xfrm rot="5400000">
            <a:off x="287266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743200"/>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1"/>
            </p:custDataLst>
          </p:nvPr>
        </p:nvCxnSpPr>
        <p:spPr>
          <a:xfrm>
            <a:off x="2945166" y="2739498"/>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rot="5400000" flipH="1" flipV="1">
            <a:off x="5334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3"/>
            </p:custDataLst>
          </p:nvPr>
        </p:nvCxnSpPr>
        <p:spPr>
          <a:xfrm>
            <a:off x="5410200"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4"/>
            </p:custDataLst>
          </p:nvPr>
        </p:nvCxnSpPr>
        <p:spPr>
          <a:xfrm rot="5400000">
            <a:off x="5715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5"/>
            </p:custDataLst>
          </p:nvPr>
        </p:nvCxnSpPr>
        <p:spPr>
          <a:xfrm>
            <a:off x="5791200"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6"/>
            </p:custDataLst>
          </p:nvPr>
        </p:nvCxnSpPr>
        <p:spPr>
          <a:xfrm>
            <a:off x="5410200"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7"/>
            </p:custDataLst>
          </p:nvPr>
        </p:nvCxnSpPr>
        <p:spPr>
          <a:xfrm rot="5400000" flipH="1" flipV="1">
            <a:off x="5255212"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8"/>
            </p:custDataLst>
          </p:nvPr>
        </p:nvCxnSpPr>
        <p:spPr>
          <a:xfrm rot="5400000" flipH="1" flipV="1">
            <a:off x="2496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9"/>
            </p:custDataLst>
          </p:nvPr>
        </p:nvCxnSpPr>
        <p:spPr>
          <a:xfrm>
            <a:off x="2573044"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0"/>
            </p:custDataLst>
          </p:nvPr>
        </p:nvCxnSpPr>
        <p:spPr>
          <a:xfrm rot="5400000">
            <a:off x="2877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1"/>
            </p:custDataLst>
          </p:nvPr>
        </p:nvCxnSpPr>
        <p:spPr>
          <a:xfrm>
            <a:off x="2192044" y="2743200"/>
            <a:ext cx="381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2"/>
            </p:custDataLst>
          </p:nvPr>
        </p:nvCxnSpPr>
        <p:spPr>
          <a:xfrm>
            <a:off x="2573044"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3"/>
            </p:custDataLst>
          </p:nvPr>
        </p:nvCxnSpPr>
        <p:spPr>
          <a:xfrm rot="5400000" flipH="1" flipV="1">
            <a:off x="2418056"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4"/>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5"/>
            </p:custDataLst>
          </p:nvPr>
        </p:nvCxnSpPr>
        <p:spPr>
          <a:xfrm rot="5400000">
            <a:off x="4991100" y="2400300"/>
            <a:ext cx="2362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6"/>
            </p:custDataLst>
          </p:nvPr>
        </p:nvCxnSpPr>
        <p:spPr>
          <a:xfrm rot="16200000" flipH="1">
            <a:off x="1057922" y="2353322"/>
            <a:ext cx="2286000" cy="177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27"/>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8"/>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29"/>
            </p:custDataLst>
          </p:nvPr>
        </p:nvSpPr>
        <p:spPr>
          <a:xfrm>
            <a:off x="6019800" y="3505200"/>
            <a:ext cx="457200" cy="523220"/>
          </a:xfrm>
          <a:prstGeom prst="rect">
            <a:avLst/>
          </a:prstGeom>
          <a:noFill/>
          <a:ln>
            <a:noFill/>
          </a:ln>
        </p:spPr>
        <p:txBody>
          <a:bodyPr wrap="square" rtlCol="0">
            <a:spAutoFit/>
          </a:bodyPr>
          <a:lstStyle/>
          <a:p>
            <a:r>
              <a:rPr lang="en-US" sz="2800" dirty="0" smtClean="0">
                <a:solidFill>
                  <a:schemeClr val="tx2"/>
                </a:solidFill>
                <a:latin typeface="Source Sans Pro"/>
              </a:rPr>
              <a:t>B</a:t>
            </a:r>
          </a:p>
        </p:txBody>
      </p:sp>
      <mc:AlternateContent xmlns:mc="http://schemas.openxmlformats.org/markup-compatibility/2006" xmlns:a14="http://schemas.microsoft.com/office/drawing/2010/main">
        <mc:Choice Requires="a14">
          <p:sp>
            <p:nvSpPr>
              <p:cNvPr id="38" name="TextBox 37"/>
              <p:cNvSpPr txBox="1"/>
              <p:nvPr>
                <p:custDataLst>
                  <p:tags r:id="rId30"/>
                </p:custDataLst>
              </p:nvPr>
            </p:nvSpPr>
            <p:spPr>
              <a:xfrm>
                <a:off x="2057400" y="3505200"/>
                <a:ext cx="457200"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2"/>
                              </a:solidFill>
                              <a:latin typeface="Cambria Math" panose="02040503050406030204" pitchFamily="18" charset="0"/>
                            </a:rPr>
                          </m:ctrlPr>
                        </m:accPr>
                        <m:e>
                          <m:r>
                            <m:rPr>
                              <m:sty m:val="p"/>
                            </m:rPr>
                            <a:rPr lang="en-US" sz="2800" b="0" i="0" smtClean="0">
                              <a:solidFill>
                                <a:schemeClr val="tx2"/>
                              </a:solidFill>
                              <a:latin typeface="Cambria Math" panose="02040503050406030204" pitchFamily="18" charset="0"/>
                            </a:rPr>
                            <m:t>B</m:t>
                          </m:r>
                        </m:e>
                      </m:acc>
                    </m:oMath>
                  </m:oMathPara>
                </a14:m>
                <a:endParaRPr lang="en-US" sz="2800" dirty="0" smtClean="0">
                  <a:solidFill>
                    <a:schemeClr val="tx2"/>
                  </a:solidFill>
                  <a:latin typeface="Source Sans Pro"/>
                </a:endParaRPr>
              </a:p>
            </p:txBody>
          </p:sp>
        </mc:Choice>
        <mc:Fallback xmlns="">
          <p:sp>
            <p:nvSpPr>
              <p:cNvPr id="38" name="TextBox 37"/>
              <p:cNvSpPr txBox="1">
                <a:spLocks noRot="1" noChangeAspect="1" noMove="1" noResize="1" noEditPoints="1" noAdjustHandles="1" noChangeArrowheads="1" noChangeShapeType="1" noTextEdit="1"/>
              </p:cNvSpPr>
              <p:nvPr>
                <p:custDataLst>
                  <p:tags r:id="rId47"/>
                </p:custDataLst>
              </p:nvPr>
            </p:nvSpPr>
            <p:spPr>
              <a:xfrm>
                <a:off x="2057400" y="3505200"/>
                <a:ext cx="457200" cy="523220"/>
              </a:xfrm>
              <a:prstGeom prst="rect">
                <a:avLst/>
              </a:prstGeom>
              <a:blipFill>
                <a:blip r:embed="rId48"/>
                <a:stretch>
                  <a:fillRect/>
                </a:stretch>
              </a:blipFill>
              <a:ln>
                <a:noFill/>
              </a:ln>
            </p:spPr>
            <p:txBody>
              <a:bodyPr/>
              <a:lstStyle/>
              <a:p>
                <a:r>
                  <a:rPr lang="en-US">
                    <a:noFill/>
                  </a:rPr>
                  <a:t> </a:t>
                </a:r>
              </a:p>
            </p:txBody>
          </p:sp>
        </mc:Fallback>
      </mc:AlternateContent>
      <p:sp>
        <p:nvSpPr>
          <p:cNvPr id="39" name="TextBox 38"/>
          <p:cNvSpPr txBox="1"/>
          <p:nvPr>
            <p:custDataLst>
              <p:tags r:id="rId31"/>
            </p:custDataLst>
          </p:nvPr>
        </p:nvSpPr>
        <p:spPr>
          <a:xfrm>
            <a:off x="6858000"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40" name="TextBox 39"/>
          <p:cNvSpPr txBox="1"/>
          <p:nvPr>
            <p:custDataLst>
              <p:tags r:id="rId32"/>
            </p:custDataLst>
          </p:nvPr>
        </p:nvSpPr>
        <p:spPr>
          <a:xfrm>
            <a:off x="56328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mc:AlternateContent xmlns:mc="http://schemas.openxmlformats.org/markup-compatibility/2006" xmlns:a14="http://schemas.microsoft.com/office/drawing/2010/main">
        <mc:Choice Requires="a14">
          <p:sp>
            <p:nvSpPr>
              <p:cNvPr id="48" name="TextBox 47"/>
              <p:cNvSpPr txBox="1"/>
              <p:nvPr>
                <p:custDataLst>
                  <p:tags r:id="rId33"/>
                </p:custDataLst>
              </p:nvPr>
            </p:nvSpPr>
            <p:spPr>
              <a:xfrm>
                <a:off x="228600" y="4056355"/>
                <a:ext cx="8763000" cy="1631216"/>
              </a:xfrm>
              <a:prstGeom prst="rect">
                <a:avLst/>
              </a:prstGeom>
              <a:noFill/>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4 – 8 transistors (6 is typical)</a:t>
                </a:r>
              </a:p>
              <a:p>
                <a:pPr marL="230188" indent="-230188">
                  <a:buClr>
                    <a:schemeClr val="accent1"/>
                  </a:buClr>
                </a:pPr>
                <a:r>
                  <a:rPr lang="en-US" sz="20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pre-charge B and </a:t>
                </a:r>
                <a14:m>
                  <m:oMath xmlns:m="http://schemas.openxmlformats.org/officeDocument/2006/math">
                    <m:acc>
                      <m:accPr>
                        <m:chr m:val="̅"/>
                        <m:ctrlPr>
                          <a:rPr lang="en-US" sz="2000" i="1" smtClean="0">
                            <a:solidFill>
                              <a:schemeClr val="tx2"/>
                            </a:solidFill>
                            <a:latin typeface="Cambria Math" panose="02040503050406030204" pitchFamily="18" charset="0"/>
                          </a:rPr>
                        </m:ctrlPr>
                      </m:accPr>
                      <m:e>
                        <m:r>
                          <m:rPr>
                            <m:sty m:val="p"/>
                          </m:rPr>
                          <a:rPr lang="en-US" sz="2000" b="0" i="0" smtClean="0">
                            <a:solidFill>
                              <a:schemeClr val="tx2"/>
                            </a:solidFill>
                            <a:latin typeface="Cambria Math" panose="02040503050406030204" pitchFamily="18" charset="0"/>
                          </a:rPr>
                          <m:t>B</m:t>
                        </m:r>
                      </m:e>
                    </m:acc>
                  </m:oMath>
                </a14:m>
                <a:r>
                  <a:rPr lang="en-US" sz="2000" dirty="0" smtClean="0">
                    <a:solidFill>
                      <a:schemeClr val="tx2"/>
                    </a:solidFill>
                    <a:latin typeface="Source Sans Pro"/>
                  </a:rPr>
                  <a:t> to </a:t>
                </a:r>
                <a:r>
                  <a:rPr lang="en-US" sz="2000" dirty="0" err="1" smtClean="0">
                    <a:solidFill>
                      <a:schemeClr val="tx2"/>
                    </a:solidFill>
                    <a:latin typeface="Source Sans Pro"/>
                  </a:rPr>
                  <a:t>V</a:t>
                </a:r>
                <a:r>
                  <a:rPr lang="en-US" sz="2000" baseline="-25000" dirty="0" err="1" smtClean="0">
                    <a:solidFill>
                      <a:schemeClr val="tx2"/>
                    </a:solidFill>
                    <a:latin typeface="Source Sans Pro"/>
                  </a:rPr>
                  <a:t>supply</a:t>
                </a:r>
                <a:r>
                  <a:rPr lang="en-US" sz="20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cell pulls B or </a:t>
                </a:r>
                <a14:m>
                  <m:oMath xmlns:m="http://schemas.openxmlformats.org/officeDocument/2006/math">
                    <m:acc>
                      <m:accPr>
                        <m:chr m:val="̅"/>
                        <m:ctrlPr>
                          <a:rPr lang="en-US" sz="2000" i="1">
                            <a:solidFill>
                              <a:schemeClr val="tx2"/>
                            </a:solidFill>
                            <a:latin typeface="Cambria Math" panose="02040503050406030204" pitchFamily="18" charset="0"/>
                          </a:rPr>
                        </m:ctrlPr>
                      </m:accPr>
                      <m:e>
                        <m:r>
                          <m:rPr>
                            <m:sty m:val="p"/>
                          </m:rPr>
                          <a:rPr lang="en-US" sz="2000">
                            <a:solidFill>
                              <a:schemeClr val="tx2"/>
                            </a:solidFill>
                            <a:latin typeface="Cambria Math" panose="02040503050406030204" pitchFamily="18" charset="0"/>
                          </a:rPr>
                          <m:t>B</m:t>
                        </m:r>
                      </m:e>
                    </m:acc>
                  </m:oMath>
                </a14:m>
                <a:r>
                  <a:rPr lang="en-US" sz="2000" dirty="0" smtClean="0">
                    <a:solidFill>
                      <a:schemeClr val="tx2"/>
                    </a:solidFill>
                    <a:latin typeface="Source Sans Pro"/>
                  </a:rPr>
                  <a:t> low, sense amp detects voltage difference</a:t>
                </a:r>
              </a:p>
            </p:txBody>
          </p:sp>
        </mc:Choice>
        <mc:Fallback xmlns="">
          <p:sp>
            <p:nvSpPr>
              <p:cNvPr id="48" name="TextBox 47"/>
              <p:cNvSpPr txBox="1">
                <a:spLocks noRot="1" noChangeAspect="1" noMove="1" noResize="1" noEditPoints="1" noAdjustHandles="1" noChangeArrowheads="1" noChangeShapeType="1" noTextEdit="1"/>
              </p:cNvSpPr>
              <p:nvPr>
                <p:custDataLst>
                  <p:tags r:id="rId49"/>
                </p:custDataLst>
              </p:nvPr>
            </p:nvSpPr>
            <p:spPr>
              <a:xfrm>
                <a:off x="228600" y="4056355"/>
                <a:ext cx="8763000" cy="1631216"/>
              </a:xfrm>
              <a:prstGeom prst="rect">
                <a:avLst/>
              </a:prstGeom>
              <a:blipFill>
                <a:blip r:embed="rId50"/>
                <a:stretch>
                  <a:fillRect l="-765" t="-1493" b="-5970"/>
                </a:stretch>
              </a:blipFill>
            </p:spPr>
            <p:txBody>
              <a:bodyPr/>
              <a:lstStyle/>
              <a:p>
                <a:r>
                  <a:rPr lang="en-US">
                    <a:noFill/>
                  </a:rPr>
                  <a:t> </a:t>
                </a:r>
              </a:p>
            </p:txBody>
          </p:sp>
        </mc:Fallback>
      </mc:AlternateContent>
      <p:sp>
        <p:nvSpPr>
          <p:cNvPr id="49" name="TextBox 48"/>
          <p:cNvSpPr txBox="1"/>
          <p:nvPr>
            <p:custDataLst>
              <p:tags r:id="rId34"/>
            </p:custDataLst>
          </p:nvPr>
        </p:nvSpPr>
        <p:spPr>
          <a:xfrm>
            <a:off x="3124200" y="1828800"/>
            <a:ext cx="457200" cy="461665"/>
          </a:xfrm>
          <a:prstGeom prst="rect">
            <a:avLst/>
          </a:prstGeom>
          <a:noFill/>
        </p:spPr>
        <p:txBody>
          <a:bodyPr wrap="square" rtlCol="0">
            <a:spAutoFit/>
          </a:bodyPr>
          <a:lstStyle/>
          <a:p>
            <a:r>
              <a:rPr lang="en-US" dirty="0" smtClean="0">
                <a:solidFill>
                  <a:schemeClr val="accent1"/>
                </a:solidFill>
                <a:latin typeface="Source Sans Pro"/>
              </a:rPr>
              <a:t>1</a:t>
            </a:r>
          </a:p>
        </p:txBody>
      </p:sp>
      <p:sp>
        <p:nvSpPr>
          <p:cNvPr id="50" name="TextBox 49"/>
          <p:cNvSpPr txBox="1"/>
          <p:nvPr>
            <p:custDataLst>
              <p:tags r:id="rId35"/>
            </p:custDataLst>
          </p:nvPr>
        </p:nvSpPr>
        <p:spPr>
          <a:xfrm>
            <a:off x="4495800" y="1828800"/>
            <a:ext cx="457200" cy="461665"/>
          </a:xfrm>
          <a:prstGeom prst="rect">
            <a:avLst/>
          </a:prstGeom>
          <a:noFill/>
        </p:spPr>
        <p:txBody>
          <a:bodyPr wrap="square" rtlCol="0">
            <a:spAutoFit/>
          </a:bodyPr>
          <a:lstStyle/>
          <a:p>
            <a:r>
              <a:rPr lang="en-US" dirty="0">
                <a:solidFill>
                  <a:schemeClr val="accent1"/>
                </a:solidFill>
                <a:latin typeface="Source Sans Pro"/>
              </a:rPr>
              <a:t>0</a:t>
            </a:r>
            <a:endParaRPr lang="en-US" dirty="0" smtClean="0">
              <a:solidFill>
                <a:schemeClr val="accent1"/>
              </a:solidFill>
              <a:latin typeface="Source Sans Pro"/>
            </a:endParaRPr>
          </a:p>
        </p:txBody>
      </p:sp>
      <p:sp>
        <p:nvSpPr>
          <p:cNvPr id="52" name="TextBox 51"/>
          <p:cNvSpPr txBox="1"/>
          <p:nvPr>
            <p:custDataLst>
              <p:tags r:id="rId36"/>
            </p:custDataLst>
          </p:nvPr>
        </p:nvSpPr>
        <p:spPr>
          <a:xfrm>
            <a:off x="6208873" y="2209800"/>
            <a:ext cx="2875256" cy="646331"/>
          </a:xfrm>
          <a:prstGeom prst="rect">
            <a:avLst/>
          </a:prstGeom>
          <a:noFill/>
        </p:spPr>
        <p:txBody>
          <a:bodyPr wrap="square" rtlCol="0">
            <a:spAutoFit/>
          </a:bodyPr>
          <a:lstStyle/>
          <a:p>
            <a:pPr marL="457200" indent="-457200">
              <a:buAutoNum type="arabicParenR"/>
            </a:pPr>
            <a:r>
              <a:rPr lang="en-US" sz="1800" dirty="0" smtClean="0">
                <a:solidFill>
                  <a:schemeClr val="accent1"/>
                </a:solidFill>
                <a:latin typeface="Source Sans Pro"/>
              </a:rPr>
              <a:t>Pre-charge</a:t>
            </a:r>
          </a:p>
          <a:p>
            <a:r>
              <a:rPr lang="en-US" sz="1800" dirty="0">
                <a:solidFill>
                  <a:schemeClr val="accent1"/>
                </a:solidFill>
                <a:latin typeface="Source Sans Pro"/>
              </a:rPr>
              <a:t> </a:t>
            </a:r>
            <a:r>
              <a:rPr lang="en-US" sz="1800" dirty="0" smtClean="0">
                <a:solidFill>
                  <a:schemeClr val="accent1"/>
                </a:solidFill>
                <a:latin typeface="Source Sans Pro"/>
              </a:rPr>
              <a:t>        B = </a:t>
            </a:r>
            <a:r>
              <a:rPr lang="en-US" sz="1800" dirty="0" err="1" smtClean="0">
                <a:solidFill>
                  <a:schemeClr val="accent1"/>
                </a:solidFill>
                <a:latin typeface="Source Sans Pro"/>
              </a:rPr>
              <a:t>V</a:t>
            </a:r>
            <a:r>
              <a:rPr lang="en-US" sz="1800" baseline="-25000" dirty="0" err="1" smtClean="0">
                <a:solidFill>
                  <a:schemeClr val="accent1"/>
                </a:solidFill>
                <a:latin typeface="Source Sans Pro"/>
              </a:rPr>
              <a:t>supply</a:t>
            </a:r>
            <a:r>
              <a:rPr lang="en-US" sz="1800" dirty="0" smtClean="0">
                <a:solidFill>
                  <a:schemeClr val="accent1"/>
                </a:solidFill>
                <a:latin typeface="Source Sans Pro"/>
              </a:rPr>
              <a:t>/2</a:t>
            </a:r>
          </a:p>
        </p:txBody>
      </p:sp>
      <p:sp>
        <p:nvSpPr>
          <p:cNvPr id="55" name="TextBox 54"/>
          <p:cNvSpPr txBox="1"/>
          <p:nvPr>
            <p:custDataLst>
              <p:tags r:id="rId37"/>
            </p:custDataLst>
          </p:nvPr>
        </p:nvSpPr>
        <p:spPr>
          <a:xfrm>
            <a:off x="6172200" y="2782534"/>
            <a:ext cx="2875256" cy="646331"/>
          </a:xfrm>
          <a:prstGeom prst="rect">
            <a:avLst/>
          </a:prstGeom>
          <a:noFill/>
        </p:spPr>
        <p:txBody>
          <a:bodyPr wrap="square" rtlCol="0">
            <a:spAutoFit/>
          </a:bodyPr>
          <a:lstStyle/>
          <a:p>
            <a:r>
              <a:rPr lang="en-US" sz="1800" dirty="0">
                <a:solidFill>
                  <a:schemeClr val="accent1"/>
                </a:solidFill>
                <a:latin typeface="Source Sans Pro"/>
              </a:rPr>
              <a:t>3</a:t>
            </a:r>
            <a:r>
              <a:rPr lang="en-US" sz="1800" dirty="0" smtClean="0">
                <a:solidFill>
                  <a:schemeClr val="accent1"/>
                </a:solidFill>
                <a:latin typeface="Source Sans Pro"/>
              </a:rPr>
              <a:t>) Cell pulls B low</a:t>
            </a:r>
          </a:p>
          <a:p>
            <a:r>
              <a:rPr lang="en-US" sz="1800" dirty="0">
                <a:solidFill>
                  <a:schemeClr val="accent1"/>
                </a:solidFill>
                <a:latin typeface="Source Sans Pro"/>
              </a:rPr>
              <a:t> </a:t>
            </a:r>
            <a:r>
              <a:rPr lang="en-US" sz="1800" dirty="0" smtClean="0">
                <a:solidFill>
                  <a:schemeClr val="accent1"/>
                </a:solidFill>
                <a:latin typeface="Source Sans Pro"/>
              </a:rPr>
              <a:t>         i.e. B = 0</a:t>
            </a:r>
          </a:p>
        </p:txBody>
      </p:sp>
      <mc:AlternateContent xmlns:mc="http://schemas.openxmlformats.org/markup-compatibility/2006" xmlns:a14="http://schemas.microsoft.com/office/drawing/2010/main">
        <mc:Choice Requires="a14">
          <p:sp>
            <p:nvSpPr>
              <p:cNvPr id="56" name="TextBox 55"/>
              <p:cNvSpPr txBox="1"/>
              <p:nvPr>
                <p:custDataLst>
                  <p:tags r:id="rId38"/>
                </p:custDataLst>
              </p:nvPr>
            </p:nvSpPr>
            <p:spPr>
              <a:xfrm>
                <a:off x="76200" y="2133600"/>
                <a:ext cx="2030766" cy="646331"/>
              </a:xfrm>
              <a:prstGeom prst="rect">
                <a:avLst/>
              </a:prstGeom>
              <a:noFill/>
            </p:spPr>
            <p:txBody>
              <a:bodyPr wrap="square" rtlCol="0">
                <a:spAutoFit/>
              </a:bodyPr>
              <a:lstStyle/>
              <a:p>
                <a:pPr marL="457200" indent="-457200">
                  <a:buAutoNum type="arabicParenR"/>
                </a:pPr>
                <a:r>
                  <a:rPr lang="en-US" sz="1800" dirty="0" smtClean="0">
                    <a:solidFill>
                      <a:schemeClr val="accent1"/>
                    </a:solidFill>
                    <a:latin typeface="Source Sans Pro"/>
                  </a:rPr>
                  <a:t>Pre-charge </a:t>
                </a:r>
              </a:p>
              <a:p>
                <a:r>
                  <a:rPr lang="en-US" sz="1800" dirty="0" smtClean="0">
                    <a:solidFill>
                      <a:schemeClr val="accent1"/>
                    </a:solidFill>
                    <a:latin typeface="Source Sans Pro"/>
                  </a:rPr>
                  <a:t>        </a:t>
                </a:r>
                <a14:m>
                  <m:oMath xmlns:m="http://schemas.openxmlformats.org/officeDocument/2006/math">
                    <m:acc>
                      <m:accPr>
                        <m:chr m:val="̅"/>
                        <m:ctrlPr>
                          <a:rPr lang="en-US" sz="1800" i="1" smtClean="0">
                            <a:solidFill>
                              <a:schemeClr val="accent1"/>
                            </a:solidFill>
                            <a:latin typeface="Cambria Math" panose="02040503050406030204" pitchFamily="18" charset="0"/>
                          </a:rPr>
                        </m:ctrlPr>
                      </m:accPr>
                      <m:e>
                        <m:r>
                          <m:rPr>
                            <m:sty m:val="p"/>
                          </m:rPr>
                          <a:rPr lang="en-US" sz="1800" b="0" i="0" smtClean="0">
                            <a:solidFill>
                              <a:schemeClr val="accent1"/>
                            </a:solidFill>
                            <a:latin typeface="Cambria Math" panose="02040503050406030204" pitchFamily="18" charset="0"/>
                          </a:rPr>
                          <m:t>B</m:t>
                        </m:r>
                      </m:e>
                    </m:acc>
                  </m:oMath>
                </a14:m>
                <a:r>
                  <a:rPr lang="en-US" sz="1800" dirty="0" smtClean="0">
                    <a:solidFill>
                      <a:schemeClr val="accent1"/>
                    </a:solidFill>
                    <a:latin typeface="Source Sans Pro"/>
                  </a:rPr>
                  <a:t> = </a:t>
                </a:r>
                <a:r>
                  <a:rPr lang="en-US" sz="1800" dirty="0" err="1" smtClean="0">
                    <a:solidFill>
                      <a:schemeClr val="accent1"/>
                    </a:solidFill>
                    <a:latin typeface="Source Sans Pro"/>
                  </a:rPr>
                  <a:t>V</a:t>
                </a:r>
                <a:r>
                  <a:rPr lang="en-US" sz="1800" baseline="-25000" dirty="0" err="1" smtClean="0">
                    <a:solidFill>
                      <a:schemeClr val="accent1"/>
                    </a:solidFill>
                    <a:latin typeface="Source Sans Pro"/>
                  </a:rPr>
                  <a:t>supply</a:t>
                </a:r>
                <a:r>
                  <a:rPr lang="en-US" sz="1800" dirty="0" smtClean="0">
                    <a:solidFill>
                      <a:schemeClr val="accent1"/>
                    </a:solidFill>
                    <a:latin typeface="Source Sans Pro"/>
                  </a:rPr>
                  <a:t>/2</a:t>
                </a:r>
              </a:p>
            </p:txBody>
          </p:sp>
        </mc:Choice>
        <mc:Fallback xmlns="">
          <p:sp>
            <p:nvSpPr>
              <p:cNvPr id="56" name="TextBox 55"/>
              <p:cNvSpPr txBox="1">
                <a:spLocks noRot="1" noChangeAspect="1" noMove="1" noResize="1" noEditPoints="1" noAdjustHandles="1" noChangeArrowheads="1" noChangeShapeType="1" noTextEdit="1"/>
              </p:cNvSpPr>
              <p:nvPr>
                <p:custDataLst>
                  <p:tags r:id="rId51"/>
                </p:custDataLst>
              </p:nvPr>
            </p:nvSpPr>
            <p:spPr>
              <a:xfrm>
                <a:off x="76200" y="2133600"/>
                <a:ext cx="2030766" cy="646331"/>
              </a:xfrm>
              <a:prstGeom prst="rect">
                <a:avLst/>
              </a:prstGeom>
              <a:blipFill>
                <a:blip r:embed="rId52"/>
                <a:stretch>
                  <a:fillRect l="-2102"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custDataLst>
                  <p:tags r:id="rId39"/>
                </p:custDataLst>
              </p:nvPr>
            </p:nvSpPr>
            <p:spPr>
              <a:xfrm>
                <a:off x="76200" y="2819400"/>
                <a:ext cx="2306344" cy="646331"/>
              </a:xfrm>
              <a:prstGeom prst="rect">
                <a:avLst/>
              </a:prstGeom>
              <a:noFill/>
            </p:spPr>
            <p:txBody>
              <a:bodyPr wrap="square" rtlCol="0">
                <a:spAutoFit/>
              </a:bodyPr>
              <a:lstStyle/>
              <a:p>
                <a:r>
                  <a:rPr lang="en-US" sz="1800" dirty="0" smtClean="0">
                    <a:solidFill>
                      <a:schemeClr val="accent1"/>
                    </a:solidFill>
                    <a:latin typeface="Source Sans Pro"/>
                  </a:rPr>
                  <a:t>3) Cell pulls </a:t>
                </a:r>
                <a14:m>
                  <m:oMath xmlns:m="http://schemas.openxmlformats.org/officeDocument/2006/math">
                    <m:acc>
                      <m:accPr>
                        <m:chr m:val="̅"/>
                        <m:ctrlPr>
                          <a:rPr lang="en-US" sz="1800" i="1">
                            <a:solidFill>
                              <a:schemeClr val="accent1"/>
                            </a:solidFill>
                            <a:latin typeface="Cambria Math" panose="02040503050406030204" pitchFamily="18" charset="0"/>
                          </a:rPr>
                        </m:ctrlPr>
                      </m:accPr>
                      <m:e>
                        <m:r>
                          <m:rPr>
                            <m:sty m:val="p"/>
                          </m:rPr>
                          <a:rPr lang="en-US" sz="1800">
                            <a:solidFill>
                              <a:schemeClr val="accent1"/>
                            </a:solidFill>
                            <a:latin typeface="Cambria Math" panose="02040503050406030204" pitchFamily="18" charset="0"/>
                          </a:rPr>
                          <m:t>B</m:t>
                        </m:r>
                      </m:e>
                    </m:acc>
                  </m:oMath>
                </a14:m>
                <a:r>
                  <a:rPr lang="en-US" sz="1800" dirty="0" smtClean="0">
                    <a:solidFill>
                      <a:schemeClr val="accent1"/>
                    </a:solidFill>
                    <a:latin typeface="Source Sans Pro"/>
                  </a:rPr>
                  <a:t> high</a:t>
                </a:r>
              </a:p>
              <a:p>
                <a:r>
                  <a:rPr lang="en-US" sz="1800" dirty="0">
                    <a:solidFill>
                      <a:schemeClr val="accent1"/>
                    </a:solidFill>
                    <a:latin typeface="Source Sans Pro"/>
                  </a:rPr>
                  <a:t> </a:t>
                </a:r>
                <a:r>
                  <a:rPr lang="en-US" sz="1800" dirty="0" smtClean="0">
                    <a:solidFill>
                      <a:schemeClr val="accent1"/>
                    </a:solidFill>
                    <a:latin typeface="Source Sans Pro"/>
                  </a:rPr>
                  <a:t>         i.e. </a:t>
                </a:r>
                <a14:m>
                  <m:oMath xmlns:m="http://schemas.openxmlformats.org/officeDocument/2006/math">
                    <m:acc>
                      <m:accPr>
                        <m:chr m:val="̅"/>
                        <m:ctrlPr>
                          <a:rPr lang="en-US" sz="1800" i="1">
                            <a:solidFill>
                              <a:schemeClr val="accent1"/>
                            </a:solidFill>
                            <a:latin typeface="Cambria Math" panose="02040503050406030204" pitchFamily="18" charset="0"/>
                          </a:rPr>
                        </m:ctrlPr>
                      </m:accPr>
                      <m:e>
                        <m:r>
                          <m:rPr>
                            <m:sty m:val="p"/>
                          </m:rPr>
                          <a:rPr lang="en-US" sz="1800">
                            <a:solidFill>
                              <a:schemeClr val="accent1"/>
                            </a:solidFill>
                            <a:latin typeface="Cambria Math" panose="02040503050406030204" pitchFamily="18" charset="0"/>
                          </a:rPr>
                          <m:t>B</m:t>
                        </m:r>
                      </m:e>
                    </m:acc>
                  </m:oMath>
                </a14:m>
                <a:r>
                  <a:rPr lang="en-US" sz="1800" dirty="0" smtClean="0">
                    <a:solidFill>
                      <a:schemeClr val="accent1"/>
                    </a:solidFill>
                    <a:latin typeface="Source Sans Pro"/>
                  </a:rPr>
                  <a:t> = 1</a:t>
                </a:r>
              </a:p>
            </p:txBody>
          </p:sp>
        </mc:Choice>
        <mc:Fallback xmlns="">
          <p:sp>
            <p:nvSpPr>
              <p:cNvPr id="57" name="TextBox 56"/>
              <p:cNvSpPr txBox="1">
                <a:spLocks noRot="1" noChangeAspect="1" noMove="1" noResize="1" noEditPoints="1" noAdjustHandles="1" noChangeArrowheads="1" noChangeShapeType="1" noTextEdit="1"/>
              </p:cNvSpPr>
              <p:nvPr>
                <p:custDataLst>
                  <p:tags r:id="rId53"/>
                </p:custDataLst>
              </p:nvPr>
            </p:nvSpPr>
            <p:spPr>
              <a:xfrm>
                <a:off x="76200" y="2819400"/>
                <a:ext cx="2306344" cy="646331"/>
              </a:xfrm>
              <a:prstGeom prst="rect">
                <a:avLst/>
              </a:prstGeom>
              <a:blipFill>
                <a:blip r:embed="rId54"/>
                <a:stretch>
                  <a:fillRect l="-2381" t="-5660" b="-13208"/>
                </a:stretch>
              </a:blipFill>
            </p:spPr>
            <p:txBody>
              <a:bodyPr/>
              <a:lstStyle/>
              <a:p>
                <a:r>
                  <a:rPr lang="en-US">
                    <a:noFill/>
                  </a:rPr>
                  <a:t> </a:t>
                </a:r>
              </a:p>
            </p:txBody>
          </p:sp>
        </mc:Fallback>
      </mc:AlternateContent>
      <p:cxnSp>
        <p:nvCxnSpPr>
          <p:cNvPr id="58" name="Straight Connector 57"/>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24475"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652595"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40"/>
            </p:custDataLst>
          </p:nvPr>
        </p:nvSpPr>
        <p:spPr>
          <a:xfrm>
            <a:off x="2792139" y="1386126"/>
            <a:ext cx="3180056" cy="400110"/>
          </a:xfrm>
          <a:prstGeom prst="rect">
            <a:avLst/>
          </a:prstGeom>
          <a:noFill/>
        </p:spPr>
        <p:txBody>
          <a:bodyPr wrap="square" rtlCol="0">
            <a:spAutoFit/>
          </a:bodyPr>
          <a:lstStyle/>
          <a:p>
            <a:r>
              <a:rPr lang="en-US" sz="2000" dirty="0" smtClean="0">
                <a:solidFill>
                  <a:schemeClr val="accent1"/>
                </a:solidFill>
                <a:latin typeface="Source Sans Pro"/>
              </a:rPr>
              <a:t>Disable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51" name="TextBox 50"/>
          <p:cNvSpPr txBox="1"/>
          <p:nvPr>
            <p:custDataLst>
              <p:tags r:id="rId41"/>
            </p:custDataLst>
          </p:nvPr>
        </p:nvSpPr>
        <p:spPr>
          <a:xfrm>
            <a:off x="2595504" y="1341702"/>
            <a:ext cx="3180056" cy="400110"/>
          </a:xfrm>
          <a:prstGeom prst="rect">
            <a:avLst/>
          </a:prstGeom>
          <a:solidFill>
            <a:schemeClr val="bg1"/>
          </a:solidFill>
        </p:spPr>
        <p:txBody>
          <a:bodyPr wrap="square" rtlCol="0">
            <a:spAutoFit/>
          </a:bodyPr>
          <a:lstStyle/>
          <a:p>
            <a:r>
              <a:rPr lang="en-US" sz="2000" dirty="0" smtClean="0">
                <a:solidFill>
                  <a:schemeClr val="accent1"/>
                </a:solidFill>
                <a:latin typeface="Source Sans Pro"/>
              </a:rPr>
              <a:t>2)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
        <p:nvSpPr>
          <p:cNvPr id="63" name="TextBox 62"/>
          <p:cNvSpPr txBox="1"/>
          <p:nvPr/>
        </p:nvSpPr>
        <p:spPr>
          <a:xfrm>
            <a:off x="5335992" y="2877981"/>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64" name="TextBox 63"/>
          <p:cNvSpPr txBox="1"/>
          <p:nvPr/>
        </p:nvSpPr>
        <p:spPr>
          <a:xfrm>
            <a:off x="2502187" y="2877981"/>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53" name="TextBox 52"/>
          <p:cNvSpPr txBox="1"/>
          <p:nvPr/>
        </p:nvSpPr>
        <p:spPr>
          <a:xfrm>
            <a:off x="5359664" y="3355695"/>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
        <p:nvSpPr>
          <p:cNvPr id="54" name="TextBox 53"/>
          <p:cNvSpPr txBox="1"/>
          <p:nvPr/>
        </p:nvSpPr>
        <p:spPr>
          <a:xfrm>
            <a:off x="2525859" y="3355695"/>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Tree>
    <p:extLst>
      <p:ext uri="{BB962C8B-B14F-4D97-AF65-F5344CB8AC3E}">
        <p14:creationId xmlns:p14="http://schemas.microsoft.com/office/powerpoint/2010/main" val="15793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5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5" grpId="0"/>
      <p:bldP spid="56" grpId="0"/>
      <p:bldP spid="56" grpId="1"/>
      <p:bldP spid="57" grpId="0"/>
      <p:bldP spid="62" grpId="0"/>
      <p:bldP spid="51" grpId="0" animBg="1"/>
      <p:bldP spid="63" grpId="0"/>
      <p:bldP spid="64" grpId="0"/>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custDataLst>
              <p:tags r:id="rId1"/>
            </p:custDataLst>
          </p:nvPr>
        </p:nvSpPr>
        <p:spPr>
          <a:xfrm>
            <a:off x="2514600" y="1295400"/>
            <a:ext cx="3180056" cy="400110"/>
          </a:xfrm>
          <a:prstGeom prst="rect">
            <a:avLst/>
          </a:prstGeom>
          <a:noFill/>
        </p:spPr>
        <p:txBody>
          <a:bodyPr wrap="square" rtlCol="0">
            <a:spAutoFit/>
          </a:bodyPr>
          <a:lstStyle/>
          <a:p>
            <a:r>
              <a:rPr lang="en-US" sz="2000" dirty="0" smtClean="0">
                <a:solidFill>
                  <a:schemeClr val="accent1"/>
                </a:solidFill>
                <a:latin typeface="Source Sans Pro"/>
              </a:rPr>
              <a:t>Disabled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48</a:t>
            </a:fld>
            <a:endParaRPr lang="en-US" dirty="0"/>
          </a:p>
        </p:txBody>
      </p:sp>
      <p:sp>
        <p:nvSpPr>
          <p:cNvPr id="5" name="Title 2"/>
          <p:cNvSpPr>
            <a:spLocks noGrp="1"/>
          </p:cNvSpPr>
          <p:nvPr>
            <p:ph type="title"/>
            <p:custDataLst>
              <p:tags r:id="rId2"/>
            </p:custDataLst>
          </p:nvPr>
        </p:nvSpPr>
        <p:spPr>
          <a:xfrm>
            <a:off x="228600" y="152400"/>
            <a:ext cx="8686800" cy="533400"/>
          </a:xfrm>
        </p:spPr>
        <p:txBody>
          <a:bodyPr>
            <a:normAutofit fontScale="90000"/>
          </a:bodyPr>
          <a:lstStyle/>
          <a:p>
            <a:r>
              <a:rPr lang="en-US" dirty="0" smtClean="0"/>
              <a:t>SRAM Cell</a:t>
            </a:r>
            <a:endParaRPr lang="en-US" dirty="0"/>
          </a:p>
        </p:txBody>
      </p:sp>
      <p:sp>
        <p:nvSpPr>
          <p:cNvPr id="6" name="Content Placeholder 3"/>
          <p:cNvSpPr>
            <a:spLocks noGrp="1"/>
          </p:cNvSpPr>
          <p:nvPr>
            <p:ph idx="1"/>
            <p:custDataLst>
              <p:tags r:id="rId3"/>
            </p:custDataLst>
          </p:nvPr>
        </p:nvSpPr>
        <p:spPr>
          <a:xfrm>
            <a:off x="228600" y="612188"/>
            <a:ext cx="8686800" cy="609600"/>
          </a:xfrm>
        </p:spPr>
        <p:txBody>
          <a:bodyPr>
            <a:normAutofit/>
          </a:bodyPr>
          <a:lstStyle/>
          <a:p>
            <a:pPr marL="0" indent="0">
              <a:buNone/>
            </a:pPr>
            <a:r>
              <a:rPr lang="en-US" sz="2800" dirty="0" smtClean="0"/>
              <a:t>Typical SRAM Cell</a:t>
            </a:r>
            <a:endParaRPr lang="en-US" sz="2800" dirty="0"/>
          </a:p>
        </p:txBody>
      </p:sp>
      <p:sp>
        <p:nvSpPr>
          <p:cNvPr id="7" name="Isosceles Triangle 6"/>
          <p:cNvSpPr/>
          <p:nvPr>
            <p:custDataLst>
              <p:tags r:id="rId4"/>
            </p:custDataLst>
          </p:nvPr>
        </p:nvSpPr>
        <p:spPr>
          <a:xfrm rot="5400000">
            <a:off x="3829050" y="20002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5"/>
            </p:custDataLst>
          </p:nvPr>
        </p:nvCxnSpPr>
        <p:spPr>
          <a:xfrm rot="10800000">
            <a:off x="33909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6"/>
            </p:custDataLst>
          </p:nvPr>
        </p:nvCxnSpPr>
        <p:spPr>
          <a:xfrm rot="10800000">
            <a:off x="44958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7"/>
            </p:custDataLst>
          </p:nvPr>
        </p:nvSpPr>
        <p:spPr>
          <a:xfrm>
            <a:off x="4343400" y="21717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custDataLst>
              <p:tags r:id="rId8"/>
            </p:custDataLst>
          </p:nvPr>
        </p:nvGrpSpPr>
        <p:grpSpPr>
          <a:xfrm flipH="1">
            <a:off x="3411244" y="3007312"/>
            <a:ext cx="1562100" cy="533400"/>
            <a:chOff x="3238500" y="3162300"/>
            <a:chExt cx="1562100" cy="533400"/>
          </a:xfrm>
        </p:grpSpPr>
        <p:sp>
          <p:nvSpPr>
            <p:cNvPr id="12" name="Isosceles Triangle 11"/>
            <p:cNvSpPr/>
            <p:nvPr>
              <p:custDataLst>
                <p:tags r:id="rId44"/>
              </p:custDataLst>
            </p:nvPr>
          </p:nvSpPr>
          <p:spPr>
            <a:xfrm rot="5400000">
              <a:off x="3676650" y="31813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45"/>
              </p:custDataLst>
            </p:nvPr>
          </p:nvCxnSpPr>
          <p:spPr>
            <a:xfrm rot="10800000">
              <a:off x="32385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46"/>
              </p:custDataLst>
            </p:nvPr>
          </p:nvCxnSpPr>
          <p:spPr>
            <a:xfrm rot="10800000">
              <a:off x="43434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custDataLst>
                <p:tags r:id="rId47"/>
              </p:custDataLst>
            </p:nvPr>
          </p:nvSpPr>
          <p:spPr>
            <a:xfrm>
              <a:off x="4191000" y="33528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custDataLst>
              <p:tags r:id="rId9"/>
            </p:custDataLst>
          </p:nvPr>
        </p:nvCxnSpPr>
        <p:spPr>
          <a:xfrm rot="5400000">
            <a:off x="442847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0"/>
            </p:custDataLst>
          </p:nvPr>
        </p:nvCxnSpPr>
        <p:spPr>
          <a:xfrm rot="5400000">
            <a:off x="287266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2"/>
            </p:custDataLst>
          </p:nvPr>
        </p:nvCxnSpPr>
        <p:spPr>
          <a:xfrm>
            <a:off x="2945166" y="2739498"/>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3"/>
            </p:custDataLst>
          </p:nvPr>
        </p:nvCxnSpPr>
        <p:spPr>
          <a:xfrm rot="5400000" flipH="1" flipV="1">
            <a:off x="5334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4"/>
            </p:custDataLst>
          </p:nvPr>
        </p:nvCxnSpPr>
        <p:spPr>
          <a:xfrm>
            <a:off x="5410200"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5"/>
            </p:custDataLst>
          </p:nvPr>
        </p:nvCxnSpPr>
        <p:spPr>
          <a:xfrm rot="5400000">
            <a:off x="5715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6"/>
            </p:custDataLst>
          </p:nvPr>
        </p:nvCxnSpPr>
        <p:spPr>
          <a:xfrm>
            <a:off x="5791200"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7"/>
            </p:custDataLst>
          </p:nvPr>
        </p:nvCxnSpPr>
        <p:spPr>
          <a:xfrm>
            <a:off x="5410200"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8"/>
            </p:custDataLst>
          </p:nvPr>
        </p:nvCxnSpPr>
        <p:spPr>
          <a:xfrm rot="5400000" flipH="1" flipV="1">
            <a:off x="5255212"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9"/>
            </p:custDataLst>
          </p:nvPr>
        </p:nvCxnSpPr>
        <p:spPr>
          <a:xfrm rot="5400000" flipH="1" flipV="1">
            <a:off x="2496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0"/>
            </p:custDataLst>
          </p:nvPr>
        </p:nvCxnSpPr>
        <p:spPr>
          <a:xfrm>
            <a:off x="2573044"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1"/>
            </p:custDataLst>
          </p:nvPr>
        </p:nvCxnSpPr>
        <p:spPr>
          <a:xfrm rot="5400000">
            <a:off x="2877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2"/>
            </p:custDataLst>
          </p:nvPr>
        </p:nvCxnSpPr>
        <p:spPr>
          <a:xfrm>
            <a:off x="2192044" y="2743200"/>
            <a:ext cx="381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3"/>
            </p:custDataLst>
          </p:nvPr>
        </p:nvCxnSpPr>
        <p:spPr>
          <a:xfrm>
            <a:off x="2573044"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4"/>
            </p:custDataLst>
          </p:nvPr>
        </p:nvCxnSpPr>
        <p:spPr>
          <a:xfrm rot="5400000" flipH="1" flipV="1">
            <a:off x="2418056"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5"/>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6"/>
            </p:custDataLst>
          </p:nvPr>
        </p:nvCxnSpPr>
        <p:spPr>
          <a:xfrm rot="5400000">
            <a:off x="4991100" y="2400300"/>
            <a:ext cx="2362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7"/>
            </p:custDataLst>
          </p:nvPr>
        </p:nvCxnSpPr>
        <p:spPr>
          <a:xfrm rot="16200000" flipH="1">
            <a:off x="1057922" y="2353322"/>
            <a:ext cx="2286000" cy="177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28"/>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9"/>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30"/>
            </p:custDataLst>
          </p:nvPr>
        </p:nvSpPr>
        <p:spPr>
          <a:xfrm>
            <a:off x="6019800" y="3505200"/>
            <a:ext cx="457200" cy="523220"/>
          </a:xfrm>
          <a:prstGeom prst="rect">
            <a:avLst/>
          </a:prstGeom>
          <a:noFill/>
          <a:ln>
            <a:noFill/>
          </a:ln>
        </p:spPr>
        <p:txBody>
          <a:bodyPr wrap="square" rtlCol="0">
            <a:spAutoFit/>
          </a:bodyPr>
          <a:lstStyle/>
          <a:p>
            <a:r>
              <a:rPr lang="en-US" sz="2800" dirty="0" smtClean="0">
                <a:solidFill>
                  <a:schemeClr val="tx2"/>
                </a:solidFill>
                <a:latin typeface="Source Sans Pro"/>
              </a:rPr>
              <a:t>B</a:t>
            </a:r>
          </a:p>
        </p:txBody>
      </p:sp>
      <mc:AlternateContent xmlns:mc="http://schemas.openxmlformats.org/markup-compatibility/2006" xmlns:a14="http://schemas.microsoft.com/office/drawing/2010/main">
        <mc:Choice Requires="a14">
          <p:sp>
            <p:nvSpPr>
              <p:cNvPr id="38" name="TextBox 37"/>
              <p:cNvSpPr txBox="1"/>
              <p:nvPr>
                <p:custDataLst>
                  <p:tags r:id="rId31"/>
                </p:custDataLst>
              </p:nvPr>
            </p:nvSpPr>
            <p:spPr>
              <a:xfrm>
                <a:off x="2057400" y="3505200"/>
                <a:ext cx="457200"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2"/>
                              </a:solidFill>
                              <a:latin typeface="Cambria Math" panose="02040503050406030204" pitchFamily="18" charset="0"/>
                            </a:rPr>
                          </m:ctrlPr>
                        </m:accPr>
                        <m:e>
                          <m:r>
                            <m:rPr>
                              <m:sty m:val="p"/>
                            </m:rPr>
                            <a:rPr lang="en-US" sz="2800" b="0" i="0" smtClean="0">
                              <a:solidFill>
                                <a:schemeClr val="tx2"/>
                              </a:solidFill>
                              <a:latin typeface="Cambria Math" panose="02040503050406030204" pitchFamily="18" charset="0"/>
                            </a:rPr>
                            <m:t>B</m:t>
                          </m:r>
                        </m:e>
                      </m:acc>
                    </m:oMath>
                  </m:oMathPara>
                </a14:m>
                <a:endParaRPr lang="en-US" sz="2800" dirty="0" smtClean="0">
                  <a:solidFill>
                    <a:schemeClr val="tx2"/>
                  </a:solidFill>
                  <a:latin typeface="Source Sans Pro"/>
                </a:endParaRPr>
              </a:p>
            </p:txBody>
          </p:sp>
        </mc:Choice>
        <mc:Fallback xmlns="">
          <p:sp>
            <p:nvSpPr>
              <p:cNvPr id="38" name="TextBox 37"/>
              <p:cNvSpPr txBox="1">
                <a:spLocks noRot="1" noChangeAspect="1" noMove="1" noResize="1" noEditPoints="1" noAdjustHandles="1" noChangeArrowheads="1" noChangeShapeType="1" noTextEdit="1"/>
              </p:cNvSpPr>
              <p:nvPr>
                <p:custDataLst>
                  <p:tags r:id="rId49"/>
                </p:custDataLst>
              </p:nvPr>
            </p:nvSpPr>
            <p:spPr>
              <a:xfrm>
                <a:off x="2057400" y="3505200"/>
                <a:ext cx="457200" cy="523220"/>
              </a:xfrm>
              <a:prstGeom prst="rect">
                <a:avLst/>
              </a:prstGeom>
              <a:blipFill>
                <a:blip r:embed="rId50"/>
                <a:stretch>
                  <a:fillRect/>
                </a:stretch>
              </a:blipFill>
              <a:ln>
                <a:noFill/>
              </a:ln>
            </p:spPr>
            <p:txBody>
              <a:bodyPr/>
              <a:lstStyle/>
              <a:p>
                <a:r>
                  <a:rPr lang="en-US">
                    <a:noFill/>
                  </a:rPr>
                  <a:t> </a:t>
                </a:r>
              </a:p>
            </p:txBody>
          </p:sp>
        </mc:Fallback>
      </mc:AlternateContent>
      <p:sp>
        <p:nvSpPr>
          <p:cNvPr id="39" name="TextBox 38"/>
          <p:cNvSpPr txBox="1"/>
          <p:nvPr>
            <p:custDataLst>
              <p:tags r:id="rId32"/>
            </p:custDataLst>
          </p:nvPr>
        </p:nvSpPr>
        <p:spPr>
          <a:xfrm>
            <a:off x="6858000"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40" name="TextBox 39"/>
          <p:cNvSpPr txBox="1"/>
          <p:nvPr>
            <p:custDataLst>
              <p:tags r:id="rId33"/>
            </p:custDataLst>
          </p:nvPr>
        </p:nvSpPr>
        <p:spPr>
          <a:xfrm>
            <a:off x="56328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mc:AlternateContent xmlns:mc="http://schemas.openxmlformats.org/markup-compatibility/2006" xmlns:a14="http://schemas.microsoft.com/office/drawing/2010/main">
        <mc:Choice Requires="a14">
          <p:sp>
            <p:nvSpPr>
              <p:cNvPr id="48" name="TextBox 47"/>
              <p:cNvSpPr txBox="1"/>
              <p:nvPr>
                <p:custDataLst>
                  <p:tags r:id="rId34"/>
                </p:custDataLst>
              </p:nvPr>
            </p:nvSpPr>
            <p:spPr>
              <a:xfrm>
                <a:off x="228600" y="4056355"/>
                <a:ext cx="8763000" cy="2862322"/>
              </a:xfrm>
              <a:prstGeom prst="rect">
                <a:avLst/>
              </a:prstGeom>
              <a:noFill/>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4 – 8 transistors (6 is typical)</a:t>
                </a:r>
              </a:p>
              <a:p>
                <a:pPr marL="230188" indent="-230188">
                  <a:buClr>
                    <a:schemeClr val="accent1"/>
                  </a:buClr>
                </a:pPr>
                <a:r>
                  <a:rPr lang="en-US" sz="20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pre-charge B and </a:t>
                </a:r>
                <a14:m>
                  <m:oMath xmlns:m="http://schemas.openxmlformats.org/officeDocument/2006/math">
                    <m:acc>
                      <m:accPr>
                        <m:chr m:val="̅"/>
                        <m:ctrlPr>
                          <a:rPr lang="en-US" sz="2000" i="1" smtClean="0">
                            <a:solidFill>
                              <a:schemeClr val="tx2"/>
                            </a:solidFill>
                            <a:latin typeface="Cambria Math" panose="02040503050406030204" pitchFamily="18" charset="0"/>
                          </a:rPr>
                        </m:ctrlPr>
                      </m:accPr>
                      <m:e>
                        <m:r>
                          <m:rPr>
                            <m:sty m:val="p"/>
                          </m:rPr>
                          <a:rPr lang="en-US" sz="2000" b="0" i="0" smtClean="0">
                            <a:solidFill>
                              <a:schemeClr val="tx2"/>
                            </a:solidFill>
                            <a:latin typeface="Cambria Math" panose="02040503050406030204" pitchFamily="18" charset="0"/>
                          </a:rPr>
                          <m:t>B</m:t>
                        </m:r>
                      </m:e>
                    </m:acc>
                  </m:oMath>
                </a14:m>
                <a:r>
                  <a:rPr lang="en-US" sz="2000" dirty="0" smtClean="0">
                    <a:solidFill>
                      <a:schemeClr val="tx2"/>
                    </a:solidFill>
                    <a:latin typeface="Source Sans Pro"/>
                  </a:rPr>
                  <a:t> to </a:t>
                </a:r>
                <a:r>
                  <a:rPr lang="en-US" sz="2000" dirty="0" err="1" smtClean="0">
                    <a:solidFill>
                      <a:schemeClr val="tx2"/>
                    </a:solidFill>
                    <a:latin typeface="Source Sans Pro"/>
                  </a:rPr>
                  <a:t>V</a:t>
                </a:r>
                <a:r>
                  <a:rPr lang="en-US" sz="2000" baseline="-25000" dirty="0" err="1" smtClean="0">
                    <a:solidFill>
                      <a:schemeClr val="tx2"/>
                    </a:solidFill>
                    <a:latin typeface="Source Sans Pro"/>
                  </a:rPr>
                  <a:t>supply</a:t>
                </a:r>
                <a:r>
                  <a:rPr lang="en-US" sz="20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cell pulls B or </a:t>
                </a:r>
                <a14:m>
                  <m:oMath xmlns:m="http://schemas.openxmlformats.org/officeDocument/2006/math">
                    <m:acc>
                      <m:accPr>
                        <m:chr m:val="̅"/>
                        <m:ctrlPr>
                          <a:rPr lang="en-US" sz="2000" i="1">
                            <a:solidFill>
                              <a:schemeClr val="tx2"/>
                            </a:solidFill>
                            <a:latin typeface="Cambria Math" panose="02040503050406030204" pitchFamily="18" charset="0"/>
                          </a:rPr>
                        </m:ctrlPr>
                      </m:accPr>
                      <m:e>
                        <m:r>
                          <m:rPr>
                            <m:sty m:val="p"/>
                          </m:rPr>
                          <a:rPr lang="en-US" sz="2000">
                            <a:solidFill>
                              <a:schemeClr val="tx2"/>
                            </a:solidFill>
                            <a:latin typeface="Cambria Math" panose="02040503050406030204" pitchFamily="18" charset="0"/>
                          </a:rPr>
                          <m:t>B</m:t>
                        </m:r>
                      </m:e>
                    </m:acc>
                  </m:oMath>
                </a14:m>
                <a:r>
                  <a:rPr lang="en-US" sz="2000" dirty="0" smtClean="0">
                    <a:solidFill>
                      <a:schemeClr val="tx2"/>
                    </a:solidFill>
                    <a:latin typeface="Source Sans Pro"/>
                  </a:rPr>
                  <a:t> low, sense amp detects voltage difference</a:t>
                </a:r>
              </a:p>
              <a:p>
                <a:pPr marL="230188" indent="-230188">
                  <a:buClr>
                    <a:schemeClr val="accent1"/>
                  </a:buClr>
                </a:pPr>
                <a:r>
                  <a:rPr lang="en-US" sz="2000" dirty="0">
                    <a:solidFill>
                      <a:schemeClr val="accent1"/>
                    </a:solidFill>
                    <a:latin typeface="Source Sans Pro"/>
                  </a:rPr>
                  <a:t>Write:</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drive </a:t>
                </a:r>
                <a:r>
                  <a:rPr lang="en-US" sz="2000" dirty="0"/>
                  <a:t>B and </a:t>
                </a:r>
                <a14:m>
                  <m:oMath xmlns:m="http://schemas.openxmlformats.org/officeDocument/2006/math">
                    <m:acc>
                      <m:accPr>
                        <m:chr m:val="̅"/>
                        <m:ctrlPr>
                          <a:rPr lang="en-US" sz="2000" i="1">
                            <a:latin typeface="Cambria Math" panose="02040503050406030204" pitchFamily="18" charset="0"/>
                          </a:rPr>
                        </m:ctrlPr>
                      </m:accPr>
                      <m:e>
                        <m:r>
                          <m:rPr>
                            <m:sty m:val="p"/>
                          </m:rPr>
                          <a:rPr lang="en-US" sz="2000">
                            <a:latin typeface="Cambria Math"/>
                          </a:rPr>
                          <m:t>B</m:t>
                        </m:r>
                      </m:e>
                    </m:acc>
                  </m:oMath>
                </a14:m>
                <a:r>
                  <a:rPr lang="en-US" sz="2000" dirty="0"/>
                  <a:t> to flip cell</a:t>
                </a:r>
              </a:p>
              <a:p>
                <a:pPr marL="230188" indent="-230188">
                  <a:buClr>
                    <a:schemeClr val="accent5">
                      <a:lumMod val="60000"/>
                      <a:lumOff val="40000"/>
                    </a:schemeClr>
                  </a:buClr>
                  <a:buFont typeface="Arial" pitchFamily="34" charset="0"/>
                  <a:buChar char="•"/>
                </a:pPr>
                <a:endParaRPr lang="en-US" sz="2000" dirty="0" smtClean="0">
                  <a:solidFill>
                    <a:schemeClr val="tx2"/>
                  </a:solidFill>
                  <a:latin typeface="Source Sans Pro"/>
                </a:endParaRPr>
              </a:p>
            </p:txBody>
          </p:sp>
        </mc:Choice>
        <mc:Fallback xmlns="">
          <p:sp>
            <p:nvSpPr>
              <p:cNvPr id="48" name="TextBox 47"/>
              <p:cNvSpPr txBox="1">
                <a:spLocks noRot="1" noChangeAspect="1" noMove="1" noResize="1" noEditPoints="1" noAdjustHandles="1" noChangeArrowheads="1" noChangeShapeType="1" noTextEdit="1"/>
              </p:cNvSpPr>
              <p:nvPr>
                <p:custDataLst>
                  <p:tags r:id="rId51"/>
                </p:custDataLst>
              </p:nvPr>
            </p:nvSpPr>
            <p:spPr>
              <a:xfrm>
                <a:off x="228600" y="4056355"/>
                <a:ext cx="8763000" cy="2862322"/>
              </a:xfrm>
              <a:prstGeom prst="rect">
                <a:avLst/>
              </a:prstGeom>
              <a:blipFill>
                <a:blip r:embed="rId52"/>
                <a:stretch>
                  <a:fillRect l="-765" t="-851"/>
                </a:stretch>
              </a:blipFill>
            </p:spPr>
            <p:txBody>
              <a:bodyPr/>
              <a:lstStyle/>
              <a:p>
                <a:r>
                  <a:rPr lang="en-US">
                    <a:noFill/>
                  </a:rPr>
                  <a:t> </a:t>
                </a:r>
              </a:p>
            </p:txBody>
          </p:sp>
        </mc:Fallback>
      </mc:AlternateContent>
      <p:cxnSp>
        <p:nvCxnSpPr>
          <p:cNvPr id="58" name="Straight Connector 57"/>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24475"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652595"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35"/>
            </p:custDataLst>
          </p:nvPr>
        </p:nvSpPr>
        <p:spPr>
          <a:xfrm>
            <a:off x="2514600" y="1257655"/>
            <a:ext cx="3241490" cy="400110"/>
          </a:xfrm>
          <a:prstGeom prst="rect">
            <a:avLst/>
          </a:prstGeom>
          <a:solidFill>
            <a:schemeClr val="bg1"/>
          </a:solidFill>
        </p:spPr>
        <p:txBody>
          <a:bodyPr wrap="square" rtlCol="0">
            <a:spAutoFit/>
          </a:bodyPr>
          <a:lstStyle/>
          <a:p>
            <a:r>
              <a:rPr lang="en-US" sz="2000" dirty="0">
                <a:solidFill>
                  <a:schemeClr val="accent1"/>
                </a:solidFill>
                <a:latin typeface="Source Sans Pro"/>
              </a:rPr>
              <a:t>1</a:t>
            </a:r>
            <a:r>
              <a:rPr lang="en-US" sz="2000" dirty="0" smtClean="0">
                <a:solidFill>
                  <a:schemeClr val="accent1"/>
                </a:solidFill>
                <a:latin typeface="Source Sans Pro"/>
              </a:rPr>
              <a:t>)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
        <p:nvSpPr>
          <p:cNvPr id="64" name="TextBox 63"/>
          <p:cNvSpPr txBox="1"/>
          <p:nvPr>
            <p:custDataLst>
              <p:tags r:id="rId36"/>
            </p:custDataLst>
          </p:nvPr>
        </p:nvSpPr>
        <p:spPr>
          <a:xfrm>
            <a:off x="6172200" y="2782534"/>
            <a:ext cx="2875256" cy="707886"/>
          </a:xfrm>
          <a:prstGeom prst="rect">
            <a:avLst/>
          </a:prstGeom>
          <a:noFill/>
        </p:spPr>
        <p:txBody>
          <a:bodyPr wrap="square" rtlCol="0">
            <a:spAutoFit/>
          </a:bodyPr>
          <a:lstStyle/>
          <a:p>
            <a:r>
              <a:rPr lang="en-US" sz="2000" dirty="0" smtClean="0">
                <a:solidFill>
                  <a:schemeClr val="accent1"/>
                </a:solidFill>
                <a:latin typeface="Source Sans Pro"/>
              </a:rPr>
              <a:t>2) Drive B high</a:t>
            </a:r>
          </a:p>
          <a:p>
            <a:r>
              <a:rPr lang="en-US" sz="2000" dirty="0">
                <a:solidFill>
                  <a:schemeClr val="accent1"/>
                </a:solidFill>
                <a:latin typeface="Source Sans Pro"/>
              </a:rPr>
              <a:t> </a:t>
            </a:r>
            <a:r>
              <a:rPr lang="en-US" sz="2000" dirty="0" smtClean="0">
                <a:solidFill>
                  <a:schemeClr val="accent1"/>
                </a:solidFill>
                <a:latin typeface="Source Sans Pro"/>
              </a:rPr>
              <a:t>         i.e. B = 1</a:t>
            </a:r>
          </a:p>
        </p:txBody>
      </p:sp>
      <mc:AlternateContent xmlns:mc="http://schemas.openxmlformats.org/markup-compatibility/2006" xmlns:a14="http://schemas.microsoft.com/office/drawing/2010/main">
        <mc:Choice Requires="a14">
          <p:sp>
            <p:nvSpPr>
              <p:cNvPr id="65" name="TextBox 64"/>
              <p:cNvSpPr txBox="1"/>
              <p:nvPr>
                <p:custDataLst>
                  <p:tags r:id="rId37"/>
                </p:custDataLst>
              </p:nvPr>
            </p:nvSpPr>
            <p:spPr>
              <a:xfrm>
                <a:off x="76200" y="2819400"/>
                <a:ext cx="2306344" cy="707886"/>
              </a:xfrm>
              <a:prstGeom prst="rect">
                <a:avLst/>
              </a:prstGeom>
              <a:noFill/>
            </p:spPr>
            <p:txBody>
              <a:bodyPr wrap="square" rtlCol="0">
                <a:spAutoFit/>
              </a:bodyPr>
              <a:lstStyle/>
              <a:p>
                <a:r>
                  <a:rPr lang="en-US" sz="2000" dirty="0" smtClean="0">
                    <a:solidFill>
                      <a:schemeClr val="accent1"/>
                    </a:solidFill>
                    <a:latin typeface="Source Sans Pro"/>
                  </a:rPr>
                  <a:t>2) Drive </a:t>
                </a:r>
                <a14:m>
                  <m:oMath xmlns:m="http://schemas.openxmlformats.org/officeDocument/2006/math">
                    <m:acc>
                      <m:accPr>
                        <m:chr m:val="̅"/>
                        <m:ctrlPr>
                          <a:rPr lang="en-US" sz="2000" i="1">
                            <a:solidFill>
                              <a:schemeClr val="accent1"/>
                            </a:solidFill>
                            <a:latin typeface="Cambria Math" panose="02040503050406030204" pitchFamily="18" charset="0"/>
                          </a:rPr>
                        </m:ctrlPr>
                      </m:accPr>
                      <m:e>
                        <m:r>
                          <m:rPr>
                            <m:sty m:val="p"/>
                          </m:rPr>
                          <a:rPr lang="en-US" sz="2000">
                            <a:solidFill>
                              <a:schemeClr val="accent1"/>
                            </a:solidFill>
                            <a:latin typeface="Cambria Math" panose="02040503050406030204" pitchFamily="18" charset="0"/>
                          </a:rPr>
                          <m:t>B</m:t>
                        </m:r>
                      </m:e>
                    </m:acc>
                  </m:oMath>
                </a14:m>
                <a:r>
                  <a:rPr lang="en-US" sz="2000" dirty="0" smtClean="0">
                    <a:solidFill>
                      <a:schemeClr val="accent1"/>
                    </a:solidFill>
                    <a:latin typeface="Source Sans Pro"/>
                  </a:rPr>
                  <a:t> low</a:t>
                </a:r>
              </a:p>
              <a:p>
                <a:r>
                  <a:rPr lang="en-US" sz="2000" dirty="0">
                    <a:solidFill>
                      <a:schemeClr val="accent1"/>
                    </a:solidFill>
                    <a:latin typeface="Source Sans Pro"/>
                  </a:rPr>
                  <a:t> </a:t>
                </a:r>
                <a:r>
                  <a:rPr lang="en-US" sz="2000" dirty="0" smtClean="0">
                    <a:solidFill>
                      <a:schemeClr val="accent1"/>
                    </a:solidFill>
                    <a:latin typeface="Source Sans Pro"/>
                  </a:rPr>
                  <a:t>         i.e. </a:t>
                </a:r>
                <a14:m>
                  <m:oMath xmlns:m="http://schemas.openxmlformats.org/officeDocument/2006/math">
                    <m:acc>
                      <m:accPr>
                        <m:chr m:val="̅"/>
                        <m:ctrlPr>
                          <a:rPr lang="en-US" sz="2000" i="1">
                            <a:solidFill>
                              <a:schemeClr val="accent1"/>
                            </a:solidFill>
                            <a:latin typeface="Cambria Math" panose="02040503050406030204" pitchFamily="18" charset="0"/>
                          </a:rPr>
                        </m:ctrlPr>
                      </m:accPr>
                      <m:e>
                        <m:r>
                          <m:rPr>
                            <m:sty m:val="p"/>
                          </m:rPr>
                          <a:rPr lang="en-US" sz="2000">
                            <a:solidFill>
                              <a:schemeClr val="accent1"/>
                            </a:solidFill>
                            <a:latin typeface="Cambria Math" panose="02040503050406030204" pitchFamily="18" charset="0"/>
                          </a:rPr>
                          <m:t>B</m:t>
                        </m:r>
                      </m:e>
                    </m:acc>
                  </m:oMath>
                </a14:m>
                <a:r>
                  <a:rPr lang="en-US" sz="2000" dirty="0" smtClean="0">
                    <a:solidFill>
                      <a:schemeClr val="accent1"/>
                    </a:solidFill>
                    <a:latin typeface="Source Sans Pro"/>
                  </a:rPr>
                  <a:t> = 0</a:t>
                </a:r>
              </a:p>
            </p:txBody>
          </p:sp>
        </mc:Choice>
        <mc:Fallback xmlns="">
          <p:sp>
            <p:nvSpPr>
              <p:cNvPr id="65" name="TextBox 64"/>
              <p:cNvSpPr txBox="1">
                <a:spLocks noRot="1" noChangeAspect="1" noMove="1" noResize="1" noEditPoints="1" noAdjustHandles="1" noChangeArrowheads="1" noChangeShapeType="1" noTextEdit="1"/>
              </p:cNvSpPr>
              <p:nvPr>
                <p:custDataLst>
                  <p:tags r:id="rId53"/>
                </p:custDataLst>
              </p:nvPr>
            </p:nvSpPr>
            <p:spPr>
              <a:xfrm>
                <a:off x="76200" y="2819400"/>
                <a:ext cx="2306344" cy="707886"/>
              </a:xfrm>
              <a:prstGeom prst="rect">
                <a:avLst/>
              </a:prstGeom>
              <a:blipFill>
                <a:blip r:embed="rId54"/>
                <a:stretch>
                  <a:fillRect l="-2910" t="-4310" b="-14655"/>
                </a:stretch>
              </a:blipFill>
            </p:spPr>
            <p:txBody>
              <a:bodyPr/>
              <a:lstStyle/>
              <a:p>
                <a:r>
                  <a:rPr lang="en-US">
                    <a:noFill/>
                  </a:rPr>
                  <a:t> </a:t>
                </a:r>
              </a:p>
            </p:txBody>
          </p:sp>
        </mc:Fallback>
      </mc:AlternateContent>
      <p:sp>
        <p:nvSpPr>
          <p:cNvPr id="66" name="TextBox 65"/>
          <p:cNvSpPr txBox="1"/>
          <p:nvPr>
            <p:custDataLst>
              <p:tags r:id="rId38"/>
            </p:custDataLst>
          </p:nvPr>
        </p:nvSpPr>
        <p:spPr>
          <a:xfrm>
            <a:off x="3200400" y="1828800"/>
            <a:ext cx="485320" cy="523220"/>
          </a:xfrm>
          <a:prstGeom prst="rect">
            <a:avLst/>
          </a:prstGeom>
          <a:noFill/>
        </p:spPr>
        <p:txBody>
          <a:bodyPr wrap="square" rtlCol="0">
            <a:spAutoFit/>
          </a:bodyPr>
          <a:lstStyle/>
          <a:p>
            <a:r>
              <a:rPr lang="en-US" sz="2800" dirty="0" smtClean="0">
                <a:solidFill>
                  <a:schemeClr val="accent1"/>
                </a:solidFill>
                <a:latin typeface="Source Sans Pro"/>
              </a:rPr>
              <a:t>→</a:t>
            </a:r>
          </a:p>
        </p:txBody>
      </p:sp>
      <p:sp>
        <p:nvSpPr>
          <p:cNvPr id="67" name="TextBox 66"/>
          <p:cNvSpPr txBox="1"/>
          <p:nvPr>
            <p:custDataLst>
              <p:tags r:id="rId39"/>
            </p:custDataLst>
          </p:nvPr>
        </p:nvSpPr>
        <p:spPr>
          <a:xfrm>
            <a:off x="4696280" y="1828800"/>
            <a:ext cx="433160" cy="523220"/>
          </a:xfrm>
          <a:prstGeom prst="rect">
            <a:avLst/>
          </a:prstGeom>
          <a:noFill/>
        </p:spPr>
        <p:txBody>
          <a:bodyPr wrap="square" rtlCol="0">
            <a:spAutoFit/>
          </a:bodyPr>
          <a:lstStyle/>
          <a:p>
            <a:r>
              <a:rPr lang="en-US" sz="2800" dirty="0" smtClean="0">
                <a:solidFill>
                  <a:schemeClr val="accent1"/>
                </a:solidFill>
                <a:latin typeface="Source Sans Pro"/>
              </a:rPr>
              <a:t>→</a:t>
            </a:r>
          </a:p>
        </p:txBody>
      </p:sp>
      <p:sp>
        <p:nvSpPr>
          <p:cNvPr id="68" name="TextBox 67"/>
          <p:cNvSpPr txBox="1"/>
          <p:nvPr>
            <p:custDataLst>
              <p:tags r:id="rId40"/>
            </p:custDataLst>
          </p:nvPr>
        </p:nvSpPr>
        <p:spPr>
          <a:xfrm>
            <a:off x="3086100" y="1828800"/>
            <a:ext cx="495300" cy="523220"/>
          </a:xfrm>
          <a:prstGeom prst="rect">
            <a:avLst/>
          </a:prstGeom>
          <a:noFill/>
        </p:spPr>
        <p:txBody>
          <a:bodyPr wrap="square" rtlCol="0">
            <a:spAutoFit/>
          </a:bodyPr>
          <a:lstStyle/>
          <a:p>
            <a:r>
              <a:rPr lang="en-US" sz="2800" dirty="0" smtClean="0">
                <a:solidFill>
                  <a:schemeClr val="accent1"/>
                </a:solidFill>
                <a:latin typeface="Source Sans Pro"/>
              </a:rPr>
              <a:t>1</a:t>
            </a:r>
          </a:p>
        </p:txBody>
      </p:sp>
      <p:sp>
        <p:nvSpPr>
          <p:cNvPr id="69" name="TextBox 68"/>
          <p:cNvSpPr txBox="1"/>
          <p:nvPr>
            <p:custDataLst>
              <p:tags r:id="rId41"/>
            </p:custDataLst>
          </p:nvPr>
        </p:nvSpPr>
        <p:spPr>
          <a:xfrm>
            <a:off x="4495800" y="1828800"/>
            <a:ext cx="457200" cy="523220"/>
          </a:xfrm>
          <a:prstGeom prst="rect">
            <a:avLst/>
          </a:prstGeom>
          <a:noFill/>
        </p:spPr>
        <p:txBody>
          <a:bodyPr wrap="square" rtlCol="0">
            <a:spAutoFit/>
          </a:bodyPr>
          <a:lstStyle/>
          <a:p>
            <a:r>
              <a:rPr lang="en-US" sz="2800" dirty="0">
                <a:solidFill>
                  <a:schemeClr val="accent1"/>
                </a:solidFill>
                <a:latin typeface="Source Sans Pro"/>
              </a:rPr>
              <a:t>0</a:t>
            </a:r>
            <a:endParaRPr lang="en-US" sz="2800" dirty="0" smtClean="0">
              <a:solidFill>
                <a:schemeClr val="accent1"/>
              </a:solidFill>
              <a:latin typeface="Source Sans Pro"/>
            </a:endParaRPr>
          </a:p>
        </p:txBody>
      </p:sp>
      <p:sp>
        <p:nvSpPr>
          <p:cNvPr id="70" name="TextBox 69"/>
          <p:cNvSpPr txBox="1"/>
          <p:nvPr>
            <p:custDataLst>
              <p:tags r:id="rId42"/>
            </p:custDataLst>
          </p:nvPr>
        </p:nvSpPr>
        <p:spPr>
          <a:xfrm>
            <a:off x="5001080" y="1828800"/>
            <a:ext cx="409120" cy="523220"/>
          </a:xfrm>
          <a:prstGeom prst="rect">
            <a:avLst/>
          </a:prstGeom>
          <a:noFill/>
        </p:spPr>
        <p:txBody>
          <a:bodyPr wrap="square" rtlCol="0">
            <a:spAutoFit/>
          </a:bodyPr>
          <a:lstStyle/>
          <a:p>
            <a:r>
              <a:rPr lang="en-US" sz="2800" dirty="0" smtClean="0">
                <a:solidFill>
                  <a:schemeClr val="accent1"/>
                </a:solidFill>
                <a:latin typeface="Source Sans Pro"/>
              </a:rPr>
              <a:t>1</a:t>
            </a:r>
          </a:p>
        </p:txBody>
      </p:sp>
      <p:sp>
        <p:nvSpPr>
          <p:cNvPr id="71" name="TextBox 70"/>
          <p:cNvSpPr txBox="1"/>
          <p:nvPr>
            <p:custDataLst>
              <p:tags r:id="rId43"/>
            </p:custDataLst>
          </p:nvPr>
        </p:nvSpPr>
        <p:spPr>
          <a:xfrm>
            <a:off x="3554900" y="1828800"/>
            <a:ext cx="412750" cy="523220"/>
          </a:xfrm>
          <a:prstGeom prst="rect">
            <a:avLst/>
          </a:prstGeom>
          <a:noFill/>
        </p:spPr>
        <p:txBody>
          <a:bodyPr wrap="square" rtlCol="0">
            <a:spAutoFit/>
          </a:bodyPr>
          <a:lstStyle/>
          <a:p>
            <a:r>
              <a:rPr lang="en-US" sz="2800" dirty="0" smtClean="0">
                <a:solidFill>
                  <a:schemeClr val="accent1"/>
                </a:solidFill>
                <a:latin typeface="Source Sans Pro"/>
              </a:rPr>
              <a:t>0</a:t>
            </a:r>
          </a:p>
        </p:txBody>
      </p:sp>
      <p:sp>
        <p:nvSpPr>
          <p:cNvPr id="56" name="TextBox 55"/>
          <p:cNvSpPr txBox="1"/>
          <p:nvPr/>
        </p:nvSpPr>
        <p:spPr>
          <a:xfrm>
            <a:off x="5331433" y="2906387"/>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57" name="TextBox 56"/>
          <p:cNvSpPr txBox="1"/>
          <p:nvPr/>
        </p:nvSpPr>
        <p:spPr>
          <a:xfrm>
            <a:off x="2497628" y="2906387"/>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53" name="TextBox 52"/>
          <p:cNvSpPr txBox="1"/>
          <p:nvPr/>
        </p:nvSpPr>
        <p:spPr>
          <a:xfrm>
            <a:off x="5348405" y="2895600"/>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
        <p:nvSpPr>
          <p:cNvPr id="54" name="TextBox 53"/>
          <p:cNvSpPr txBox="1"/>
          <p:nvPr/>
        </p:nvSpPr>
        <p:spPr>
          <a:xfrm>
            <a:off x="2514600" y="2895600"/>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Tree>
    <p:extLst>
      <p:ext uri="{BB962C8B-B14F-4D97-AF65-F5344CB8AC3E}">
        <p14:creationId xmlns:p14="http://schemas.microsoft.com/office/powerpoint/2010/main" val="410454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2" grpId="0" animBg="1"/>
      <p:bldP spid="64" grpId="0"/>
      <p:bldP spid="65" grpId="0"/>
      <p:bldP spid="66" grpId="0"/>
      <p:bldP spid="66" grpId="1"/>
      <p:bldP spid="67" grpId="0"/>
      <p:bldP spid="67" grpId="1"/>
      <p:bldP spid="68" grpId="0"/>
      <p:bldP spid="69" grpId="0"/>
      <p:bldP spid="70" grpId="0"/>
      <p:bldP spid="71" grpId="0"/>
      <p:bldP spid="56" grpId="0"/>
      <p:bldP spid="57" grpId="0"/>
      <p:bldP spid="53" grpId="0" animBg="1"/>
      <p:bldP spid="5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49</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SRAM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6290340" y="-139345"/>
            <a:ext cx="1540248" cy="523220"/>
          </a:xfrm>
          <a:prstGeom prst="rect">
            <a:avLst/>
          </a:prstGeom>
          <a:noFill/>
        </p:spPr>
        <p:txBody>
          <a:bodyPr wrap="square" rtlCol="0">
            <a:spAutoFit/>
          </a:bodyPr>
          <a:lstStyle/>
          <a:p>
            <a:r>
              <a:rPr lang="en-US" sz="2800" dirty="0" smtClean="0">
                <a:solidFill>
                  <a:srgbClr val="CC0099"/>
                </a:solidFill>
                <a:latin typeface="Source Sans Pro"/>
              </a:rPr>
              <a:t>Bit Line</a:t>
            </a:r>
            <a:endParaRPr lang="en-US" sz="2800" dirty="0">
              <a:solidFill>
                <a:srgbClr val="CC0099"/>
              </a:solidFill>
              <a:latin typeface="Source Sans Pro"/>
            </a:endParaRPr>
          </a:p>
        </p:txBody>
      </p:sp>
      <p:cxnSp>
        <p:nvCxnSpPr>
          <p:cNvPr id="148" name="Straight Arrow Connector 147"/>
          <p:cNvCxnSpPr>
            <a:stCxn id="147" idx="2"/>
          </p:cNvCxnSpPr>
          <p:nvPr/>
        </p:nvCxnSpPr>
        <p:spPr>
          <a:xfrm>
            <a:off x="7060464" y="383875"/>
            <a:ext cx="306020" cy="944568"/>
          </a:xfrm>
          <a:prstGeom prst="straightConnector1">
            <a:avLst/>
          </a:prstGeom>
          <a:ln>
            <a:solidFill>
              <a:srgbClr val="FF40FF"/>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7" idx="2"/>
          </p:cNvCxnSpPr>
          <p:nvPr/>
        </p:nvCxnSpPr>
        <p:spPr>
          <a:xfrm>
            <a:off x="7060464" y="383875"/>
            <a:ext cx="1778736" cy="918457"/>
          </a:xfrm>
          <a:prstGeom prst="straightConnector1">
            <a:avLst/>
          </a:prstGeom>
          <a:ln>
            <a:solidFill>
              <a:srgbClr val="FF40FF"/>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59478" y="4121174"/>
            <a:ext cx="2113656" cy="584775"/>
          </a:xfrm>
          <a:prstGeom prst="rect">
            <a:avLst/>
          </a:prstGeom>
          <a:noFill/>
        </p:spPr>
        <p:txBody>
          <a:bodyPr wrap="none" rtlCol="0">
            <a:spAutoFit/>
          </a:bodyPr>
          <a:lstStyle/>
          <a:p>
            <a:pPr defTabSz="914400"/>
            <a:r>
              <a:rPr lang="en-US" sz="3200" dirty="0" smtClean="0">
                <a:solidFill>
                  <a:srgbClr val="FFC000"/>
                </a:solidFill>
                <a:latin typeface="Source Sans Pro"/>
              </a:rPr>
              <a:t>Word lines</a:t>
            </a:r>
            <a:endParaRPr lang="en-US" sz="3200" dirty="0">
              <a:solidFill>
                <a:srgbClr val="FFC000"/>
              </a:solidFill>
              <a:latin typeface="Source Sans Pro"/>
            </a:endParaRPr>
          </a:p>
        </p:txBody>
      </p:sp>
      <p:cxnSp>
        <p:nvCxnSpPr>
          <p:cNvPr id="151" name="Straight Connector 150"/>
          <p:cNvCxnSpPr>
            <a:stCxn id="150" idx="3"/>
          </p:cNvCxnSpPr>
          <p:nvPr/>
        </p:nvCxnSpPr>
        <p:spPr>
          <a:xfrm flipV="1">
            <a:off x="2773134" y="2031522"/>
            <a:ext cx="2632799" cy="238204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0" idx="3"/>
          </p:cNvCxnSpPr>
          <p:nvPr/>
        </p:nvCxnSpPr>
        <p:spPr>
          <a:xfrm flipV="1">
            <a:off x="2773134" y="3103146"/>
            <a:ext cx="2632799" cy="131041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50" idx="3"/>
          </p:cNvCxnSpPr>
          <p:nvPr/>
        </p:nvCxnSpPr>
        <p:spPr>
          <a:xfrm flipV="1">
            <a:off x="2773134" y="4254586"/>
            <a:ext cx="2683877" cy="15897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50" idx="3"/>
          </p:cNvCxnSpPr>
          <p:nvPr/>
        </p:nvCxnSpPr>
        <p:spPr>
          <a:xfrm>
            <a:off x="2773134" y="4413562"/>
            <a:ext cx="2740145" cy="97807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Announcements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a:t>
            </a:fld>
            <a:endParaRPr lang="en-US" dirty="0"/>
          </a:p>
        </p:txBody>
      </p:sp>
      <p:sp>
        <p:nvSpPr>
          <p:cNvPr id="6" name="Content Placeholder 5"/>
          <p:cNvSpPr>
            <a:spLocks noGrp="1"/>
          </p:cNvSpPr>
          <p:nvPr>
            <p:ph idx="1"/>
          </p:nvPr>
        </p:nvSpPr>
        <p:spPr/>
        <p:txBody>
          <a:bodyPr/>
          <a:lstStyle/>
          <a:p>
            <a:r>
              <a:rPr lang="en-US" dirty="0" smtClean="0"/>
              <a:t>Level Up (optional enrichment)</a:t>
            </a:r>
          </a:p>
          <a:p>
            <a:pPr lvl="1"/>
            <a:r>
              <a:rPr lang="en-US" dirty="0"/>
              <a:t>T</a:t>
            </a:r>
            <a:r>
              <a:rPr lang="en-US" dirty="0" smtClean="0"/>
              <a:t>eaches </a:t>
            </a:r>
            <a:r>
              <a:rPr lang="en-US" dirty="0"/>
              <a:t>CS students tools and skills needed in their coursework as well as their career, such as </a:t>
            </a:r>
            <a:r>
              <a:rPr lang="en-US" dirty="0" err="1"/>
              <a:t>Git</a:t>
            </a:r>
            <a:r>
              <a:rPr lang="en-US" dirty="0"/>
              <a:t>, Bash Programming, study strategies, ethics in CS, and even applying to graduate school</a:t>
            </a:r>
            <a:r>
              <a:rPr lang="en-US" dirty="0" smtClean="0"/>
              <a:t>.</a:t>
            </a:r>
          </a:p>
          <a:p>
            <a:pPr lvl="1"/>
            <a:r>
              <a:rPr lang="en-US" dirty="0" smtClean="0"/>
              <a:t>Thursdays at 7-8pm </a:t>
            </a:r>
            <a:r>
              <a:rPr lang="en-US" dirty="0"/>
              <a:t>in </a:t>
            </a:r>
            <a:r>
              <a:rPr lang="en-US" dirty="0" smtClean="0"/>
              <a:t>310 Gates </a:t>
            </a:r>
            <a:r>
              <a:rPr lang="en-US" dirty="0"/>
              <a:t>Hall, </a:t>
            </a:r>
            <a:r>
              <a:rPr lang="en-US" dirty="0" smtClean="0"/>
              <a:t>        starting this week</a:t>
            </a:r>
          </a:p>
          <a:p>
            <a:pPr lvl="1"/>
            <a:r>
              <a:rPr lang="en-US" sz="2400" dirty="0">
                <a:hlinkClick r:id="rId2"/>
              </a:rPr>
              <a:t>http://www.cs.cornell.edu/courses/cs3110/2019sp/levelup</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1700489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50</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SRAM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665640" y="3359395"/>
            <a:ext cx="2100255" cy="523220"/>
          </a:xfrm>
          <a:prstGeom prst="rect">
            <a:avLst/>
          </a:prstGeom>
          <a:noFill/>
        </p:spPr>
        <p:txBody>
          <a:bodyPr wrap="none" rtlCol="0">
            <a:spAutoFit/>
          </a:bodyPr>
          <a:lstStyle/>
          <a:p>
            <a:r>
              <a:rPr lang="en-US" sz="2800" dirty="0" smtClean="0">
                <a:solidFill>
                  <a:schemeClr val="tx2"/>
                </a:solidFill>
                <a:latin typeface="Source Sans Pro"/>
              </a:rPr>
              <a:t>4 x 2 SRAM</a:t>
            </a:r>
          </a:p>
        </p:txBody>
      </p:sp>
    </p:spTree>
    <p:extLst>
      <p:ext uri="{BB962C8B-B14F-4D97-AF65-F5344CB8AC3E}">
        <p14:creationId xmlns:p14="http://schemas.microsoft.com/office/powerpoint/2010/main" val="13432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51</a:t>
            </a:fld>
            <a:endParaRPr lang="en-US" dirty="0"/>
          </a:p>
        </p:txBody>
      </p:sp>
      <p:sp>
        <p:nvSpPr>
          <p:cNvPr id="5"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a:t>
            </a:r>
            <a:endParaRPr lang="en-US" dirty="0"/>
          </a:p>
        </p:txBody>
      </p:sp>
      <p:sp>
        <p:nvSpPr>
          <p:cNvPr id="6" name="Text Box 108"/>
          <p:cNvSpPr txBox="1">
            <a:spLocks noChangeArrowheads="1"/>
          </p:cNvSpPr>
          <p:nvPr>
            <p:custDataLst>
              <p:tags r:id="rId2"/>
            </p:custDataLst>
          </p:nvPr>
        </p:nvSpPr>
        <p:spPr bwMode="auto">
          <a:xfrm>
            <a:off x="3487624" y="3174747"/>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22</a:t>
            </a:r>
            <a:endParaRPr lang="en-US" sz="2400" dirty="0">
              <a:solidFill>
                <a:schemeClr val="tx2"/>
              </a:solidFill>
              <a:latin typeface="Source Sans Pro"/>
            </a:endParaRPr>
          </a:p>
        </p:txBody>
      </p:sp>
      <p:sp>
        <p:nvSpPr>
          <p:cNvPr id="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8" name="Text Box 108"/>
          <p:cNvSpPr txBox="1">
            <a:spLocks noChangeArrowheads="1"/>
          </p:cNvSpPr>
          <p:nvPr>
            <p:custDataLst>
              <p:tags r:id="rId4"/>
            </p:custDataLst>
          </p:nvPr>
        </p:nvSpPr>
        <p:spPr bwMode="auto">
          <a:xfrm>
            <a:off x="5774369" y="6096000"/>
            <a:ext cx="69281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endParaRPr lang="en-US" sz="2400" baseline="-25000" dirty="0">
              <a:solidFill>
                <a:schemeClr val="tx2"/>
              </a:solidFill>
              <a:latin typeface="Source Sans Pro"/>
            </a:endParaRPr>
          </a:p>
        </p:txBody>
      </p:sp>
      <p:sp>
        <p:nvSpPr>
          <p:cNvPr id="9" name="Text Box 108"/>
          <p:cNvSpPr txBox="1">
            <a:spLocks noChangeArrowheads="1"/>
          </p:cNvSpPr>
          <p:nvPr>
            <p:custDataLst>
              <p:tags r:id="rId5"/>
            </p:custDataLst>
          </p:nvPr>
        </p:nvSpPr>
        <p:spPr bwMode="auto">
          <a:xfrm>
            <a:off x="5853855" y="457200"/>
            <a:ext cx="566181"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endParaRPr lang="en-US" sz="2400" baseline="-25000" dirty="0">
              <a:solidFill>
                <a:schemeClr val="tx2"/>
              </a:solidFill>
              <a:latin typeface="Source Sans Pro"/>
            </a:endParaRPr>
          </a:p>
        </p:txBody>
      </p:sp>
      <p:cxnSp>
        <p:nvCxnSpPr>
          <p:cNvPr id="10" name="Straight Connector 9"/>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Box 108"/>
          <p:cNvSpPr txBox="1">
            <a:spLocks noChangeArrowheads="1"/>
          </p:cNvSpPr>
          <p:nvPr>
            <p:custDataLst>
              <p:tags r:id="rId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4" name="Straight Connector 13"/>
          <p:cNvCxnSpPr>
            <a:endCxn id="15"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Box 108"/>
          <p:cNvSpPr txBox="1">
            <a:spLocks noChangeArrowheads="1"/>
          </p:cNvSpPr>
          <p:nvPr>
            <p:custDataLst>
              <p:tags r:id="rId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6" name="Rectangle 15"/>
          <p:cNvSpPr/>
          <p:nvPr/>
        </p:nvSpPr>
        <p:spPr>
          <a:xfrm>
            <a:off x="4051857" y="1066800"/>
            <a:ext cx="4939743" cy="5022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65640" y="3359395"/>
            <a:ext cx="2400016" cy="523220"/>
          </a:xfrm>
          <a:prstGeom prst="rect">
            <a:avLst/>
          </a:prstGeom>
          <a:noFill/>
        </p:spPr>
        <p:txBody>
          <a:bodyPr wrap="none" rtlCol="0">
            <a:spAutoFit/>
          </a:bodyPr>
          <a:lstStyle/>
          <a:p>
            <a:r>
              <a:rPr lang="en-US" sz="2800" dirty="0" smtClean="0">
                <a:solidFill>
                  <a:schemeClr val="tx2"/>
                </a:solidFill>
                <a:latin typeface="Source Sans Pro"/>
              </a:rPr>
              <a:t>4M x </a:t>
            </a:r>
            <a:r>
              <a:rPr lang="en-US" sz="2800" dirty="0">
                <a:solidFill>
                  <a:schemeClr val="tx2"/>
                </a:solidFill>
                <a:latin typeface="Source Sans Pro"/>
              </a:rPr>
              <a:t>8</a:t>
            </a:r>
            <a:r>
              <a:rPr lang="en-US" sz="2800" dirty="0" smtClean="0">
                <a:solidFill>
                  <a:schemeClr val="tx2"/>
                </a:solidFill>
                <a:latin typeface="Source Sans Pro"/>
              </a:rPr>
              <a:t> SRAM</a:t>
            </a:r>
          </a:p>
        </p:txBody>
      </p:sp>
      <p:cxnSp>
        <p:nvCxnSpPr>
          <p:cNvPr id="18" name="Straight Connector 17"/>
          <p:cNvCxnSpPr>
            <a:stCxn id="16" idx="0"/>
          </p:cNvCxnSpPr>
          <p:nvPr/>
        </p:nvCxnSpPr>
        <p:spPr>
          <a:xfrm flipH="1" flipV="1">
            <a:off x="6521728" y="704672"/>
            <a:ext cx="1" cy="362128"/>
          </a:xfrm>
          <a:prstGeom prst="line">
            <a:avLst/>
          </a:prstGeom>
          <a:ln w="25400">
            <a:solidFill>
              <a:schemeClr val="tx2"/>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32271" y="733336"/>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Box 108"/>
          <p:cNvSpPr txBox="1">
            <a:spLocks noChangeArrowheads="1"/>
          </p:cNvSpPr>
          <p:nvPr>
            <p:custDataLst>
              <p:tags r:id="rId8"/>
            </p:custDataLst>
          </p:nvPr>
        </p:nvSpPr>
        <p:spPr bwMode="auto">
          <a:xfrm>
            <a:off x="6586027" y="571856"/>
            <a:ext cx="356188"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8</a:t>
            </a:r>
          </a:p>
        </p:txBody>
      </p:sp>
      <p:cxnSp>
        <p:nvCxnSpPr>
          <p:cNvPr id="21" name="Straight Connector 20"/>
          <p:cNvCxnSpPr/>
          <p:nvPr/>
        </p:nvCxnSpPr>
        <p:spPr>
          <a:xfrm flipH="1" flipV="1">
            <a:off x="6520182" y="6076416"/>
            <a:ext cx="1" cy="362128"/>
          </a:xfrm>
          <a:prstGeom prst="line">
            <a:avLst/>
          </a:prstGeom>
          <a:ln w="25400">
            <a:solidFill>
              <a:schemeClr val="tx2"/>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0725" y="61050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Box 108"/>
          <p:cNvSpPr txBox="1">
            <a:spLocks noChangeArrowheads="1"/>
          </p:cNvSpPr>
          <p:nvPr>
            <p:custDataLst>
              <p:tags r:id="rId9"/>
            </p:custDataLst>
          </p:nvPr>
        </p:nvSpPr>
        <p:spPr bwMode="auto">
          <a:xfrm>
            <a:off x="6584481" y="5943600"/>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8</a:t>
            </a:r>
          </a:p>
        </p:txBody>
      </p:sp>
      <p:sp>
        <p:nvSpPr>
          <p:cNvPr id="24" name="TextBox 23"/>
          <p:cNvSpPr txBox="1"/>
          <p:nvPr/>
        </p:nvSpPr>
        <p:spPr>
          <a:xfrm>
            <a:off x="186131" y="888321"/>
            <a:ext cx="4124601" cy="1938992"/>
          </a:xfrm>
          <a:prstGeom prst="rect">
            <a:avLst/>
          </a:prstGeom>
          <a:noFill/>
        </p:spPr>
        <p:txBody>
          <a:bodyPr wrap="square" rtlCol="0">
            <a:spAutoFit/>
          </a:bodyPr>
          <a:lstStyle/>
          <a:p>
            <a:r>
              <a:rPr lang="en-US" dirty="0" smtClean="0">
                <a:solidFill>
                  <a:schemeClr val="accent1"/>
                </a:solidFill>
                <a:latin typeface="Source Sans Pro"/>
              </a:rPr>
              <a:t>E.g. How do we design </a:t>
            </a:r>
          </a:p>
          <a:p>
            <a:r>
              <a:rPr lang="en-US" dirty="0" smtClean="0">
                <a:solidFill>
                  <a:schemeClr val="accent1"/>
                </a:solidFill>
                <a:latin typeface="Source Sans Pro"/>
              </a:rPr>
              <a:t>a </a:t>
            </a:r>
            <a:r>
              <a:rPr lang="en-US" b="1" i="1" dirty="0" smtClean="0">
                <a:solidFill>
                  <a:schemeClr val="accent1"/>
                </a:solidFill>
                <a:latin typeface="Source Sans Pro"/>
              </a:rPr>
              <a:t>4M x 8</a:t>
            </a:r>
            <a:r>
              <a:rPr lang="en-US" dirty="0" smtClean="0">
                <a:solidFill>
                  <a:schemeClr val="accent1"/>
                </a:solidFill>
                <a:latin typeface="Source Sans Pro"/>
              </a:rPr>
              <a:t> SRAM Module?</a:t>
            </a:r>
          </a:p>
          <a:p>
            <a:endParaRPr lang="en-US" dirty="0">
              <a:solidFill>
                <a:schemeClr val="tx2"/>
              </a:solidFill>
              <a:latin typeface="Source Sans Pro"/>
            </a:endParaRPr>
          </a:p>
          <a:p>
            <a:r>
              <a:rPr lang="en-US" dirty="0">
                <a:solidFill>
                  <a:schemeClr val="tx2"/>
                </a:solidFill>
                <a:latin typeface="Source Sans Pro"/>
              </a:rPr>
              <a:t>(i.e. </a:t>
            </a:r>
            <a:r>
              <a:rPr lang="en-US" dirty="0" smtClean="0">
                <a:solidFill>
                  <a:schemeClr val="tx2"/>
                </a:solidFill>
                <a:latin typeface="Source Sans Pro"/>
              </a:rPr>
              <a:t>4M </a:t>
            </a:r>
            <a:r>
              <a:rPr lang="en-US" dirty="0">
                <a:solidFill>
                  <a:schemeClr val="tx2"/>
                </a:solidFill>
                <a:latin typeface="Source Sans Pro"/>
              </a:rPr>
              <a:t>word lines that </a:t>
            </a:r>
            <a:endParaRPr lang="en-US" dirty="0" smtClean="0">
              <a:solidFill>
                <a:schemeClr val="tx2"/>
              </a:solidFill>
              <a:latin typeface="Source Sans Pro"/>
            </a:endParaRPr>
          </a:p>
          <a:p>
            <a:r>
              <a:rPr lang="en-US" dirty="0" smtClean="0">
                <a:solidFill>
                  <a:schemeClr val="tx2"/>
                </a:solidFill>
                <a:latin typeface="Source Sans Pro"/>
              </a:rPr>
              <a:t>are each 8 </a:t>
            </a:r>
            <a:r>
              <a:rPr lang="en-US" dirty="0">
                <a:solidFill>
                  <a:schemeClr val="tx2"/>
                </a:solidFill>
                <a:latin typeface="Source Sans Pro"/>
              </a:rPr>
              <a:t>bits wide</a:t>
            </a:r>
            <a:r>
              <a:rPr lang="en-US" dirty="0" smtClean="0">
                <a:solidFill>
                  <a:schemeClr val="tx2"/>
                </a:solidFill>
                <a:latin typeface="Source Sans Pro"/>
              </a:rPr>
              <a:t>)?</a:t>
            </a:r>
            <a:endParaRPr lang="en-US" dirty="0">
              <a:solidFill>
                <a:schemeClr val="tx2"/>
              </a:solidFill>
              <a:latin typeface="Source Sans Pro"/>
            </a:endParaRPr>
          </a:p>
        </p:txBody>
      </p:sp>
      <p:sp>
        <p:nvSpPr>
          <p:cNvPr id="25" name="Text Box 108"/>
          <p:cNvSpPr txBox="1">
            <a:spLocks noChangeArrowheads="1"/>
          </p:cNvSpPr>
          <p:nvPr>
            <p:custDataLst>
              <p:tags r:id="rId10"/>
            </p:custDataLst>
          </p:nvPr>
        </p:nvSpPr>
        <p:spPr bwMode="auto">
          <a:xfrm>
            <a:off x="2075256" y="5029200"/>
            <a:ext cx="176041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Chip Select</a:t>
            </a:r>
            <a:endParaRPr lang="en-US" sz="2400" baseline="-25000" dirty="0">
              <a:solidFill>
                <a:schemeClr val="tx2"/>
              </a:solidFill>
              <a:latin typeface="Source Sans Pro"/>
            </a:endParaRPr>
          </a:p>
        </p:txBody>
      </p:sp>
      <p:cxnSp>
        <p:nvCxnSpPr>
          <p:cNvPr id="26" name="Straight Connector 25"/>
          <p:cNvCxnSpPr/>
          <p:nvPr/>
        </p:nvCxnSpPr>
        <p:spPr>
          <a:xfrm flipH="1">
            <a:off x="3827679" y="5276672"/>
            <a:ext cx="17825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00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52</a:t>
            </a:fld>
            <a:endParaRPr lang="en-US" dirty="0"/>
          </a:p>
        </p:txBody>
      </p:sp>
      <p:sp>
        <p:nvSpPr>
          <p:cNvPr id="5" name="Title 4"/>
          <p:cNvSpPr>
            <a:spLocks noGrp="1"/>
          </p:cNvSpPr>
          <p:nvPr>
            <p:ph type="title"/>
            <p:custDataLst>
              <p:tags r:id="rId1"/>
            </p:custDataLst>
          </p:nvPr>
        </p:nvSpPr>
        <p:spPr>
          <a:xfrm>
            <a:off x="228600" y="152400"/>
            <a:ext cx="8686800" cy="533400"/>
          </a:xfrm>
        </p:spPr>
        <p:txBody>
          <a:bodyPr>
            <a:normAutofit fontScale="90000"/>
          </a:bodyPr>
          <a:lstStyle/>
          <a:p>
            <a:r>
              <a:rPr lang="en-US" dirty="0"/>
              <a:t>SRAM</a:t>
            </a:r>
          </a:p>
        </p:txBody>
      </p:sp>
      <p:sp>
        <p:nvSpPr>
          <p:cNvPr id="6" name="Text Box 108"/>
          <p:cNvSpPr txBox="1">
            <a:spLocks noChangeArrowheads="1"/>
          </p:cNvSpPr>
          <p:nvPr>
            <p:custDataLst>
              <p:tags r:id="rId2"/>
            </p:custDataLst>
          </p:nvPr>
        </p:nvSpPr>
        <p:spPr bwMode="auto">
          <a:xfrm>
            <a:off x="1774321" y="317474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12</a:t>
            </a:r>
            <a:endParaRPr lang="en-US" sz="2400" dirty="0">
              <a:solidFill>
                <a:schemeClr val="tx2"/>
              </a:solidFill>
              <a:latin typeface="Source Sans Pro"/>
            </a:endParaRPr>
          </a:p>
        </p:txBody>
      </p:sp>
      <p:sp>
        <p:nvSpPr>
          <p:cNvPr id="7" name="Text Box 108"/>
          <p:cNvSpPr txBox="1">
            <a:spLocks noChangeArrowheads="1"/>
          </p:cNvSpPr>
          <p:nvPr>
            <p:custDataLst>
              <p:tags r:id="rId3"/>
            </p:custDataLst>
          </p:nvPr>
        </p:nvSpPr>
        <p:spPr bwMode="auto">
          <a:xfrm>
            <a:off x="-108218" y="3403296"/>
            <a:ext cx="2182008"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[21-10]</a:t>
            </a:r>
            <a:endParaRPr lang="en-US" sz="2000" baseline="-25000" dirty="0">
              <a:solidFill>
                <a:schemeClr val="tx2"/>
              </a:solidFill>
              <a:latin typeface="Source Sans Pro"/>
            </a:endParaRPr>
          </a:p>
        </p:txBody>
      </p:sp>
      <p:cxnSp>
        <p:nvCxnSpPr>
          <p:cNvPr id="8" name="Straight Connector 7"/>
          <p:cNvCxnSpPr/>
          <p:nvPr/>
        </p:nvCxnSpPr>
        <p:spPr>
          <a:xfrm flipV="1">
            <a:off x="1905000"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61975"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994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2" name="Rectangle 11"/>
          <p:cNvSpPr/>
          <p:nvPr/>
        </p:nvSpPr>
        <p:spPr>
          <a:xfrm>
            <a:off x="45429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535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4" name="Rectangle 13"/>
          <p:cNvSpPr/>
          <p:nvPr/>
        </p:nvSpPr>
        <p:spPr>
          <a:xfrm>
            <a:off x="51454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559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6" name="Rectangle 15"/>
          <p:cNvSpPr/>
          <p:nvPr/>
        </p:nvSpPr>
        <p:spPr>
          <a:xfrm>
            <a:off x="57889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994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8" name="Rectangle 17"/>
          <p:cNvSpPr/>
          <p:nvPr/>
        </p:nvSpPr>
        <p:spPr>
          <a:xfrm>
            <a:off x="64140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246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0" name="Rectangle 19"/>
          <p:cNvSpPr/>
          <p:nvPr/>
        </p:nvSpPr>
        <p:spPr>
          <a:xfrm>
            <a:off x="70575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81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2" name="Rectangle 21"/>
          <p:cNvSpPr/>
          <p:nvPr/>
        </p:nvSpPr>
        <p:spPr>
          <a:xfrm>
            <a:off x="76600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705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4" name="Rectangle 23"/>
          <p:cNvSpPr/>
          <p:nvPr/>
        </p:nvSpPr>
        <p:spPr>
          <a:xfrm>
            <a:off x="83035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140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6" name="Rectangle 25"/>
          <p:cNvSpPr/>
          <p:nvPr/>
        </p:nvSpPr>
        <p:spPr>
          <a:xfrm>
            <a:off x="2493933" y="2514600"/>
            <a:ext cx="901460" cy="182695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38400" y="2590800"/>
            <a:ext cx="1111202" cy="1015663"/>
          </a:xfrm>
          <a:prstGeom prst="rect">
            <a:avLst/>
          </a:prstGeom>
          <a:noFill/>
          <a:ln>
            <a:noFill/>
          </a:ln>
        </p:spPr>
        <p:txBody>
          <a:bodyPr wrap="none" rtlCol="0">
            <a:spAutoFit/>
          </a:bodyPr>
          <a:lstStyle/>
          <a:p>
            <a:r>
              <a:rPr lang="en-US" sz="2000" dirty="0" smtClean="0">
                <a:solidFill>
                  <a:schemeClr val="tx2"/>
                </a:solidFill>
                <a:latin typeface="Source Sans Pro"/>
              </a:rPr>
              <a:t>12 x </a:t>
            </a:r>
          </a:p>
          <a:p>
            <a:r>
              <a:rPr lang="en-US" sz="2000" dirty="0">
                <a:solidFill>
                  <a:schemeClr val="tx2"/>
                </a:solidFill>
                <a:latin typeface="Source Sans Pro"/>
              </a:rPr>
              <a:t> </a:t>
            </a:r>
            <a:r>
              <a:rPr lang="en-US" sz="2000" dirty="0" smtClean="0">
                <a:solidFill>
                  <a:schemeClr val="tx2"/>
                </a:solidFill>
                <a:latin typeface="Source Sans Pro"/>
              </a:rPr>
              <a:t>4096</a:t>
            </a:r>
            <a:endParaRPr lang="en-US" sz="2000" dirty="0">
              <a:solidFill>
                <a:schemeClr val="tx2"/>
              </a:solidFill>
              <a:latin typeface="Source Sans Pro"/>
            </a:endParaRPr>
          </a:p>
          <a:p>
            <a:r>
              <a:rPr lang="en-US" sz="2000" dirty="0" smtClean="0">
                <a:solidFill>
                  <a:schemeClr val="tx2"/>
                </a:solidFill>
                <a:latin typeface="Source Sans Pro"/>
              </a:rPr>
              <a:t>decoder</a:t>
            </a:r>
          </a:p>
        </p:txBody>
      </p:sp>
      <p:sp>
        <p:nvSpPr>
          <p:cNvPr id="28" name="TextBox 27"/>
          <p:cNvSpPr txBox="1"/>
          <p:nvPr/>
        </p:nvSpPr>
        <p:spPr>
          <a:xfrm>
            <a:off x="3895363"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29" name="Trapezoid 28"/>
          <p:cNvSpPr/>
          <p:nvPr/>
        </p:nvSpPr>
        <p:spPr>
          <a:xfrm flipV="1">
            <a:off x="3886200"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10" idx="2"/>
            <a:endCxn id="28" idx="0"/>
          </p:cNvCxnSpPr>
          <p:nvPr/>
        </p:nvCxnSpPr>
        <p:spPr>
          <a:xfrm flipH="1">
            <a:off x="4205705" y="4343400"/>
            <a:ext cx="8887"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381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Box 108"/>
          <p:cNvSpPr txBox="1">
            <a:spLocks noChangeArrowheads="1"/>
          </p:cNvSpPr>
          <p:nvPr>
            <p:custDataLst>
              <p:tags r:id="rId4"/>
            </p:custDataLst>
          </p:nvPr>
        </p:nvSpPr>
        <p:spPr bwMode="auto">
          <a:xfrm>
            <a:off x="41717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33" name="TextBox 32"/>
          <p:cNvSpPr txBox="1"/>
          <p:nvPr/>
        </p:nvSpPr>
        <p:spPr>
          <a:xfrm>
            <a:off x="45131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34" name="Trapezoid 33"/>
          <p:cNvSpPr/>
          <p:nvPr/>
        </p:nvSpPr>
        <p:spPr>
          <a:xfrm flipV="1">
            <a:off x="45039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a:endCxn id="34" idx="2"/>
          </p:cNvCxnSpPr>
          <p:nvPr/>
        </p:nvCxnSpPr>
        <p:spPr>
          <a:xfrm flipH="1">
            <a:off x="4825716"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 Box 108"/>
          <p:cNvSpPr txBox="1">
            <a:spLocks noChangeArrowheads="1"/>
          </p:cNvSpPr>
          <p:nvPr>
            <p:custDataLst>
              <p:tags r:id="rId5"/>
            </p:custDataLst>
          </p:nvPr>
        </p:nvSpPr>
        <p:spPr bwMode="auto">
          <a:xfrm>
            <a:off x="478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38" name="TextBox 37"/>
          <p:cNvSpPr txBox="1"/>
          <p:nvPr/>
        </p:nvSpPr>
        <p:spPr>
          <a:xfrm>
            <a:off x="5114563"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39" name="Trapezoid 38"/>
          <p:cNvSpPr/>
          <p:nvPr/>
        </p:nvSpPr>
        <p:spPr>
          <a:xfrm flipV="1">
            <a:off x="5105400"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a:endCxn id="39" idx="2"/>
          </p:cNvCxnSpPr>
          <p:nvPr/>
        </p:nvCxnSpPr>
        <p:spPr>
          <a:xfrm flipH="1">
            <a:off x="54271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573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 Box 108"/>
          <p:cNvSpPr txBox="1">
            <a:spLocks noChangeArrowheads="1"/>
          </p:cNvSpPr>
          <p:nvPr>
            <p:custDataLst>
              <p:tags r:id="rId6"/>
            </p:custDataLst>
          </p:nvPr>
        </p:nvSpPr>
        <p:spPr bwMode="auto">
          <a:xfrm>
            <a:off x="53909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43" name="TextBox 42"/>
          <p:cNvSpPr txBox="1"/>
          <p:nvPr/>
        </p:nvSpPr>
        <p:spPr>
          <a:xfrm>
            <a:off x="58085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44" name="Trapezoid 43"/>
          <p:cNvSpPr/>
          <p:nvPr/>
        </p:nvSpPr>
        <p:spPr>
          <a:xfrm flipV="1">
            <a:off x="57993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a:endCxn id="43" idx="0"/>
          </p:cNvCxnSpPr>
          <p:nvPr/>
        </p:nvCxnSpPr>
        <p:spPr>
          <a:xfrm flipH="1">
            <a:off x="61188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512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ext Box 108"/>
          <p:cNvSpPr txBox="1">
            <a:spLocks noChangeArrowheads="1"/>
          </p:cNvSpPr>
          <p:nvPr>
            <p:custDataLst>
              <p:tags r:id="rId7"/>
            </p:custDataLst>
          </p:nvPr>
        </p:nvSpPr>
        <p:spPr bwMode="auto">
          <a:xfrm>
            <a:off x="60849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48" name="TextBox 47"/>
          <p:cNvSpPr txBox="1"/>
          <p:nvPr/>
        </p:nvSpPr>
        <p:spPr>
          <a:xfrm>
            <a:off x="6409963"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49" name="Trapezoid 48"/>
          <p:cNvSpPr/>
          <p:nvPr/>
        </p:nvSpPr>
        <p:spPr>
          <a:xfrm flipV="1">
            <a:off x="6400800"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a:endCxn id="49" idx="2"/>
          </p:cNvCxnSpPr>
          <p:nvPr/>
        </p:nvCxnSpPr>
        <p:spPr>
          <a:xfrm flipH="1">
            <a:off x="67225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527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77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53" name="Text Box 108"/>
          <p:cNvSpPr txBox="1">
            <a:spLocks noChangeArrowheads="1"/>
          </p:cNvSpPr>
          <p:nvPr>
            <p:custDataLst>
              <p:tags r:id="rId8"/>
            </p:custDataLst>
          </p:nvPr>
        </p:nvSpPr>
        <p:spPr bwMode="auto">
          <a:xfrm>
            <a:off x="66863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54" name="Trapezoid 53"/>
          <p:cNvSpPr/>
          <p:nvPr/>
        </p:nvSpPr>
        <p:spPr>
          <a:xfrm flipV="1">
            <a:off x="70185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p:cNvCxnSpPr>
            <a:endCxn id="52" idx="0"/>
          </p:cNvCxnSpPr>
          <p:nvPr/>
        </p:nvCxnSpPr>
        <p:spPr>
          <a:xfrm flipH="1">
            <a:off x="73380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2704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 Box 108"/>
          <p:cNvSpPr txBox="1">
            <a:spLocks noChangeArrowheads="1"/>
          </p:cNvSpPr>
          <p:nvPr>
            <p:custDataLst>
              <p:tags r:id="rId9"/>
            </p:custDataLst>
          </p:nvPr>
        </p:nvSpPr>
        <p:spPr bwMode="auto">
          <a:xfrm>
            <a:off x="73041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58" name="TextBox 57"/>
          <p:cNvSpPr txBox="1"/>
          <p:nvPr/>
        </p:nvSpPr>
        <p:spPr>
          <a:xfrm>
            <a:off x="76373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59" name="Trapezoid 58"/>
          <p:cNvSpPr/>
          <p:nvPr/>
        </p:nvSpPr>
        <p:spPr>
          <a:xfrm flipV="1">
            <a:off x="76281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endCxn id="58" idx="0"/>
          </p:cNvCxnSpPr>
          <p:nvPr/>
        </p:nvCxnSpPr>
        <p:spPr>
          <a:xfrm flipH="1">
            <a:off x="79476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800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Box 108"/>
          <p:cNvSpPr txBox="1">
            <a:spLocks noChangeArrowheads="1"/>
          </p:cNvSpPr>
          <p:nvPr>
            <p:custDataLst>
              <p:tags r:id="rId10"/>
            </p:custDataLst>
          </p:nvPr>
        </p:nvSpPr>
        <p:spPr bwMode="auto">
          <a:xfrm>
            <a:off x="79137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63" name="Trapezoid 62"/>
          <p:cNvSpPr/>
          <p:nvPr/>
        </p:nvSpPr>
        <p:spPr>
          <a:xfrm flipV="1">
            <a:off x="83139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8303557" y="4915660"/>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cxnSp>
        <p:nvCxnSpPr>
          <p:cNvPr id="65" name="Straight Connector 64"/>
          <p:cNvCxnSpPr>
            <a:endCxn id="64" idx="0"/>
          </p:cNvCxnSpPr>
          <p:nvPr/>
        </p:nvCxnSpPr>
        <p:spPr>
          <a:xfrm flipH="1">
            <a:off x="8613899" y="4327031"/>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56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 Box 108"/>
          <p:cNvSpPr txBox="1">
            <a:spLocks noChangeArrowheads="1"/>
          </p:cNvSpPr>
          <p:nvPr>
            <p:custDataLst>
              <p:tags r:id="rId11"/>
            </p:custDataLst>
          </p:nvPr>
        </p:nvSpPr>
        <p:spPr bwMode="auto">
          <a:xfrm>
            <a:off x="859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68" name="Text Box 108"/>
          <p:cNvSpPr txBox="1">
            <a:spLocks noChangeArrowheads="1"/>
          </p:cNvSpPr>
          <p:nvPr>
            <p:custDataLst>
              <p:tags r:id="rId12"/>
            </p:custDataLst>
          </p:nvPr>
        </p:nvSpPr>
        <p:spPr bwMode="auto">
          <a:xfrm>
            <a:off x="38046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[7]</a:t>
            </a:r>
            <a:endParaRPr lang="en-US" sz="1800" baseline="-25000" dirty="0">
              <a:solidFill>
                <a:schemeClr val="tx2"/>
              </a:solidFill>
              <a:latin typeface="Source Sans Pro"/>
            </a:endParaRPr>
          </a:p>
        </p:txBody>
      </p:sp>
      <p:cxnSp>
        <p:nvCxnSpPr>
          <p:cNvPr id="69" name="Straight Connector 68"/>
          <p:cNvCxnSpPr/>
          <p:nvPr/>
        </p:nvCxnSpPr>
        <p:spPr>
          <a:xfrm>
            <a:off x="4214592" y="5301361"/>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14800" y="5301361"/>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Text Box 108"/>
          <p:cNvSpPr txBox="1">
            <a:spLocks noChangeArrowheads="1"/>
          </p:cNvSpPr>
          <p:nvPr>
            <p:custDataLst>
              <p:tags r:id="rId13"/>
            </p:custDataLst>
          </p:nvPr>
        </p:nvSpPr>
        <p:spPr bwMode="auto">
          <a:xfrm>
            <a:off x="4186191" y="522823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72" name="Text Box 108"/>
          <p:cNvSpPr txBox="1">
            <a:spLocks noChangeArrowheads="1"/>
          </p:cNvSpPr>
          <p:nvPr>
            <p:custDataLst>
              <p:tags r:id="rId14"/>
            </p:custDataLst>
          </p:nvPr>
        </p:nvSpPr>
        <p:spPr bwMode="auto">
          <a:xfrm>
            <a:off x="44142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[6]</a:t>
            </a:r>
            <a:endParaRPr lang="en-US" sz="1800" baseline="-25000" dirty="0">
              <a:solidFill>
                <a:schemeClr val="tx2"/>
              </a:solidFill>
              <a:latin typeface="Source Sans Pro"/>
            </a:endParaRPr>
          </a:p>
        </p:txBody>
      </p:sp>
      <p:cxnSp>
        <p:nvCxnSpPr>
          <p:cNvPr id="73" name="Straight Connector 72"/>
          <p:cNvCxnSpPr/>
          <p:nvPr/>
        </p:nvCxnSpPr>
        <p:spPr>
          <a:xfrm>
            <a:off x="4824192"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24400"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Text Box 108"/>
          <p:cNvSpPr txBox="1">
            <a:spLocks noChangeArrowheads="1"/>
          </p:cNvSpPr>
          <p:nvPr>
            <p:custDataLst>
              <p:tags r:id="rId15"/>
            </p:custDataLst>
          </p:nvPr>
        </p:nvSpPr>
        <p:spPr bwMode="auto">
          <a:xfrm>
            <a:off x="4795791" y="5273423"/>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76" name="Text Box 108"/>
          <p:cNvSpPr txBox="1">
            <a:spLocks noChangeArrowheads="1"/>
          </p:cNvSpPr>
          <p:nvPr>
            <p:custDataLst>
              <p:tags r:id="rId16"/>
            </p:custDataLst>
          </p:nvPr>
        </p:nvSpPr>
        <p:spPr bwMode="auto">
          <a:xfrm>
            <a:off x="50575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[5]</a:t>
            </a:r>
            <a:endParaRPr lang="en-US" sz="1800" baseline="-25000" dirty="0">
              <a:solidFill>
                <a:schemeClr val="tx2"/>
              </a:solidFill>
              <a:latin typeface="Source Sans Pro"/>
            </a:endParaRPr>
          </a:p>
        </p:txBody>
      </p:sp>
      <p:cxnSp>
        <p:nvCxnSpPr>
          <p:cNvPr id="77" name="Straight Connector 76"/>
          <p:cNvCxnSpPr/>
          <p:nvPr/>
        </p:nvCxnSpPr>
        <p:spPr>
          <a:xfrm>
            <a:off x="5467456"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367664"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9" name="Text Box 108"/>
          <p:cNvSpPr txBox="1">
            <a:spLocks noChangeArrowheads="1"/>
          </p:cNvSpPr>
          <p:nvPr>
            <p:custDataLst>
              <p:tags r:id="rId17"/>
            </p:custDataLst>
          </p:nvPr>
        </p:nvSpPr>
        <p:spPr bwMode="auto">
          <a:xfrm>
            <a:off x="5439055" y="5225161"/>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80" name="Text Box 108"/>
          <p:cNvSpPr txBox="1">
            <a:spLocks noChangeArrowheads="1"/>
          </p:cNvSpPr>
          <p:nvPr>
            <p:custDataLst>
              <p:tags r:id="rId18"/>
            </p:custDataLst>
          </p:nvPr>
        </p:nvSpPr>
        <p:spPr bwMode="auto">
          <a:xfrm>
            <a:off x="56671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[4]</a:t>
            </a:r>
            <a:endParaRPr lang="en-US" sz="1800" baseline="-25000" dirty="0">
              <a:solidFill>
                <a:schemeClr val="tx2"/>
              </a:solidFill>
              <a:latin typeface="Source Sans Pro"/>
            </a:endParaRPr>
          </a:p>
        </p:txBody>
      </p:sp>
      <p:cxnSp>
        <p:nvCxnSpPr>
          <p:cNvPr id="81" name="Straight Connector 80"/>
          <p:cNvCxnSpPr/>
          <p:nvPr/>
        </p:nvCxnSpPr>
        <p:spPr>
          <a:xfrm>
            <a:off x="6077056" y="5295209"/>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77264" y="5295209"/>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Text Box 108"/>
          <p:cNvSpPr txBox="1">
            <a:spLocks noChangeArrowheads="1"/>
          </p:cNvSpPr>
          <p:nvPr>
            <p:custDataLst>
              <p:tags r:id="rId19"/>
            </p:custDataLst>
          </p:nvPr>
        </p:nvSpPr>
        <p:spPr bwMode="auto">
          <a:xfrm>
            <a:off x="6048655" y="527034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84" name="Text Box 108"/>
          <p:cNvSpPr txBox="1">
            <a:spLocks noChangeArrowheads="1"/>
          </p:cNvSpPr>
          <p:nvPr>
            <p:custDataLst>
              <p:tags r:id="rId20"/>
            </p:custDataLst>
          </p:nvPr>
        </p:nvSpPr>
        <p:spPr bwMode="auto">
          <a:xfrm>
            <a:off x="63192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[3]</a:t>
            </a:r>
            <a:endParaRPr lang="en-US" sz="1800" baseline="-25000" dirty="0">
              <a:solidFill>
                <a:schemeClr val="tx2"/>
              </a:solidFill>
              <a:latin typeface="Source Sans Pro"/>
            </a:endParaRPr>
          </a:p>
        </p:txBody>
      </p:sp>
      <p:cxnSp>
        <p:nvCxnSpPr>
          <p:cNvPr id="85" name="Straight Connector 84"/>
          <p:cNvCxnSpPr/>
          <p:nvPr/>
        </p:nvCxnSpPr>
        <p:spPr>
          <a:xfrm>
            <a:off x="6729192" y="5301361"/>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629400" y="5301361"/>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 Box 108"/>
          <p:cNvSpPr txBox="1">
            <a:spLocks noChangeArrowheads="1"/>
          </p:cNvSpPr>
          <p:nvPr>
            <p:custDataLst>
              <p:tags r:id="rId21"/>
            </p:custDataLst>
          </p:nvPr>
        </p:nvSpPr>
        <p:spPr bwMode="auto">
          <a:xfrm>
            <a:off x="6700791" y="522823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88" name="Text Box 108"/>
          <p:cNvSpPr txBox="1">
            <a:spLocks noChangeArrowheads="1"/>
          </p:cNvSpPr>
          <p:nvPr>
            <p:custDataLst>
              <p:tags r:id="rId22"/>
            </p:custDataLst>
          </p:nvPr>
        </p:nvSpPr>
        <p:spPr bwMode="auto">
          <a:xfrm>
            <a:off x="69288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a:t>
            </a:r>
            <a:r>
              <a:rPr lang="en-US" sz="1800" dirty="0">
                <a:solidFill>
                  <a:schemeClr val="tx2"/>
                </a:solidFill>
                <a:latin typeface="Source Sans Pro"/>
              </a:rPr>
              <a:t>2</a:t>
            </a:r>
            <a:r>
              <a:rPr lang="en-US" sz="1800" dirty="0" smtClean="0">
                <a:solidFill>
                  <a:schemeClr val="tx2"/>
                </a:solidFill>
                <a:latin typeface="Source Sans Pro"/>
              </a:rPr>
              <a:t>]</a:t>
            </a:r>
            <a:endParaRPr lang="en-US" sz="1800" baseline="-25000" dirty="0">
              <a:solidFill>
                <a:schemeClr val="tx2"/>
              </a:solidFill>
              <a:latin typeface="Source Sans Pro"/>
            </a:endParaRPr>
          </a:p>
        </p:txBody>
      </p:sp>
      <p:cxnSp>
        <p:nvCxnSpPr>
          <p:cNvPr id="89" name="Straight Connector 88"/>
          <p:cNvCxnSpPr/>
          <p:nvPr/>
        </p:nvCxnSpPr>
        <p:spPr>
          <a:xfrm>
            <a:off x="7338792"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239000"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23"/>
            </p:custDataLst>
          </p:nvPr>
        </p:nvSpPr>
        <p:spPr bwMode="auto">
          <a:xfrm>
            <a:off x="7310391" y="5273423"/>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92" name="Text Box 108"/>
          <p:cNvSpPr txBox="1">
            <a:spLocks noChangeArrowheads="1"/>
          </p:cNvSpPr>
          <p:nvPr>
            <p:custDataLst>
              <p:tags r:id="rId24"/>
            </p:custDataLst>
          </p:nvPr>
        </p:nvSpPr>
        <p:spPr bwMode="auto">
          <a:xfrm>
            <a:off x="75721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[1]</a:t>
            </a:r>
            <a:endParaRPr lang="en-US" sz="1800" baseline="-25000" dirty="0">
              <a:solidFill>
                <a:schemeClr val="tx2"/>
              </a:solidFill>
              <a:latin typeface="Source Sans Pro"/>
            </a:endParaRPr>
          </a:p>
        </p:txBody>
      </p:sp>
      <p:cxnSp>
        <p:nvCxnSpPr>
          <p:cNvPr id="93" name="Straight Connector 92"/>
          <p:cNvCxnSpPr/>
          <p:nvPr/>
        </p:nvCxnSpPr>
        <p:spPr>
          <a:xfrm>
            <a:off x="7982056"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882264"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Text Box 108"/>
          <p:cNvSpPr txBox="1">
            <a:spLocks noChangeArrowheads="1"/>
          </p:cNvSpPr>
          <p:nvPr>
            <p:custDataLst>
              <p:tags r:id="rId25"/>
            </p:custDataLst>
          </p:nvPr>
        </p:nvSpPr>
        <p:spPr bwMode="auto">
          <a:xfrm>
            <a:off x="7953655" y="5225161"/>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96" name="Text Box 108"/>
          <p:cNvSpPr txBox="1">
            <a:spLocks noChangeArrowheads="1"/>
          </p:cNvSpPr>
          <p:nvPr>
            <p:custDataLst>
              <p:tags r:id="rId26"/>
            </p:custDataLst>
          </p:nvPr>
        </p:nvSpPr>
        <p:spPr bwMode="auto">
          <a:xfrm>
            <a:off x="81817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[0]</a:t>
            </a:r>
            <a:endParaRPr lang="en-US" sz="1800" baseline="-25000" dirty="0">
              <a:solidFill>
                <a:schemeClr val="tx2"/>
              </a:solidFill>
              <a:latin typeface="Source Sans Pro"/>
            </a:endParaRPr>
          </a:p>
        </p:txBody>
      </p:sp>
      <p:cxnSp>
        <p:nvCxnSpPr>
          <p:cNvPr id="97" name="Straight Connector 96"/>
          <p:cNvCxnSpPr/>
          <p:nvPr/>
        </p:nvCxnSpPr>
        <p:spPr>
          <a:xfrm>
            <a:off x="8591656" y="5295209"/>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491864" y="5295209"/>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Text Box 108"/>
          <p:cNvSpPr txBox="1">
            <a:spLocks noChangeArrowheads="1"/>
          </p:cNvSpPr>
          <p:nvPr>
            <p:custDataLst>
              <p:tags r:id="rId27"/>
            </p:custDataLst>
          </p:nvPr>
        </p:nvSpPr>
        <p:spPr bwMode="auto">
          <a:xfrm>
            <a:off x="8563255" y="527034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100" name="Text Box 108"/>
          <p:cNvSpPr txBox="1">
            <a:spLocks noChangeArrowheads="1"/>
          </p:cNvSpPr>
          <p:nvPr>
            <p:custDataLst>
              <p:tags r:id="rId28"/>
            </p:custDataLst>
          </p:nvPr>
        </p:nvSpPr>
        <p:spPr bwMode="auto">
          <a:xfrm>
            <a:off x="50077" y="4508416"/>
            <a:ext cx="189667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[9-0]</a:t>
            </a:r>
            <a:endParaRPr lang="en-US" sz="2000" baseline="-25000" dirty="0">
              <a:solidFill>
                <a:schemeClr val="tx2"/>
              </a:solidFill>
              <a:latin typeface="Source Sans Pro"/>
            </a:endParaRPr>
          </a:p>
        </p:txBody>
      </p:sp>
      <p:cxnSp>
        <p:nvCxnSpPr>
          <p:cNvPr id="101" name="Straight Connector 100"/>
          <p:cNvCxnSpPr/>
          <p:nvPr/>
        </p:nvCxnSpPr>
        <p:spPr>
          <a:xfrm>
            <a:off x="1920629" y="4807145"/>
            <a:ext cx="6393324"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8862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862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4958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4958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054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054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7912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912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4008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4008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0104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0104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200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200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05800" y="4800600"/>
            <a:ext cx="0" cy="381000"/>
          </a:xfrm>
          <a:prstGeom prst="line">
            <a:avLst/>
          </a:prstGeom>
          <a:ln w="381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058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 Box 108"/>
          <p:cNvSpPr txBox="1">
            <a:spLocks noChangeArrowheads="1"/>
          </p:cNvSpPr>
          <p:nvPr>
            <p:custDataLst>
              <p:tags r:id="rId29"/>
            </p:custDataLst>
          </p:nvPr>
        </p:nvSpPr>
        <p:spPr bwMode="auto">
          <a:xfrm>
            <a:off x="1736571" y="433707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10</a:t>
            </a:r>
            <a:endParaRPr lang="en-US" sz="2400" dirty="0">
              <a:solidFill>
                <a:schemeClr val="tx2"/>
              </a:solidFill>
              <a:latin typeface="Source Sans Pro"/>
            </a:endParaRPr>
          </a:p>
        </p:txBody>
      </p:sp>
      <p:cxnSp>
        <p:nvCxnSpPr>
          <p:cNvPr id="119" name="Straight Connector 118"/>
          <p:cNvCxnSpPr/>
          <p:nvPr/>
        </p:nvCxnSpPr>
        <p:spPr>
          <a:xfrm>
            <a:off x="2076625" y="474373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395393" y="3790670"/>
            <a:ext cx="46056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03193" y="3790670"/>
            <a:ext cx="0" cy="133410"/>
          </a:xfrm>
          <a:prstGeom prst="line">
            <a:avLst/>
          </a:prstGeom>
          <a:ln w="254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3914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705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096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4102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800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91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983184" y="392408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3914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721906"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6096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4102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8006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191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677609"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657600" y="394341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665640" y="1915180"/>
            <a:ext cx="2400016" cy="523220"/>
          </a:xfrm>
          <a:prstGeom prst="rect">
            <a:avLst/>
          </a:prstGeom>
          <a:noFill/>
          <a:ln>
            <a:noFill/>
          </a:ln>
        </p:spPr>
        <p:txBody>
          <a:bodyPr wrap="none" rtlCol="0">
            <a:spAutoFit/>
          </a:bodyPr>
          <a:lstStyle/>
          <a:p>
            <a:r>
              <a:rPr lang="en-US" sz="2800" dirty="0" smtClean="0">
                <a:solidFill>
                  <a:schemeClr val="tx2"/>
                </a:solidFill>
                <a:latin typeface="Source Sans Pro"/>
              </a:rPr>
              <a:t>4M x </a:t>
            </a:r>
            <a:r>
              <a:rPr lang="en-US" sz="2800" dirty="0">
                <a:solidFill>
                  <a:schemeClr val="tx2"/>
                </a:solidFill>
                <a:latin typeface="Source Sans Pro"/>
              </a:rPr>
              <a:t>8</a:t>
            </a:r>
            <a:r>
              <a:rPr lang="en-US" sz="2800" dirty="0" smtClean="0">
                <a:solidFill>
                  <a:schemeClr val="tx2"/>
                </a:solidFill>
                <a:latin typeface="Source Sans Pro"/>
              </a:rPr>
              <a:t> SRAM</a:t>
            </a:r>
          </a:p>
        </p:txBody>
      </p:sp>
      <p:sp>
        <p:nvSpPr>
          <p:cNvPr id="138" name="TextBox 137"/>
          <p:cNvSpPr txBox="1"/>
          <p:nvPr/>
        </p:nvSpPr>
        <p:spPr>
          <a:xfrm>
            <a:off x="186131" y="888321"/>
            <a:ext cx="4201791" cy="1384995"/>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a:t>
            </a:r>
            <a:r>
              <a:rPr lang="en-US" sz="2800" b="1" i="1" dirty="0" smtClean="0">
                <a:solidFill>
                  <a:schemeClr val="accent1"/>
                </a:solidFill>
                <a:latin typeface="Source Sans Pro"/>
              </a:rPr>
              <a:t>4M x 8</a:t>
            </a:r>
            <a:r>
              <a:rPr lang="en-US" sz="2800" dirty="0" smtClean="0">
                <a:solidFill>
                  <a:schemeClr val="accent1"/>
                </a:solidFill>
                <a:latin typeface="Source Sans Pro"/>
              </a:rPr>
              <a:t> SRAM Module?</a:t>
            </a:r>
          </a:p>
          <a:p>
            <a:endParaRPr lang="en-US" sz="2800" dirty="0">
              <a:solidFill>
                <a:schemeClr val="accent1"/>
              </a:solidFill>
              <a:latin typeface="Source Sans Pro"/>
            </a:endParaRPr>
          </a:p>
        </p:txBody>
      </p:sp>
    </p:spTree>
    <p:extLst>
      <p:ext uri="{BB962C8B-B14F-4D97-AF65-F5344CB8AC3E}">
        <p14:creationId xmlns:p14="http://schemas.microsoft.com/office/powerpoint/2010/main" val="324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2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2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2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3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3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3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3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3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3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3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6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6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2"/>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4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4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5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4"/>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5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5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69"/>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7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73"/>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7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5"/>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76"/>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77"/>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78"/>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80"/>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81"/>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82"/>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83"/>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84"/>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85"/>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86"/>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87"/>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88"/>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89"/>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90"/>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9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93"/>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9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95"/>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02"/>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03"/>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04"/>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05"/>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06"/>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07"/>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08"/>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09"/>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10"/>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11"/>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12"/>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13"/>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14"/>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115"/>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p:bldP spid="29" grpId="0" animBg="1"/>
      <p:bldP spid="32" grpId="0"/>
      <p:bldP spid="33" grpId="0"/>
      <p:bldP spid="34" grpId="0" animBg="1"/>
      <p:bldP spid="37" grpId="0"/>
      <p:bldP spid="38" grpId="0"/>
      <p:bldP spid="39" grpId="0" animBg="1"/>
      <p:bldP spid="42" grpId="0"/>
      <p:bldP spid="43" grpId="0"/>
      <p:bldP spid="44" grpId="0" animBg="1"/>
      <p:bldP spid="47" grpId="0"/>
      <p:bldP spid="48" grpId="0"/>
      <p:bldP spid="49" grpId="0" animBg="1"/>
      <p:bldP spid="52" grpId="0"/>
      <p:bldP spid="53" grpId="0"/>
      <p:bldP spid="54" grpId="0" animBg="1"/>
      <p:bldP spid="57" grpId="0"/>
      <p:bldP spid="58" grpId="0"/>
      <p:bldP spid="59" grpId="0" animBg="1"/>
      <p:bldP spid="62" grpId="0"/>
      <p:bldP spid="63" grpId="0" animBg="1"/>
      <p:bldP spid="64" grpId="0"/>
      <p:bldP spid="67" grpId="0"/>
      <p:bldP spid="68" grpId="0"/>
      <p:bldP spid="71" grpId="0"/>
      <p:bldP spid="72" grpId="0"/>
      <p:bldP spid="75" grpId="0"/>
      <p:bldP spid="76" grpId="0"/>
      <p:bldP spid="79" grpId="0"/>
      <p:bldP spid="80" grpId="0"/>
      <p:bldP spid="83" grpId="0"/>
      <p:bldP spid="84" grpId="0"/>
      <p:bldP spid="87" grpId="0"/>
      <p:bldP spid="88" grpId="0"/>
      <p:bldP spid="91" grpId="0"/>
      <p:bldP spid="92" grpId="0"/>
      <p:bldP spid="95" grpId="0"/>
      <p:bldP spid="96" grpId="0"/>
      <p:bldP spid="99" grpId="0"/>
      <p:bldP spid="100" grpId="0"/>
      <p:bldP spid="1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53</a:t>
            </a:fld>
            <a:endParaRPr lang="en-US" dirty="0"/>
          </a:p>
        </p:txBody>
      </p:sp>
      <p:sp>
        <p:nvSpPr>
          <p:cNvPr id="5" name="Title 4"/>
          <p:cNvSpPr>
            <a:spLocks noGrp="1"/>
          </p:cNvSpPr>
          <p:nvPr>
            <p:ph type="title"/>
            <p:custDataLst>
              <p:tags r:id="rId1"/>
            </p:custDataLst>
          </p:nvPr>
        </p:nvSpPr>
        <p:spPr>
          <a:xfrm>
            <a:off x="228600" y="152400"/>
            <a:ext cx="8686800" cy="533400"/>
          </a:xfrm>
        </p:spPr>
        <p:txBody>
          <a:bodyPr>
            <a:normAutofit fontScale="90000"/>
          </a:bodyPr>
          <a:lstStyle/>
          <a:p>
            <a:r>
              <a:rPr lang="en-US" dirty="0"/>
              <a:t>SRAM</a:t>
            </a:r>
          </a:p>
        </p:txBody>
      </p:sp>
      <p:sp>
        <p:nvSpPr>
          <p:cNvPr id="6" name="Text Box 108"/>
          <p:cNvSpPr txBox="1">
            <a:spLocks noChangeArrowheads="1"/>
          </p:cNvSpPr>
          <p:nvPr>
            <p:custDataLst>
              <p:tags r:id="rId2"/>
            </p:custDataLst>
          </p:nvPr>
        </p:nvSpPr>
        <p:spPr bwMode="auto">
          <a:xfrm>
            <a:off x="1774321" y="317474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12</a:t>
            </a:r>
            <a:endParaRPr lang="en-US" sz="2400" dirty="0">
              <a:solidFill>
                <a:schemeClr val="tx2"/>
              </a:solidFill>
              <a:latin typeface="Source Sans Pro"/>
            </a:endParaRPr>
          </a:p>
        </p:txBody>
      </p:sp>
      <p:sp>
        <p:nvSpPr>
          <p:cNvPr id="7" name="Text Box 108"/>
          <p:cNvSpPr txBox="1">
            <a:spLocks noChangeArrowheads="1"/>
          </p:cNvSpPr>
          <p:nvPr>
            <p:custDataLst>
              <p:tags r:id="rId3"/>
            </p:custDataLst>
          </p:nvPr>
        </p:nvSpPr>
        <p:spPr bwMode="auto">
          <a:xfrm>
            <a:off x="-108218" y="3403296"/>
            <a:ext cx="2182008"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[21-10]</a:t>
            </a:r>
            <a:endParaRPr lang="en-US" sz="2000" baseline="-25000" dirty="0">
              <a:solidFill>
                <a:schemeClr val="tx2"/>
              </a:solidFill>
              <a:latin typeface="Source Sans Pro"/>
            </a:endParaRPr>
          </a:p>
        </p:txBody>
      </p:sp>
      <p:cxnSp>
        <p:nvCxnSpPr>
          <p:cNvPr id="8" name="Straight Connector 7"/>
          <p:cNvCxnSpPr/>
          <p:nvPr/>
        </p:nvCxnSpPr>
        <p:spPr>
          <a:xfrm flipV="1">
            <a:off x="1905000"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61975"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994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2" name="Rectangle 11"/>
          <p:cNvSpPr/>
          <p:nvPr/>
        </p:nvSpPr>
        <p:spPr>
          <a:xfrm>
            <a:off x="45429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535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4" name="Rectangle 13"/>
          <p:cNvSpPr/>
          <p:nvPr/>
        </p:nvSpPr>
        <p:spPr>
          <a:xfrm>
            <a:off x="51454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559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6" name="Rectangle 15"/>
          <p:cNvSpPr/>
          <p:nvPr/>
        </p:nvSpPr>
        <p:spPr>
          <a:xfrm>
            <a:off x="57889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994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8" name="Rectangle 17"/>
          <p:cNvSpPr/>
          <p:nvPr/>
        </p:nvSpPr>
        <p:spPr>
          <a:xfrm>
            <a:off x="64140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246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0" name="Rectangle 19"/>
          <p:cNvSpPr/>
          <p:nvPr/>
        </p:nvSpPr>
        <p:spPr>
          <a:xfrm>
            <a:off x="70575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81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2" name="Rectangle 21"/>
          <p:cNvSpPr/>
          <p:nvPr/>
        </p:nvSpPr>
        <p:spPr>
          <a:xfrm>
            <a:off x="76600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705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4" name="Rectangle 23"/>
          <p:cNvSpPr/>
          <p:nvPr/>
        </p:nvSpPr>
        <p:spPr>
          <a:xfrm>
            <a:off x="83035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140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6" name="Rectangle 25"/>
          <p:cNvSpPr/>
          <p:nvPr/>
        </p:nvSpPr>
        <p:spPr>
          <a:xfrm>
            <a:off x="2493933" y="2514600"/>
            <a:ext cx="901460" cy="182695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00756" y="2660107"/>
            <a:ext cx="1079296" cy="646331"/>
          </a:xfrm>
          <a:prstGeom prst="rect">
            <a:avLst/>
          </a:prstGeom>
          <a:noFill/>
          <a:ln>
            <a:noFill/>
          </a:ln>
        </p:spPr>
        <p:txBody>
          <a:bodyPr wrap="square" rtlCol="0">
            <a:spAutoFit/>
          </a:bodyPr>
          <a:lstStyle/>
          <a:p>
            <a:pPr algn="ctr"/>
            <a:r>
              <a:rPr lang="en-US" sz="1800" dirty="0" smtClean="0">
                <a:solidFill>
                  <a:schemeClr val="tx2"/>
                </a:solidFill>
                <a:latin typeface="Source Sans Pro"/>
              </a:rPr>
              <a:t>row</a:t>
            </a:r>
            <a:endParaRPr lang="en-US" sz="1800" dirty="0">
              <a:solidFill>
                <a:schemeClr val="tx2"/>
              </a:solidFill>
              <a:latin typeface="Source Sans Pro"/>
            </a:endParaRPr>
          </a:p>
          <a:p>
            <a:pPr algn="ctr"/>
            <a:r>
              <a:rPr lang="en-US" sz="1800" dirty="0" smtClean="0">
                <a:solidFill>
                  <a:schemeClr val="tx2"/>
                </a:solidFill>
                <a:latin typeface="Source Sans Pro"/>
              </a:rPr>
              <a:t>decoder</a:t>
            </a:r>
          </a:p>
        </p:txBody>
      </p:sp>
      <p:cxnSp>
        <p:nvCxnSpPr>
          <p:cNvPr id="30" name="Straight Connector 29"/>
          <p:cNvCxnSpPr>
            <a:stCxn id="10" idx="2"/>
            <a:endCxn id="28" idx="0"/>
          </p:cNvCxnSpPr>
          <p:nvPr/>
        </p:nvCxnSpPr>
        <p:spPr>
          <a:xfrm flipH="1">
            <a:off x="4205705" y="4343400"/>
            <a:ext cx="8887"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381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Box 108"/>
          <p:cNvSpPr txBox="1">
            <a:spLocks noChangeArrowheads="1"/>
          </p:cNvSpPr>
          <p:nvPr>
            <p:custDataLst>
              <p:tags r:id="rId4"/>
            </p:custDataLst>
          </p:nvPr>
        </p:nvSpPr>
        <p:spPr bwMode="auto">
          <a:xfrm>
            <a:off x="41717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35" name="Straight Connector 34"/>
          <p:cNvCxnSpPr>
            <a:endCxn id="34" idx="2"/>
          </p:cNvCxnSpPr>
          <p:nvPr/>
        </p:nvCxnSpPr>
        <p:spPr>
          <a:xfrm flipH="1">
            <a:off x="4825716"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 Box 108"/>
          <p:cNvSpPr txBox="1">
            <a:spLocks noChangeArrowheads="1"/>
          </p:cNvSpPr>
          <p:nvPr>
            <p:custDataLst>
              <p:tags r:id="rId5"/>
            </p:custDataLst>
          </p:nvPr>
        </p:nvSpPr>
        <p:spPr bwMode="auto">
          <a:xfrm>
            <a:off x="478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40" name="Straight Connector 39"/>
          <p:cNvCxnSpPr>
            <a:endCxn id="39" idx="2"/>
          </p:cNvCxnSpPr>
          <p:nvPr/>
        </p:nvCxnSpPr>
        <p:spPr>
          <a:xfrm flipH="1">
            <a:off x="54271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573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 Box 108"/>
          <p:cNvSpPr txBox="1">
            <a:spLocks noChangeArrowheads="1"/>
          </p:cNvSpPr>
          <p:nvPr>
            <p:custDataLst>
              <p:tags r:id="rId6"/>
            </p:custDataLst>
          </p:nvPr>
        </p:nvSpPr>
        <p:spPr bwMode="auto">
          <a:xfrm>
            <a:off x="53909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45" name="Straight Connector 44"/>
          <p:cNvCxnSpPr>
            <a:endCxn id="43" idx="0"/>
          </p:cNvCxnSpPr>
          <p:nvPr/>
        </p:nvCxnSpPr>
        <p:spPr>
          <a:xfrm flipH="1">
            <a:off x="61188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512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ext Box 108"/>
          <p:cNvSpPr txBox="1">
            <a:spLocks noChangeArrowheads="1"/>
          </p:cNvSpPr>
          <p:nvPr>
            <p:custDataLst>
              <p:tags r:id="rId7"/>
            </p:custDataLst>
          </p:nvPr>
        </p:nvSpPr>
        <p:spPr bwMode="auto">
          <a:xfrm>
            <a:off x="60849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50" name="Straight Connector 49"/>
          <p:cNvCxnSpPr>
            <a:endCxn id="49" idx="2"/>
          </p:cNvCxnSpPr>
          <p:nvPr/>
        </p:nvCxnSpPr>
        <p:spPr>
          <a:xfrm flipH="1">
            <a:off x="67225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527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 Box 108"/>
          <p:cNvSpPr txBox="1">
            <a:spLocks noChangeArrowheads="1"/>
          </p:cNvSpPr>
          <p:nvPr>
            <p:custDataLst>
              <p:tags r:id="rId8"/>
            </p:custDataLst>
          </p:nvPr>
        </p:nvSpPr>
        <p:spPr bwMode="auto">
          <a:xfrm>
            <a:off x="66863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55" name="Straight Connector 54"/>
          <p:cNvCxnSpPr>
            <a:endCxn id="52" idx="0"/>
          </p:cNvCxnSpPr>
          <p:nvPr/>
        </p:nvCxnSpPr>
        <p:spPr>
          <a:xfrm flipH="1">
            <a:off x="73380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2704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 Box 108"/>
          <p:cNvSpPr txBox="1">
            <a:spLocks noChangeArrowheads="1"/>
          </p:cNvSpPr>
          <p:nvPr>
            <p:custDataLst>
              <p:tags r:id="rId9"/>
            </p:custDataLst>
          </p:nvPr>
        </p:nvSpPr>
        <p:spPr bwMode="auto">
          <a:xfrm>
            <a:off x="73041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60" name="Straight Connector 59"/>
          <p:cNvCxnSpPr>
            <a:endCxn id="58" idx="0"/>
          </p:cNvCxnSpPr>
          <p:nvPr/>
        </p:nvCxnSpPr>
        <p:spPr>
          <a:xfrm flipH="1">
            <a:off x="79476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800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Box 108"/>
          <p:cNvSpPr txBox="1">
            <a:spLocks noChangeArrowheads="1"/>
          </p:cNvSpPr>
          <p:nvPr>
            <p:custDataLst>
              <p:tags r:id="rId10"/>
            </p:custDataLst>
          </p:nvPr>
        </p:nvSpPr>
        <p:spPr bwMode="auto">
          <a:xfrm>
            <a:off x="79137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65" name="Straight Connector 64"/>
          <p:cNvCxnSpPr>
            <a:endCxn id="64" idx="0"/>
          </p:cNvCxnSpPr>
          <p:nvPr/>
        </p:nvCxnSpPr>
        <p:spPr>
          <a:xfrm flipH="1">
            <a:off x="8613899" y="4327031"/>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56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 Box 108"/>
          <p:cNvSpPr txBox="1">
            <a:spLocks noChangeArrowheads="1"/>
          </p:cNvSpPr>
          <p:nvPr>
            <p:custDataLst>
              <p:tags r:id="rId11"/>
            </p:custDataLst>
          </p:nvPr>
        </p:nvSpPr>
        <p:spPr bwMode="auto">
          <a:xfrm>
            <a:off x="859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100" name="Text Box 108"/>
          <p:cNvSpPr txBox="1">
            <a:spLocks noChangeArrowheads="1"/>
          </p:cNvSpPr>
          <p:nvPr>
            <p:custDataLst>
              <p:tags r:id="rId12"/>
            </p:custDataLst>
          </p:nvPr>
        </p:nvSpPr>
        <p:spPr bwMode="auto">
          <a:xfrm>
            <a:off x="50077" y="4508416"/>
            <a:ext cx="189667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[9-0]</a:t>
            </a:r>
            <a:endParaRPr lang="en-US" sz="2000" baseline="-25000" dirty="0">
              <a:solidFill>
                <a:schemeClr val="tx2"/>
              </a:solidFill>
              <a:latin typeface="Source Sans Pro"/>
            </a:endParaRPr>
          </a:p>
        </p:txBody>
      </p:sp>
      <p:sp>
        <p:nvSpPr>
          <p:cNvPr id="118" name="Text Box 108"/>
          <p:cNvSpPr txBox="1">
            <a:spLocks noChangeArrowheads="1"/>
          </p:cNvSpPr>
          <p:nvPr>
            <p:custDataLst>
              <p:tags r:id="rId13"/>
            </p:custDataLst>
          </p:nvPr>
        </p:nvSpPr>
        <p:spPr bwMode="auto">
          <a:xfrm>
            <a:off x="1736571" y="433707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10</a:t>
            </a:r>
            <a:endParaRPr lang="en-US" sz="2400" dirty="0">
              <a:solidFill>
                <a:schemeClr val="tx2"/>
              </a:solidFill>
              <a:latin typeface="Source Sans Pro"/>
            </a:endParaRPr>
          </a:p>
        </p:txBody>
      </p:sp>
      <p:cxnSp>
        <p:nvCxnSpPr>
          <p:cNvPr id="119" name="Straight Connector 118"/>
          <p:cNvCxnSpPr/>
          <p:nvPr/>
        </p:nvCxnSpPr>
        <p:spPr>
          <a:xfrm>
            <a:off x="2076625" y="474373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395393" y="3790670"/>
            <a:ext cx="46056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03193" y="3790670"/>
            <a:ext cx="0" cy="133410"/>
          </a:xfrm>
          <a:prstGeom prst="line">
            <a:avLst/>
          </a:prstGeom>
          <a:ln w="254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3914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705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096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4102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800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91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983184" y="392408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3914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721906"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6096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4102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8006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191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677609"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657600" y="394341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665640" y="1915180"/>
            <a:ext cx="2400016" cy="523220"/>
          </a:xfrm>
          <a:prstGeom prst="rect">
            <a:avLst/>
          </a:prstGeom>
          <a:noFill/>
          <a:ln>
            <a:noFill/>
          </a:ln>
        </p:spPr>
        <p:txBody>
          <a:bodyPr wrap="none" rtlCol="0">
            <a:spAutoFit/>
          </a:bodyPr>
          <a:lstStyle/>
          <a:p>
            <a:r>
              <a:rPr lang="en-US" sz="2800" dirty="0" smtClean="0">
                <a:solidFill>
                  <a:schemeClr val="tx2"/>
                </a:solidFill>
                <a:latin typeface="Source Sans Pro"/>
              </a:rPr>
              <a:t>4M x </a:t>
            </a:r>
            <a:r>
              <a:rPr lang="en-US" sz="2800" dirty="0">
                <a:solidFill>
                  <a:schemeClr val="tx2"/>
                </a:solidFill>
                <a:latin typeface="Source Sans Pro"/>
              </a:rPr>
              <a:t>8</a:t>
            </a:r>
            <a:r>
              <a:rPr lang="en-US" sz="2800" dirty="0" smtClean="0">
                <a:solidFill>
                  <a:schemeClr val="tx2"/>
                </a:solidFill>
                <a:latin typeface="Source Sans Pro"/>
              </a:rPr>
              <a:t> SRAM</a:t>
            </a:r>
          </a:p>
        </p:txBody>
      </p:sp>
      <p:sp>
        <p:nvSpPr>
          <p:cNvPr id="138" name="TextBox 137"/>
          <p:cNvSpPr txBox="1"/>
          <p:nvPr/>
        </p:nvSpPr>
        <p:spPr>
          <a:xfrm>
            <a:off x="186131" y="888321"/>
            <a:ext cx="4201791" cy="1384995"/>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a:t>
            </a:r>
            <a:r>
              <a:rPr lang="en-US" sz="2800" b="1" i="1" dirty="0" smtClean="0">
                <a:solidFill>
                  <a:schemeClr val="accent1"/>
                </a:solidFill>
                <a:latin typeface="Source Sans Pro"/>
              </a:rPr>
              <a:t>4M x 8</a:t>
            </a:r>
            <a:r>
              <a:rPr lang="en-US" sz="2800" dirty="0" smtClean="0">
                <a:solidFill>
                  <a:schemeClr val="accent1"/>
                </a:solidFill>
                <a:latin typeface="Source Sans Pro"/>
              </a:rPr>
              <a:t> SRAM Module?</a:t>
            </a:r>
          </a:p>
          <a:p>
            <a:endParaRPr lang="en-US" sz="2800" dirty="0">
              <a:solidFill>
                <a:schemeClr val="accent1"/>
              </a:solidFill>
              <a:latin typeface="Source Sans Pro"/>
            </a:endParaRPr>
          </a:p>
        </p:txBody>
      </p:sp>
      <p:sp>
        <p:nvSpPr>
          <p:cNvPr id="139" name="Rectangle 138"/>
          <p:cNvSpPr/>
          <p:nvPr/>
        </p:nvSpPr>
        <p:spPr>
          <a:xfrm>
            <a:off x="2286000" y="1915180"/>
            <a:ext cx="6858000" cy="3876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1920629" y="4807145"/>
            <a:ext cx="1604580"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41" name="Rectangle 140"/>
          <p:cNvSpPr/>
          <p:nvPr>
            <p:custDataLst>
              <p:tags r:id="rId14"/>
            </p:custDataLst>
          </p:nvPr>
        </p:nvSpPr>
        <p:spPr>
          <a:xfrm>
            <a:off x="3810000" y="4876800"/>
            <a:ext cx="4953000" cy="685800"/>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Source Sans Pro"/>
              </a:rPr>
              <a:t>column selector, sense amp, and I/O circuits</a:t>
            </a:r>
            <a:endParaRPr lang="en-US" sz="2000" dirty="0">
              <a:solidFill>
                <a:schemeClr val="tx2"/>
              </a:solidFill>
              <a:latin typeface="Source Sans Pro"/>
            </a:endParaRPr>
          </a:p>
        </p:txBody>
      </p:sp>
      <p:cxnSp>
        <p:nvCxnSpPr>
          <p:cNvPr id="142" name="Straight Arrow Connector 141"/>
          <p:cNvCxnSpPr/>
          <p:nvPr/>
        </p:nvCxnSpPr>
        <p:spPr>
          <a:xfrm>
            <a:off x="3505200" y="49530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525209" y="4819590"/>
            <a:ext cx="0" cy="133410"/>
          </a:xfrm>
          <a:prstGeom prst="line">
            <a:avLst/>
          </a:prstGeom>
          <a:ln w="25400">
            <a:solidFill>
              <a:schemeClr val="tx2"/>
            </a:solidFill>
            <a:headEnd type="none"/>
          </a:ln>
        </p:spPr>
        <p:style>
          <a:lnRef idx="1">
            <a:schemeClr val="accent1"/>
          </a:lnRef>
          <a:fillRef idx="0">
            <a:schemeClr val="accent1"/>
          </a:fillRef>
          <a:effectRef idx="0">
            <a:schemeClr val="accent1"/>
          </a:effectRef>
          <a:fontRef idx="minor">
            <a:schemeClr val="tx1"/>
          </a:fontRef>
        </p:style>
      </p:cxnSp>
      <p:sp>
        <p:nvSpPr>
          <p:cNvPr id="144" name="TextBox 143"/>
          <p:cNvSpPr txBox="1"/>
          <p:nvPr>
            <p:custDataLst>
              <p:tags r:id="rId15"/>
            </p:custDataLst>
          </p:nvPr>
        </p:nvSpPr>
        <p:spPr>
          <a:xfrm>
            <a:off x="4495800" y="6106180"/>
            <a:ext cx="3200400" cy="461665"/>
          </a:xfrm>
          <a:prstGeom prst="rect">
            <a:avLst/>
          </a:prstGeom>
          <a:noFill/>
        </p:spPr>
        <p:txBody>
          <a:bodyPr wrap="square" rtlCol="0">
            <a:spAutoFit/>
          </a:bodyPr>
          <a:lstStyle/>
          <a:p>
            <a:pPr algn="ctr"/>
            <a:r>
              <a:rPr lang="en-US" dirty="0" smtClean="0">
                <a:solidFill>
                  <a:schemeClr val="tx2"/>
                </a:solidFill>
                <a:latin typeface="Source Sans Pro"/>
              </a:rPr>
              <a:t>Shared Data Bus</a:t>
            </a:r>
          </a:p>
        </p:txBody>
      </p:sp>
      <p:sp>
        <p:nvSpPr>
          <p:cNvPr id="145" name="Text Box 108"/>
          <p:cNvSpPr txBox="1">
            <a:spLocks noChangeArrowheads="1"/>
          </p:cNvSpPr>
          <p:nvPr>
            <p:custDataLst>
              <p:tags r:id="rId16"/>
            </p:custDataLst>
          </p:nvPr>
        </p:nvSpPr>
        <p:spPr bwMode="auto">
          <a:xfrm>
            <a:off x="-62574" y="5029200"/>
            <a:ext cx="2095445" cy="4185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Chip Select (CS)</a:t>
            </a:r>
            <a:endParaRPr lang="en-US" sz="1800" baseline="-25000" dirty="0">
              <a:solidFill>
                <a:schemeClr val="tx2"/>
              </a:solidFill>
              <a:latin typeface="Source Sans Pro"/>
            </a:endParaRPr>
          </a:p>
        </p:txBody>
      </p:sp>
      <p:sp>
        <p:nvSpPr>
          <p:cNvPr id="146" name="Text Box 108"/>
          <p:cNvSpPr txBox="1">
            <a:spLocks noChangeArrowheads="1"/>
          </p:cNvSpPr>
          <p:nvPr>
            <p:custDataLst>
              <p:tags r:id="rId17"/>
            </p:custDataLst>
          </p:nvPr>
        </p:nvSpPr>
        <p:spPr bwMode="auto">
          <a:xfrm>
            <a:off x="284529" y="5372456"/>
            <a:ext cx="1553630" cy="4185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R/W Enable</a:t>
            </a:r>
            <a:endParaRPr lang="en-US" sz="1800" baseline="-25000" dirty="0">
              <a:solidFill>
                <a:schemeClr val="tx2"/>
              </a:solidFill>
              <a:latin typeface="Source Sans Pro"/>
            </a:endParaRPr>
          </a:p>
        </p:txBody>
      </p:sp>
      <p:cxnSp>
        <p:nvCxnSpPr>
          <p:cNvPr id="150" name="Straight Arrow Connector 149"/>
          <p:cNvCxnSpPr/>
          <p:nvPr/>
        </p:nvCxnSpPr>
        <p:spPr>
          <a:xfrm>
            <a:off x="1981200" y="5334000"/>
            <a:ext cx="3048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1981200" y="5638800"/>
            <a:ext cx="3048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18"/>
            </p:custDataLst>
          </p:nvPr>
        </p:nvSpPr>
        <p:spPr bwMode="auto">
          <a:xfrm>
            <a:off x="6087985" y="5715000"/>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8</a:t>
            </a:r>
          </a:p>
        </p:txBody>
      </p:sp>
      <p:cxnSp>
        <p:nvCxnSpPr>
          <p:cNvPr id="153" name="Straight Arrow Connector 152"/>
          <p:cNvCxnSpPr/>
          <p:nvPr>
            <p:custDataLst>
              <p:tags r:id="rId19"/>
            </p:custDataLst>
          </p:nvPr>
        </p:nvCxnSpPr>
        <p:spPr>
          <a:xfrm flipV="1">
            <a:off x="6096000" y="5562600"/>
            <a:ext cx="795" cy="68580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019800" y="586740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99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4" grpId="0"/>
      <p:bldP spid="145" grpId="0"/>
      <p:bldP spid="146" grpId="0"/>
      <p:bldP spid="1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54</a:t>
            </a:fld>
            <a:endParaRPr lang="en-US" dirty="0"/>
          </a:p>
        </p:txBody>
      </p:sp>
      <p:sp>
        <p:nvSpPr>
          <p:cNvPr id="5" name="Rectangle 4"/>
          <p:cNvSpPr/>
          <p:nvPr>
            <p:custDataLst>
              <p:tags r:id="rId1"/>
            </p:custDataLst>
          </p:nvPr>
        </p:nvSpPr>
        <p:spPr>
          <a:xfrm>
            <a:off x="9144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a:xfrm>
            <a:off x="228600" y="152400"/>
            <a:ext cx="8686800" cy="533400"/>
          </a:xfrm>
        </p:spPr>
        <p:txBody>
          <a:bodyPr>
            <a:normAutofit fontScale="90000"/>
          </a:bodyPr>
          <a:lstStyle/>
          <a:p>
            <a:r>
              <a:rPr lang="en-US" dirty="0" smtClean="0"/>
              <a:t>SRAM Modules and Arrays</a:t>
            </a:r>
            <a:endParaRPr lang="en-US" dirty="0"/>
          </a:p>
        </p:txBody>
      </p:sp>
      <p:sp>
        <p:nvSpPr>
          <p:cNvPr id="7" name="Rectangle 6"/>
          <p:cNvSpPr/>
          <p:nvPr>
            <p:custDataLst>
              <p:tags r:id="rId3"/>
            </p:custDataLst>
          </p:nvPr>
        </p:nvSpPr>
        <p:spPr>
          <a:xfrm>
            <a:off x="6096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custDataLst>
              <p:tags r:id="rId4"/>
            </p:custDataLst>
          </p:nvPr>
        </p:nvSpPr>
        <p:spPr>
          <a:xfrm>
            <a:off x="4648200" y="12954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5"/>
            </p:custDataLst>
          </p:nvPr>
        </p:nvSpPr>
        <p:spPr>
          <a:xfrm>
            <a:off x="4800600" y="12954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6"/>
            </p:custDataLst>
          </p:nvPr>
        </p:nvSpPr>
        <p:spPr>
          <a:xfrm>
            <a:off x="4953000" y="12954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custDataLst>
              <p:tags r:id="rId7"/>
            </p:custDataLst>
          </p:nvPr>
        </p:nvSpPr>
        <p:spPr>
          <a:xfrm>
            <a:off x="6400800" y="990600"/>
            <a:ext cx="662361" cy="400110"/>
          </a:xfrm>
          <a:prstGeom prst="rect">
            <a:avLst/>
          </a:prstGeom>
          <a:noFill/>
          <a:ln>
            <a:noFill/>
          </a:ln>
        </p:spPr>
        <p:txBody>
          <a:bodyPr wrap="none" rtlCol="0">
            <a:spAutoFit/>
          </a:bodyPr>
          <a:lstStyle/>
          <a:p>
            <a:r>
              <a:rPr lang="en-US" sz="2000" dirty="0" smtClean="0">
                <a:solidFill>
                  <a:schemeClr val="tx2"/>
                </a:solidFill>
                <a:latin typeface="Source Sans Pro"/>
              </a:rPr>
              <a:t>A</a:t>
            </a:r>
            <a:r>
              <a:rPr lang="en-US" sz="1800" baseline="-25000" dirty="0" smtClean="0">
                <a:solidFill>
                  <a:schemeClr val="tx2"/>
                </a:solidFill>
                <a:latin typeface="Source Sans Pro"/>
              </a:rPr>
              <a:t>21-0</a:t>
            </a:r>
            <a:endParaRPr lang="en-US" sz="2000" baseline="-25000" dirty="0" smtClean="0">
              <a:solidFill>
                <a:schemeClr val="tx2"/>
              </a:solidFill>
              <a:latin typeface="Source Sans Pro"/>
            </a:endParaRPr>
          </a:p>
        </p:txBody>
      </p:sp>
      <p:sp>
        <p:nvSpPr>
          <p:cNvPr id="12" name="Rectangle 11"/>
          <p:cNvSpPr/>
          <p:nvPr>
            <p:custDataLst>
              <p:tags r:id="rId8"/>
            </p:custDataLst>
          </p:nvPr>
        </p:nvSpPr>
        <p:spPr>
          <a:xfrm>
            <a:off x="457200" y="685800"/>
            <a:ext cx="6629400" cy="2133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9"/>
            </p:custDataLst>
          </p:nvPr>
        </p:nvCxnSpPr>
        <p:spPr>
          <a:xfrm rot="5400000">
            <a:off x="12954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0"/>
            </p:custDataLst>
          </p:nvPr>
        </p:nvCxnSpPr>
        <p:spPr>
          <a:xfrm rot="16200000" flipH="1">
            <a:off x="13716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1"/>
            </p:custDataLst>
          </p:nvPr>
        </p:nvCxnSpPr>
        <p:spPr>
          <a:xfrm>
            <a:off x="1524000" y="2362200"/>
            <a:ext cx="55626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2"/>
            </p:custDataLst>
          </p:nvPr>
        </p:nvCxnSpPr>
        <p:spPr>
          <a:xfrm rot="5400000">
            <a:off x="25908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3"/>
            </p:custDataLst>
          </p:nvPr>
        </p:nvCxnSpPr>
        <p:spPr>
          <a:xfrm rot="16200000" flipH="1">
            <a:off x="26670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4"/>
            </p:custDataLst>
          </p:nvPr>
        </p:nvCxnSpPr>
        <p:spPr>
          <a:xfrm rot="5400000">
            <a:off x="40386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5"/>
            </p:custDataLst>
          </p:nvPr>
        </p:nvCxnSpPr>
        <p:spPr>
          <a:xfrm rot="16200000" flipH="1">
            <a:off x="41148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6"/>
            </p:custDataLst>
          </p:nvPr>
        </p:nvCxnSpPr>
        <p:spPr>
          <a:xfrm rot="5400000">
            <a:off x="57912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7"/>
            </p:custDataLst>
          </p:nvPr>
        </p:nvCxnSpPr>
        <p:spPr>
          <a:xfrm rot="16200000" flipH="1">
            <a:off x="58674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18"/>
            </p:custDataLst>
          </p:nvPr>
        </p:nvSpPr>
        <p:spPr>
          <a:xfrm>
            <a:off x="457200" y="3048000"/>
            <a:ext cx="6629400" cy="762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2"/>
                </a:solidFill>
                <a:latin typeface="Source Sans Pro"/>
              </a:rPr>
              <a:t>Bank 2</a:t>
            </a:r>
            <a:endParaRPr lang="en-US" sz="3200" dirty="0">
              <a:solidFill>
                <a:schemeClr val="tx2"/>
              </a:solidFill>
              <a:latin typeface="Source Sans Pro"/>
            </a:endParaRPr>
          </a:p>
        </p:txBody>
      </p:sp>
      <p:sp>
        <p:nvSpPr>
          <p:cNvPr id="23" name="Rectangle 22"/>
          <p:cNvSpPr/>
          <p:nvPr>
            <p:custDataLst>
              <p:tags r:id="rId19"/>
            </p:custDataLst>
          </p:nvPr>
        </p:nvSpPr>
        <p:spPr>
          <a:xfrm>
            <a:off x="457200" y="4114800"/>
            <a:ext cx="6629400" cy="762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2"/>
                </a:solidFill>
                <a:latin typeface="Source Sans Pro"/>
              </a:rPr>
              <a:t>Bank 3</a:t>
            </a:r>
            <a:endParaRPr lang="en-US" sz="3200" dirty="0">
              <a:solidFill>
                <a:schemeClr val="tx2"/>
              </a:solidFill>
              <a:latin typeface="Source Sans Pro"/>
            </a:endParaRPr>
          </a:p>
        </p:txBody>
      </p:sp>
      <p:sp>
        <p:nvSpPr>
          <p:cNvPr id="24" name="Rectangle 23"/>
          <p:cNvSpPr/>
          <p:nvPr>
            <p:custDataLst>
              <p:tags r:id="rId20"/>
            </p:custDataLst>
          </p:nvPr>
        </p:nvSpPr>
        <p:spPr>
          <a:xfrm>
            <a:off x="457200" y="5181600"/>
            <a:ext cx="6629400" cy="762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2"/>
                </a:solidFill>
                <a:latin typeface="Source Sans Pro"/>
              </a:rPr>
              <a:t>Bank 4</a:t>
            </a:r>
            <a:endParaRPr lang="en-US" sz="3200" dirty="0">
              <a:solidFill>
                <a:schemeClr val="tx2"/>
              </a:solidFill>
              <a:latin typeface="Source Sans Pro"/>
            </a:endParaRPr>
          </a:p>
        </p:txBody>
      </p:sp>
      <p:sp>
        <p:nvSpPr>
          <p:cNvPr id="25" name="Rectangle 24"/>
          <p:cNvSpPr/>
          <p:nvPr>
            <p:custDataLst>
              <p:tags r:id="rId21"/>
            </p:custDataLst>
          </p:nvPr>
        </p:nvSpPr>
        <p:spPr>
          <a:xfrm>
            <a:off x="9144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2"/>
            </p:custDataLst>
          </p:nvPr>
        </p:nvSpPr>
        <p:spPr>
          <a:xfrm>
            <a:off x="6858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3"/>
            </p:custDataLst>
          </p:nvPr>
        </p:nvSpPr>
        <p:spPr>
          <a:xfrm>
            <a:off x="9144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28" name="Rectangle 27"/>
          <p:cNvSpPr/>
          <p:nvPr>
            <p:custDataLst>
              <p:tags r:id="rId24"/>
            </p:custDataLst>
          </p:nvPr>
        </p:nvSpPr>
        <p:spPr>
          <a:xfrm>
            <a:off x="22860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5"/>
            </p:custDataLst>
          </p:nvPr>
        </p:nvSpPr>
        <p:spPr>
          <a:xfrm>
            <a:off x="19812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custDataLst>
              <p:tags r:id="rId26"/>
            </p:custDataLst>
          </p:nvPr>
        </p:nvSpPr>
        <p:spPr>
          <a:xfrm>
            <a:off x="22860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27"/>
            </p:custDataLst>
          </p:nvPr>
        </p:nvSpPr>
        <p:spPr>
          <a:xfrm>
            <a:off x="20574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28"/>
            </p:custDataLst>
          </p:nvPr>
        </p:nvSpPr>
        <p:spPr>
          <a:xfrm>
            <a:off x="22860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33" name="Rectangle 32"/>
          <p:cNvSpPr/>
          <p:nvPr>
            <p:custDataLst>
              <p:tags r:id="rId29"/>
            </p:custDataLst>
          </p:nvPr>
        </p:nvSpPr>
        <p:spPr>
          <a:xfrm>
            <a:off x="36576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0"/>
            </p:custDataLst>
          </p:nvPr>
        </p:nvSpPr>
        <p:spPr>
          <a:xfrm>
            <a:off x="33528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custDataLst>
              <p:tags r:id="rId31"/>
            </p:custDataLst>
          </p:nvPr>
        </p:nvSpPr>
        <p:spPr>
          <a:xfrm>
            <a:off x="36576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2"/>
            </p:custDataLst>
          </p:nvPr>
        </p:nvSpPr>
        <p:spPr>
          <a:xfrm>
            <a:off x="34290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3"/>
            </p:custDataLst>
          </p:nvPr>
        </p:nvSpPr>
        <p:spPr>
          <a:xfrm>
            <a:off x="36576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38" name="Rectangle 37"/>
          <p:cNvSpPr/>
          <p:nvPr>
            <p:custDataLst>
              <p:tags r:id="rId34"/>
            </p:custDataLst>
          </p:nvPr>
        </p:nvSpPr>
        <p:spPr>
          <a:xfrm>
            <a:off x="54102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5"/>
            </p:custDataLst>
          </p:nvPr>
        </p:nvSpPr>
        <p:spPr>
          <a:xfrm>
            <a:off x="51054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custDataLst>
              <p:tags r:id="rId36"/>
            </p:custDataLst>
          </p:nvPr>
        </p:nvSpPr>
        <p:spPr>
          <a:xfrm>
            <a:off x="54102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37"/>
            </p:custDataLst>
          </p:nvPr>
        </p:nvSpPr>
        <p:spPr>
          <a:xfrm>
            <a:off x="51816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38"/>
            </p:custDataLst>
          </p:nvPr>
        </p:nvSpPr>
        <p:spPr>
          <a:xfrm>
            <a:off x="54102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43" name="TextBox 42"/>
          <p:cNvSpPr txBox="1"/>
          <p:nvPr>
            <p:custDataLst>
              <p:tags r:id="rId39"/>
            </p:custDataLst>
          </p:nvPr>
        </p:nvSpPr>
        <p:spPr>
          <a:xfrm>
            <a:off x="6435460" y="762000"/>
            <a:ext cx="633507" cy="369332"/>
          </a:xfrm>
          <a:prstGeom prst="rect">
            <a:avLst/>
          </a:prstGeom>
          <a:noFill/>
          <a:ln>
            <a:noFill/>
          </a:ln>
        </p:spPr>
        <p:txBody>
          <a:bodyPr wrap="none" rtlCol="0">
            <a:spAutoFit/>
          </a:bodyPr>
          <a:lstStyle/>
          <a:p>
            <a:r>
              <a:rPr lang="en-US" sz="1800" dirty="0" smtClean="0">
                <a:solidFill>
                  <a:schemeClr val="tx2"/>
                </a:solidFill>
                <a:latin typeface="Source Sans Pro"/>
              </a:rPr>
              <a:t>R/W</a:t>
            </a:r>
          </a:p>
        </p:txBody>
      </p:sp>
      <p:cxnSp>
        <p:nvCxnSpPr>
          <p:cNvPr id="44" name="Straight Arrow Connector 43"/>
          <p:cNvCxnSpPr/>
          <p:nvPr>
            <p:custDataLst>
              <p:tags r:id="rId40"/>
            </p:custDataLst>
          </p:nvPr>
        </p:nvCxnSpPr>
        <p:spPr>
          <a:xfrm>
            <a:off x="7924800" y="12938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41"/>
            </p:custDataLst>
          </p:nvPr>
        </p:nvSpPr>
        <p:spPr>
          <a:xfrm>
            <a:off x="1127108" y="2343090"/>
            <a:ext cx="668773" cy="400110"/>
          </a:xfrm>
          <a:prstGeom prst="rect">
            <a:avLst/>
          </a:prstGeom>
          <a:noFill/>
          <a:ln>
            <a:noFill/>
          </a:ln>
        </p:spPr>
        <p:txBody>
          <a:bodyPr wrap="none" rtlCol="0">
            <a:spAutoFit/>
          </a:bodyPr>
          <a:lstStyle/>
          <a:p>
            <a:r>
              <a:rPr lang="en-US" sz="2000" dirty="0" err="1" smtClean="0">
                <a:solidFill>
                  <a:schemeClr val="tx2"/>
                </a:solidFill>
                <a:latin typeface="Source Sans Pro"/>
              </a:rPr>
              <a:t>msb</a:t>
            </a:r>
            <a:endParaRPr lang="en-US" sz="2000" dirty="0" smtClean="0">
              <a:solidFill>
                <a:schemeClr val="tx2"/>
              </a:solidFill>
              <a:latin typeface="Source Sans Pro"/>
            </a:endParaRPr>
          </a:p>
        </p:txBody>
      </p:sp>
      <p:sp>
        <p:nvSpPr>
          <p:cNvPr id="46" name="TextBox 45"/>
          <p:cNvSpPr txBox="1"/>
          <p:nvPr>
            <p:custDataLst>
              <p:tags r:id="rId42"/>
            </p:custDataLst>
          </p:nvPr>
        </p:nvSpPr>
        <p:spPr>
          <a:xfrm>
            <a:off x="5715000" y="2362200"/>
            <a:ext cx="513282" cy="400110"/>
          </a:xfrm>
          <a:prstGeom prst="rect">
            <a:avLst/>
          </a:prstGeom>
          <a:noFill/>
          <a:ln>
            <a:noFill/>
          </a:ln>
        </p:spPr>
        <p:txBody>
          <a:bodyPr wrap="none" rtlCol="0">
            <a:spAutoFit/>
          </a:bodyPr>
          <a:lstStyle/>
          <a:p>
            <a:r>
              <a:rPr lang="en-US" sz="2000" dirty="0" err="1" smtClean="0">
                <a:solidFill>
                  <a:schemeClr val="tx2"/>
                </a:solidFill>
                <a:latin typeface="Source Sans Pro"/>
              </a:rPr>
              <a:t>lsb</a:t>
            </a:r>
            <a:endParaRPr lang="en-US" sz="2000" dirty="0" smtClean="0">
              <a:solidFill>
                <a:schemeClr val="tx2"/>
              </a:solidFill>
              <a:latin typeface="Source Sans Pro"/>
            </a:endParaRPr>
          </a:p>
        </p:txBody>
      </p:sp>
      <p:cxnSp>
        <p:nvCxnSpPr>
          <p:cNvPr id="47" name="Straight Connector 46"/>
          <p:cNvCxnSpPr/>
          <p:nvPr>
            <p:custDataLst>
              <p:tags r:id="rId43"/>
            </p:custDataLst>
          </p:nvPr>
        </p:nvCxnSpPr>
        <p:spPr>
          <a:xfrm rot="5400000">
            <a:off x="5638800" y="3657600"/>
            <a:ext cx="563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44"/>
            </p:custDataLst>
          </p:nvPr>
        </p:nvCxnSpPr>
        <p:spPr>
          <a:xfrm rot="5400000">
            <a:off x="6019800" y="3657600"/>
            <a:ext cx="563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45"/>
            </p:custDataLst>
          </p:nvPr>
        </p:nvCxnSpPr>
        <p:spPr>
          <a:xfrm rot="5400000">
            <a:off x="5257800" y="3657600"/>
            <a:ext cx="563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46"/>
            </p:custDataLst>
          </p:nvPr>
        </p:nvCxnSpPr>
        <p:spPr>
          <a:xfrm rot="5400000">
            <a:off x="8838406" y="2362200"/>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47"/>
            </p:custDataLst>
          </p:nvPr>
        </p:nvCxnSpPr>
        <p:spPr>
          <a:xfrm>
            <a:off x="7086600" y="1295400"/>
            <a:ext cx="838200" cy="1588"/>
          </a:xfrm>
          <a:prstGeom prst="straightConnector1">
            <a:avLst/>
          </a:prstGeom>
          <a:ln w="28575" cap="sq">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48"/>
            </p:custDataLst>
          </p:nvPr>
        </p:nvCxnSpPr>
        <p:spPr>
          <a:xfrm rot="5400000">
            <a:off x="8838406" y="4799012"/>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49"/>
            </p:custDataLst>
          </p:nvPr>
        </p:nvCxnSpPr>
        <p:spPr>
          <a:xfrm rot="5400000">
            <a:off x="8838406" y="3714690"/>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50"/>
            </p:custDataLst>
          </p:nvPr>
        </p:nvCxnSpPr>
        <p:spPr>
          <a:xfrm rot="5400000">
            <a:off x="8838406" y="5865812"/>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custDataLst>
              <p:tags r:id="rId51"/>
            </p:custDataLst>
          </p:nvPr>
        </p:nvCxnSpPr>
        <p:spPr>
          <a:xfrm>
            <a:off x="7086600" y="2362200"/>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custDataLst>
              <p:tags r:id="rId52"/>
            </p:custDataLst>
          </p:nvPr>
        </p:nvCxnSpPr>
        <p:spPr>
          <a:xfrm>
            <a:off x="7086600" y="4799012"/>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custDataLst>
              <p:tags r:id="rId53"/>
            </p:custDataLst>
          </p:nvPr>
        </p:nvCxnSpPr>
        <p:spPr>
          <a:xfrm>
            <a:off x="7086600" y="3714690"/>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custDataLst>
              <p:tags r:id="rId54"/>
            </p:custDataLst>
          </p:nvPr>
        </p:nvCxnSpPr>
        <p:spPr>
          <a:xfrm>
            <a:off x="7086600" y="5865812"/>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custDataLst>
              <p:tags r:id="rId55"/>
            </p:custDataLst>
          </p:nvPr>
        </p:nvCxnSpPr>
        <p:spPr>
          <a:xfrm>
            <a:off x="7086600" y="990600"/>
            <a:ext cx="1371600" cy="1588"/>
          </a:xfrm>
          <a:prstGeom prst="straightConnector1">
            <a:avLst/>
          </a:prstGeom>
          <a:ln w="28575">
            <a:solidFill>
              <a:schemeClr val="tx2"/>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56"/>
            </p:custDataLst>
          </p:nvPr>
        </p:nvSpPr>
        <p:spPr>
          <a:xfrm>
            <a:off x="6629400" y="4094102"/>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66" name="Straight Arrow Connector 65"/>
          <p:cNvCxnSpPr/>
          <p:nvPr>
            <p:custDataLst>
              <p:tags r:id="rId57"/>
            </p:custDataLst>
          </p:nvPr>
        </p:nvCxnSpPr>
        <p:spPr>
          <a:xfrm>
            <a:off x="7086600" y="4341812"/>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Flowchart: Delay 66"/>
          <p:cNvSpPr/>
          <p:nvPr>
            <p:custDataLst>
              <p:tags r:id="rId58"/>
            </p:custDataLst>
          </p:nvPr>
        </p:nvSpPr>
        <p:spPr>
          <a:xfrm rot="10800000">
            <a:off x="7315200" y="4056122"/>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custDataLst>
              <p:tags r:id="rId59"/>
            </p:custDataLst>
          </p:nvPr>
        </p:nvCxnSpPr>
        <p:spPr>
          <a:xfrm>
            <a:off x="7924800" y="413232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custDataLst>
              <p:tags r:id="rId60"/>
            </p:custDataLst>
          </p:nvPr>
        </p:nvCxnSpPr>
        <p:spPr>
          <a:xfrm>
            <a:off x="7924800" y="43593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custDataLst>
              <p:tags r:id="rId61"/>
            </p:custDataLst>
          </p:nvPr>
        </p:nvCxnSpPr>
        <p:spPr>
          <a:xfrm>
            <a:off x="7924800" y="45879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Flowchart: Connector 70"/>
          <p:cNvSpPr/>
          <p:nvPr>
            <p:custDataLst>
              <p:tags r:id="rId62"/>
            </p:custDataLst>
          </p:nvPr>
        </p:nvSpPr>
        <p:spPr>
          <a:xfrm>
            <a:off x="7620000" y="4056122"/>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custDataLst>
              <p:tags r:id="rId63"/>
            </p:custDataLst>
          </p:nvPr>
        </p:nvSpPr>
        <p:spPr>
          <a:xfrm>
            <a:off x="7620000" y="4513322"/>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custDataLst>
              <p:tags r:id="rId64"/>
            </p:custDataLst>
          </p:nvPr>
        </p:nvCxnSpPr>
        <p:spPr>
          <a:xfrm>
            <a:off x="7772400" y="413232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7" idx="1"/>
          </p:cNvCxnSpPr>
          <p:nvPr>
            <p:custDataLst>
              <p:tags r:id="rId65"/>
            </p:custDataLst>
          </p:nvPr>
        </p:nvCxnSpPr>
        <p:spPr>
          <a:xfrm flipV="1">
            <a:off x="7620000" y="4359334"/>
            <a:ext cx="3048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66"/>
            </p:custDataLst>
          </p:nvPr>
        </p:nvCxnSpPr>
        <p:spPr>
          <a:xfrm>
            <a:off x="7772400" y="4587934"/>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custDataLst>
              <p:tags r:id="rId67"/>
            </p:custDataLst>
          </p:nvPr>
        </p:nvSpPr>
        <p:spPr>
          <a:xfrm>
            <a:off x="6629400" y="3009780"/>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77" name="Straight Arrow Connector 76"/>
          <p:cNvCxnSpPr/>
          <p:nvPr>
            <p:custDataLst>
              <p:tags r:id="rId68"/>
            </p:custDataLst>
          </p:nvPr>
        </p:nvCxnSpPr>
        <p:spPr>
          <a:xfrm>
            <a:off x="7086600" y="3257490"/>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Flowchart: Delay 77"/>
          <p:cNvSpPr/>
          <p:nvPr>
            <p:custDataLst>
              <p:tags r:id="rId69"/>
            </p:custDataLst>
          </p:nvPr>
        </p:nvSpPr>
        <p:spPr>
          <a:xfrm rot="10800000">
            <a:off x="7315200" y="2971800"/>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custDataLst>
              <p:tags r:id="rId70"/>
            </p:custDataLst>
          </p:nvPr>
        </p:nvCxnSpPr>
        <p:spPr>
          <a:xfrm>
            <a:off x="7924800" y="3048000"/>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custDataLst>
              <p:tags r:id="rId71"/>
            </p:custDataLst>
          </p:nvPr>
        </p:nvCxnSpPr>
        <p:spPr>
          <a:xfrm>
            <a:off x="7924800" y="32750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custDataLst>
              <p:tags r:id="rId72"/>
            </p:custDataLst>
          </p:nvPr>
        </p:nvCxnSpPr>
        <p:spPr>
          <a:xfrm>
            <a:off x="7924800" y="35036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Flowchart: Connector 81"/>
          <p:cNvSpPr/>
          <p:nvPr>
            <p:custDataLst>
              <p:tags r:id="rId73"/>
            </p:custDataLst>
          </p:nvPr>
        </p:nvSpPr>
        <p:spPr>
          <a:xfrm>
            <a:off x="7620000" y="32004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custDataLst>
              <p:tags r:id="rId74"/>
            </p:custDataLst>
          </p:nvPr>
        </p:nvSpPr>
        <p:spPr>
          <a:xfrm>
            <a:off x="7620000" y="34290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custDataLst>
              <p:tags r:id="rId75"/>
            </p:custDataLst>
          </p:nvPr>
        </p:nvCxnSpPr>
        <p:spPr>
          <a:xfrm>
            <a:off x="7620000" y="30480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76"/>
            </p:custDataLst>
          </p:nvPr>
        </p:nvCxnSpPr>
        <p:spPr>
          <a:xfrm>
            <a:off x="7772400" y="32750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77"/>
            </p:custDataLst>
          </p:nvPr>
        </p:nvCxnSpPr>
        <p:spPr>
          <a:xfrm>
            <a:off x="7772400" y="35036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custDataLst>
              <p:tags r:id="rId78"/>
            </p:custDataLst>
          </p:nvPr>
        </p:nvSpPr>
        <p:spPr>
          <a:xfrm>
            <a:off x="6629400" y="5160902"/>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88" name="Straight Arrow Connector 87"/>
          <p:cNvCxnSpPr/>
          <p:nvPr>
            <p:custDataLst>
              <p:tags r:id="rId79"/>
            </p:custDataLst>
          </p:nvPr>
        </p:nvCxnSpPr>
        <p:spPr>
          <a:xfrm>
            <a:off x="7086600" y="5408612"/>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Flowchart: Delay 88"/>
          <p:cNvSpPr/>
          <p:nvPr>
            <p:custDataLst>
              <p:tags r:id="rId80"/>
            </p:custDataLst>
          </p:nvPr>
        </p:nvSpPr>
        <p:spPr>
          <a:xfrm rot="10800000">
            <a:off x="7315200" y="5122922"/>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p:nvPr>
            <p:custDataLst>
              <p:tags r:id="rId81"/>
            </p:custDataLst>
          </p:nvPr>
        </p:nvCxnSpPr>
        <p:spPr>
          <a:xfrm>
            <a:off x="7924800" y="519912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custDataLst>
              <p:tags r:id="rId82"/>
            </p:custDataLst>
          </p:nvPr>
        </p:nvCxnSpPr>
        <p:spPr>
          <a:xfrm>
            <a:off x="7924800" y="54261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custDataLst>
              <p:tags r:id="rId83"/>
            </p:custDataLst>
          </p:nvPr>
        </p:nvCxnSpPr>
        <p:spPr>
          <a:xfrm>
            <a:off x="7924800" y="56547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Flowchart: Connector 92"/>
          <p:cNvSpPr/>
          <p:nvPr>
            <p:custDataLst>
              <p:tags r:id="rId84"/>
            </p:custDataLst>
          </p:nvPr>
        </p:nvSpPr>
        <p:spPr>
          <a:xfrm>
            <a:off x="7620000" y="5580122"/>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custDataLst>
              <p:tags r:id="rId85"/>
            </p:custDataLst>
          </p:nvPr>
        </p:nvCxnSpPr>
        <p:spPr>
          <a:xfrm>
            <a:off x="7620000" y="5181600"/>
            <a:ext cx="304800" cy="1752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9" idx="1"/>
          </p:cNvCxnSpPr>
          <p:nvPr>
            <p:custDataLst>
              <p:tags r:id="rId86"/>
            </p:custDataLst>
          </p:nvPr>
        </p:nvCxnSpPr>
        <p:spPr>
          <a:xfrm flipV="1">
            <a:off x="7620000" y="5426134"/>
            <a:ext cx="3048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87"/>
            </p:custDataLst>
          </p:nvPr>
        </p:nvCxnSpPr>
        <p:spPr>
          <a:xfrm>
            <a:off x="7772400" y="5654734"/>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custDataLst>
              <p:tags r:id="rId88"/>
            </p:custDataLst>
          </p:nvPr>
        </p:nvSpPr>
        <p:spPr>
          <a:xfrm>
            <a:off x="6629400" y="1581090"/>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98" name="Straight Arrow Connector 97"/>
          <p:cNvCxnSpPr/>
          <p:nvPr>
            <p:custDataLst>
              <p:tags r:id="rId89"/>
            </p:custDataLst>
          </p:nvPr>
        </p:nvCxnSpPr>
        <p:spPr>
          <a:xfrm>
            <a:off x="7086600" y="1827212"/>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Flowchart: Delay 98"/>
          <p:cNvSpPr/>
          <p:nvPr>
            <p:custDataLst>
              <p:tags r:id="rId90"/>
            </p:custDataLst>
          </p:nvPr>
        </p:nvSpPr>
        <p:spPr>
          <a:xfrm rot="10800000">
            <a:off x="7315200" y="1524000"/>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p:nvPr>
            <p:custDataLst>
              <p:tags r:id="rId91"/>
            </p:custDataLst>
          </p:nvPr>
        </p:nvCxnSpPr>
        <p:spPr>
          <a:xfrm>
            <a:off x="7924800" y="1600200"/>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custDataLst>
              <p:tags r:id="rId92"/>
            </p:custDataLst>
          </p:nvPr>
        </p:nvCxnSpPr>
        <p:spPr>
          <a:xfrm>
            <a:off x="7924800" y="18272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custDataLst>
              <p:tags r:id="rId93"/>
            </p:custDataLst>
          </p:nvPr>
        </p:nvCxnSpPr>
        <p:spPr>
          <a:xfrm>
            <a:off x="7924800" y="20558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Flowchart: Connector 102"/>
          <p:cNvSpPr/>
          <p:nvPr>
            <p:custDataLst>
              <p:tags r:id="rId94"/>
            </p:custDataLst>
          </p:nvPr>
        </p:nvSpPr>
        <p:spPr>
          <a:xfrm>
            <a:off x="7620000" y="15240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p:cNvSpPr/>
          <p:nvPr>
            <p:custDataLst>
              <p:tags r:id="rId95"/>
            </p:custDataLst>
          </p:nvPr>
        </p:nvSpPr>
        <p:spPr>
          <a:xfrm>
            <a:off x="7620000" y="17526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p:cNvSpPr/>
          <p:nvPr>
            <p:custDataLst>
              <p:tags r:id="rId96"/>
            </p:custDataLst>
          </p:nvPr>
        </p:nvSpPr>
        <p:spPr>
          <a:xfrm>
            <a:off x="7620000" y="19812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custDataLst>
              <p:tags r:id="rId97"/>
            </p:custDataLst>
          </p:nvPr>
        </p:nvCxnSpPr>
        <p:spPr>
          <a:xfrm>
            <a:off x="7772400" y="16002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98"/>
            </p:custDataLst>
          </p:nvPr>
        </p:nvCxnSpPr>
        <p:spPr>
          <a:xfrm>
            <a:off x="7772400" y="18272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99"/>
            </p:custDataLst>
          </p:nvPr>
        </p:nvCxnSpPr>
        <p:spPr>
          <a:xfrm>
            <a:off x="7772400" y="20558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8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7"/>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9"/>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90"/>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91"/>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93"/>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9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96"/>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7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9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0"/>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0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0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0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5"/>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06"/>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07"/>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P spid="12" grpId="0" animBg="1"/>
      <p:bldP spid="22" grpId="0" animBg="1"/>
      <p:bldP spid="23" grpId="0" animBg="1"/>
      <p:bldP spid="24" grpId="0" animBg="1"/>
      <p:bldP spid="25" grpId="0" animBg="1"/>
      <p:bldP spid="26" grpId="0" animBg="1"/>
      <p:bldP spid="27" grpId="0"/>
      <p:bldP spid="28" grpId="0" animBg="1"/>
      <p:bldP spid="29" grpId="0" animBg="1"/>
      <p:bldP spid="30" grpId="0" animBg="1"/>
      <p:bldP spid="31" grpId="0" animBg="1"/>
      <p:bldP spid="32" grpId="0"/>
      <p:bldP spid="38" grpId="0" animBg="1"/>
      <p:bldP spid="39" grpId="0" animBg="1"/>
      <p:bldP spid="40" grpId="0" animBg="1"/>
      <p:bldP spid="41" grpId="0" animBg="1"/>
      <p:bldP spid="42" grpId="0"/>
      <p:bldP spid="43" grpId="0"/>
      <p:bldP spid="45" grpId="0"/>
      <p:bldP spid="46" grpId="0"/>
      <p:bldP spid="65" grpId="0"/>
      <p:bldP spid="67" grpId="0" animBg="1"/>
      <p:bldP spid="71" grpId="0" animBg="1"/>
      <p:bldP spid="72" grpId="0" animBg="1"/>
      <p:bldP spid="76" grpId="0"/>
      <p:bldP spid="78" grpId="0" animBg="1"/>
      <p:bldP spid="82" grpId="0" animBg="1"/>
      <p:bldP spid="83" grpId="0" animBg="1"/>
      <p:bldP spid="87" grpId="0"/>
      <p:bldP spid="89" grpId="0" animBg="1"/>
      <p:bldP spid="93" grpId="0" animBg="1"/>
      <p:bldP spid="97" grpId="0"/>
      <p:bldP spid="99" grpId="0" animBg="1"/>
      <p:bldP spid="103" grpId="0" animBg="1"/>
      <p:bldP spid="104" grpId="0" animBg="1"/>
      <p:bldP spid="10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55</a:t>
            </a:fld>
            <a:endParaRPr lang="en-US"/>
          </a:p>
        </p:txBody>
      </p:sp>
      <p:sp>
        <p:nvSpPr>
          <p:cNvPr id="5" name="Rectangle 3"/>
          <p:cNvSpPr>
            <a:spLocks noGrp="1" noChangeArrowheads="1"/>
          </p:cNvSpPr>
          <p:nvPr>
            <p:ph idx="1"/>
            <p:custDataLst>
              <p:tags r:id="rId1"/>
            </p:custDataLst>
          </p:nvPr>
        </p:nvSpPr>
        <p:spPr>
          <a:xfrm>
            <a:off x="228600" y="838200"/>
            <a:ext cx="8686800" cy="5638800"/>
          </a:xfrm>
        </p:spPr>
        <p:txBody>
          <a:bodyPr/>
          <a:lstStyle/>
          <a:p>
            <a:pPr marL="0" indent="0">
              <a:buNone/>
            </a:pPr>
            <a:r>
              <a:rPr lang="en-US" dirty="0" smtClean="0">
                <a:solidFill>
                  <a:schemeClr val="accent1"/>
                </a:solidFill>
              </a:rPr>
              <a:t>SRAM</a:t>
            </a:r>
          </a:p>
          <a:p>
            <a:pPr>
              <a:buClr>
                <a:schemeClr val="accent5">
                  <a:lumMod val="60000"/>
                  <a:lumOff val="40000"/>
                </a:schemeClr>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5">
                  <a:lumMod val="60000"/>
                  <a:lumOff val="40000"/>
                </a:schemeClr>
              </a:buClr>
              <a:buFont typeface="Arial" pitchFamily="34" charset="0"/>
              <a:buChar char="•"/>
            </a:pPr>
            <a:r>
              <a:rPr lang="en-US" dirty="0"/>
              <a:t>Used for </a:t>
            </a:r>
            <a:r>
              <a:rPr lang="en-US" dirty="0" smtClean="0"/>
              <a:t>working memory</a:t>
            </a:r>
            <a:r>
              <a:rPr lang="en-US" dirty="0"/>
              <a:t> </a:t>
            </a:r>
            <a:r>
              <a:rPr lang="en-US" dirty="0" smtClean="0"/>
              <a:t>(caches)</a:t>
            </a:r>
          </a:p>
          <a:p>
            <a:pPr>
              <a:buClr>
                <a:schemeClr val="accent5">
                  <a:lumMod val="60000"/>
                  <a:lumOff val="40000"/>
                </a:schemeClr>
              </a:buClr>
              <a:buFont typeface="Arial" pitchFamily="34" charset="0"/>
              <a:buChar char="•"/>
            </a:pPr>
            <a:endParaRPr lang="en-US" dirty="0"/>
          </a:p>
          <a:p>
            <a:pPr>
              <a:buClr>
                <a:schemeClr val="accent5">
                  <a:lumMod val="60000"/>
                  <a:lumOff val="40000"/>
                </a:schemeClr>
              </a:buClr>
              <a:buFont typeface="Arial" pitchFamily="34" charset="0"/>
              <a:buChar char="•"/>
            </a:pPr>
            <a:r>
              <a:rPr lang="en-US" dirty="0" smtClean="0"/>
              <a:t>But for even higher density…</a:t>
            </a:r>
            <a:endParaRPr lang="en-US" dirty="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SRAM Summary</a:t>
            </a:r>
            <a:endParaRPr lang="en-US" dirty="0"/>
          </a:p>
        </p:txBody>
      </p:sp>
    </p:spTree>
    <p:extLst>
      <p:ext uri="{BB962C8B-B14F-4D97-AF65-F5344CB8AC3E}">
        <p14:creationId xmlns:p14="http://schemas.microsoft.com/office/powerpoint/2010/main" val="27311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56</a:t>
            </a:fld>
            <a:endParaRPr lang="en-US"/>
          </a:p>
        </p:txBody>
      </p:sp>
      <p:sp>
        <p:nvSpPr>
          <p:cNvPr id="7" name="Title 4"/>
          <p:cNvSpPr>
            <a:spLocks noGrp="1"/>
          </p:cNvSpPr>
          <p:nvPr>
            <p:ph type="title"/>
            <p:custDataLst>
              <p:tags r:id="rId1"/>
            </p:custDataLst>
          </p:nvPr>
        </p:nvSpPr>
        <p:spPr>
          <a:xfrm>
            <a:off x="0" y="131335"/>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lvl="1">
              <a:lnSpc>
                <a:spcPct val="82000"/>
              </a:lnSpc>
            </a:pPr>
            <a:r>
              <a:rPr lang="en-US" sz="2400" dirty="0"/>
              <a:t>Data values require constant </a:t>
            </a:r>
            <a:r>
              <a:rPr lang="en-US" sz="2400" dirty="0" smtClean="0"/>
              <a:t>refresh</a:t>
            </a:r>
          </a:p>
          <a:p>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p:sp>
        <p:nvSpPr>
          <p:cNvPr id="30" name="TextBox 29"/>
          <p:cNvSpPr txBox="1"/>
          <p:nvPr>
            <p:custDataLst>
              <p:tags r:id="rId24"/>
            </p:custDataLst>
          </p:nvPr>
        </p:nvSpPr>
        <p:spPr>
          <a:xfrm>
            <a:off x="228600" y="4191000"/>
            <a:ext cx="8763000" cy="461665"/>
          </a:xfrm>
          <a:prstGeom prst="rect">
            <a:avLst/>
          </a:prstGeom>
          <a:noFill/>
          <a:ln>
            <a:noFill/>
          </a:ln>
        </p:spPr>
        <p:txBody>
          <a:bodyPr wrap="square" rtlCol="0">
            <a:spAutoFit/>
          </a:bodyPr>
          <a:lstStyle/>
          <a:p>
            <a:pPr marL="230188" indent="-230188">
              <a:buClr>
                <a:schemeClr val="accent1"/>
              </a:buClr>
            </a:pPr>
            <a:r>
              <a:rPr lang="en-US" sz="2400" dirty="0" smtClean="0">
                <a:solidFill>
                  <a:schemeClr val="tx2"/>
                </a:solidFill>
                <a:latin typeface="Source Sans Pro"/>
              </a:rPr>
              <a:t>Each cell stores one bit, and requires </a:t>
            </a:r>
            <a:r>
              <a:rPr lang="en-US" sz="2400" dirty="0">
                <a:solidFill>
                  <a:schemeClr val="tx2"/>
                </a:solidFill>
                <a:latin typeface="Source Sans Pro"/>
              </a:rPr>
              <a:t>1</a:t>
            </a:r>
            <a:r>
              <a:rPr lang="en-US" sz="2400" dirty="0" smtClean="0">
                <a:solidFill>
                  <a:schemeClr val="tx2"/>
                </a:solidFill>
                <a:latin typeface="Source Sans Pro"/>
              </a:rPr>
              <a:t> transistors</a:t>
            </a:r>
          </a:p>
        </p:txBody>
      </p:sp>
    </p:spTree>
    <p:extLst>
      <p:ext uri="{BB962C8B-B14F-4D97-AF65-F5344CB8AC3E}">
        <p14:creationId xmlns:p14="http://schemas.microsoft.com/office/powerpoint/2010/main" val="13124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57</a:t>
            </a:fld>
            <a:endParaRPr lang="en-US"/>
          </a:p>
        </p:txBody>
      </p:sp>
      <p:sp>
        <p:nvSpPr>
          <p:cNvPr id="7" name="Title 4"/>
          <p:cNvSpPr>
            <a:spLocks noGrp="1"/>
          </p:cNvSpPr>
          <p:nvPr>
            <p:ph type="title"/>
            <p:custDataLst>
              <p:tags r:id="rId1"/>
            </p:custDataLst>
          </p:nvPr>
        </p:nvSpPr>
        <p:spPr>
          <a:xfrm>
            <a:off x="0" y="131335"/>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lvl="1">
              <a:lnSpc>
                <a:spcPct val="82000"/>
              </a:lnSpc>
            </a:pPr>
            <a:r>
              <a:rPr lang="en-US" sz="2400" dirty="0"/>
              <a:t>Data values require constant </a:t>
            </a:r>
            <a:r>
              <a:rPr lang="en-US" sz="2400" dirty="0" smtClean="0"/>
              <a:t>refresh</a:t>
            </a:r>
          </a:p>
          <a:p>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p:sp>
        <p:nvSpPr>
          <p:cNvPr id="30" name="TextBox 29"/>
          <p:cNvSpPr txBox="1"/>
          <p:nvPr>
            <p:custDataLst>
              <p:tags r:id="rId24"/>
            </p:custDataLst>
          </p:nvPr>
        </p:nvSpPr>
        <p:spPr>
          <a:xfrm>
            <a:off x="228600" y="4191000"/>
            <a:ext cx="8763000" cy="461665"/>
          </a:xfrm>
          <a:prstGeom prst="rect">
            <a:avLst/>
          </a:prstGeom>
          <a:noFill/>
          <a:ln>
            <a:noFill/>
          </a:ln>
        </p:spPr>
        <p:txBody>
          <a:bodyPr wrap="square" rtlCol="0">
            <a:spAutoFit/>
          </a:bodyPr>
          <a:lstStyle/>
          <a:p>
            <a:pPr marL="230188" indent="-230188">
              <a:buClr>
                <a:schemeClr val="accent1"/>
              </a:buClr>
            </a:pPr>
            <a:r>
              <a:rPr lang="en-US" sz="2400" dirty="0" smtClean="0">
                <a:solidFill>
                  <a:schemeClr val="tx2"/>
                </a:solidFill>
                <a:latin typeface="Source Sans Pro"/>
              </a:rPr>
              <a:t>Each cell stores one bit, and requires </a:t>
            </a:r>
            <a:r>
              <a:rPr lang="en-US" sz="2400" dirty="0">
                <a:solidFill>
                  <a:schemeClr val="tx2"/>
                </a:solidFill>
                <a:latin typeface="Source Sans Pro"/>
              </a:rPr>
              <a:t>1</a:t>
            </a:r>
            <a:r>
              <a:rPr lang="en-US" sz="2400" dirty="0" smtClean="0">
                <a:solidFill>
                  <a:schemeClr val="tx2"/>
                </a:solidFill>
                <a:latin typeface="Source Sans Pro"/>
              </a:rPr>
              <a:t> transistors</a:t>
            </a:r>
          </a:p>
        </p:txBody>
      </p:sp>
      <p:sp>
        <p:nvSpPr>
          <p:cNvPr id="31" name="Oval 30"/>
          <p:cNvSpPr/>
          <p:nvPr/>
        </p:nvSpPr>
        <p:spPr>
          <a:xfrm>
            <a:off x="5234868" y="2209800"/>
            <a:ext cx="887766" cy="9499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011966" y="609600"/>
            <a:ext cx="2236434" cy="95065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3" name="TextBox 32"/>
          <p:cNvSpPr txBox="1"/>
          <p:nvPr/>
        </p:nvSpPr>
        <p:spPr>
          <a:xfrm>
            <a:off x="4240312" y="691454"/>
            <a:ext cx="1795684" cy="707886"/>
          </a:xfrm>
          <a:prstGeom prst="rect">
            <a:avLst/>
          </a:prstGeom>
          <a:noFill/>
        </p:spPr>
        <p:txBody>
          <a:bodyPr wrap="none" rtlCol="0">
            <a:spAutoFit/>
          </a:bodyPr>
          <a:lstStyle/>
          <a:p>
            <a:r>
              <a:rPr lang="en-US" sz="2000" dirty="0" smtClean="0">
                <a:solidFill>
                  <a:schemeClr val="accent6"/>
                </a:solidFill>
                <a:latin typeface="Source Sans Pro"/>
              </a:rPr>
              <a:t>Pass-Through</a:t>
            </a:r>
          </a:p>
          <a:p>
            <a:r>
              <a:rPr lang="en-US" sz="2000" dirty="0" smtClean="0">
                <a:solidFill>
                  <a:schemeClr val="accent6"/>
                </a:solidFill>
                <a:latin typeface="Source Sans Pro"/>
              </a:rPr>
              <a:t>Transistors</a:t>
            </a:r>
            <a:endParaRPr lang="en-US" sz="2000" dirty="0">
              <a:solidFill>
                <a:schemeClr val="accent6"/>
              </a:solidFill>
              <a:latin typeface="Source Sans Pro"/>
            </a:endParaRPr>
          </a:p>
        </p:txBody>
      </p:sp>
      <p:cxnSp>
        <p:nvCxnSpPr>
          <p:cNvPr id="34" name="Straight Connector 33"/>
          <p:cNvCxnSpPr/>
          <p:nvPr/>
        </p:nvCxnSpPr>
        <p:spPr>
          <a:xfrm flipV="1">
            <a:off x="5678751" y="1421035"/>
            <a:ext cx="242131" cy="7887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07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58</a:t>
            </a:fld>
            <a:endParaRPr lang="en-US"/>
          </a:p>
        </p:txBody>
      </p:sp>
      <p:sp>
        <p:nvSpPr>
          <p:cNvPr id="7" name="Title 4"/>
          <p:cNvSpPr>
            <a:spLocks noGrp="1"/>
          </p:cNvSpPr>
          <p:nvPr>
            <p:ph type="title"/>
            <p:custDataLst>
              <p:tags r:id="rId1"/>
            </p:custDataLst>
          </p:nvPr>
        </p:nvSpPr>
        <p:spPr>
          <a:xfrm>
            <a:off x="0" y="113862"/>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marL="0" indent="0">
              <a:buNone/>
            </a:pPr>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mc:AlternateContent xmlns:mc="http://schemas.openxmlformats.org/markup-compatibility/2006" xmlns:a14="http://schemas.microsoft.com/office/drawing/2010/main">
        <mc:Choice Requires="a14">
          <p:sp>
            <p:nvSpPr>
              <p:cNvPr id="35" name="TextBox 34"/>
              <p:cNvSpPr txBox="1"/>
              <p:nvPr>
                <p:custDataLst>
                  <p:tags r:id="rId24"/>
                </p:custDataLst>
              </p:nvPr>
            </p:nvSpPr>
            <p:spPr>
              <a:xfrm>
                <a:off x="228600" y="4191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tx2"/>
                    </a:solidFill>
                    <a:latin typeface="Source Sans Pro"/>
                  </a:rPr>
                  <a:t>Each cell stores one bit, and requires </a:t>
                </a:r>
                <a:r>
                  <a:rPr lang="en-US" sz="2400" dirty="0">
                    <a:solidFill>
                      <a:schemeClr val="tx2"/>
                    </a:solidFill>
                    <a:latin typeface="Source Sans Pro"/>
                  </a:rPr>
                  <a:t>1</a:t>
                </a:r>
                <a:r>
                  <a:rPr lang="en-US" sz="2400" dirty="0" smtClean="0">
                    <a:solidFill>
                      <a:schemeClr val="tx2"/>
                    </a:solidFill>
                    <a:latin typeface="Source Sans Pro"/>
                  </a:rPr>
                  <a:t> transistors</a:t>
                </a:r>
              </a:p>
              <a:p>
                <a:pPr marL="230188" indent="-230188">
                  <a:buClr>
                    <a:schemeClr val="accent1"/>
                  </a:buClr>
                </a:pPr>
                <a:r>
                  <a:rPr lang="en-US" sz="24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400" dirty="0" smtClean="0">
                    <a:solidFill>
                      <a:schemeClr val="tx2"/>
                    </a:solidFill>
                    <a:latin typeface="Source Sans Pro"/>
                  </a:rPr>
                  <a:t>pre-charge B and </a:t>
                </a:r>
                <a14:m>
                  <m:oMath xmlns:m="http://schemas.openxmlformats.org/officeDocument/2006/math">
                    <m:acc>
                      <m:accPr>
                        <m:chr m:val="̅"/>
                        <m:ctrlPr>
                          <a:rPr lang="en-US" sz="2400" i="1" smtClean="0">
                            <a:solidFill>
                              <a:schemeClr val="tx2"/>
                            </a:solidFill>
                            <a:latin typeface="Cambria Math" panose="02040503050406030204" pitchFamily="18" charset="0"/>
                          </a:rPr>
                        </m:ctrlPr>
                      </m:accPr>
                      <m:e>
                        <m:r>
                          <m:rPr>
                            <m:sty m:val="p"/>
                          </m:rPr>
                          <a:rPr lang="en-US" sz="2400" b="0" i="0" smtClean="0">
                            <a:solidFill>
                              <a:schemeClr val="tx2"/>
                            </a:solidFill>
                            <a:latin typeface="Cambria Math" panose="02040503050406030204" pitchFamily="18" charset="0"/>
                          </a:rPr>
                          <m:t>B</m:t>
                        </m:r>
                      </m:e>
                    </m:acc>
                  </m:oMath>
                </a14:m>
                <a:r>
                  <a:rPr lang="en-US" sz="2400" dirty="0" smtClean="0">
                    <a:solidFill>
                      <a:schemeClr val="tx2"/>
                    </a:solidFill>
                    <a:latin typeface="Source Sans Pro"/>
                  </a:rPr>
                  <a:t> to </a:t>
                </a: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r>
                  <a:rPr lang="en-US" sz="24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4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400" dirty="0" smtClean="0">
                    <a:solidFill>
                      <a:schemeClr val="tx2"/>
                    </a:solidFill>
                    <a:latin typeface="Source Sans Pro"/>
                  </a:rPr>
                  <a:t>cell pulls B low, sense amp detects voltage difference</a:t>
                </a:r>
              </a:p>
            </p:txBody>
          </p:sp>
        </mc:Choice>
        <mc:Fallback xmlns="">
          <p:sp>
            <p:nvSpPr>
              <p:cNvPr id="35" name="TextBox 34"/>
              <p:cNvSpPr txBox="1">
                <a:spLocks noRot="1" noChangeAspect="1" noMove="1" noResize="1" noEditPoints="1" noAdjustHandles="1" noChangeArrowheads="1" noChangeShapeType="1" noTextEdit="1"/>
              </p:cNvSpPr>
              <p:nvPr>
                <p:custDataLst>
                  <p:tags r:id="rId32"/>
                </p:custDataLst>
              </p:nvPr>
            </p:nvSpPr>
            <p:spPr>
              <a:xfrm>
                <a:off x="228600" y="4191000"/>
                <a:ext cx="8763000" cy="1938992"/>
              </a:xfrm>
              <a:prstGeom prst="rect">
                <a:avLst/>
              </a:prstGeom>
              <a:blipFill>
                <a:blip r:embed="rId33"/>
                <a:stretch>
                  <a:fillRect l="-1113" t="-2201" b="-6289"/>
                </a:stretch>
              </a:blipFill>
            </p:spPr>
            <p:txBody>
              <a:bodyPr/>
              <a:lstStyle/>
              <a:p>
                <a:r>
                  <a:rPr lang="en-US">
                    <a:noFill/>
                  </a:rPr>
                  <a:t> </a:t>
                </a:r>
              </a:p>
            </p:txBody>
          </p:sp>
        </mc:Fallback>
      </mc:AlternateContent>
      <p:sp>
        <p:nvSpPr>
          <p:cNvPr id="36" name="TextBox 35"/>
          <p:cNvSpPr txBox="1"/>
          <p:nvPr>
            <p:custDataLst>
              <p:tags r:id="rId25"/>
            </p:custDataLst>
          </p:nvPr>
        </p:nvSpPr>
        <p:spPr>
          <a:xfrm>
            <a:off x="4572000" y="2143780"/>
            <a:ext cx="457200" cy="461665"/>
          </a:xfrm>
          <a:prstGeom prst="rect">
            <a:avLst/>
          </a:prstGeom>
          <a:noFill/>
          <a:ln>
            <a:noFill/>
          </a:ln>
        </p:spPr>
        <p:txBody>
          <a:bodyPr wrap="square" rtlCol="0">
            <a:spAutoFit/>
          </a:bodyPr>
          <a:lstStyle/>
          <a:p>
            <a:r>
              <a:rPr lang="en-US" dirty="0">
                <a:solidFill>
                  <a:schemeClr val="accent1"/>
                </a:solidFill>
                <a:latin typeface="Source Sans Pro"/>
              </a:rPr>
              <a:t>0</a:t>
            </a:r>
            <a:endParaRPr lang="en-US" dirty="0" smtClean="0">
              <a:solidFill>
                <a:schemeClr val="accent1"/>
              </a:solidFill>
              <a:latin typeface="Source Sans Pro"/>
            </a:endParaRPr>
          </a:p>
        </p:txBody>
      </p:sp>
      <p:sp>
        <p:nvSpPr>
          <p:cNvPr id="37" name="TextBox 36"/>
          <p:cNvSpPr txBox="1"/>
          <p:nvPr>
            <p:custDataLst>
              <p:tags r:id="rId26"/>
            </p:custDataLst>
          </p:nvPr>
        </p:nvSpPr>
        <p:spPr>
          <a:xfrm>
            <a:off x="2957397" y="1465287"/>
            <a:ext cx="3180056" cy="400110"/>
          </a:xfrm>
          <a:prstGeom prst="rect">
            <a:avLst/>
          </a:prstGeom>
          <a:noFill/>
          <a:ln>
            <a:noFill/>
          </a:ln>
        </p:spPr>
        <p:txBody>
          <a:bodyPr wrap="square" rtlCol="0">
            <a:spAutoFit/>
          </a:bodyPr>
          <a:lstStyle/>
          <a:p>
            <a:r>
              <a:rPr lang="en-US" sz="2000" dirty="0" smtClean="0">
                <a:solidFill>
                  <a:schemeClr val="accent1"/>
                </a:solidFill>
                <a:latin typeface="Source Sans Pro"/>
              </a:rPr>
              <a:t>Disable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38" name="TextBox 37"/>
          <p:cNvSpPr txBox="1"/>
          <p:nvPr>
            <p:custDataLst>
              <p:tags r:id="rId27"/>
            </p:custDataLst>
          </p:nvPr>
        </p:nvSpPr>
        <p:spPr>
          <a:xfrm>
            <a:off x="6208873" y="2209800"/>
            <a:ext cx="2875256" cy="646331"/>
          </a:xfrm>
          <a:prstGeom prst="rect">
            <a:avLst/>
          </a:prstGeom>
          <a:noFill/>
          <a:ln>
            <a:noFill/>
          </a:ln>
        </p:spPr>
        <p:txBody>
          <a:bodyPr wrap="square" rtlCol="0">
            <a:spAutoFit/>
          </a:bodyPr>
          <a:lstStyle/>
          <a:p>
            <a:pPr marL="457200" indent="-457200">
              <a:buAutoNum type="arabicParenR"/>
            </a:pPr>
            <a:r>
              <a:rPr lang="en-US" sz="1800" dirty="0" smtClean="0">
                <a:solidFill>
                  <a:schemeClr val="accent1"/>
                </a:solidFill>
                <a:latin typeface="Source Sans Pro"/>
              </a:rPr>
              <a:t>Pre-charge</a:t>
            </a:r>
          </a:p>
          <a:p>
            <a:r>
              <a:rPr lang="en-US" sz="1800" dirty="0">
                <a:solidFill>
                  <a:schemeClr val="accent1"/>
                </a:solidFill>
                <a:latin typeface="Source Sans Pro"/>
              </a:rPr>
              <a:t> </a:t>
            </a:r>
            <a:r>
              <a:rPr lang="en-US" sz="1800" dirty="0" smtClean="0">
                <a:solidFill>
                  <a:schemeClr val="accent1"/>
                </a:solidFill>
                <a:latin typeface="Source Sans Pro"/>
              </a:rPr>
              <a:t>        B = </a:t>
            </a:r>
            <a:r>
              <a:rPr lang="en-US" sz="1800" dirty="0" err="1" smtClean="0">
                <a:solidFill>
                  <a:schemeClr val="accent1"/>
                </a:solidFill>
                <a:latin typeface="Source Sans Pro"/>
              </a:rPr>
              <a:t>V</a:t>
            </a:r>
            <a:r>
              <a:rPr lang="en-US" sz="1800" baseline="-25000" dirty="0" err="1" smtClean="0">
                <a:solidFill>
                  <a:schemeClr val="accent1"/>
                </a:solidFill>
                <a:latin typeface="Source Sans Pro"/>
              </a:rPr>
              <a:t>supply</a:t>
            </a:r>
            <a:r>
              <a:rPr lang="en-US" sz="1800" dirty="0" smtClean="0">
                <a:solidFill>
                  <a:schemeClr val="accent1"/>
                </a:solidFill>
                <a:latin typeface="Source Sans Pro"/>
              </a:rPr>
              <a:t>/2</a:t>
            </a:r>
          </a:p>
        </p:txBody>
      </p:sp>
      <p:sp>
        <p:nvSpPr>
          <p:cNvPr id="40" name="TextBox 39"/>
          <p:cNvSpPr txBox="1"/>
          <p:nvPr>
            <p:custDataLst>
              <p:tags r:id="rId28"/>
            </p:custDataLst>
          </p:nvPr>
        </p:nvSpPr>
        <p:spPr>
          <a:xfrm>
            <a:off x="6172200" y="2782534"/>
            <a:ext cx="2875256" cy="646331"/>
          </a:xfrm>
          <a:prstGeom prst="rect">
            <a:avLst/>
          </a:prstGeom>
          <a:noFill/>
          <a:ln>
            <a:noFill/>
          </a:ln>
        </p:spPr>
        <p:txBody>
          <a:bodyPr wrap="square" rtlCol="0">
            <a:spAutoFit/>
          </a:bodyPr>
          <a:lstStyle/>
          <a:p>
            <a:r>
              <a:rPr lang="en-US" sz="1800" dirty="0">
                <a:solidFill>
                  <a:schemeClr val="accent1"/>
                </a:solidFill>
                <a:latin typeface="Source Sans Pro"/>
              </a:rPr>
              <a:t>3</a:t>
            </a:r>
            <a:r>
              <a:rPr lang="en-US" sz="1800" dirty="0" smtClean="0">
                <a:solidFill>
                  <a:schemeClr val="accent1"/>
                </a:solidFill>
                <a:latin typeface="Source Sans Pro"/>
              </a:rPr>
              <a:t>) Cell pulls B low</a:t>
            </a:r>
          </a:p>
          <a:p>
            <a:r>
              <a:rPr lang="en-US" sz="1800" dirty="0">
                <a:solidFill>
                  <a:schemeClr val="accent1"/>
                </a:solidFill>
                <a:latin typeface="Source Sans Pro"/>
              </a:rPr>
              <a:t> </a:t>
            </a:r>
            <a:r>
              <a:rPr lang="en-US" sz="1800" dirty="0" smtClean="0">
                <a:solidFill>
                  <a:schemeClr val="accent1"/>
                </a:solidFill>
                <a:latin typeface="Source Sans Pro"/>
              </a:rPr>
              <a:t>         i.e. B = 0</a:t>
            </a:r>
          </a:p>
        </p:txBody>
      </p:sp>
      <p:cxnSp>
        <p:nvCxnSpPr>
          <p:cNvPr id="41" name="Straight Connector 40"/>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custDataLst>
              <p:tags r:id="rId29"/>
            </p:custDataLst>
          </p:nvPr>
        </p:nvSpPr>
        <p:spPr>
          <a:xfrm>
            <a:off x="2738979" y="1424832"/>
            <a:ext cx="3180056" cy="400110"/>
          </a:xfrm>
          <a:prstGeom prst="rect">
            <a:avLst/>
          </a:prstGeom>
          <a:solidFill>
            <a:schemeClr val="bg1"/>
          </a:solidFill>
          <a:ln>
            <a:noFill/>
          </a:ln>
        </p:spPr>
        <p:txBody>
          <a:bodyPr wrap="square" rtlCol="0">
            <a:spAutoFit/>
          </a:bodyPr>
          <a:lstStyle/>
          <a:p>
            <a:r>
              <a:rPr lang="en-US" sz="2000" dirty="0" smtClean="0">
                <a:solidFill>
                  <a:schemeClr val="accent1"/>
                </a:solidFill>
                <a:latin typeface="Source Sans Pro"/>
              </a:rPr>
              <a:t>2)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
        <p:nvSpPr>
          <p:cNvPr id="43" name="TextBox 42"/>
          <p:cNvSpPr txBox="1"/>
          <p:nvPr/>
        </p:nvSpPr>
        <p:spPr>
          <a:xfrm>
            <a:off x="5356506" y="2895599"/>
            <a:ext cx="470000" cy="400110"/>
          </a:xfrm>
          <a:prstGeom prst="rect">
            <a:avLst/>
          </a:prstGeom>
          <a:noFill/>
          <a:ln>
            <a:noFill/>
          </a:ln>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39" name="TextBox 38"/>
          <p:cNvSpPr txBox="1"/>
          <p:nvPr/>
        </p:nvSpPr>
        <p:spPr>
          <a:xfrm>
            <a:off x="5348405" y="2895600"/>
            <a:ext cx="463781" cy="400110"/>
          </a:xfrm>
          <a:prstGeom prst="rect">
            <a:avLst/>
          </a:prstGeom>
          <a:solidFill>
            <a:schemeClr val="bg1"/>
          </a:solidFill>
          <a:ln>
            <a:noFill/>
          </a:ln>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Tree>
    <p:extLst>
      <p:ext uri="{BB962C8B-B14F-4D97-AF65-F5344CB8AC3E}">
        <p14:creationId xmlns:p14="http://schemas.microsoft.com/office/powerpoint/2010/main" val="25587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40" grpId="0"/>
      <p:bldP spid="34" grpId="0" animBg="1"/>
      <p:bldP spid="43" grpId="0"/>
      <p:bldP spid="3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59</a:t>
            </a:fld>
            <a:endParaRPr lang="en-US"/>
          </a:p>
        </p:txBody>
      </p:sp>
      <p:sp>
        <p:nvSpPr>
          <p:cNvPr id="7" name="Title 4"/>
          <p:cNvSpPr>
            <a:spLocks noGrp="1"/>
          </p:cNvSpPr>
          <p:nvPr>
            <p:ph type="title"/>
            <p:custDataLst>
              <p:tags r:id="rId1"/>
            </p:custDataLst>
          </p:nvPr>
        </p:nvSpPr>
        <p:spPr>
          <a:xfrm>
            <a:off x="0" y="131335"/>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marL="0" indent="0">
              <a:buNone/>
            </a:pPr>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mc:AlternateContent xmlns:mc="http://schemas.openxmlformats.org/markup-compatibility/2006" xmlns:a14="http://schemas.microsoft.com/office/drawing/2010/main">
        <mc:Choice Requires="a14">
          <p:sp>
            <p:nvSpPr>
              <p:cNvPr id="35" name="TextBox 34"/>
              <p:cNvSpPr txBox="1"/>
              <p:nvPr>
                <p:custDataLst>
                  <p:tags r:id="rId24"/>
                </p:custDataLst>
              </p:nvPr>
            </p:nvSpPr>
            <p:spPr>
              <a:xfrm>
                <a:off x="228600" y="4191000"/>
                <a:ext cx="8763000" cy="2616101"/>
              </a:xfrm>
              <a:prstGeom prst="rect">
                <a:avLst/>
              </a:prstGeom>
              <a:noFill/>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a:t>
                </a:r>
                <a:r>
                  <a:rPr lang="en-US" sz="2000" dirty="0">
                    <a:solidFill>
                      <a:schemeClr val="tx2"/>
                    </a:solidFill>
                    <a:latin typeface="Source Sans Pro"/>
                  </a:rPr>
                  <a:t>1</a:t>
                </a:r>
                <a:r>
                  <a:rPr lang="en-US" sz="2000" dirty="0" smtClean="0">
                    <a:solidFill>
                      <a:schemeClr val="tx2"/>
                    </a:solidFill>
                    <a:latin typeface="Source Sans Pro"/>
                  </a:rPr>
                  <a:t> transistors</a:t>
                </a:r>
              </a:p>
              <a:p>
                <a:pPr marL="230188" indent="-230188">
                  <a:buClr>
                    <a:schemeClr val="accent1"/>
                  </a:buClr>
                </a:pPr>
                <a:r>
                  <a:rPr lang="en-US" sz="20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pre-charge B and </a:t>
                </a:r>
                <a14:m>
                  <m:oMath xmlns:m="http://schemas.openxmlformats.org/officeDocument/2006/math">
                    <m:acc>
                      <m:accPr>
                        <m:chr m:val="̅"/>
                        <m:ctrlPr>
                          <a:rPr lang="en-US" sz="2000" i="1" smtClean="0">
                            <a:solidFill>
                              <a:schemeClr val="tx2"/>
                            </a:solidFill>
                            <a:latin typeface="Cambria Math" panose="02040503050406030204" pitchFamily="18" charset="0"/>
                          </a:rPr>
                        </m:ctrlPr>
                      </m:accPr>
                      <m:e>
                        <m:r>
                          <m:rPr>
                            <m:sty m:val="p"/>
                          </m:rPr>
                          <a:rPr lang="en-US" sz="2000" b="0" i="0" smtClean="0">
                            <a:solidFill>
                              <a:schemeClr val="tx2"/>
                            </a:solidFill>
                            <a:latin typeface="Cambria Math" panose="02040503050406030204" pitchFamily="18" charset="0"/>
                          </a:rPr>
                          <m:t>B</m:t>
                        </m:r>
                      </m:e>
                    </m:acc>
                  </m:oMath>
                </a14:m>
                <a:r>
                  <a:rPr lang="en-US" sz="2000" dirty="0" smtClean="0">
                    <a:solidFill>
                      <a:schemeClr val="tx2"/>
                    </a:solidFill>
                    <a:latin typeface="Source Sans Pro"/>
                  </a:rPr>
                  <a:t> to </a:t>
                </a:r>
                <a:r>
                  <a:rPr lang="en-US" sz="2000" dirty="0" err="1" smtClean="0">
                    <a:solidFill>
                      <a:schemeClr val="tx2"/>
                    </a:solidFill>
                    <a:latin typeface="Source Sans Pro"/>
                  </a:rPr>
                  <a:t>V</a:t>
                </a:r>
                <a:r>
                  <a:rPr lang="en-US" sz="2000" baseline="-25000" dirty="0" err="1" smtClean="0">
                    <a:solidFill>
                      <a:schemeClr val="tx2"/>
                    </a:solidFill>
                    <a:latin typeface="Source Sans Pro"/>
                  </a:rPr>
                  <a:t>supply</a:t>
                </a:r>
                <a:r>
                  <a:rPr lang="en-US" sz="20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cell pulls B low, sense amp detects voltage difference</a:t>
                </a:r>
              </a:p>
              <a:p>
                <a:pPr marL="230188" indent="-230188">
                  <a:buClr>
                    <a:schemeClr val="accent1"/>
                  </a:buClr>
                </a:pPr>
                <a:r>
                  <a:rPr lang="en-US" sz="2000" dirty="0">
                    <a:solidFill>
                      <a:schemeClr val="accent1"/>
                    </a:solidFill>
                    <a:latin typeface="Source Sans Pro"/>
                  </a:rPr>
                  <a:t>Write:</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drive B charges </a:t>
                </a:r>
                <a:r>
                  <a:rPr lang="en-US" sz="2000" dirty="0" smtClean="0">
                    <a:solidFill>
                      <a:schemeClr val="tx2"/>
                    </a:solidFill>
                    <a:latin typeface="Source Sans Pro"/>
                  </a:rPr>
                  <a:t>capacitor</a:t>
                </a:r>
                <a:endParaRPr lang="en-US" sz="2000" dirty="0">
                  <a:solidFill>
                    <a:schemeClr val="tx2"/>
                  </a:solidFill>
                  <a:latin typeface="Source Sans Pro"/>
                </a:endParaRPr>
              </a:p>
            </p:txBody>
          </p:sp>
        </mc:Choice>
        <mc:Fallback xmlns="">
          <p:sp>
            <p:nvSpPr>
              <p:cNvPr id="35" name="TextBox 34"/>
              <p:cNvSpPr txBox="1">
                <a:spLocks noRot="1" noChangeAspect="1" noMove="1" noResize="1" noEditPoints="1" noAdjustHandles="1" noChangeArrowheads="1" noChangeShapeType="1" noTextEdit="1"/>
              </p:cNvSpPr>
              <p:nvPr>
                <p:custDataLst>
                  <p:tags r:id="rId33"/>
                </p:custDataLst>
              </p:nvPr>
            </p:nvSpPr>
            <p:spPr>
              <a:xfrm>
                <a:off x="228600" y="4191000"/>
                <a:ext cx="8763000" cy="2616101"/>
              </a:xfrm>
              <a:prstGeom prst="rect">
                <a:avLst/>
              </a:prstGeom>
              <a:blipFill>
                <a:blip r:embed="rId34"/>
                <a:stretch>
                  <a:fillRect l="-765" t="-1166" b="-932"/>
                </a:stretch>
              </a:blipFill>
            </p:spPr>
            <p:txBody>
              <a:bodyPr/>
              <a:lstStyle/>
              <a:p>
                <a:r>
                  <a:rPr lang="en-US">
                    <a:noFill/>
                  </a:rPr>
                  <a:t> </a:t>
                </a:r>
              </a:p>
            </p:txBody>
          </p:sp>
        </mc:Fallback>
      </mc:AlternateContent>
      <p:sp>
        <p:nvSpPr>
          <p:cNvPr id="36" name="TextBox 35"/>
          <p:cNvSpPr txBox="1"/>
          <p:nvPr>
            <p:custDataLst>
              <p:tags r:id="rId25"/>
            </p:custDataLst>
          </p:nvPr>
        </p:nvSpPr>
        <p:spPr>
          <a:xfrm>
            <a:off x="4538882" y="2193471"/>
            <a:ext cx="457200" cy="461665"/>
          </a:xfrm>
          <a:prstGeom prst="rect">
            <a:avLst/>
          </a:prstGeom>
          <a:noFill/>
          <a:ln>
            <a:noFill/>
          </a:ln>
        </p:spPr>
        <p:txBody>
          <a:bodyPr wrap="square" rtlCol="0">
            <a:spAutoFit/>
          </a:bodyPr>
          <a:lstStyle/>
          <a:p>
            <a:r>
              <a:rPr lang="en-US" dirty="0">
                <a:solidFill>
                  <a:schemeClr val="accent1"/>
                </a:solidFill>
                <a:latin typeface="Source Sans Pro"/>
              </a:rPr>
              <a:t>0</a:t>
            </a:r>
            <a:endParaRPr lang="en-US" dirty="0" smtClean="0">
              <a:solidFill>
                <a:schemeClr val="accent1"/>
              </a:solidFill>
              <a:latin typeface="Source Sans Pro"/>
            </a:endParaRPr>
          </a:p>
        </p:txBody>
      </p:sp>
      <p:cxnSp>
        <p:nvCxnSpPr>
          <p:cNvPr id="41" name="Straight Connector 40"/>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custDataLst>
              <p:tags r:id="rId26"/>
            </p:custDataLst>
          </p:nvPr>
        </p:nvSpPr>
        <p:spPr>
          <a:xfrm>
            <a:off x="5001080" y="2143780"/>
            <a:ext cx="409120" cy="523220"/>
          </a:xfrm>
          <a:prstGeom prst="rect">
            <a:avLst/>
          </a:prstGeom>
          <a:noFill/>
        </p:spPr>
        <p:txBody>
          <a:bodyPr wrap="square" rtlCol="0">
            <a:spAutoFit/>
          </a:bodyPr>
          <a:lstStyle/>
          <a:p>
            <a:r>
              <a:rPr lang="en-US" sz="2800" dirty="0" smtClean="0">
                <a:solidFill>
                  <a:schemeClr val="accent1"/>
                </a:solidFill>
                <a:latin typeface="Source Sans Pro"/>
              </a:rPr>
              <a:t>1</a:t>
            </a:r>
          </a:p>
        </p:txBody>
      </p:sp>
      <p:sp>
        <p:nvSpPr>
          <p:cNvPr id="43" name="TextBox 42"/>
          <p:cNvSpPr txBox="1"/>
          <p:nvPr>
            <p:custDataLst>
              <p:tags r:id="rId27"/>
            </p:custDataLst>
          </p:nvPr>
        </p:nvSpPr>
        <p:spPr>
          <a:xfrm>
            <a:off x="4696280" y="2143780"/>
            <a:ext cx="433160" cy="523220"/>
          </a:xfrm>
          <a:prstGeom prst="rect">
            <a:avLst/>
          </a:prstGeom>
          <a:noFill/>
        </p:spPr>
        <p:txBody>
          <a:bodyPr wrap="square" rtlCol="0">
            <a:spAutoFit/>
          </a:bodyPr>
          <a:lstStyle/>
          <a:p>
            <a:r>
              <a:rPr lang="en-US" sz="2800" dirty="0" smtClean="0">
                <a:solidFill>
                  <a:schemeClr val="accent1"/>
                </a:solidFill>
                <a:latin typeface="Source Sans Pro"/>
              </a:rPr>
              <a:t>→</a:t>
            </a:r>
          </a:p>
        </p:txBody>
      </p:sp>
      <p:sp>
        <p:nvSpPr>
          <p:cNvPr id="44" name="TextBox 43"/>
          <p:cNvSpPr txBox="1"/>
          <p:nvPr>
            <p:custDataLst>
              <p:tags r:id="rId28"/>
            </p:custDataLst>
          </p:nvPr>
        </p:nvSpPr>
        <p:spPr>
          <a:xfrm>
            <a:off x="6172200" y="2782534"/>
            <a:ext cx="2875256" cy="1015663"/>
          </a:xfrm>
          <a:prstGeom prst="rect">
            <a:avLst/>
          </a:prstGeom>
          <a:noFill/>
        </p:spPr>
        <p:txBody>
          <a:bodyPr wrap="square" rtlCol="0">
            <a:spAutoFit/>
          </a:bodyPr>
          <a:lstStyle/>
          <a:p>
            <a:r>
              <a:rPr lang="en-US" sz="2000" dirty="0" smtClean="0">
                <a:solidFill>
                  <a:schemeClr val="accent1"/>
                </a:solidFill>
                <a:latin typeface="Source Sans Pro"/>
              </a:rPr>
              <a:t>2) Drive B high</a:t>
            </a:r>
          </a:p>
          <a:p>
            <a:r>
              <a:rPr lang="en-US" sz="2000" dirty="0">
                <a:solidFill>
                  <a:schemeClr val="accent1"/>
                </a:solidFill>
                <a:latin typeface="Source Sans Pro"/>
              </a:rPr>
              <a:t> </a:t>
            </a:r>
            <a:r>
              <a:rPr lang="en-US" sz="2000" dirty="0" smtClean="0">
                <a:solidFill>
                  <a:schemeClr val="accent1"/>
                </a:solidFill>
                <a:latin typeface="Source Sans Pro"/>
              </a:rPr>
              <a:t>         i.e. B = 1</a:t>
            </a:r>
          </a:p>
          <a:p>
            <a:r>
              <a:rPr lang="en-US" sz="2000" dirty="0" smtClean="0">
                <a:solidFill>
                  <a:schemeClr val="accent1"/>
                </a:solidFill>
                <a:latin typeface="Source Sans Pro"/>
              </a:rPr>
              <a:t>         Charges capacitor</a:t>
            </a:r>
          </a:p>
        </p:txBody>
      </p:sp>
      <p:sp>
        <p:nvSpPr>
          <p:cNvPr id="38" name="TextBox 37"/>
          <p:cNvSpPr txBox="1"/>
          <p:nvPr/>
        </p:nvSpPr>
        <p:spPr>
          <a:xfrm>
            <a:off x="5353533" y="2859748"/>
            <a:ext cx="470000" cy="400110"/>
          </a:xfrm>
          <a:prstGeom prst="rect">
            <a:avLst/>
          </a:prstGeom>
          <a:noFill/>
          <a:ln>
            <a:noFill/>
          </a:ln>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39" name="TextBox 38"/>
          <p:cNvSpPr txBox="1"/>
          <p:nvPr/>
        </p:nvSpPr>
        <p:spPr>
          <a:xfrm>
            <a:off x="5348405" y="2895600"/>
            <a:ext cx="463781" cy="400110"/>
          </a:xfrm>
          <a:prstGeom prst="rect">
            <a:avLst/>
          </a:prstGeom>
          <a:solidFill>
            <a:schemeClr val="bg1"/>
          </a:solidFill>
          <a:ln>
            <a:noFill/>
          </a:ln>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
        <p:nvSpPr>
          <p:cNvPr id="40" name="TextBox 39"/>
          <p:cNvSpPr txBox="1"/>
          <p:nvPr>
            <p:custDataLst>
              <p:tags r:id="rId29"/>
            </p:custDataLst>
          </p:nvPr>
        </p:nvSpPr>
        <p:spPr>
          <a:xfrm>
            <a:off x="2957397" y="1465287"/>
            <a:ext cx="3180056" cy="400110"/>
          </a:xfrm>
          <a:prstGeom prst="rect">
            <a:avLst/>
          </a:prstGeom>
          <a:noFill/>
          <a:ln>
            <a:noFill/>
          </a:ln>
        </p:spPr>
        <p:txBody>
          <a:bodyPr wrap="square" rtlCol="0">
            <a:spAutoFit/>
          </a:bodyPr>
          <a:lstStyle/>
          <a:p>
            <a:r>
              <a:rPr lang="en-US" sz="2000" dirty="0" smtClean="0">
                <a:solidFill>
                  <a:schemeClr val="accent1"/>
                </a:solidFill>
                <a:latin typeface="Source Sans Pro"/>
              </a:rPr>
              <a:t>Disable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37" name="TextBox 36"/>
          <p:cNvSpPr txBox="1"/>
          <p:nvPr>
            <p:custDataLst>
              <p:tags r:id="rId30"/>
            </p:custDataLst>
          </p:nvPr>
        </p:nvSpPr>
        <p:spPr>
          <a:xfrm>
            <a:off x="2738979" y="1399706"/>
            <a:ext cx="3180056" cy="400110"/>
          </a:xfrm>
          <a:prstGeom prst="rect">
            <a:avLst/>
          </a:prstGeom>
          <a:solidFill>
            <a:schemeClr val="bg1"/>
          </a:solidFill>
          <a:ln>
            <a:noFill/>
          </a:ln>
        </p:spPr>
        <p:txBody>
          <a:bodyPr wrap="square" rtlCol="0">
            <a:spAutoFit/>
          </a:bodyPr>
          <a:lstStyle/>
          <a:p>
            <a:r>
              <a:rPr lang="en-US" sz="2000" dirty="0">
                <a:solidFill>
                  <a:schemeClr val="accent1"/>
                </a:solidFill>
                <a:latin typeface="Source Sans Pro"/>
              </a:rPr>
              <a:t>1</a:t>
            </a:r>
            <a:r>
              <a:rPr lang="en-US" sz="2000" dirty="0" smtClean="0">
                <a:solidFill>
                  <a:schemeClr val="accent1"/>
                </a:solidFill>
                <a:latin typeface="Source Sans Pro"/>
              </a:rPr>
              <a:t>)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Tree>
    <p:extLst>
      <p:ext uri="{BB962C8B-B14F-4D97-AF65-F5344CB8AC3E}">
        <p14:creationId xmlns:p14="http://schemas.microsoft.com/office/powerpoint/2010/main" val="228338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p:bldP spid="43" grpId="0"/>
      <p:bldP spid="43" grpId="1"/>
      <p:bldP spid="44" grpId="0"/>
      <p:bldP spid="38" grpId="0"/>
      <p:bldP spid="39" grpId="0" animBg="1"/>
      <p:bldP spid="40"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for today</a:t>
            </a:r>
            <a:endParaRPr lang="en-US" dirty="0"/>
          </a:p>
        </p:txBody>
      </p:sp>
      <p:sp>
        <p:nvSpPr>
          <p:cNvPr id="3" name="Content Placeholder 2"/>
          <p:cNvSpPr>
            <a:spLocks noGrp="1"/>
          </p:cNvSpPr>
          <p:nvPr>
            <p:ph idx="1"/>
          </p:nvPr>
        </p:nvSpPr>
        <p:spPr>
          <a:xfrm>
            <a:off x="228600" y="990600"/>
            <a:ext cx="9303818" cy="5742048"/>
          </a:xfrm>
        </p:spPr>
        <p:txBody>
          <a:bodyPr/>
          <a:lstStyle/>
          <a:p>
            <a:pPr marL="0" indent="0">
              <a:buNone/>
            </a:pPr>
            <a:r>
              <a:rPr lang="en-US" dirty="0" smtClean="0"/>
              <a:t>Memory</a:t>
            </a:r>
          </a:p>
          <a:p>
            <a:pPr lvl="1"/>
            <a:r>
              <a:rPr lang="en-US" dirty="0" smtClean="0"/>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a:t>
            </a:fld>
            <a:endParaRPr lang="en-US"/>
          </a:p>
        </p:txBody>
      </p:sp>
    </p:spTree>
    <p:extLst>
      <p:ext uri="{BB962C8B-B14F-4D97-AF65-F5344CB8AC3E}">
        <p14:creationId xmlns:p14="http://schemas.microsoft.com/office/powerpoint/2010/main" val="3787177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60</a:t>
            </a:fld>
            <a:endParaRPr lang="en-US"/>
          </a:p>
        </p:txBody>
      </p:sp>
      <p:sp>
        <p:nvSpPr>
          <p:cNvPr id="5" name="Rectangle 3"/>
          <p:cNvSpPr>
            <a:spLocks noGrp="1" noChangeArrowheads="1"/>
          </p:cNvSpPr>
          <p:nvPr>
            <p:ph idx="1"/>
            <p:custDataLst>
              <p:tags r:id="rId1"/>
            </p:custDataLst>
          </p:nvPr>
        </p:nvSpPr>
        <p:spPr>
          <a:xfrm>
            <a:off x="228600" y="838200"/>
            <a:ext cx="8686800" cy="5638800"/>
          </a:xfrm>
        </p:spPr>
        <p:txBody>
          <a:bodyPr/>
          <a:lstStyle/>
          <a:p>
            <a:pPr marL="0" indent="0">
              <a:lnSpc>
                <a:spcPct val="90000"/>
              </a:lnSpc>
              <a:buNone/>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marL="0" indent="0">
              <a:lnSpc>
                <a:spcPct val="90000"/>
              </a:lnSpc>
              <a:buNone/>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marL="0" indent="0">
              <a:lnSpc>
                <a:spcPct val="90000"/>
              </a:lnSpc>
              <a:buNone/>
            </a:pPr>
            <a:r>
              <a:rPr lang="en-US" dirty="0" smtClean="0"/>
              <a:t>Hence… slower and energy inefficient</a:t>
            </a:r>
            <a:endParaRPr lang="en-US" dirty="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DRAM vs. SRAM</a:t>
            </a:r>
            <a:endParaRPr lang="en-US" dirty="0"/>
          </a:p>
        </p:txBody>
      </p:sp>
    </p:spTree>
    <p:extLst>
      <p:ext uri="{BB962C8B-B14F-4D97-AF65-F5344CB8AC3E}">
        <p14:creationId xmlns:p14="http://schemas.microsoft.com/office/powerpoint/2010/main" val="42195765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61</a:t>
            </a:fld>
            <a:endParaRPr lang="en-US"/>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a:t>Memory</a:t>
            </a:r>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pPr marL="0" indent="0">
              <a:lnSpc>
                <a:spcPct val="82000"/>
              </a:lnSpc>
              <a:buNone/>
            </a:pPr>
            <a:r>
              <a:rPr lang="en-US" sz="2800" dirty="0" smtClean="0">
                <a:solidFill>
                  <a:schemeClr val="accent1"/>
                </a:solidFill>
              </a:rPr>
              <a:t>Register File </a:t>
            </a:r>
            <a:r>
              <a:rPr lang="en-US" sz="2800" dirty="0" smtClean="0"/>
              <a:t>tradeoffs</a:t>
            </a:r>
          </a:p>
          <a:p>
            <a:pPr lvl="1">
              <a:lnSpc>
                <a:spcPct val="82000"/>
              </a:lnSpc>
              <a:buNone/>
            </a:pPr>
            <a:r>
              <a:rPr lang="en-US" sz="2400" dirty="0" smtClean="0">
                <a:solidFill>
                  <a:schemeClr val="accent1"/>
                </a:solidFill>
              </a:rPr>
              <a:t>+</a:t>
            </a:r>
            <a:r>
              <a:rPr lang="en-US" sz="2400" dirty="0" smtClean="0"/>
              <a:t>	Very fast (a few gate delays for both read and write)</a:t>
            </a:r>
          </a:p>
          <a:p>
            <a:pPr lvl="1">
              <a:lnSpc>
                <a:spcPct val="82000"/>
              </a:lnSpc>
              <a:buNone/>
            </a:pPr>
            <a:r>
              <a:rPr lang="en-US" sz="2400" dirty="0" smtClean="0">
                <a:solidFill>
                  <a:schemeClr val="accent1"/>
                </a:solidFill>
              </a:rPr>
              <a:t>+</a:t>
            </a:r>
            <a:r>
              <a:rPr lang="en-US" sz="2400" dirty="0" smtClean="0"/>
              <a:t>	Adding extra ports is straightforward</a:t>
            </a:r>
          </a:p>
          <a:p>
            <a:pPr lvl="1">
              <a:lnSpc>
                <a:spcPct val="82000"/>
              </a:lnSpc>
              <a:buNone/>
            </a:pPr>
            <a:r>
              <a:rPr lang="en-US" sz="2400" dirty="0" smtClean="0">
                <a:solidFill>
                  <a:schemeClr val="accent1"/>
                </a:solidFill>
              </a:rPr>
              <a:t>–</a:t>
            </a:r>
            <a:r>
              <a:rPr lang="en-US" sz="2400" dirty="0" smtClean="0"/>
              <a:t> 	Expensive, doesn’t scale</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solidFill>
                <a:schemeClr val="accent1"/>
              </a:solidFill>
            </a:endParaRPr>
          </a:p>
          <a:p>
            <a:pPr marL="0" indent="0">
              <a:lnSpc>
                <a:spcPct val="82000"/>
              </a:lnSpc>
              <a:buNone/>
            </a:pPr>
            <a:r>
              <a:rPr lang="en-US" sz="2800" dirty="0" smtClean="0">
                <a:solidFill>
                  <a:schemeClr val="accent1"/>
                </a:solidFill>
              </a:rPr>
              <a:t>Volatile Memory</a:t>
            </a:r>
            <a:r>
              <a:rPr lang="en-US" sz="2800" dirty="0" smtClean="0">
                <a:solidFill>
                  <a:schemeClr val="accent5">
                    <a:lumMod val="60000"/>
                    <a:lumOff val="40000"/>
                  </a:schemeClr>
                </a:solidFill>
              </a:rPr>
              <a:t> </a:t>
            </a:r>
            <a:r>
              <a:rPr lang="en-US" sz="2800" dirty="0" smtClean="0"/>
              <a:t>alternatives: SRAM, DRAM, …</a:t>
            </a:r>
          </a:p>
          <a:p>
            <a:pPr lvl="1">
              <a:lnSpc>
                <a:spcPct val="82000"/>
              </a:lnSpc>
              <a:buNone/>
            </a:pPr>
            <a:r>
              <a:rPr lang="en-US" sz="2400" dirty="0" smtClean="0">
                <a:solidFill>
                  <a:schemeClr val="accent1"/>
                </a:solidFill>
              </a:rPr>
              <a:t>–</a:t>
            </a:r>
            <a:r>
              <a:rPr lang="en-US" sz="2400" dirty="0" smtClean="0"/>
              <a:t> 	Slower</a:t>
            </a:r>
          </a:p>
          <a:p>
            <a:pPr lvl="1">
              <a:lnSpc>
                <a:spcPct val="82000"/>
              </a:lnSpc>
              <a:buNone/>
            </a:pPr>
            <a:r>
              <a:rPr lang="en-US" sz="2400" dirty="0" smtClean="0">
                <a:solidFill>
                  <a:schemeClr val="accent1"/>
                </a:solidFill>
              </a:rPr>
              <a:t>+</a:t>
            </a:r>
            <a:r>
              <a:rPr lang="en-US" sz="2400" dirty="0" smtClean="0"/>
              <a:t>	Cheaper, and scales well</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1"/>
                </a:solidFill>
              </a:rPr>
              <a:t>Non-Volatile Memory (NV-RAM): </a:t>
            </a:r>
            <a:r>
              <a:rPr lang="en-US" sz="2400" dirty="0" smtClean="0"/>
              <a:t>Flash, EEPROM, …</a:t>
            </a:r>
          </a:p>
          <a:p>
            <a:pPr lvl="1">
              <a:lnSpc>
                <a:spcPct val="82000"/>
              </a:lnSpc>
              <a:buNone/>
            </a:pPr>
            <a:r>
              <a:rPr lang="en-US" sz="2400" dirty="0" smtClean="0">
                <a:solidFill>
                  <a:schemeClr val="accent1"/>
                </a:solidFill>
              </a:rPr>
              <a:t>+</a:t>
            </a:r>
            <a:r>
              <a:rPr lang="en-US" sz="2400" dirty="0" smtClean="0"/>
              <a:t>	Scales well</a:t>
            </a:r>
            <a:endParaRPr lang="en-US" sz="2400" dirty="0"/>
          </a:p>
          <a:p>
            <a:pPr lvl="1">
              <a:lnSpc>
                <a:spcPct val="82000"/>
              </a:lnSpc>
              <a:buNone/>
            </a:pPr>
            <a:r>
              <a:rPr lang="en-US" sz="2400" dirty="0" smtClean="0">
                <a:solidFill>
                  <a:schemeClr val="accent1"/>
                </a:solidFill>
              </a:rPr>
              <a:t>– </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extLst>
      <p:ext uri="{BB962C8B-B14F-4D97-AF65-F5344CB8AC3E}">
        <p14:creationId xmlns:p14="http://schemas.microsoft.com/office/powerpoint/2010/main" val="149246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62</a:t>
            </a:fld>
            <a:endParaRPr lang="en-US"/>
          </a:p>
        </p:txBody>
      </p:sp>
      <p:sp>
        <p:nvSpPr>
          <p:cNvPr id="5" name="Rectangle 2"/>
          <p:cNvSpPr>
            <a:spLocks noGrp="1" noChangeArrowheads="1"/>
          </p:cNvSpPr>
          <p:nvPr>
            <p:ph type="title"/>
            <p:custDataLst>
              <p:tags r:id="rId1"/>
            </p:custDataLst>
          </p:nvPr>
        </p:nvSpPr>
        <p:spPr>
          <a:xfrm>
            <a:off x="228600" y="152400"/>
            <a:ext cx="8686800" cy="533400"/>
          </a:xfrm>
        </p:spPr>
        <p:txBody>
          <a:bodyPr>
            <a:normAutofit fontScale="90000"/>
          </a:bodyPr>
          <a:lstStyle/>
          <a:p>
            <a:r>
              <a:rPr lang="en-US"/>
              <a:t>Summary</a:t>
            </a:r>
          </a:p>
        </p:txBody>
      </p:sp>
      <p:sp>
        <p:nvSpPr>
          <p:cNvPr id="6" name="Rectangle 3"/>
          <p:cNvSpPr>
            <a:spLocks noGrp="1" noChangeArrowheads="1"/>
          </p:cNvSpPr>
          <p:nvPr>
            <p:ph idx="1"/>
            <p:custDataLst>
              <p:tags r:id="rId2"/>
            </p:custDataLst>
          </p:nvPr>
        </p:nvSpPr>
        <p:spPr>
          <a:xfrm>
            <a:off x="228600" y="838200"/>
            <a:ext cx="8686800" cy="5638800"/>
          </a:xfrm>
        </p:spPr>
        <p:txBody>
          <a:bodyPr>
            <a:normAutofit lnSpcReduction="10000"/>
          </a:bodyPr>
          <a:lstStyle/>
          <a:p>
            <a:pPr marL="0" indent="0">
              <a:buNone/>
            </a:pPr>
            <a:r>
              <a:rPr lang="en-US" dirty="0"/>
              <a:t>We now have enough building blocks to build machines that can perform non-trivial computational tasks</a:t>
            </a:r>
          </a:p>
          <a:p>
            <a:endParaRPr lang="en-US" dirty="0" smtClean="0"/>
          </a:p>
          <a:p>
            <a:pPr marL="0" indent="0">
              <a:buNone/>
            </a:pPr>
            <a:r>
              <a:rPr lang="en-US" dirty="0" smtClean="0"/>
              <a:t>Register File: Tens of words of working memory</a:t>
            </a:r>
            <a:endParaRPr lang="en-US" dirty="0"/>
          </a:p>
          <a:p>
            <a:pPr marL="0" indent="0">
              <a:buNone/>
            </a:pPr>
            <a:r>
              <a:rPr lang="en-US" dirty="0"/>
              <a:t>SRAM: </a:t>
            </a:r>
            <a:r>
              <a:rPr lang="en-US" dirty="0" smtClean="0"/>
              <a:t>Millions of words of working memory</a:t>
            </a:r>
            <a:endParaRPr lang="en-US" dirty="0"/>
          </a:p>
          <a:p>
            <a:pPr marL="0" indent="0">
              <a:buNone/>
            </a:pPr>
            <a:r>
              <a:rPr lang="en-US" dirty="0"/>
              <a:t>DRAM: </a:t>
            </a:r>
            <a:r>
              <a:rPr lang="en-US" dirty="0" smtClean="0"/>
              <a:t>Billions of words of working memory</a:t>
            </a:r>
          </a:p>
          <a:p>
            <a:pPr marL="0" indent="0">
              <a:buNone/>
            </a:pPr>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a:p>
            <a:pPr marL="0" indent="0">
              <a:buNone/>
            </a:pPr>
            <a:r>
              <a:rPr lang="en-US" dirty="0" smtClean="0">
                <a:solidFill>
                  <a:schemeClr val="accent1"/>
                </a:solidFill>
              </a:rPr>
              <a:t>Next time we will build a simple processor!</a:t>
            </a:r>
          </a:p>
          <a:p>
            <a:endParaRPr lang="en-US" dirty="0"/>
          </a:p>
        </p:txBody>
      </p:sp>
    </p:spTree>
    <p:extLst>
      <p:ext uri="{BB962C8B-B14F-4D97-AF65-F5344CB8AC3E}">
        <p14:creationId xmlns:p14="http://schemas.microsoft.com/office/powerpoint/2010/main" val="3250517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1"/>
            </p:custDataLst>
          </p:nvPr>
        </p:nvSpPr>
        <p:spPr/>
        <p:txBody>
          <a:bodyPr>
            <a:noAutofit/>
          </a:bodyPr>
          <a:lstStyle/>
          <a:p>
            <a:r>
              <a:rPr lang="en-US" sz="4000" dirty="0" smtClean="0"/>
              <a:t>Last time: How do we store one bit</a:t>
            </a:r>
            <a:endParaRPr lang="en-US" sz="4000"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a:t>
            </a:fld>
            <a:endParaRPr lang="en-US" dirty="0"/>
          </a:p>
        </p:txBody>
      </p:sp>
      <p:sp>
        <p:nvSpPr>
          <p:cNvPr id="6" name="Rectangle 4"/>
          <p:cNvSpPr>
            <a:spLocks noChangeArrowheads="1"/>
          </p:cNvSpPr>
          <p:nvPr>
            <p:custDataLst>
              <p:tags r:id="rId2"/>
            </p:custDataLst>
          </p:nvPr>
        </p:nvSpPr>
        <p:spPr bwMode="auto">
          <a:xfrm>
            <a:off x="1624467" y="1260328"/>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 name="Line 7"/>
          <p:cNvSpPr>
            <a:spLocks noChangeShapeType="1"/>
          </p:cNvSpPr>
          <p:nvPr>
            <p:custDataLst>
              <p:tags r:id="rId3"/>
            </p:custDataLst>
          </p:nvPr>
        </p:nvSpPr>
        <p:spPr bwMode="auto">
          <a:xfrm flipH="1" flipV="1">
            <a:off x="929141" y="1407966"/>
            <a:ext cx="695325" cy="4762"/>
          </a:xfrm>
          <a:prstGeom prst="line">
            <a:avLst/>
          </a:prstGeom>
          <a:noFill/>
          <a:ln w="28575">
            <a:solidFill>
              <a:schemeClr val="tx2"/>
            </a:solidFill>
            <a:round/>
            <a:headEnd/>
            <a:tailEnd/>
          </a:ln>
          <a:effectLst/>
        </p:spPr>
        <p:txBody>
          <a:bodyPr anchor="ctr">
            <a:noAutofit/>
          </a:bodyPr>
          <a:lstStyle/>
          <a:p>
            <a:endParaRPr lang="en-US"/>
          </a:p>
        </p:txBody>
      </p:sp>
      <p:sp>
        <p:nvSpPr>
          <p:cNvPr id="8" name="Line 8"/>
          <p:cNvSpPr>
            <a:spLocks noChangeShapeType="1"/>
          </p:cNvSpPr>
          <p:nvPr>
            <p:custDataLst>
              <p:tags r:id="rId4"/>
            </p:custDataLst>
          </p:nvPr>
        </p:nvSpPr>
        <p:spPr bwMode="auto">
          <a:xfrm flipH="1">
            <a:off x="1122816" y="1723878"/>
            <a:ext cx="501650" cy="4763"/>
          </a:xfrm>
          <a:prstGeom prst="line">
            <a:avLst/>
          </a:prstGeom>
          <a:noFill/>
          <a:ln w="28575">
            <a:solidFill>
              <a:schemeClr val="tx2"/>
            </a:solidFill>
            <a:round/>
            <a:headEnd/>
            <a:tailEnd/>
          </a:ln>
          <a:effectLst/>
        </p:spPr>
        <p:txBody>
          <a:bodyPr anchor="ctr">
            <a:noAutofit/>
          </a:bodyPr>
          <a:lstStyle/>
          <a:p>
            <a:endParaRPr lang="en-US"/>
          </a:p>
        </p:txBody>
      </p:sp>
      <p:sp>
        <p:nvSpPr>
          <p:cNvPr id="9" name="Line 10"/>
          <p:cNvSpPr>
            <a:spLocks noChangeShapeType="1"/>
          </p:cNvSpPr>
          <p:nvPr>
            <p:custDataLst>
              <p:tags r:id="rId5"/>
            </p:custDataLst>
          </p:nvPr>
        </p:nvSpPr>
        <p:spPr bwMode="auto">
          <a:xfrm flipH="1">
            <a:off x="2037216" y="1412728"/>
            <a:ext cx="533400" cy="0"/>
          </a:xfrm>
          <a:prstGeom prst="line">
            <a:avLst/>
          </a:prstGeom>
          <a:noFill/>
          <a:ln w="25400">
            <a:solidFill>
              <a:schemeClr val="bg2">
                <a:lumMod val="75000"/>
              </a:schemeClr>
            </a:solidFill>
            <a:round/>
            <a:headEnd/>
            <a:tailEnd/>
          </a:ln>
          <a:effectLst/>
        </p:spPr>
        <p:txBody>
          <a:bodyPr anchor="ctr">
            <a:noAutofit/>
          </a:bodyPr>
          <a:lstStyle/>
          <a:p>
            <a:endParaRPr lang="en-US"/>
          </a:p>
        </p:txBody>
      </p:sp>
      <p:sp>
        <p:nvSpPr>
          <p:cNvPr id="10" name="Line 16"/>
          <p:cNvSpPr>
            <a:spLocks noChangeShapeType="1"/>
          </p:cNvSpPr>
          <p:nvPr>
            <p:custDataLst>
              <p:tags r:id="rId6"/>
            </p:custDataLst>
          </p:nvPr>
        </p:nvSpPr>
        <p:spPr bwMode="auto">
          <a:xfrm flipH="1">
            <a:off x="2265816" y="1735955"/>
            <a:ext cx="173038" cy="0"/>
          </a:xfrm>
          <a:prstGeom prst="line">
            <a:avLst/>
          </a:prstGeom>
          <a:noFill/>
          <a:ln w="25400">
            <a:solidFill>
              <a:schemeClr val="bg2">
                <a:lumMod val="75000"/>
              </a:schemeClr>
            </a:solidFill>
            <a:round/>
            <a:headEnd/>
            <a:tailEnd/>
          </a:ln>
          <a:effectLst/>
        </p:spPr>
        <p:txBody>
          <a:bodyPr wrap="none" anchor="ctr">
            <a:noAutofit/>
          </a:bodyPr>
          <a:lstStyle/>
          <a:p>
            <a:endParaRPr lang="en-US"/>
          </a:p>
        </p:txBody>
      </p:sp>
      <p:sp>
        <p:nvSpPr>
          <p:cNvPr id="11" name="Line 18"/>
          <p:cNvSpPr>
            <a:spLocks noChangeShapeType="1"/>
          </p:cNvSpPr>
          <p:nvPr>
            <p:custDataLst>
              <p:tags r:id="rId7"/>
            </p:custDataLst>
          </p:nvPr>
        </p:nvSpPr>
        <p:spPr bwMode="auto">
          <a:xfrm flipH="1">
            <a:off x="2951616" y="1412728"/>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12" name="Line 21"/>
          <p:cNvSpPr>
            <a:spLocks noChangeShapeType="1"/>
          </p:cNvSpPr>
          <p:nvPr>
            <p:custDataLst>
              <p:tags r:id="rId8"/>
            </p:custDataLst>
          </p:nvPr>
        </p:nvSpPr>
        <p:spPr bwMode="auto">
          <a:xfrm flipH="1" flipV="1">
            <a:off x="1451429" y="1723878"/>
            <a:ext cx="0" cy="266700"/>
          </a:xfrm>
          <a:prstGeom prst="line">
            <a:avLst/>
          </a:prstGeom>
          <a:noFill/>
          <a:ln w="25400">
            <a:solidFill>
              <a:schemeClr val="bg2">
                <a:lumMod val="75000"/>
              </a:schemeClr>
            </a:solidFill>
            <a:round/>
            <a:headEnd/>
            <a:tailEnd type="oval"/>
          </a:ln>
          <a:effectLst/>
        </p:spPr>
        <p:txBody>
          <a:bodyPr anchor="ctr">
            <a:noAutofit/>
          </a:bodyPr>
          <a:lstStyle/>
          <a:p>
            <a:endParaRPr lang="en-US"/>
          </a:p>
        </p:txBody>
      </p:sp>
      <p:sp>
        <p:nvSpPr>
          <p:cNvPr id="13" name="Line 22"/>
          <p:cNvSpPr>
            <a:spLocks noChangeShapeType="1"/>
          </p:cNvSpPr>
          <p:nvPr>
            <p:custDataLst>
              <p:tags r:id="rId9"/>
            </p:custDataLst>
          </p:nvPr>
        </p:nvSpPr>
        <p:spPr bwMode="auto">
          <a:xfrm flipH="1" flipV="1">
            <a:off x="2265816" y="1724843"/>
            <a:ext cx="0" cy="277812"/>
          </a:xfrm>
          <a:prstGeom prst="line">
            <a:avLst/>
          </a:prstGeom>
          <a:noFill/>
          <a:ln w="25400">
            <a:solidFill>
              <a:schemeClr val="bg2">
                <a:lumMod val="75000"/>
              </a:schemeClr>
            </a:solidFill>
            <a:round/>
            <a:headEnd/>
            <a:tailEnd/>
          </a:ln>
          <a:effectLst/>
        </p:spPr>
        <p:txBody>
          <a:bodyPr anchor="ctr">
            <a:noAutofit/>
          </a:bodyPr>
          <a:lstStyle/>
          <a:p>
            <a:endParaRPr lang="en-US"/>
          </a:p>
        </p:txBody>
      </p:sp>
      <p:sp>
        <p:nvSpPr>
          <p:cNvPr id="14" name="Line 23"/>
          <p:cNvSpPr>
            <a:spLocks noChangeShapeType="1"/>
          </p:cNvSpPr>
          <p:nvPr>
            <p:custDataLst>
              <p:tags r:id="rId10"/>
            </p:custDataLst>
          </p:nvPr>
        </p:nvSpPr>
        <p:spPr bwMode="auto">
          <a:xfrm flipH="1" flipV="1">
            <a:off x="1451426" y="1990578"/>
            <a:ext cx="814390" cy="0"/>
          </a:xfrm>
          <a:prstGeom prst="line">
            <a:avLst/>
          </a:prstGeom>
          <a:noFill/>
          <a:ln w="25400">
            <a:solidFill>
              <a:schemeClr val="bg2">
                <a:lumMod val="75000"/>
              </a:schemeClr>
            </a:solidFill>
            <a:round/>
            <a:headEnd/>
            <a:tailEnd/>
          </a:ln>
          <a:effectLst/>
        </p:spPr>
        <p:txBody>
          <a:bodyPr anchor="ctr">
            <a:noAutofit/>
          </a:bodyPr>
          <a:lstStyle/>
          <a:p>
            <a:endParaRPr lang="en-US"/>
          </a:p>
        </p:txBody>
      </p:sp>
      <p:sp>
        <p:nvSpPr>
          <p:cNvPr id="15" name="Oval 25"/>
          <p:cNvSpPr>
            <a:spLocks noChangeArrowheads="1"/>
          </p:cNvSpPr>
          <p:nvPr>
            <p:custDataLst>
              <p:tags r:id="rId11"/>
            </p:custDataLst>
          </p:nvPr>
        </p:nvSpPr>
        <p:spPr bwMode="auto">
          <a:xfrm>
            <a:off x="2439733" y="1694195"/>
            <a:ext cx="87312" cy="88900"/>
          </a:xfrm>
          <a:prstGeom prst="ellipse">
            <a:avLst/>
          </a:prstGeom>
          <a:noFill/>
          <a:ln w="25400" algn="ctr">
            <a:solidFill>
              <a:schemeClr val="bg2">
                <a:lumMod val="75000"/>
              </a:schemeClr>
            </a:solidFill>
            <a:round/>
            <a:headEnd/>
            <a:tailEnd/>
          </a:ln>
          <a:effectLst/>
        </p:spPr>
        <p:txBody>
          <a:bodyPr wrap="none" anchor="ctr">
            <a:noAutofit/>
          </a:bodyPr>
          <a:lstStyle/>
          <a:p>
            <a:endParaRPr lang="en-US"/>
          </a:p>
        </p:txBody>
      </p:sp>
      <p:sp>
        <p:nvSpPr>
          <p:cNvPr id="16" name="Rectangle 26"/>
          <p:cNvSpPr>
            <a:spLocks noChangeArrowheads="1"/>
          </p:cNvSpPr>
          <p:nvPr>
            <p:custDataLst>
              <p:tags r:id="rId12"/>
            </p:custDataLst>
          </p:nvPr>
        </p:nvSpPr>
        <p:spPr bwMode="auto">
          <a:xfrm>
            <a:off x="1348241" y="1184128"/>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17" name="Rectangle 4"/>
          <p:cNvSpPr>
            <a:spLocks noChangeArrowheads="1"/>
          </p:cNvSpPr>
          <p:nvPr>
            <p:custDataLst>
              <p:tags r:id="rId13"/>
            </p:custDataLst>
          </p:nvPr>
        </p:nvSpPr>
        <p:spPr bwMode="auto">
          <a:xfrm>
            <a:off x="2570617" y="1260328"/>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18" name="TextBox 17"/>
          <p:cNvSpPr txBox="1"/>
          <p:nvPr/>
        </p:nvSpPr>
        <p:spPr>
          <a:xfrm>
            <a:off x="4015060" y="1366277"/>
            <a:ext cx="3781805" cy="523220"/>
          </a:xfrm>
          <a:prstGeom prst="rect">
            <a:avLst/>
          </a:prstGeom>
          <a:noFill/>
        </p:spPr>
        <p:txBody>
          <a:bodyPr wrap="none" rtlCol="0">
            <a:spAutoFit/>
          </a:bodyPr>
          <a:lstStyle/>
          <a:p>
            <a:r>
              <a:rPr lang="en-US" sz="2800" dirty="0" smtClean="0">
                <a:solidFill>
                  <a:schemeClr val="tx2"/>
                </a:solidFill>
                <a:latin typeface="Source Sans Pro"/>
              </a:rPr>
              <a:t>D Flip Flop stores 1 bit</a:t>
            </a:r>
            <a:endParaRPr lang="en-US" sz="2800" dirty="0">
              <a:solidFill>
                <a:schemeClr val="tx2"/>
              </a:solidFill>
              <a:latin typeface="Source Sans Pro"/>
            </a:endParaRPr>
          </a:p>
        </p:txBody>
      </p:sp>
      <p:sp>
        <p:nvSpPr>
          <p:cNvPr id="19" name="TextBox 18"/>
          <p:cNvSpPr txBox="1"/>
          <p:nvPr/>
        </p:nvSpPr>
        <p:spPr>
          <a:xfrm>
            <a:off x="3158535" y="1002412"/>
            <a:ext cx="395877" cy="461665"/>
          </a:xfrm>
          <a:prstGeom prst="rect">
            <a:avLst/>
          </a:prstGeom>
          <a:noFill/>
        </p:spPr>
        <p:txBody>
          <a:bodyPr wrap="square" rtlCol="0">
            <a:spAutoFit/>
          </a:bodyPr>
          <a:lstStyle/>
          <a:p>
            <a:r>
              <a:rPr lang="en-US" sz="2400" dirty="0" smtClean="0">
                <a:solidFill>
                  <a:schemeClr val="tx2"/>
                </a:solidFill>
                <a:latin typeface="Source Sans Pro"/>
              </a:rPr>
              <a:t>Q</a:t>
            </a:r>
            <a:endParaRPr lang="en-US" sz="2400" dirty="0">
              <a:solidFill>
                <a:schemeClr val="tx2"/>
              </a:solidFill>
              <a:latin typeface="Source Sans Pro"/>
            </a:endParaRPr>
          </a:p>
        </p:txBody>
      </p:sp>
      <p:sp>
        <p:nvSpPr>
          <p:cNvPr id="20" name="TextBox 19"/>
          <p:cNvSpPr txBox="1"/>
          <p:nvPr/>
        </p:nvSpPr>
        <p:spPr>
          <a:xfrm>
            <a:off x="685664" y="990600"/>
            <a:ext cx="395877" cy="461665"/>
          </a:xfrm>
          <a:prstGeom prst="rect">
            <a:avLst/>
          </a:prstGeom>
          <a:noFill/>
        </p:spPr>
        <p:txBody>
          <a:bodyPr wrap="square" rtlCol="0">
            <a:spAutoFit/>
          </a:bodyPr>
          <a:lstStyle/>
          <a:p>
            <a:r>
              <a:rPr lang="en-US" sz="2400" dirty="0">
                <a:solidFill>
                  <a:schemeClr val="tx2"/>
                </a:solidFill>
                <a:latin typeface="Source Sans Pro"/>
              </a:rPr>
              <a:t>D</a:t>
            </a:r>
          </a:p>
        </p:txBody>
      </p:sp>
      <p:sp>
        <p:nvSpPr>
          <p:cNvPr id="21" name="TextBox 20"/>
          <p:cNvSpPr txBox="1"/>
          <p:nvPr/>
        </p:nvSpPr>
        <p:spPr>
          <a:xfrm>
            <a:off x="563115" y="1479702"/>
            <a:ext cx="632726" cy="461665"/>
          </a:xfrm>
          <a:prstGeom prst="rect">
            <a:avLst/>
          </a:prstGeom>
          <a:noFill/>
        </p:spPr>
        <p:txBody>
          <a:bodyPr wrap="square" rtlCol="0">
            <a:spAutoFit/>
          </a:bodyPr>
          <a:lstStyle/>
          <a:p>
            <a:r>
              <a:rPr lang="en-US" sz="2400" dirty="0" err="1" smtClean="0">
                <a:solidFill>
                  <a:schemeClr val="tx2"/>
                </a:solidFill>
                <a:latin typeface="Source Sans Pro"/>
              </a:rPr>
              <a:t>clk</a:t>
            </a:r>
            <a:endParaRPr lang="en-US" sz="2400" dirty="0">
              <a:solidFill>
                <a:schemeClr val="tx2"/>
              </a:solidFill>
              <a:latin typeface="Source Sans Pro"/>
            </a:endParaRPr>
          </a:p>
        </p:txBody>
      </p:sp>
    </p:spTree>
    <p:extLst>
      <p:ext uri="{BB962C8B-B14F-4D97-AF65-F5344CB8AC3E}">
        <p14:creationId xmlns:p14="http://schemas.microsoft.com/office/powerpoint/2010/main" val="317603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8</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 for today</a:t>
            </a:r>
            <a:endParaRPr lang="en-US" dirty="0"/>
          </a:p>
        </p:txBody>
      </p:sp>
      <p:sp>
        <p:nvSpPr>
          <p:cNvPr id="6" name="Content Placeholder 2"/>
          <p:cNvSpPr>
            <a:spLocks noGrp="1"/>
          </p:cNvSpPr>
          <p:nvPr>
            <p:ph idx="1"/>
          </p:nvPr>
        </p:nvSpPr>
        <p:spPr>
          <a:xfrm>
            <a:off x="152400" y="685800"/>
            <a:ext cx="9144000" cy="5638800"/>
          </a:xfrm>
        </p:spPr>
        <p:txBody>
          <a:bodyPr/>
          <a:lstStyle/>
          <a:p>
            <a:pPr marL="0" indent="0">
              <a:buNone/>
            </a:pPr>
            <a:r>
              <a:rPr lang="en-US" dirty="0" smtClean="0"/>
              <a:t>How do we store results from ALU computations?</a:t>
            </a:r>
          </a:p>
          <a:p>
            <a:endParaRPr lang="en-US" sz="1200" dirty="0" smtClean="0"/>
          </a:p>
        </p:txBody>
      </p:sp>
    </p:spTree>
    <p:extLst>
      <p:ext uri="{BB962C8B-B14F-4D97-AF65-F5344CB8AC3E}">
        <p14:creationId xmlns:p14="http://schemas.microsoft.com/office/powerpoint/2010/main" val="206070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9</a:t>
            </a:fld>
            <a:endParaRPr lang="en-US"/>
          </a:p>
        </p:txBody>
      </p:sp>
      <p:sp>
        <p:nvSpPr>
          <p:cNvPr id="7"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8" name="Line 43"/>
          <p:cNvSpPr>
            <a:spLocks noChangeShapeType="1"/>
          </p:cNvSpPr>
          <p:nvPr>
            <p:custDataLst>
              <p:tags r:id="rId2"/>
            </p:custDataLst>
          </p:nvPr>
        </p:nvSpPr>
        <p:spPr bwMode="auto">
          <a:xfrm>
            <a:off x="3733800" y="2209800"/>
            <a:ext cx="2286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 name="Line 44"/>
          <p:cNvSpPr>
            <a:spLocks noChangeShapeType="1"/>
          </p:cNvSpPr>
          <p:nvPr>
            <p:custDataLst>
              <p:tags r:id="rId3"/>
            </p:custDataLst>
          </p:nvPr>
        </p:nvSpPr>
        <p:spPr bwMode="auto">
          <a:xfrm>
            <a:off x="3733800" y="3048000"/>
            <a:ext cx="1905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10" name="Line 47"/>
          <p:cNvSpPr>
            <a:spLocks noChangeShapeType="1"/>
          </p:cNvSpPr>
          <p:nvPr>
            <p:custDataLst>
              <p:tags r:id="rId4"/>
            </p:custDataLst>
          </p:nvPr>
        </p:nvSpPr>
        <p:spPr bwMode="auto">
          <a:xfrm flipV="1">
            <a:off x="8686800" y="1143000"/>
            <a:ext cx="0" cy="1676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1" name="Line 48"/>
          <p:cNvSpPr>
            <a:spLocks noChangeShapeType="1"/>
          </p:cNvSpPr>
          <p:nvPr>
            <p:custDataLst>
              <p:tags r:id="rId5"/>
            </p:custDataLst>
          </p:nvPr>
        </p:nvSpPr>
        <p:spPr bwMode="auto">
          <a:xfrm flipH="1">
            <a:off x="6629400" y="2590800"/>
            <a:ext cx="16764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12" name="Line 49"/>
          <p:cNvSpPr>
            <a:spLocks noChangeShapeType="1"/>
          </p:cNvSpPr>
          <p:nvPr>
            <p:custDataLst>
              <p:tags r:id="rId6"/>
            </p:custDataLst>
          </p:nvPr>
        </p:nvSpPr>
        <p:spPr bwMode="auto">
          <a:xfrm flipV="1">
            <a:off x="1981200" y="1143000"/>
            <a:ext cx="6705600" cy="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3" name="Line 51"/>
          <p:cNvSpPr>
            <a:spLocks noChangeShapeType="1"/>
          </p:cNvSpPr>
          <p:nvPr>
            <p:custDataLst>
              <p:tags r:id="rId7"/>
            </p:custDataLst>
          </p:nvPr>
        </p:nvSpPr>
        <p:spPr bwMode="auto">
          <a:xfrm flipV="1">
            <a:off x="1981200" y="2895600"/>
            <a:ext cx="228600" cy="0"/>
          </a:xfrm>
          <a:prstGeom prst="line">
            <a:avLst/>
          </a:prstGeom>
          <a:noFill/>
          <a:ln w="25400" cap="sq">
            <a:solidFill>
              <a:schemeClr val="accent4"/>
            </a:solidFill>
            <a:round/>
            <a:headEnd type="none" w="med" len="med"/>
            <a:tailEnd type="arrow" w="med" len="med"/>
          </a:ln>
          <a:effectLst/>
        </p:spPr>
        <p:txBody>
          <a:bodyPr anchor="ctr" anchorCtr="1">
            <a:noAutofit/>
          </a:bodyPr>
          <a:lstStyle/>
          <a:p>
            <a:endParaRPr lang="en-US">
              <a:latin typeface="Source Sans Pro" panose="020B0503030403020204"/>
            </a:endParaRPr>
          </a:p>
        </p:txBody>
      </p:sp>
      <p:sp>
        <p:nvSpPr>
          <p:cNvPr id="14"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15" name="Line 8"/>
          <p:cNvSpPr>
            <a:spLocks noChangeShapeType="1"/>
          </p:cNvSpPr>
          <p:nvPr>
            <p:custDataLst>
              <p:tags r:id="rId9"/>
            </p:custDataLst>
          </p:nvPr>
        </p:nvSpPr>
        <p:spPr bwMode="auto">
          <a:xfrm flipH="1">
            <a:off x="758320" y="2971800"/>
            <a:ext cx="3678"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latin typeface="Source Sans Pro" panose="020B0503030403020204"/>
            </a:endParaRPr>
          </a:p>
        </p:txBody>
      </p:sp>
      <p:sp>
        <p:nvSpPr>
          <p:cNvPr id="16"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17"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18"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latin typeface="Source Sans Pro" panose="020B0503030403020204"/>
            </a:endParaRPr>
          </a:p>
        </p:txBody>
      </p:sp>
      <p:sp>
        <p:nvSpPr>
          <p:cNvPr id="19" name="Line 49"/>
          <p:cNvSpPr>
            <a:spLocks noChangeShapeType="1"/>
          </p:cNvSpPr>
          <p:nvPr>
            <p:custDataLst>
              <p:tags r:id="rId13"/>
            </p:custDataLst>
          </p:nvPr>
        </p:nvSpPr>
        <p:spPr bwMode="auto">
          <a:xfrm flipH="1">
            <a:off x="1981200" y="1143000"/>
            <a:ext cx="0" cy="17526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0"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21" name="Line 44"/>
          <p:cNvSpPr>
            <a:spLocks noChangeShapeType="1"/>
          </p:cNvSpPr>
          <p:nvPr>
            <p:custDataLst>
              <p:tags r:id="rId15"/>
            </p:custDataLst>
          </p:nvPr>
        </p:nvSpPr>
        <p:spPr bwMode="auto">
          <a:xfrm>
            <a:off x="5791200" y="32004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2" name="Line 44"/>
          <p:cNvSpPr>
            <a:spLocks noChangeShapeType="1"/>
          </p:cNvSpPr>
          <p:nvPr>
            <p:custDataLst>
              <p:tags r:id="rId16"/>
            </p:custDataLst>
          </p:nvPr>
        </p:nvSpPr>
        <p:spPr bwMode="auto">
          <a:xfrm>
            <a:off x="5257800" y="35052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3" name="Line 49"/>
          <p:cNvSpPr>
            <a:spLocks noChangeShapeType="1"/>
          </p:cNvSpPr>
          <p:nvPr>
            <p:custDataLst>
              <p:tags r:id="rId17"/>
            </p:custDataLst>
          </p:nvPr>
        </p:nvSpPr>
        <p:spPr bwMode="auto">
          <a:xfrm>
            <a:off x="2286000" y="4876800"/>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4"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1700" dirty="0" smtClean="0">
                <a:solidFill>
                  <a:schemeClr val="tx2"/>
                </a:solidFill>
                <a:latin typeface="Source Sans Pro" panose="020B0503030403020204"/>
              </a:rPr>
              <a:t>memory</a:t>
            </a:r>
            <a:endParaRPr lang="en-US" sz="1700" dirty="0">
              <a:solidFill>
                <a:schemeClr val="tx2"/>
              </a:solidFill>
              <a:latin typeface="Source Sans Pro" panose="020B0503030403020204"/>
            </a:endParaRPr>
          </a:p>
        </p:txBody>
      </p:sp>
      <p:sp>
        <p:nvSpPr>
          <p:cNvPr id="26" name="Text Box 5"/>
          <p:cNvSpPr txBox="1">
            <a:spLocks noChangeArrowheads="1"/>
          </p:cNvSpPr>
          <p:nvPr>
            <p:custDataLst>
              <p:tags r:id="rId20"/>
            </p:custDataLst>
          </p:nvPr>
        </p:nvSpPr>
        <p:spPr bwMode="auto">
          <a:xfrm>
            <a:off x="6670274" y="4114800"/>
            <a:ext cx="1357099" cy="394274"/>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memory</a:t>
            </a:r>
          </a:p>
        </p:txBody>
      </p:sp>
      <p:sp>
        <p:nvSpPr>
          <p:cNvPr id="27" name="Line 49"/>
          <p:cNvSpPr>
            <a:spLocks noChangeShapeType="1"/>
          </p:cNvSpPr>
          <p:nvPr>
            <p:custDataLst>
              <p:tags r:id="rId21"/>
            </p:custDataLst>
          </p:nvPr>
        </p:nvSpPr>
        <p:spPr bwMode="auto">
          <a:xfrm flipV="1">
            <a:off x="5029200" y="3048000"/>
            <a:ext cx="0" cy="914400"/>
          </a:xfrm>
          <a:prstGeom prst="line">
            <a:avLst/>
          </a:prstGeom>
          <a:noFill/>
          <a:ln w="25400" cap="sq">
            <a:solidFill>
              <a:schemeClr val="accent4"/>
            </a:solidFill>
            <a:round/>
            <a:headEnd/>
            <a:tailEnd type="oval"/>
          </a:ln>
          <a:effectLst/>
        </p:spPr>
        <p:txBody>
          <a:bodyPr wrap="square" anchor="ctr" anchorCtr="1">
            <a:noAutofit/>
          </a:bodyPr>
          <a:lstStyle/>
          <a:p>
            <a:endParaRPr lang="en-US">
              <a:latin typeface="Source Sans Pro" panose="020B0503030403020204"/>
            </a:endParaRPr>
          </a:p>
        </p:txBody>
      </p:sp>
      <p:sp>
        <p:nvSpPr>
          <p:cNvPr id="28" name="Line 44"/>
          <p:cNvSpPr>
            <a:spLocks noChangeShapeType="1"/>
          </p:cNvSpPr>
          <p:nvPr>
            <p:custDataLst>
              <p:tags r:id="rId22"/>
            </p:custDataLst>
          </p:nvPr>
        </p:nvSpPr>
        <p:spPr bwMode="auto">
          <a:xfrm>
            <a:off x="5029200" y="3962400"/>
            <a:ext cx="1752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9"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30" name="Text Box 5"/>
          <p:cNvSpPr txBox="1">
            <a:spLocks noChangeArrowheads="1"/>
          </p:cNvSpPr>
          <p:nvPr>
            <p:custDataLst>
              <p:tags r:id="rId24"/>
            </p:custDataLst>
          </p:nvPr>
        </p:nvSpPr>
        <p:spPr bwMode="auto">
          <a:xfrm>
            <a:off x="7315201" y="3733800"/>
            <a:ext cx="685799" cy="367726"/>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31"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2" name="Text Box 5"/>
          <p:cNvSpPr txBox="1">
            <a:spLocks noChangeArrowheads="1"/>
          </p:cNvSpPr>
          <p:nvPr>
            <p:custDataLst>
              <p:tags r:id="rId26"/>
            </p:custDataLst>
          </p:nvPr>
        </p:nvSpPr>
        <p:spPr bwMode="auto">
          <a:xfrm>
            <a:off x="6781799" y="3415725"/>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33" name="Line 44"/>
          <p:cNvSpPr>
            <a:spLocks noChangeShapeType="1"/>
          </p:cNvSpPr>
          <p:nvPr>
            <p:custDataLst>
              <p:tags r:id="rId27"/>
            </p:custDataLst>
          </p:nvPr>
        </p:nvSpPr>
        <p:spPr bwMode="auto">
          <a:xfrm>
            <a:off x="7239000" y="2590800"/>
            <a:ext cx="0" cy="83820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34" name="Line 48"/>
          <p:cNvSpPr>
            <a:spLocks noChangeShapeType="1"/>
          </p:cNvSpPr>
          <p:nvPr>
            <p:custDataLst>
              <p:tags r:id="rId28"/>
            </p:custDataLst>
          </p:nvPr>
        </p:nvSpPr>
        <p:spPr bwMode="auto">
          <a:xfrm flipH="1">
            <a:off x="8458200" y="28194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35" name="Line 44"/>
          <p:cNvSpPr>
            <a:spLocks noChangeShapeType="1"/>
          </p:cNvSpPr>
          <p:nvPr>
            <p:custDataLst>
              <p:tags r:id="rId29"/>
            </p:custDataLst>
          </p:nvPr>
        </p:nvSpPr>
        <p:spPr bwMode="auto">
          <a:xfrm>
            <a:off x="8077200" y="3048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6" name="Line 49"/>
          <p:cNvSpPr>
            <a:spLocks noChangeShapeType="1"/>
          </p:cNvSpPr>
          <p:nvPr>
            <p:custDataLst>
              <p:tags r:id="rId30"/>
            </p:custDataLst>
          </p:nvPr>
        </p:nvSpPr>
        <p:spPr bwMode="auto">
          <a:xfrm>
            <a:off x="8077200" y="3048000"/>
            <a:ext cx="0" cy="9144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7" name="Line 49"/>
          <p:cNvSpPr>
            <a:spLocks noChangeShapeType="1"/>
          </p:cNvSpPr>
          <p:nvPr>
            <p:custDataLst>
              <p:tags r:id="rId31"/>
            </p:custDataLst>
          </p:nvPr>
        </p:nvSpPr>
        <p:spPr bwMode="auto">
          <a:xfrm flipV="1">
            <a:off x="7924800" y="3962400"/>
            <a:ext cx="1524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8"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39"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40"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1"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2"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3"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4"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5"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46" name="Line 44"/>
          <p:cNvSpPr>
            <a:spLocks noChangeShapeType="1"/>
          </p:cNvSpPr>
          <p:nvPr>
            <p:custDataLst>
              <p:tags r:id="rId40"/>
            </p:custDataLst>
          </p:nvPr>
        </p:nvSpPr>
        <p:spPr bwMode="auto">
          <a:xfrm flipH="1">
            <a:off x="4419600" y="3657600"/>
            <a:ext cx="6096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47"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8"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9"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latin typeface="Source Sans Pro" panose="020B0503030403020204"/>
            </a:endParaRPr>
          </a:p>
        </p:txBody>
      </p:sp>
      <p:sp>
        <p:nvSpPr>
          <p:cNvPr id="50"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400" dirty="0" err="1" smtClean="0">
                <a:solidFill>
                  <a:schemeClr val="tx2"/>
                </a:solidFill>
                <a:latin typeface="Source Sans Pro" panose="020B0503030403020204"/>
              </a:rPr>
              <a:t>cmp</a:t>
            </a:r>
            <a:endParaRPr lang="en-US" sz="1400" dirty="0">
              <a:solidFill>
                <a:schemeClr val="tx2"/>
              </a:solidFill>
              <a:latin typeface="Source Sans Pro" panose="020B0503030403020204"/>
            </a:endParaRPr>
          </a:p>
        </p:txBody>
      </p:sp>
      <p:sp>
        <p:nvSpPr>
          <p:cNvPr id="51"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2" name="Line 49"/>
          <p:cNvSpPr>
            <a:spLocks noChangeShapeType="1"/>
          </p:cNvSpPr>
          <p:nvPr>
            <p:custDataLst>
              <p:tags r:id="rId46"/>
            </p:custDataLst>
          </p:nvPr>
        </p:nvSpPr>
        <p:spPr bwMode="auto">
          <a:xfrm>
            <a:off x="2286000" y="3962400"/>
            <a:ext cx="0" cy="1143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53" name="Oval 24"/>
          <p:cNvSpPr>
            <a:spLocks noChangeArrowheads="1"/>
          </p:cNvSpPr>
          <p:nvPr>
            <p:custDataLst>
              <p:tags r:id="rId47"/>
            </p:custDataLst>
          </p:nvPr>
        </p:nvSpPr>
        <p:spPr bwMode="auto">
          <a:xfrm>
            <a:off x="2590800" y="3962401"/>
            <a:ext cx="1219200" cy="457199"/>
          </a:xfrm>
          <a:prstGeom prst="ellipse">
            <a:avLst/>
          </a:prstGeom>
          <a:no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control</a:t>
            </a:r>
          </a:p>
        </p:txBody>
      </p:sp>
      <p:sp>
        <p:nvSpPr>
          <p:cNvPr id="54"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t>
            </a:r>
            <a:endParaRPr lang="en-US" dirty="0">
              <a:solidFill>
                <a:schemeClr val="tx2"/>
              </a:solidFill>
              <a:latin typeface="Source Sans Pro" panose="020B0503030403020204"/>
            </a:endParaRPr>
          </a:p>
        </p:txBody>
      </p:sp>
      <p:sp>
        <p:nvSpPr>
          <p:cNvPr id="55" name="Line 44"/>
          <p:cNvSpPr>
            <a:spLocks noChangeShapeType="1"/>
          </p:cNvSpPr>
          <p:nvPr>
            <p:custDataLst>
              <p:tags r:id="rId49"/>
            </p:custDataLst>
          </p:nvPr>
        </p:nvSpPr>
        <p:spPr bwMode="auto">
          <a:xfrm flipH="1">
            <a:off x="4419600" y="3810000"/>
            <a:ext cx="3810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56" name="Line 44"/>
          <p:cNvSpPr>
            <a:spLocks noChangeShapeType="1"/>
          </p:cNvSpPr>
          <p:nvPr>
            <p:custDataLst>
              <p:tags r:id="rId50"/>
            </p:custDataLst>
          </p:nvPr>
        </p:nvSpPr>
        <p:spPr bwMode="auto">
          <a:xfrm flipH="1">
            <a:off x="4419600" y="41910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7" name="Line 44"/>
          <p:cNvSpPr>
            <a:spLocks noChangeShapeType="1"/>
          </p:cNvSpPr>
          <p:nvPr>
            <p:custDataLst>
              <p:tags r:id="rId51"/>
            </p:custDataLst>
          </p:nvPr>
        </p:nvSpPr>
        <p:spPr bwMode="auto">
          <a:xfrm>
            <a:off x="2438400" y="5029200"/>
            <a:ext cx="5334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8"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9"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0"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1"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2"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3" name="Freeform 62"/>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64" name="Oval 17"/>
          <p:cNvSpPr>
            <a:spLocks noChangeArrowheads="1"/>
          </p:cNvSpPr>
          <p:nvPr>
            <p:custDataLst>
              <p:tags r:id="rId58"/>
            </p:custDataLst>
          </p:nvPr>
        </p:nvSpPr>
        <p:spPr bwMode="auto">
          <a:xfrm>
            <a:off x="457200" y="4495800"/>
            <a:ext cx="1143000" cy="685800"/>
          </a:xfrm>
          <a:prstGeom prst="ellipse">
            <a:avLst/>
          </a:prstGeom>
          <a:noFill/>
          <a:ln w="25400"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65"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66"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67"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8"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9"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chemeClr val="tx2"/>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71" name="Line 48"/>
          <p:cNvSpPr>
            <a:spLocks noChangeShapeType="1"/>
          </p:cNvSpPr>
          <p:nvPr>
            <p:custDataLst>
              <p:tags r:id="rId65"/>
            </p:custDataLst>
          </p:nvPr>
        </p:nvSpPr>
        <p:spPr bwMode="auto">
          <a:xfrm flipH="1">
            <a:off x="2362200" y="31242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72"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73"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4"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75"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6"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8"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9"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80" name="Line 44"/>
          <p:cNvSpPr>
            <a:spLocks noChangeShapeType="1"/>
          </p:cNvSpPr>
          <p:nvPr>
            <p:custDataLst>
              <p:tags r:id="rId74"/>
            </p:custDataLst>
          </p:nvPr>
        </p:nvSpPr>
        <p:spPr bwMode="auto">
          <a:xfrm>
            <a:off x="771120" y="3357373"/>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81" name="Line 49"/>
          <p:cNvSpPr>
            <a:spLocks noChangeShapeType="1"/>
          </p:cNvSpPr>
          <p:nvPr>
            <p:custDataLst>
              <p:tags r:id="rId75"/>
            </p:custDataLst>
          </p:nvPr>
        </p:nvSpPr>
        <p:spPr bwMode="auto">
          <a:xfrm flipV="1">
            <a:off x="3657600" y="5029200"/>
            <a:ext cx="16002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82" name="Text Box 11"/>
          <p:cNvSpPr txBox="1">
            <a:spLocks noChangeArrowheads="1"/>
          </p:cNvSpPr>
          <p:nvPr>
            <p:custDataLst>
              <p:tags r:id="rId76"/>
            </p:custDataLst>
          </p:nvPr>
        </p:nvSpPr>
        <p:spPr bwMode="auto">
          <a:xfrm>
            <a:off x="2971800" y="4876800"/>
            <a:ext cx="6858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83" name="Line 49"/>
          <p:cNvSpPr>
            <a:spLocks noChangeShapeType="1"/>
          </p:cNvSpPr>
          <p:nvPr>
            <p:custDataLst>
              <p:tags r:id="rId77"/>
            </p:custDataLst>
          </p:nvPr>
        </p:nvSpPr>
        <p:spPr bwMode="auto">
          <a:xfrm flipV="1">
            <a:off x="4800600" y="2209800"/>
            <a:ext cx="0" cy="1981200"/>
          </a:xfrm>
          <a:prstGeom prst="line">
            <a:avLst/>
          </a:prstGeom>
          <a:noFill/>
          <a:ln w="25400" cap="sq">
            <a:solidFill>
              <a:schemeClr val="accent4"/>
            </a:solidFill>
            <a:round/>
            <a:headEnd type="oval" w="med" len="med"/>
            <a:tailEnd type="oval" w="med" len="med"/>
          </a:ln>
          <a:effectLst/>
        </p:spPr>
        <p:txBody>
          <a:bodyPr wrap="square" anchor="ctr" anchorCtr="1">
            <a:noAutofit/>
          </a:bodyPr>
          <a:lstStyle/>
          <a:p>
            <a:endParaRPr lang="en-US">
              <a:latin typeface="Source Sans Pro" panose="020B0503030403020204"/>
            </a:endParaRPr>
          </a:p>
        </p:txBody>
      </p:sp>
      <p:sp>
        <p:nvSpPr>
          <p:cNvPr id="84" name="Line 49"/>
          <p:cNvSpPr>
            <a:spLocks noChangeShapeType="1"/>
          </p:cNvSpPr>
          <p:nvPr>
            <p:custDataLst>
              <p:tags r:id="rId78"/>
            </p:custDataLst>
          </p:nvPr>
        </p:nvSpPr>
        <p:spPr bwMode="auto">
          <a:xfrm>
            <a:off x="5257800" y="3505201"/>
            <a:ext cx="0" cy="1523999"/>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grpSp>
        <p:nvGrpSpPr>
          <p:cNvPr id="85" name="Group 84"/>
          <p:cNvGrpSpPr/>
          <p:nvPr>
            <p:custDataLst>
              <p:tags r:id="rId79"/>
            </p:custDataLst>
          </p:nvPr>
        </p:nvGrpSpPr>
        <p:grpSpPr>
          <a:xfrm>
            <a:off x="914400" y="3200400"/>
            <a:ext cx="304800" cy="304800"/>
            <a:chOff x="914400" y="3200400"/>
            <a:chExt cx="304800" cy="304800"/>
          </a:xfrm>
        </p:grpSpPr>
        <p:sp>
          <p:nvSpPr>
            <p:cNvPr id="86" name="Freeform 85"/>
            <p:cNvSpPr/>
            <p:nvPr>
              <p:custDataLst>
                <p:tags r:id="rId85"/>
              </p:custDataLst>
            </p:nvPr>
          </p:nvSpPr>
          <p:spPr>
            <a:xfrm>
              <a:off x="914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7" name="Text Box 11"/>
            <p:cNvSpPr txBox="1">
              <a:spLocks noChangeArrowheads="1"/>
            </p:cNvSpPr>
            <p:nvPr>
              <p:custDataLst>
                <p:tags r:id="rId86"/>
              </p:custDataLst>
            </p:nvPr>
          </p:nvSpPr>
          <p:spPr bwMode="auto">
            <a:xfrm>
              <a:off x="1004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grpSp>
        <p:nvGrpSpPr>
          <p:cNvPr id="88" name="Group 87"/>
          <p:cNvGrpSpPr/>
          <p:nvPr>
            <p:custDataLst>
              <p:tags r:id="rId80"/>
            </p:custDataLst>
          </p:nvPr>
        </p:nvGrpSpPr>
        <p:grpSpPr>
          <a:xfrm>
            <a:off x="1676400" y="3200400"/>
            <a:ext cx="304800" cy="304800"/>
            <a:chOff x="1676400" y="3200400"/>
            <a:chExt cx="304800" cy="304800"/>
          </a:xfrm>
        </p:grpSpPr>
        <p:sp>
          <p:nvSpPr>
            <p:cNvPr id="89" name="Freeform 88"/>
            <p:cNvSpPr/>
            <p:nvPr>
              <p:custDataLst>
                <p:tags r:id="rId83"/>
              </p:custDataLst>
            </p:nvPr>
          </p:nvSpPr>
          <p:spPr>
            <a:xfrm>
              <a:off x="1676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0" name="Text Box 11"/>
            <p:cNvSpPr txBox="1">
              <a:spLocks noChangeArrowheads="1"/>
            </p:cNvSpPr>
            <p:nvPr>
              <p:custDataLst>
                <p:tags r:id="rId84"/>
              </p:custDataLst>
            </p:nvPr>
          </p:nvSpPr>
          <p:spPr bwMode="auto">
            <a:xfrm>
              <a:off x="1766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91" name="Line 45"/>
          <p:cNvSpPr>
            <a:spLocks noChangeShapeType="1"/>
          </p:cNvSpPr>
          <p:nvPr>
            <p:custDataLst>
              <p:tags r:id="rId81"/>
            </p:custDataLst>
          </p:nvPr>
        </p:nvSpPr>
        <p:spPr bwMode="auto">
          <a:xfrm flipV="1">
            <a:off x="6553200" y="3124200"/>
            <a:ext cx="0" cy="2286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2" name="Rectangle 2"/>
          <p:cNvSpPr>
            <a:spLocks noGrp="1" noChangeArrowheads="1"/>
          </p:cNvSpPr>
          <p:nvPr>
            <p:ph type="title"/>
            <p:custDataLst>
              <p:tags r:id="rId82"/>
            </p:custDataLst>
          </p:nvPr>
        </p:nvSpPr>
        <p:spPr>
          <a:xfrm>
            <a:off x="228600" y="152400"/>
            <a:ext cx="8686800" cy="533400"/>
          </a:xfrm>
        </p:spPr>
        <p:txBody>
          <a:bodyPr>
            <a:noAutofit/>
          </a:bodyPr>
          <a:lstStyle/>
          <a:p>
            <a:r>
              <a:rPr lang="en-US" dirty="0" smtClean="0"/>
              <a:t>Big Picture:  Building a Processor</a:t>
            </a:r>
            <a:endParaRPr lang="en-US" dirty="0"/>
          </a:p>
        </p:txBody>
      </p:sp>
      <p:sp>
        <p:nvSpPr>
          <p:cNvPr id="93" name="TextBox 92"/>
          <p:cNvSpPr txBox="1"/>
          <p:nvPr/>
        </p:nvSpPr>
        <p:spPr>
          <a:xfrm>
            <a:off x="1843086" y="5943600"/>
            <a:ext cx="4101829"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Tree>
    <p:extLst>
      <p:ext uri="{BB962C8B-B14F-4D97-AF65-F5344CB8AC3E}">
        <p14:creationId xmlns:p14="http://schemas.microsoft.com/office/powerpoint/2010/main" val="184274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_theme">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_theme" id="{87D39A7C-5058-483C-A408-E26106E53CCF}" vid="{8AF49146-2743-4A8D-8229-299168E9D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Bracy_theme</Template>
  <TotalTime>1494</TotalTime>
  <Words>4632</Words>
  <Application>Microsoft Office PowerPoint</Application>
  <PresentationFormat>On-screen Show (4:3)</PresentationFormat>
  <Paragraphs>1614</Paragraphs>
  <Slides>62</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Arial</vt:lpstr>
      <vt:lpstr>Arial Unicode MS</vt:lpstr>
      <vt:lpstr>Calibri</vt:lpstr>
      <vt:lpstr>Cambria Math</vt:lpstr>
      <vt:lpstr>Consolas</vt:lpstr>
      <vt:lpstr>Lucida Grande</vt:lpstr>
      <vt:lpstr>Osaka</vt:lpstr>
      <vt:lpstr>Source Sans Pro</vt:lpstr>
      <vt:lpstr>Source Sans Pro Light</vt:lpstr>
      <vt:lpstr>Tahoma</vt:lpstr>
      <vt:lpstr>Times New Roman</vt:lpstr>
      <vt:lpstr>Wingdings</vt:lpstr>
      <vt:lpstr>Bracy_theme</vt:lpstr>
      <vt:lpstr>Memory</vt:lpstr>
      <vt:lpstr>Announcements</vt:lpstr>
      <vt:lpstr>Announcements</vt:lpstr>
      <vt:lpstr>Announcements</vt:lpstr>
      <vt:lpstr>Announcements</vt:lpstr>
      <vt:lpstr>Goals for today</vt:lpstr>
      <vt:lpstr>Last time: How do we store one bit</vt:lpstr>
      <vt:lpstr>Goal for today</vt:lpstr>
      <vt:lpstr>Big Picture:  Building a Processor</vt:lpstr>
      <vt:lpstr>Big Picture:  Building a Processor</vt:lpstr>
      <vt:lpstr>Goal for today</vt:lpstr>
      <vt:lpstr>Register File</vt:lpstr>
      <vt:lpstr>Register File</vt:lpstr>
      <vt:lpstr>Register File</vt:lpstr>
      <vt:lpstr>Register File</vt:lpstr>
      <vt:lpstr>Aside: 3-to-8 decoder truth table &amp; circuit </vt:lpstr>
      <vt:lpstr>Aside: 3-to-8 decoder truth table &amp; circuit </vt:lpstr>
      <vt:lpstr>Register File</vt:lpstr>
      <vt:lpstr>Register File</vt:lpstr>
      <vt:lpstr>Register File</vt:lpstr>
      <vt:lpstr>Register File</vt:lpstr>
      <vt:lpstr>Tradeoffs</vt:lpstr>
      <vt:lpstr>Takeway</vt:lpstr>
      <vt:lpstr>Goals for today</vt:lpstr>
      <vt:lpstr>Next Goal</vt:lpstr>
      <vt:lpstr>Building Large Memories</vt:lpstr>
      <vt:lpstr>Tri-State Devices</vt:lpstr>
      <vt:lpstr>Tri-State Devices</vt:lpstr>
      <vt:lpstr>Tri-State Devices</vt:lpstr>
      <vt:lpstr>Tri-State Devices</vt:lpstr>
      <vt:lpstr>Tri-State Devices</vt:lpstr>
      <vt:lpstr>Tri-State Devices</vt:lpstr>
      <vt:lpstr>Shared Bus</vt:lpstr>
      <vt:lpstr>Takeway</vt:lpstr>
      <vt:lpstr>Goals for today</vt:lpstr>
      <vt:lpstr>Next Goal</vt:lpstr>
      <vt:lpstr>Memory</vt:lpstr>
      <vt:lpstr>Memory</vt:lpstr>
      <vt:lpstr>Memory</vt:lpstr>
      <vt:lpstr>Memory</vt:lpstr>
      <vt:lpstr>Memory</vt:lpstr>
      <vt:lpstr>Register File</vt:lpstr>
      <vt:lpstr>Memory</vt:lpstr>
      <vt:lpstr>Memory</vt:lpstr>
      <vt:lpstr>iClicker Question</vt:lpstr>
      <vt:lpstr>SRAM Cell</vt:lpstr>
      <vt:lpstr>SRAM Cell</vt:lpstr>
      <vt:lpstr>SRAM Cell</vt:lpstr>
      <vt:lpstr>SRAM</vt:lpstr>
      <vt:lpstr>SRAM</vt:lpstr>
      <vt:lpstr>SRAM</vt:lpstr>
      <vt:lpstr>SRAM</vt:lpstr>
      <vt:lpstr>SRAM</vt:lpstr>
      <vt:lpstr>SRAM Modules and Arrays</vt:lpstr>
      <vt:lpstr>SRAM Summary</vt:lpstr>
      <vt:lpstr>Dynamic RAM: DRAM</vt:lpstr>
      <vt:lpstr>Dynamic RAM: DRAM</vt:lpstr>
      <vt:lpstr>Dynamic RAM: DRAM</vt:lpstr>
      <vt:lpstr>Dynamic RAM: DRAM</vt:lpstr>
      <vt:lpstr>DRAM vs. SRAM</vt:lpstr>
      <vt:lpstr>Memory</vt:lpstr>
      <vt:lpstr>Summary</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loaner</dc:creator>
  <cp:lastModifiedBy>Hakim Weatherspoon</cp:lastModifiedBy>
  <cp:revision>38</cp:revision>
  <cp:lastPrinted>2019-02-06T03:56:33Z</cp:lastPrinted>
  <dcterms:created xsi:type="dcterms:W3CDTF">2018-12-30T21:34:54Z</dcterms:created>
  <dcterms:modified xsi:type="dcterms:W3CDTF">2019-02-06T03:57:48Z</dcterms:modified>
</cp:coreProperties>
</file>