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6"/>
  </p:notesMasterIdLst>
  <p:sldIdLst>
    <p:sldId id="256" r:id="rId2"/>
    <p:sldId id="257" r:id="rId3"/>
    <p:sldId id="303" r:id="rId4"/>
    <p:sldId id="305" r:id="rId5"/>
    <p:sldId id="304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306" r:id="rId16"/>
    <p:sldId id="268" r:id="rId17"/>
    <p:sldId id="273" r:id="rId18"/>
    <p:sldId id="274" r:id="rId19"/>
    <p:sldId id="276" r:id="rId20"/>
    <p:sldId id="280" r:id="rId21"/>
    <p:sldId id="307" r:id="rId22"/>
    <p:sldId id="282" r:id="rId23"/>
    <p:sldId id="308" r:id="rId24"/>
    <p:sldId id="290" r:id="rId25"/>
    <p:sldId id="291" r:id="rId26"/>
    <p:sldId id="292" r:id="rId27"/>
    <p:sldId id="293" r:id="rId28"/>
    <p:sldId id="309" r:id="rId29"/>
    <p:sldId id="310" r:id="rId30"/>
    <p:sldId id="298" r:id="rId31"/>
    <p:sldId id="299" r:id="rId32"/>
    <p:sldId id="300" r:id="rId33"/>
    <p:sldId id="301" r:id="rId34"/>
    <p:sldId id="302" r:id="rId3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0" autoAdjust="0"/>
    <p:restoredTop sz="78864" autoAdjust="0"/>
  </p:normalViewPr>
  <p:slideViewPr>
    <p:cSldViewPr snapToGrid="0">
      <p:cViewPr varScale="1">
        <p:scale>
          <a:sx n="56" d="100"/>
          <a:sy n="56" d="100"/>
        </p:scale>
        <p:origin x="54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E4CE7-C7CC-4730-A3B2-4621148913A0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F4859-B9A8-4151-A844-3CDE0B53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are we going to stably store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62519" y="693721"/>
            <a:ext cx="4607593" cy="3455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708" tIns="45355" rIns="90708" bIns="45355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4980" y="4379913"/>
            <a:ext cx="5082669" cy="4146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1253" tIns="45626" rIns="91253" bIns="4562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as a clicker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as a clicker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2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8" Type="http://schemas.openxmlformats.org/officeDocument/2006/relationships/tags" Target="../tags/tag72.xml"/><Relationship Id="rId3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8" Type="http://schemas.openxmlformats.org/officeDocument/2006/relationships/tags" Target="../tags/tag148.xml"/><Relationship Id="rId3" Type="http://schemas.openxmlformats.org/officeDocument/2006/relationships/tags" Target="../tags/tag14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tags" Target="../tags/tag205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8" Type="http://schemas.openxmlformats.org/officeDocument/2006/relationships/tags" Target="../tags/tag184.xml"/><Relationship Id="rId3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10" Type="http://schemas.openxmlformats.org/officeDocument/2006/relationships/tags" Target="../tags/tag24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10" Type="http://schemas.openxmlformats.org/officeDocument/2006/relationships/tags" Target="../tags/tag25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10" Type="http://schemas.openxmlformats.org/officeDocument/2006/relationships/tags" Target="../tags/tag2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image" Target="../media/image8.png"/><Relationship Id="rId10" Type="http://schemas.openxmlformats.org/officeDocument/2006/relationships/tags" Target="../tags/tag298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image" Target="../media/image8.png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5" Type="http://schemas.openxmlformats.org/officeDocument/2006/relationships/tags" Target="../tags/tag322.xml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5" Type="http://schemas.openxmlformats.org/officeDocument/2006/relationships/tags" Target="../tags/tag333.xml"/><Relationship Id="rId10" Type="http://schemas.openxmlformats.org/officeDocument/2006/relationships/tags" Target="../tags/tag338.xml"/><Relationship Id="rId4" Type="http://schemas.openxmlformats.org/officeDocument/2006/relationships/tags" Target="../tags/tag332.xml"/><Relationship Id="rId9" Type="http://schemas.openxmlformats.org/officeDocument/2006/relationships/tags" Target="../tags/tag3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tags" Target="../tags/tag391.xml"/><Relationship Id="rId21" Type="http://schemas.openxmlformats.org/officeDocument/2006/relationships/tags" Target="../tags/tag373.xml"/><Relationship Id="rId34" Type="http://schemas.openxmlformats.org/officeDocument/2006/relationships/tags" Target="../tags/tag386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41" Type="http://schemas.openxmlformats.org/officeDocument/2006/relationships/image" Target="../media/image8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tags" Target="../tags/tag420.xml"/><Relationship Id="rId41" Type="http://schemas.openxmlformats.org/officeDocument/2006/relationships/image" Target="../media/image8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image" Target="../media/image8.png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8" Type="http://schemas.openxmlformats.org/officeDocument/2006/relationships/tags" Target="../tags/tag438.xml"/><Relationship Id="rId3" Type="http://schemas.openxmlformats.org/officeDocument/2006/relationships/tags" Target="../tags/tag4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8" Type="http://schemas.openxmlformats.org/officeDocument/2006/relationships/tags" Target="../tags/tag36.xml"/><Relationship Id="rId3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 smtClean="0"/>
              <a:t>Finite State Machines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70033" y="6230459"/>
            <a:ext cx="680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6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00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0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01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10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11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17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66988" y="605440"/>
            <a:ext cx="762000" cy="43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86412" y="998059"/>
            <a:ext cx="6096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0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2800" y="910239"/>
            <a:ext cx="642772" cy="4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2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3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60785" y="2984226"/>
            <a:ext cx="685800" cy="42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6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28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29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243424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1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00600" y="2572854"/>
            <a:ext cx="747388" cy="44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3"/>
            </p:custDataLst>
          </p:nvPr>
        </p:nvSpPr>
        <p:spPr>
          <a:xfrm>
            <a:off x="228600" y="4110639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=up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=down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=on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=off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00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=A,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01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=B,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10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=C,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11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=D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 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0</a:t>
            </a:r>
            <a:endParaRPr lang="en-US" sz="1800" b="1" baseline="-250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0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000" b="1" baseline="-25000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000" b="1" baseline="-25000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000" b="1" baseline="-25000" dirty="0" smtClean="0">
                <a:solidFill>
                  <a:schemeClr val="accent1"/>
                </a:solidFill>
                <a:latin typeface="Source Sans Pro"/>
              </a:rPr>
              <a:t>2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…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593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187825" y="2819400"/>
            <a:ext cx="692150" cy="510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819400" y="2292122"/>
            <a:ext cx="1816434" cy="189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0" name="Oval 19"/>
          <p:cNvSpPr/>
          <p:nvPr>
            <p:custDataLst>
              <p:tags r:id="rId15"/>
            </p:custDataLst>
          </p:nvPr>
        </p:nvSpPr>
        <p:spPr>
          <a:xfrm>
            <a:off x="4752975" y="1159933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3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3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4"/>
          <p:cNvSpPr>
            <a:spLocks noGrp="1"/>
          </p:cNvSpPr>
          <p:nvPr>
            <p:ph idx="1"/>
            <p:custDataLst>
              <p:tags r:id="rId18"/>
            </p:custDataLst>
          </p:nvPr>
        </p:nvSpPr>
        <p:spPr>
          <a:xfrm>
            <a:off x="228600" y="654662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187825" y="2819401"/>
            <a:ext cx="60007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3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267199" y="2655174"/>
            <a:ext cx="520699" cy="118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267199" y="1732162"/>
            <a:ext cx="368635" cy="20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>
            <a:stCxn id="26" idx="0"/>
          </p:cNvCxnSpPr>
          <p:nvPr>
            <p:custDataLst>
              <p:tags r:id="rId19"/>
            </p:custDataLst>
          </p:nvPr>
        </p:nvCxnSpPr>
        <p:spPr>
          <a:xfrm>
            <a:off x="4267199" y="1752599"/>
            <a:ext cx="1" cy="914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>
            <p:custDataLst>
              <p:tags r:id="rId20"/>
            </p:custDataLst>
          </p:nvPr>
        </p:nvSpPr>
        <p:spPr>
          <a:xfrm>
            <a:off x="4694823" y="1355005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Oval 28"/>
          <p:cNvSpPr/>
          <p:nvPr>
            <p:custDataLst>
              <p:tags r:id="rId21"/>
            </p:custDataLst>
          </p:nvPr>
        </p:nvSpPr>
        <p:spPr>
          <a:xfrm>
            <a:off x="4807115" y="2296862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Content Placeholder 24"/>
          <p:cNvSpPr>
            <a:spLocks noGrp="1"/>
          </p:cNvSpPr>
          <p:nvPr>
            <p:ph idx="1"/>
            <p:custDataLst>
              <p:tags r:id="rId2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Outputs depend only on 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input</a:t>
            </a:r>
            <a:endParaRPr lang="en-US" sz="24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7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51778" y="1457764"/>
            <a:ext cx="663842" cy="6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A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1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B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on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C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D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18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04857" y="637524"/>
            <a:ext cx="106096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8282" y="986440"/>
            <a:ext cx="6096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1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2800" y="910240"/>
            <a:ext cx="1062248" cy="38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3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4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35986" y="3042001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7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29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30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243424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2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822114" y="2518312"/>
            <a:ext cx="80502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4"/>
            </p:custDataLst>
          </p:nvPr>
        </p:nvSpPr>
        <p:spPr>
          <a:xfrm>
            <a:off x="228600" y="4110640"/>
            <a:ext cx="3456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down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off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B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D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rgbClr val="FFC000"/>
                </a:solidFill>
                <a:latin typeface="Source Sans Pro"/>
              </a:rPr>
              <a:t>state</a:t>
            </a:r>
            <a:br>
              <a:rPr lang="en-US" sz="1600" b="1" dirty="0" smtClean="0">
                <a:solidFill>
                  <a:srgbClr val="FFC000"/>
                </a:solidFill>
                <a:latin typeface="Source Sans Pro"/>
              </a:rPr>
            </a:br>
            <a:r>
              <a:rPr lang="en-US" sz="1600" b="1" dirty="0" smtClean="0">
                <a:solidFill>
                  <a:schemeClr val="accent2"/>
                </a:solidFill>
                <a:latin typeface="Source Sans Pro"/>
              </a:rPr>
              <a:t>out</a:t>
            </a:r>
            <a:endParaRPr lang="en-US" sz="16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err="1" smtClean="0">
                <a:solidFill>
                  <a:srgbClr val="FFC000"/>
                </a:solidFill>
                <a:latin typeface="Source Sans Pro"/>
              </a:rPr>
              <a:t>start</a:t>
            </a:r>
            <a:r>
              <a:rPr lang="en-US" sz="1600" b="1" dirty="0" err="1" smtClean="0">
                <a:solidFill>
                  <a:schemeClr val="accent2"/>
                </a:solidFill>
                <a:latin typeface="Source Sans Pro"/>
              </a:rPr>
              <a:t>out</a:t>
            </a:r>
            <a:endParaRPr lang="en-US" sz="1600" b="1" dirty="0">
              <a:solidFill>
                <a:schemeClr val="accent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65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chemeClr val="accent6"/>
                </a:solidFill>
                <a:latin typeface="Source Sans Pro"/>
              </a:rPr>
              <a:t>state</a:t>
            </a: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input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output</a:t>
            </a:r>
            <a:endParaRPr lang="en-US" sz="24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start</a:t>
            </a:r>
            <a:br>
              <a:rPr lang="en-US" sz="1600" b="1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state</a:t>
            </a:r>
            <a:endParaRPr lang="en-US" sz="1600" b="1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A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B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C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D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456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down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off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B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81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22"/>
            <a:ext cx="9144000" cy="74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Activity#2: </a:t>
            </a:r>
            <a:r>
              <a:rPr lang="en-US" sz="2800" dirty="0" smtClean="0"/>
              <a:t>Create a Logic Circuit for a Serial </a:t>
            </a:r>
            <a:r>
              <a:rPr lang="en-US" sz="2800" dirty="0"/>
              <a:t>Adder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How many states are needed to represent FSM?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</a:rPr>
              <a:t>Draw and Fill in FSM diagram</a:t>
            </a:r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971" y="296007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2962" y="3859411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7400" y="348329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33568" y="3554406"/>
            <a:ext cx="137008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1638" y="2905780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Sum: output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</a:rPr>
              <a:t>(1) Draw a state diagram (e.g. Mealy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22"/>
            <a:ext cx="9144000" cy="74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Activity#2: </a:t>
            </a:r>
            <a:r>
              <a:rPr lang="en-US" sz="2800" dirty="0" smtClean="0"/>
              <a:t>Create a Logic Circuit for a Serial </a:t>
            </a:r>
            <a:r>
              <a:rPr lang="en-US" sz="2800" dirty="0"/>
              <a:t>Adder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971" y="296007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2962" y="3859411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7400" y="348329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33568" y="3554406"/>
            <a:ext cx="137008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1638" y="2905780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Sum: output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402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Strategy for Building an FSM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(1) Draw a state diagram (e.g. Mealy Machine)</a:t>
            </a:r>
          </a:p>
          <a:p>
            <a:pPr marL="0" indent="0">
              <a:buNone/>
            </a:pPr>
            <a:r>
              <a:rPr lang="en-US" dirty="0"/>
              <a:t>(2) Write output and next-state tables</a:t>
            </a:r>
          </a:p>
          <a:p>
            <a:pPr marL="0" indent="0">
              <a:buNone/>
            </a:pPr>
            <a:r>
              <a:rPr lang="en-US" dirty="0"/>
              <a:t>(3) Encode states, inputs, and outputs as bits</a:t>
            </a:r>
          </a:p>
          <a:p>
            <a:pPr marL="0" indent="0">
              <a:buNone/>
            </a:pPr>
            <a:r>
              <a:rPr lang="en-US" dirty="0"/>
              <a:t>(4) Determine logic equations for next state and </a:t>
            </a:r>
            <a:r>
              <a:rPr lang="en-US" dirty="0" smtClean="0"/>
              <a:t>outputs</a:t>
            </a:r>
          </a:p>
          <a:p>
            <a:pPr marL="0" indent="0">
              <a:buNone/>
            </a:pPr>
            <a:r>
              <a:rPr lang="en-US" dirty="0" smtClean="0"/>
              <a:t>(5) Draw the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4724400"/>
            <a:ext cx="8839200" cy="210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2 states ___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6"/>
                </a:solidFill>
              </a:rPr>
              <a:t>___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1"/>
                </a:solidFill>
              </a:rPr>
              <a:t>___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1"/>
                </a:solidFill>
              </a:rPr>
              <a:t>___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/>
                </a:solidFill>
              </a:rPr>
              <a:t>___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accent1"/>
                </a:solidFill>
                <a:latin typeface="Source Sans Pro"/>
              </a:rPr>
              <a:t>10110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…01111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3600" y="349501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…00101</a:t>
            </a:r>
          </a:p>
        </p:txBody>
      </p:sp>
    </p:spTree>
    <p:extLst>
      <p:ext uri="{BB962C8B-B14F-4D97-AF65-F5344CB8AC3E}">
        <p14:creationId xmlns:p14="http://schemas.microsoft.com/office/powerpoint/2010/main" val="966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accent1"/>
                </a:solidFill>
                <a:latin typeface="Source Sans Pro"/>
              </a:rPr>
              <a:t>10110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…01111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3600" y="349501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…00101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820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7657" y="347735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z</a:t>
            </a: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1" name="Arc 40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76200" y="4724400"/>
            <a:ext cx="8839200" cy="210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2 states ___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6"/>
                </a:solidFill>
              </a:rPr>
              <a:t>___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1"/>
                </a:solidFill>
              </a:rPr>
              <a:t>___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1"/>
                </a:solidFill>
              </a:rPr>
              <a:t>___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/>
                </a:solidFill>
              </a:rPr>
              <a:t>___</a:t>
            </a:r>
          </a:p>
        </p:txBody>
      </p:sp>
    </p:spTree>
    <p:extLst>
      <p:ext uri="{BB962C8B-B14F-4D97-AF65-F5344CB8AC3E}">
        <p14:creationId xmlns:p14="http://schemas.microsoft.com/office/powerpoint/2010/main" val="37140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587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Combinationial</a:t>
            </a:r>
            <a:r>
              <a:rPr lang="en-US" dirty="0" smtClean="0"/>
              <a:t> logic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Output computed directly from inputs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System has no internal state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Nothing depends on the past!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dirty="0" smtClean="0"/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dirty="0" smtClean="0"/>
          </a:p>
          <a:p>
            <a:pPr fontAlgn="auto">
              <a:lnSpc>
                <a:spcPct val="92000"/>
              </a:lnSpc>
            </a:pPr>
            <a:endParaRPr lang="en-US" sz="1200" dirty="0" smtClean="0"/>
          </a:p>
          <a:p>
            <a:pPr marL="0" indent="0" fontAlgn="auto">
              <a:lnSpc>
                <a:spcPct val="92000"/>
              </a:lnSpc>
              <a:buNone/>
            </a:pPr>
            <a:r>
              <a:rPr lang="en-US" dirty="0" smtClean="0"/>
              <a:t>Need: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To record data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To build </a:t>
            </a:r>
            <a:r>
              <a:rPr lang="en-US" dirty="0" err="1" smtClean="0">
                <a:solidFill>
                  <a:schemeClr val="accent1"/>
                </a:solidFill>
              </a:rPr>
              <a:t>stateful</a:t>
            </a:r>
            <a:r>
              <a:rPr lang="en-US" dirty="0" smtClean="0"/>
              <a:t> circuits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A state-holding device</a:t>
            </a:r>
          </a:p>
          <a:p>
            <a:pPr marL="457200" lvl="1" indent="0" fontAlgn="auto">
              <a:lnSpc>
                <a:spcPct val="92000"/>
              </a:lnSpc>
              <a:spcAft>
                <a:spcPts val="0"/>
              </a:spcAft>
              <a:buFont typeface="Arial"/>
              <a:buNone/>
            </a:pPr>
            <a:endParaRPr lang="en-US" dirty="0" smtClean="0"/>
          </a:p>
          <a:p>
            <a:pPr marL="457200" lvl="1" indent="0" algn="ctr" fontAlgn="auto">
              <a:lnSpc>
                <a:spcPct val="92000"/>
              </a:lnSpc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chemeClr val="accent1"/>
                </a:solidFill>
              </a:rPr>
              <a:t>Sequential Logic &amp; Finite State Machines</a:t>
            </a:r>
          </a:p>
          <a:p>
            <a:pPr fontAlgn="auto">
              <a:lnSpc>
                <a:spcPct val="92000"/>
              </a:lnSpc>
            </a:pPr>
            <a:endParaRPr lang="en-US" sz="1200" dirty="0" smtClean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753836" y="274096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Inputs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048000" y="2678668"/>
            <a:ext cx="21336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Combinational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circuit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248400" y="2819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Outputs</a:t>
            </a:r>
          </a:p>
        </p:txBody>
      </p:sp>
      <p:cxnSp>
        <p:nvCxnSpPr>
          <p:cNvPr id="10" name="Straight Connector 9"/>
          <p:cNvCxnSpPr/>
          <p:nvPr>
            <p:custDataLst>
              <p:tags r:id="rId4"/>
            </p:custDataLst>
          </p:nvPr>
        </p:nvCxnSpPr>
        <p:spPr>
          <a:xfrm>
            <a:off x="1752600" y="2971800"/>
            <a:ext cx="12192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971800" y="2590800"/>
            <a:ext cx="2209800" cy="914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6"/>
            </p:custDataLst>
          </p:nvPr>
        </p:nvCxnSpPr>
        <p:spPr>
          <a:xfrm>
            <a:off x="5181600" y="3048000"/>
            <a:ext cx="1219200" cy="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 rot="5400000">
            <a:off x="2362200" y="2862943"/>
            <a:ext cx="152400" cy="152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2195339" y="2971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 rot="5400000">
            <a:off x="5641238" y="2971800"/>
            <a:ext cx="152400" cy="1524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5454340" y="3048000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2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10768"/>
              </p:ext>
            </p:extLst>
          </p:nvPr>
        </p:nvGraphicFramePr>
        <p:xfrm>
          <a:off x="228600" y="2767583"/>
          <a:ext cx="3448049" cy="3912045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>
                <a:solidFill>
                  <a:schemeClr val="tx2"/>
                </a:solidFill>
                <a:latin typeface="Source Sans Pro"/>
              </a:rPr>
              <a:t>(2) Write down all input and state combinations</a:t>
            </a:r>
            <a:endParaRPr lang="en-US" sz="3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9" name="Oval 28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2" name="Arc 31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4" name="Arc 33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6" name="Arc 35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5" name="Arc 44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25" name="Group 67"/>
          <p:cNvGraphicFramePr>
            <a:graphicFrameLocks noGrp="1"/>
          </p:cNvGraphicFramePr>
          <p:nvPr>
            <p:extLst/>
          </p:nvPr>
        </p:nvGraphicFramePr>
        <p:xfrm>
          <a:off x="228600" y="2767583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9" name="Oval 28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2" name="Arc 31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4" name="Arc 33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6" name="Arc 35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5" name="Arc 44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3657600" y="3581400"/>
            <a:ext cx="5486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3000" dirty="0" smtClean="0"/>
              <a:t>(3) Encode states, inputs, and outputs as </a:t>
            </a:r>
            <a:r>
              <a:rPr lang="en-US" sz="3000" dirty="0" smtClean="0"/>
              <a:t>bits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130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061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Serial Adder: State Assignment</a:t>
            </a:r>
          </a:p>
        </p:txBody>
      </p:sp>
      <p:graphicFrame>
        <p:nvGraphicFramePr>
          <p:cNvPr id="32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44990"/>
              </p:ext>
            </p:extLst>
          </p:nvPr>
        </p:nvGraphicFramePr>
        <p:xfrm>
          <a:off x="209551" y="3313176"/>
          <a:ext cx="3448049" cy="3442149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7" name="Oval 26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7" name="Arc 36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6" name="Arc 45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3848100" y="3657600"/>
            <a:ext cx="52197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(4) Determine logic equations for next state and outputs</a:t>
            </a:r>
          </a:p>
          <a:p>
            <a:pPr marL="0" indent="0" fontAlgn="auto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9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061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Serial Adder: State Assignment</a:t>
            </a:r>
          </a:p>
        </p:txBody>
      </p:sp>
      <p:graphicFrame>
        <p:nvGraphicFramePr>
          <p:cNvPr id="32" name="Group 67"/>
          <p:cNvGraphicFramePr>
            <a:graphicFrameLocks noGrp="1"/>
          </p:cNvGraphicFramePr>
          <p:nvPr>
            <p:extLst/>
          </p:nvPr>
        </p:nvGraphicFramePr>
        <p:xfrm>
          <a:off x="209551" y="3313176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48100" y="3657600"/>
            <a:ext cx="52197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(4) Determine logic equations for next state and outputs</a:t>
            </a:r>
          </a:p>
          <a:p>
            <a:pPr marL="0" indent="0" fontAlgn="auto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Digital Door Lock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Inputs: 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keycodes</a:t>
            </a:r>
            <a:r>
              <a:rPr lang="en-US" dirty="0" smtClean="0">
                <a:solidFill>
                  <a:schemeClr val="accent1"/>
                </a:solidFill>
              </a:rPr>
              <a:t> from keypad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clock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Outputs: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“unlock” signal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display how many keys pressed so far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02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6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signals are synchronized to clock</a:t>
            </a:r>
          </a:p>
          <a:p>
            <a:pPr lvl="1"/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K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A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B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60360346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K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A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B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Meaning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no key)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‘A’ pressed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‘B’ pressed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6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sz="28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</a:t>
            </a:r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2</a:t>
            </a:r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1</a:t>
            </a:r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LED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Source Sans Pro"/>
              </a:rPr>
              <a:t>8</a:t>
            </a: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0" y="4134414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087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>
            <p:custDataLst>
              <p:tags r:id="rId1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18993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4" grpId="0" animBg="1"/>
      <p:bldP spid="16" grpId="0" animBg="1"/>
      <p:bldP spid="18" grpId="0" animBg="1"/>
      <p:bldP spid="20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61762433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State</a:t>
                      </a:r>
                      <a:endParaRPr lang="en-US" sz="28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Source Sans Pro"/>
                        </a:rPr>
                        <a:t>Output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2) Write output and next-state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6100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4" grpId="0" animBg="1"/>
      <p:bldP spid="16" grpId="0" animBg="1"/>
      <p:bldP spid="18" grpId="0" animBg="1"/>
      <p:bldP spid="20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2) Write output and next-state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tables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873986405"/>
              </p:ext>
            </p:extLst>
          </p:nvPr>
        </p:nvGraphicFramePr>
        <p:xfrm>
          <a:off x="4648200" y="685800"/>
          <a:ext cx="4114800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Cur. State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Next State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4" grpId="0" animBg="1"/>
      <p:bldP spid="16" grpId="0" animBg="1"/>
      <p:bldP spid="18" grpId="0" animBg="1"/>
      <p:bldP spid="2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7709" y="1457140"/>
            <a:ext cx="6961238" cy="5368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3bit</a:t>
            </a:r>
            <a:br>
              <a:rPr lang="en-US" sz="20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accent6"/>
                </a:solidFill>
                <a:latin typeface="Source Sans Pro"/>
              </a:rPr>
              <a:t>Reg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597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clk</a:t>
            </a:r>
            <a:endParaRPr lang="en-US" sz="2400" dirty="0" smtClean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3-0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S’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K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1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1247022333"/>
              </p:ext>
            </p:extLst>
          </p:nvPr>
        </p:nvGraphicFramePr>
        <p:xfrm>
          <a:off x="7193757" y="319532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U</a:t>
                      </a:r>
                      <a:endParaRPr lang="en-US" sz="2000" b="1" baseline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563857840"/>
              </p:ext>
            </p:extLst>
          </p:nvPr>
        </p:nvGraphicFramePr>
        <p:xfrm>
          <a:off x="5760243" y="3195320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>
            <p:custDataLst>
              <p:tags r:id="rId39"/>
            </p:custDataLst>
          </p:nvPr>
        </p:nvSpPr>
        <p:spPr>
          <a:xfrm>
            <a:off x="-76200" y="6157674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dirty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</a:p>
        </p:txBody>
      </p:sp>
    </p:spTree>
    <p:extLst>
      <p:ext uri="{BB962C8B-B14F-4D97-AF65-F5344CB8AC3E}">
        <p14:creationId xmlns:p14="http://schemas.microsoft.com/office/powerpoint/2010/main" val="5455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3bit</a:t>
            </a:r>
            <a:br>
              <a:rPr lang="en-US" sz="20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accent6"/>
                </a:solidFill>
                <a:latin typeface="Source Sans Pro"/>
              </a:rPr>
              <a:t>Reg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597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clk</a:t>
            </a:r>
            <a:endParaRPr lang="en-US" sz="2400" dirty="0" smtClean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3-0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S’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K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1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019639210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986495273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>
            <p:custDataLst>
              <p:tags r:id="rId39"/>
            </p:custDataLst>
          </p:nvPr>
        </p:nvSpPr>
        <p:spPr>
          <a:xfrm>
            <a:off x="-76200" y="6157674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dirty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</a:p>
        </p:txBody>
      </p:sp>
    </p:spTree>
    <p:extLst>
      <p:ext uri="{BB962C8B-B14F-4D97-AF65-F5344CB8AC3E}">
        <p14:creationId xmlns:p14="http://schemas.microsoft.com/office/powerpoint/2010/main" val="18954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3bit</a:t>
            </a:r>
            <a:br>
              <a:rPr lang="en-US" sz="20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accent6"/>
                </a:solidFill>
                <a:latin typeface="Source Sans Pro"/>
              </a:rPr>
              <a:t>Reg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597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clk</a:t>
            </a:r>
            <a:endParaRPr lang="en-US" sz="2400" dirty="0" smtClean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3-0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S’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K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39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41"/>
          <p:cNvSpPr/>
          <p:nvPr>
            <p:custDataLst>
              <p:tags r:id="rId37"/>
            </p:custDataLst>
          </p:nvPr>
        </p:nvSpPr>
        <p:spPr>
          <a:xfrm>
            <a:off x="76200" y="4545211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665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sp>
        <p:nvSpPr>
          <p:cNvPr id="42" name="Rectangle 41"/>
          <p:cNvSpPr/>
          <p:nvPr>
            <p:custDataLst>
              <p:tags r:id="rId2"/>
            </p:custDataLst>
          </p:nvPr>
        </p:nvSpPr>
        <p:spPr>
          <a:xfrm>
            <a:off x="76200" y="4545211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1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87825" y="2819401"/>
            <a:ext cx="60007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4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53" name="Rectangle 52"/>
          <p:cNvSpPr/>
          <p:nvPr>
            <p:custDataLst>
              <p:tags r:id="rId14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54" name="Straight Connector 53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267199" y="2655174"/>
            <a:ext cx="520699" cy="118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267199" y="1732162"/>
            <a:ext cx="368635" cy="20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" name="Straight Connector 58"/>
          <p:cNvCxnSpPr>
            <a:stCxn id="58" idx="0"/>
          </p:cNvCxnSpPr>
          <p:nvPr>
            <p:custDataLst>
              <p:tags r:id="rId20"/>
            </p:custDataLst>
          </p:nvPr>
        </p:nvCxnSpPr>
        <p:spPr>
          <a:xfrm>
            <a:off x="4267199" y="1752599"/>
            <a:ext cx="1" cy="914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>
            <p:custDataLst>
              <p:tags r:id="rId21"/>
            </p:custDataLst>
          </p:nvPr>
        </p:nvSpPr>
        <p:spPr>
          <a:xfrm>
            <a:off x="4694823" y="1355005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1" name="Oval 60"/>
          <p:cNvSpPr/>
          <p:nvPr>
            <p:custDataLst>
              <p:tags r:id="rId22"/>
            </p:custDataLst>
          </p:nvPr>
        </p:nvSpPr>
        <p:spPr>
          <a:xfrm>
            <a:off x="4807115" y="2296862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487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also store data values</a:t>
            </a:r>
          </a:p>
          <a:p>
            <a:pPr lvl="1"/>
            <a:r>
              <a:rPr lang="en-US" sz="2700" dirty="0" smtClean="0"/>
              <a:t>Stateful circuit elements (D Flip Flops, Registers, …)</a:t>
            </a:r>
            <a:endParaRPr lang="en-US" sz="2700" dirty="0"/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1029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79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An electronic machine which has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external inputs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externally visible outputs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internal state</a:t>
            </a:r>
          </a:p>
          <a:p>
            <a:pPr fontAlgn="auto"/>
            <a:endParaRPr lang="en-US" dirty="0" smtClean="0"/>
          </a:p>
          <a:p>
            <a:pPr marL="0" indent="0" fontAlgn="auto">
              <a:buNone/>
            </a:pPr>
            <a:r>
              <a:rPr lang="en-US" dirty="0" smtClean="0"/>
              <a:t>Output and next state depend 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inputs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799"/>
            <a:ext cx="8915400" cy="556755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None/>
            </a:pPr>
            <a:r>
              <a:rPr lang="en-US" dirty="0" smtClean="0"/>
              <a:t>Machine is</a:t>
            </a:r>
          </a:p>
          <a:p>
            <a:pPr fontAlgn="auto">
              <a:buFontTx/>
              <a:buNone/>
            </a:pPr>
            <a:r>
              <a:rPr lang="en-US" i="1" dirty="0" smtClean="0"/>
              <a:t>			M</a:t>
            </a:r>
            <a:r>
              <a:rPr lang="en-US" dirty="0" smtClean="0"/>
              <a:t> = (</a:t>
            </a:r>
            <a:r>
              <a:rPr lang="en-US" i="1" dirty="0" smtClean="0"/>
              <a:t>S,  I,  O, </a:t>
            </a:r>
            <a:r>
              <a:rPr lang="en-US" i="1" dirty="0" smtClean="0">
                <a:sym typeface="Symbol" charset="0"/>
              </a:rPr>
              <a:t></a:t>
            </a:r>
            <a:r>
              <a:rPr lang="en-US" dirty="0" smtClean="0"/>
              <a:t> )</a:t>
            </a:r>
          </a:p>
          <a:p>
            <a:pPr fontAlgn="auto">
              <a:buFontTx/>
              <a:buNone/>
            </a:pPr>
            <a:r>
              <a:rPr lang="en-US" i="1" dirty="0" smtClean="0"/>
              <a:t>S</a:t>
            </a:r>
            <a:r>
              <a:rPr lang="en-US" dirty="0" smtClean="0"/>
              <a:t>:	Finite set of states</a:t>
            </a:r>
          </a:p>
          <a:p>
            <a:pPr fontAlgn="auto">
              <a:buFontTx/>
              <a:buNone/>
            </a:pPr>
            <a:r>
              <a:rPr lang="en-US" i="1" dirty="0" smtClean="0"/>
              <a:t>I</a:t>
            </a:r>
            <a:r>
              <a:rPr lang="en-US" dirty="0" smtClean="0"/>
              <a:t>:		Finite set of inputs</a:t>
            </a:r>
          </a:p>
          <a:p>
            <a:pPr fontAlgn="auto">
              <a:buFontTx/>
              <a:buNone/>
            </a:pPr>
            <a:r>
              <a:rPr lang="en-US" i="1" dirty="0" smtClean="0"/>
              <a:t>O</a:t>
            </a:r>
            <a:r>
              <a:rPr lang="en-US" dirty="0" smtClean="0"/>
              <a:t>:	Finite set of outputs</a:t>
            </a:r>
          </a:p>
          <a:p>
            <a:pPr fontAlgn="auto">
              <a:buFontTx/>
              <a:buNone/>
            </a:pPr>
            <a:r>
              <a:rPr lang="en-US" i="1" dirty="0" smtClean="0">
                <a:sym typeface="Symbol" charset="0"/>
              </a:rPr>
              <a:t></a:t>
            </a:r>
            <a:r>
              <a:rPr lang="en-US" dirty="0" smtClean="0"/>
              <a:t>:	State transition function</a:t>
            </a:r>
          </a:p>
          <a:p>
            <a:pPr fontAlgn="auto">
              <a:buFontTx/>
              <a:buNone/>
            </a:pPr>
            <a:endParaRPr lang="en-US" dirty="0" smtClean="0"/>
          </a:p>
          <a:p>
            <a:pPr marL="0" indent="0" fontAlgn="auto">
              <a:buNone/>
            </a:pPr>
            <a:r>
              <a:rPr lang="en-US" dirty="0" smtClean="0">
                <a:solidFill>
                  <a:schemeClr val="accent1"/>
                </a:solidFill>
              </a:rPr>
              <a:t>Next state </a:t>
            </a:r>
            <a:r>
              <a:rPr lang="en-US" dirty="0" smtClean="0"/>
              <a:t>depends on </a:t>
            </a:r>
            <a:r>
              <a:rPr lang="en-US" dirty="0" smtClean="0">
                <a:solidFill>
                  <a:schemeClr val="accent1"/>
                </a:solidFill>
              </a:rPr>
              <a:t>present input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present state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6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87825" y="2819400"/>
            <a:ext cx="692150" cy="510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2292122"/>
            <a:ext cx="1816434" cy="189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0" name="Oval 19"/>
          <p:cNvSpPr/>
          <p:nvPr>
            <p:custDataLst>
              <p:tags r:id="rId16"/>
            </p:custDataLst>
          </p:nvPr>
        </p:nvSpPr>
        <p:spPr>
          <a:xfrm>
            <a:off x="4752975" y="1159933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3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3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chemeClr val="accent6"/>
                </a:solidFill>
                <a:latin typeface="Source Sans Pro"/>
              </a:rPr>
              <a:t>state</a:t>
            </a: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input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output</a:t>
            </a:r>
            <a:endParaRPr lang="en-US" sz="24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start</a:t>
            </a:r>
            <a:br>
              <a:rPr lang="en-US" sz="1600" b="1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state</a:t>
            </a:r>
            <a:endParaRPr lang="en-US" sz="1600" b="1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A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B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C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D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456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down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off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B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43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180</TotalTime>
  <Words>1313</Words>
  <Application>Microsoft Office PowerPoint</Application>
  <PresentationFormat>On-screen Show (4:3)</PresentationFormat>
  <Paragraphs>563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Lucida Grande</vt:lpstr>
      <vt:lpstr>Osaka</vt:lpstr>
      <vt:lpstr>Source Sans Pro</vt:lpstr>
      <vt:lpstr>Source Sans Pro Light</vt:lpstr>
      <vt:lpstr>StarSymbol</vt:lpstr>
      <vt:lpstr>Symbol</vt:lpstr>
      <vt:lpstr>Tahoma</vt:lpstr>
      <vt:lpstr>Times New Roman</vt:lpstr>
      <vt:lpstr>Bracy_theme</vt:lpstr>
      <vt:lpstr>Finite State Machines</vt:lpstr>
      <vt:lpstr>Stateful Components</vt:lpstr>
      <vt:lpstr>Goals for Today</vt:lpstr>
      <vt:lpstr>Next Goal</vt:lpstr>
      <vt:lpstr>Finite State Machines</vt:lpstr>
      <vt:lpstr>Finite State Machines</vt:lpstr>
      <vt:lpstr>Abstract Model of FSM</vt:lpstr>
      <vt:lpstr>Automata Model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Activity#2: Create a Logic Circuit for a Serial Adder</vt:lpstr>
      <vt:lpstr>Strategy for Building an FSM</vt:lpstr>
      <vt:lpstr>FSM: State Diagram</vt:lpstr>
      <vt:lpstr>FSM: State Diagram</vt:lpstr>
      <vt:lpstr>Serial Adder: State Table</vt:lpstr>
      <vt:lpstr>Serial Adder: State Table</vt:lpstr>
      <vt:lpstr>Serial Adder: State Assignment</vt:lpstr>
      <vt:lpstr>Serial Adder: State Assignment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Implementation</vt:lpstr>
      <vt:lpstr>Door Lock: Implementation</vt:lpstr>
      <vt:lpstr>Door Lock: Implementation</vt:lpstr>
      <vt:lpstr>Door Lock: Implementation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State Machines</dc:title>
  <dc:creator>loaner</dc:creator>
  <cp:lastModifiedBy>Hakim Weatherspoon</cp:lastModifiedBy>
  <cp:revision>15</cp:revision>
  <dcterms:created xsi:type="dcterms:W3CDTF">2019-01-02T07:19:59Z</dcterms:created>
  <dcterms:modified xsi:type="dcterms:W3CDTF">2019-02-05T13:20:01Z</dcterms:modified>
</cp:coreProperties>
</file>