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6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7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8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9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0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11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12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40"/>
  </p:notesMasterIdLst>
  <p:sldIdLst>
    <p:sldId id="256" r:id="rId2"/>
    <p:sldId id="271" r:id="rId3"/>
    <p:sldId id="272" r:id="rId4"/>
    <p:sldId id="273" r:id="rId5"/>
    <p:sldId id="275" r:id="rId6"/>
    <p:sldId id="276" r:id="rId7"/>
    <p:sldId id="277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300" r:id="rId21"/>
    <p:sldId id="301" r:id="rId22"/>
    <p:sldId id="302" r:id="rId23"/>
    <p:sldId id="305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4" r:id="rId32"/>
    <p:sldId id="316" r:id="rId33"/>
    <p:sldId id="317" r:id="rId34"/>
    <p:sldId id="318" r:id="rId35"/>
    <p:sldId id="320" r:id="rId36"/>
    <p:sldId id="321" r:id="rId37"/>
    <p:sldId id="322" r:id="rId38"/>
    <p:sldId id="323" r:id="rId39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0" autoAdjust="0"/>
    <p:restoredTop sz="74835" autoAdjust="0"/>
  </p:normalViewPr>
  <p:slideViewPr>
    <p:cSldViewPr snapToGrid="0">
      <p:cViewPr varScale="1">
        <p:scale>
          <a:sx n="58" d="100"/>
          <a:sy n="58" d="100"/>
        </p:scale>
        <p:origin x="21" y="3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B4064-83E0-4588-8258-B6DB207DF4F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BA100-F10B-4897-88E5-506EC33B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create state? Feedback. </a:t>
            </a:r>
          </a:p>
          <a:p>
            <a:endParaRPr lang="en-US" dirty="0" smtClean="0"/>
          </a:p>
          <a:p>
            <a:r>
              <a:rPr lang="en-US" dirty="0" smtClean="0"/>
              <a:t>Show how the signal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 slide</a:t>
            </a:r>
            <a:r>
              <a:rPr lang="en-US" baseline="0" dirty="0" smtClean="0"/>
              <a:t> would need to display up to 16, so would need a 16-segment LED decoder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31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N possible</a:t>
            </a:r>
            <a:r>
              <a:rPr lang="en-US" baseline="0" dirty="0" smtClean="0">
                <a:latin typeface="Calibri" pitchFamily="34" charset="0"/>
              </a:rPr>
              <a:t> inputs -&gt; </a:t>
            </a:r>
            <a:r>
              <a:rPr lang="en-US" dirty="0" smtClean="0">
                <a:latin typeface="Calibri" pitchFamily="34" charset="0"/>
              </a:rPr>
              <a:t>log2(N) wires</a:t>
            </a:r>
            <a:r>
              <a:rPr lang="en-US" baseline="0" dirty="0" smtClean="0">
                <a:latin typeface="Calibri" pitchFamily="34" charset="0"/>
              </a:rPr>
              <a:t> to encode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13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1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store a value (with this circuit)?</a:t>
            </a:r>
          </a:p>
          <a:p>
            <a:r>
              <a:rPr lang="en-US" dirty="0" smtClean="0"/>
              <a:t>Can you change its value?</a:t>
            </a:r>
          </a:p>
          <a:p>
            <a:endParaRPr lang="en-US" dirty="0" smtClean="0"/>
          </a:p>
          <a:p>
            <a:r>
              <a:rPr lang="en-US" dirty="0" smtClean="0"/>
              <a:t>Q is comes from Latin language "</a:t>
            </a:r>
            <a:r>
              <a:rPr lang="en-US" dirty="0" err="1" smtClean="0"/>
              <a:t>quiscens</a:t>
            </a:r>
            <a:r>
              <a:rPr lang="en-US" dirty="0" smtClean="0"/>
              <a:t>" or "the present particle" or "what is present available" or "present output"</a:t>
            </a:r>
          </a:p>
          <a:p>
            <a:endParaRPr lang="en-US" dirty="0" smtClean="0"/>
          </a:p>
          <a:p>
            <a:r>
              <a:rPr lang="en-US" dirty="0" smtClean="0"/>
              <a:t>How to create state? Feedback. </a:t>
            </a:r>
          </a:p>
          <a:p>
            <a:endParaRPr lang="en-US" dirty="0" smtClean="0"/>
          </a:p>
          <a:p>
            <a:r>
              <a:rPr lang="en-US" dirty="0" smtClean="0"/>
              <a:t>Show how the signal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23004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8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3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59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notesSlide" Target="../notesSlides/notesSlide4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image" Target="../media/image25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image" Target="../media/image31.png"/><Relationship Id="rId21" Type="http://schemas.openxmlformats.org/officeDocument/2006/relationships/tags" Target="../tags/tag151.xml"/><Relationship Id="rId34" Type="http://schemas.openxmlformats.org/officeDocument/2006/relationships/notesSlide" Target="../notesSlides/notesSlide5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slideLayout" Target="../slideLayouts/slideLayout2.xml"/><Relationship Id="rId38" Type="http://schemas.openxmlformats.org/officeDocument/2006/relationships/tags" Target="../tags/tag153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image" Target="../media/image13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image" Target="../media/image29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43.xml"/><Relationship Id="rId8" Type="http://schemas.openxmlformats.org/officeDocument/2006/relationships/tags" Target="../tags/tag138.xml"/><Relationship Id="rId3" Type="http://schemas.openxmlformats.org/officeDocument/2006/relationships/tags" Target="../tags/tag13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9" Type="http://schemas.openxmlformats.org/officeDocument/2006/relationships/tags" Target="../tags/tag175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42" Type="http://schemas.openxmlformats.org/officeDocument/2006/relationships/image" Target="../media/image30.png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tags" Target="../tags/tag191.xml"/><Relationship Id="rId41" Type="http://schemas.openxmlformats.org/officeDocument/2006/relationships/tags" Target="../tags/tag181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9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4" Type="http://schemas.openxmlformats.org/officeDocument/2006/relationships/image" Target="../media/image31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43" Type="http://schemas.openxmlformats.org/officeDocument/2006/relationships/tags" Target="../tags/tag185.xml"/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9" Type="http://schemas.openxmlformats.org/officeDocument/2006/relationships/notesSlide" Target="../notesSlides/notesSlide7.xml"/><Relationship Id="rId21" Type="http://schemas.openxmlformats.org/officeDocument/2006/relationships/tags" Target="../tags/tag219.xml"/><Relationship Id="rId34" Type="http://schemas.openxmlformats.org/officeDocument/2006/relationships/tags" Target="../tags/tag232.xml"/><Relationship Id="rId42" Type="http://schemas.openxmlformats.org/officeDocument/2006/relationships/image" Target="../media/image14.png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9" Type="http://schemas.openxmlformats.org/officeDocument/2006/relationships/tags" Target="../tags/tag227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40" Type="http://schemas.openxmlformats.org/officeDocument/2006/relationships/tags" Target="../tags/tag211.xml"/><Relationship Id="rId45" Type="http://schemas.openxmlformats.org/officeDocument/2006/relationships/tags" Target="../tags/tag229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tags" Target="../tags/tag229.xml"/><Relationship Id="rId44" Type="http://schemas.openxmlformats.org/officeDocument/2006/relationships/image" Target="../media/image31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Relationship Id="rId35" Type="http://schemas.openxmlformats.org/officeDocument/2006/relationships/tags" Target="../tags/tag233.xml"/><Relationship Id="rId43" Type="http://schemas.openxmlformats.org/officeDocument/2006/relationships/tags" Target="../tags/tag221.xml"/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34.png"/><Relationship Id="rId20" Type="http://schemas.openxmlformats.org/officeDocument/2006/relationships/tags" Target="../tags/tag218.xml"/><Relationship Id="rId4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tags" Target="../tags/tag261.xml"/><Relationship Id="rId39" Type="http://schemas.openxmlformats.org/officeDocument/2006/relationships/tags" Target="../tags/tag274.xml"/><Relationship Id="rId21" Type="http://schemas.openxmlformats.org/officeDocument/2006/relationships/tags" Target="../tags/tag256.xml"/><Relationship Id="rId34" Type="http://schemas.openxmlformats.org/officeDocument/2006/relationships/tags" Target="../tags/tag269.xml"/><Relationship Id="rId42" Type="http://schemas.openxmlformats.org/officeDocument/2006/relationships/tags" Target="../tags/tag277.xml"/><Relationship Id="rId47" Type="http://schemas.openxmlformats.org/officeDocument/2006/relationships/image" Target="../media/image15.png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9" Type="http://schemas.openxmlformats.org/officeDocument/2006/relationships/tags" Target="../tags/tag264.xml"/><Relationship Id="rId11" Type="http://schemas.openxmlformats.org/officeDocument/2006/relationships/tags" Target="../tags/tag246.xml"/><Relationship Id="rId24" Type="http://schemas.openxmlformats.org/officeDocument/2006/relationships/tags" Target="../tags/tag259.xml"/><Relationship Id="rId32" Type="http://schemas.openxmlformats.org/officeDocument/2006/relationships/tags" Target="../tags/tag267.xml"/><Relationship Id="rId37" Type="http://schemas.openxmlformats.org/officeDocument/2006/relationships/tags" Target="../tags/tag272.xml"/><Relationship Id="rId40" Type="http://schemas.openxmlformats.org/officeDocument/2006/relationships/tags" Target="../tags/tag275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tags" Target="../tags/tag258.xml"/><Relationship Id="rId28" Type="http://schemas.openxmlformats.org/officeDocument/2006/relationships/tags" Target="../tags/tag263.xml"/><Relationship Id="rId36" Type="http://schemas.openxmlformats.org/officeDocument/2006/relationships/tags" Target="../tags/tag271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31" Type="http://schemas.openxmlformats.org/officeDocument/2006/relationships/tags" Target="../tags/tag266.xml"/><Relationship Id="rId44" Type="http://schemas.openxmlformats.org/officeDocument/2006/relationships/tags" Target="../tags/tag279.xml"/><Relationship Id="rId65" Type="http://schemas.openxmlformats.org/officeDocument/2006/relationships/image" Target="../media/image36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tags" Target="../tags/tag257.xml"/><Relationship Id="rId27" Type="http://schemas.openxmlformats.org/officeDocument/2006/relationships/tags" Target="../tags/tag262.xml"/><Relationship Id="rId30" Type="http://schemas.openxmlformats.org/officeDocument/2006/relationships/tags" Target="../tags/tag265.xml"/><Relationship Id="rId35" Type="http://schemas.openxmlformats.org/officeDocument/2006/relationships/tags" Target="../tags/tag270.xml"/><Relationship Id="rId43" Type="http://schemas.openxmlformats.org/officeDocument/2006/relationships/tags" Target="../tags/tag278.xml"/><Relationship Id="rId48" Type="http://schemas.openxmlformats.org/officeDocument/2006/relationships/tags" Target="../tags/tag273.xml"/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tags" Target="../tags/tag260.xml"/><Relationship Id="rId33" Type="http://schemas.openxmlformats.org/officeDocument/2006/relationships/tags" Target="../tags/tag268.xml"/><Relationship Id="rId38" Type="http://schemas.openxmlformats.org/officeDocument/2006/relationships/tags" Target="../tags/tag273.xml"/><Relationship Id="rId46" Type="http://schemas.openxmlformats.org/officeDocument/2006/relationships/notesSlide" Target="../notesSlides/notesSlide8.xml"/><Relationship Id="rId20" Type="http://schemas.openxmlformats.org/officeDocument/2006/relationships/tags" Target="../tags/tag255.xml"/><Relationship Id="rId41" Type="http://schemas.openxmlformats.org/officeDocument/2006/relationships/tags" Target="../tags/tag276.xml"/><Relationship Id="rId1" Type="http://schemas.openxmlformats.org/officeDocument/2006/relationships/tags" Target="../tags/tag236.xml"/><Relationship Id="rId6" Type="http://schemas.openxmlformats.org/officeDocument/2006/relationships/tags" Target="../tags/tag24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tags" Target="../tags/tag305.xml"/><Relationship Id="rId39" Type="http://schemas.openxmlformats.org/officeDocument/2006/relationships/tags" Target="../tags/tag318.xml"/><Relationship Id="rId21" Type="http://schemas.openxmlformats.org/officeDocument/2006/relationships/tags" Target="../tags/tag300.xml"/><Relationship Id="rId34" Type="http://schemas.openxmlformats.org/officeDocument/2006/relationships/tags" Target="../tags/tag313.xml"/><Relationship Id="rId42" Type="http://schemas.openxmlformats.org/officeDocument/2006/relationships/tags" Target="../tags/tag285.xml"/><Relationship Id="rId47" Type="http://schemas.openxmlformats.org/officeDocument/2006/relationships/image" Target="../media/image39.png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9" Type="http://schemas.openxmlformats.org/officeDocument/2006/relationships/tags" Target="../tags/tag308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tags" Target="../tags/tag311.xml"/><Relationship Id="rId37" Type="http://schemas.openxmlformats.org/officeDocument/2006/relationships/tags" Target="../tags/tag316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38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36" Type="http://schemas.openxmlformats.org/officeDocument/2006/relationships/tags" Target="../tags/tag315.xml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tags" Target="../tags/tag310.xml"/><Relationship Id="rId44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tags" Target="../tags/tag309.xml"/><Relationship Id="rId35" Type="http://schemas.openxmlformats.org/officeDocument/2006/relationships/tags" Target="../tags/tag314.xml"/><Relationship Id="rId43" Type="http://schemas.openxmlformats.org/officeDocument/2006/relationships/image" Target="../media/image37.png"/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33" Type="http://schemas.openxmlformats.org/officeDocument/2006/relationships/tags" Target="../tags/tag312.xml"/><Relationship Id="rId38" Type="http://schemas.openxmlformats.org/officeDocument/2006/relationships/tags" Target="../tags/tag317.xml"/><Relationship Id="rId46" Type="http://schemas.openxmlformats.org/officeDocument/2006/relationships/tags" Target="../tags/tag316.xml"/><Relationship Id="rId20" Type="http://schemas.openxmlformats.org/officeDocument/2006/relationships/tags" Target="../tags/tag299.xml"/><Relationship Id="rId41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9" Type="http://schemas.openxmlformats.org/officeDocument/2006/relationships/tags" Target="../tags/tag357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42" Type="http://schemas.openxmlformats.org/officeDocument/2006/relationships/tags" Target="../tags/tag360.xml"/><Relationship Id="rId47" Type="http://schemas.openxmlformats.org/officeDocument/2006/relationships/tags" Target="../tags/tag365.xml"/><Relationship Id="rId50" Type="http://schemas.openxmlformats.org/officeDocument/2006/relationships/tags" Target="../tags/tag368.xml"/><Relationship Id="rId55" Type="http://schemas.openxmlformats.org/officeDocument/2006/relationships/tags" Target="../tags/tag373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9" Type="http://schemas.openxmlformats.org/officeDocument/2006/relationships/tags" Target="../tags/tag347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53" Type="http://schemas.openxmlformats.org/officeDocument/2006/relationships/tags" Target="../tags/tag371.xml"/><Relationship Id="rId5" Type="http://schemas.openxmlformats.org/officeDocument/2006/relationships/tags" Target="../tags/tag323.xml"/><Relationship Id="rId19" Type="http://schemas.openxmlformats.org/officeDocument/2006/relationships/tags" Target="../tags/tag337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43" Type="http://schemas.openxmlformats.org/officeDocument/2006/relationships/tags" Target="../tags/tag361.xml"/><Relationship Id="rId48" Type="http://schemas.openxmlformats.org/officeDocument/2006/relationships/tags" Target="../tags/tag366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326.xml"/><Relationship Id="rId51" Type="http://schemas.openxmlformats.org/officeDocument/2006/relationships/tags" Target="../tags/tag369.xml"/><Relationship Id="rId3" Type="http://schemas.openxmlformats.org/officeDocument/2006/relationships/tags" Target="../tags/tag321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46" Type="http://schemas.openxmlformats.org/officeDocument/2006/relationships/tags" Target="../tags/tag364.xml"/><Relationship Id="rId20" Type="http://schemas.openxmlformats.org/officeDocument/2006/relationships/tags" Target="../tags/tag338.xml"/><Relationship Id="rId41" Type="http://schemas.openxmlformats.org/officeDocument/2006/relationships/tags" Target="../tags/tag359.xml"/><Relationship Id="rId54" Type="http://schemas.openxmlformats.org/officeDocument/2006/relationships/tags" Target="../tags/tag372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49" Type="http://schemas.openxmlformats.org/officeDocument/2006/relationships/tags" Target="../tags/tag367.xml"/><Relationship Id="rId57" Type="http://schemas.openxmlformats.org/officeDocument/2006/relationships/notesSlide" Target="../notesSlides/notesSlide10.xml"/><Relationship Id="rId10" Type="http://schemas.openxmlformats.org/officeDocument/2006/relationships/tags" Target="../tags/tag328.xml"/><Relationship Id="rId31" Type="http://schemas.openxmlformats.org/officeDocument/2006/relationships/tags" Target="../tags/tag349.xml"/><Relationship Id="rId44" Type="http://schemas.openxmlformats.org/officeDocument/2006/relationships/tags" Target="../tags/tag362.xml"/><Relationship Id="rId52" Type="http://schemas.openxmlformats.org/officeDocument/2006/relationships/tags" Target="../tags/tag370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399.xml"/><Relationship Id="rId21" Type="http://schemas.openxmlformats.org/officeDocument/2006/relationships/tags" Target="../tags/tag394.xml"/><Relationship Id="rId42" Type="http://schemas.openxmlformats.org/officeDocument/2006/relationships/tags" Target="../tags/tag415.xml"/><Relationship Id="rId47" Type="http://schemas.openxmlformats.org/officeDocument/2006/relationships/tags" Target="../tags/tag420.xml"/><Relationship Id="rId63" Type="http://schemas.openxmlformats.org/officeDocument/2006/relationships/tags" Target="../tags/tag436.xml"/><Relationship Id="rId68" Type="http://schemas.openxmlformats.org/officeDocument/2006/relationships/tags" Target="../tags/tag441.xml"/><Relationship Id="rId84" Type="http://schemas.openxmlformats.org/officeDocument/2006/relationships/tags" Target="../tags/tag457.xml"/><Relationship Id="rId89" Type="http://schemas.openxmlformats.org/officeDocument/2006/relationships/tags" Target="../tags/tag462.xml"/><Relationship Id="rId16" Type="http://schemas.openxmlformats.org/officeDocument/2006/relationships/tags" Target="../tags/tag389.xml"/><Relationship Id="rId107" Type="http://schemas.openxmlformats.org/officeDocument/2006/relationships/image" Target="../media/image42.png"/><Relationship Id="rId11" Type="http://schemas.openxmlformats.org/officeDocument/2006/relationships/tags" Target="../tags/tag384.xml"/><Relationship Id="rId32" Type="http://schemas.openxmlformats.org/officeDocument/2006/relationships/tags" Target="../tags/tag405.xml"/><Relationship Id="rId37" Type="http://schemas.openxmlformats.org/officeDocument/2006/relationships/tags" Target="../tags/tag410.xml"/><Relationship Id="rId53" Type="http://schemas.openxmlformats.org/officeDocument/2006/relationships/tags" Target="../tags/tag426.xml"/><Relationship Id="rId58" Type="http://schemas.openxmlformats.org/officeDocument/2006/relationships/tags" Target="../tags/tag431.xml"/><Relationship Id="rId74" Type="http://schemas.openxmlformats.org/officeDocument/2006/relationships/tags" Target="../tags/tag447.xml"/><Relationship Id="rId79" Type="http://schemas.openxmlformats.org/officeDocument/2006/relationships/tags" Target="../tags/tag452.xml"/><Relationship Id="rId102" Type="http://schemas.openxmlformats.org/officeDocument/2006/relationships/tags" Target="../tags/tag431.xml"/><Relationship Id="rId5" Type="http://schemas.openxmlformats.org/officeDocument/2006/relationships/tags" Target="../tags/tag378.xml"/><Relationship Id="rId90" Type="http://schemas.openxmlformats.org/officeDocument/2006/relationships/tags" Target="../tags/tag463.xml"/><Relationship Id="rId95" Type="http://schemas.openxmlformats.org/officeDocument/2006/relationships/tags" Target="../tags/tag468.xml"/><Relationship Id="rId22" Type="http://schemas.openxmlformats.org/officeDocument/2006/relationships/tags" Target="../tags/tag395.xml"/><Relationship Id="rId27" Type="http://schemas.openxmlformats.org/officeDocument/2006/relationships/tags" Target="../tags/tag400.xml"/><Relationship Id="rId43" Type="http://schemas.openxmlformats.org/officeDocument/2006/relationships/tags" Target="../tags/tag416.xml"/><Relationship Id="rId48" Type="http://schemas.openxmlformats.org/officeDocument/2006/relationships/tags" Target="../tags/tag421.xml"/><Relationship Id="rId64" Type="http://schemas.openxmlformats.org/officeDocument/2006/relationships/tags" Target="../tags/tag437.xml"/><Relationship Id="rId69" Type="http://schemas.openxmlformats.org/officeDocument/2006/relationships/tags" Target="../tags/tag442.xml"/><Relationship Id="rId80" Type="http://schemas.openxmlformats.org/officeDocument/2006/relationships/tags" Target="../tags/tag453.xml"/><Relationship Id="rId85" Type="http://schemas.openxmlformats.org/officeDocument/2006/relationships/tags" Target="../tags/tag458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33" Type="http://schemas.openxmlformats.org/officeDocument/2006/relationships/tags" Target="../tags/tag406.xml"/><Relationship Id="rId38" Type="http://schemas.openxmlformats.org/officeDocument/2006/relationships/tags" Target="../tags/tag411.xml"/><Relationship Id="rId59" Type="http://schemas.openxmlformats.org/officeDocument/2006/relationships/tags" Target="../tags/tag432.xml"/><Relationship Id="rId103" Type="http://schemas.openxmlformats.org/officeDocument/2006/relationships/image" Target="../media/image40.png"/><Relationship Id="rId20" Type="http://schemas.openxmlformats.org/officeDocument/2006/relationships/tags" Target="../tags/tag393.xml"/><Relationship Id="rId41" Type="http://schemas.openxmlformats.org/officeDocument/2006/relationships/tags" Target="../tags/tag414.xml"/><Relationship Id="rId54" Type="http://schemas.openxmlformats.org/officeDocument/2006/relationships/tags" Target="../tags/tag427.xml"/><Relationship Id="rId62" Type="http://schemas.openxmlformats.org/officeDocument/2006/relationships/tags" Target="../tags/tag435.xml"/><Relationship Id="rId70" Type="http://schemas.openxmlformats.org/officeDocument/2006/relationships/tags" Target="../tags/tag443.xml"/><Relationship Id="rId75" Type="http://schemas.openxmlformats.org/officeDocument/2006/relationships/tags" Target="../tags/tag448.xml"/><Relationship Id="rId83" Type="http://schemas.openxmlformats.org/officeDocument/2006/relationships/tags" Target="../tags/tag456.xml"/><Relationship Id="rId88" Type="http://schemas.openxmlformats.org/officeDocument/2006/relationships/tags" Target="../tags/tag461.xml"/><Relationship Id="rId91" Type="http://schemas.openxmlformats.org/officeDocument/2006/relationships/tags" Target="../tags/tag464.xml"/><Relationship Id="rId96" Type="http://schemas.openxmlformats.org/officeDocument/2006/relationships/tags" Target="../tags/tag469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5" Type="http://schemas.openxmlformats.org/officeDocument/2006/relationships/tags" Target="../tags/tag388.xml"/><Relationship Id="rId23" Type="http://schemas.openxmlformats.org/officeDocument/2006/relationships/tags" Target="../tags/tag396.xml"/><Relationship Id="rId28" Type="http://schemas.openxmlformats.org/officeDocument/2006/relationships/tags" Target="../tags/tag401.xml"/><Relationship Id="rId36" Type="http://schemas.openxmlformats.org/officeDocument/2006/relationships/tags" Target="../tags/tag409.xml"/><Relationship Id="rId49" Type="http://schemas.openxmlformats.org/officeDocument/2006/relationships/tags" Target="../tags/tag422.xml"/><Relationship Id="rId57" Type="http://schemas.openxmlformats.org/officeDocument/2006/relationships/tags" Target="../tags/tag430.xml"/><Relationship Id="rId106" Type="http://schemas.openxmlformats.org/officeDocument/2006/relationships/tags" Target="../tags/tag433.xml"/><Relationship Id="rId10" Type="http://schemas.openxmlformats.org/officeDocument/2006/relationships/tags" Target="../tags/tag383.xml"/><Relationship Id="rId31" Type="http://schemas.openxmlformats.org/officeDocument/2006/relationships/tags" Target="../tags/tag404.xml"/><Relationship Id="rId44" Type="http://schemas.openxmlformats.org/officeDocument/2006/relationships/tags" Target="../tags/tag417.xml"/><Relationship Id="rId52" Type="http://schemas.openxmlformats.org/officeDocument/2006/relationships/tags" Target="../tags/tag425.xml"/><Relationship Id="rId60" Type="http://schemas.openxmlformats.org/officeDocument/2006/relationships/tags" Target="../tags/tag433.xml"/><Relationship Id="rId65" Type="http://schemas.openxmlformats.org/officeDocument/2006/relationships/tags" Target="../tags/tag438.xml"/><Relationship Id="rId73" Type="http://schemas.openxmlformats.org/officeDocument/2006/relationships/tags" Target="../tags/tag446.xml"/><Relationship Id="rId78" Type="http://schemas.openxmlformats.org/officeDocument/2006/relationships/tags" Target="../tags/tag451.xml"/><Relationship Id="rId81" Type="http://schemas.openxmlformats.org/officeDocument/2006/relationships/tags" Target="../tags/tag454.xml"/><Relationship Id="rId86" Type="http://schemas.openxmlformats.org/officeDocument/2006/relationships/tags" Target="../tags/tag459.xml"/><Relationship Id="rId94" Type="http://schemas.openxmlformats.org/officeDocument/2006/relationships/tags" Target="../tags/tag467.xml"/><Relationship Id="rId99" Type="http://schemas.openxmlformats.org/officeDocument/2006/relationships/tags" Target="../tags/tag472.xml"/><Relationship Id="rId101" Type="http://schemas.openxmlformats.org/officeDocument/2006/relationships/notesSlide" Target="../notesSlides/notesSlide11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39" Type="http://schemas.openxmlformats.org/officeDocument/2006/relationships/tags" Target="../tags/tag412.xml"/><Relationship Id="rId34" Type="http://schemas.openxmlformats.org/officeDocument/2006/relationships/tags" Target="../tags/tag407.xml"/><Relationship Id="rId50" Type="http://schemas.openxmlformats.org/officeDocument/2006/relationships/tags" Target="../tags/tag423.xml"/><Relationship Id="rId55" Type="http://schemas.openxmlformats.org/officeDocument/2006/relationships/tags" Target="../tags/tag428.xml"/><Relationship Id="rId76" Type="http://schemas.openxmlformats.org/officeDocument/2006/relationships/tags" Target="../tags/tag449.xml"/><Relationship Id="rId97" Type="http://schemas.openxmlformats.org/officeDocument/2006/relationships/tags" Target="../tags/tag470.xml"/><Relationship Id="rId104" Type="http://schemas.openxmlformats.org/officeDocument/2006/relationships/tags" Target="../tags/tag432.xml"/><Relationship Id="rId7" Type="http://schemas.openxmlformats.org/officeDocument/2006/relationships/tags" Target="../tags/tag380.xml"/><Relationship Id="rId71" Type="http://schemas.openxmlformats.org/officeDocument/2006/relationships/tags" Target="../tags/tag444.xml"/><Relationship Id="rId92" Type="http://schemas.openxmlformats.org/officeDocument/2006/relationships/tags" Target="../tags/tag465.xml"/><Relationship Id="rId2" Type="http://schemas.openxmlformats.org/officeDocument/2006/relationships/tags" Target="../tags/tag375.xml"/><Relationship Id="rId29" Type="http://schemas.openxmlformats.org/officeDocument/2006/relationships/tags" Target="../tags/tag402.xml"/><Relationship Id="rId24" Type="http://schemas.openxmlformats.org/officeDocument/2006/relationships/tags" Target="../tags/tag397.xml"/><Relationship Id="rId40" Type="http://schemas.openxmlformats.org/officeDocument/2006/relationships/tags" Target="../tags/tag413.xml"/><Relationship Id="rId45" Type="http://schemas.openxmlformats.org/officeDocument/2006/relationships/tags" Target="../tags/tag418.xml"/><Relationship Id="rId66" Type="http://schemas.openxmlformats.org/officeDocument/2006/relationships/tags" Target="../tags/tag439.xml"/><Relationship Id="rId87" Type="http://schemas.openxmlformats.org/officeDocument/2006/relationships/tags" Target="../tags/tag460.xml"/><Relationship Id="rId61" Type="http://schemas.openxmlformats.org/officeDocument/2006/relationships/tags" Target="../tags/tag434.xml"/><Relationship Id="rId82" Type="http://schemas.openxmlformats.org/officeDocument/2006/relationships/tags" Target="../tags/tag455.xml"/><Relationship Id="rId19" Type="http://schemas.openxmlformats.org/officeDocument/2006/relationships/tags" Target="../tags/tag392.xml"/><Relationship Id="rId14" Type="http://schemas.openxmlformats.org/officeDocument/2006/relationships/tags" Target="../tags/tag387.xml"/><Relationship Id="rId30" Type="http://schemas.openxmlformats.org/officeDocument/2006/relationships/tags" Target="../tags/tag403.xml"/><Relationship Id="rId35" Type="http://schemas.openxmlformats.org/officeDocument/2006/relationships/tags" Target="../tags/tag408.xml"/><Relationship Id="rId56" Type="http://schemas.openxmlformats.org/officeDocument/2006/relationships/tags" Target="../tags/tag429.xml"/><Relationship Id="rId77" Type="http://schemas.openxmlformats.org/officeDocument/2006/relationships/tags" Target="../tags/tag450.xml"/><Relationship Id="rId100" Type="http://schemas.openxmlformats.org/officeDocument/2006/relationships/slideLayout" Target="../slideLayouts/slideLayout2.xml"/><Relationship Id="rId105" Type="http://schemas.openxmlformats.org/officeDocument/2006/relationships/image" Target="../media/image41.png"/><Relationship Id="rId8" Type="http://schemas.openxmlformats.org/officeDocument/2006/relationships/tags" Target="../tags/tag381.xml"/><Relationship Id="rId51" Type="http://schemas.openxmlformats.org/officeDocument/2006/relationships/tags" Target="../tags/tag424.xml"/><Relationship Id="rId72" Type="http://schemas.openxmlformats.org/officeDocument/2006/relationships/tags" Target="../tags/tag445.xml"/><Relationship Id="rId93" Type="http://schemas.openxmlformats.org/officeDocument/2006/relationships/tags" Target="../tags/tag466.xml"/><Relationship Id="rId98" Type="http://schemas.openxmlformats.org/officeDocument/2006/relationships/tags" Target="../tags/tag471.xml"/><Relationship Id="rId3" Type="http://schemas.openxmlformats.org/officeDocument/2006/relationships/tags" Target="../tags/tag376.xml"/><Relationship Id="rId25" Type="http://schemas.openxmlformats.org/officeDocument/2006/relationships/tags" Target="../tags/tag398.xml"/><Relationship Id="rId46" Type="http://schemas.openxmlformats.org/officeDocument/2006/relationships/tags" Target="../tags/tag419.xml"/><Relationship Id="rId67" Type="http://schemas.openxmlformats.org/officeDocument/2006/relationships/tags" Target="../tags/tag4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498.xml"/><Relationship Id="rId21" Type="http://schemas.openxmlformats.org/officeDocument/2006/relationships/tags" Target="../tags/tag493.xml"/><Relationship Id="rId42" Type="http://schemas.openxmlformats.org/officeDocument/2006/relationships/tags" Target="../tags/tag514.xml"/><Relationship Id="rId47" Type="http://schemas.openxmlformats.org/officeDocument/2006/relationships/tags" Target="../tags/tag519.xml"/><Relationship Id="rId63" Type="http://schemas.openxmlformats.org/officeDocument/2006/relationships/tags" Target="../tags/tag535.xml"/><Relationship Id="rId68" Type="http://schemas.openxmlformats.org/officeDocument/2006/relationships/tags" Target="../tags/tag540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9" Type="http://schemas.openxmlformats.org/officeDocument/2006/relationships/tags" Target="../tags/tag501.xml"/><Relationship Id="rId11" Type="http://schemas.openxmlformats.org/officeDocument/2006/relationships/tags" Target="../tags/tag483.xml"/><Relationship Id="rId24" Type="http://schemas.openxmlformats.org/officeDocument/2006/relationships/tags" Target="../tags/tag496.xml"/><Relationship Id="rId32" Type="http://schemas.openxmlformats.org/officeDocument/2006/relationships/tags" Target="../tags/tag504.xml"/><Relationship Id="rId37" Type="http://schemas.openxmlformats.org/officeDocument/2006/relationships/tags" Target="../tags/tag509.xml"/><Relationship Id="rId40" Type="http://schemas.openxmlformats.org/officeDocument/2006/relationships/tags" Target="../tags/tag512.xml"/><Relationship Id="rId45" Type="http://schemas.openxmlformats.org/officeDocument/2006/relationships/tags" Target="../tags/tag517.xml"/><Relationship Id="rId53" Type="http://schemas.openxmlformats.org/officeDocument/2006/relationships/tags" Target="../tags/tag525.xml"/><Relationship Id="rId58" Type="http://schemas.openxmlformats.org/officeDocument/2006/relationships/tags" Target="../tags/tag530.xml"/><Relationship Id="rId66" Type="http://schemas.openxmlformats.org/officeDocument/2006/relationships/tags" Target="../tags/tag538.xml"/><Relationship Id="rId5" Type="http://schemas.openxmlformats.org/officeDocument/2006/relationships/tags" Target="../tags/tag477.xml"/><Relationship Id="rId61" Type="http://schemas.openxmlformats.org/officeDocument/2006/relationships/tags" Target="../tags/tag533.xml"/><Relationship Id="rId19" Type="http://schemas.openxmlformats.org/officeDocument/2006/relationships/tags" Target="../tags/tag49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tags" Target="../tags/tag499.xml"/><Relationship Id="rId30" Type="http://schemas.openxmlformats.org/officeDocument/2006/relationships/tags" Target="../tags/tag502.xml"/><Relationship Id="rId35" Type="http://schemas.openxmlformats.org/officeDocument/2006/relationships/tags" Target="../tags/tag507.xml"/><Relationship Id="rId43" Type="http://schemas.openxmlformats.org/officeDocument/2006/relationships/tags" Target="../tags/tag515.xml"/><Relationship Id="rId48" Type="http://schemas.openxmlformats.org/officeDocument/2006/relationships/tags" Target="../tags/tag520.xml"/><Relationship Id="rId56" Type="http://schemas.openxmlformats.org/officeDocument/2006/relationships/tags" Target="../tags/tag528.xml"/><Relationship Id="rId64" Type="http://schemas.openxmlformats.org/officeDocument/2006/relationships/tags" Target="../tags/tag536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480.xml"/><Relationship Id="rId51" Type="http://schemas.openxmlformats.org/officeDocument/2006/relationships/tags" Target="../tags/tag523.xml"/><Relationship Id="rId3" Type="http://schemas.openxmlformats.org/officeDocument/2006/relationships/tags" Target="../tags/tag475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tags" Target="../tags/tag497.xml"/><Relationship Id="rId33" Type="http://schemas.openxmlformats.org/officeDocument/2006/relationships/tags" Target="../tags/tag505.xml"/><Relationship Id="rId38" Type="http://schemas.openxmlformats.org/officeDocument/2006/relationships/tags" Target="../tags/tag510.xml"/><Relationship Id="rId46" Type="http://schemas.openxmlformats.org/officeDocument/2006/relationships/tags" Target="../tags/tag518.xml"/><Relationship Id="rId59" Type="http://schemas.openxmlformats.org/officeDocument/2006/relationships/tags" Target="../tags/tag531.xml"/><Relationship Id="rId67" Type="http://schemas.openxmlformats.org/officeDocument/2006/relationships/tags" Target="../tags/tag539.xml"/><Relationship Id="rId20" Type="http://schemas.openxmlformats.org/officeDocument/2006/relationships/tags" Target="../tags/tag492.xml"/><Relationship Id="rId41" Type="http://schemas.openxmlformats.org/officeDocument/2006/relationships/tags" Target="../tags/tag513.xml"/><Relationship Id="rId54" Type="http://schemas.openxmlformats.org/officeDocument/2006/relationships/tags" Target="../tags/tag526.xml"/><Relationship Id="rId62" Type="http://schemas.openxmlformats.org/officeDocument/2006/relationships/tags" Target="../tags/tag53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tags" Target="../tags/tag500.xml"/><Relationship Id="rId36" Type="http://schemas.openxmlformats.org/officeDocument/2006/relationships/tags" Target="../tags/tag508.xml"/><Relationship Id="rId49" Type="http://schemas.openxmlformats.org/officeDocument/2006/relationships/tags" Target="../tags/tag521.xml"/><Relationship Id="rId57" Type="http://schemas.openxmlformats.org/officeDocument/2006/relationships/tags" Target="../tags/tag529.xml"/><Relationship Id="rId10" Type="http://schemas.openxmlformats.org/officeDocument/2006/relationships/tags" Target="../tags/tag482.xml"/><Relationship Id="rId31" Type="http://schemas.openxmlformats.org/officeDocument/2006/relationships/tags" Target="../tags/tag503.xml"/><Relationship Id="rId44" Type="http://schemas.openxmlformats.org/officeDocument/2006/relationships/tags" Target="../tags/tag516.xml"/><Relationship Id="rId52" Type="http://schemas.openxmlformats.org/officeDocument/2006/relationships/tags" Target="../tags/tag524.xml"/><Relationship Id="rId60" Type="http://schemas.openxmlformats.org/officeDocument/2006/relationships/tags" Target="../tags/tag532.xml"/><Relationship Id="rId65" Type="http://schemas.openxmlformats.org/officeDocument/2006/relationships/tags" Target="../tags/tag537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39" Type="http://schemas.openxmlformats.org/officeDocument/2006/relationships/tags" Target="../tags/tag511.xml"/><Relationship Id="rId34" Type="http://schemas.openxmlformats.org/officeDocument/2006/relationships/tags" Target="../tags/tag506.xml"/><Relationship Id="rId50" Type="http://schemas.openxmlformats.org/officeDocument/2006/relationships/tags" Target="../tags/tag522.xml"/><Relationship Id="rId55" Type="http://schemas.openxmlformats.org/officeDocument/2006/relationships/tags" Target="../tags/tag5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3" Type="http://schemas.openxmlformats.org/officeDocument/2006/relationships/tags" Target="../tags/tag543.xml"/><Relationship Id="rId21" Type="http://schemas.openxmlformats.org/officeDocument/2006/relationships/image" Target="../media/image16.jpeg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" Type="http://schemas.openxmlformats.org/officeDocument/2006/relationships/tags" Target="../tags/tag542.xml"/><Relationship Id="rId16" Type="http://schemas.openxmlformats.org/officeDocument/2006/relationships/tags" Target="../tags/tag55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10" Type="http://schemas.openxmlformats.org/officeDocument/2006/relationships/tags" Target="../tags/tag550.xml"/><Relationship Id="rId19" Type="http://schemas.openxmlformats.org/officeDocument/2006/relationships/tags" Target="../tags/tag559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13" Type="http://schemas.openxmlformats.org/officeDocument/2006/relationships/tags" Target="../tags/tag572.xml"/><Relationship Id="rId18" Type="http://schemas.openxmlformats.org/officeDocument/2006/relationships/tags" Target="../tags/tag577.xml"/><Relationship Id="rId26" Type="http://schemas.openxmlformats.org/officeDocument/2006/relationships/tags" Target="../tags/tag585.xml"/><Relationship Id="rId3" Type="http://schemas.openxmlformats.org/officeDocument/2006/relationships/tags" Target="../tags/tag562.xml"/><Relationship Id="rId21" Type="http://schemas.openxmlformats.org/officeDocument/2006/relationships/tags" Target="../tags/tag580.xml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17" Type="http://schemas.openxmlformats.org/officeDocument/2006/relationships/tags" Target="../tags/tag576.xml"/><Relationship Id="rId25" Type="http://schemas.openxmlformats.org/officeDocument/2006/relationships/tags" Target="../tags/tag584.xml"/><Relationship Id="rId2" Type="http://schemas.openxmlformats.org/officeDocument/2006/relationships/tags" Target="../tags/tag561.xml"/><Relationship Id="rId16" Type="http://schemas.openxmlformats.org/officeDocument/2006/relationships/tags" Target="../tags/tag575.xml"/><Relationship Id="rId20" Type="http://schemas.openxmlformats.org/officeDocument/2006/relationships/tags" Target="../tags/tag579.xml"/><Relationship Id="rId29" Type="http://schemas.openxmlformats.org/officeDocument/2006/relationships/notesSlide" Target="../notesSlides/notesSlide12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24" Type="http://schemas.openxmlformats.org/officeDocument/2006/relationships/tags" Target="../tags/tag583.xml"/><Relationship Id="rId5" Type="http://schemas.openxmlformats.org/officeDocument/2006/relationships/tags" Target="../tags/tag564.xml"/><Relationship Id="rId15" Type="http://schemas.openxmlformats.org/officeDocument/2006/relationships/tags" Target="../tags/tag574.xml"/><Relationship Id="rId23" Type="http://schemas.openxmlformats.org/officeDocument/2006/relationships/tags" Target="../tags/tag58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569.xml"/><Relationship Id="rId19" Type="http://schemas.openxmlformats.org/officeDocument/2006/relationships/tags" Target="../tags/tag578.xml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Relationship Id="rId22" Type="http://schemas.openxmlformats.org/officeDocument/2006/relationships/tags" Target="../tags/tag581.xml"/><Relationship Id="rId27" Type="http://schemas.openxmlformats.org/officeDocument/2006/relationships/tags" Target="../tags/tag586.xml"/><Relationship Id="rId30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13" Type="http://schemas.openxmlformats.org/officeDocument/2006/relationships/tags" Target="../tags/tag599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17" Type="http://schemas.openxmlformats.org/officeDocument/2006/relationships/image" Target="../media/image17.jpeg"/><Relationship Id="rId2" Type="http://schemas.openxmlformats.org/officeDocument/2006/relationships/tags" Target="../tags/tag58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5" Type="http://schemas.openxmlformats.org/officeDocument/2006/relationships/tags" Target="../tags/tag591.xml"/><Relationship Id="rId15" Type="http://schemas.openxmlformats.org/officeDocument/2006/relationships/tags" Target="../tags/tag601.xml"/><Relationship Id="rId10" Type="http://schemas.openxmlformats.org/officeDocument/2006/relationships/tags" Target="../tags/tag596.xml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tags" Target="../tags/tag60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13" Type="http://schemas.openxmlformats.org/officeDocument/2006/relationships/image" Target="../media/image17.jpeg"/><Relationship Id="rId3" Type="http://schemas.openxmlformats.org/officeDocument/2006/relationships/tags" Target="../tags/tag604.xml"/><Relationship Id="rId7" Type="http://schemas.openxmlformats.org/officeDocument/2006/relationships/tags" Target="../tags/tag60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5" Type="http://schemas.openxmlformats.org/officeDocument/2006/relationships/tags" Target="../tags/tag606.xml"/><Relationship Id="rId10" Type="http://schemas.openxmlformats.org/officeDocument/2006/relationships/tags" Target="../tags/tag611.xml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26" Type="http://schemas.openxmlformats.org/officeDocument/2006/relationships/tags" Target="../tags/tag638.xml"/><Relationship Id="rId39" Type="http://schemas.openxmlformats.org/officeDocument/2006/relationships/tags" Target="../tags/tag651.xml"/><Relationship Id="rId21" Type="http://schemas.openxmlformats.org/officeDocument/2006/relationships/tags" Target="../tags/tag633.xml"/><Relationship Id="rId34" Type="http://schemas.openxmlformats.org/officeDocument/2006/relationships/tags" Target="../tags/tag646.xml"/><Relationship Id="rId7" Type="http://schemas.openxmlformats.org/officeDocument/2006/relationships/tags" Target="../tags/tag619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5" Type="http://schemas.openxmlformats.org/officeDocument/2006/relationships/tags" Target="../tags/tag637.xml"/><Relationship Id="rId33" Type="http://schemas.openxmlformats.org/officeDocument/2006/relationships/tags" Target="../tags/tag645.xml"/><Relationship Id="rId38" Type="http://schemas.openxmlformats.org/officeDocument/2006/relationships/tags" Target="../tags/tag650.xml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0" Type="http://schemas.openxmlformats.org/officeDocument/2006/relationships/tags" Target="../tags/tag632.xml"/><Relationship Id="rId29" Type="http://schemas.openxmlformats.org/officeDocument/2006/relationships/tags" Target="../tags/tag641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24" Type="http://schemas.openxmlformats.org/officeDocument/2006/relationships/tags" Target="../tags/tag636.xml"/><Relationship Id="rId32" Type="http://schemas.openxmlformats.org/officeDocument/2006/relationships/tags" Target="../tags/tag644.xml"/><Relationship Id="rId37" Type="http://schemas.openxmlformats.org/officeDocument/2006/relationships/tags" Target="../tags/tag649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617.xml"/><Relationship Id="rId15" Type="http://schemas.openxmlformats.org/officeDocument/2006/relationships/tags" Target="../tags/tag627.xml"/><Relationship Id="rId23" Type="http://schemas.openxmlformats.org/officeDocument/2006/relationships/tags" Target="../tags/tag635.xml"/><Relationship Id="rId28" Type="http://schemas.openxmlformats.org/officeDocument/2006/relationships/tags" Target="../tags/tag640.xml"/><Relationship Id="rId36" Type="http://schemas.openxmlformats.org/officeDocument/2006/relationships/tags" Target="../tags/tag648.xml"/><Relationship Id="rId10" Type="http://schemas.openxmlformats.org/officeDocument/2006/relationships/tags" Target="../tags/tag622.xml"/><Relationship Id="rId19" Type="http://schemas.openxmlformats.org/officeDocument/2006/relationships/tags" Target="../tags/tag631.xml"/><Relationship Id="rId31" Type="http://schemas.openxmlformats.org/officeDocument/2006/relationships/tags" Target="../tags/tag643.xml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tags" Target="../tags/tag626.xml"/><Relationship Id="rId22" Type="http://schemas.openxmlformats.org/officeDocument/2006/relationships/tags" Target="../tags/tag634.xml"/><Relationship Id="rId27" Type="http://schemas.openxmlformats.org/officeDocument/2006/relationships/tags" Target="../tags/tag639.xml"/><Relationship Id="rId30" Type="http://schemas.openxmlformats.org/officeDocument/2006/relationships/tags" Target="../tags/tag642.xml"/><Relationship Id="rId35" Type="http://schemas.openxmlformats.org/officeDocument/2006/relationships/tags" Target="../tags/tag647.xml"/><Relationship Id="rId8" Type="http://schemas.openxmlformats.org/officeDocument/2006/relationships/tags" Target="../tags/tag620.xml"/><Relationship Id="rId3" Type="http://schemas.openxmlformats.org/officeDocument/2006/relationships/tags" Target="../tags/tag6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59.xml"/><Relationship Id="rId13" Type="http://schemas.openxmlformats.org/officeDocument/2006/relationships/tags" Target="../tags/tag664.xml"/><Relationship Id="rId18" Type="http://schemas.openxmlformats.org/officeDocument/2006/relationships/tags" Target="../tags/tag669.xml"/><Relationship Id="rId26" Type="http://schemas.openxmlformats.org/officeDocument/2006/relationships/tags" Target="../tags/tag677.xml"/><Relationship Id="rId3" Type="http://schemas.openxmlformats.org/officeDocument/2006/relationships/tags" Target="../tags/tag654.xml"/><Relationship Id="rId21" Type="http://schemas.openxmlformats.org/officeDocument/2006/relationships/tags" Target="../tags/tag672.xml"/><Relationship Id="rId7" Type="http://schemas.openxmlformats.org/officeDocument/2006/relationships/tags" Target="../tags/tag658.xml"/><Relationship Id="rId12" Type="http://schemas.openxmlformats.org/officeDocument/2006/relationships/tags" Target="../tags/tag663.xml"/><Relationship Id="rId17" Type="http://schemas.openxmlformats.org/officeDocument/2006/relationships/tags" Target="../tags/tag668.xml"/><Relationship Id="rId25" Type="http://schemas.openxmlformats.org/officeDocument/2006/relationships/tags" Target="../tags/tag676.xml"/><Relationship Id="rId2" Type="http://schemas.openxmlformats.org/officeDocument/2006/relationships/tags" Target="../tags/tag653.xml"/><Relationship Id="rId16" Type="http://schemas.openxmlformats.org/officeDocument/2006/relationships/tags" Target="../tags/tag667.xml"/><Relationship Id="rId20" Type="http://schemas.openxmlformats.org/officeDocument/2006/relationships/tags" Target="../tags/tag671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652.xml"/><Relationship Id="rId6" Type="http://schemas.openxmlformats.org/officeDocument/2006/relationships/tags" Target="../tags/tag657.xml"/><Relationship Id="rId11" Type="http://schemas.openxmlformats.org/officeDocument/2006/relationships/tags" Target="../tags/tag662.xml"/><Relationship Id="rId24" Type="http://schemas.openxmlformats.org/officeDocument/2006/relationships/tags" Target="../tags/tag675.xml"/><Relationship Id="rId5" Type="http://schemas.openxmlformats.org/officeDocument/2006/relationships/tags" Target="../tags/tag656.xml"/><Relationship Id="rId15" Type="http://schemas.openxmlformats.org/officeDocument/2006/relationships/tags" Target="../tags/tag666.xml"/><Relationship Id="rId23" Type="http://schemas.openxmlformats.org/officeDocument/2006/relationships/tags" Target="../tags/tag67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661.xml"/><Relationship Id="rId19" Type="http://schemas.openxmlformats.org/officeDocument/2006/relationships/tags" Target="../tags/tag670.xml"/><Relationship Id="rId4" Type="http://schemas.openxmlformats.org/officeDocument/2006/relationships/tags" Target="../tags/tag655.xml"/><Relationship Id="rId9" Type="http://schemas.openxmlformats.org/officeDocument/2006/relationships/tags" Target="../tags/tag660.xml"/><Relationship Id="rId14" Type="http://schemas.openxmlformats.org/officeDocument/2006/relationships/tags" Target="../tags/tag665.xml"/><Relationship Id="rId22" Type="http://schemas.openxmlformats.org/officeDocument/2006/relationships/tags" Target="../tags/tag673.xml"/><Relationship Id="rId27" Type="http://schemas.openxmlformats.org/officeDocument/2006/relationships/tags" Target="../tags/tag6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691.xml"/><Relationship Id="rId18" Type="http://schemas.openxmlformats.org/officeDocument/2006/relationships/tags" Target="../tags/tag696.xml"/><Relationship Id="rId26" Type="http://schemas.openxmlformats.org/officeDocument/2006/relationships/tags" Target="../tags/tag705.xml"/><Relationship Id="rId39" Type="http://schemas.openxmlformats.org/officeDocument/2006/relationships/tags" Target="../tags/tag718.xml"/><Relationship Id="rId21" Type="http://schemas.openxmlformats.org/officeDocument/2006/relationships/tags" Target="../tags/tag700.xml"/><Relationship Id="rId34" Type="http://schemas.openxmlformats.org/officeDocument/2006/relationships/tags" Target="../tags/tag713.xml"/><Relationship Id="rId42" Type="http://schemas.openxmlformats.org/officeDocument/2006/relationships/tags" Target="../tags/tag722.xml"/><Relationship Id="rId47" Type="http://schemas.openxmlformats.org/officeDocument/2006/relationships/tags" Target="../tags/tag727.xml"/><Relationship Id="rId50" Type="http://schemas.openxmlformats.org/officeDocument/2006/relationships/tags" Target="../tags/tag730.xml"/><Relationship Id="rId55" Type="http://schemas.openxmlformats.org/officeDocument/2006/relationships/image" Target="../media/image17.jpeg"/><Relationship Id="rId7" Type="http://schemas.openxmlformats.org/officeDocument/2006/relationships/tags" Target="../tags/tag685.xml"/><Relationship Id="rId2" Type="http://schemas.openxmlformats.org/officeDocument/2006/relationships/tags" Target="../tags/tag680.xml"/><Relationship Id="rId16" Type="http://schemas.openxmlformats.org/officeDocument/2006/relationships/tags" Target="../tags/tag694.xml"/><Relationship Id="rId29" Type="http://schemas.openxmlformats.org/officeDocument/2006/relationships/tags" Target="../tags/tag708.xml"/><Relationship Id="rId11" Type="http://schemas.openxmlformats.org/officeDocument/2006/relationships/tags" Target="../tags/tag689.xml"/><Relationship Id="rId24" Type="http://schemas.openxmlformats.org/officeDocument/2006/relationships/tags" Target="../tags/tag703.xml"/><Relationship Id="rId32" Type="http://schemas.openxmlformats.org/officeDocument/2006/relationships/tags" Target="../tags/tag711.xml"/><Relationship Id="rId37" Type="http://schemas.openxmlformats.org/officeDocument/2006/relationships/tags" Target="../tags/tag716.xml"/><Relationship Id="rId40" Type="http://schemas.openxmlformats.org/officeDocument/2006/relationships/tags" Target="../tags/tag719.xml"/><Relationship Id="rId45" Type="http://schemas.openxmlformats.org/officeDocument/2006/relationships/tags" Target="../tags/tag725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683.xml"/><Relationship Id="rId10" Type="http://schemas.openxmlformats.org/officeDocument/2006/relationships/tags" Target="../tags/tag688.xml"/><Relationship Id="rId19" Type="http://schemas.openxmlformats.org/officeDocument/2006/relationships/tags" Target="../tags/tag698.xml"/><Relationship Id="rId31" Type="http://schemas.openxmlformats.org/officeDocument/2006/relationships/tags" Target="../tags/tag710.xml"/><Relationship Id="rId44" Type="http://schemas.openxmlformats.org/officeDocument/2006/relationships/tags" Target="../tags/tag724.xml"/><Relationship Id="rId52" Type="http://schemas.openxmlformats.org/officeDocument/2006/relationships/tags" Target="../tags/tag732.xml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Relationship Id="rId22" Type="http://schemas.openxmlformats.org/officeDocument/2006/relationships/tags" Target="../tags/tag701.xml"/><Relationship Id="rId27" Type="http://schemas.openxmlformats.org/officeDocument/2006/relationships/tags" Target="../tags/tag706.xml"/><Relationship Id="rId30" Type="http://schemas.openxmlformats.org/officeDocument/2006/relationships/tags" Target="../tags/tag709.xml"/><Relationship Id="rId35" Type="http://schemas.openxmlformats.org/officeDocument/2006/relationships/tags" Target="../tags/tag714.xml"/><Relationship Id="rId43" Type="http://schemas.openxmlformats.org/officeDocument/2006/relationships/tags" Target="../tags/tag723.xml"/><Relationship Id="rId48" Type="http://schemas.openxmlformats.org/officeDocument/2006/relationships/tags" Target="../tags/tag728.xml"/><Relationship Id="rId8" Type="http://schemas.openxmlformats.org/officeDocument/2006/relationships/tags" Target="../tags/tag686.xml"/><Relationship Id="rId51" Type="http://schemas.openxmlformats.org/officeDocument/2006/relationships/tags" Target="../tags/tag731.xml"/><Relationship Id="rId3" Type="http://schemas.openxmlformats.org/officeDocument/2006/relationships/tags" Target="../tags/tag681.xml"/><Relationship Id="rId12" Type="http://schemas.openxmlformats.org/officeDocument/2006/relationships/tags" Target="../tags/tag690.xml"/><Relationship Id="rId17" Type="http://schemas.openxmlformats.org/officeDocument/2006/relationships/tags" Target="../tags/tag695.xml"/><Relationship Id="rId25" Type="http://schemas.openxmlformats.org/officeDocument/2006/relationships/tags" Target="../tags/tag704.xml"/><Relationship Id="rId33" Type="http://schemas.openxmlformats.org/officeDocument/2006/relationships/tags" Target="../tags/tag712.xml"/><Relationship Id="rId38" Type="http://schemas.openxmlformats.org/officeDocument/2006/relationships/tags" Target="../tags/tag717.xml"/><Relationship Id="rId46" Type="http://schemas.openxmlformats.org/officeDocument/2006/relationships/tags" Target="../tags/tag726.xml"/><Relationship Id="rId20" Type="http://schemas.openxmlformats.org/officeDocument/2006/relationships/tags" Target="../tags/tag699.xml"/><Relationship Id="rId41" Type="http://schemas.openxmlformats.org/officeDocument/2006/relationships/tags" Target="../tags/tag721.xml"/><Relationship Id="rId54" Type="http://schemas.openxmlformats.org/officeDocument/2006/relationships/image" Target="../media/image19.jpeg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5" Type="http://schemas.openxmlformats.org/officeDocument/2006/relationships/tags" Target="../tags/tag693.xml"/><Relationship Id="rId23" Type="http://schemas.openxmlformats.org/officeDocument/2006/relationships/tags" Target="../tags/tag702.xml"/><Relationship Id="rId28" Type="http://schemas.openxmlformats.org/officeDocument/2006/relationships/tags" Target="../tags/tag707.xml"/><Relationship Id="rId36" Type="http://schemas.openxmlformats.org/officeDocument/2006/relationships/tags" Target="../tags/tag715.xml"/><Relationship Id="rId49" Type="http://schemas.openxmlformats.org/officeDocument/2006/relationships/tags" Target="../tags/tag729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745.xml"/><Relationship Id="rId18" Type="http://schemas.openxmlformats.org/officeDocument/2006/relationships/tags" Target="../tags/tag750.xml"/><Relationship Id="rId26" Type="http://schemas.openxmlformats.org/officeDocument/2006/relationships/tags" Target="../tags/tag758.xml"/><Relationship Id="rId39" Type="http://schemas.openxmlformats.org/officeDocument/2006/relationships/tags" Target="../tags/tag771.xml"/><Relationship Id="rId21" Type="http://schemas.openxmlformats.org/officeDocument/2006/relationships/tags" Target="../tags/tag753.xml"/><Relationship Id="rId34" Type="http://schemas.openxmlformats.org/officeDocument/2006/relationships/tags" Target="../tags/tag766.xml"/><Relationship Id="rId7" Type="http://schemas.openxmlformats.org/officeDocument/2006/relationships/tags" Target="../tags/tag739.xml"/><Relationship Id="rId12" Type="http://schemas.openxmlformats.org/officeDocument/2006/relationships/tags" Target="../tags/tag744.xml"/><Relationship Id="rId17" Type="http://schemas.openxmlformats.org/officeDocument/2006/relationships/tags" Target="../tags/tag749.xml"/><Relationship Id="rId25" Type="http://schemas.openxmlformats.org/officeDocument/2006/relationships/tags" Target="../tags/tag757.xml"/><Relationship Id="rId33" Type="http://schemas.openxmlformats.org/officeDocument/2006/relationships/tags" Target="../tags/tag765.xml"/><Relationship Id="rId38" Type="http://schemas.openxmlformats.org/officeDocument/2006/relationships/tags" Target="../tags/tag770.xml"/><Relationship Id="rId2" Type="http://schemas.openxmlformats.org/officeDocument/2006/relationships/tags" Target="../tags/tag734.xml"/><Relationship Id="rId16" Type="http://schemas.openxmlformats.org/officeDocument/2006/relationships/tags" Target="../tags/tag748.xml"/><Relationship Id="rId20" Type="http://schemas.openxmlformats.org/officeDocument/2006/relationships/tags" Target="../tags/tag752.xml"/><Relationship Id="rId29" Type="http://schemas.openxmlformats.org/officeDocument/2006/relationships/tags" Target="../tags/tag761.xml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tags" Target="../tags/tag743.xml"/><Relationship Id="rId24" Type="http://schemas.openxmlformats.org/officeDocument/2006/relationships/tags" Target="../tags/tag756.xml"/><Relationship Id="rId32" Type="http://schemas.openxmlformats.org/officeDocument/2006/relationships/tags" Target="../tags/tag764.xml"/><Relationship Id="rId37" Type="http://schemas.openxmlformats.org/officeDocument/2006/relationships/tags" Target="../tags/tag769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737.xml"/><Relationship Id="rId15" Type="http://schemas.openxmlformats.org/officeDocument/2006/relationships/tags" Target="../tags/tag747.xml"/><Relationship Id="rId23" Type="http://schemas.openxmlformats.org/officeDocument/2006/relationships/tags" Target="../tags/tag755.xml"/><Relationship Id="rId28" Type="http://schemas.openxmlformats.org/officeDocument/2006/relationships/tags" Target="../tags/tag760.xml"/><Relationship Id="rId36" Type="http://schemas.openxmlformats.org/officeDocument/2006/relationships/tags" Target="../tags/tag768.xml"/><Relationship Id="rId10" Type="http://schemas.openxmlformats.org/officeDocument/2006/relationships/tags" Target="../tags/tag742.xml"/><Relationship Id="rId19" Type="http://schemas.openxmlformats.org/officeDocument/2006/relationships/tags" Target="../tags/tag751.xml"/><Relationship Id="rId31" Type="http://schemas.openxmlformats.org/officeDocument/2006/relationships/tags" Target="../tags/tag763.xml"/><Relationship Id="rId4" Type="http://schemas.openxmlformats.org/officeDocument/2006/relationships/tags" Target="../tags/tag736.xml"/><Relationship Id="rId9" Type="http://schemas.openxmlformats.org/officeDocument/2006/relationships/tags" Target="../tags/tag741.xml"/><Relationship Id="rId14" Type="http://schemas.openxmlformats.org/officeDocument/2006/relationships/tags" Target="../tags/tag746.xml"/><Relationship Id="rId22" Type="http://schemas.openxmlformats.org/officeDocument/2006/relationships/tags" Target="../tags/tag754.xml"/><Relationship Id="rId27" Type="http://schemas.openxmlformats.org/officeDocument/2006/relationships/tags" Target="../tags/tag759.xml"/><Relationship Id="rId30" Type="http://schemas.openxmlformats.org/officeDocument/2006/relationships/tags" Target="../tags/tag762.xml"/><Relationship Id="rId35" Type="http://schemas.openxmlformats.org/officeDocument/2006/relationships/tags" Target="../tags/tag767.xml"/><Relationship Id="rId8" Type="http://schemas.openxmlformats.org/officeDocument/2006/relationships/tags" Target="../tags/tag740.xml"/><Relationship Id="rId3" Type="http://schemas.openxmlformats.org/officeDocument/2006/relationships/tags" Target="../tags/tag7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73.xml"/><Relationship Id="rId1" Type="http://schemas.openxmlformats.org/officeDocument/2006/relationships/tags" Target="../tags/tag77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36.xml"/><Relationship Id="rId2" Type="http://schemas.openxmlformats.org/officeDocument/2006/relationships/tags" Target="../tags/tag28.xml"/><Relationship Id="rId16" Type="http://schemas.openxmlformats.org/officeDocument/2006/relationships/image" Target="../media/image25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12.png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6643" y="6108682"/>
            <a:ext cx="5490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]</a:t>
            </a:r>
            <a:endParaRPr lang="en-US" dirty="0">
              <a:solidFill>
                <a:schemeClr val="accent1"/>
              </a:solidFill>
              <a:latin typeface="Source Sans Pro"/>
              <a:cs typeface="Tahoma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78683" y="2997755"/>
            <a:ext cx="5186632" cy="1695091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Prof. Hakim Weatherspoon</a:t>
            </a:r>
          </a:p>
          <a:p>
            <a:pPr marL="0" indent="0" algn="ctr" fontAlgn="auto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CS 3410</a:t>
            </a:r>
          </a:p>
          <a:p>
            <a:pPr marL="0" indent="0" algn="ctr" fontAlgn="auto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Computer Science</a:t>
            </a:r>
          </a:p>
          <a:p>
            <a:pPr marL="0" indent="0" algn="ctr" fontAlgn="auto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Cornell University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we avoid the forbidden state of S-R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3581400"/>
            <a:ext cx="8001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Fill in the truth table?</a:t>
            </a:r>
          </a:p>
          <a:p>
            <a:pPr fontAlgn="auto">
              <a:lnSpc>
                <a:spcPct val="82000"/>
              </a:lnSpc>
            </a:pPr>
            <a:endParaRPr lang="en-US" sz="2400" dirty="0" smtClean="0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10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30468" y="795297"/>
            <a:ext cx="423514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21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0049" y="1404897"/>
            <a:ext cx="444352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87366" y="795297"/>
            <a:ext cx="463588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Q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87366" y="1404897"/>
            <a:ext cx="463588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Q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7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9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30" name="Straight Connector 29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176454364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176454364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7"/>
                          <a:stretch>
                            <a:fillRect l="-210476" t="-5505" r="-1905" b="-2229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4" name="Group 33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S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</mc:Choice>
          <mc:Fallback xmlns="">
            <p:sp>
              <p:nvSpPr>
                <p:cNvPr id="44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46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2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0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3866"/>
              </p:ext>
            </p:extLst>
          </p:nvPr>
        </p:nvGraphicFramePr>
        <p:xfrm>
          <a:off x="6696458" y="4808373"/>
          <a:ext cx="185967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/>
      <p:bldP spid="25" grpId="0" animBg="1"/>
      <p:bldP spid="26" grpId="0" animBg="1"/>
      <p:bldP spid="27" grpId="0" animBg="1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Unclocked</a:t>
            </a:r>
            <a:r>
              <a:rPr lang="en-US" dirty="0" smtClean="0">
                <a:solidFill>
                  <a:schemeClr val="accent1"/>
                </a:solidFill>
              </a:rPr>
              <a:t>) D Latch can store and change a bit like an SR Latch while avoiding the forbidden state.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we coordinate state changes to a D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1524000" y="4576774"/>
            <a:ext cx="5181600" cy="0"/>
          </a:xfrm>
          <a:prstGeom prst="line">
            <a:avLst/>
          </a:prstGeom>
          <a:ln w="12700" cap="sq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1524000" y="5186374"/>
            <a:ext cx="5181600" cy="0"/>
          </a:xfrm>
          <a:prstGeom prst="line">
            <a:avLst/>
          </a:prstGeom>
          <a:ln w="12700" cap="sq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Aside: Clocks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0"/>
            <a:ext cx="8686800" cy="2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</a:t>
            </a:r>
          </a:p>
          <a:p>
            <a:pPr lvl="1"/>
            <a:r>
              <a:rPr lang="en-US" sz="3200" dirty="0"/>
              <a:t>F</a:t>
            </a:r>
            <a:r>
              <a:rPr lang="en-US" sz="3200" dirty="0" smtClean="0"/>
              <a:t>requency = 1/period</a:t>
            </a:r>
            <a:endParaRPr lang="en-US" sz="3200" dirty="0"/>
          </a:p>
        </p:txBody>
      </p:sp>
      <p:sp>
        <p:nvSpPr>
          <p:cNvPr id="9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5186374"/>
            <a:ext cx="762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4576774"/>
            <a:ext cx="457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15749" y="4243361"/>
            <a:ext cx="356188" cy="520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14" name="Text Box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15749" y="4852961"/>
            <a:ext cx="356188" cy="520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5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743200" y="5186374"/>
            <a:ext cx="762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05200" y="4576774"/>
            <a:ext cx="457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052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Line 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9624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962400" y="5186374"/>
            <a:ext cx="762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724400" y="4576774"/>
            <a:ext cx="457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7244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1816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81600" y="5186374"/>
            <a:ext cx="762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943600" y="4576774"/>
            <a:ext cx="457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9436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4008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256891" y="5305493"/>
            <a:ext cx="89800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period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569457" y="3086168"/>
            <a:ext cx="76976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high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 flipV="1">
            <a:off x="3165475" y="3762367"/>
            <a:ext cx="45720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855457" y="5589655"/>
            <a:ext cx="76976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low</a:t>
            </a: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4572000" y="5330893"/>
            <a:ext cx="228600" cy="304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6776442" y="3349693"/>
            <a:ext cx="798616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rising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edge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6034086" y="4143367"/>
            <a:ext cx="976314" cy="709594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056649" y="3552070"/>
            <a:ext cx="85632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falling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edge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5270499" y="4289493"/>
            <a:ext cx="173831" cy="51588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2286000" y="5254693"/>
            <a:ext cx="0" cy="152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3505200" y="5254693"/>
            <a:ext cx="0" cy="152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2286000" y="5330893"/>
            <a:ext cx="1219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189163" y="4243361"/>
            <a:ext cx="1316037" cy="18161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962400" y="5026093"/>
            <a:ext cx="8382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505200" y="4471165"/>
            <a:ext cx="457200" cy="2501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Oval 41"/>
          <p:cNvSpPr/>
          <p:nvPr/>
        </p:nvSpPr>
        <p:spPr>
          <a:xfrm rot="5400000">
            <a:off x="4807743" y="4790350"/>
            <a:ext cx="685800" cy="24288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Oval 42"/>
          <p:cNvSpPr/>
          <p:nvPr/>
        </p:nvSpPr>
        <p:spPr>
          <a:xfrm rot="5400000">
            <a:off x="5569743" y="4790350"/>
            <a:ext cx="685800" cy="24288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30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953000"/>
            <a:ext cx="609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381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43434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5562600"/>
            <a:ext cx="609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55626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6172200"/>
            <a:ext cx="609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867400"/>
            <a:ext cx="609600" cy="0"/>
          </a:xfrm>
          <a:prstGeom prst="line">
            <a:avLst/>
          </a:prstGeom>
          <a:ln w="381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10800000">
            <a:off x="6324600" y="5562600"/>
            <a:ext cx="381000" cy="0"/>
          </a:xfrm>
          <a:prstGeom prst="line">
            <a:avLst/>
          </a:prstGeom>
          <a:ln w="381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4648200"/>
            <a:ext cx="609600" cy="0"/>
          </a:xfrm>
          <a:prstGeom prst="line">
            <a:avLst/>
          </a:prstGeom>
          <a:ln w="381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4343400"/>
            <a:ext cx="609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1371600" y="43434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positive edge-triggered</a:t>
            </a: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1371600" y="55727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negative edge-triggered</a:t>
            </a:r>
          </a:p>
        </p:txBody>
      </p:sp>
      <p:grpSp>
        <p:nvGrpSpPr>
          <p:cNvPr id="19" name="Group 18"/>
          <p:cNvGrpSpPr/>
          <p:nvPr/>
        </p:nvGrpSpPr>
        <p:grpSpPr>
          <a:xfrm flipV="1">
            <a:off x="4953000" y="1752600"/>
            <a:ext cx="1600200" cy="609600"/>
            <a:chOff x="4953000" y="1752600"/>
            <a:chExt cx="1600200" cy="609600"/>
          </a:xfrm>
        </p:grpSpPr>
        <p:sp>
          <p:nvSpPr>
            <p:cNvPr id="20" name="Line 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562600" y="2362200"/>
              <a:ext cx="609600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172200" y="1752600"/>
              <a:ext cx="381000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6172200" y="1752600"/>
              <a:ext cx="0" cy="609600"/>
            </a:xfrm>
            <a:prstGeom prst="line">
              <a:avLst/>
            </a:prstGeom>
            <a:noFill/>
            <a:ln w="38100" cap="flat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>
              <p:custDataLst>
                <p:tags r:id="rId18"/>
              </p:custDataLst>
            </p:nvPr>
          </p:nvCxnSpPr>
          <p:spPr>
            <a:xfrm rot="5400000" flipH="1" flipV="1">
              <a:off x="5257800" y="2057400"/>
              <a:ext cx="609600" cy="0"/>
            </a:xfrm>
            <a:prstGeom prst="line">
              <a:avLst/>
            </a:prstGeom>
            <a:ln w="3810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ine 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953000" y="1752600"/>
              <a:ext cx="609600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83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839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Clock Methodology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514350" lvl="1" indent="0">
              <a:buNone/>
            </a:pPr>
            <a:endParaRPr lang="en-US" dirty="0"/>
          </a:p>
          <a:p>
            <a:pPr marL="69850" indent="0">
              <a:buNone/>
            </a:pPr>
            <a:r>
              <a:rPr lang="en-US" sz="2800" dirty="0" smtClean="0"/>
              <a:t>Edge-Triggered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dirty="0" smtClean="0"/>
              <a:t>ignals must be stable near falling edge</a:t>
            </a:r>
          </a:p>
          <a:p>
            <a:pPr marL="6985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“near” = </a:t>
            </a:r>
            <a:r>
              <a:rPr lang="en-US" sz="2800" dirty="0" smtClean="0">
                <a:solidFill>
                  <a:schemeClr val="accent2"/>
                </a:solidFill>
              </a:rPr>
              <a:t>before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after</a:t>
            </a:r>
          </a:p>
          <a:p>
            <a:pPr marL="6985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		       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setup                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8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</a:t>
            </a:r>
          </a:p>
        </p:txBody>
      </p:sp>
      <p:sp>
        <p:nvSpPr>
          <p:cNvPr id="7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449" y="2133600"/>
            <a:ext cx="68640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clk</a:t>
            </a:r>
          </a:p>
        </p:txBody>
      </p: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latin typeface="Source Sans Pro" panose="020B0503030403020204"/>
              </a:rPr>
              <a:t>compute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save</a:t>
            </a:r>
          </a:p>
        </p:txBody>
      </p:sp>
      <p:sp>
        <p:nvSpPr>
          <p:cNvPr id="12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499951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3200" y="2209800"/>
            <a:ext cx="1530453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43200" y="2209800"/>
            <a:ext cx="0" cy="6096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4999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209800"/>
            <a:ext cx="15304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7912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449935" y="1719808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Source Sans Pro" panose="020B0503030403020204"/>
              </a:rPr>
              <a:t>t</a:t>
            </a:r>
            <a:r>
              <a:rPr lang="en-US" sz="2000" b="1" baseline="-25000" dirty="0" smtClean="0">
                <a:solidFill>
                  <a:schemeClr val="accent2"/>
                </a:solidFill>
                <a:latin typeface="Source Sans Pro" panose="020B0503030403020204"/>
              </a:rPr>
              <a:t>setup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4224859" y="174813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anose="020B0503030403020204"/>
              </a:rPr>
              <a:t>t</a:t>
            </a:r>
            <a:r>
              <a:rPr lang="en-US" sz="2000" b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anose="020B0503030403020204"/>
              </a:rPr>
              <a:t>hold</a:t>
            </a:r>
          </a:p>
        </p:txBody>
      </p:sp>
      <p:cxnSp>
        <p:nvCxnSpPr>
          <p:cNvPr id="25" name="Straight Arrow Connector 24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latin typeface="Source Sans Pro" panose="020B0503030403020204"/>
              </a:rPr>
              <a:t>compute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save</a:t>
            </a:r>
          </a:p>
        </p:txBody>
      </p:sp>
      <p:sp>
        <p:nvSpPr>
          <p:cNvPr id="30" name="TextBox 29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428506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latin typeface="Source Sans Pro" panose="020B0503030403020204"/>
              </a:rPr>
              <a:t>compute</a:t>
            </a:r>
          </a:p>
        </p:txBody>
      </p:sp>
      <p:sp>
        <p:nvSpPr>
          <p:cNvPr id="31" name="TextBox 30"/>
          <p:cNvSpPr txBox="1"/>
          <p:nvPr>
            <p:custDataLst>
              <p:tags r:id="rId27"/>
            </p:custDataLst>
          </p:nvPr>
        </p:nvSpPr>
        <p:spPr>
          <a:xfrm>
            <a:off x="1824654" y="2297988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Source Sans Pro" panose="020B0503030403020204"/>
              </a:rPr>
              <a:t>t</a:t>
            </a:r>
            <a:r>
              <a:rPr lang="en-US" sz="2000" b="1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combinational</a:t>
            </a:r>
            <a:endParaRPr lang="en-US" sz="2000" b="1" baseline="-25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10000" y="2209800"/>
            <a:ext cx="0" cy="914400"/>
          </a:xfrm>
          <a:prstGeom prst="line">
            <a:avLst/>
          </a:prstGeom>
          <a:ln w="222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495800" y="2209800"/>
            <a:ext cx="0" cy="91440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10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chemeClr val="tx2"/>
                </a:solidFill>
                <a:latin typeface="Source Sans Pro" panose="020B0503030403020204"/>
              </a:rPr>
              <a:t>R</a:t>
            </a:r>
          </a:p>
        </p:txBody>
      </p:sp>
      <p:sp>
        <p:nvSpPr>
          <p:cNvPr id="1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5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>
                <a:blip r:embed="rId36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9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val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419983936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419983936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7"/>
                          <a:stretch>
                            <a:fillRect l="-272464" t="-7619" r="-1449" b="-4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5126274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9935" y="5106727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6" name="Text Box 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69550" y="5106727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50697" y="5735874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8200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667250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52193" y="4980565"/>
            <a:ext cx="6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2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22097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41147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Line 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1904998" y="1371600"/>
            <a:ext cx="381001" cy="1079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5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1897819" y="2286000"/>
            <a:ext cx="388179" cy="1079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848762" y="3135708"/>
            <a:ext cx="920714" cy="3505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029199" y="5212080"/>
            <a:ext cx="3284101" cy="1447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8153400" y="4664221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153400" y="4031301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Reset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8338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10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chemeClr val="tx2"/>
                </a:solidFill>
                <a:latin typeface="Source Sans Pro" panose="020B0503030403020204"/>
              </a:rPr>
              <a:t>R</a:t>
            </a:r>
          </a:p>
        </p:txBody>
      </p:sp>
      <p:sp>
        <p:nvSpPr>
          <p:cNvPr id="1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5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>
                <a:blip r:embed="rId40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9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val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2011476510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41"/>
                </p:custDataLst>
                <p:extLst>
                  <p:ext uri="{D42A27DB-BD31-4B8C-83A1-F6EECF244321}">
                    <p14:modId xmlns:p14="http://schemas.microsoft.com/office/powerpoint/2010/main" val="2011476510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2"/>
                          <a:stretch>
                            <a:fillRect l="-272464" t="-7619" r="-1449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5126274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9935" y="5106727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6" name="Text Box 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69550" y="5106727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50697" y="5735874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8200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667250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52193" y="4980565"/>
            <a:ext cx="6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2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22097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41147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48762" y="3135708"/>
            <a:ext cx="920714" cy="3505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29199" y="5212080"/>
            <a:ext cx="3284101" cy="1447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8104797" y="6032013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132303" y="5434127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Reset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8089911" y="3886200"/>
            <a:ext cx="1130289" cy="129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000" i="1" dirty="0" smtClean="0">
                <a:solidFill>
                  <a:schemeClr val="accent6"/>
                </a:solidFill>
                <a:latin typeface="Source Sans Pro" panose="020B0503030403020204"/>
              </a:rPr>
              <a:t>No </a:t>
            </a:r>
          </a:p>
          <a:p>
            <a:pPr>
              <a:lnSpc>
                <a:spcPct val="82000"/>
              </a:lnSpc>
            </a:pPr>
            <a:r>
              <a:rPr lang="en-US" sz="2000" i="1" dirty="0" smtClean="0">
                <a:solidFill>
                  <a:schemeClr val="accent6"/>
                </a:solidFill>
                <a:latin typeface="Source Sans Pro" panose="020B0503030403020204"/>
              </a:rPr>
              <a:t>Change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Level sensitive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 enables changes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120" y="3295503"/>
            <a:ext cx="416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C = 1, D Latch </a:t>
            </a:r>
            <a:r>
              <a:rPr lang="en-US" i="1" dirty="0">
                <a:solidFill>
                  <a:schemeClr val="accent6"/>
                </a:solidFill>
                <a:latin typeface="Source Sans Pro" panose="020B0503030403020204"/>
              </a:rPr>
              <a:t>transparent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: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set/reset (according to D)</a:t>
            </a:r>
          </a:p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C = 0, D Latch </a:t>
            </a:r>
            <a:r>
              <a:rPr lang="en-US" i="1" dirty="0">
                <a:solidFill>
                  <a:schemeClr val="accent6"/>
                </a:solidFill>
                <a:latin typeface="Source Sans Pro" panose="020B0503030403020204"/>
              </a:rPr>
              <a:t>opaque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: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keep state (ignore D)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-6015" y="1295400"/>
            <a:ext cx="2286000" cy="1371600"/>
            <a:chOff x="0" y="1295400"/>
            <a:chExt cx="2286000" cy="1371600"/>
          </a:xfrm>
          <a:noFill/>
        </p:grpSpPr>
        <p:sp>
          <p:nvSpPr>
            <p:cNvPr id="69" name="AutoShap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905000" y="1295400"/>
              <a:ext cx="381000" cy="381000"/>
            </a:xfrm>
            <a:prstGeom prst="flowChartDelay">
              <a:avLst/>
            </a:prstGeom>
            <a:grp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AutoShap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905000" y="2209800"/>
              <a:ext cx="381000" cy="381000"/>
            </a:xfrm>
            <a:prstGeom prst="flowChartDelay">
              <a:avLst/>
            </a:prstGeom>
            <a:grp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0" y="1600200"/>
              <a:ext cx="1905000" cy="1066800"/>
              <a:chOff x="0" y="1600200"/>
              <a:chExt cx="1905000" cy="1066800"/>
            </a:xfrm>
            <a:grpFill/>
          </p:grpSpPr>
          <p:sp>
            <p:nvSpPr>
              <p:cNvPr id="72" name="Line 6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1676400" y="1600200"/>
                <a:ext cx="228600" cy="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3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533400" y="2514600"/>
                <a:ext cx="1371600" cy="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1676400" y="1600200"/>
                <a:ext cx="0" cy="91440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 type="oval"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" name="Text Box 19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0" y="2172056"/>
                <a:ext cx="524503" cy="494944"/>
              </a:xfrm>
              <a:prstGeom prst="rect">
                <a:avLst/>
              </a:prstGeom>
              <a:grp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0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10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chemeClr val="tx2"/>
                </a:solidFill>
                <a:latin typeface="Source Sans Pro" panose="020B0503030403020204"/>
              </a:rPr>
              <a:t>R</a:t>
            </a:r>
          </a:p>
        </p:txBody>
      </p:sp>
      <p:sp>
        <p:nvSpPr>
          <p:cNvPr id="1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5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>
                <a:blip r:embed="rId41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9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val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304479407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304479407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2"/>
                          <a:stretch>
                            <a:fillRect l="-272464" t="-7619" r="-1449" b="-43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5126274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9935" y="5106727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6" name="Text Box 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69550" y="5106727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50697" y="5735874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8200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667250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52193" y="4980565"/>
            <a:ext cx="6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2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22097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41147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48762" y="3135708"/>
            <a:ext cx="920714" cy="3505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29199" y="5212080"/>
            <a:ext cx="3284101" cy="1447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8104797" y="6032013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132303" y="5434127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Reset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8089911" y="3886200"/>
            <a:ext cx="1130289" cy="129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000" i="1" dirty="0" smtClean="0">
                <a:solidFill>
                  <a:schemeClr val="accent6"/>
                </a:solidFill>
                <a:latin typeface="Source Sans Pro" panose="020B0503030403020204"/>
              </a:rPr>
              <a:t>No </a:t>
            </a:r>
          </a:p>
          <a:p>
            <a:pPr>
              <a:lnSpc>
                <a:spcPct val="82000"/>
              </a:lnSpc>
            </a:pPr>
            <a:r>
              <a:rPr lang="en-US" sz="2000" i="1" dirty="0" smtClean="0">
                <a:solidFill>
                  <a:schemeClr val="accent6"/>
                </a:solidFill>
                <a:latin typeface="Source Sans Pro" panose="020B0503030403020204"/>
              </a:rPr>
              <a:t>Change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Level sensitive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 enables changes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120" y="3295503"/>
            <a:ext cx="416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C = 1, D Latch </a:t>
            </a:r>
            <a:r>
              <a:rPr lang="en-US" i="1" dirty="0">
                <a:solidFill>
                  <a:schemeClr val="accent6"/>
                </a:solidFill>
                <a:latin typeface="Source Sans Pro" panose="020B0503030403020204"/>
              </a:rPr>
              <a:t>transparent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: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set/reset (according to D)</a:t>
            </a:r>
          </a:p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C = 0, D Latch </a:t>
            </a:r>
            <a:r>
              <a:rPr lang="en-US" i="1" dirty="0">
                <a:solidFill>
                  <a:schemeClr val="accent6"/>
                </a:solidFill>
                <a:latin typeface="Source Sans Pro" panose="020B0503030403020204"/>
              </a:rPr>
              <a:t>opaque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: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keep state (ignore D)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-6015" y="1295400"/>
            <a:ext cx="2286000" cy="1371600"/>
            <a:chOff x="0" y="1295400"/>
            <a:chExt cx="2286000" cy="1371600"/>
          </a:xfrm>
          <a:noFill/>
        </p:grpSpPr>
        <p:sp>
          <p:nvSpPr>
            <p:cNvPr id="69" name="AutoShap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905000" y="1295400"/>
              <a:ext cx="381000" cy="381000"/>
            </a:xfrm>
            <a:prstGeom prst="flowChartDelay">
              <a:avLst/>
            </a:prstGeom>
            <a:grp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AutoShape 1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905000" y="2209800"/>
              <a:ext cx="381000" cy="381000"/>
            </a:xfrm>
            <a:prstGeom prst="flowChartDelay">
              <a:avLst/>
            </a:prstGeom>
            <a:grp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0" y="1600200"/>
              <a:ext cx="1905000" cy="1066800"/>
              <a:chOff x="0" y="1600200"/>
              <a:chExt cx="1905000" cy="1066800"/>
            </a:xfrm>
            <a:grpFill/>
          </p:grpSpPr>
          <p:sp>
            <p:nvSpPr>
              <p:cNvPr id="72" name="Line 6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1676400" y="1600200"/>
                <a:ext cx="228600" cy="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3" name="Line 12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H="1">
                <a:off x="533400" y="2514600"/>
                <a:ext cx="1371600" cy="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1676400" y="1600200"/>
                <a:ext cx="0" cy="91440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 type="oval"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" name="Text Box 19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0" y="2172056"/>
                <a:ext cx="524503" cy="494944"/>
              </a:xfrm>
              <a:prstGeom prst="rect">
                <a:avLst/>
              </a:prstGeom>
              <a:grp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Group 4"/>
              <p:cNvGraphicFramePr>
                <a:graphicFrameLocks noGrp="1"/>
              </p:cNvGraphicFramePr>
              <p:nvPr>
                <p:custDataLst>
                  <p:tags r:id="rId31"/>
                </p:custDataLst>
                <p:extLst>
                  <p:ext uri="{D42A27DB-BD31-4B8C-83A1-F6EECF244321}">
                    <p14:modId xmlns:p14="http://schemas.microsoft.com/office/powerpoint/2010/main" val="859585817"/>
                  </p:ext>
                </p:extLst>
              </p:nvPr>
            </p:nvGraphicFramePr>
            <p:xfrm>
              <a:off x="301979" y="4779920"/>
              <a:ext cx="2278357" cy="2065021"/>
            </p:xfrm>
            <a:graphic>
              <a:graphicData uri="http://schemas.openxmlformats.org/drawingml/2006/table">
                <a:tbl>
                  <a:tblPr/>
                  <a:tblGrid>
                    <a:gridCol w="31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4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6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hold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reset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Group 4"/>
              <p:cNvGraphicFramePr>
                <a:graphicFrameLocks noGrp="1"/>
              </p:cNvGraphicFramePr>
              <p:nvPr>
                <p:custDataLst>
                  <p:tags r:id="rId45"/>
                </p:custDataLst>
                <p:extLst>
                  <p:ext uri="{D42A27DB-BD31-4B8C-83A1-F6EECF244321}">
                    <p14:modId xmlns:p14="http://schemas.microsoft.com/office/powerpoint/2010/main" val="859585817"/>
                  </p:ext>
                </p:extLst>
              </p:nvPr>
            </p:nvGraphicFramePr>
            <p:xfrm>
              <a:off x="301979" y="4779920"/>
              <a:ext cx="2278357" cy="2065021"/>
            </p:xfrm>
            <a:graphic>
              <a:graphicData uri="http://schemas.openxmlformats.org/drawingml/2006/table">
                <a:tbl>
                  <a:tblPr/>
                  <a:tblGrid>
                    <a:gridCol w="31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4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6"/>
                          <a:stretch>
                            <a:fillRect l="-224176" t="-4545" r="-101099" b="-4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6"/>
                          <a:stretch>
                            <a:fillRect l="-224176" t="-106154" r="-101099" b="-3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hold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reset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97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State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do we store </a:t>
            </a:r>
            <a:r>
              <a:rPr lang="en-US" b="1" i="1" dirty="0" smtClean="0">
                <a:solidFill>
                  <a:schemeClr val="accent1"/>
                </a:solidFill>
              </a:rPr>
              <a:t>one</a:t>
            </a:r>
            <a:r>
              <a:rPr lang="en-US" dirty="0" smtClean="0">
                <a:solidFill>
                  <a:schemeClr val="accent1"/>
                </a:solidFill>
              </a:rPr>
              <a:t> bit?</a:t>
            </a:r>
          </a:p>
          <a:p>
            <a:pPr lvl="1"/>
            <a:r>
              <a:rPr lang="en-US" dirty="0" smtClean="0"/>
              <a:t>Attempts at storing (and changing) one bit</a:t>
            </a:r>
          </a:p>
          <a:p>
            <a:pPr lvl="2"/>
            <a:r>
              <a:rPr lang="en-US" dirty="0" smtClean="0"/>
              <a:t>Set-Reset Latch</a:t>
            </a:r>
          </a:p>
          <a:p>
            <a:pPr lvl="2"/>
            <a:r>
              <a:rPr lang="en-US" dirty="0" smtClean="0"/>
              <a:t>D Latch</a:t>
            </a:r>
          </a:p>
          <a:p>
            <a:pPr lvl="2"/>
            <a:r>
              <a:rPr lang="en-US" dirty="0" smtClean="0"/>
              <a:t>D Flip-Flops</a:t>
            </a:r>
          </a:p>
          <a:p>
            <a:pPr lvl="2"/>
            <a:r>
              <a:rPr lang="en-US" dirty="0" smtClean="0"/>
              <a:t>Master-Slave Flip-Flops</a:t>
            </a:r>
          </a:p>
          <a:p>
            <a:pPr lvl="1"/>
            <a:r>
              <a:rPr lang="en-US" dirty="0" smtClean="0"/>
              <a:t>Register: storing more than one bit, N-bits</a:t>
            </a:r>
          </a:p>
          <a:p>
            <a:pPr marL="0" indent="0">
              <a:buNone/>
            </a:pPr>
            <a:r>
              <a:rPr lang="en-US" dirty="0" smtClean="0"/>
              <a:t>Basic Building Blocks</a:t>
            </a:r>
          </a:p>
          <a:p>
            <a:pPr lvl="1"/>
            <a:r>
              <a:rPr lang="en-US" dirty="0" smtClean="0"/>
              <a:t>Decoders and Encoders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6011" y="1159042"/>
            <a:ext cx="4191000" cy="4572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478022" y="3704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478022" y="4212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478022" y="4466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478022" y="4974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>
            <a:off x="478022" y="5101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>
            <a:off x="494697" y="5609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2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78022" y="4212692"/>
            <a:ext cx="55027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028294" y="3704692"/>
            <a:ext cx="38438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28294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126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" name="Line 4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78022" y="4466692"/>
            <a:ext cx="105260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0626" y="4974692"/>
            <a:ext cx="56784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98475" y="4466692"/>
            <a:ext cx="38100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479476" y="4974692"/>
            <a:ext cx="1366876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Line 4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98476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9476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Text Box 6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214" y="3666948"/>
            <a:ext cx="623889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0983" y="4466692"/>
            <a:ext cx="444352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3" name="Text Box 6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4417" y="5076292"/>
            <a:ext cx="463588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24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412673" y="4212692"/>
            <a:ext cx="45770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870376" y="3704692"/>
            <a:ext cx="41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703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8974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8974" y="4212692"/>
            <a:ext cx="41514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04122" y="3704692"/>
            <a:ext cx="3849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704122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0890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89075" y="4212692"/>
            <a:ext cx="4487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37867" y="3704692"/>
            <a:ext cx="29181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537867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8510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24750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30422" y="5603844"/>
            <a:ext cx="283978" cy="584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" name="Group 4"/>
              <p:cNvGraphicFramePr>
                <a:graphicFrameLocks noGrp="1"/>
              </p:cNvGraphicFramePr>
              <p:nvPr>
                <p:custDataLst>
                  <p:tags r:id="rId34"/>
                </p:custDataLst>
                <p:extLst>
                  <p:ext uri="{D42A27DB-BD31-4B8C-83A1-F6EECF244321}">
                    <p14:modId xmlns:p14="http://schemas.microsoft.com/office/powerpoint/2010/main" val="149722142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" name="Group 4"/>
              <p:cNvGraphicFramePr>
                <a:graphicFrameLocks noGrp="1"/>
              </p:cNvGraphicFramePr>
              <p:nvPr>
                <p:custDataLst>
                  <p:tags r:id="rId34"/>
                </p:custDataLst>
                <p:extLst>
                  <p:ext uri="{D42A27DB-BD31-4B8C-83A1-F6EECF244321}">
                    <p14:modId xmlns:p14="http://schemas.microsoft.com/office/powerpoint/2010/main" val="149722142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7"/>
                          <a:stretch>
                            <a:fillRect l="-285507" t="-6667" r="-1449" b="-43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6" name="Rectangle 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91563" y="1023470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1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56298" y="1003923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62" name="Text Box 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55913" y="1003923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7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828661" y="1633070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6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828661" y="1633070"/>
                <a:ext cx="518091" cy="593176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159894" y="1632039"/>
            <a:ext cx="623890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334563" y="2039546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353613" y="1334961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908460" y="2039546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8" name="Line 1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927510" y="1334961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3"/>
          <p:cNvSpPr txBox="1">
            <a:spLocks noChangeArrowheads="1"/>
          </p:cNvSpPr>
          <p:nvPr>
            <p:custDataLst>
              <p:tags r:id="rId44"/>
            </p:custDataLst>
          </p:nvPr>
        </p:nvSpPr>
        <p:spPr>
          <a:xfrm>
            <a:off x="4179752" y="580492"/>
            <a:ext cx="4735648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Clock high: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Clock low: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keep state (ignore D)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2: D Latch(1)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Round 3: D Flip-Flop</a:t>
            </a:r>
            <a:endParaRPr lang="en-US" sz="40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052729" y="844891"/>
            <a:ext cx="3862671" cy="2277301"/>
          </a:xfrm>
        </p:spPr>
        <p:txBody>
          <a:bodyPr>
            <a:noAutofit/>
          </a:bodyPr>
          <a:lstStyle/>
          <a:p>
            <a:pPr marL="285750" indent="-285750"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 marL="285750" indent="-285750"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high</a:t>
            </a:r>
          </a:p>
          <a:p>
            <a:pPr marL="285750" indent="-285750"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  <a:endParaRPr lang="en-US" sz="2800" dirty="0"/>
          </a:p>
          <a:p>
            <a:pPr marL="285750" indent="-285750">
              <a:lnSpc>
                <a:spcPct val="92000"/>
              </a:lnSpc>
            </a:pPr>
            <a:endParaRPr lang="en-US" sz="2800" dirty="0" smtClean="0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4551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4166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76915" y="1593509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776915" y="1593509"/>
                <a:ext cx="518091" cy="593176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0027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99642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72390" y="1593509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672390" y="1593509"/>
                <a:ext cx="518091" cy="59317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85314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80790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82817" y="199355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68987" y="831509"/>
            <a:ext cx="5041316" cy="2133600"/>
            <a:chOff x="83413" y="831509"/>
            <a:chExt cx="5041316" cy="2133600"/>
          </a:xfrm>
        </p:grpSpPr>
        <p:sp>
          <p:nvSpPr>
            <p:cNvPr id="24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Line 1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Line 2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035292" y="1981200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Line 2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4330692" y="1981200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330692" y="1295028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AutoShape 2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Oval 2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Text Box 7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21337" y="1143000"/>
              <a:ext cx="458780" cy="6142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chemeClr val="tx2"/>
                  </a:solidFill>
                  <a:latin typeface="Source Sans Pro" panose="020B0503030403020204"/>
                </a:rPr>
                <a:t>X</a:t>
              </a:r>
            </a:p>
          </p:txBody>
        </p:sp>
        <p:sp>
          <p:nvSpPr>
            <p:cNvPr id="37" name="Rectangle 7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Text Box 1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643415" y="964859"/>
              <a:ext cx="463588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18"/>
                <p:cNvSpPr txBox="1"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606638" y="1669212"/>
                  <a:ext cx="518091" cy="59317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</mc:Choice>
          <mc:Fallback xmlns="">
            <p:sp>
              <p:nvSpPr>
                <p:cNvPr id="4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606638" y="1669212"/>
                  <a:ext cx="518091" cy="593176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 Box 6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44654" y="964362"/>
              <a:ext cx="444352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2" name="Text Box 6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413" y="1626847"/>
              <a:ext cx="623889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clk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42569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5462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L2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5" name="Line 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282817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895600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Round 3: D Flip-Flop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41424" y="1459546"/>
            <a:ext cx="4076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Source Sans Pro" panose="020B0503030403020204"/>
              </a:rPr>
              <a:t>Clock </a:t>
            </a:r>
            <a:r>
              <a:rPr lang="en-US" sz="3200" dirty="0">
                <a:solidFill>
                  <a:schemeClr val="accent4"/>
                </a:solidFill>
                <a:latin typeface="Source Sans Pro" panose="020B0503030403020204"/>
              </a:rPr>
              <a:t>= </a:t>
            </a:r>
            <a:r>
              <a:rPr lang="en-US" sz="3200" dirty="0" smtClean="0">
                <a:solidFill>
                  <a:schemeClr val="accent4"/>
                </a:solidFill>
                <a:latin typeface="Source Sans Pro" panose="020B0503030403020204"/>
              </a:rPr>
              <a:t>1</a:t>
            </a: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: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	 L1 </a:t>
            </a: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transparent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				 L2 </a:t>
            </a: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opaque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11372" y="1156354"/>
            <a:ext cx="4925668" cy="2133600"/>
            <a:chOff x="-52761" y="4343400"/>
            <a:chExt cx="4925668" cy="2133600"/>
          </a:xfrm>
        </p:grpSpPr>
        <p:grpSp>
          <p:nvGrpSpPr>
            <p:cNvPr id="8" name="Group 7"/>
            <p:cNvGrpSpPr/>
            <p:nvPr/>
          </p:nvGrpSpPr>
          <p:grpSpPr>
            <a:xfrm>
              <a:off x="-52761" y="4343400"/>
              <a:ext cx="4925668" cy="2133600"/>
              <a:chOff x="-52761" y="4343400"/>
              <a:chExt cx="4925668" cy="2133600"/>
            </a:xfrm>
          </p:grpSpPr>
          <p:sp>
            <p:nvSpPr>
              <p:cNvPr id="11" name="Rectangle 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39817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86117" y="4476253"/>
                <a:ext cx="481222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chemeClr val="tx2"/>
                    </a:solidFill>
                    <a:latin typeface="Source Sans Pro" panose="020B0503030403020204"/>
                  </a:rPr>
                  <a:t>D</a:t>
                </a: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784129" y="447625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35292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981592" y="4476253"/>
                <a:ext cx="481222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D</a:t>
                </a: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79604" y="447625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066879" y="5105400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962355" y="5105400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9" name="Line 19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911216" y="4800600"/>
                <a:ext cx="228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-52761" y="4343400"/>
                <a:ext cx="4925668" cy="2133600"/>
                <a:chOff x="99639" y="831509"/>
                <a:chExt cx="4925668" cy="2133600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H="1">
                  <a:off x="682616" y="1991267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4" name="Line 9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 flipH="1">
                  <a:off x="682616" y="1288709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 flipH="1">
                  <a:off x="2435216" y="1288709"/>
                  <a:ext cx="765183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 flipH="1">
                  <a:off x="4330692" y="1288709"/>
                  <a:ext cx="209409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7" name="Line 25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 flipH="1">
                  <a:off x="1063617" y="1993559"/>
                  <a:ext cx="0" cy="59055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 type="oval"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8" name="Line 26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 flipH="1" flipV="1">
                  <a:off x="3035292" y="1974509"/>
                  <a:ext cx="0" cy="60960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9" name="Line 27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flipH="1" flipV="1">
                  <a:off x="1063617" y="2584109"/>
                  <a:ext cx="1219200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30" name="AutoShape 28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 rot="5400000">
                  <a:off x="2282817" y="2403134"/>
                  <a:ext cx="381000" cy="3810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31" name="Oval 29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2682867" y="2507909"/>
                  <a:ext cx="152400" cy="152400"/>
                </a:xfrm>
                <a:prstGeom prst="ellipse">
                  <a:avLst/>
                </a:prstGeom>
                <a:noFill/>
                <a:ln w="28575" algn="ctr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32" name="Text Box 78"/>
                <p:cNvSpPr txBox="1"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621337" y="1143000"/>
                  <a:ext cx="458780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chemeClr val="bg1"/>
                      </a:solidFill>
                      <a:latin typeface="Source Sans Pro" panose="020B0503030403020204"/>
                    </a:rPr>
                    <a:t>X</a:t>
                  </a:r>
                </a:p>
              </p:txBody>
            </p:sp>
            <p:sp>
              <p:nvSpPr>
                <p:cNvPr id="33" name="Rectangle 7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804854" y="831509"/>
                  <a:ext cx="3648389" cy="2133600"/>
                </a:xfrm>
                <a:prstGeom prst="rect">
                  <a:avLst/>
                </a:prstGeom>
                <a:noFill/>
                <a:ln w="38100" algn="ctr">
                  <a:solidFill>
                    <a:schemeClr val="accent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34" name="Line 20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 flipH="1">
                  <a:off x="2844792" y="2584109"/>
                  <a:ext cx="209548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>
                    <a:latin typeface="Source Sans Pro" panose="020B0503030403020204"/>
                  </a:endParaRPr>
                </a:p>
              </p:txBody>
            </p:sp>
            <p:sp>
              <p:nvSpPr>
                <p:cNvPr id="35" name="Text Box 17"/>
                <p:cNvSpPr txBox="1"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4521644" y="964859"/>
                  <a:ext cx="503663" cy="61420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chemeClr val="accent6"/>
                      </a:solidFill>
                      <a:latin typeface="Source Sans Pro" panose="020B0503030403020204"/>
                    </a:rPr>
                    <a:t>Q</a:t>
                  </a:r>
                </a:p>
              </p:txBody>
            </p:sp>
            <p:sp>
              <p:nvSpPr>
                <p:cNvPr id="36" name="Text Box 66"/>
                <p:cNvSpPr txBox="1"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226219" y="964362"/>
                  <a:ext cx="481222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bg1"/>
                      </a:solidFill>
                      <a:latin typeface="Source Sans Pro" panose="020B0503030403020204"/>
                    </a:rPr>
                    <a:t>D</a:t>
                  </a:r>
                  <a:endParaRPr lang="en-US" sz="3200" dirty="0">
                    <a:solidFill>
                      <a:schemeClr val="bg1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37" name="Text Box 67"/>
                <p:cNvSpPr txBox="1"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99639" y="1593509"/>
                  <a:ext cx="686406" cy="61420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tx2"/>
                      </a:solidFill>
                      <a:latin typeface="Source Sans Pro" panose="020B0503030403020204"/>
                    </a:rPr>
                    <a:t>clk</a:t>
                  </a:r>
                  <a:endParaRPr lang="en-US" sz="32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 flipH="1">
                  <a:off x="3035292" y="1974509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>
                    <a:latin typeface="Source Sans Pro" panose="020B0503030403020204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2816308" y="5123759"/>
                <a:ext cx="17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ource Sans Pro" panose="020B0503030403020204"/>
                  </a:rPr>
                  <a:t>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33470" y="5123759"/>
                <a:ext cx="17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92D050"/>
                    </a:solidFill>
                    <a:latin typeface="Source Sans Pro" panose="020B0503030403020204"/>
                  </a:rPr>
                  <a:t>1</a:t>
                </a:r>
                <a:endParaRPr lang="en-US" sz="2400" b="1" dirty="0">
                  <a:solidFill>
                    <a:srgbClr val="92D050"/>
                  </a:solidFill>
                  <a:latin typeface="Source Sans Pro" panose="020B0503030403020204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396839" y="5639209"/>
              <a:ext cx="527710" cy="520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smtClean="0">
                  <a:solidFill>
                    <a:schemeClr val="accent5"/>
                  </a:solidFill>
                  <a:latin typeface="Source Sans Pro" panose="020B0503030403020204"/>
                </a:rPr>
                <a:t>L1</a:t>
              </a:r>
              <a:endParaRPr lang="en-US" dirty="0">
                <a:solidFill>
                  <a:schemeClr val="accent5"/>
                </a:solidFill>
                <a:latin typeface="Source Sans Pro" panose="020B050303040302020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25769" y="5639209"/>
              <a:ext cx="527710" cy="520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dirty="0" smtClean="0">
                  <a:solidFill>
                    <a:schemeClr val="accent5"/>
                  </a:solidFill>
                  <a:latin typeface="Source Sans Pro" panose="020B0503030403020204"/>
                </a:rPr>
                <a:t>L2</a:t>
              </a:r>
              <a:endParaRPr lang="en-US" dirty="0">
                <a:solidFill>
                  <a:schemeClr val="accent5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47477" y="685800"/>
            <a:ext cx="4142960" cy="1450065"/>
            <a:chOff x="83344" y="4025246"/>
            <a:chExt cx="4142960" cy="1450065"/>
          </a:xfrm>
        </p:grpSpPr>
        <p:grpSp>
          <p:nvGrpSpPr>
            <p:cNvPr id="40" name="Group 39"/>
            <p:cNvGrpSpPr/>
            <p:nvPr/>
          </p:nvGrpSpPr>
          <p:grpSpPr>
            <a:xfrm>
              <a:off x="83344" y="4633093"/>
              <a:ext cx="2853898" cy="842218"/>
              <a:chOff x="83344" y="4633093"/>
              <a:chExt cx="2853898" cy="842218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536448" y="4855272"/>
                <a:ext cx="2182368" cy="619966"/>
              </a:xfrm>
              <a:custGeom>
                <a:avLst/>
                <a:gdLst>
                  <a:gd name="connsiteX0" fmla="*/ 0 w 2182368"/>
                  <a:gd name="connsiteY0" fmla="*/ 45912 h 619966"/>
                  <a:gd name="connsiteX1" fmla="*/ 926592 w 2182368"/>
                  <a:gd name="connsiteY1" fmla="*/ 58104 h 619966"/>
                  <a:gd name="connsiteX2" fmla="*/ 1121664 w 2182368"/>
                  <a:gd name="connsiteY2" fmla="*/ 618936 h 619966"/>
                  <a:gd name="connsiteX3" fmla="*/ 1426464 w 2182368"/>
                  <a:gd name="connsiteY3" fmla="*/ 192216 h 619966"/>
                  <a:gd name="connsiteX4" fmla="*/ 1889760 w 2182368"/>
                  <a:gd name="connsiteY4" fmla="*/ 9336 h 619966"/>
                  <a:gd name="connsiteX5" fmla="*/ 2182368 w 2182368"/>
                  <a:gd name="connsiteY5" fmla="*/ 45912 h 61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368" h="619966">
                    <a:moveTo>
                      <a:pt x="0" y="45912"/>
                    </a:moveTo>
                    <a:cubicBezTo>
                      <a:pt x="369824" y="4256"/>
                      <a:pt x="739648" y="-37400"/>
                      <a:pt x="926592" y="58104"/>
                    </a:cubicBezTo>
                    <a:cubicBezTo>
                      <a:pt x="1113536" y="153608"/>
                      <a:pt x="1038352" y="596584"/>
                      <a:pt x="1121664" y="618936"/>
                    </a:cubicBezTo>
                    <a:cubicBezTo>
                      <a:pt x="1204976" y="641288"/>
                      <a:pt x="1298448" y="293816"/>
                      <a:pt x="1426464" y="192216"/>
                    </a:cubicBezTo>
                    <a:cubicBezTo>
                      <a:pt x="1554480" y="90616"/>
                      <a:pt x="1763776" y="33720"/>
                      <a:pt x="1889760" y="9336"/>
                    </a:cubicBezTo>
                    <a:cubicBezTo>
                      <a:pt x="2015744" y="-15048"/>
                      <a:pt x="2182368" y="45912"/>
                      <a:pt x="2182368" y="45912"/>
                    </a:cubicBezTo>
                  </a:path>
                </a:pathLst>
              </a:custGeom>
              <a:noFill/>
              <a:ln w="38100">
                <a:solidFill>
                  <a:srgbClr val="FF2F92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43" name="Text Box 7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78462" y="4811731"/>
                <a:ext cx="458780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2F92"/>
                    </a:solidFill>
                    <a:latin typeface="Source Sans Pro" panose="020B0503030403020204"/>
                  </a:rPr>
                  <a:t>X</a:t>
                </a:r>
              </a:p>
            </p:txBody>
          </p:sp>
          <p:sp>
            <p:nvSpPr>
              <p:cNvPr id="44" name="Text Box 66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83344" y="4633093"/>
                <a:ext cx="481222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rgbClr val="FF2F92"/>
                    </a:solidFill>
                    <a:latin typeface="Source Sans Pro" panose="020B0503030403020204"/>
                  </a:rPr>
                  <a:t>D</a:t>
                </a:r>
                <a:endParaRPr lang="en-US" sz="3200" dirty="0">
                  <a:solidFill>
                    <a:srgbClr val="FF2F92"/>
                  </a:solidFill>
                  <a:latin typeface="Source Sans Pro" panose="020B0503030403020204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567930" y="4025246"/>
              <a:ext cx="36583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D passes through L1 to </a:t>
              </a:r>
              <a:r>
                <a:rPr lang="en-US" sz="2400" dirty="0" smtClean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X</a:t>
              </a:r>
              <a:endParaRPr lang="en-US" sz="2400" dirty="0">
                <a:solidFill>
                  <a:srgbClr val="FF2F92"/>
                </a:solidFill>
                <a:latin typeface="Source Sans Pro" panose="020B0503030403020204"/>
                <a:sym typeface="Wingdings" pitchFamily="2" charset="2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6893919" y="138495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ource Sans Pro" panose="020B0503030403020204"/>
                <a:ea typeface="Chalkduster" charset="0"/>
                <a:cs typeface="Chalkduster" charset="0"/>
                <a:sym typeface="Wingdings" pitchFamily="2" charset="2"/>
              </a:rPr>
              <a:t>X</a:t>
            </a:r>
            <a:endParaRPr lang="en-US" sz="2400" dirty="0">
              <a:solidFill>
                <a:schemeClr val="accent2"/>
              </a:solidFill>
              <a:latin typeface="Source Sans Pro" panose="020B0503030403020204"/>
              <a:ea typeface="Chalkduster" charset="0"/>
              <a:cs typeface="Chalkduster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1424" y="4278946"/>
            <a:ext cx="4166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Clock </a:t>
            </a:r>
            <a:r>
              <a:rPr lang="en-US" sz="3200" dirty="0">
                <a:solidFill>
                  <a:schemeClr val="accent2"/>
                </a:solidFill>
                <a:latin typeface="Source Sans Pro" panose="020B0503030403020204"/>
              </a:rPr>
              <a:t>= 0</a:t>
            </a: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: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	 L1 </a:t>
            </a:r>
            <a:r>
              <a:rPr lang="en-US" sz="2400" i="1" dirty="0">
                <a:solidFill>
                  <a:schemeClr val="accent6"/>
                </a:solidFill>
                <a:latin typeface="Source Sans Pro" panose="020B0503030403020204"/>
              </a:rPr>
              <a:t>opaque</a:t>
            </a:r>
            <a:r>
              <a:rPr lang="en-US" sz="2400" i="1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				 L2 </a:t>
            </a:r>
            <a:r>
              <a:rPr lang="en-US" sz="2400" i="1" dirty="0">
                <a:solidFill>
                  <a:schemeClr val="accent6"/>
                </a:solidFill>
                <a:latin typeface="Source Sans Pro" panose="020B0503030403020204"/>
              </a:rPr>
              <a:t>transparent</a:t>
            </a:r>
            <a:endParaRPr lang="en-US" sz="2400" i="1" dirty="0" smtClean="0">
              <a:solidFill>
                <a:schemeClr val="accent6"/>
              </a:solidFill>
              <a:latin typeface="Source Sans Pro" panose="020B050303040302020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011372" y="3975754"/>
            <a:ext cx="4925669" cy="2133600"/>
            <a:chOff x="-52761" y="4343400"/>
            <a:chExt cx="4925669" cy="2133600"/>
          </a:xfrm>
        </p:grpSpPr>
        <p:grpSp>
          <p:nvGrpSpPr>
            <p:cNvPr id="48" name="Group 47"/>
            <p:cNvGrpSpPr/>
            <p:nvPr/>
          </p:nvGrpSpPr>
          <p:grpSpPr>
            <a:xfrm>
              <a:off x="-52761" y="4343400"/>
              <a:ext cx="4925669" cy="2133600"/>
              <a:chOff x="-52761" y="4343400"/>
              <a:chExt cx="4925669" cy="2133600"/>
            </a:xfrm>
          </p:grpSpPr>
          <p:sp>
            <p:nvSpPr>
              <p:cNvPr id="51" name="Rectangle 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139817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52" name="Text Box 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86117" y="4476253"/>
                <a:ext cx="481222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chemeClr val="tx2"/>
                    </a:solidFill>
                    <a:latin typeface="Source Sans Pro" panose="020B0503030403020204"/>
                  </a:rPr>
                  <a:t>D</a:t>
                </a: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84129" y="447625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35292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55" name="Text Box 16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81592" y="4476253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D</a:t>
                </a:r>
              </a:p>
            </p:txBody>
          </p:sp>
          <p:sp>
            <p:nvSpPr>
              <p:cNvPr id="56" name="Text Box 17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79604" y="447625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  <p:sp>
            <p:nvSpPr>
              <p:cNvPr id="57" name="Text Box 5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066879" y="5105400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58" name="Text Box 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962355" y="5105400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11216" y="4800600"/>
                <a:ext cx="228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52761" y="4343400"/>
                <a:ext cx="4925669" cy="2133600"/>
                <a:chOff x="99639" y="831509"/>
                <a:chExt cx="4925669" cy="2133600"/>
              </a:xfrm>
            </p:grpSpPr>
            <p:sp>
              <p:nvSpPr>
                <p:cNvPr id="63" name="Line 10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 flipH="1">
                  <a:off x="682616" y="1991267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4" name="Line 9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H="1">
                  <a:off x="682616" y="1288709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5" name="Line 12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 flipH="1">
                  <a:off x="2435216" y="1288709"/>
                  <a:ext cx="765183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6" name="Line 22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 flipH="1">
                  <a:off x="4330692" y="1288709"/>
                  <a:ext cx="209409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7" name="Line 25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flipH="1">
                  <a:off x="1063617" y="1993559"/>
                  <a:ext cx="0" cy="59055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oval"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8" name="Line 26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flipH="1" flipV="1">
                  <a:off x="3035292" y="1974509"/>
                  <a:ext cx="0" cy="60960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9" name="Line 27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flipH="1" flipV="1">
                  <a:off x="1063617" y="2584109"/>
                  <a:ext cx="12192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70" name="AutoShape 28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rot="5400000">
                  <a:off x="2282817" y="2403134"/>
                  <a:ext cx="381000" cy="3810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71" name="Oval 29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682867" y="2507909"/>
                  <a:ext cx="152400" cy="152400"/>
                </a:xfrm>
                <a:prstGeom prst="ellipse">
                  <a:avLst/>
                </a:prstGeom>
                <a:noFill/>
                <a:ln w="28575" algn="ctr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72" name="Text Box 78"/>
                <p:cNvSpPr txBox="1"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621337" y="1143000"/>
                  <a:ext cx="458780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chemeClr val="bg1"/>
                      </a:solidFill>
                      <a:latin typeface="Source Sans Pro" panose="020B0503030403020204"/>
                    </a:rPr>
                    <a:t>X</a:t>
                  </a:r>
                </a:p>
              </p:txBody>
            </p:sp>
            <p:sp>
              <p:nvSpPr>
                <p:cNvPr id="73" name="Rectangle 79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804854" y="831509"/>
                  <a:ext cx="3648389" cy="2133600"/>
                </a:xfrm>
                <a:prstGeom prst="rect">
                  <a:avLst/>
                </a:prstGeom>
                <a:noFill/>
                <a:ln w="38100" algn="ctr">
                  <a:solidFill>
                    <a:schemeClr val="accent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74" name="Line 20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 flipH="1">
                  <a:off x="2844792" y="2584109"/>
                  <a:ext cx="209548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>
                    <a:latin typeface="Source Sans Pro" panose="020B0503030403020204"/>
                  </a:endParaRPr>
                </a:p>
              </p:txBody>
            </p:sp>
            <p:sp>
              <p:nvSpPr>
                <p:cNvPr id="75" name="Text Box 17"/>
                <p:cNvSpPr txBox="1"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4521644" y="964859"/>
                  <a:ext cx="503664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rgbClr val="FFFFFF"/>
                      </a:solidFill>
                      <a:latin typeface="Source Sans Pro" panose="020B0503030403020204"/>
                    </a:rPr>
                    <a:t>Q</a:t>
                  </a:r>
                </a:p>
              </p:txBody>
            </p:sp>
            <p:sp>
              <p:nvSpPr>
                <p:cNvPr id="76" name="Text Box 66"/>
                <p:cNvSpPr txBox="1"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26219" y="964362"/>
                  <a:ext cx="481221" cy="61420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tx2"/>
                      </a:solidFill>
                      <a:latin typeface="Source Sans Pro" panose="020B0503030403020204"/>
                    </a:rPr>
                    <a:t>D</a:t>
                  </a:r>
                  <a:endParaRPr lang="en-US" sz="32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77" name="Text Box 67"/>
                <p:cNvSpPr txBox="1"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99639" y="1593509"/>
                  <a:ext cx="686406" cy="61420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tx2"/>
                      </a:solidFill>
                      <a:latin typeface="Source Sans Pro" panose="020B0503030403020204"/>
                    </a:rPr>
                    <a:t>clk</a:t>
                  </a:r>
                  <a:endParaRPr lang="en-US" sz="32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78" name="Line 20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flipH="1">
                  <a:off x="3035292" y="1974509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>
                    <a:latin typeface="Source Sans Pro" panose="020B0503030403020204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2816308" y="5123759"/>
                <a:ext cx="17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92D050"/>
                    </a:solidFill>
                    <a:latin typeface="Source Sans Pro" panose="020B0503030403020204"/>
                  </a:rPr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3470" y="5123759"/>
                <a:ext cx="17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ource Sans Pro" panose="020B0503030403020204"/>
                  </a:rPr>
                  <a:t>0</a:t>
                </a: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396839" y="5639209"/>
              <a:ext cx="527710" cy="520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smtClean="0">
                  <a:solidFill>
                    <a:schemeClr val="accent5"/>
                  </a:solidFill>
                  <a:latin typeface="Source Sans Pro" panose="020B0503030403020204"/>
                </a:rPr>
                <a:t>L1</a:t>
              </a:r>
              <a:endParaRPr lang="en-US" dirty="0">
                <a:solidFill>
                  <a:schemeClr val="accent5"/>
                </a:solidFill>
                <a:latin typeface="Source Sans Pro" panose="020B0503030403020204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25769" y="5639209"/>
              <a:ext cx="527710" cy="520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dirty="0" smtClean="0">
                  <a:solidFill>
                    <a:schemeClr val="accent5"/>
                  </a:solidFill>
                  <a:latin typeface="Source Sans Pro" panose="020B0503030403020204"/>
                </a:rPr>
                <a:t>L2</a:t>
              </a:r>
              <a:endParaRPr lang="en-US" dirty="0">
                <a:solidFill>
                  <a:schemeClr val="accent5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24047" y="3505200"/>
            <a:ext cx="4312994" cy="1450065"/>
            <a:chOff x="559914" y="4025246"/>
            <a:chExt cx="4312994" cy="145006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8462" y="4633093"/>
              <a:ext cx="2394446" cy="842218"/>
              <a:chOff x="2478462" y="4633093"/>
              <a:chExt cx="2394446" cy="842218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2751678" y="4855272"/>
                <a:ext cx="1718589" cy="619966"/>
              </a:xfrm>
              <a:custGeom>
                <a:avLst/>
                <a:gdLst>
                  <a:gd name="connsiteX0" fmla="*/ 0 w 2182368"/>
                  <a:gd name="connsiteY0" fmla="*/ 45912 h 619966"/>
                  <a:gd name="connsiteX1" fmla="*/ 926592 w 2182368"/>
                  <a:gd name="connsiteY1" fmla="*/ 58104 h 619966"/>
                  <a:gd name="connsiteX2" fmla="*/ 1121664 w 2182368"/>
                  <a:gd name="connsiteY2" fmla="*/ 618936 h 619966"/>
                  <a:gd name="connsiteX3" fmla="*/ 1426464 w 2182368"/>
                  <a:gd name="connsiteY3" fmla="*/ 192216 h 619966"/>
                  <a:gd name="connsiteX4" fmla="*/ 1889760 w 2182368"/>
                  <a:gd name="connsiteY4" fmla="*/ 9336 h 619966"/>
                  <a:gd name="connsiteX5" fmla="*/ 2182368 w 2182368"/>
                  <a:gd name="connsiteY5" fmla="*/ 45912 h 61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368" h="619966">
                    <a:moveTo>
                      <a:pt x="0" y="45912"/>
                    </a:moveTo>
                    <a:cubicBezTo>
                      <a:pt x="369824" y="4256"/>
                      <a:pt x="739648" y="-37400"/>
                      <a:pt x="926592" y="58104"/>
                    </a:cubicBezTo>
                    <a:cubicBezTo>
                      <a:pt x="1113536" y="153608"/>
                      <a:pt x="1038352" y="596584"/>
                      <a:pt x="1121664" y="618936"/>
                    </a:cubicBezTo>
                    <a:cubicBezTo>
                      <a:pt x="1204976" y="641288"/>
                      <a:pt x="1298448" y="293816"/>
                      <a:pt x="1426464" y="192216"/>
                    </a:cubicBezTo>
                    <a:cubicBezTo>
                      <a:pt x="1554480" y="90616"/>
                      <a:pt x="1763776" y="33720"/>
                      <a:pt x="1889760" y="9336"/>
                    </a:cubicBezTo>
                    <a:cubicBezTo>
                      <a:pt x="2015744" y="-15048"/>
                      <a:pt x="2182368" y="45912"/>
                      <a:pt x="2182368" y="45912"/>
                    </a:cubicBezTo>
                  </a:path>
                </a:pathLst>
              </a:custGeom>
              <a:noFill/>
              <a:ln w="38100">
                <a:solidFill>
                  <a:srgbClr val="FF2F92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83" name="Text Box 78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478462" y="4811731"/>
                <a:ext cx="458780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2F92"/>
                    </a:solidFill>
                    <a:latin typeface="Source Sans Pro" panose="020B0503030403020204"/>
                  </a:rPr>
                  <a:t>X</a:t>
                </a:r>
              </a:p>
            </p:txBody>
          </p:sp>
          <p:sp>
            <p:nvSpPr>
              <p:cNvPr id="84" name="Text Box 6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369244" y="463309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2F9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559914" y="4025246"/>
              <a:ext cx="36744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X</a:t>
              </a:r>
              <a:r>
                <a:rPr lang="en-US" sz="2400" dirty="0" smtClean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 passes </a:t>
              </a:r>
              <a:r>
                <a:rPr lang="en-US" sz="2400" dirty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through </a:t>
              </a:r>
              <a:r>
                <a:rPr lang="en-US" sz="2400" dirty="0" smtClean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L2 </a:t>
              </a:r>
              <a:r>
                <a:rPr lang="en-US" sz="2400" dirty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to Q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029200" y="420435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ource Sans Pro" panose="020B0503030403020204"/>
                <a:ea typeface="Chalkduster" charset="0"/>
                <a:cs typeface="Chalkduster" charset="0"/>
                <a:sym typeface="Wingdings" pitchFamily="2" charset="2"/>
              </a:rPr>
              <a:t>X</a:t>
            </a:r>
            <a:endParaRPr lang="en-US" sz="2400" dirty="0">
              <a:solidFill>
                <a:schemeClr val="accent2"/>
              </a:solidFill>
              <a:latin typeface="Source Sans Pro" panose="020B0503030403020204"/>
              <a:ea typeface="Chalkduster" charset="0"/>
              <a:cs typeface="Chalkduster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6786" y="5562600"/>
            <a:ext cx="462914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W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hen </a:t>
            </a:r>
            <a:r>
              <a:rPr lang="en-US" sz="2800" b="1" i="1" dirty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CLK</a:t>
            </a:r>
            <a:r>
              <a:rPr lang="en-US" sz="2800" b="1" dirty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falls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(1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  <a:sym typeface="Wingdings"/>
              </a:rPr>
              <a:t>0),</a:t>
            </a:r>
          </a:p>
          <a:p>
            <a:pPr algn="ctr">
              <a:spcBef>
                <a:spcPct val="20000"/>
              </a:spcBef>
            </a:pPr>
            <a:r>
              <a:rPr lang="en-US" sz="2800" i="1" dirty="0" smtClean="0">
                <a:solidFill>
                  <a:schemeClr val="accent6"/>
                </a:solidFill>
                <a:latin typeface="Source Sans Pro" panose="020B0503030403020204"/>
                <a:sym typeface="Wingdings" pitchFamily="2" charset="2"/>
              </a:rPr>
              <a:t>Q</a:t>
            </a:r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gets X, X cannot change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  <a:cs typeface="Calibri (Body)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4700" y="2517785"/>
            <a:ext cx="397256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When CLK rises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(0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  <a:sym typeface="Wingdings"/>
              </a:rPr>
              <a:t>1)</a:t>
            </a:r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,</a:t>
            </a:r>
          </a:p>
          <a:p>
            <a:pPr algn="ctr"/>
            <a:r>
              <a:rPr lang="en-US" sz="2800" i="1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n</a:t>
            </a:r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ow X can change, </a:t>
            </a:r>
          </a:p>
          <a:p>
            <a:pPr algn="ctr"/>
            <a:r>
              <a:rPr lang="en-US" sz="2800" i="1" dirty="0" smtClean="0">
                <a:solidFill>
                  <a:schemeClr val="accent6"/>
                </a:solidFill>
                <a:latin typeface="Source Sans Pro" panose="020B0503030403020204"/>
                <a:sym typeface="Wingdings" pitchFamily="2" charset="2"/>
              </a:rPr>
              <a:t>Q</a:t>
            </a:r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does not change</a:t>
            </a:r>
            <a:endParaRPr lang="en-US" sz="2800" i="1" dirty="0">
              <a:solidFill>
                <a:schemeClr val="tx2"/>
              </a:solidFill>
              <a:latin typeface="Source Sans Pro" panose="020B0503030403020204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30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4" name="Text Box 6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346" y="3638053"/>
            <a:ext cx="686406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clk</a:t>
            </a:r>
          </a:p>
        </p:txBody>
      </p:sp>
      <p:sp>
        <p:nvSpPr>
          <p:cNvPr id="15" name="Text Box 6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549" y="4509591"/>
            <a:ext cx="481222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6" name="Text Box 6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103" y="5314453"/>
            <a:ext cx="458780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X</a:t>
            </a:r>
          </a:p>
        </p:txBody>
      </p:sp>
      <p:sp>
        <p:nvSpPr>
          <p:cNvPr id="17" name="Text Box 6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029" y="6076453"/>
            <a:ext cx="503664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cxnSp>
        <p:nvCxnSpPr>
          <p:cNvPr id="18" name="Straight Connector 17"/>
          <p:cNvCxnSpPr/>
          <p:nvPr>
            <p:custDataLst>
              <p:tags r:id="rId5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7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8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9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0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2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5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8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5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3171" y="3124200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705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79" name="Rectangle 78"/>
          <p:cNvSpPr/>
          <p:nvPr/>
        </p:nvSpPr>
        <p:spPr>
          <a:xfrm>
            <a:off x="7056386" y="6055766"/>
            <a:ext cx="48741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B</a:t>
            </a:r>
            <a:endParaRPr lang="en-US" sz="28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80" name="Line 1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848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82" name="Rectangle 81"/>
          <p:cNvSpPr/>
          <p:nvPr/>
        </p:nvSpPr>
        <p:spPr>
          <a:xfrm>
            <a:off x="3159490" y="6035415"/>
            <a:ext cx="4587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83" name="Line 1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41423" y="6055766"/>
            <a:ext cx="0" cy="58555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Line 1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486692" y="6055766"/>
            <a:ext cx="0" cy="606566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6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04551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87" name="Text Box 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804166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89" name="Rectangle 1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Text Box 16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000027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91" name="Text Box 1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99642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085314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4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980790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5" name="Line 1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9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1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9" name="Line 1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Line 1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-68987" y="831509"/>
            <a:ext cx="5023590" cy="2133600"/>
            <a:chOff x="83413" y="831509"/>
            <a:chExt cx="5023590" cy="2133600"/>
          </a:xfrm>
        </p:grpSpPr>
        <p:sp>
          <p:nvSpPr>
            <p:cNvPr id="102" name="Line 9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Line 1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Line 1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Line 1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6" name="Line 20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3035292" y="1981200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7" name="Line 21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>
              <a:off x="4330692" y="1981200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8" name="Line 22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330692" y="1295028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Line 25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Line 26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Line 27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AutoShape 2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Oval 29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4" name="Text Box 7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621337" y="1143000"/>
              <a:ext cx="458780" cy="6142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chemeClr val="tx2"/>
                  </a:solidFill>
                  <a:latin typeface="Source Sans Pro" panose="020B0503030403020204"/>
                </a:rPr>
                <a:t>X</a:t>
              </a:r>
            </a:p>
          </p:txBody>
        </p:sp>
        <p:sp>
          <p:nvSpPr>
            <p:cNvPr id="115" name="Rectangle 7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6" name="Line 20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7" name="Text Box 17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643415" y="964859"/>
              <a:ext cx="463588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119" name="Text Box 66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4654" y="964362"/>
              <a:ext cx="444352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0" name="Text Box 67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83413" y="1626847"/>
              <a:ext cx="623889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clk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142569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35462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L2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3" name="Line 1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2282817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4" name="Line 1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2895600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07"/>
            <a:ext cx="8961120" cy="887417"/>
          </a:xfrm>
        </p:spPr>
        <p:txBody>
          <a:bodyPr/>
          <a:lstStyle/>
          <a:p>
            <a:r>
              <a:rPr lang="en-US" dirty="0"/>
              <a:t>Edge-Triggered D Flip-Flop</a:t>
            </a:r>
          </a:p>
        </p:txBody>
      </p:sp>
      <p:sp>
        <p:nvSpPr>
          <p:cNvPr id="92" name="Rectangle 3"/>
          <p:cNvSpPr>
            <a:spLocks noGrp="1" noChangeArrowheads="1"/>
          </p:cNvSpPr>
          <p:nvPr>
            <p:ph idx="1"/>
            <p:custDataLst>
              <p:tags r:id="rId57"/>
            </p:custDataLst>
          </p:nvPr>
        </p:nvSpPr>
        <p:spPr>
          <a:xfrm>
            <a:off x="4970341" y="755101"/>
            <a:ext cx="4158046" cy="2597491"/>
          </a:xfrm>
        </p:spPr>
        <p:txBody>
          <a:bodyPr>
            <a:no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7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752870" y="1593509"/>
                <a:ext cx="566181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9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752870" y="1593509"/>
                <a:ext cx="566181" cy="664926"/>
              </a:xfrm>
              <a:prstGeom prst="rect">
                <a:avLst/>
              </a:prstGeom>
              <a:blipFill>
                <a:blip r:embed="rId10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18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648345" y="1593509"/>
                <a:ext cx="566181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1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3648345" y="1593509"/>
                <a:ext cx="566181" cy="664926"/>
              </a:xfrm>
              <a:prstGeom prst="rect">
                <a:avLst/>
              </a:prstGeom>
              <a:blipFill>
                <a:blip r:embed="rId10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 Box 18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440612" y="1669212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40612" y="1669212"/>
                <a:ext cx="545342" cy="664926"/>
              </a:xfrm>
              <a:prstGeom prst="rect">
                <a:avLst/>
              </a:prstGeom>
              <a:blipFill>
                <a:blip r:embed="rId107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723900" y="1524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511508" y="8382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816308" y="1611868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16508" y="8382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35108" y="8382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Line 2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74320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Line 2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466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3" name="Line 2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572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4" name="Line 2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47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218836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77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11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3434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876549" y="3573646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705600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Line 26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1023936" y="5884364"/>
            <a:ext cx="1164424" cy="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42" name="Straight Connector 141"/>
          <p:cNvCxnSpPr>
            <a:stCxn id="141" idx="1"/>
          </p:cNvCxnSpPr>
          <p:nvPr/>
        </p:nvCxnSpPr>
        <p:spPr>
          <a:xfrm flipV="1">
            <a:off x="2188360" y="5271323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Line 26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190942" y="5262407"/>
            <a:ext cx="70465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4114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43434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Line 26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4343399" y="5271323"/>
            <a:ext cx="457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6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4787904" y="5271323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6019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6019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ine 26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6019800" y="5872008"/>
            <a:ext cx="69849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1" name="Line 2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05600" y="5872006"/>
            <a:ext cx="12192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792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858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Line 2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924800" y="5872007"/>
            <a:ext cx="685800" cy="34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5" name="Line 2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895598" y="5262407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6" name="Line 2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093376" y="5872008"/>
            <a:ext cx="26313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7" name="Line 26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1066801" y="6667909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" name="Line 2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225667" y="6667910"/>
            <a:ext cx="771526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2997193" y="6042508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Line 26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971801" y="6024223"/>
            <a:ext cx="1519214" cy="21727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1" name="Line 2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4419601" y="6042508"/>
            <a:ext cx="457200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2" name="Line 2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4876802" y="6042508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26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6096002" y="6039042"/>
            <a:ext cx="711191" cy="69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4" name="Line 2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6775042" y="6665899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5" name="Line 26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7924801" y="6667911"/>
            <a:ext cx="762000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  <p:bldP spid="126" grpId="0"/>
      <p:bldP spid="126" grpId="1"/>
      <p:bldP spid="126" grpId="2"/>
      <p:bldP spid="126" grpId="3"/>
      <p:bldP spid="126" grpId="4"/>
      <p:bldP spid="126" grpId="5"/>
      <p:bldP spid="126" grpId="6"/>
      <p:bldP spid="126" grpId="7"/>
      <p:bldP spid="127" grpId="0"/>
      <p:bldP spid="127" grpId="1"/>
      <p:bldP spid="127" grpId="2"/>
      <p:bldP spid="127" grpId="3"/>
      <p:bldP spid="128" grpId="0"/>
      <p:bldP spid="128" grpId="1"/>
      <p:bldP spid="128" grpId="2"/>
      <p:bldP spid="128" grpId="3"/>
      <p:bldP spid="128" grpId="4"/>
      <p:bldP spid="128" grpId="5"/>
      <p:bldP spid="128" grpId="6"/>
      <p:bldP spid="128" grpId="7"/>
      <p:bldP spid="129" grpId="0"/>
      <p:bldP spid="129" grpId="1"/>
      <p:bldP spid="130" grpId="0"/>
      <p:bldP spid="130" grpId="1"/>
      <p:bldP spid="130" grpId="2"/>
      <p:bldP spid="131" grpId="0" animBg="1"/>
      <p:bldP spid="132" grpId="0" animBg="1"/>
      <p:bldP spid="133" grpId="0" animBg="1"/>
      <p:bldP spid="134" grpId="0" animBg="1"/>
      <p:bldP spid="141" grpId="0" animBg="1"/>
      <p:bldP spid="143" grpId="0" animBg="1"/>
      <p:bldP spid="146" grpId="0" animBg="1"/>
      <p:bldP spid="147" grpId="0" animBg="1"/>
      <p:bldP spid="150" grpId="0" animBg="1"/>
      <p:bldP spid="151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Set-Reset (SR) Latch can store one bit and we can change the value of the stored bit.  But, SR Latch has a forbidden state.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(</a:t>
            </a:r>
            <a:r>
              <a:rPr lang="en-US" sz="3000" dirty="0" err="1" smtClean="0"/>
              <a:t>Unclocked</a:t>
            </a:r>
            <a:r>
              <a:rPr lang="en-US" sz="3000" dirty="0" smtClean="0"/>
              <a:t>) D Latch can store and change a bit like an SR Latch while avoiding a forbidden state.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1"/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</p:txBody>
      </p:sp>
    </p:spTree>
    <p:extLst>
      <p:ext uri="{BB962C8B-B14F-4D97-AF65-F5344CB8AC3E}">
        <p14:creationId xmlns:p14="http://schemas.microsoft.com/office/powerpoint/2010/main" val="38992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we store more than one bit, N bits?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0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6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1755" y="5409703"/>
            <a:ext cx="686406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3229" y="704850"/>
            <a:ext cx="70884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D0</a:t>
            </a:r>
          </a:p>
        </p:txBody>
      </p:sp>
      <p:sp>
        <p:nvSpPr>
          <p:cNvPr id="28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3229" y="4175120"/>
            <a:ext cx="70884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D3</a:t>
            </a:r>
          </a:p>
        </p:txBody>
      </p:sp>
      <p:sp>
        <p:nvSpPr>
          <p:cNvPr id="29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3229" y="1847850"/>
            <a:ext cx="70884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D1</a:t>
            </a:r>
          </a:p>
        </p:txBody>
      </p:sp>
      <p:sp>
        <p:nvSpPr>
          <p:cNvPr id="30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3229" y="3067050"/>
            <a:ext cx="70884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D2</a:t>
            </a:r>
          </a:p>
        </p:txBody>
      </p:sp>
      <p:sp>
        <p:nvSpPr>
          <p:cNvPr id="31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2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5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04254" y="5029200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4</a:t>
            </a:r>
          </a:p>
        </p:txBody>
      </p:sp>
      <p:sp>
        <p:nvSpPr>
          <p:cNvPr id="37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0591" y="502758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4</a:t>
            </a:r>
          </a:p>
        </p:txBody>
      </p:sp>
      <p:sp>
        <p:nvSpPr>
          <p:cNvPr id="38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39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0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1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56549" y="4495800"/>
            <a:ext cx="885179" cy="109196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>
                <a:solidFill>
                  <a:schemeClr val="tx2"/>
                </a:solidFill>
                <a:latin typeface="Source Sans Pro" panose="020B0503030403020204"/>
              </a:rPr>
              <a:t>reg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7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8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0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2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4" name="Text Box 9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433942" y="60764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chemeClr val="tx2"/>
                </a:solidFill>
                <a:latin typeface="Calibri"/>
              </a:rPr>
              <a:t>clk</a:t>
            </a:r>
            <a:endParaRPr lang="en-US" sz="2400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0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/>
      <p:bldP spid="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Unclocked</a:t>
            </a:r>
            <a:r>
              <a:rPr lang="en-US" dirty="0" smtClean="0"/>
              <a:t>) D Latch can store and change a bit like an SR Latch while avoiding a forbidden state.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An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-bit </a:t>
            </a:r>
            <a:r>
              <a:rPr lang="en-US" b="1" dirty="0" smtClean="0">
                <a:solidFill>
                  <a:schemeClr val="accent1"/>
                </a:solidFill>
              </a:rPr>
              <a:t>register</a:t>
            </a:r>
            <a:r>
              <a:rPr lang="en-US" dirty="0" smtClean="0">
                <a:solidFill>
                  <a:schemeClr val="accent1"/>
                </a:solidFill>
              </a:rPr>
              <a:t> stores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-bits.  It is created with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D-Flip-Flops in parallel along with a shared clock.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21526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0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35382" y="2885181"/>
            <a:ext cx="981359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4</a:t>
            </a: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-bit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chemeClr val="tx2"/>
                </a:solidFill>
                <a:latin typeface="Source Sans Pro" panose="020B0503030403020204"/>
              </a:rPr>
              <a:t>reg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51086" y="4495799"/>
            <a:ext cx="70403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18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86400" y="3566500"/>
            <a:ext cx="5357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+1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5" name="Straight Connector 24"/>
          <p:cNvCxnSpPr>
            <a:stCxn id="8" idx="1"/>
          </p:cNvCxnSpPr>
          <p:nvPr/>
        </p:nvCxnSpPr>
        <p:spPr>
          <a:xfrm flipH="1">
            <a:off x="5803232" y="3294063"/>
            <a:ext cx="7018" cy="226274"/>
          </a:xfrm>
          <a:prstGeom prst="line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487233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05000" y="2667000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3800" y="2743200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03442" y="1676400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16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55642" y="1676400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9065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d5</a:t>
            </a:r>
          </a:p>
        </p:txBody>
      </p:sp>
      <p:sp>
        <p:nvSpPr>
          <p:cNvPr id="27" name="TextBox 26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d4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d3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d2</a:t>
            </a:r>
          </a:p>
        </p:txBody>
      </p:sp>
      <p:sp>
        <p:nvSpPr>
          <p:cNvPr id="30" name="TextBox 29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d1</a:t>
            </a:r>
          </a:p>
        </p:txBody>
      </p:sp>
      <p:sp>
        <p:nvSpPr>
          <p:cNvPr id="31" name="TextBox 30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d0</a:t>
            </a:r>
          </a:p>
        </p:txBody>
      </p:sp>
    </p:spTree>
    <p:extLst>
      <p:ext uri="{BB962C8B-B14F-4D97-AF65-F5344CB8AC3E}">
        <p14:creationId xmlns:p14="http://schemas.microsoft.com/office/powerpoint/2010/main" val="1080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we store store </a:t>
            </a:r>
            <a:r>
              <a:rPr lang="en-US" b="1" i="1" dirty="0" smtClean="0"/>
              <a:t>one</a:t>
            </a:r>
            <a:r>
              <a:rPr lang="en-US" dirty="0" smtClean="0"/>
              <a:t> bit?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  <a:ln/>
        </p:spPr>
        <p:txBody>
          <a:bodyPr anchor="ctr" anchorCtr="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Decoder Example: 7-Segment </a:t>
            </a:r>
            <a:r>
              <a:rPr lang="en-US" sz="3200" dirty="0"/>
              <a:t>LED Decoder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26012" y="1600200"/>
            <a:ext cx="3989387" cy="4876800"/>
          </a:xfrm>
          <a:ln/>
        </p:spPr>
        <p:txBody>
          <a:bodyPr/>
          <a:lstStyle/>
          <a:p>
            <a:pPr marL="0" indent="0"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 inputs 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encode 0 – 7 in binary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0" indent="0"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7</a:t>
            </a:r>
            <a:r>
              <a:rPr lang="en-US" dirty="0" smtClean="0"/>
              <a:t> outputs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one for each LED</a:t>
            </a:r>
            <a:endParaRPr lang="en-US" dirty="0"/>
          </a:p>
          <a:p>
            <a:pPr marL="341313" indent="-341313"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5425" y="2743200"/>
            <a:ext cx="3841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25425" y="3048000"/>
            <a:ext cx="3841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25425" y="3352800"/>
            <a:ext cx="3841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Freeform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1600" y="1289757"/>
            <a:ext cx="3420872" cy="1485193"/>
          </a:xfrm>
          <a:custGeom>
            <a:avLst/>
            <a:gdLst>
              <a:gd name="connsiteX0" fmla="*/ 0 w 9472"/>
              <a:gd name="connsiteY0" fmla="*/ 8022 h 10372"/>
              <a:gd name="connsiteX1" fmla="*/ 1222 w 9472"/>
              <a:gd name="connsiteY1" fmla="*/ 1813 h 10372"/>
              <a:gd name="connsiteX2" fmla="*/ 5727 w 9472"/>
              <a:gd name="connsiteY2" fmla="*/ 516 h 10372"/>
              <a:gd name="connsiteX3" fmla="*/ 9107 w 9472"/>
              <a:gd name="connsiteY3" fmla="*/ 4910 h 10372"/>
              <a:gd name="connsiteX4" fmla="*/ 7916 w 9472"/>
              <a:gd name="connsiteY4" fmla="*/ 10372 h 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" h="10372">
                <a:moveTo>
                  <a:pt x="0" y="8022"/>
                </a:moveTo>
                <a:cubicBezTo>
                  <a:pt x="202" y="6991"/>
                  <a:pt x="268" y="3066"/>
                  <a:pt x="1222" y="1813"/>
                </a:cubicBezTo>
                <a:cubicBezTo>
                  <a:pt x="2176" y="560"/>
                  <a:pt x="4413" y="0"/>
                  <a:pt x="5727" y="516"/>
                </a:cubicBezTo>
                <a:cubicBezTo>
                  <a:pt x="7041" y="1032"/>
                  <a:pt x="8742" y="3269"/>
                  <a:pt x="9107" y="4910"/>
                </a:cubicBezTo>
                <a:cubicBezTo>
                  <a:pt x="9472" y="6551"/>
                  <a:pt x="8273" y="8776"/>
                  <a:pt x="7916" y="10372"/>
                </a:cubicBezTo>
              </a:path>
            </a:pathLst>
          </a:custGeom>
          <a:noFill/>
          <a:ln w="2556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Freeform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3663" y="1463675"/>
            <a:ext cx="2262187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400" y="123"/>
              </a:cxn>
              <a:cxn ang="0">
                <a:pos x="1200" y="59"/>
              </a:cxn>
              <a:cxn ang="0">
                <a:pos x="1425" y="435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56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Freeform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3663" y="1922463"/>
            <a:ext cx="1736725" cy="960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459" y="29"/>
              </a:cxn>
              <a:cxn ang="0">
                <a:pos x="1094" y="429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56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Freeform 13"/>
          <p:cNvSpPr/>
          <p:nvPr>
            <p:custDataLst>
              <p:tags r:id="rId10"/>
            </p:custDataLst>
          </p:nvPr>
        </p:nvSpPr>
        <p:spPr>
          <a:xfrm>
            <a:off x="1391234" y="2860463"/>
            <a:ext cx="2234616" cy="341525"/>
          </a:xfrm>
          <a:custGeom>
            <a:avLst/>
            <a:gdLst>
              <a:gd name="connsiteX0" fmla="*/ 2378562 w 2378562"/>
              <a:gd name="connsiteY0" fmla="*/ 524517 h 524517"/>
              <a:gd name="connsiteX1" fmla="*/ 1503431 w 2378562"/>
              <a:gd name="connsiteY1" fmla="*/ 25244 h 524517"/>
              <a:gd name="connsiteX2" fmla="*/ 0 w 2378562"/>
              <a:gd name="connsiteY2" fmla="*/ 373052 h 524517"/>
              <a:gd name="connsiteX0" fmla="*/ 2378562 w 2378562"/>
              <a:gd name="connsiteY0" fmla="*/ 300670 h 300670"/>
              <a:gd name="connsiteX1" fmla="*/ 1709154 w 2378562"/>
              <a:gd name="connsiteY1" fmla="*/ 25244 h 300670"/>
              <a:gd name="connsiteX2" fmla="*/ 0 w 2378562"/>
              <a:gd name="connsiteY2" fmla="*/ 149205 h 300670"/>
              <a:gd name="connsiteX0" fmla="*/ 2378562 w 2378562"/>
              <a:gd name="connsiteY0" fmla="*/ 297865 h 326939"/>
              <a:gd name="connsiteX1" fmla="*/ 2234616 w 2378562"/>
              <a:gd name="connsiteY1" fmla="*/ 281035 h 326939"/>
              <a:gd name="connsiteX2" fmla="*/ 1709154 w 2378562"/>
              <a:gd name="connsiteY2" fmla="*/ 22439 h 326939"/>
              <a:gd name="connsiteX3" fmla="*/ 0 w 2378562"/>
              <a:gd name="connsiteY3" fmla="*/ 146400 h 32693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343769"/>
              <a:gd name="connsiteX1" fmla="*/ 2234616 w 2378562"/>
              <a:gd name="connsiteY1" fmla="*/ 297865 h 343769"/>
              <a:gd name="connsiteX2" fmla="*/ 1709154 w 2378562"/>
              <a:gd name="connsiteY2" fmla="*/ 22439 h 343769"/>
              <a:gd name="connsiteX3" fmla="*/ 0 w 2378562"/>
              <a:gd name="connsiteY3" fmla="*/ 146400 h 34376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339938"/>
              <a:gd name="connsiteX1" fmla="*/ 2037766 w 2378562"/>
              <a:gd name="connsiteY1" fmla="*/ 339938 h 339938"/>
              <a:gd name="connsiteX2" fmla="*/ 1709154 w 2378562"/>
              <a:gd name="connsiteY2" fmla="*/ 22439 h 339938"/>
              <a:gd name="connsiteX3" fmla="*/ 0 w 2378562"/>
              <a:gd name="connsiteY3" fmla="*/ 146400 h 339938"/>
              <a:gd name="connsiteX0" fmla="*/ 2234616 w 2234616"/>
              <a:gd name="connsiteY0" fmla="*/ 341525 h 341525"/>
              <a:gd name="connsiteX1" fmla="*/ 2037766 w 2234616"/>
              <a:gd name="connsiteY1" fmla="*/ 339938 h 341525"/>
              <a:gd name="connsiteX2" fmla="*/ 1709154 w 2234616"/>
              <a:gd name="connsiteY2" fmla="*/ 22439 h 341525"/>
              <a:gd name="connsiteX3" fmla="*/ 0 w 2234616"/>
              <a:gd name="connsiteY3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616" h="341525">
                <a:moveTo>
                  <a:pt x="2234616" y="341525"/>
                </a:moveTo>
                <a:cubicBezTo>
                  <a:pt x="2059462" y="235163"/>
                  <a:pt x="1920429" y="46056"/>
                  <a:pt x="1709154" y="22439"/>
                </a:cubicBezTo>
                <a:cubicBezTo>
                  <a:pt x="1336718" y="0"/>
                  <a:pt x="248702" y="88432"/>
                  <a:pt x="0" y="146400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>
            <p:custDataLst>
              <p:tags r:id="rId11"/>
            </p:custDataLst>
          </p:nvPr>
        </p:nvSpPr>
        <p:spPr>
          <a:xfrm>
            <a:off x="1391234" y="3141497"/>
            <a:ext cx="1475382" cy="482444"/>
          </a:xfrm>
          <a:custGeom>
            <a:avLst/>
            <a:gdLst>
              <a:gd name="connsiteX0" fmla="*/ 1475382 w 1475382"/>
              <a:gd name="connsiteY0" fmla="*/ 482444 h 482444"/>
              <a:gd name="connsiteX1" fmla="*/ 645129 w 1475382"/>
              <a:gd name="connsiteY1" fmla="*/ 61708 h 482444"/>
              <a:gd name="connsiteX2" fmla="*/ 129026 w 1475382"/>
              <a:gd name="connsiteY2" fmla="*/ 112196 h 482444"/>
              <a:gd name="connsiteX3" fmla="*/ 0 w 1475382"/>
              <a:gd name="connsiteY3" fmla="*/ 168294 h 4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82" h="482444">
                <a:moveTo>
                  <a:pt x="1475382" y="482444"/>
                </a:moveTo>
                <a:cubicBezTo>
                  <a:pt x="1172452" y="302930"/>
                  <a:pt x="869522" y="123416"/>
                  <a:pt x="645129" y="61708"/>
                </a:cubicBezTo>
                <a:cubicBezTo>
                  <a:pt x="420736" y="0"/>
                  <a:pt x="236548" y="94432"/>
                  <a:pt x="129026" y="112196"/>
                </a:cubicBezTo>
                <a:cubicBezTo>
                  <a:pt x="21505" y="129960"/>
                  <a:pt x="0" y="168294"/>
                  <a:pt x="0" y="168294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>
            <a:off x="1357108" y="3447077"/>
            <a:ext cx="2025611" cy="1243664"/>
          </a:xfrm>
          <a:custGeom>
            <a:avLst/>
            <a:gdLst>
              <a:gd name="connsiteX0" fmla="*/ 2023273 w 2023273"/>
              <a:gd name="connsiteY0" fmla="*/ 747040 h 1224809"/>
              <a:gd name="connsiteX1" fmla="*/ 1394974 w 2023273"/>
              <a:gd name="connsiteY1" fmla="*/ 1128507 h 1224809"/>
              <a:gd name="connsiteX2" fmla="*/ 228132 w 2023273"/>
              <a:gd name="connsiteY2" fmla="*/ 169229 h 1224809"/>
              <a:gd name="connsiteX3" fmla="*/ 26179 w 2023273"/>
              <a:gd name="connsiteY3" fmla="*/ 113131 h 1224809"/>
              <a:gd name="connsiteX0" fmla="*/ 2025611 w 2025611"/>
              <a:gd name="connsiteY0" fmla="*/ 765895 h 1243664"/>
              <a:gd name="connsiteX1" fmla="*/ 1397312 w 2025611"/>
              <a:gd name="connsiteY1" fmla="*/ 1147362 h 1243664"/>
              <a:gd name="connsiteX2" fmla="*/ 230470 w 2025611"/>
              <a:gd name="connsiteY2" fmla="*/ 188084 h 1243664"/>
              <a:gd name="connsiteX3" fmla="*/ 14492 w 2025611"/>
              <a:gd name="connsiteY3" fmla="*/ 18855 h 12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611" h="1243664">
                <a:moveTo>
                  <a:pt x="2025611" y="765895"/>
                </a:moveTo>
                <a:cubicBezTo>
                  <a:pt x="1861056" y="1004779"/>
                  <a:pt x="1696502" y="1243664"/>
                  <a:pt x="1397312" y="1147362"/>
                </a:cubicBezTo>
                <a:cubicBezTo>
                  <a:pt x="1098122" y="1051060"/>
                  <a:pt x="460940" y="376168"/>
                  <a:pt x="230470" y="188084"/>
                </a:cubicBezTo>
                <a:cubicBezTo>
                  <a:pt x="0" y="0"/>
                  <a:pt x="47216" y="27270"/>
                  <a:pt x="14492" y="18855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>
            <p:custDataLst>
              <p:tags r:id="rId13"/>
            </p:custDataLst>
          </p:nvPr>
        </p:nvSpPr>
        <p:spPr>
          <a:xfrm>
            <a:off x="1396844" y="3724918"/>
            <a:ext cx="3263978" cy="1413674"/>
          </a:xfrm>
          <a:custGeom>
            <a:avLst/>
            <a:gdLst>
              <a:gd name="connsiteX0" fmla="*/ 2625394 w 3263978"/>
              <a:gd name="connsiteY0" fmla="*/ 0 h 1413674"/>
              <a:gd name="connsiteX1" fmla="*/ 3231254 w 3263978"/>
              <a:gd name="connsiteY1" fmla="*/ 319759 h 1413674"/>
              <a:gd name="connsiteX2" fmla="*/ 2429050 w 3263978"/>
              <a:gd name="connsiteY2" fmla="*/ 1234159 h 1413674"/>
              <a:gd name="connsiteX3" fmla="*/ 1312697 w 3263978"/>
              <a:gd name="connsiteY3" fmla="*/ 1222940 h 1413674"/>
              <a:gd name="connsiteX4" fmla="*/ 0 w 3263978"/>
              <a:gd name="connsiteY4" fmla="*/ 89757 h 14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978" h="1413674">
                <a:moveTo>
                  <a:pt x="2625394" y="0"/>
                </a:moveTo>
                <a:cubicBezTo>
                  <a:pt x="2944686" y="57033"/>
                  <a:pt x="3263978" y="114066"/>
                  <a:pt x="3231254" y="319759"/>
                </a:cubicBezTo>
                <a:cubicBezTo>
                  <a:pt x="3198530" y="525452"/>
                  <a:pt x="2748809" y="1083629"/>
                  <a:pt x="2429050" y="1234159"/>
                </a:cubicBezTo>
                <a:cubicBezTo>
                  <a:pt x="2109291" y="1384689"/>
                  <a:pt x="1717539" y="1413674"/>
                  <a:pt x="1312697" y="1222940"/>
                </a:cubicBezTo>
                <a:cubicBezTo>
                  <a:pt x="907855" y="1032206"/>
                  <a:pt x="218783" y="278621"/>
                  <a:pt x="0" y="89757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 rot="16200000">
            <a:off x="102302" y="2853741"/>
            <a:ext cx="1736671" cy="420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7LED decode</a:t>
            </a: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133600"/>
            <a:ext cx="762000" cy="19050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7  Segment  LED  Decoder Implementation</a:t>
            </a:r>
            <a:endParaRPr lang="en-US" sz="3600" dirty="0"/>
          </a:p>
        </p:txBody>
      </p:sp>
      <p:pic>
        <p:nvPicPr>
          <p:cNvPr id="7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" name="CP3 Ink 20543f48-cf51-4e0f-bb47-100fca73c94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6" b="41546"/>
          <a:stretch/>
        </p:blipFill>
        <p:spPr bwMode="auto">
          <a:xfrm>
            <a:off x="6934200" y="2525520"/>
            <a:ext cx="1673205" cy="225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890668617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9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binary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encoder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sz="2800" baseline="30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  <a:endParaRPr lang="en-US" sz="2800" baseline="30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binary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sz="2800" baseline="30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Multiplexor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23" name="Straight Connector 22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800" baseline="30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29" name="Straight Connector 28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2" name="Straight Connector 31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5" name="Straight Connector 34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27446"/>
            <a:ext cx="804147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chemeClr val="tx2"/>
                </a:solidFill>
                <a:latin typeface="Source Sans Pro" panose="020B0503030403020204"/>
              </a:rPr>
              <a:t>. . .</a:t>
            </a: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42" name="TextBox 4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43" name="TextBox 4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1544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ln>
            <a:noFill/>
          </a:ln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Encoders</a:t>
            </a: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5113" y="685800"/>
            <a:ext cx="1498600" cy="4832350"/>
          </a:xfrm>
          <a:prstGeom prst="rect">
            <a:avLst/>
          </a:prstGeom>
          <a:noFill/>
          <a:ln w="2556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490072" y="990600"/>
            <a:ext cx="3079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490072" y="1462315"/>
            <a:ext cx="3079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306888" y="2316162"/>
            <a:ext cx="3079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9532" y="1202419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1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490072" y="1934030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490072" y="2405744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9532" y="1674133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14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59532" y="2145847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3</a:t>
            </a: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59532" y="2617561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4</a:t>
            </a:r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03713" y="2698750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313238" y="3840163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90072" y="2877458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9532" y="3089275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5</a:t>
            </a: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490072" y="3349172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490072" y="3820886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490071" y="4292602"/>
            <a:ext cx="307975" cy="0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59532" y="3560989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6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59532" y="4032705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7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59532" y="730705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 rot="16200000">
            <a:off x="2859667" y="2817427"/>
            <a:ext cx="1483396" cy="551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encoder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84060" y="4904469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 bwMode="auto">
          <a:xfrm rot="5400000">
            <a:off x="4167639" y="3001208"/>
            <a:ext cx="894446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Source Sans Pro" panose="020B0503030403020204"/>
              </a:rPr>
              <a:t>. . .</a:t>
            </a:r>
          </a:p>
        </p:txBody>
      </p:sp>
      <p:sp>
        <p:nvSpPr>
          <p:cNvPr id="29" name="Line 2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492375" y="5213350"/>
            <a:ext cx="307975" cy="0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6"/>
            </p:custDataLst>
          </p:nvPr>
        </p:nvSpPr>
        <p:spPr bwMode="auto">
          <a:xfrm rot="5400000">
            <a:off x="2247858" y="4468961"/>
            <a:ext cx="894446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Source Sans Pro" panose="020B0503030403020204"/>
              </a:rPr>
              <a:t>. . .</a:t>
            </a:r>
          </a:p>
        </p:txBody>
      </p:sp>
      <p:sp>
        <p:nvSpPr>
          <p:cNvPr id="31" name="Line 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14825" y="1936750"/>
            <a:ext cx="3079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6011" y="2673018"/>
            <a:ext cx="411683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Log</a:t>
            </a:r>
            <a:r>
              <a:rPr lang="en-US" sz="3200" baseline="-25000" dirty="0" smtClean="0">
                <a:solidFill>
                  <a:schemeClr val="accent1"/>
                </a:solidFill>
                <a:latin typeface="Source Sans Pro" panose="020B0503030403020204"/>
              </a:rPr>
              <a:t>2</a:t>
            </a: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(N) outputs wires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2622550"/>
            <a:ext cx="25763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N Input wires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400" y="4027944"/>
            <a:ext cx="4439870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e.g. Voting: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Can only vote for one out of N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candidates, so 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N inputs.</a:t>
            </a:r>
          </a:p>
          <a:p>
            <a:endParaRPr lang="en-US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B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ut can encode vote efficiently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with binary encoding.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238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3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775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chemeClr val="tx2"/>
                </a:solidFill>
                <a:latin typeface="Source Sans Pro" panose="020B0503030403020204"/>
              </a:rPr>
              <a:t>with 4 inputs</a:t>
            </a:r>
            <a:br>
              <a:rPr lang="en-US" sz="140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smtClean="0">
                <a:solidFill>
                  <a:schemeClr val="tx2"/>
                </a:solidFill>
                <a:latin typeface="Source Sans Pro" panose="020B0503030403020204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graphicFrame>
        <p:nvGraphicFramePr>
          <p:cNvPr id="22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989969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3427363" y="2438400"/>
            <a:ext cx="470000" cy="4837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o</a:t>
            </a:r>
            <a:r>
              <a:rPr lang="en-US" baseline="-25000" smtClean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25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3427363" y="3086100"/>
            <a:ext cx="470000" cy="4837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27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3427363" y="3733800"/>
            <a:ext cx="470000" cy="4837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Encoder Truth Table</a:t>
            </a:r>
          </a:p>
        </p:txBody>
      </p:sp>
    </p:spTree>
    <p:extLst>
      <p:ext uri="{BB962C8B-B14F-4D97-AF65-F5344CB8AC3E}">
        <p14:creationId xmlns:p14="http://schemas.microsoft.com/office/powerpoint/2010/main" val="14991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ln/>
        </p:spPr>
        <p:txBody>
          <a:bodyPr anchor="ctr" anchorCtr="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Basic Building Blocks Example: Voting</a:t>
            </a:r>
            <a:endParaRPr lang="en-US" sz="3600" dirty="0"/>
          </a:p>
        </p:txBody>
      </p:sp>
      <p:sp>
        <p:nvSpPr>
          <p:cNvPr id="6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6323" y="4175006"/>
            <a:ext cx="1106690" cy="485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Ballots</a:t>
            </a:r>
          </a:p>
        </p:txBody>
      </p:sp>
      <p:sp>
        <p:nvSpPr>
          <p:cNvPr id="7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8129" y="4423569"/>
            <a:ext cx="3195404" cy="1379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The 3410 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 vote reader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machine</a:t>
            </a:r>
          </a:p>
        </p:txBody>
      </p:sp>
      <p:pic>
        <p:nvPicPr>
          <p:cNvPr id="8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9" name="Group 8"/>
          <p:cNvGrpSpPr/>
          <p:nvPr>
            <p:custDataLst>
              <p:tags r:id="rId5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10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6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19" name="Rectangle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1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2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3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4" name="Oval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5" name="Oval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6" name="Oval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7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28" name="Rectangle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3" name="Oval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4" name="Oval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5" name="Oval 1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</p:grpSp>
      <p:sp>
        <p:nvSpPr>
          <p:cNvPr id="36" name="Rectangle 35"/>
          <p:cNvSpPr/>
          <p:nvPr>
            <p:custDataLst>
              <p:tags r:id="rId8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" panose="020B0503030403020204"/>
              </a:rPr>
              <a:t>detect</a:t>
            </a:r>
            <a:endParaRPr lang="en-US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37" name="Arc 36"/>
          <p:cNvSpPr/>
          <p:nvPr>
            <p:custDataLst>
              <p:tags r:id="rId9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38" name="Arc 37"/>
          <p:cNvSpPr/>
          <p:nvPr>
            <p:custDataLst>
              <p:tags r:id="rId10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39" name="Arc 38"/>
          <p:cNvSpPr/>
          <p:nvPr>
            <p:custDataLst>
              <p:tags r:id="rId11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0" name="Arc 39"/>
          <p:cNvSpPr/>
          <p:nvPr>
            <p:custDataLst>
              <p:tags r:id="rId12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1" name="Arc 40"/>
          <p:cNvSpPr/>
          <p:nvPr>
            <p:custDataLst>
              <p:tags r:id="rId13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2" name="Arc 41"/>
          <p:cNvSpPr/>
          <p:nvPr>
            <p:custDataLst>
              <p:tags r:id="rId14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3" name="Arc 42"/>
          <p:cNvSpPr/>
          <p:nvPr>
            <p:custDataLst>
              <p:tags r:id="rId15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44" name="Straight Connector 43"/>
          <p:cNvCxnSpPr>
            <a:stCxn id="36" idx="2"/>
          </p:cNvCxnSpPr>
          <p:nvPr>
            <p:custDataLst>
              <p:tags r:id="rId16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>
            <p:custDataLst>
              <p:tags r:id="rId17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 panose="020B0503030403020204"/>
              </a:rPr>
              <a:t>enc</a:t>
            </a:r>
            <a:endParaRPr lang="en-US" dirty="0">
              <a:latin typeface="Source Sans Pro" panose="020B0503030403020204"/>
            </a:endParaRPr>
          </a:p>
        </p:txBody>
      </p:sp>
      <p:cxnSp>
        <p:nvCxnSpPr>
          <p:cNvPr id="46" name="Straight Connector 45"/>
          <p:cNvCxnSpPr/>
          <p:nvPr>
            <p:custDataLst>
              <p:tags r:id="rId18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19"/>
            </p:custDataLst>
          </p:nvPr>
        </p:nvSpPr>
        <p:spPr bwMode="auto">
          <a:xfrm>
            <a:off x="2971800" y="2753635"/>
            <a:ext cx="3048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/>
              </a:rPr>
              <a:t>8</a:t>
            </a:r>
          </a:p>
        </p:txBody>
      </p:sp>
      <p:cxnSp>
        <p:nvCxnSpPr>
          <p:cNvPr id="48" name="Straight Connector 47"/>
          <p:cNvCxnSpPr/>
          <p:nvPr>
            <p:custDataLst>
              <p:tags r:id="rId20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21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/>
              </a:rPr>
              <a:t>3</a:t>
            </a:r>
          </a:p>
        </p:txBody>
      </p:sp>
      <p:pic>
        <p:nvPicPr>
          <p:cNvPr id="51" name="Picture 50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52" name="Straight Connector 51"/>
          <p:cNvCxnSpPr>
            <a:stCxn id="51" idx="1"/>
          </p:cNvCxnSpPr>
          <p:nvPr>
            <p:custDataLst>
              <p:tags r:id="rId24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25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>
            <p:custDataLst>
              <p:tags r:id="rId26"/>
            </p:custDataLst>
          </p:nvPr>
        </p:nvSpPr>
        <p:spPr bwMode="auto">
          <a:xfrm>
            <a:off x="7012275" y="2759572"/>
            <a:ext cx="409385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/>
              </a:rPr>
              <a:t>7</a:t>
            </a:r>
          </a:p>
        </p:txBody>
      </p:sp>
      <p:sp>
        <p:nvSpPr>
          <p:cNvPr id="55" name="TextBox 54"/>
          <p:cNvSpPr txBox="1"/>
          <p:nvPr>
            <p:custDataLst>
              <p:tags r:id="rId27"/>
            </p:custDataLst>
          </p:nvPr>
        </p:nvSpPr>
        <p:spPr bwMode="auto">
          <a:xfrm>
            <a:off x="5300377" y="2325185"/>
            <a:ext cx="1252823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Source Sans Pro" panose="020B0503030403020204"/>
              </a:rPr>
              <a:t>7LED </a:t>
            </a:r>
            <a:br>
              <a:rPr lang="en-US" dirty="0" smtClean="0">
                <a:solidFill>
                  <a:srgbClr val="FFFFFF"/>
                </a:solidFill>
                <a:latin typeface="Source Sans Pro" panose="020B0503030403020204"/>
              </a:rPr>
            </a:br>
            <a:r>
              <a:rPr lang="en-US" dirty="0" smtClean="0">
                <a:solidFill>
                  <a:srgbClr val="FFFFFF"/>
                </a:solidFill>
                <a:latin typeface="Source Sans Pro" panose="020B0503030403020204"/>
              </a:rPr>
              <a:t>decode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9200" y="2133600"/>
            <a:ext cx="1873250" cy="12954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83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binary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encoder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sz="2800" baseline="30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  <a:endParaRPr lang="en-US" sz="2800" baseline="30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binary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sz="2800" baseline="30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Multiplexor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23" name="Straight Connector 22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800" baseline="30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29" name="Straight Connector 28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2" name="Straight Connector 31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5" name="Straight Connector 34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27446"/>
            <a:ext cx="804147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chemeClr val="tx2"/>
                </a:solidFill>
                <a:latin typeface="Source Sans Pro" panose="020B0503030403020204"/>
              </a:rPr>
              <a:t>. . .</a:t>
            </a: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42" name="TextBox 4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43" name="TextBox 4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4163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599" y="685800"/>
            <a:ext cx="9360243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27050" indent="-29845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We can now build interesting devices with sensors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Using </a:t>
            </a:r>
            <a:r>
              <a:rPr lang="en-US" dirty="0" smtClean="0"/>
              <a:t>combinational </a:t>
            </a:r>
            <a:r>
              <a:rPr lang="en-US" dirty="0" smtClean="0"/>
              <a:t>logic</a:t>
            </a:r>
          </a:p>
          <a:p>
            <a:pPr fontAlgn="auto"/>
            <a:endParaRPr lang="en-US" dirty="0" smtClean="0"/>
          </a:p>
          <a:p>
            <a:pPr marL="0" indent="0" fontAlgn="auto">
              <a:buNone/>
            </a:pPr>
            <a:r>
              <a:rPr lang="en-US" dirty="0" smtClean="0"/>
              <a:t>We can also store data values (aka Sequential Logic)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In state-holding elements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Coupled with clocks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599" y="838200"/>
            <a:ext cx="939319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can also store data values</a:t>
            </a:r>
          </a:p>
          <a:p>
            <a:pPr lvl="1"/>
            <a:r>
              <a:rPr lang="en-US" sz="2600" dirty="0" smtClean="0"/>
              <a:t>Stateful circuit elements (D Flip Flops, Registers, …)</a:t>
            </a:r>
            <a:endParaRPr lang="en-US" sz="2600" dirty="0"/>
          </a:p>
          <a:p>
            <a:pPr lvl="1"/>
            <a:r>
              <a:rPr lang="en-US" dirty="0" smtClean="0"/>
              <a:t>Clock to synchronize state changes</a:t>
            </a:r>
          </a:p>
        </p:txBody>
      </p:sp>
    </p:spTree>
    <p:extLst>
      <p:ext uri="{BB962C8B-B14F-4D97-AF65-F5344CB8AC3E}">
        <p14:creationId xmlns:p14="http://schemas.microsoft.com/office/powerpoint/2010/main" val="29315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9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cxnSp>
        <p:nvCxnSpPr>
          <p:cNvPr id="16" name="Straight Connector 15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18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310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30" y="0"/>
            <a:ext cx="8833756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Attempt: </a:t>
            </a:r>
            <a:r>
              <a:rPr lang="en-US" dirty="0" err="1" smtClean="0"/>
              <a:t>Bistable</a:t>
            </a:r>
            <a:r>
              <a:rPr lang="en-US" dirty="0" smtClean="0"/>
              <a:t> </a:t>
            </a:r>
            <a:r>
              <a:rPr lang="en-US" dirty="0"/>
              <a:t>Devices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8550" y="1447800"/>
            <a:ext cx="2944475" cy="1371600"/>
            <a:chOff x="2208550" y="1447800"/>
            <a:chExt cx="2944475" cy="1371600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20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208550" y="1897062"/>
              <a:ext cx="389850" cy="5207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rPr>
                <a:t>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5644046" y="1838325"/>
            <a:ext cx="2427909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A Simple Device</a:t>
            </a:r>
          </a:p>
        </p:txBody>
      </p: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Stable and unstable equilibria?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8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097800" y="2409031"/>
            <a:ext cx="389850" cy="4837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3498853" y="140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079878" y="1636713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361534" y="1712913"/>
            <a:ext cx="108744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232276" y="1712913"/>
            <a:ext cx="7207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743199" y="2551112"/>
            <a:ext cx="72707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4232275" y="2551111"/>
            <a:ext cx="1111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913762" y="151447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37172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743200" y="1828800"/>
            <a:ext cx="2492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 flipH="1">
            <a:off x="2743199" y="1828800"/>
            <a:ext cx="2" cy="722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57631" y="1631950"/>
            <a:ext cx="37322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1705768"/>
            <a:ext cx="0" cy="7326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24400" y="2438400"/>
            <a:ext cx="22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86300" y="2667000"/>
            <a:ext cx="419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267918" y="2303462"/>
            <a:ext cx="423513" cy="5207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Q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268181" y="1382263"/>
            <a:ext cx="389850" cy="4837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287241" y="1413340"/>
            <a:ext cx="389850" cy="483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S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114922" y="2395120"/>
            <a:ext cx="407483" cy="483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  <p:bldP spid="2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88707" y="1821203"/>
            <a:ext cx="387350" cy="515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84990" y="1850572"/>
            <a:ext cx="407483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2388510" y="8218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969535" y="1048885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251191" y="1125085"/>
            <a:ext cx="108744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121933" y="1125085"/>
            <a:ext cx="7207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2550432" y="16600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348820" y="1875972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632856" y="1963284"/>
            <a:ext cx="72707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121932" y="1963283"/>
            <a:ext cx="1111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803419" y="92664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3057" y="178389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32857" y="1240972"/>
            <a:ext cx="2492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 flipH="1">
            <a:off x="1632856" y="1240972"/>
            <a:ext cx="2" cy="722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47288" y="1044122"/>
            <a:ext cx="37322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2657" y="1117940"/>
            <a:ext cx="0" cy="7326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14057" y="1850572"/>
            <a:ext cx="22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75957" y="2079172"/>
            <a:ext cx="419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157575" y="1715634"/>
            <a:ext cx="423513" cy="5207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Q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59088" y="794435"/>
            <a:ext cx="387350" cy="515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74406" y="783772"/>
            <a:ext cx="389850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S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233057" y="4213864"/>
            <a:ext cx="560705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Set-Reset (S-R) Latch</a:t>
            </a: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Stores a value Q and its complement</a:t>
            </a:r>
          </a:p>
          <a:p>
            <a:pPr fontAlgn="auto"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11314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11314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5909" t="-14474" r="-5682" b="-46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22397"/>
              </p:ext>
            </p:extLst>
          </p:nvPr>
        </p:nvGraphicFramePr>
        <p:xfrm>
          <a:off x="6796376" y="2057400"/>
          <a:ext cx="23476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841894"/>
                  </p:ext>
                </p:extLst>
              </p:nvPr>
            </p:nvGraphicFramePr>
            <p:xfrm>
              <a:off x="533400" y="37338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841894"/>
                  </p:ext>
                </p:extLst>
              </p:nvPr>
            </p:nvGraphicFramePr>
            <p:xfrm>
              <a:off x="533400" y="37338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15909" t="-11842" r="-4545" b="-4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64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1242077"/>
                  </p:ext>
                </p:extLst>
              </p:nvPr>
            </p:nvGraphicFramePr>
            <p:xfrm>
              <a:off x="387540" y="3744261"/>
              <a:ext cx="2339309" cy="2568830"/>
            </p:xfrm>
            <a:graphic>
              <a:graphicData uri="http://schemas.openxmlformats.org/drawingml/2006/table">
                <a:tbl>
                  <a:tblPr/>
                  <a:tblGrid>
                    <a:gridCol w="6662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0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8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26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1242077"/>
                  </p:ext>
                </p:extLst>
              </p:nvPr>
            </p:nvGraphicFramePr>
            <p:xfrm>
              <a:off x="387540" y="3744261"/>
              <a:ext cx="2339309" cy="2568830"/>
            </p:xfrm>
            <a:graphic>
              <a:graphicData uri="http://schemas.openxmlformats.org/drawingml/2006/table">
                <a:tbl>
                  <a:tblPr/>
                  <a:tblGrid>
                    <a:gridCol w="6662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0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8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26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5"/>
                          <a:stretch>
                            <a:fillRect l="-288350" t="-13158" r="-14563" b="-4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5"/>
                          <a:stretch>
                            <a:fillRect l="-288350" t="-111688" r="-14563" b="-3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712027" y="3733800"/>
            <a:ext cx="5607050" cy="73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Set-Reset (S-R) Latch</a:t>
            </a: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Stores a value Q and its complement</a:t>
            </a:r>
          </a:p>
          <a:p>
            <a:pPr fontAlgn="auto"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S</a:t>
              </a: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</mc:Choice>
          <mc:Fallback xmlns="">
            <p:sp>
              <p:nvSpPr>
                <p:cNvPr id="49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51" name="AutoShape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AutoShape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39000" y="795297"/>
            <a:ext cx="1676400" cy="1202776"/>
            <a:chOff x="7239000" y="795297"/>
            <a:chExt cx="1676400" cy="1202776"/>
          </a:xfrm>
        </p:grpSpPr>
        <p:sp>
          <p:nvSpPr>
            <p:cNvPr id="57" name="Rectangle 56"/>
            <p:cNvSpPr/>
            <p:nvPr>
              <p:custDataLst>
                <p:tags r:id="rId2"/>
              </p:custDataLst>
            </p:nvPr>
          </p:nvSpPr>
          <p:spPr bwMode="auto">
            <a:xfrm>
              <a:off x="7467600" y="871497"/>
              <a:ext cx="1219200" cy="1066800"/>
            </a:xfrm>
            <a:prstGeom prst="rect">
              <a:avLst/>
            </a:prstGeom>
            <a:no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>
              <p:custDataLst>
                <p:tags r:id="rId3"/>
              </p:custDataLst>
            </p:nvPr>
          </p:nvCxnSpPr>
          <p:spPr>
            <a:xfrm rot="10800000">
              <a:off x="7239000" y="1100097"/>
              <a:ext cx="22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>
              <p:custDataLst>
                <p:tags r:id="rId4"/>
              </p:custDataLst>
            </p:nvPr>
          </p:nvCxnSpPr>
          <p:spPr>
            <a:xfrm rot="10800000">
              <a:off x="7239000" y="1709697"/>
              <a:ext cx="22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>
              <p:custDataLst>
                <p:tags r:id="rId5"/>
              </p:custDataLst>
            </p:nvPr>
          </p:nvCxnSpPr>
          <p:spPr>
            <a:xfrm rot="10800000">
              <a:off x="8686800" y="1100097"/>
              <a:ext cx="22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>
              <p:custDataLst>
                <p:tags r:id="rId6"/>
              </p:custDataLst>
            </p:nvPr>
          </p:nvCxnSpPr>
          <p:spPr>
            <a:xfrm rot="10800000">
              <a:off x="8686800" y="1709697"/>
              <a:ext cx="22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4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430468" y="795297"/>
              <a:ext cx="423514" cy="5489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S</a:t>
              </a:r>
            </a:p>
          </p:txBody>
        </p:sp>
        <p:sp>
          <p:nvSpPr>
            <p:cNvPr id="63" name="Text Box 4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20049" y="1404897"/>
              <a:ext cx="444353" cy="5489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4" name="Text Box 4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87366" y="795297"/>
              <a:ext cx="463588" cy="5489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49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</mc:Choice>
          <mc:Fallback xmlns="">
            <p:sp>
              <p:nvSpPr>
                <p:cNvPr id="65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Rectangle 65"/>
          <p:cNvSpPr/>
          <p:nvPr>
            <p:custDataLst>
              <p:tags r:id="rId1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Set-Reset (SR) Latch can store one bit and we can change the value of the stored bit.  But, SR Latch has a forbidden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OHAOAgAQdBNwH0gQBEGvzcJkXvqBPuV1mhjQNv1kDCEgQRP//A0U1BQM4C2QZIDIJAJCbAwE3wB5FMwkAkIICAdvFHkU4CAD+AwB7hdI0Ek7ApD/TAKQ/CvUBbobywCeV9GPgZOAj4GRhJVKwsXCxcHEwcGg4CBhoKMioyQjI6SkpCUipSOiohAw8TIx8nK0ajlZeRk42Fi4SChoiMjpCOkJKUjpaQlpSUkoaIgYGVkZWZm5uPs42TlZGNhISQkpSaplpKRU9GQkMg/4PzP4Pw7qcde3flut641mdri6YiKTqZxMxFiJBLlmYhV0iLLN6ykmYETUxOLhExcLxlwz4PTnMgIOPAm1TEzMZmUxMJiRKLiUTAAIlEgAJhARMSmJiYEwkCYkmevwHD4GAITYQ5xsnLBtlcrWLPGxWtMWHCtw5GjlblbMWmZlkbN2bnIAK3AFag/5a2P5aybzG3eu8dcbjFRwxWjzOfC6mZZTcyz1TcyVhVVDwrnUoyu7uc5mInERFZbx4epmF+Epz4SjYKrKMBJgF081sGFYGW2nGmXttwOFvljkkqwGEwGCqwV2CwWCuuoQ124HC25Nj8PhcHbWssuwmGyGIx2AwGCsmljrtntnrowtEE4CE5GTv0lSEIwlNGZGKESEYwijCBGU5TQnKMpwjBGUUIoyrKshGBCcEEUYRjGd+Pvh1gCE2EOM2TLhaZsq1s5btFrRi4bLcTPG0W42jVvjYOcjdjlyACqgCfYP+WJD+WJFy5s11xzjnWYvk4OmNcHTj03jjV3G6zHWec8XOpisVhq+GsYaVmc7nLe843HPGYur0xEcPBwtidVynSJtneOOb43nM1GdYkIbxAyeIGVKRUtFS0JJQcRFwMjByMXFx8fHzcfJzMfKxMTEI6KjpSMlIqajpySlo6IioGFjZGNlYmZk5WZk5ORmYGHhIKOjpKWjJSSpJSYmpKSioKDi4uXjZeNl4+Zk5eTjY+JiYJAQ0NDRUZFRUdIV05RTVFKSUNFxsfRxsvNiDfAz4DiIxMzKZi4uLE3FxNTiKiYJiasXCYmJiSZiUTCpggExKSJJiYupiYmARKJqYmTPu+O8YITYQ3cM2DXFlyLWLhu4WtGONutcOG2Ra3a42rBk0bt3DHMAKsAFSg/4ycv4yczv2O/bw/C83tvHHhuIiGmEAcNzAqahVwTMXnWxW9WXrdTCI34G0gIP+PA7+PA848DnyiWNTrGqqmLy3e89x5M1zuZWIUxiMR4Xj+MPAxjhy1iqil7d9eH15gITgcTuxhKMooIk4RRhOU5RjKKCEUIiJCcpwhEhEEYBCck5RhOU414++PgghNhDVhkYYmzVgtzNWDZa0zMGi3FlZNVrRpkZuWDhoyzMcoAqRATyD/jqg/jq95djw/CM6uLq4mZxmkxMVME0qauIuGYXExdTAhPx2gfjtHw5jToM0IWtghaEUMcZ3jeufRpMtcLDedUFIUpilLNt2Z8wAhLaKzRjFOKIQjGU5ThOUUIoRhGMqyijKKUUYTFb8fH3gITYQwbtG7LMwaLcONsxWtGWNktw48WNazyOG+Vhjy43LNgAKaiGD/gv4/gv5q10ETMTVxNTU43hnlz7dwIT8dr347X8+Zr1BkhK1qWxSpJOOGt9NuXo0gISWqc0Yk0YowgnCcpyrBOu3ix6gITYQ3zNcONmzxrcbdpkWtGmPKtxYWTVa3w4sLDHmyMWrJsAKiwEvhPwnSfhOtvm30nWsYxhghmtizYMFJWJxrHDfDjw3vec4QxX0WxCD/jvE/jvV1qdVrWq4RVRdZve+vHn158c5zxmIxFcuXKvAvwscAITlbuvFGMYoRhOUZTAQjCMJwRIwijG+niz6wCE2EMGeZk4xsWa1nixMFrRqxxLXLFtiW42+LC2xucrhs3zACooBLoT8OQH4chdN9c8NccMNGC2TRqzbNGjBa0oxrhw5deXLnrhYcUeBPJaE/HgV+PCdgjipmxZsGSlpSvOt9N9uPTnz3yzjhpHFgtbNgzR41cSE6G6PgERITIiMAhGEYIiMIk5z4fBh3CE2EOHOTFlwsnK1k4YsVrRhjaLcLFgzWtW7RmzZsszPCxyACowBMIT8QnH4hOc+Y0wnhnhneFMWTNs0cDBmtVPDjrpw4758OWt5mSHClqCE/Hcl+O5PLkMErUwYqSpSEZzvjx5899OeeWccMYKStgwYrbHAhoCE8CUh4NhOAgIwjCcABBGEYRIwinPHy8OoITYQ3yNWGVhlwrWbnHiWtMLRstc4m2Ra1Y5HDFthYZMbdwAKhQEqhPxZffizjtwdE4yRlaVKWtgwWxSpGU71x1x3rXDHC1yrlIT8eBn48K+FfdbBkpiWjOMcM65748+PLjrec2G1aShbDxGQhdBgItihQwwQwRwIYCCGBDBCgRxQiGOPE5NnACE2EZMbXM5ZYmi1g5Y4lrRxhZLcObDlWuWuVxkcuHLbMwY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742</TotalTime>
  <Words>1854</Words>
  <Application>Microsoft Office PowerPoint</Application>
  <PresentationFormat>On-screen Show (4:3)</PresentationFormat>
  <Paragraphs>779</Paragraphs>
  <Slides>38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ＭＳ Ｐゴシック</vt:lpstr>
      <vt:lpstr>Arial</vt:lpstr>
      <vt:lpstr>Arial Unicode MS</vt:lpstr>
      <vt:lpstr>Calibri</vt:lpstr>
      <vt:lpstr>Calibri (Body)</vt:lpstr>
      <vt:lpstr>Cambria Math</vt:lpstr>
      <vt:lpstr>Chalkduster</vt:lpstr>
      <vt:lpstr>Lucida Grande</vt:lpstr>
      <vt:lpstr>Osaka</vt:lpstr>
      <vt:lpstr>Source Sans Pro</vt:lpstr>
      <vt:lpstr>Source Sans Pro Light</vt:lpstr>
      <vt:lpstr>StarSymbol</vt:lpstr>
      <vt:lpstr>Tahoma</vt:lpstr>
      <vt:lpstr>Times New Roman</vt:lpstr>
      <vt:lpstr>Wingdings</vt:lpstr>
      <vt:lpstr>Bracy_theme</vt:lpstr>
      <vt:lpstr>State</vt:lpstr>
      <vt:lpstr>Goals for Today</vt:lpstr>
      <vt:lpstr>Goal</vt:lpstr>
      <vt:lpstr>First Attempt: Unstable Devices</vt:lpstr>
      <vt:lpstr>Second Attempt: Bistable Devices</vt:lpstr>
      <vt:lpstr>Third Attempt: Set-Reset Latch</vt:lpstr>
      <vt:lpstr>Third Attempt: Set-Reset Latch</vt:lpstr>
      <vt:lpstr>Third Attempt: Set-Reset Latch</vt:lpstr>
      <vt:lpstr>Takeaway</vt:lpstr>
      <vt:lpstr>Next Goal</vt:lpstr>
      <vt:lpstr>Fourth Attempt: (Unclocked) D Latch</vt:lpstr>
      <vt:lpstr>Takeaway</vt:lpstr>
      <vt:lpstr>Next Goal</vt:lpstr>
      <vt:lpstr>Aside: Clocks</vt:lpstr>
      <vt:lpstr>Clock Disciplines</vt:lpstr>
      <vt:lpstr>Clock Methodology</vt:lpstr>
      <vt:lpstr>Round 2: D Latch (1)</vt:lpstr>
      <vt:lpstr>Round 2: D Latch (1)</vt:lpstr>
      <vt:lpstr>Round 2: D Latch (1)</vt:lpstr>
      <vt:lpstr>Round 2: D Latch(1)</vt:lpstr>
      <vt:lpstr>Round 3: D Flip-Flop</vt:lpstr>
      <vt:lpstr>Round 3: D Flip-Flop</vt:lpstr>
      <vt:lpstr>Edge-Triggered D Flip-Flop</vt:lpstr>
      <vt:lpstr>Takeaway</vt:lpstr>
      <vt:lpstr>Next Goal</vt:lpstr>
      <vt:lpstr>Registers</vt:lpstr>
      <vt:lpstr>Takeaway</vt:lpstr>
      <vt:lpstr>An Example: What will this circuit do?</vt:lpstr>
      <vt:lpstr>Decoder Example: 7-Segment LED </vt:lpstr>
      <vt:lpstr>Decoder Example: 7-Segment LED Decoder</vt:lpstr>
      <vt:lpstr>7  Segment  LED  Decoder Implementation</vt:lpstr>
      <vt:lpstr>Basic Building Blocks We have Seen</vt:lpstr>
      <vt:lpstr>Encoders</vt:lpstr>
      <vt:lpstr>Example Encoder Truth Table</vt:lpstr>
      <vt:lpstr>Basic Building Blocks Example: Voting</vt:lpstr>
      <vt:lpstr>Basic Building Blocks We have Seen</vt:lpstr>
      <vt:lpstr>Recap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</dc:title>
  <dc:creator>loaner</dc:creator>
  <cp:lastModifiedBy>Hakim Weatherspoon</cp:lastModifiedBy>
  <cp:revision>30</cp:revision>
  <dcterms:created xsi:type="dcterms:W3CDTF">2018-12-26T23:36:40Z</dcterms:created>
  <dcterms:modified xsi:type="dcterms:W3CDTF">2019-01-31T13:53:14Z</dcterms:modified>
</cp:coreProperties>
</file>