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45"/>
  </p:notesMasterIdLst>
  <p:sldIdLst>
    <p:sldId id="256" r:id="rId2"/>
    <p:sldId id="261" r:id="rId3"/>
    <p:sldId id="262" r:id="rId4"/>
    <p:sldId id="264" r:id="rId5"/>
    <p:sldId id="266" r:id="rId6"/>
    <p:sldId id="267" r:id="rId7"/>
    <p:sldId id="268" r:id="rId8"/>
    <p:sldId id="269" r:id="rId9"/>
    <p:sldId id="272" r:id="rId10"/>
    <p:sldId id="278" r:id="rId11"/>
    <p:sldId id="279" r:id="rId12"/>
    <p:sldId id="281" r:id="rId13"/>
    <p:sldId id="332" r:id="rId14"/>
    <p:sldId id="283" r:id="rId15"/>
    <p:sldId id="286" r:id="rId16"/>
    <p:sldId id="288" r:id="rId17"/>
    <p:sldId id="334" r:id="rId18"/>
    <p:sldId id="291" r:id="rId19"/>
    <p:sldId id="295" r:id="rId20"/>
    <p:sldId id="297" r:id="rId21"/>
    <p:sldId id="298" r:id="rId22"/>
    <p:sldId id="299" r:id="rId23"/>
    <p:sldId id="300" r:id="rId24"/>
    <p:sldId id="302" r:id="rId25"/>
    <p:sldId id="303" r:id="rId26"/>
    <p:sldId id="304" r:id="rId27"/>
    <p:sldId id="305" r:id="rId28"/>
    <p:sldId id="306" r:id="rId29"/>
    <p:sldId id="307" r:id="rId30"/>
    <p:sldId id="312" r:id="rId31"/>
    <p:sldId id="313" r:id="rId32"/>
    <p:sldId id="314" r:id="rId33"/>
    <p:sldId id="315" r:id="rId34"/>
    <p:sldId id="316" r:id="rId35"/>
    <p:sldId id="318" r:id="rId36"/>
    <p:sldId id="319" r:id="rId37"/>
    <p:sldId id="320" r:id="rId38"/>
    <p:sldId id="324" r:id="rId39"/>
    <p:sldId id="325" r:id="rId40"/>
    <p:sldId id="326" r:id="rId41"/>
    <p:sldId id="327" r:id="rId42"/>
    <p:sldId id="328" r:id="rId43"/>
    <p:sldId id="329" r:id="rId44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1242" autoAdjust="0"/>
  </p:normalViewPr>
  <p:slideViewPr>
    <p:cSldViewPr snapToGrid="0">
      <p:cViewPr>
        <p:scale>
          <a:sx n="63" d="100"/>
          <a:sy n="63" d="100"/>
        </p:scale>
        <p:origin x="51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90463-4204-4A47-BD59-29F173821F01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C6AFC-CB88-4FD0-8820-98DC49988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Pictures show the Bombe built by Alan Turing to break the enigma machine ciphers.</a:t>
            </a:r>
          </a:p>
          <a:p>
            <a:r>
              <a:rPr lang="en-US" dirty="0" smtClean="0">
                <a:latin typeface="Calibri" pitchFamily="34" charset="0"/>
              </a:rPr>
              <a:t>They were Fixed-Program Computers came before stored-program computers (general purpose)</a:t>
            </a:r>
          </a:p>
          <a:p>
            <a:r>
              <a:rPr lang="en-US" dirty="0" smtClean="0">
                <a:latin typeface="Calibri" pitchFamily="34" charset="0"/>
              </a:rPr>
              <a:t>The former required re-wiring (e.g. ENIAC took 3 weeks to “re-wire”).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1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pitchFamily="34" charset="0"/>
              </a:rPr>
              <a:t>Show what out equals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Apologize</a:t>
            </a:r>
            <a:r>
              <a:rPr lang="en-US" baseline="0" dirty="0" smtClean="0"/>
              <a:t> that there are three ways to represent the same logic equation</a:t>
            </a:r>
          </a:p>
          <a:p>
            <a:endParaRPr lang="en-US" dirty="0" smtClean="0"/>
          </a:p>
          <a:p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</a:p>
          <a:p>
            <a:r>
              <a:rPr lang="en-US" baseline="0" dirty="0" smtClean="0"/>
              <a:t>AND is “product”</a:t>
            </a:r>
          </a:p>
          <a:p>
            <a:r>
              <a:rPr lang="en-US" baseline="0" dirty="0" smtClean="0"/>
              <a:t>OR is “sum”</a:t>
            </a:r>
          </a:p>
          <a:p>
            <a:r>
              <a:rPr lang="en-US" baseline="0" dirty="0" smtClean="0"/>
              <a:t>Read </a:t>
            </a:r>
            <a:r>
              <a:rPr lang="en-US" baseline="0" dirty="0" err="1" smtClean="0"/>
              <a:t>outloud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12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Minimization activity</a:t>
            </a:r>
          </a:p>
          <a:p>
            <a:r>
              <a:rPr lang="en-US" dirty="0" smtClean="0"/>
              <a:t>Maybe use picture to go through</a:t>
            </a:r>
          </a:p>
          <a:p>
            <a:endParaRPr lang="en-US" dirty="0" smtClean="0"/>
          </a:p>
          <a:p>
            <a:r>
              <a:rPr lang="en-US" dirty="0" smtClean="0"/>
              <a:t>Complement </a:t>
            </a:r>
            <a:r>
              <a:rPr lang="en-US" dirty="0" err="1" smtClean="0"/>
              <a:t>a+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=1 and </a:t>
            </a:r>
            <a:r>
              <a:rPr lang="en-US" dirty="0" err="1" smtClean="0"/>
              <a:t>a</a:t>
            </a:r>
            <a:r>
              <a:rPr lang="en-US" dirty="0" err="1" smtClean="0">
                <a:latin typeface="Calibri" pitchFamily="34" charset="0"/>
                <a:cs typeface="Arial" pitchFamily="34" charset="0"/>
              </a:rPr>
              <a:t>ā</a:t>
            </a:r>
            <a:r>
              <a:rPr lang="en-US" dirty="0" smtClean="0"/>
              <a:t>=0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2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 dirty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 dirty="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  <m:r>
                          <a:rPr lang="en-US" sz="330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/>
                            <a:cs typeface="Arial" pitchFamily="34" charset="0"/>
                          </a:rPr>
                          <m:t>b</m:t>
                        </m:r>
                      </m:e>
                    </m:acc>
                  </m:oMath>
                </a14:m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Minimization activity</a:t>
                </a:r>
              </a:p>
              <a:p>
                <a:r>
                  <a:rPr lang="en-US" dirty="0" smtClean="0"/>
                  <a:t>Maybe use picture to go through</a:t>
                </a:r>
              </a:p>
              <a:p>
                <a:endParaRPr lang="en-US" dirty="0" smtClean="0"/>
              </a:p>
              <a:p>
                <a:pPr marL="0" lvl="1" defTabSz="932822"/>
                <a:r>
                  <a:rPr lang="en-US" dirty="0" smtClean="0"/>
                  <a:t>De</a:t>
                </a:r>
                <a:r>
                  <a:rPr lang="en-US" baseline="0" dirty="0" smtClean="0"/>
                  <a:t> Morgan’s Law: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(a+b)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∙ </a:t>
                </a:r>
                <a:r>
                  <a:rPr lang="en-US" sz="3300" i="0" dirty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 dirty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and 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(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(a ∙b)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)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 =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a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r>
                  <a:rPr lang="en-US" sz="3300" dirty="0">
                    <a:latin typeface="Calibri" pitchFamily="34" charset="0"/>
                    <a:cs typeface="Arial" pitchFamily="34" charset="0"/>
                  </a:rPr>
                  <a:t> + </a:t>
                </a:r>
                <a:r>
                  <a:rPr lang="en-US" sz="3300" i="0">
                    <a:latin typeface="Cambria Math"/>
                    <a:cs typeface="Arial" pitchFamily="34" charset="0"/>
                  </a:rPr>
                  <a:t>b</a:t>
                </a:r>
                <a:r>
                  <a:rPr lang="en-US" sz="3300" i="0">
                    <a:latin typeface="Cambria Math" panose="02040503050406030204" pitchFamily="18" charset="0"/>
                    <a:cs typeface="Arial" pitchFamily="34" charset="0"/>
                  </a:rPr>
                  <a:t> ̅</a:t>
                </a:r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pPr marL="0" lvl="1" defTabSz="932822"/>
                <a:endParaRPr lang="en-US" sz="3300" dirty="0">
                  <a:latin typeface="Calibri" pitchFamily="34" charset="0"/>
                  <a:cs typeface="Arial" pitchFamily="34" charset="0"/>
                </a:endParaRP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2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the truth table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41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that we have shown them can be constructed in silicon.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13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charge on the gate generates an electric field that creates a positively-charged</a:t>
            </a:r>
            <a:r>
              <a:rPr lang="en-US" baseline="0" dirty="0" smtClean="0"/>
              <a:t> path between the source and the drain.</a:t>
            </a:r>
          </a:p>
          <a:p>
            <a:endParaRPr lang="en-US" baseline="0" dirty="0" smtClean="0"/>
          </a:p>
          <a:p>
            <a:r>
              <a:rPr lang="en-US" dirty="0" smtClean="0"/>
              <a:t>Transistors made from semiconductor materials:</a:t>
            </a:r>
          </a:p>
          <a:p>
            <a:r>
              <a:rPr lang="en-US" dirty="0" smtClean="0"/>
              <a:t>MOSFET – Metal Oxide Semiconductor Field Effect Transistor</a:t>
            </a:r>
          </a:p>
          <a:p>
            <a:r>
              <a:rPr lang="en-US" dirty="0" smtClean="0"/>
              <a:t>NMOS, PMOS – Negative MOS and Positive MOS</a:t>
            </a:r>
          </a:p>
          <a:p>
            <a:r>
              <a:rPr lang="en-US" dirty="0" smtClean="0"/>
              <a:t>CMOS – complementary MOS made from PMOS and NMOS transistors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79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</a:t>
            </a:r>
            <a:r>
              <a:rPr lang="en-US" dirty="0" smtClean="0"/>
              <a:t>NAND gate:</a:t>
            </a: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 out</a:t>
            </a: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0" fontAlgn="base" latinLnBrk="0" hangingPunct="0"/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4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8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and size of a</a:t>
            </a:r>
            <a:r>
              <a:rPr lang="en-US" baseline="0" dirty="0" smtClean="0"/>
              <a:t> mechanical switch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Truth Table: defines the output for all possible combinations of values for input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20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 logic statements:</a:t>
            </a:r>
          </a:p>
          <a:p>
            <a:r>
              <a:rPr lang="en-US" dirty="0" smtClean="0"/>
              <a:t>“Jane will only go to the cinema tonight if a good film is on AND she has enough</a:t>
            </a:r>
            <a:r>
              <a:rPr lang="en-US" baseline="0" dirty="0" smtClean="0"/>
              <a:t> </a:t>
            </a:r>
            <a:r>
              <a:rPr lang="en-US" dirty="0" smtClean="0"/>
              <a:t>money.”</a:t>
            </a:r>
          </a:p>
          <a:p>
            <a:r>
              <a:rPr lang="en-US" dirty="0" smtClean="0"/>
              <a:t>“Stuart will only go to the birthday party on Sunday if Katie OR </a:t>
            </a:r>
            <a:r>
              <a:rPr lang="en-US" dirty="0" err="1" smtClean="0"/>
              <a:t>Sujit</a:t>
            </a:r>
            <a:r>
              <a:rPr lang="en-US" baseline="0" dirty="0" smtClean="0"/>
              <a:t> </a:t>
            </a:r>
            <a:r>
              <a:rPr lang="en-US" dirty="0" smtClean="0"/>
              <a:t>is going too.”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truth table of AND or </a:t>
            </a:r>
            <a:r>
              <a:rPr lang="en-US" dirty="0" err="1" smtClean="0"/>
              <a:t>OR</a:t>
            </a:r>
            <a:r>
              <a:rPr lang="en-US" dirty="0" smtClean="0"/>
              <a:t>: state what they do</a:t>
            </a:r>
          </a:p>
          <a:p>
            <a:endParaRPr lang="en-US" dirty="0" smtClean="0"/>
          </a:p>
          <a:p>
            <a:r>
              <a:rPr lang="en-US" dirty="0" smtClean="0"/>
              <a:t>Did you know? Logic gates allow the computer to do things such as add, divide, multiply, do simple yes and no reasoning in certain situations along with other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0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06" indent="-233206">
              <a:buAutoNum type="arabicParenR"/>
            </a:pPr>
            <a:r>
              <a:rPr lang="en-US" dirty="0" smtClean="0"/>
              <a:t>Can get logic circuit from truth table</a:t>
            </a:r>
          </a:p>
          <a:p>
            <a:pPr marL="233206" indent="-233206">
              <a:buAutoNum type="arabicParenR"/>
            </a:pPr>
            <a:r>
              <a:rPr lang="en-US" dirty="0" smtClean="0"/>
              <a:t>Minimize</a:t>
            </a:r>
            <a:r>
              <a:rPr lang="en-US" baseline="0" dirty="0" smtClean="0"/>
              <a:t> logic circuit through algebraic reductions or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26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XOR is not a basic Logic</a:t>
            </a:r>
            <a:r>
              <a:rPr lang="en-US" baseline="0" dirty="0" smtClean="0"/>
              <a:t> Gate since it can be created from AND </a:t>
            </a:r>
            <a:r>
              <a:rPr lang="en-US" baseline="0" dirty="0" err="1" smtClean="0"/>
              <a:t>and</a:t>
            </a:r>
            <a:r>
              <a:rPr lang="en-US" baseline="0" dirty="0" smtClean="0"/>
              <a:t> OR gates, but it is often used as a basic Logic Operator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9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Draw circuit</a:t>
            </a:r>
            <a:r>
              <a:rPr lang="en-US" baseline="0" dirty="0" smtClean="0">
                <a:latin typeface="Calibri" pitchFamily="34" charset="0"/>
              </a:rPr>
              <a:t> and go through out=true cases</a:t>
            </a:r>
          </a:p>
          <a:p>
            <a:r>
              <a:rPr lang="en-US" baseline="0" dirty="0" smtClean="0">
                <a:latin typeface="Calibri" pitchFamily="34" charset="0"/>
              </a:rPr>
              <a:t>Have not done cheaply yet</a:t>
            </a:r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C6AFC-CB88-4FD0-8820-98DC49988D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4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2.png"/><Relationship Id="rId5" Type="http://schemas.openxmlformats.org/officeDocument/2006/relationships/tags" Target="../tags/tag143.xml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jpeg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crBqCFLHI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tags" Target="../tags/tag78.xml"/><Relationship Id="rId29" Type="http://schemas.openxmlformats.org/officeDocument/2006/relationships/tags" Target="../tags/tag87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8" Type="http://schemas.openxmlformats.org/officeDocument/2006/relationships/tags" Target="../tags/tag66.xml"/><Relationship Id="rId3" Type="http://schemas.openxmlformats.org/officeDocument/2006/relationships/tags" Target="../tags/tag6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tags" Target="../tags/tag134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tags" Target="../tags/tag137.xml"/><Relationship Id="rId47" Type="http://schemas.openxmlformats.org/officeDocument/2006/relationships/tags" Target="../tags/tag142.xml"/><Relationship Id="rId50" Type="http://schemas.openxmlformats.org/officeDocument/2006/relationships/tags" Target="../tags/tag146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tags" Target="../tags/tag135.xml"/><Relationship Id="rId45" Type="http://schemas.openxmlformats.org/officeDocument/2006/relationships/tags" Target="../tags/tag140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tags" Target="../tags/tag139.xml"/><Relationship Id="rId52" Type="http://schemas.openxmlformats.org/officeDocument/2006/relationships/tags" Target="../tags/tag148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tags" Target="../tags/tag138.xml"/><Relationship Id="rId48" Type="http://schemas.openxmlformats.org/officeDocument/2006/relationships/tags" Target="../tags/tag144.xml"/><Relationship Id="rId8" Type="http://schemas.openxmlformats.org/officeDocument/2006/relationships/tags" Target="../tags/tag103.xml"/><Relationship Id="rId51" Type="http://schemas.openxmlformats.org/officeDocument/2006/relationships/tags" Target="../tags/tag147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tags" Target="../tags/tag133.xml"/><Relationship Id="rId46" Type="http://schemas.openxmlformats.org/officeDocument/2006/relationships/tags" Target="../tags/tag141.xml"/><Relationship Id="rId20" Type="http://schemas.openxmlformats.org/officeDocument/2006/relationships/tags" Target="../tags/tag115.xml"/><Relationship Id="rId41" Type="http://schemas.openxmlformats.org/officeDocument/2006/relationships/tags" Target="../tags/tag136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49" Type="http://schemas.openxmlformats.org/officeDocument/2006/relationships/tags" Target="../tags/tag1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380226"/>
            <a:ext cx="9144000" cy="20185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Source Sans Pro"/>
              </a:rPr>
              <a:t>Gates and Logic:</a:t>
            </a:r>
            <a:br>
              <a:rPr lang="en-US" dirty="0" smtClean="0">
                <a:solidFill>
                  <a:schemeClr val="tx2"/>
                </a:solidFill>
                <a:latin typeface="Source Sans Pro"/>
              </a:rPr>
            </a:br>
            <a:r>
              <a:rPr lang="en-US" dirty="0" smtClean="0">
                <a:solidFill>
                  <a:schemeClr val="tx2"/>
                </a:solidFill>
                <a:latin typeface="Source Sans Pro"/>
              </a:rPr>
              <a:t>From Transistors</a:t>
            </a:r>
            <a:r>
              <a:rPr lang="en-US" dirty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to Logic Gates and Logic Circuits</a:t>
            </a:r>
            <a:endParaRPr lang="en-US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6643" y="6108682"/>
            <a:ext cx="5490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and </a:t>
            </a:r>
            <a:r>
              <a:rPr lang="en-US" dirty="0" err="1" smtClean="0">
                <a:solidFill>
                  <a:schemeClr val="accent1"/>
                </a:solidFill>
                <a:latin typeface="Source Sans Pro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/>
              </a:rPr>
              <a:t>]</a:t>
            </a:r>
            <a:endParaRPr lang="en-US" dirty="0">
              <a:solidFill>
                <a:schemeClr val="accent1"/>
              </a:solidFill>
              <a:latin typeface="Source Sans Pro"/>
              <a:cs typeface="Tahoma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78683" y="3398808"/>
            <a:ext cx="5186632" cy="1695091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Prof. Hakim Weatherspoon</a:t>
            </a:r>
          </a:p>
          <a:p>
            <a:pPr marL="0" indent="0" algn="ctr" fontAlgn="auto">
              <a:buNone/>
            </a:pPr>
            <a:r>
              <a:rPr lang="en-US" sz="2600" b="1" dirty="0" smtClean="0">
                <a:solidFill>
                  <a:schemeClr val="tx2"/>
                </a:solidFill>
              </a:rPr>
              <a:t>CS 3410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Computer Science</a:t>
            </a:r>
          </a:p>
          <a:p>
            <a:pPr marL="0" indent="0" algn="ctr" fontAlgn="auto"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Cornell University</a:t>
            </a:r>
            <a:endParaRPr lang="en-US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tx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>
                <a:solidFill>
                  <a:schemeClr val="tx2"/>
                </a:solidFill>
              </a:rPr>
              <a:t>Truth Tables to Circuits (Sum of </a:t>
            </a:r>
            <a:r>
              <a:rPr lang="en-US" dirty="0" smtClean="0">
                <a:solidFill>
                  <a:schemeClr val="tx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Identity </a:t>
            </a:r>
            <a:r>
              <a:rPr lang="en-US" dirty="0" smtClean="0">
                <a:solidFill>
                  <a:schemeClr val="tx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7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Next Goal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973259"/>
            <a:ext cx="9144000" cy="330544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Given a Logic function, create a Logic Circuit that implements the Logic Function…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…and, </a:t>
            </a:r>
            <a:r>
              <a:rPr lang="en-US" i="1" dirty="0" smtClean="0">
                <a:solidFill>
                  <a:schemeClr val="tx2"/>
                </a:solidFill>
              </a:rPr>
              <a:t>with the minimum number of logic gates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</a:t>
            </a:r>
            <a:r>
              <a:rPr lang="en-US" dirty="0" smtClean="0">
                <a:solidFill>
                  <a:schemeClr val="tx2"/>
                </a:solidFill>
              </a:rPr>
              <a:t>ewer gates: A cheaper ($$$) circuit!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152400" y="1143000"/>
            <a:ext cx="84963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NOT: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AND: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OR:</a:t>
            </a:r>
          </a:p>
          <a:p>
            <a:pPr lvl="1" fontAlgn="auto">
              <a:lnSpc>
                <a:spcPct val="82000"/>
              </a:lnSpc>
              <a:spcAft>
                <a:spcPts val="0"/>
              </a:spcAft>
              <a:buClr>
                <a:srgbClr val="4F81BD"/>
              </a:buClr>
            </a:pPr>
            <a:endParaRPr lang="en-US" sz="24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endParaRPr lang="en-US" sz="2800" dirty="0" smtClean="0">
              <a:solidFill>
                <a:schemeClr val="tx2"/>
              </a:solidFill>
              <a:latin typeface="Source Sans Pro"/>
            </a:endParaRPr>
          </a:p>
          <a:p>
            <a:pPr fontAlgn="auto">
              <a:lnSpc>
                <a:spcPct val="82000"/>
              </a:lnSpc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XOR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: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08" name="Rectangle 2"/>
          <p:cNvSpPr txBox="1">
            <a:spLocks noChangeArrowheads="1"/>
          </p:cNvSpPr>
          <p:nvPr/>
        </p:nvSpPr>
        <p:spPr>
          <a:xfrm>
            <a:off x="457200" y="20803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109" name="Group 4"/>
          <p:cNvGrpSpPr>
            <a:grpSpLocks/>
          </p:cNvGrpSpPr>
          <p:nvPr/>
        </p:nvGrpSpPr>
        <p:grpSpPr bwMode="auto">
          <a:xfrm>
            <a:off x="1841500" y="2252662"/>
            <a:ext cx="1446213" cy="685800"/>
            <a:chOff x="1056" y="1584"/>
            <a:chExt cx="911" cy="432"/>
          </a:xfrm>
        </p:grpSpPr>
        <p:sp>
          <p:nvSpPr>
            <p:cNvPr id="110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4" name="Group 9"/>
          <p:cNvGrpSpPr>
            <a:grpSpLocks/>
          </p:cNvGrpSpPr>
          <p:nvPr/>
        </p:nvGrpSpPr>
        <p:grpSpPr bwMode="auto">
          <a:xfrm>
            <a:off x="1689100" y="1262062"/>
            <a:ext cx="1482725" cy="533400"/>
            <a:chOff x="3654" y="1680"/>
            <a:chExt cx="934" cy="336"/>
          </a:xfrm>
        </p:grpSpPr>
        <p:sp>
          <p:nvSpPr>
            <p:cNvPr id="115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4"/>
          <p:cNvGrpSpPr>
            <a:grpSpLocks/>
          </p:cNvGrpSpPr>
          <p:nvPr/>
        </p:nvGrpSpPr>
        <p:grpSpPr bwMode="auto">
          <a:xfrm>
            <a:off x="1920875" y="3505200"/>
            <a:ext cx="1295400" cy="812800"/>
            <a:chOff x="4685" y="3035"/>
            <a:chExt cx="816" cy="512"/>
          </a:xfrm>
        </p:grpSpPr>
        <p:sp>
          <p:nvSpPr>
            <p:cNvPr id="120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24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733904"/>
              </p:ext>
            </p:extLst>
          </p:nvPr>
        </p:nvGraphicFramePr>
        <p:xfrm>
          <a:off x="3390900" y="3429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159548"/>
              </p:ext>
            </p:extLst>
          </p:nvPr>
        </p:nvGraphicFramePr>
        <p:xfrm>
          <a:off x="3390900" y="1905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728053"/>
              </p:ext>
            </p:extLst>
          </p:nvPr>
        </p:nvGraphicFramePr>
        <p:xfrm>
          <a:off x="3440113" y="990600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1790700" y="35945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790700" y="39755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1714500" y="22991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14500" y="26801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1485900" y="1371600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1866901" y="5105092"/>
            <a:ext cx="1041399" cy="838508"/>
            <a:chOff x="4114800" y="4672288"/>
            <a:chExt cx="1076323" cy="838508"/>
          </a:xfrm>
        </p:grpSpPr>
        <p:sp>
          <p:nvSpPr>
            <p:cNvPr id="133" name="AutoShape 1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4257674" y="4697997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4114800" y="4672288"/>
              <a:ext cx="112685" cy="838507"/>
            </a:xfrm>
            <a:custGeom>
              <a:avLst/>
              <a:gdLst>
                <a:gd name="connsiteX0" fmla="*/ 0 w 135084"/>
                <a:gd name="connsiteY0" fmla="*/ 0 h 749508"/>
                <a:gd name="connsiteX1" fmla="*/ 134912 w 135084"/>
                <a:gd name="connsiteY1" fmla="*/ 419725 h 749508"/>
                <a:gd name="connsiteX2" fmla="*/ 29981 w 135084"/>
                <a:gd name="connsiteY2" fmla="*/ 749508 h 749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084" h="749508">
                  <a:moveTo>
                    <a:pt x="0" y="0"/>
                  </a:moveTo>
                  <a:cubicBezTo>
                    <a:pt x="64957" y="147403"/>
                    <a:pt x="129915" y="294807"/>
                    <a:pt x="134912" y="419725"/>
                  </a:cubicBezTo>
                  <a:cubicBezTo>
                    <a:pt x="139909" y="544643"/>
                    <a:pt x="34978" y="647075"/>
                    <a:pt x="29981" y="749508"/>
                  </a:cubicBezTo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3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35068"/>
              </p:ext>
            </p:extLst>
          </p:nvPr>
        </p:nvGraphicFramePr>
        <p:xfrm>
          <a:off x="3390900" y="495300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" name="Line 16"/>
          <p:cNvSpPr>
            <a:spLocks noChangeShapeType="1"/>
          </p:cNvSpPr>
          <p:nvPr/>
        </p:nvSpPr>
        <p:spPr bwMode="auto">
          <a:xfrm flipH="1">
            <a:off x="1663700" y="536575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Line 17"/>
          <p:cNvSpPr>
            <a:spLocks noChangeShapeType="1"/>
          </p:cNvSpPr>
          <p:nvPr/>
        </p:nvSpPr>
        <p:spPr bwMode="auto">
          <a:xfrm flipH="1">
            <a:off x="1663700" y="57150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Line 18"/>
          <p:cNvSpPr>
            <a:spLocks noChangeShapeType="1"/>
          </p:cNvSpPr>
          <p:nvPr/>
        </p:nvSpPr>
        <p:spPr bwMode="auto">
          <a:xfrm flipH="1">
            <a:off x="2908300" y="5537200"/>
            <a:ext cx="2794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562100" y="5270956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62100" y="5651956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6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355134"/>
              </p:ext>
            </p:extLst>
          </p:nvPr>
        </p:nvGraphicFramePr>
        <p:xfrm>
          <a:off x="7899400" y="3338610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248704"/>
              </p:ext>
            </p:extLst>
          </p:nvPr>
        </p:nvGraphicFramePr>
        <p:xfrm>
          <a:off x="7899400" y="1795462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1" name="Group 70"/>
          <p:cNvGrpSpPr/>
          <p:nvPr/>
        </p:nvGrpSpPr>
        <p:grpSpPr>
          <a:xfrm>
            <a:off x="6019800" y="2252662"/>
            <a:ext cx="1752602" cy="685800"/>
            <a:chOff x="5791200" y="1947862"/>
            <a:chExt cx="1752602" cy="685800"/>
          </a:xfrm>
        </p:grpSpPr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096000" y="3505200"/>
            <a:ext cx="1574800" cy="812800"/>
            <a:chOff x="5867400" y="3200400"/>
            <a:chExt cx="1574800" cy="812800"/>
          </a:xfrm>
        </p:grpSpPr>
        <p:sp>
          <p:nvSpPr>
            <p:cNvPr id="80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86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631103" y="2156936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NAND: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2176" y="321818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NOR: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8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501817"/>
              </p:ext>
            </p:extLst>
          </p:nvPr>
        </p:nvGraphicFramePr>
        <p:xfrm>
          <a:off x="7899400" y="4832126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5943600" y="5105092"/>
            <a:ext cx="1803400" cy="838508"/>
            <a:chOff x="5943600" y="4800292"/>
            <a:chExt cx="1803400" cy="838508"/>
          </a:xfrm>
        </p:grpSpPr>
        <p:grpSp>
          <p:nvGrpSpPr>
            <p:cNvPr id="91" name="Group 90"/>
            <p:cNvGrpSpPr/>
            <p:nvPr/>
          </p:nvGrpSpPr>
          <p:grpSpPr>
            <a:xfrm>
              <a:off x="6248401" y="4800292"/>
              <a:ext cx="1041399" cy="838508"/>
              <a:chOff x="4114800" y="4672288"/>
              <a:chExt cx="1076323" cy="838508"/>
            </a:xfrm>
          </p:grpSpPr>
          <p:sp>
            <p:nvSpPr>
              <p:cNvPr id="98" name="AutoShape 1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 flipH="1">
                <a:off x="4257674" y="4697997"/>
                <a:ext cx="933449" cy="812799"/>
              </a:xfrm>
              <a:prstGeom prst="moon">
                <a:avLst>
                  <a:gd name="adj" fmla="val 87500"/>
                </a:avLst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4114800" y="4672288"/>
                <a:ext cx="112685" cy="838507"/>
              </a:xfrm>
              <a:custGeom>
                <a:avLst/>
                <a:gdLst>
                  <a:gd name="connsiteX0" fmla="*/ 0 w 135084"/>
                  <a:gd name="connsiteY0" fmla="*/ 0 h 749508"/>
                  <a:gd name="connsiteX1" fmla="*/ 134912 w 135084"/>
                  <a:gd name="connsiteY1" fmla="*/ 419725 h 749508"/>
                  <a:gd name="connsiteX2" fmla="*/ 29981 w 135084"/>
                  <a:gd name="connsiteY2" fmla="*/ 749508 h 7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084" h="749508">
                    <a:moveTo>
                      <a:pt x="0" y="0"/>
                    </a:moveTo>
                    <a:cubicBezTo>
                      <a:pt x="64957" y="147403"/>
                      <a:pt x="129915" y="294807"/>
                      <a:pt x="134912" y="419725"/>
                    </a:cubicBezTo>
                    <a:cubicBezTo>
                      <a:pt x="139909" y="544643"/>
                      <a:pt x="34978" y="647075"/>
                      <a:pt x="29981" y="749508"/>
                    </a:cubicBezTo>
                  </a:path>
                </a:pathLst>
              </a:cu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 flipH="1">
              <a:off x="6045200" y="506095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 flipH="1">
              <a:off x="6045200" y="54102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 flipH="1">
              <a:off x="7467600" y="5219545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943600" y="4966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943600" y="5347156"/>
              <a:ext cx="10419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97" name="Oval 11"/>
            <p:cNvSpPr>
              <a:spLocks noChangeArrowheads="1"/>
            </p:cNvSpPr>
            <p:nvPr/>
          </p:nvSpPr>
          <p:spPr bwMode="auto">
            <a:xfrm>
              <a:off x="7304378" y="5142512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4628952" y="4538990"/>
            <a:ext cx="1321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XNOR: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4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2" name="Titl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082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to implement a desired logic function?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0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22" name="Title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082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Implementation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228600" y="838203"/>
            <a:ext cx="8686800" cy="6858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marR="0" lvl="0" indent="-34131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to implement a desired logic function?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24" name="Group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03900877"/>
              </p:ext>
            </p:extLst>
          </p:nvPr>
        </p:nvGraphicFramePr>
        <p:xfrm>
          <a:off x="457200" y="1524003"/>
          <a:ext cx="1882774" cy="4038597"/>
        </p:xfrm>
        <a:graphic>
          <a:graphicData uri="http://schemas.openxmlformats.org/drawingml/2006/table">
            <a:tbl>
              <a:tblPr/>
              <a:tblGrid>
                <a:gridCol w="287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out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>
            <p:custDataLst>
              <p:tags r:id="rId4"/>
            </p:custDataLst>
          </p:nvPr>
        </p:nvSpPr>
        <p:spPr bwMode="auto">
          <a:xfrm>
            <a:off x="3771900" y="1371603"/>
            <a:ext cx="5372100" cy="13256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rtlCol="0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Write</a:t>
            </a:r>
            <a:r>
              <a:rPr lang="en-US" sz="2800" dirty="0" smtClean="0">
                <a:solidFill>
                  <a:srgbClr val="4F81BD"/>
                </a:solidFill>
                <a:latin typeface="Source Sans Pro"/>
                <a:ea typeface="+mn-ea"/>
                <a:cs typeface="+mn-cs"/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minterms</a:t>
            </a:r>
            <a:endParaRPr lang="en-US" sz="2800" dirty="0" smtClean="0">
              <a:solidFill>
                <a:schemeClr val="accent1"/>
              </a:solidFill>
              <a:latin typeface="Source Sans Pro"/>
              <a:ea typeface="+mn-ea"/>
              <a:cs typeface="+mn-cs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Tx/>
              <a:buAutoNum type="arabicParenR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sum of products:</a:t>
            </a:r>
          </a:p>
          <a:p>
            <a:pPr marL="341313" indent="-341313" defTabSz="914400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OR of all minterms where out=1</a:t>
            </a:r>
          </a:p>
        </p:txBody>
      </p:sp>
      <p:graphicFrame>
        <p:nvGraphicFramePr>
          <p:cNvPr id="26" name="Group 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155758603"/>
              </p:ext>
            </p:extLst>
          </p:nvPr>
        </p:nvGraphicFramePr>
        <p:xfrm>
          <a:off x="2339974" y="1524003"/>
          <a:ext cx="1329338" cy="4038597"/>
        </p:xfrm>
        <a:graphic>
          <a:graphicData uri="http://schemas.openxmlformats.org/drawingml/2006/table">
            <a:tbl>
              <a:tblPr/>
              <a:tblGrid>
                <a:gridCol w="132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minterm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733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</a:tabLst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 b c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27" name="Straight Connector 26"/>
          <p:cNvCxnSpPr/>
          <p:nvPr>
            <p:custDataLst>
              <p:tags r:id="rId6"/>
            </p:custDataLst>
          </p:nvPr>
        </p:nvCxnSpPr>
        <p:spPr>
          <a:xfrm>
            <a:off x="26670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8" name="Straight Connector 27"/>
          <p:cNvCxnSpPr/>
          <p:nvPr>
            <p:custDataLst>
              <p:tags r:id="rId7"/>
            </p:custDataLst>
          </p:nvPr>
        </p:nvCxnSpPr>
        <p:spPr>
          <a:xfrm>
            <a:off x="295275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9" name="Straight Connector 28"/>
          <p:cNvCxnSpPr/>
          <p:nvPr>
            <p:custDataLst>
              <p:tags r:id="rId8"/>
            </p:custDataLst>
          </p:nvPr>
        </p:nvCxnSpPr>
        <p:spPr>
          <a:xfrm>
            <a:off x="3200400" y="20383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0" name="Straight Connector 29"/>
          <p:cNvCxnSpPr/>
          <p:nvPr>
            <p:custDataLst>
              <p:tags r:id="rId9"/>
            </p:custDataLst>
          </p:nvPr>
        </p:nvCxnSpPr>
        <p:spPr>
          <a:xfrm>
            <a:off x="266700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1" name="Straight Connector 30"/>
          <p:cNvCxnSpPr/>
          <p:nvPr>
            <p:custDataLst>
              <p:tags r:id="rId10"/>
            </p:custDataLst>
          </p:nvPr>
        </p:nvCxnSpPr>
        <p:spPr>
          <a:xfrm>
            <a:off x="2952750" y="24765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2" name="Straight Connector 31"/>
          <p:cNvCxnSpPr/>
          <p:nvPr>
            <p:custDataLst>
              <p:tags r:id="rId11"/>
            </p:custDataLst>
          </p:nvPr>
        </p:nvCxnSpPr>
        <p:spPr>
          <a:xfrm>
            <a:off x="26670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3" name="Straight Connector 32"/>
          <p:cNvCxnSpPr/>
          <p:nvPr>
            <p:custDataLst>
              <p:tags r:id="rId12"/>
            </p:custDataLst>
          </p:nvPr>
        </p:nvCxnSpPr>
        <p:spPr>
          <a:xfrm>
            <a:off x="3200400" y="29146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4" name="Straight Connector 33"/>
          <p:cNvCxnSpPr/>
          <p:nvPr>
            <p:custDataLst>
              <p:tags r:id="rId13"/>
            </p:custDataLst>
          </p:nvPr>
        </p:nvCxnSpPr>
        <p:spPr>
          <a:xfrm>
            <a:off x="2667000" y="33528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5" name="Straight Connector 34"/>
          <p:cNvCxnSpPr/>
          <p:nvPr>
            <p:custDataLst>
              <p:tags r:id="rId14"/>
            </p:custDataLst>
          </p:nvPr>
        </p:nvCxnSpPr>
        <p:spPr>
          <a:xfrm>
            <a:off x="295275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15"/>
            </p:custDataLst>
          </p:nvPr>
        </p:nvCxnSpPr>
        <p:spPr>
          <a:xfrm>
            <a:off x="3200400" y="382905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7" name="Straight Connector 36"/>
          <p:cNvCxnSpPr/>
          <p:nvPr>
            <p:custDataLst>
              <p:tags r:id="rId16"/>
            </p:custDataLst>
          </p:nvPr>
        </p:nvCxnSpPr>
        <p:spPr>
          <a:xfrm>
            <a:off x="2952750" y="4267203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38" name="Straight Connector 37"/>
          <p:cNvCxnSpPr/>
          <p:nvPr>
            <p:custDataLst>
              <p:tags r:id="rId17"/>
            </p:custDataLst>
          </p:nvPr>
        </p:nvCxnSpPr>
        <p:spPr>
          <a:xfrm>
            <a:off x="3200400" y="4733928"/>
            <a:ext cx="152400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442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9" y="0"/>
            <a:ext cx="9143002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Equations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NOT: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       = !a      =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a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AND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∙ b</a:t>
                </a:r>
                <a:r>
                  <a:rPr kumimoji="0" lang="en-US" sz="24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= a &amp;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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OR: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+ b = a | b = a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 pitchFamily="18" charset="2"/>
                  </a:rPr>
                  <a:t>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b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XOR: 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ut = a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  <a:sym typeface="Symbol"/>
                  </a:rPr>
                  <a:t>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b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 +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āb</a:t>
                </a: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Logic Equations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Constants: true = 1, false = 0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Variables: a, b, out, …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82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Operators (above): AND, OR, NOT, etc.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" y="838200"/>
                <a:ext cx="9143002" cy="6019800"/>
              </a:xfrm>
              <a:prstGeom prst="rect">
                <a:avLst/>
              </a:prstGeom>
              <a:blipFill>
                <a:blip r:embed="rId3"/>
                <a:stretch>
                  <a:fillRect l="-1200" t="-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1447800" y="569344"/>
            <a:ext cx="1122872" cy="472727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142836" y="838200"/>
                <a:ext cx="5219700" cy="6019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NAND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</a:rPr>
                  <a:t>: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Source Sans Pro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Source Sans Pro"/>
                          </a:rPr>
                          <m:t>∙</m:t>
                        </m:r>
                        <m: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  = !(a &amp; b)  =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(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a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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b)</a:t>
                </a:r>
                <a:endParaRPr lang="en-US" sz="2400" dirty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NOR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</a:rPr>
                  <a:t>: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= !(a | b)  =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 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(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a </a:t>
                </a:r>
                <a:r>
                  <a:rPr lang="en-US" sz="2400" dirty="0">
                    <a:solidFill>
                      <a:schemeClr val="tx2"/>
                    </a:solidFill>
                    <a:latin typeface="Source Sans Pro"/>
                    <a:sym typeface="Symbol" pitchFamily="18" charset="2"/>
                  </a:rPr>
                  <a:t>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b)</a:t>
                </a:r>
                <a:endParaRPr lang="en-US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</a:rPr>
                  <a:t>XNOR: </a:t>
                </a: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prstClr val="black"/>
                  </a:buClr>
                </a:pPr>
                <a:r>
                  <a:rPr lang="en-US" sz="2400" dirty="0">
                    <a:solidFill>
                      <a:schemeClr val="tx2"/>
                    </a:solidFill>
                    <a:latin typeface="Source Sans Pro"/>
                  </a:rPr>
                  <a:t>o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tx2"/>
                            </a:solidFill>
                            <a:latin typeface="Source Sans Pro"/>
                            <a:sym typeface="Symbol"/>
                          </a:rPr>
                          <m:t></m:t>
                        </m:r>
                        <m: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= </a:t>
                </a:r>
                <a:r>
                  <a:rPr lang="en-US" sz="2400" dirty="0" err="1" smtClean="0">
                    <a:solidFill>
                      <a:schemeClr val="tx2"/>
                    </a:solidFill>
                    <a:latin typeface="Source Sans Pro"/>
                  </a:rPr>
                  <a:t>ab</a:t>
                </a: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fontAlgn="auto">
                  <a:lnSpc>
                    <a:spcPct val="82000"/>
                  </a:lnSpc>
                  <a:spcAft>
                    <a:spcPts val="0"/>
                  </a:spcAft>
                </a:pPr>
                <a:endParaRPr lang="en-US" sz="2800" dirty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4F81BD"/>
                  </a:buClr>
                </a:pPr>
                <a:endParaRPr lang="en-US" sz="2400" dirty="0" smtClean="0">
                  <a:solidFill>
                    <a:schemeClr val="tx2"/>
                  </a:solidFill>
                  <a:latin typeface="Source Sans Pro"/>
                </a:endParaRPr>
              </a:p>
              <a:p>
                <a:pPr lvl="1" fontAlgn="auto">
                  <a:lnSpc>
                    <a:spcPct val="82000"/>
                  </a:lnSpc>
                  <a:spcAft>
                    <a:spcPts val="0"/>
                  </a:spcAft>
                  <a:buClr>
                    <a:srgbClr val="EEECE1"/>
                  </a:buClr>
                </a:pPr>
                <a:r>
                  <a:rPr lang="en-US" sz="2400" dirty="0" smtClean="0">
                    <a:solidFill>
                      <a:schemeClr val="tx2"/>
                    </a:solidFill>
                    <a:latin typeface="Source Sans Pro"/>
                  </a:rPr>
                  <a:t>.</a:t>
                </a:r>
                <a:endParaRPr lang="en-US" sz="2400" dirty="0">
                  <a:solidFill>
                    <a:schemeClr val="tx2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836" y="838200"/>
                <a:ext cx="5219700" cy="6019800"/>
              </a:xfrm>
              <a:prstGeom prst="rect">
                <a:avLst/>
              </a:prstGeom>
              <a:blipFill>
                <a:blip r:embed="rId4"/>
                <a:stretch>
                  <a:fillRect l="-2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5476336" y="1656272"/>
            <a:ext cx="1066800" cy="33528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6807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0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-38100" y="804863"/>
            <a:ext cx="8610600" cy="62484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/>
          <a:p>
            <a:pPr marL="341313" indent="-341313" defTabSz="914400" fontAlgn="auto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FFFF66"/>
              </a:buClr>
              <a:buSzPct val="8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Identities useful for manipulating logic equations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For optimization &amp; ease of implementation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+ 0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+ 1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+ ā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3200" dirty="0" smtClean="0">
              <a:solidFill>
                <a:schemeClr val="tx2"/>
              </a:solidFill>
              <a:latin typeface="Source Sans Pro"/>
              <a:ea typeface="+mn-ea"/>
              <a:cs typeface="Arial" pitchFamily="34" charset="0"/>
            </a:endParaRP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0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1  = </a:t>
            </a:r>
          </a:p>
          <a:p>
            <a:pPr marL="741363" lvl="1" indent="-284163" defTabSz="914400" fontAlgn="auto">
              <a:lnSpc>
                <a:spcPct val="8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a </a:t>
            </a:r>
            <a:r>
              <a:rPr lang="en-US" sz="32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∙ </a:t>
            </a:r>
            <a:r>
              <a:rPr lang="en-US" sz="3200" dirty="0" smtClean="0">
                <a:solidFill>
                  <a:schemeClr val="tx2"/>
                </a:solidFill>
                <a:latin typeface="Source Sans Pro"/>
                <a:ea typeface="+mn-ea"/>
                <a:cs typeface="Arial" pitchFamily="34" charset="0"/>
              </a:rPr>
              <a:t>ā  =  </a:t>
            </a:r>
          </a:p>
        </p:txBody>
      </p:sp>
    </p:spTree>
    <p:extLst>
      <p:ext uri="{BB962C8B-B14F-4D97-AF65-F5344CB8AC3E}">
        <p14:creationId xmlns:p14="http://schemas.microsoft.com/office/powerpoint/2010/main" val="364409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2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1313" indent="-341313" defTabSz="914400" fontAlgn="auto">
                  <a:lnSpc>
                    <a:spcPct val="82000"/>
                  </a:lnSpc>
                  <a:spcBef>
                    <a:spcPts val="700"/>
                  </a:spcBef>
                  <a:spcAft>
                    <a:spcPts val="0"/>
                  </a:spcAft>
                  <a:buClr>
                    <a:srgbClr val="FFFF66"/>
                  </a:buClr>
                  <a:buSzPct val="80000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28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Identities useful for manipulating logic equations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70C0"/>
                  </a:buClr>
                  <a:buFont typeface="Arial" pitchFamily="34" charset="0"/>
                  <a:buChar char="–"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For optimization &amp; ease of implementation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 ∙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 + a b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dirty="0" smtClean="0">
                  <a:solidFill>
                    <a:prstClr val="black"/>
                  </a:solidFill>
                  <a:latin typeface="Calibri" pitchFamily="34" charset="0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a(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b+c</a:t>
                </a:r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)     = </a:t>
                </a: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:endParaRPr lang="en-US" sz="3200" i="1" dirty="0" smtClean="0">
                  <a:solidFill>
                    <a:prstClr val="black"/>
                  </a:solidFill>
                  <a:latin typeface="Cambria Math"/>
                  <a:ea typeface="+mn-ea"/>
                  <a:cs typeface="Arial" pitchFamily="34" charset="0"/>
                </a:endParaRPr>
              </a:p>
              <a:p>
                <a:pPr marL="741363" lvl="1" indent="-284163" defTabSz="914400" fontAlgn="auto">
                  <a:lnSpc>
                    <a:spcPct val="8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FFFF66"/>
                  </a:buClr>
                  <a:buFont typeface="Arial" pitchFamily="34" charset="0"/>
                  <a:buNone/>
                  <a:tabLst>
                    <a:tab pos="911225" algn="l"/>
                    <a:tab pos="1825625" algn="l"/>
                    <a:tab pos="2740025" algn="l"/>
                    <a:tab pos="3654425" algn="l"/>
                    <a:tab pos="4568825" algn="l"/>
                    <a:tab pos="5483225" algn="l"/>
                    <a:tab pos="6397625" algn="l"/>
                    <a:tab pos="7312025" algn="l"/>
                    <a:tab pos="8226425" algn="l"/>
                    <a:tab pos="9140825" algn="l"/>
                    <a:tab pos="10055225" algn="l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a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b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c</m:t>
                        </m:r>
                        <m:r>
                          <a:rPr lang="en-US" sz="3200" smtClean="0">
                            <a:solidFill>
                              <a:prstClr val="black"/>
                            </a:solidFill>
                            <a:latin typeface="Cambria Math"/>
                            <a:ea typeface="+mn-ea"/>
                            <a:cs typeface="Arial" pitchFamily="34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 =</a:t>
                </a:r>
              </a:p>
            </p:txBody>
          </p:sp>
        </mc:Choice>
        <mc:Fallback xmlns="">
          <p:sp>
            <p:nvSpPr>
              <p:cNvPr id="44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28600" y="914400"/>
                <a:ext cx="8610600" cy="6248400"/>
              </a:xfrm>
              <a:prstGeom prst="rect">
                <a:avLst/>
              </a:prstGeom>
              <a:blipFill>
                <a:blip r:embed="rId6"/>
                <a:stretch>
                  <a:fillRect l="-1487" t="-204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5294" y="2299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Identities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614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Logic </a:t>
            </a:r>
            <a:r>
              <a:rPr lang="en-US" b="1" dirty="0">
                <a:solidFill>
                  <a:schemeClr val="tx2"/>
                </a:solidFill>
              </a:rPr>
              <a:t>Circuit </a:t>
            </a:r>
            <a:r>
              <a:rPr lang="en-US" b="1" dirty="0" smtClean="0">
                <a:solidFill>
                  <a:schemeClr val="tx2"/>
                </a:solidFill>
              </a:rPr>
              <a:t>Minimization – </a:t>
            </a:r>
            <a:r>
              <a:rPr lang="en-US" b="1" i="1" dirty="0" smtClean="0">
                <a:solidFill>
                  <a:schemeClr val="tx2"/>
                </a:solidFill>
              </a:rPr>
              <a:t>why?</a:t>
            </a:r>
            <a:endParaRPr lang="en-US" b="1" i="1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Checking Equality w/Truth Tables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0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856846"/>
            <a:ext cx="8686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circuits ↔ truth tables ↔ equations</a:t>
            </a:r>
          </a:p>
          <a:p>
            <a:pPr marL="0" marR="0" lvl="0" indent="0" algn="l" defTabSz="457200" rtl="0" eaLnBrk="1" fontAlgn="auto" latinLnBrk="0" hangingPunct="1">
              <a:lnSpc>
                <a:spcPct val="82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Tx/>
              <a:buFont typeface="Arial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Example: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a+b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a+c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) = a 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bc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15" name="Group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87146935"/>
              </p:ext>
            </p:extLst>
          </p:nvPr>
        </p:nvGraphicFramePr>
        <p:xfrm>
          <a:off x="609600" y="1828800"/>
          <a:ext cx="7696200" cy="4876802"/>
        </p:xfrm>
        <a:graphic>
          <a:graphicData uri="http://schemas.openxmlformats.org/drawingml/2006/table">
            <a:tbl>
              <a:tblPr/>
              <a:tblGrid>
                <a:gridCol w="485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0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1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8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89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99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82554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a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b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c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281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</a:tabLst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0000" marR="90000" marT="60912" marB="46800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8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74204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From </a:t>
            </a:r>
            <a:r>
              <a:rPr lang="en-US" dirty="0" smtClean="0">
                <a:solidFill>
                  <a:schemeClr val="tx2"/>
                </a:solidFill>
              </a:rPr>
              <a:t>Switches </a:t>
            </a:r>
            <a:r>
              <a:rPr lang="en-US" dirty="0">
                <a:solidFill>
                  <a:schemeClr val="tx2"/>
                </a:solidFill>
              </a:rPr>
              <a:t>to </a:t>
            </a:r>
            <a:r>
              <a:rPr lang="en-US" dirty="0" smtClean="0">
                <a:solidFill>
                  <a:schemeClr val="tx2"/>
                </a:solidFill>
              </a:rPr>
              <a:t>Logic Gates </a:t>
            </a:r>
            <a:r>
              <a:rPr lang="en-US" dirty="0">
                <a:solidFill>
                  <a:schemeClr val="tx2"/>
                </a:solidFill>
              </a:rPr>
              <a:t>to Logic </a:t>
            </a:r>
            <a:r>
              <a:rPr lang="en-US" dirty="0" smtClean="0">
                <a:solidFill>
                  <a:schemeClr val="tx2"/>
                </a:solidFill>
              </a:rPr>
              <a:t>Circuits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From switches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Truth Tables</a:t>
            </a:r>
          </a:p>
          <a:p>
            <a:r>
              <a:rPr lang="en-US" dirty="0">
                <a:solidFill>
                  <a:schemeClr val="tx2"/>
                </a:solidFill>
              </a:rPr>
              <a:t>Logic </a:t>
            </a:r>
            <a:r>
              <a:rPr lang="en-US" dirty="0" smtClean="0">
                <a:solidFill>
                  <a:schemeClr val="tx2"/>
                </a:solidFill>
              </a:rPr>
              <a:t>Circuits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From Truth Tables to Circuits (Sum of Products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Identity </a:t>
            </a:r>
            <a:r>
              <a:rPr lang="en-US" dirty="0">
                <a:solidFill>
                  <a:schemeClr val="tx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102293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79991"/>
            <a:ext cx="9144000" cy="507336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>
                <a:solidFill>
                  <a:schemeClr val="tx2"/>
                </a:solidFill>
              </a:rPr>
              <a:t>) is the basis of Logic Design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than one Logic Circuit can implement same Logic function. Use Algebra (Identities) or Truth Tables to show equivalence.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Logic </a:t>
            </a:r>
            <a:r>
              <a:rPr lang="en-US" dirty="0">
                <a:solidFill>
                  <a:schemeClr val="tx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Truth </a:t>
            </a:r>
            <a:r>
              <a:rPr lang="en-US" dirty="0">
                <a:solidFill>
                  <a:schemeClr val="tx2"/>
                </a:solidFill>
              </a:rPr>
              <a:t>Tables (</a:t>
            </a:r>
            <a:r>
              <a:rPr lang="en-US" dirty="0" err="1">
                <a:solidFill>
                  <a:schemeClr val="tx2"/>
                </a:solidFill>
              </a:rPr>
              <a:t>Karnaugh</a:t>
            </a:r>
            <a:r>
              <a:rPr lang="en-US" dirty="0">
                <a:solidFill>
                  <a:schemeClr val="tx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2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 Maps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8" name="Content Placeholder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8600" y="990600"/>
            <a:ext cx="8686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marR="0" lvl="4" indent="-284163" algn="l" defTabSz="457200" rtl="0" eaLnBrk="1" fontAlgn="auto" latinLnBrk="0" hangingPunct="1">
              <a:lnSpc>
                <a:spcPct val="92000"/>
              </a:lnSpc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How does one find the most efficient equation?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Manipulate algebraically until…?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ource Sans Pro"/>
              </a:rPr>
              <a:t> Maps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(optimize visually)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 a software optimizer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For large circuits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ysClr val="windowText" lastClr="000000"/>
              </a:buClr>
              <a:buSzTx/>
              <a:buFont typeface="Arial" pitchFamily="34" charset="0"/>
              <a:buChar char="–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Decomposition &amp; reuse of building blocks</a:t>
            </a:r>
          </a:p>
          <a:p>
            <a:pPr marL="284163" marR="0" lvl="5" indent="-284163" algn="l" defTabSz="457200" rtl="0" eaLnBrk="1" fontAlgn="auto" latinLnBrk="0" hangingPunct="1">
              <a:lnSpc>
                <a:spcPct val="92000"/>
              </a:lnSpc>
              <a:spcBef>
                <a:spcPts val="500"/>
              </a:spcBef>
              <a:spcAft>
                <a:spcPts val="0"/>
              </a:spcAft>
              <a:buClr>
                <a:srgbClr val="FFFF66"/>
              </a:buClr>
              <a:buSzTx/>
              <a:buFont typeface="Arial"/>
              <a:buNone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16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1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225754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11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Sum of 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yields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1066800"/>
              </a:xfrm>
              <a:prstGeom prst="rect">
                <a:avLst/>
              </a:prstGeom>
              <a:blipFill>
                <a:blip r:embed="rId3"/>
                <a:stretch>
                  <a:fillRect t="-1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itle 1"/>
          <p:cNvSpPr txBox="1">
            <a:spLocks/>
          </p:cNvSpPr>
          <p:nvPr/>
        </p:nvSpPr>
        <p:spPr>
          <a:xfrm>
            <a:off x="3048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Karnaugh maps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00" y="2438400"/>
            <a:ext cx="2895600" cy="3810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" y="3100753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600" y="3382106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9600" y="3690366"/>
            <a:ext cx="2895600" cy="26482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4000" y="1676400"/>
            <a:ext cx="6096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436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580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6200" y="1676400"/>
            <a:ext cx="838200" cy="381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9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72925"/>
              </p:ext>
            </p:extLst>
          </p:nvPr>
        </p:nvGraphicFramePr>
        <p:xfrm>
          <a:off x="838200" y="1905000"/>
          <a:ext cx="2362200" cy="2781495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55"/>
              <p:cNvSpPr>
                <a:spLocks noChangeArrowheads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Sum of </a:t>
                </a:r>
                <a:r>
                  <a:rPr lang="en-US" sz="2800" dirty="0" err="1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minterms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yields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bc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endParaRPr lang="en-US" sz="2800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341313" indent="-341313" defTabSz="914400" fontAlgn="auto">
                  <a:lnSpc>
                    <a:spcPct val="102000"/>
                  </a:lnSpc>
                  <a:spcBef>
                    <a:spcPts val="800"/>
                  </a:spcBef>
                  <a:spcAft>
                    <a:spcPts val="0"/>
                  </a:spcAft>
                  <a:buClr>
                    <a:srgbClr val="000000"/>
                  </a:buClr>
                  <a:buSzPct val="126000"/>
                  <a:buFont typeface="StarSymbol" charset="0"/>
                  <a:buBlip>
                    <a:blip r:embed="rId2"/>
                  </a:buBlip>
                </a:pPr>
                <a:r>
                  <a:rPr lang="en-US" sz="2800" dirty="0" err="1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Karnaugh</a:t>
                </a:r>
                <a:r>
                  <a:rPr lang="en-US" sz="2800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map minimization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Cover all 1’s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Group adjacent blocks of 2</a:t>
                </a:r>
                <a:r>
                  <a:rPr lang="en-US" baseline="30000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n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1’s that yield a rectangular shape</a:t>
                </a:r>
              </a:p>
              <a:p>
                <a:pPr marL="741363" lvl="1" indent="-284163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  <a:buFont typeface="Wingdings" pitchFamily="2" charset="2"/>
                  <a:buChar char="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Encode the common features of the rectangle</a:t>
                </a:r>
              </a:p>
              <a:p>
                <a:pPr lvl="2" defTabSz="914400" fontAlgn="auto">
                  <a:lnSpc>
                    <a:spcPct val="102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6F89F7"/>
                  </a:buClr>
                  <a:buSzPct val="95000"/>
                  <a:buFont typeface="Wingdings" pitchFamily="2" charset="2"/>
                  <a:buChar char=""/>
                </a:pP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out =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>
                  <a:solidFill>
                    <a:schemeClr val="accent1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0" y="1143000"/>
                <a:ext cx="4799013" cy="4038600"/>
              </a:xfrm>
              <a:prstGeom prst="rect">
                <a:avLst/>
              </a:prstGeom>
              <a:blipFill>
                <a:blip r:embed="rId3"/>
                <a:stretch>
                  <a:fillRect t="-3172" r="-4066" b="-264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08403"/>
              </p:ext>
            </p:extLst>
          </p:nvPr>
        </p:nvGraphicFramePr>
        <p:xfrm>
          <a:off x="1219200" y="54102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Line 77"/>
          <p:cNvSpPr>
            <a:spLocks noChangeShapeType="1"/>
          </p:cNvSpPr>
          <p:nvPr/>
        </p:nvSpPr>
        <p:spPr bwMode="auto">
          <a:xfrm flipH="1" flipV="1">
            <a:off x="838200" y="5029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1219200" y="4953000"/>
            <a:ext cx="228351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01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 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11 </a:t>
            </a: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    10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814388" y="54022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838200" y="59436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609600" y="48768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838200" y="47244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28" name="AutoShape 83"/>
          <p:cNvSpPr>
            <a:spLocks noChangeArrowheads="1"/>
          </p:cNvSpPr>
          <p:nvPr/>
        </p:nvSpPr>
        <p:spPr bwMode="auto">
          <a:xfrm>
            <a:off x="2819400" y="5410200"/>
            <a:ext cx="457200" cy="1066800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9" name="AutoShape 84"/>
          <p:cNvSpPr>
            <a:spLocks noChangeArrowheads="1"/>
          </p:cNvSpPr>
          <p:nvPr/>
        </p:nvSpPr>
        <p:spPr bwMode="auto">
          <a:xfrm>
            <a:off x="1219201" y="5943600"/>
            <a:ext cx="990600" cy="461487"/>
          </a:xfrm>
          <a:prstGeom prst="roundRect">
            <a:avLst>
              <a:gd name="adj" fmla="val 16667"/>
            </a:avLst>
          </a:prstGeom>
          <a:solidFill>
            <a:srgbClr val="99CCFF">
              <a:alpha val="45000"/>
            </a:srgbClr>
          </a:solidFill>
          <a:ln w="25400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maps (2)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87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6349"/>
            <a:ext cx="9144000" cy="989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(1)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3810000" y="1905000"/>
            <a:ext cx="47990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1313" indent="-341313" defTabSz="914400" fontAlgn="auto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Minterms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can overlap</a:t>
            </a:r>
          </a:p>
          <a:p>
            <a:pPr marL="741363" lvl="1" indent="-284163" defTabSz="914400" fontAlgn="auto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SzPct val="60000"/>
              <a:buFont typeface="Wingdings" pitchFamily="2" charset="2"/>
              <a:buChar char=""/>
            </a:pPr>
            <a:r>
              <a:rPr lang="en-US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out =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</a:t>
            </a:r>
            <a:endParaRPr lang="en-US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1313" indent="-341313" defTabSz="914400" fontAlgn="auto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1313" indent="-341313" defTabSz="914400" fontAlgn="auto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1313" indent="-341313" defTabSz="914400" fontAlgn="auto">
              <a:lnSpc>
                <a:spcPct val="102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26000"/>
              <a:buFont typeface="StarSymbol" charset="0"/>
              <a:buBlip>
                <a:blip r:embed="rId2"/>
              </a:buBlip>
            </a:pP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Minterms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can span 2, 4, 8 or more cells</a:t>
            </a:r>
          </a:p>
          <a:p>
            <a:pPr marL="741363" lvl="1" indent="-284163" defTabSz="914400" fontAlgn="auto">
              <a:lnSpc>
                <a:spcPct val="102000"/>
              </a:lnSpc>
              <a:spcBef>
                <a:spcPts val="700"/>
              </a:spcBef>
              <a:spcAft>
                <a:spcPts val="0"/>
              </a:spcAft>
              <a:buSzPct val="60000"/>
              <a:buFont typeface="Wingdings" pitchFamily="2" charset="2"/>
              <a:buChar char=""/>
            </a:pPr>
            <a:r>
              <a:rPr lang="en-US" dirty="0" smtClean="0">
                <a:solidFill>
                  <a:schemeClr val="accent1"/>
                </a:solidFill>
                <a:latin typeface="Source Sans Pro"/>
                <a:ea typeface="+mn-ea"/>
                <a:cs typeface="+mn-cs"/>
              </a:rPr>
              <a:t>out =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33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0265"/>
              </p:ext>
            </p:extLst>
          </p:nvPr>
        </p:nvGraphicFramePr>
        <p:xfrm>
          <a:off x="1219200" y="22098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" name="Line 77"/>
          <p:cNvSpPr>
            <a:spLocks noChangeShapeType="1"/>
          </p:cNvSpPr>
          <p:nvPr/>
        </p:nvSpPr>
        <p:spPr bwMode="auto">
          <a:xfrm flipH="1" flipV="1">
            <a:off x="838200" y="18288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1219200" y="17526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814388" y="22018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838200" y="27432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38" name="Text Box 81"/>
          <p:cNvSpPr txBox="1">
            <a:spLocks noChangeArrowheads="1"/>
          </p:cNvSpPr>
          <p:nvPr/>
        </p:nvSpPr>
        <p:spPr bwMode="auto">
          <a:xfrm>
            <a:off x="609600" y="16764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39" name="Text Box 82"/>
          <p:cNvSpPr txBox="1">
            <a:spLocks noChangeArrowheads="1"/>
          </p:cNvSpPr>
          <p:nvPr/>
        </p:nvSpPr>
        <p:spPr bwMode="auto">
          <a:xfrm>
            <a:off x="838200" y="15240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graphicFrame>
        <p:nvGraphicFramePr>
          <p:cNvPr id="43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83781"/>
              </p:ext>
            </p:extLst>
          </p:nvPr>
        </p:nvGraphicFramePr>
        <p:xfrm>
          <a:off x="1295400" y="4038600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" name="Line 107"/>
          <p:cNvSpPr>
            <a:spLocks noChangeShapeType="1"/>
          </p:cNvSpPr>
          <p:nvPr/>
        </p:nvSpPr>
        <p:spPr bwMode="auto">
          <a:xfrm flipH="1" flipV="1">
            <a:off x="914400" y="36576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5" name="Text Box 108"/>
          <p:cNvSpPr txBox="1">
            <a:spLocks noChangeArrowheads="1"/>
          </p:cNvSpPr>
          <p:nvPr/>
        </p:nvSpPr>
        <p:spPr bwMode="auto">
          <a:xfrm>
            <a:off x="1295400" y="3581400"/>
            <a:ext cx="21552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6" name="Text Box 109"/>
          <p:cNvSpPr txBox="1">
            <a:spLocks noChangeArrowheads="1"/>
          </p:cNvSpPr>
          <p:nvPr/>
        </p:nvSpPr>
        <p:spPr bwMode="auto">
          <a:xfrm>
            <a:off x="890588" y="4030663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47" name="Text Box 110"/>
          <p:cNvSpPr txBox="1">
            <a:spLocks noChangeArrowheads="1"/>
          </p:cNvSpPr>
          <p:nvPr/>
        </p:nvSpPr>
        <p:spPr bwMode="auto">
          <a:xfrm>
            <a:off x="914400" y="4572000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48" name="Text Box 111"/>
          <p:cNvSpPr txBox="1">
            <a:spLocks noChangeArrowheads="1"/>
          </p:cNvSpPr>
          <p:nvPr/>
        </p:nvSpPr>
        <p:spPr bwMode="auto">
          <a:xfrm>
            <a:off x="685800" y="3505200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51" name="Text Box 115"/>
          <p:cNvSpPr txBox="1">
            <a:spLocks noChangeArrowheads="1"/>
          </p:cNvSpPr>
          <p:nvPr/>
        </p:nvSpPr>
        <p:spPr bwMode="auto">
          <a:xfrm>
            <a:off x="914400" y="3276600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</p:spTree>
    <p:extLst>
      <p:ext uri="{BB962C8B-B14F-4D97-AF65-F5344CB8AC3E}">
        <p14:creationId xmlns:p14="http://schemas.microsoft.com/office/powerpoint/2010/main" val="27191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6" grpId="0"/>
      <p:bldP spid="47" grpId="0"/>
      <p:bldP spid="48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>
              <a:xfrm>
                <a:off x="4191000" y="1905000"/>
                <a:ext cx="4418013" cy="41132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200"/>
                  </a:spcBef>
                  <a:buSzPct val="80000"/>
                  <a:buFont typeface="Wingdings" charset="2"/>
                  <a:buChar char="§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200"/>
                  </a:spcBef>
                  <a:buFont typeface="Wingdings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2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Tx/>
                  <a:buFont typeface="Arial"/>
                  <a:buChar char="•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Source Sans Pro"/>
                  </a:rPr>
                  <a:t>The map wraps around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</a:t>
                </a:r>
                <a:r>
                  <a:rPr lang="en-US" sz="2400" dirty="0">
                    <a:solidFill>
                      <a:schemeClr val="accent1"/>
                    </a:solidFill>
                    <a:latin typeface="Source Sans Pro"/>
                  </a:rPr>
                  <a:t>=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45720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out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ource Sans Pro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0"/>
                  </a:spcAft>
                  <a:buClrTx/>
                  <a:buSzPct val="80000"/>
                  <a:buFont typeface="Wingdings" charset="2"/>
                  <a:buChar char="§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Source Sans Pro"/>
                </a:endParaRPr>
              </a:p>
            </p:txBody>
          </p:sp>
        </mc:Choice>
        <mc:Fallback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905000"/>
                <a:ext cx="4418013" cy="4113213"/>
              </a:xfrm>
              <a:prstGeom prst="rect">
                <a:avLst/>
              </a:prstGeom>
              <a:blipFill>
                <a:blip r:embed="rId2"/>
                <a:stretch>
                  <a:fillRect l="-2486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90690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1297190" y="4176742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808240" y="46260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813003" y="50720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42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48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966066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9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1267028" y="1443067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 Box 73"/>
          <p:cNvSpPr txBox="1">
            <a:spLocks noChangeArrowheads="1"/>
          </p:cNvSpPr>
          <p:nvPr/>
        </p:nvSpPr>
        <p:spPr bwMode="auto">
          <a:xfrm>
            <a:off x="808240" y="1882805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52" name="Text Box 74"/>
          <p:cNvSpPr txBox="1">
            <a:spLocks noChangeArrowheads="1"/>
          </p:cNvSpPr>
          <p:nvPr/>
        </p:nvSpPr>
        <p:spPr bwMode="auto">
          <a:xfrm>
            <a:off x="813003" y="23288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53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54" name="Text Box 76"/>
          <p:cNvSpPr txBox="1">
            <a:spLocks noChangeArrowheads="1"/>
          </p:cNvSpPr>
          <p:nvPr/>
        </p:nvSpPr>
        <p:spPr bwMode="auto">
          <a:xfrm>
            <a:off x="537368" y="1443067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55" name="Text Box 77"/>
          <p:cNvSpPr txBox="1">
            <a:spLocks noChangeArrowheads="1"/>
          </p:cNvSpPr>
          <p:nvPr/>
        </p:nvSpPr>
        <p:spPr bwMode="auto">
          <a:xfrm>
            <a:off x="801890" y="282419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56" name="Text Box 78"/>
          <p:cNvSpPr txBox="1">
            <a:spLocks noChangeArrowheads="1"/>
          </p:cNvSpPr>
          <p:nvPr/>
        </p:nvSpPr>
        <p:spPr bwMode="auto">
          <a:xfrm>
            <a:off x="792365" y="3224242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88298" y="4626005"/>
            <a:ext cx="1524000" cy="3698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7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53" grpId="0"/>
      <p:bldP spid="6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191000" y="1905000"/>
            <a:ext cx="495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“Don’t care” values can be interpreted individually in whatever way is convenient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assume all x’s 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out =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assume middle x’s = 0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assume 4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column x 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out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=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Karnaugh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Minimization Tricks (3)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3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16544"/>
              </p:ext>
            </p:extLst>
          </p:nvPr>
        </p:nvGraphicFramePr>
        <p:xfrm>
          <a:off x="1295400" y="46482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Line 31"/>
          <p:cNvSpPr>
            <a:spLocks noChangeShapeType="1"/>
          </p:cNvSpPr>
          <p:nvPr/>
        </p:nvSpPr>
        <p:spPr bwMode="auto">
          <a:xfrm flipH="1" flipV="1">
            <a:off x="914400" y="42672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1295400" y="4191000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806450" y="46402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811213" y="50863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914400" y="11430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563563" y="4181475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800100" y="55816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790575" y="59817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graphicFrame>
        <p:nvGraphicFramePr>
          <p:cNvPr id="47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098032"/>
              </p:ext>
            </p:extLst>
          </p:nvPr>
        </p:nvGraphicFramePr>
        <p:xfrm>
          <a:off x="1295400" y="1905000"/>
          <a:ext cx="2057400" cy="1858012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8" name="Line 71"/>
          <p:cNvSpPr>
            <a:spLocks noChangeShapeType="1"/>
          </p:cNvSpPr>
          <p:nvPr/>
        </p:nvSpPr>
        <p:spPr bwMode="auto">
          <a:xfrm flipH="1" flipV="1">
            <a:off x="914400" y="1524000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 Box 72"/>
          <p:cNvSpPr txBox="1">
            <a:spLocks noChangeArrowheads="1"/>
          </p:cNvSpPr>
          <p:nvPr/>
        </p:nvSpPr>
        <p:spPr bwMode="auto">
          <a:xfrm>
            <a:off x="1265238" y="1457325"/>
            <a:ext cx="19143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 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01     11     10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>
            <a:off x="806450" y="1897063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00</a:t>
            </a:r>
          </a:p>
        </p:txBody>
      </p:sp>
      <p:sp>
        <p:nvSpPr>
          <p:cNvPr id="51" name="Text Box 74"/>
          <p:cNvSpPr txBox="1">
            <a:spLocks noChangeArrowheads="1"/>
          </p:cNvSpPr>
          <p:nvPr/>
        </p:nvSpPr>
        <p:spPr bwMode="auto">
          <a:xfrm>
            <a:off x="811213" y="23431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914400" y="3886200"/>
            <a:ext cx="4171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ab</a:t>
            </a:r>
          </a:p>
        </p:txBody>
      </p:sp>
      <p:sp>
        <p:nvSpPr>
          <p:cNvPr id="53" name="Text Box 76"/>
          <p:cNvSpPr txBox="1">
            <a:spLocks noChangeArrowheads="1"/>
          </p:cNvSpPr>
          <p:nvPr/>
        </p:nvSpPr>
        <p:spPr bwMode="auto">
          <a:xfrm>
            <a:off x="533400" y="1447800"/>
            <a:ext cx="4042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cd</a:t>
            </a:r>
          </a:p>
        </p:txBody>
      </p:sp>
      <p:sp>
        <p:nvSpPr>
          <p:cNvPr id="54" name="Text Box 77"/>
          <p:cNvSpPr txBox="1">
            <a:spLocks noChangeArrowheads="1"/>
          </p:cNvSpPr>
          <p:nvPr/>
        </p:nvSpPr>
        <p:spPr bwMode="auto">
          <a:xfrm>
            <a:off x="800100" y="283845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55" name="Text Box 78"/>
          <p:cNvSpPr txBox="1">
            <a:spLocks noChangeArrowheads="1"/>
          </p:cNvSpPr>
          <p:nvPr/>
        </p:nvSpPr>
        <p:spPr bwMode="auto">
          <a:xfrm>
            <a:off x="790575" y="3238500"/>
            <a:ext cx="4187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404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32028"/>
              </p:ext>
            </p:extLst>
          </p:nvPr>
        </p:nvGraphicFramePr>
        <p:xfrm>
          <a:off x="1046205" y="1671935"/>
          <a:ext cx="2057400" cy="106680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itle 1"/>
          <p:cNvSpPr txBox="1">
            <a:spLocks/>
          </p:cNvSpPr>
          <p:nvPr/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Minimization with K-Maps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5"/>
              <p:cNvSpPr>
                <a:spLocks noChangeArrowheads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(1) Circle the 1’s (see below)</a:t>
                </a: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(2) Each circle is a logical component of the final equation </a:t>
                </a: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	</a:t>
                </a:r>
                <a:endParaRPr lang="en-US" dirty="0" smtClean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  <a:p>
                <a:pPr marL="457200" lvl="1" indent="0" defTabSz="914400" fontAlgn="auto">
                  <a:lnSpc>
                    <a:spcPct val="102000"/>
                  </a:lnSpc>
                  <a:spcBef>
                    <a:spcPts val="700"/>
                  </a:spcBef>
                  <a:spcAft>
                    <a:spcPts val="0"/>
                  </a:spcAft>
                  <a:buSzPct val="60000"/>
                </a:pPr>
                <a:r>
                  <a:rPr lang="en-US" dirty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	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=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2"/>
                    </a:solidFill>
                    <a:latin typeface="Source Sans Pro"/>
                    <a:ea typeface="+mn-ea"/>
                    <a:cs typeface="+mn-cs"/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:r>
                  <a:rPr lang="en-US" dirty="0" smtClean="0">
                    <a:solidFill>
                      <a:schemeClr val="accent1"/>
                    </a:solidFill>
                    <a:latin typeface="Source Sans Pro"/>
                    <a:ea typeface="+mn-ea"/>
                    <a:cs typeface="+mn-cs"/>
                  </a:rPr>
                  <a:t>+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accent4"/>
                    </a:solidFill>
                    <a:latin typeface="Source Sans Pro"/>
                    <a:ea typeface="+mn-ea"/>
                    <a:cs typeface="+mn-cs"/>
                  </a:rPr>
                  <a:t>c</a:t>
                </a:r>
                <a:endParaRPr lang="en-US" dirty="0">
                  <a:solidFill>
                    <a:schemeClr val="tx2"/>
                  </a:solidFill>
                  <a:latin typeface="Source Sans Pr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2861" y="693865"/>
                <a:ext cx="4799013" cy="2735135"/>
              </a:xfrm>
              <a:prstGeom prst="rect">
                <a:avLst/>
              </a:prstGeom>
              <a:blipFill>
                <a:blip r:embed="rId2"/>
                <a:stretch>
                  <a:fillRect r="-3812" b="-8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83"/>
          <p:cNvSpPr>
            <a:spLocks noChangeArrowheads="1"/>
          </p:cNvSpPr>
          <p:nvPr/>
        </p:nvSpPr>
        <p:spPr bwMode="auto">
          <a:xfrm>
            <a:off x="2591637" y="1657011"/>
            <a:ext cx="560592" cy="1002306"/>
          </a:xfrm>
          <a:prstGeom prst="roundRect">
            <a:avLst>
              <a:gd name="adj" fmla="val 16667"/>
            </a:avLst>
          </a:prstGeom>
          <a:solidFill>
            <a:srgbClr val="F79646">
              <a:alpha val="45000"/>
            </a:srgbClr>
          </a:solidFill>
          <a:ln w="25400" algn="ctr">
            <a:solidFill>
              <a:srgbClr val="F79646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AutoShape 84"/>
          <p:cNvSpPr>
            <a:spLocks noChangeArrowheads="1"/>
          </p:cNvSpPr>
          <p:nvPr/>
        </p:nvSpPr>
        <p:spPr bwMode="auto">
          <a:xfrm>
            <a:off x="1066080" y="2274273"/>
            <a:ext cx="971940" cy="408623"/>
          </a:xfrm>
          <a:prstGeom prst="roundRect">
            <a:avLst>
              <a:gd name="adj" fmla="val 16667"/>
            </a:avLst>
          </a:prstGeom>
          <a:solidFill>
            <a:srgbClr val="92D050">
              <a:alpha val="45000"/>
            </a:srgbClr>
          </a:solidFill>
          <a:ln w="25400" algn="ctr">
            <a:solidFill>
              <a:srgbClr val="92D050"/>
            </a:solidFill>
            <a:round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4" name="Line 77"/>
          <p:cNvSpPr>
            <a:spLocks noChangeShapeType="1"/>
          </p:cNvSpPr>
          <p:nvPr/>
        </p:nvSpPr>
        <p:spPr bwMode="auto">
          <a:xfrm flipH="1" flipV="1">
            <a:off x="665205" y="1290935"/>
            <a:ext cx="38100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auto">
          <a:xfrm>
            <a:off x="1022071" y="1214735"/>
            <a:ext cx="229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00  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01   11   10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26" name="Text Box 79"/>
          <p:cNvSpPr txBox="1">
            <a:spLocks noChangeArrowheads="1"/>
          </p:cNvSpPr>
          <p:nvPr/>
        </p:nvSpPr>
        <p:spPr bwMode="auto">
          <a:xfrm>
            <a:off x="641393" y="166399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0</a:t>
            </a: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665205" y="220533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</a:t>
            </a:r>
          </a:p>
        </p:txBody>
      </p:sp>
      <p:sp>
        <p:nvSpPr>
          <p:cNvPr id="28" name="Text Box 81"/>
          <p:cNvSpPr txBox="1">
            <a:spLocks noChangeArrowheads="1"/>
          </p:cNvSpPr>
          <p:nvPr/>
        </p:nvSpPr>
        <p:spPr bwMode="auto">
          <a:xfrm>
            <a:off x="360405" y="1138535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c</a:t>
            </a:r>
          </a:p>
        </p:txBody>
      </p:sp>
      <p:sp>
        <p:nvSpPr>
          <p:cNvPr id="29" name="Text Box 82"/>
          <p:cNvSpPr txBox="1">
            <a:spLocks noChangeArrowheads="1"/>
          </p:cNvSpPr>
          <p:nvPr/>
        </p:nvSpPr>
        <p:spPr bwMode="auto">
          <a:xfrm>
            <a:off x="665205" y="909935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ab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04800" y="3108580"/>
            <a:ext cx="8534400" cy="3368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Rules: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Use fewest circles necessary to cover all 1’s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must cover </a:t>
            </a:r>
            <a:r>
              <a:rPr lang="en-US" i="1" dirty="0" smtClean="0">
                <a:solidFill>
                  <a:schemeClr val="tx2"/>
                </a:solidFill>
                <a:latin typeface="Source Sans Pro"/>
              </a:rPr>
              <a:t>only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1’s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span rectangles of size power of 2 (1, 2, 4, 8…)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should be as large as possible (all circles of 1?)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Circles may wrap around edges of K-Map</a:t>
            </a:r>
          </a:p>
          <a:p>
            <a:pPr marL="457200" indent="-457200" fontAlgn="auto">
              <a:spcAft>
                <a:spcPts val="0"/>
              </a:spcAft>
              <a:buFont typeface="Arial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Source Sans Pro"/>
              </a:rPr>
              <a:t>1 may be circled multiple times </a:t>
            </a:r>
            <a:r>
              <a:rPr lang="en-US" i="1" dirty="0" smtClean="0">
                <a:solidFill>
                  <a:schemeClr val="tx2"/>
                </a:solidFill>
                <a:latin typeface="Source Sans Pro"/>
              </a:rPr>
              <a:t>if </a:t>
            </a:r>
            <a:r>
              <a:rPr lang="en-US" dirty="0" smtClean="0">
                <a:solidFill>
                  <a:schemeClr val="tx2"/>
                </a:solidFill>
                <a:latin typeface="Source Sans Pro"/>
              </a:rPr>
              <a:t>that means fewer circles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0365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Multiplexer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4038600" y="962025"/>
            <a:ext cx="5105400" cy="5681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 multiplexer selects between multiple inputs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out = a, if d = 0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out = b, if d = 1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 truth table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Minimize diagram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Derive logic diagram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533400" y="1600200"/>
            <a:ext cx="1758950" cy="1541463"/>
            <a:chOff x="122" y="1147"/>
            <a:chExt cx="1654" cy="1804"/>
          </a:xfrm>
        </p:grpSpPr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>
              <a:off x="624" y="1152"/>
              <a:ext cx="960" cy="1008"/>
            </a:xfrm>
            <a:prstGeom prst="rect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 flipH="1">
              <a:off x="432" y="1344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 flipH="1">
              <a:off x="432" y="1920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 flipH="1">
              <a:off x="1584" y="1632"/>
              <a:ext cx="192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 flipH="1" flipV="1">
              <a:off x="1056" y="2160"/>
              <a:ext cx="0" cy="24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25" name="Text Box 62"/>
            <p:cNvSpPr txBox="1">
              <a:spLocks noChangeArrowheads="1"/>
            </p:cNvSpPr>
            <p:nvPr/>
          </p:nvSpPr>
          <p:spPr bwMode="auto">
            <a:xfrm>
              <a:off x="122" y="11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6" name="Text Box 63"/>
            <p:cNvSpPr txBox="1">
              <a:spLocks noChangeArrowheads="1"/>
            </p:cNvSpPr>
            <p:nvPr/>
          </p:nvSpPr>
          <p:spPr bwMode="auto">
            <a:xfrm>
              <a:off x="122" y="1723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27" name="Text Box 64"/>
            <p:cNvSpPr txBox="1">
              <a:spLocks noChangeArrowheads="1"/>
            </p:cNvSpPr>
            <p:nvPr/>
          </p:nvSpPr>
          <p:spPr bwMode="auto">
            <a:xfrm>
              <a:off x="843" y="2347"/>
              <a:ext cx="333" cy="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</a:t>
              </a:r>
            </a:p>
          </p:txBody>
        </p:sp>
      </p:grpSp>
      <p:graphicFrame>
        <p:nvGraphicFramePr>
          <p:cNvPr id="2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927430"/>
              </p:ext>
            </p:extLst>
          </p:nvPr>
        </p:nvGraphicFramePr>
        <p:xfrm>
          <a:off x="990600" y="3352800"/>
          <a:ext cx="2362200" cy="3017520"/>
        </p:xfrm>
        <a:graphic>
          <a:graphicData uri="http://schemas.openxmlformats.org/drawingml/2006/table">
            <a:tbl>
              <a:tblPr/>
              <a:tblGrid>
                <a:gridCol w="3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81400" y="157054"/>
            <a:ext cx="5105400" cy="1022934"/>
          </a:xfrm>
          <a:ln>
            <a:noFill/>
          </a:ln>
        </p:spPr>
        <p:txBody>
          <a:bodyPr anchor="ctr" anchorCtr="0">
            <a:normAutofit/>
          </a:bodyPr>
          <a:lstStyle/>
          <a:p>
            <a:pPr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>
                <a:solidFill>
                  <a:schemeClr val="tx2"/>
                </a:solidFill>
              </a:rPr>
              <a:t>A switch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37687" y="1031953"/>
            <a:ext cx="4184009" cy="1295400"/>
          </a:xfrm>
          <a:ln>
            <a:noFill/>
          </a:ln>
        </p:spPr>
        <p:txBody>
          <a:bodyPr/>
          <a:lstStyle/>
          <a:p>
            <a:pPr marL="0" indent="0">
              <a:buClr>
                <a:schemeClr val="tx1"/>
              </a:buClr>
              <a:buNone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n-US" dirty="0">
                <a:solidFill>
                  <a:schemeClr val="tx2"/>
                </a:solidFill>
              </a:rPr>
              <a:t>Acts as a </a:t>
            </a:r>
            <a:r>
              <a:rPr lang="en-US" i="1" dirty="0">
                <a:solidFill>
                  <a:schemeClr val="tx2"/>
                </a:solidFill>
              </a:rPr>
              <a:t>conductor</a:t>
            </a:r>
            <a:r>
              <a:rPr lang="en-US" dirty="0">
                <a:solidFill>
                  <a:schemeClr val="tx2"/>
                </a:solidFill>
              </a:rPr>
              <a:t> or </a:t>
            </a:r>
            <a:r>
              <a:rPr lang="en-US" i="1" dirty="0" smtClean="0">
                <a:solidFill>
                  <a:schemeClr val="tx2"/>
                </a:solidFill>
              </a:rPr>
              <a:t>insulator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4637687" y="2047419"/>
            <a:ext cx="4184009" cy="12446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80000"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Arial" pitchFamily="34" charset="0"/>
              </a:rPr>
              <a:t>Can be used to build amazing things…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static.politifact.com.s3.amazonaws.com/photos%2FLight_switch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9" y="761996"/>
            <a:ext cx="2857500" cy="264795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842471" y="6172196"/>
            <a:ext cx="374653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The Bombe used to break the German 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Enigma machine during World War II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143" y="4043358"/>
            <a:ext cx="3714371" cy="199510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  <a:extLst/>
        </p:spPr>
      </p:pic>
      <p:pic>
        <p:nvPicPr>
          <p:cNvPr id="35" name="Picture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3667125"/>
            <a:ext cx="409575" cy="752475"/>
          </a:xfrm>
          <a:prstGeom prst="rect">
            <a:avLst/>
          </a:prstGeom>
          <a:noFill/>
          <a:ln w="18360">
            <a:noFill/>
            <a:round/>
            <a:headEnd/>
            <a:tailEnd/>
          </a:ln>
          <a:effectLst/>
        </p:spPr>
      </p:pic>
      <p:sp>
        <p:nvSpPr>
          <p:cNvPr id="3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4419600"/>
            <a:ext cx="228600" cy="228600"/>
          </a:xfrm>
          <a:prstGeom prst="downArrow">
            <a:avLst>
              <a:gd name="adj1" fmla="val 36481"/>
              <a:gd name="adj2" fmla="val 30505"/>
            </a:avLst>
          </a:prstGeom>
          <a:solidFill>
            <a:schemeClr val="accent5">
              <a:lumMod val="60000"/>
              <a:lumOff val="40000"/>
            </a:schemeClr>
          </a:solidFill>
          <a:ln w="1836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8" name="Line 23"/>
          <p:cNvSpPr>
            <a:spLocks noChangeShapeType="1"/>
          </p:cNvSpPr>
          <p:nvPr/>
        </p:nvSpPr>
        <p:spPr bwMode="auto">
          <a:xfrm>
            <a:off x="533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Oval 24"/>
          <p:cNvSpPr>
            <a:spLocks noChangeArrowheads="1"/>
          </p:cNvSpPr>
          <p:nvPr/>
        </p:nvSpPr>
        <p:spPr bwMode="auto">
          <a:xfrm>
            <a:off x="1295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>
            <a:off x="2819400" y="5038725"/>
            <a:ext cx="762000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Oval 26"/>
          <p:cNvSpPr>
            <a:spLocks noChangeArrowheads="1"/>
          </p:cNvSpPr>
          <p:nvPr/>
        </p:nvSpPr>
        <p:spPr bwMode="auto">
          <a:xfrm>
            <a:off x="2438400" y="4849813"/>
            <a:ext cx="381000" cy="381000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7"/>
          <p:cNvSpPr>
            <a:spLocks noChangeShapeType="1"/>
          </p:cNvSpPr>
          <p:nvPr/>
        </p:nvSpPr>
        <p:spPr bwMode="auto">
          <a:xfrm flipV="1">
            <a:off x="1685925" y="4419600"/>
            <a:ext cx="914400" cy="60960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V="1">
            <a:off x="1694591" y="5040313"/>
            <a:ext cx="752475" cy="0"/>
          </a:xfrm>
          <a:prstGeom prst="line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7"/>
          <p:cNvSpPr>
            <a:spLocks noChangeShapeType="1"/>
          </p:cNvSpPr>
          <p:nvPr/>
        </p:nvSpPr>
        <p:spPr bwMode="auto">
          <a:xfrm flipV="1">
            <a:off x="1676400" y="5029200"/>
            <a:ext cx="752475" cy="0"/>
          </a:xfrm>
          <a:prstGeom prst="line">
            <a:avLst/>
          </a:prstGeom>
          <a:solidFill>
            <a:schemeClr val="bg1"/>
          </a:solidFill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3210142" y="3489679"/>
            <a:ext cx="1600200" cy="1760537"/>
            <a:chOff x="3505200" y="3521076"/>
            <a:chExt cx="1600200" cy="1760537"/>
          </a:xfrm>
        </p:grpSpPr>
        <p:sp>
          <p:nvSpPr>
            <p:cNvPr id="37" name="Litebulb"/>
            <p:cNvSpPr>
              <a:spLocks noEditPoints="1" noChangeArrowheads="1"/>
            </p:cNvSpPr>
            <p:nvPr/>
          </p:nvSpPr>
          <p:spPr bwMode="auto">
            <a:xfrm>
              <a:off x="3810000" y="3810000"/>
              <a:ext cx="1004888" cy="147161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505200" y="3521076"/>
              <a:ext cx="1600200" cy="1127124"/>
              <a:chOff x="3505200" y="3521076"/>
              <a:chExt cx="1600200" cy="1127124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V="1">
                <a:off x="4312444" y="3521076"/>
                <a:ext cx="0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4572000" y="3597276"/>
                <a:ext cx="242888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810000" y="3597276"/>
                <a:ext cx="228600" cy="27304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505200" y="3970338"/>
                <a:ext cx="304800" cy="144462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4800600" y="3870324"/>
                <a:ext cx="304800" cy="168276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V="1">
                <a:off x="3505200" y="4359276"/>
                <a:ext cx="304800" cy="186530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H="1" flipV="1">
                <a:off x="4814888" y="4359276"/>
                <a:ext cx="290512" cy="288924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 descr="C:\Users\hweather\AppData\Local\Microsoft\Windows\Temporary Internet Files\Content.IE5\568C2J3L\IMG_20111004_15523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70" y="3146500"/>
            <a:ext cx="3886200" cy="29146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8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42" grpId="0" animBg="1"/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157058"/>
            <a:ext cx="9067800" cy="83354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199" y="990600"/>
            <a:ext cx="9223075" cy="5638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>
                <a:solidFill>
                  <a:schemeClr val="tx2"/>
                </a:solidFill>
              </a:rPr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>
                <a:solidFill>
                  <a:schemeClr val="tx2"/>
                </a:solidFill>
              </a:rPr>
              <a:t>) is the basis of Logic Design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More than one Logic Circuit can implement same Logic function. Use Algebra (Identities) or Truth Tables to show equivalence.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Any logic function can be implemented as “sum of products”. </a:t>
            </a:r>
            <a:r>
              <a:rPr lang="en-US" dirty="0" err="1" smtClean="0">
                <a:solidFill>
                  <a:schemeClr val="tx2"/>
                </a:solidFill>
              </a:rPr>
              <a:t>Karnaugh</a:t>
            </a:r>
            <a:r>
              <a:rPr lang="en-US" dirty="0" smtClean="0">
                <a:solidFill>
                  <a:schemeClr val="tx2"/>
                </a:solidFill>
              </a:rPr>
              <a:t> Maps minimize number of gates.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2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Goals for Today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From </a:t>
            </a:r>
            <a:r>
              <a:rPr lang="en-US" dirty="0" smtClean="0">
                <a:solidFill>
                  <a:schemeClr val="bg2"/>
                </a:solidFill>
              </a:rPr>
              <a:t>Switches </a:t>
            </a:r>
            <a:r>
              <a:rPr lang="en-US" dirty="0">
                <a:solidFill>
                  <a:schemeClr val="bg2"/>
                </a:solidFill>
              </a:rPr>
              <a:t>to </a:t>
            </a:r>
            <a:r>
              <a:rPr lang="en-US" dirty="0" smtClean="0">
                <a:solidFill>
                  <a:schemeClr val="bg2"/>
                </a:solidFill>
              </a:rPr>
              <a:t>Logic Gates </a:t>
            </a:r>
            <a:r>
              <a:rPr lang="en-US" dirty="0">
                <a:solidFill>
                  <a:schemeClr val="bg2"/>
                </a:solidFill>
              </a:rPr>
              <a:t>to Logic </a:t>
            </a:r>
            <a:r>
              <a:rPr lang="en-US" dirty="0" smtClean="0">
                <a:solidFill>
                  <a:schemeClr val="bg2"/>
                </a:solidFill>
              </a:rPr>
              <a:t>Circuits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Logic Gates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switches</a:t>
            </a:r>
            <a:endParaRPr lang="en-US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Truth Tables</a:t>
            </a:r>
          </a:p>
          <a:p>
            <a:r>
              <a:rPr lang="en-US" dirty="0">
                <a:solidFill>
                  <a:schemeClr val="bg2"/>
                </a:solidFill>
              </a:rPr>
              <a:t>Logic  Circuits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From </a:t>
            </a:r>
            <a:r>
              <a:rPr lang="en-US" dirty="0">
                <a:solidFill>
                  <a:schemeClr val="bg2"/>
                </a:solidFill>
              </a:rPr>
              <a:t>Truth Tables to Circuits (Sum of </a:t>
            </a:r>
            <a:r>
              <a:rPr lang="en-US" dirty="0" smtClean="0">
                <a:solidFill>
                  <a:schemeClr val="bg2"/>
                </a:solidFill>
              </a:rPr>
              <a:t>Products)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Identity </a:t>
            </a:r>
            <a:r>
              <a:rPr lang="en-US" dirty="0" smtClean="0">
                <a:solidFill>
                  <a:schemeClr val="bg2"/>
                </a:solidFill>
              </a:rPr>
              <a:t>Laws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Logic </a:t>
            </a:r>
            <a:r>
              <a:rPr lang="en-US" dirty="0">
                <a:solidFill>
                  <a:schemeClr val="bg2"/>
                </a:solidFill>
              </a:rPr>
              <a:t>Circuit Minimization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Algebraic Manipulations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Truth </a:t>
            </a:r>
            <a:r>
              <a:rPr lang="en-US" dirty="0">
                <a:solidFill>
                  <a:schemeClr val="bg2"/>
                </a:solidFill>
              </a:rPr>
              <a:t>Tables (</a:t>
            </a:r>
            <a:r>
              <a:rPr lang="en-US" dirty="0" err="1">
                <a:solidFill>
                  <a:schemeClr val="bg2"/>
                </a:solidFill>
              </a:rPr>
              <a:t>Karnaugh</a:t>
            </a:r>
            <a:r>
              <a:rPr lang="en-US" dirty="0">
                <a:solidFill>
                  <a:schemeClr val="bg2"/>
                </a:solidFill>
              </a:rPr>
              <a:t> Maps) </a:t>
            </a:r>
          </a:p>
          <a:p>
            <a:r>
              <a:rPr lang="en-US" dirty="0">
                <a:solidFill>
                  <a:schemeClr val="tx2"/>
                </a:solidFill>
              </a:rPr>
              <a:t>Transistors (electronic switch)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2271"/>
            <a:ext cx="9144000" cy="1008988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Silicon Valley &amp; the Semiconductor Industry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179991"/>
            <a:ext cx="9144000" cy="507336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Transistors:</a:t>
            </a:r>
          </a:p>
          <a:p>
            <a:r>
              <a:rPr lang="en-US" sz="2800" dirty="0" err="1" smtClean="0">
                <a:solidFill>
                  <a:schemeClr val="tx2"/>
                </a:solidFill>
              </a:rPr>
              <a:t>Youtube</a:t>
            </a:r>
            <a:r>
              <a:rPr lang="en-US" sz="2800" dirty="0" smtClean="0">
                <a:solidFill>
                  <a:schemeClr val="tx2"/>
                </a:solidFill>
              </a:rPr>
              <a:t> video “How does a transistor work”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chemeClr val="tx2"/>
                </a:solidFill>
                <a:hlinkClick r:id="rId3"/>
              </a:rPr>
              <a:t>https://www.youtube.com/watch?v=IcrBqCFLHIY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457200" indent="-45720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</a:rPr>
              <a:t>Break: show some Transistor, Fab, Wafer photos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6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26" name="Rectangle 125"/>
          <p:cNvSpPr/>
          <p:nvPr/>
        </p:nvSpPr>
        <p:spPr>
          <a:xfrm>
            <a:off x="6128068" y="1534968"/>
            <a:ext cx="1030224" cy="2286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rot="5400000">
            <a:off x="6526941" y="1420020"/>
            <a:ext cx="240268" cy="2565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28" name="Title 1"/>
          <p:cNvSpPr txBox="1">
            <a:spLocks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Transistors 101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29" name="Content Placeholder 2"/>
          <p:cNvSpPr txBox="1">
            <a:spLocks/>
          </p:cNvSpPr>
          <p:nvPr/>
        </p:nvSpPr>
        <p:spPr>
          <a:xfrm>
            <a:off x="136525" y="3736556"/>
            <a:ext cx="8626475" cy="2984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N-Type Silicon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ource Sans Pro"/>
              </a:rPr>
              <a:t>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negative free-carriers (electrons)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P-Type Silicon: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positive free-carriers (holes)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P-Transistor: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negative charge on gate generates electric field that creates a (+ charged) p-channel connecting source &amp; drain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N-Transistor: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works the opposite way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Metal-Oxide Semiconductor (Gate-Insulator-Silicon)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Complementary MOS =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ＭＳ Ｐゴシック" charset="-128"/>
                <a:cs typeface="ＭＳ Ｐゴシック" charset="-128"/>
              </a:rPr>
              <a:t>CMOS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ＭＳ Ｐゴシック" charset="-128"/>
                <a:cs typeface="ＭＳ Ｐゴシック" charset="-128"/>
              </a:rPr>
              <a:t>technology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uses both p- &amp; n-type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transistors</a:t>
            </a:r>
          </a:p>
        </p:txBody>
      </p:sp>
      <p:grpSp>
        <p:nvGrpSpPr>
          <p:cNvPr id="130" name="Group 222"/>
          <p:cNvGrpSpPr/>
          <p:nvPr/>
        </p:nvGrpSpPr>
        <p:grpSpPr>
          <a:xfrm>
            <a:off x="475210" y="914400"/>
            <a:ext cx="3715790" cy="2798914"/>
            <a:chOff x="475210" y="1856969"/>
            <a:chExt cx="3715790" cy="2798914"/>
          </a:xfrm>
        </p:grpSpPr>
        <p:sp>
          <p:nvSpPr>
            <p:cNvPr id="131" name="Rectangle 130"/>
            <p:cNvSpPr/>
            <p:nvPr/>
          </p:nvSpPr>
          <p:spPr>
            <a:xfrm>
              <a:off x="506664" y="2912689"/>
              <a:ext cx="3657600" cy="128373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8064A2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N-type</a:t>
              </a: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2057183" y="4224996"/>
              <a:ext cx="55656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Off</a:t>
              </a: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867188" y="2695169"/>
              <a:ext cx="1030224" cy="2286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Insulator</a:t>
              </a: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936507" y="2912689"/>
              <a:ext cx="9144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901426" y="2912689"/>
              <a:ext cx="914400" cy="685800"/>
            </a:xfrm>
            <a:prstGeom prst="rect">
              <a:avLst/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</a:t>
              </a:r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867188" y="2466569"/>
              <a:ext cx="1030224" cy="2286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2070660" y="1856969"/>
              <a:ext cx="6284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Gate</a:t>
              </a:r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3021264" y="1889529"/>
              <a:ext cx="687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Drain</a:t>
              </a: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985350" y="1889529"/>
              <a:ext cx="8232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Source</a:t>
              </a:r>
            </a:p>
          </p:txBody>
        </p:sp>
        <p:cxnSp>
          <p:nvCxnSpPr>
            <p:cNvPr id="140" name="Straight Connector 139"/>
            <p:cNvCxnSpPr>
              <a:stCxn id="139" idx="2"/>
              <a:endCxn id="134" idx="0"/>
            </p:cNvCxnSpPr>
            <p:nvPr/>
          </p:nvCxnSpPr>
          <p:spPr>
            <a:xfrm rot="5400000">
              <a:off x="1068437" y="2584132"/>
              <a:ext cx="653828" cy="3287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1" name="Straight Connector 140"/>
            <p:cNvCxnSpPr>
              <a:stCxn id="138" idx="2"/>
              <a:endCxn id="135" idx="0"/>
            </p:cNvCxnSpPr>
            <p:nvPr/>
          </p:nvCxnSpPr>
          <p:spPr>
            <a:xfrm rot="5400000">
              <a:off x="3034843" y="2582645"/>
              <a:ext cx="653828" cy="626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42" name="Straight Connector 141"/>
            <p:cNvCxnSpPr>
              <a:stCxn id="137" idx="2"/>
              <a:endCxn id="136" idx="0"/>
            </p:cNvCxnSpPr>
            <p:nvPr/>
          </p:nvCxnSpPr>
          <p:spPr>
            <a:xfrm rot="5400000">
              <a:off x="2263449" y="2345153"/>
              <a:ext cx="240268" cy="2565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3" name="Rectangle 142"/>
            <p:cNvSpPr/>
            <p:nvPr/>
          </p:nvSpPr>
          <p:spPr>
            <a:xfrm>
              <a:off x="3559382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330782" y="27876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3102182" y="284756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868864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594463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365863" y="28248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15083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20354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98119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1137263" y="288474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03945" y="2861993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711782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483182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2640264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2335464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2106864" y="3739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3254582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3021264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51528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622928" y="3663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780010" y="377178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475210" y="38154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394328" y="372294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161010" y="3700193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954464" y="304880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568782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335464" y="29772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582864" y="33698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659064" y="29999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6664" y="2824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859464" y="344608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935664" y="3076169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83264" y="29010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878264" y="355946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492582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2335464" y="3205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223128" y="35106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87664" y="3586821"/>
              <a:ext cx="2553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35424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3237680" y="305342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850854" y="3102261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184" name="Rectangle 183"/>
          <p:cNvSpPr/>
          <p:nvPr/>
        </p:nvSpPr>
        <p:spPr>
          <a:xfrm>
            <a:off x="4773864" y="1991012"/>
            <a:ext cx="3657600" cy="1283732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8064A2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N-type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6339235" y="3303319"/>
            <a:ext cx="5268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On</a:t>
            </a:r>
            <a:endParaRPr lang="en-US" sz="2200" b="1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6131475" y="1773492"/>
            <a:ext cx="1030224" cy="2286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Insulator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5203707" y="1991012"/>
            <a:ext cx="914400" cy="685800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P-type</a:t>
            </a:r>
          </a:p>
        </p:txBody>
      </p:sp>
      <p:sp>
        <p:nvSpPr>
          <p:cNvPr id="188" name="Rectangle 187"/>
          <p:cNvSpPr/>
          <p:nvPr/>
        </p:nvSpPr>
        <p:spPr>
          <a:xfrm>
            <a:off x="7168626" y="1991012"/>
            <a:ext cx="914400" cy="685800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P-type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332382" y="935292"/>
            <a:ext cx="628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Gate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7288464" y="967852"/>
            <a:ext cx="68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Drain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5252550" y="967852"/>
            <a:ext cx="823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Source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92" name="Straight Connector 191"/>
          <p:cNvCxnSpPr>
            <a:stCxn id="191" idx="2"/>
            <a:endCxn id="187" idx="0"/>
          </p:cNvCxnSpPr>
          <p:nvPr/>
        </p:nvCxnSpPr>
        <p:spPr>
          <a:xfrm rot="5400000">
            <a:off x="5335637" y="1662455"/>
            <a:ext cx="653828" cy="3287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3" name="Straight Connector 192"/>
          <p:cNvCxnSpPr>
            <a:stCxn id="190" idx="2"/>
            <a:endCxn id="188" idx="0"/>
          </p:cNvCxnSpPr>
          <p:nvPr/>
        </p:nvCxnSpPr>
        <p:spPr>
          <a:xfrm rot="5400000">
            <a:off x="7302043" y="1660968"/>
            <a:ext cx="653828" cy="626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94" name="Rectangle 193"/>
          <p:cNvSpPr/>
          <p:nvPr/>
        </p:nvSpPr>
        <p:spPr>
          <a:xfrm>
            <a:off x="7826582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7597982" y="186597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7369382" y="1925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7136064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861663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633063" y="19031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5404463" y="196306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5171145" y="194031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978982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750382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6907464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602664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6374064" y="2817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7521782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7288464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6118728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5890128" y="2741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5047210" y="285010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4742410" y="28937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5661528" y="280126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5428210" y="2778516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221664" y="212713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6835982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6602664" y="20555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850064" y="24482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926264" y="20782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773864" y="1903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8126664" y="252441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8202864" y="2154492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8050464" y="19793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145464" y="263778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6759782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6602664" y="2284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7490328" y="25889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5154864" y="2665144"/>
            <a:ext cx="25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-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322924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7700918" y="212252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+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231" name="Group 226"/>
          <p:cNvGrpSpPr/>
          <p:nvPr/>
        </p:nvGrpSpPr>
        <p:grpSpPr>
          <a:xfrm>
            <a:off x="5502681" y="1981200"/>
            <a:ext cx="2345919" cy="409421"/>
            <a:chOff x="5514027" y="2267996"/>
            <a:chExt cx="2345919" cy="409421"/>
          </a:xfrm>
        </p:grpSpPr>
        <p:sp>
          <p:nvSpPr>
            <p:cNvPr id="232" name="Rectangle 231"/>
            <p:cNvSpPr/>
            <p:nvPr/>
          </p:nvSpPr>
          <p:spPr>
            <a:xfrm>
              <a:off x="5514027" y="2267996"/>
              <a:ext cx="2313428" cy="365755"/>
            </a:xfrm>
            <a:prstGeom prst="rect">
              <a:avLst/>
            </a:prstGeom>
            <a:solidFill>
              <a:srgbClr val="C0504D"/>
            </a:soli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b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P-type channel created</a:t>
              </a: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6063221" y="2390120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6520421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551973" y="23947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559864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7047950" y="2399932"/>
              <a:ext cx="300082" cy="2774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</a:t>
              </a: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6131475" y="1228424"/>
            <a:ext cx="1030224" cy="650263"/>
            <a:chOff x="6131475" y="1380824"/>
            <a:chExt cx="1030224" cy="650263"/>
          </a:xfrm>
        </p:grpSpPr>
        <p:sp>
          <p:nvSpPr>
            <p:cNvPr id="239" name="Rectangle 238"/>
            <p:cNvSpPr/>
            <p:nvPr/>
          </p:nvSpPr>
          <p:spPr>
            <a:xfrm>
              <a:off x="6131475" y="1697292"/>
              <a:ext cx="1030224" cy="2286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0" name="Straight Connector 239"/>
            <p:cNvCxnSpPr>
              <a:stCxn id="189" idx="2"/>
              <a:endCxn id="239" idx="0"/>
            </p:cNvCxnSpPr>
            <p:nvPr/>
          </p:nvCxnSpPr>
          <p:spPr>
            <a:xfrm>
              <a:off x="6646587" y="1380824"/>
              <a:ext cx="0" cy="316468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41" name="Rectangle 240"/>
            <p:cNvSpPr/>
            <p:nvPr/>
          </p:nvSpPr>
          <p:spPr>
            <a:xfrm>
              <a:off x="6417931" y="1600200"/>
              <a:ext cx="4400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—</a:t>
              </a:r>
            </a:p>
          </p:txBody>
        </p:sp>
      </p:grpSp>
      <p:cxnSp>
        <p:nvCxnSpPr>
          <p:cNvPr id="242" name="Straight Connector 241"/>
          <p:cNvCxnSpPr/>
          <p:nvPr/>
        </p:nvCxnSpPr>
        <p:spPr>
          <a:xfrm rot="5400000" flipH="1" flipV="1">
            <a:off x="5279035" y="1788724"/>
            <a:ext cx="533400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3" name="Straight Connector 242"/>
          <p:cNvCxnSpPr/>
          <p:nvPr/>
        </p:nvCxnSpPr>
        <p:spPr>
          <a:xfrm rot="5400000" flipH="1" flipV="1">
            <a:off x="7448813" y="1788724"/>
            <a:ext cx="533400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44" name="Straight Connector 243"/>
          <p:cNvCxnSpPr/>
          <p:nvPr/>
        </p:nvCxnSpPr>
        <p:spPr>
          <a:xfrm rot="10800000">
            <a:off x="5539359" y="2056218"/>
            <a:ext cx="2185416" cy="1588"/>
          </a:xfrm>
          <a:prstGeom prst="lin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45" name="TextBox 244"/>
          <p:cNvSpPr txBox="1"/>
          <p:nvPr/>
        </p:nvSpPr>
        <p:spPr>
          <a:xfrm flipH="1">
            <a:off x="5135731" y="3336584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P-Transistor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 flipH="1">
            <a:off x="852241" y="3302692"/>
            <a:ext cx="13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P-Transistor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uiExpand="1" build="p"/>
      <p:bldP spid="185" grpId="0"/>
      <p:bldP spid="245" grpId="0"/>
      <p:bldP spid="24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CMOS Notation</a:t>
            </a: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>
          <a:xfrm>
            <a:off x="304800" y="990600"/>
            <a:ext cx="85344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N-type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P-type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Gate input controls whether current can flow between the other two terminals or not.</a:t>
            </a: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endParaRPr kumimoji="0" lang="en-US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284163" marR="0" lvl="0" indent="-225425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6600"/>
              </a:buClr>
              <a:buSzTx/>
              <a:buFont typeface="Arial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Hint: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 “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” bubble of the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-type tells you that this gate wants a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0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to be turned 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479675" y="1500188"/>
            <a:ext cx="720725" cy="762000"/>
            <a:chOff x="498475" y="2338388"/>
            <a:chExt cx="720725" cy="762000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1066800" y="2566988"/>
              <a:ext cx="0" cy="304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838200" y="2719388"/>
              <a:ext cx="2286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143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498475" y="2719388"/>
              <a:ext cx="506413" cy="320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gate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743200" y="3067050"/>
            <a:ext cx="457200" cy="762000"/>
            <a:chOff x="1905000" y="2338388"/>
            <a:chExt cx="457200" cy="762000"/>
          </a:xfrm>
        </p:grpSpPr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2209800" y="2566988"/>
              <a:ext cx="0" cy="30480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>
              <a:off x="1905000" y="2719388"/>
              <a:ext cx="22860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13"/>
            <p:cNvSpPr>
              <a:spLocks/>
            </p:cNvSpPr>
            <p:nvPr/>
          </p:nvSpPr>
          <p:spPr bwMode="auto">
            <a:xfrm>
              <a:off x="2286000" y="2338388"/>
              <a:ext cx="76200" cy="762000"/>
            </a:xfrm>
            <a:custGeom>
              <a:avLst/>
              <a:gdLst>
                <a:gd name="T0" fmla="*/ 48 w 48"/>
                <a:gd name="T1" fmla="*/ 0 h 480"/>
                <a:gd name="T2" fmla="*/ 48 w 48"/>
                <a:gd name="T3" fmla="*/ 144 h 480"/>
                <a:gd name="T4" fmla="*/ 0 w 48"/>
                <a:gd name="T5" fmla="*/ 144 h 480"/>
                <a:gd name="T6" fmla="*/ 0 w 48"/>
                <a:gd name="T7" fmla="*/ 336 h 480"/>
                <a:gd name="T8" fmla="*/ 48 w 48"/>
                <a:gd name="T9" fmla="*/ 336 h 480"/>
                <a:gd name="T10" fmla="*/ 48 w 48"/>
                <a:gd name="T11" fmla="*/ 480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480"/>
                <a:gd name="T20" fmla="*/ 48 w 48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480">
                  <a:moveTo>
                    <a:pt x="48" y="0"/>
                  </a:moveTo>
                  <a:lnTo>
                    <a:pt x="48" y="144"/>
                  </a:lnTo>
                  <a:lnTo>
                    <a:pt x="0" y="144"/>
                  </a:lnTo>
                  <a:lnTo>
                    <a:pt x="0" y="336"/>
                  </a:lnTo>
                  <a:lnTo>
                    <a:pt x="48" y="336"/>
                  </a:lnTo>
                  <a:lnTo>
                    <a:pt x="48" y="480"/>
                  </a:lnTo>
                </a:path>
              </a:pathLst>
            </a:cu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val 15"/>
            <p:cNvSpPr>
              <a:spLocks noChangeArrowheads="1"/>
            </p:cNvSpPr>
            <p:nvPr/>
          </p:nvSpPr>
          <p:spPr bwMode="auto">
            <a:xfrm>
              <a:off x="2092325" y="2663826"/>
              <a:ext cx="104775" cy="104775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7" name="Group 16"/>
          <p:cNvGrpSpPr>
            <a:grpSpLocks/>
          </p:cNvGrpSpPr>
          <p:nvPr/>
        </p:nvGrpSpPr>
        <p:grpSpPr bwMode="auto">
          <a:xfrm>
            <a:off x="4038602" y="1219200"/>
            <a:ext cx="1195390" cy="990600"/>
            <a:chOff x="1728" y="1200"/>
            <a:chExt cx="753" cy="624"/>
          </a:xfrm>
        </p:grpSpPr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2352" y="1488"/>
              <a:ext cx="0" cy="19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 flipH="1">
              <a:off x="2208" y="1584"/>
              <a:ext cx="144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1728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Off/Open </a:t>
              </a:r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2448" y="134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2448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 Box 22"/>
            <p:cNvSpPr txBox="1">
              <a:spLocks noChangeArrowheads="1"/>
            </p:cNvSpPr>
            <p:nvPr/>
          </p:nvSpPr>
          <p:spPr bwMode="auto">
            <a:xfrm>
              <a:off x="2089" y="1488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74" name="Oval 23"/>
            <p:cNvSpPr>
              <a:spLocks noChangeArrowheads="1"/>
            </p:cNvSpPr>
            <p:nvPr/>
          </p:nvSpPr>
          <p:spPr bwMode="auto">
            <a:xfrm>
              <a:off x="2412" y="1455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val 24"/>
            <p:cNvSpPr>
              <a:spLocks noChangeArrowheads="1"/>
            </p:cNvSpPr>
            <p:nvPr/>
          </p:nvSpPr>
          <p:spPr bwMode="auto">
            <a:xfrm>
              <a:off x="2418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6" name="Group 25"/>
          <p:cNvGrpSpPr>
            <a:grpSpLocks/>
          </p:cNvGrpSpPr>
          <p:nvPr/>
        </p:nvGrpSpPr>
        <p:grpSpPr bwMode="auto">
          <a:xfrm>
            <a:off x="6019808" y="1143000"/>
            <a:ext cx="1408116" cy="1104900"/>
            <a:chOff x="2577" y="1152"/>
            <a:chExt cx="887" cy="696"/>
          </a:xfrm>
        </p:grpSpPr>
        <p:sp>
          <p:nvSpPr>
            <p:cNvPr id="77" name="Text Box 26"/>
            <p:cNvSpPr txBox="1">
              <a:spLocks noChangeArrowheads="1"/>
            </p:cNvSpPr>
            <p:nvPr/>
          </p:nvSpPr>
          <p:spPr bwMode="auto">
            <a:xfrm>
              <a:off x="2577" y="1152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On/Closed</a:t>
              </a:r>
            </a:p>
          </p:txBody>
        </p:sp>
        <p:sp>
          <p:nvSpPr>
            <p:cNvPr id="78" name="Line 27"/>
            <p:cNvSpPr>
              <a:spLocks noChangeShapeType="1"/>
            </p:cNvSpPr>
            <p:nvPr/>
          </p:nvSpPr>
          <p:spPr bwMode="auto">
            <a:xfrm>
              <a:off x="3431" y="132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28"/>
            <p:cNvSpPr>
              <a:spLocks noChangeShapeType="1"/>
            </p:cNvSpPr>
            <p:nvPr/>
          </p:nvSpPr>
          <p:spPr bwMode="auto">
            <a:xfrm>
              <a:off x="3431" y="170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Text Box 29"/>
            <p:cNvSpPr txBox="1">
              <a:spLocks noChangeArrowheads="1"/>
            </p:cNvSpPr>
            <p:nvPr/>
          </p:nvSpPr>
          <p:spPr bwMode="auto">
            <a:xfrm>
              <a:off x="3170" y="1512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3395" y="1431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31"/>
            <p:cNvSpPr>
              <a:spLocks noChangeArrowheads="1"/>
            </p:cNvSpPr>
            <p:nvPr/>
          </p:nvSpPr>
          <p:spPr bwMode="auto">
            <a:xfrm>
              <a:off x="3401" y="1669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32"/>
            <p:cNvSpPr>
              <a:spLocks/>
            </p:cNvSpPr>
            <p:nvPr/>
          </p:nvSpPr>
          <p:spPr bwMode="auto">
            <a:xfrm rot="16200000" flipH="1">
              <a:off x="3307" y="1548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4" name="Group 33"/>
          <p:cNvGrpSpPr>
            <a:grpSpLocks/>
          </p:cNvGrpSpPr>
          <p:nvPr/>
        </p:nvGrpSpPr>
        <p:grpSpPr bwMode="auto">
          <a:xfrm>
            <a:off x="4038605" y="2914650"/>
            <a:ext cx="1195389" cy="990600"/>
            <a:chOff x="3696" y="1200"/>
            <a:chExt cx="753" cy="624"/>
          </a:xfrm>
        </p:grpSpPr>
        <p:sp>
          <p:nvSpPr>
            <p:cNvPr id="85" name="Line 34"/>
            <p:cNvSpPr>
              <a:spLocks noChangeShapeType="1"/>
            </p:cNvSpPr>
            <p:nvPr/>
          </p:nvSpPr>
          <p:spPr bwMode="auto">
            <a:xfrm>
              <a:off x="4320" y="1488"/>
              <a:ext cx="0" cy="192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Text Box 36"/>
            <p:cNvSpPr txBox="1">
              <a:spLocks noChangeArrowheads="1"/>
            </p:cNvSpPr>
            <p:nvPr/>
          </p:nvSpPr>
          <p:spPr bwMode="auto">
            <a:xfrm>
              <a:off x="3696" y="1200"/>
              <a:ext cx="707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Off/Open </a:t>
              </a:r>
            </a:p>
          </p:txBody>
        </p:sp>
        <p:sp>
          <p:nvSpPr>
            <p:cNvPr id="87" name="Line 37"/>
            <p:cNvSpPr>
              <a:spLocks noChangeShapeType="1"/>
            </p:cNvSpPr>
            <p:nvPr/>
          </p:nvSpPr>
          <p:spPr bwMode="auto">
            <a:xfrm>
              <a:off x="4416" y="1344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>
              <a:off x="4416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Text Box 39"/>
            <p:cNvSpPr txBox="1">
              <a:spLocks noChangeArrowheads="1"/>
            </p:cNvSpPr>
            <p:nvPr/>
          </p:nvSpPr>
          <p:spPr bwMode="auto">
            <a:xfrm>
              <a:off x="4023" y="1509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1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0" name="Oval 40"/>
            <p:cNvSpPr>
              <a:spLocks noChangeArrowheads="1"/>
            </p:cNvSpPr>
            <p:nvPr/>
          </p:nvSpPr>
          <p:spPr bwMode="auto">
            <a:xfrm>
              <a:off x="4380" y="1455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val 41"/>
            <p:cNvSpPr>
              <a:spLocks noChangeArrowheads="1"/>
            </p:cNvSpPr>
            <p:nvPr/>
          </p:nvSpPr>
          <p:spPr bwMode="auto">
            <a:xfrm>
              <a:off x="4386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" name="Group 42"/>
          <p:cNvGrpSpPr>
            <a:grpSpLocks/>
          </p:cNvGrpSpPr>
          <p:nvPr/>
        </p:nvGrpSpPr>
        <p:grpSpPr bwMode="auto">
          <a:xfrm>
            <a:off x="6019799" y="2895600"/>
            <a:ext cx="1447801" cy="1009650"/>
            <a:chOff x="4545" y="1188"/>
            <a:chExt cx="912" cy="636"/>
          </a:xfrm>
        </p:grpSpPr>
        <p:sp>
          <p:nvSpPr>
            <p:cNvPr id="93" name="Text Box 43"/>
            <p:cNvSpPr txBox="1">
              <a:spLocks noChangeArrowheads="1"/>
            </p:cNvSpPr>
            <p:nvPr/>
          </p:nvSpPr>
          <p:spPr bwMode="auto">
            <a:xfrm>
              <a:off x="4545" y="1188"/>
              <a:ext cx="79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On/Closed</a:t>
              </a:r>
            </a:p>
          </p:txBody>
        </p:sp>
        <p:sp>
          <p:nvSpPr>
            <p:cNvPr id="94" name="Line 44"/>
            <p:cNvSpPr>
              <a:spLocks noChangeShapeType="1"/>
            </p:cNvSpPr>
            <p:nvPr/>
          </p:nvSpPr>
          <p:spPr bwMode="auto">
            <a:xfrm>
              <a:off x="5424" y="1296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Line 45"/>
            <p:cNvSpPr>
              <a:spLocks noChangeShapeType="1"/>
            </p:cNvSpPr>
            <p:nvPr/>
          </p:nvSpPr>
          <p:spPr bwMode="auto">
            <a:xfrm>
              <a:off x="5424" y="1680"/>
              <a:ext cx="0" cy="144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ext Box 46"/>
            <p:cNvSpPr txBox="1">
              <a:spLocks noChangeArrowheads="1"/>
            </p:cNvSpPr>
            <p:nvPr/>
          </p:nvSpPr>
          <p:spPr bwMode="auto">
            <a:xfrm>
              <a:off x="5149" y="1476"/>
              <a:ext cx="126" cy="2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lIns="0" tIns="0" rIns="0" bIns="45709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0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7" name="Oval 47"/>
            <p:cNvSpPr>
              <a:spLocks noChangeArrowheads="1"/>
            </p:cNvSpPr>
            <p:nvPr/>
          </p:nvSpPr>
          <p:spPr bwMode="auto">
            <a:xfrm>
              <a:off x="5388" y="1407"/>
              <a:ext cx="66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Oval 48"/>
            <p:cNvSpPr>
              <a:spLocks noChangeArrowheads="1"/>
            </p:cNvSpPr>
            <p:nvPr/>
          </p:nvSpPr>
          <p:spPr bwMode="auto">
            <a:xfrm>
              <a:off x="5394" y="1645"/>
              <a:ext cx="63" cy="66"/>
            </a:xfrm>
            <a:prstGeom prst="ellipse">
              <a:avLst/>
            </a:prstGeom>
            <a:solidFill>
              <a:sysClr val="window" lastClr="FFFFFF"/>
            </a:solidFill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auto">
            <a:xfrm rot="16200000" flipH="1">
              <a:off x="5300" y="1524"/>
              <a:ext cx="170" cy="70"/>
            </a:xfrm>
            <a:custGeom>
              <a:avLst/>
              <a:gdLst>
                <a:gd name="T0" fmla="*/ 0 w 384"/>
                <a:gd name="T1" fmla="*/ 96 h 96"/>
                <a:gd name="T2" fmla="*/ 48 w 384"/>
                <a:gd name="T3" fmla="*/ 96 h 96"/>
                <a:gd name="T4" fmla="*/ 96 w 384"/>
                <a:gd name="T5" fmla="*/ 0 h 96"/>
                <a:gd name="T6" fmla="*/ 144 w 384"/>
                <a:gd name="T7" fmla="*/ 96 h 96"/>
                <a:gd name="T8" fmla="*/ 192 w 384"/>
                <a:gd name="T9" fmla="*/ 0 h 96"/>
                <a:gd name="T10" fmla="*/ 240 w 384"/>
                <a:gd name="T11" fmla="*/ 96 h 96"/>
                <a:gd name="T12" fmla="*/ 288 w 384"/>
                <a:gd name="T13" fmla="*/ 0 h 96"/>
                <a:gd name="T14" fmla="*/ 336 w 384"/>
                <a:gd name="T15" fmla="*/ 96 h 96"/>
                <a:gd name="T16" fmla="*/ 384 w 384"/>
                <a:gd name="T17" fmla="*/ 96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4"/>
                <a:gd name="T28" fmla="*/ 0 h 96"/>
                <a:gd name="T29" fmla="*/ 384 w 384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4" h="96">
                  <a:moveTo>
                    <a:pt x="0" y="96"/>
                  </a:moveTo>
                  <a:lnTo>
                    <a:pt x="48" y="96"/>
                  </a:lnTo>
                  <a:lnTo>
                    <a:pt x="96" y="0"/>
                  </a:lnTo>
                  <a:lnTo>
                    <a:pt x="144" y="96"/>
                  </a:lnTo>
                  <a:lnTo>
                    <a:pt x="192" y="0"/>
                  </a:lnTo>
                  <a:lnTo>
                    <a:pt x="240" y="96"/>
                  </a:lnTo>
                  <a:lnTo>
                    <a:pt x="288" y="0"/>
                  </a:lnTo>
                  <a:lnTo>
                    <a:pt x="336" y="96"/>
                  </a:lnTo>
                  <a:lnTo>
                    <a:pt x="384" y="96"/>
                  </a:lnTo>
                </a:path>
              </a:pathLst>
            </a:custGeom>
            <a:noFill/>
            <a:ln w="1270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2438400" y="3524250"/>
            <a:ext cx="506413" cy="32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45709"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</a:pPr>
            <a:r>
              <a:rPr lang="en-US" sz="1800" i="1" dirty="0">
                <a:solidFill>
                  <a:prstClr val="black"/>
                </a:solidFill>
                <a:latin typeface="Verdana" pitchFamily="34" charset="0"/>
                <a:ea typeface="+mn-ea"/>
                <a:cs typeface="+mn-cs"/>
              </a:rPr>
              <a:t>gate</a:t>
            </a:r>
          </a:p>
        </p:txBody>
      </p:sp>
      <p:sp>
        <p:nvSpPr>
          <p:cNvPr id="101" name="Line 12"/>
          <p:cNvSpPr>
            <a:spLocks noChangeShapeType="1"/>
          </p:cNvSpPr>
          <p:nvPr/>
        </p:nvSpPr>
        <p:spPr bwMode="auto">
          <a:xfrm flipH="1">
            <a:off x="4724400" y="3525321"/>
            <a:ext cx="228600" cy="0"/>
          </a:xfrm>
          <a:prstGeom prst="line">
            <a:avLst/>
          </a:prstGeom>
          <a:noFill/>
          <a:ln w="1905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l 15"/>
          <p:cNvSpPr>
            <a:spLocks noChangeArrowheads="1"/>
          </p:cNvSpPr>
          <p:nvPr/>
        </p:nvSpPr>
        <p:spPr bwMode="auto">
          <a:xfrm>
            <a:off x="4913279" y="3469759"/>
            <a:ext cx="104775" cy="104775"/>
          </a:xfrm>
          <a:prstGeom prst="ellipse">
            <a:avLst/>
          </a:prstGeom>
          <a:solidFill>
            <a:sysClr val="window" lastClr="FFFFFF"/>
          </a:solidFill>
          <a:ln w="12700">
            <a:solidFill>
              <a:sysClr val="windowText" lastClr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2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  <p:bldP spid="100" grpId="0"/>
      <p:bldP spid="101" grpId="0" animBg="1"/>
      <p:bldP spid="10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45720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2-Transistor Combination: NOT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228600" y="838200"/>
            <a:ext cx="8686800" cy="2062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Logic gates are constructed by combining transistors in complementary arrangements</a:t>
            </a:r>
          </a:p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Combine </a:t>
            </a:r>
            <a:r>
              <a:rPr lang="en-US" dirty="0" err="1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p&amp;n</a:t>
            </a:r>
            <a:r>
              <a:rPr lang="en-US" dirty="0" smtClean="0">
                <a:solidFill>
                  <a:schemeClr val="tx2"/>
                </a:solidFill>
                <a:latin typeface="Source Sans Pro"/>
                <a:ea typeface="Calibri" charset="0"/>
                <a:cs typeface="Calibri" charset="0"/>
              </a:rPr>
              <a:t> transistors to make a NOT gate: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4686235" y="3440668"/>
            <a:ext cx="944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504D"/>
                </a:solidFill>
                <a:latin typeface="Verdana" charset="0"/>
                <a:ea typeface="+mn-ea"/>
                <a:cs typeface="+mn-cs"/>
              </a:rPr>
              <a:t>p-gate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C0504D"/>
                </a:solidFill>
                <a:latin typeface="Verdana" charset="0"/>
                <a:ea typeface="+mn-ea"/>
                <a:cs typeface="+mn-cs"/>
              </a:rPr>
              <a:t>closes</a:t>
            </a:r>
            <a:endParaRPr lang="en-US" sz="1800" dirty="0">
              <a:solidFill>
                <a:srgbClr val="C0504D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712588" y="4623137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n-gate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stays open</a:t>
            </a: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Rectangle 128"/>
          <p:cNvSpPr>
            <a:spLocks noChangeAspect="1"/>
          </p:cNvSpPr>
          <p:nvPr/>
        </p:nvSpPr>
        <p:spPr>
          <a:xfrm>
            <a:off x="7704158" y="3516868"/>
            <a:ext cx="1451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p-gate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prstClr val="black"/>
                </a:solidFill>
                <a:latin typeface="Verdana" charset="0"/>
                <a:ea typeface="+mn-ea"/>
                <a:cs typeface="+mn-cs"/>
              </a:rPr>
              <a:t>stays open</a:t>
            </a:r>
            <a:endParaRPr lang="en-US" sz="18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51751" y="4507468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4BACC6"/>
                </a:solidFill>
                <a:latin typeface="Verdana" charset="0"/>
                <a:ea typeface="+mn-ea"/>
                <a:cs typeface="+mn-cs"/>
              </a:rPr>
              <a:t>n-gate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 smtClean="0">
                <a:solidFill>
                  <a:srgbClr val="4BACC6"/>
                </a:solidFill>
                <a:latin typeface="Verdana" charset="0"/>
                <a:ea typeface="+mn-ea"/>
                <a:cs typeface="+mn-cs"/>
              </a:rPr>
              <a:t>closes</a:t>
            </a:r>
            <a:endParaRPr lang="en-US" sz="1800" dirty="0" smtClean="0">
              <a:solidFill>
                <a:srgbClr val="4BACC6"/>
              </a:solidFill>
              <a:latin typeface="Calibri"/>
              <a:ea typeface="+mn-ea"/>
              <a:cs typeface="+mn-cs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343768" y="2514668"/>
            <a:ext cx="2770169" cy="3505132"/>
            <a:chOff x="343768" y="2045800"/>
            <a:chExt cx="2770169" cy="3505132"/>
          </a:xfrm>
        </p:grpSpPr>
        <p:grpSp>
          <p:nvGrpSpPr>
            <p:cNvPr id="132" name="Group 276"/>
            <p:cNvGrpSpPr/>
            <p:nvPr/>
          </p:nvGrpSpPr>
          <p:grpSpPr>
            <a:xfrm>
              <a:off x="343768" y="2045800"/>
              <a:ext cx="2770169" cy="3505132"/>
              <a:chOff x="343768" y="2198200"/>
              <a:chExt cx="2770169" cy="3505132"/>
            </a:xfrm>
          </p:grpSpPr>
          <p:grpSp>
            <p:nvGrpSpPr>
              <p:cNvPr id="134" name="Group 125"/>
              <p:cNvGrpSpPr/>
              <p:nvPr/>
            </p:nvGrpSpPr>
            <p:grpSpPr>
              <a:xfrm>
                <a:off x="343768" y="2198200"/>
                <a:ext cx="2770169" cy="3505132"/>
                <a:chOff x="496168" y="2198200"/>
                <a:chExt cx="2770169" cy="3505132"/>
              </a:xfrm>
            </p:grpSpPr>
            <p:grpSp>
              <p:nvGrpSpPr>
                <p:cNvPr id="137" name="Group 117"/>
                <p:cNvGrpSpPr/>
                <p:nvPr/>
              </p:nvGrpSpPr>
              <p:grpSpPr>
                <a:xfrm>
                  <a:off x="609951" y="2198200"/>
                  <a:ext cx="2656386" cy="3505132"/>
                  <a:chOff x="609951" y="2198200"/>
                  <a:chExt cx="2656386" cy="3505132"/>
                </a:xfrm>
              </p:grpSpPr>
              <p:grpSp>
                <p:nvGrpSpPr>
                  <p:cNvPr id="14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609951" y="2198200"/>
                    <a:ext cx="2656386" cy="2898274"/>
                    <a:chOff x="196" y="2601"/>
                    <a:chExt cx="1219" cy="1330"/>
                  </a:xfrm>
                </p:grpSpPr>
                <p:grpSp>
                  <p:nvGrpSpPr>
                    <p:cNvPr id="143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3451"/>
                      <a:ext cx="240" cy="480"/>
                      <a:chOff x="624" y="3600"/>
                      <a:chExt cx="240" cy="480"/>
                    </a:xfrm>
                  </p:grpSpPr>
                  <p:sp>
                    <p:nvSpPr>
                      <p:cNvPr id="153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68" y="3744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624" y="3840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5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16" y="3600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4" name="Text Box 5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" y="2601"/>
                      <a:ext cx="1219" cy="191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wrap="square" lIns="0" tIns="0" rIns="0" bIns="45709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Verdana" charset="0"/>
                          <a:ea typeface="+mn-ea"/>
                          <a:cs typeface="+mn-cs"/>
                        </a:rPr>
                        <a:t>CMOS Inverter  :</a:t>
                      </a:r>
                    </a:p>
                  </p:txBody>
                </p:sp>
                <p:grpSp>
                  <p:nvGrpSpPr>
                    <p:cNvPr id="145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8" y="2971"/>
                      <a:ext cx="240" cy="480"/>
                      <a:chOff x="1344" y="3024"/>
                      <a:chExt cx="240" cy="480"/>
                    </a:xfrm>
                  </p:grpSpPr>
                  <p:sp>
                    <p:nvSpPr>
                      <p:cNvPr id="149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88" y="3168"/>
                        <a:ext cx="0" cy="1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0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344" y="3264"/>
                        <a:ext cx="144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1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6" y="3024"/>
                        <a:ext cx="48" cy="480"/>
                      </a:xfrm>
                      <a:custGeom>
                        <a:avLst/>
                        <a:gdLst>
                          <a:gd name="T0" fmla="*/ 48 w 48"/>
                          <a:gd name="T1" fmla="*/ 0 h 480"/>
                          <a:gd name="T2" fmla="*/ 48 w 48"/>
                          <a:gd name="T3" fmla="*/ 144 h 480"/>
                          <a:gd name="T4" fmla="*/ 0 w 48"/>
                          <a:gd name="T5" fmla="*/ 144 h 480"/>
                          <a:gd name="T6" fmla="*/ 0 w 48"/>
                          <a:gd name="T7" fmla="*/ 336 h 480"/>
                          <a:gd name="T8" fmla="*/ 48 w 48"/>
                          <a:gd name="T9" fmla="*/ 336 h 480"/>
                          <a:gd name="T10" fmla="*/ 48 w 48"/>
                          <a:gd name="T11" fmla="*/ 480 h 480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48"/>
                          <a:gd name="T19" fmla="*/ 0 h 480"/>
                          <a:gd name="T20" fmla="*/ 48 w 48"/>
                          <a:gd name="T21" fmla="*/ 480 h 480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48" h="480">
                            <a:moveTo>
                              <a:pt x="48" y="0"/>
                            </a:moveTo>
                            <a:lnTo>
                              <a:pt x="48" y="144"/>
                            </a:lnTo>
                            <a:lnTo>
                              <a:pt x="0" y="144"/>
                            </a:lnTo>
                            <a:lnTo>
                              <a:pt x="0" y="336"/>
                            </a:lnTo>
                            <a:lnTo>
                              <a:pt x="48" y="336"/>
                            </a:lnTo>
                            <a:lnTo>
                              <a:pt x="48" y="480"/>
                            </a:lnTo>
                          </a:path>
                        </a:pathLst>
                      </a:custGeom>
                      <a:noFill/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52" name="Oval 6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14" y="3229"/>
                        <a:ext cx="66" cy="66"/>
                      </a:xfrm>
                      <a:prstGeom prst="ellipse">
                        <a:avLst/>
                      </a:prstGeom>
                      <a:solidFill>
                        <a:sysClr val="window" lastClr="FFFFFF"/>
                      </a:solidFill>
                      <a:ln w="19050">
                        <a:solidFill>
                          <a:sysClr val="windowText" lastClr="000000"/>
                        </a:solidFill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46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08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6" y="3451"/>
                      <a:ext cx="192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68" y="3211"/>
                      <a:ext cx="0" cy="48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ysClr val="windowText" lastClr="000000"/>
                      </a:solidFill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1295189" y="5334000"/>
                    <a:ext cx="161508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Verdana" charset="0"/>
                        <a:ea typeface="+mn-ea"/>
                        <a:cs typeface="+mn-cs"/>
                      </a:rPr>
                      <a:t>ground (0)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791477" y="2667000"/>
                    <a:ext cx="244655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uLnTx/>
                        <a:uFillTx/>
                        <a:latin typeface="Verdana" charset="0"/>
                        <a:ea typeface="+mn-ea"/>
                        <a:cs typeface="+mn-cs"/>
                      </a:rPr>
                      <a:t>power source (1)</a:t>
                    </a:r>
                    <a:endPara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8" name="Rectangle 137"/>
                <p:cNvSpPr/>
                <p:nvPr/>
              </p:nvSpPr>
              <p:spPr>
                <a:xfrm>
                  <a:off x="496168" y="4050268"/>
                  <a:ext cx="7992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input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2057400" y="3959225"/>
                  <a:ext cx="96594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output</a:t>
                  </a: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Rectangle 134"/>
              <p:cNvSpPr/>
              <p:nvPr/>
            </p:nvSpPr>
            <p:spPr>
              <a:xfrm>
                <a:off x="1752600" y="3225800"/>
                <a:ext cx="955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p-gate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752600" y="4402693"/>
                <a:ext cx="9579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n-gate</a:t>
                </a: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3" name="Line 62"/>
            <p:cNvSpPr>
              <a:spLocks noChangeShapeType="1"/>
            </p:cNvSpPr>
            <p:nvPr/>
          </p:nvSpPr>
          <p:spPr bwMode="auto">
            <a:xfrm>
              <a:off x="1647034" y="285672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649641" y="2983468"/>
            <a:ext cx="2446556" cy="3036332"/>
            <a:chOff x="3649641" y="2514600"/>
            <a:chExt cx="2446556" cy="3036332"/>
          </a:xfrm>
        </p:grpSpPr>
        <p:grpSp>
          <p:nvGrpSpPr>
            <p:cNvPr id="157" name="Group 122"/>
            <p:cNvGrpSpPr/>
            <p:nvPr/>
          </p:nvGrpSpPr>
          <p:grpSpPr>
            <a:xfrm>
              <a:off x="3649641" y="2514600"/>
              <a:ext cx="2446556" cy="3036332"/>
              <a:chOff x="4030641" y="2667000"/>
              <a:chExt cx="2446556" cy="3036332"/>
            </a:xfrm>
          </p:grpSpPr>
          <p:grpSp>
            <p:nvGrpSpPr>
              <p:cNvPr id="159" name="Group 52"/>
              <p:cNvGrpSpPr>
                <a:grpSpLocks/>
              </p:cNvGrpSpPr>
              <p:nvPr/>
            </p:nvGrpSpPr>
            <p:grpSpPr bwMode="auto">
              <a:xfrm>
                <a:off x="4468807" y="4050482"/>
                <a:ext cx="522996" cy="1045994"/>
                <a:chOff x="624" y="3600"/>
                <a:chExt cx="240" cy="480"/>
              </a:xfrm>
            </p:grpSpPr>
            <p:sp>
              <p:nvSpPr>
                <p:cNvPr id="170" name="Line 53"/>
                <p:cNvSpPr>
                  <a:spLocks noChangeShapeType="1"/>
                </p:cNvSpPr>
                <p:nvPr/>
              </p:nvSpPr>
              <p:spPr bwMode="auto">
                <a:xfrm>
                  <a:off x="768" y="3744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624" y="384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55"/>
                <p:cNvSpPr>
                  <a:spLocks/>
                </p:cNvSpPr>
                <p:nvPr/>
              </p:nvSpPr>
              <p:spPr bwMode="auto">
                <a:xfrm>
                  <a:off x="816" y="3600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roup 57"/>
              <p:cNvGrpSpPr>
                <a:grpSpLocks/>
              </p:cNvGrpSpPr>
              <p:nvPr/>
            </p:nvGrpSpPr>
            <p:grpSpPr bwMode="auto">
              <a:xfrm>
                <a:off x="4468807" y="3004488"/>
                <a:ext cx="522996" cy="1045994"/>
                <a:chOff x="1344" y="3024"/>
                <a:chExt cx="240" cy="480"/>
              </a:xfrm>
            </p:grpSpPr>
            <p:sp>
              <p:nvSpPr>
                <p:cNvPr id="166" name="Line 58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0" cy="192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1344" y="326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60"/>
                <p:cNvSpPr>
                  <a:spLocks/>
                </p:cNvSpPr>
                <p:nvPr/>
              </p:nvSpPr>
              <p:spPr bwMode="auto">
                <a:xfrm>
                  <a:off x="1536" y="302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48 w 48"/>
                    <a:gd name="T3" fmla="*/ 144 h 480"/>
                    <a:gd name="T4" fmla="*/ 0 w 48"/>
                    <a:gd name="T5" fmla="*/ 144 h 480"/>
                    <a:gd name="T6" fmla="*/ 0 w 48"/>
                    <a:gd name="T7" fmla="*/ 336 h 480"/>
                    <a:gd name="T8" fmla="*/ 48 w 48"/>
                    <a:gd name="T9" fmla="*/ 336 h 480"/>
                    <a:gd name="T10" fmla="*/ 48 w 48"/>
                    <a:gd name="T11" fmla="*/ 480 h 48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480"/>
                    <a:gd name="T20" fmla="*/ 48 w 48"/>
                    <a:gd name="T21" fmla="*/ 480 h 48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480">
                      <a:moveTo>
                        <a:pt x="48" y="0"/>
                      </a:moveTo>
                      <a:lnTo>
                        <a:pt x="48" y="144"/>
                      </a:lnTo>
                      <a:lnTo>
                        <a:pt x="0" y="144"/>
                      </a:lnTo>
                      <a:lnTo>
                        <a:pt x="0" y="336"/>
                      </a:lnTo>
                      <a:lnTo>
                        <a:pt x="48" y="336"/>
                      </a:lnTo>
                      <a:lnTo>
                        <a:pt x="48" y="480"/>
                      </a:lnTo>
                    </a:path>
                  </a:pathLst>
                </a:cu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Oval 61"/>
                <p:cNvSpPr>
                  <a:spLocks noChangeArrowheads="1"/>
                </p:cNvSpPr>
                <p:nvPr/>
              </p:nvSpPr>
              <p:spPr bwMode="auto">
                <a:xfrm>
                  <a:off x="1414" y="3229"/>
                  <a:ext cx="66" cy="66"/>
                </a:xfrm>
                <a:prstGeom prst="ellipse">
                  <a:avLst/>
                </a:prstGeom>
                <a:solidFill>
                  <a:sysClr val="window" lastClr="FFFFFF"/>
                </a:solidFill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1" name="Line 62"/>
              <p:cNvSpPr>
                <a:spLocks noChangeShapeType="1"/>
              </p:cNvSpPr>
              <p:nvPr/>
            </p:nvSpPr>
            <p:spPr bwMode="auto">
              <a:xfrm>
                <a:off x="4991803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Line 63"/>
              <p:cNvSpPr>
                <a:spLocks noChangeShapeType="1"/>
              </p:cNvSpPr>
              <p:nvPr/>
            </p:nvSpPr>
            <p:spPr bwMode="auto">
              <a:xfrm>
                <a:off x="4050410" y="4050482"/>
                <a:ext cx="418397" cy="0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3" name="Line 64"/>
              <p:cNvSpPr>
                <a:spLocks noChangeShapeType="1"/>
              </p:cNvSpPr>
              <p:nvPr/>
            </p:nvSpPr>
            <p:spPr bwMode="auto">
              <a:xfrm>
                <a:off x="4468807" y="3527485"/>
                <a:ext cx="0" cy="1045994"/>
              </a:xfrm>
              <a:prstGeom prst="line">
                <a:avLst/>
              </a:prstGeom>
              <a:noFill/>
              <a:ln w="19050">
                <a:solidFill>
                  <a:sysClr val="windowText" lastClr="000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4030641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power source (1)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404714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ground (0)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8" name="Line 62"/>
            <p:cNvSpPr>
              <a:spLocks noChangeShapeType="1"/>
            </p:cNvSpPr>
            <p:nvPr/>
          </p:nvSpPr>
          <p:spPr bwMode="auto">
            <a:xfrm>
              <a:off x="4474444" y="285672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504003" y="2983468"/>
            <a:ext cx="2446556" cy="3036332"/>
            <a:chOff x="6504003" y="2514600"/>
            <a:chExt cx="2446556" cy="3036332"/>
          </a:xfrm>
        </p:grpSpPr>
        <p:grpSp>
          <p:nvGrpSpPr>
            <p:cNvPr id="174" name="Group 117"/>
            <p:cNvGrpSpPr/>
            <p:nvPr/>
          </p:nvGrpSpPr>
          <p:grpSpPr>
            <a:xfrm>
              <a:off x="6504003" y="2514600"/>
              <a:ext cx="2446556" cy="3036332"/>
              <a:chOff x="791476" y="2667000"/>
              <a:chExt cx="2446556" cy="3036332"/>
            </a:xfrm>
          </p:grpSpPr>
          <p:grpSp>
            <p:nvGrpSpPr>
              <p:cNvPr id="176" name="Group 51"/>
              <p:cNvGrpSpPr>
                <a:grpSpLocks/>
              </p:cNvGrpSpPr>
              <p:nvPr/>
            </p:nvGrpSpPr>
            <p:grpSpPr bwMode="auto">
              <a:xfrm>
                <a:off x="1002198" y="3004490"/>
                <a:ext cx="1359790" cy="2091988"/>
                <a:chOff x="376" y="2971"/>
                <a:chExt cx="624" cy="960"/>
              </a:xfrm>
            </p:grpSpPr>
            <p:grpSp>
              <p:nvGrpSpPr>
                <p:cNvPr id="179" name="Group 52"/>
                <p:cNvGrpSpPr>
                  <a:grpSpLocks/>
                </p:cNvGrpSpPr>
                <p:nvPr/>
              </p:nvGrpSpPr>
              <p:grpSpPr bwMode="auto">
                <a:xfrm>
                  <a:off x="568" y="3451"/>
                  <a:ext cx="240" cy="480"/>
                  <a:chOff x="624" y="3600"/>
                  <a:chExt cx="240" cy="480"/>
                </a:xfrm>
              </p:grpSpPr>
              <p:sp>
                <p:nvSpPr>
                  <p:cNvPr id="188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768" y="3744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9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4" y="3840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0" name="Freeform 55"/>
                  <p:cNvSpPr>
                    <a:spLocks/>
                  </p:cNvSpPr>
                  <p:nvPr/>
                </p:nvSpPr>
                <p:spPr bwMode="auto">
                  <a:xfrm>
                    <a:off x="816" y="3600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80" name="Group 57"/>
                <p:cNvGrpSpPr>
                  <a:grpSpLocks/>
                </p:cNvGrpSpPr>
                <p:nvPr/>
              </p:nvGrpSpPr>
              <p:grpSpPr bwMode="auto">
                <a:xfrm>
                  <a:off x="568" y="2971"/>
                  <a:ext cx="240" cy="480"/>
                  <a:chOff x="1344" y="3024"/>
                  <a:chExt cx="240" cy="480"/>
                </a:xfrm>
              </p:grpSpPr>
              <p:sp>
                <p:nvSpPr>
                  <p:cNvPr id="184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168"/>
                    <a:ext cx="0" cy="192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5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44" y="3264"/>
                    <a:ext cx="144" cy="0"/>
                  </a:xfrm>
                  <a:prstGeom prst="line">
                    <a:avLst/>
                  </a:pr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" name="Freeform 60"/>
                  <p:cNvSpPr>
                    <a:spLocks/>
                  </p:cNvSpPr>
                  <p:nvPr/>
                </p:nvSpPr>
                <p:spPr bwMode="auto">
                  <a:xfrm>
                    <a:off x="1536" y="302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48 w 48"/>
                      <a:gd name="T3" fmla="*/ 144 h 480"/>
                      <a:gd name="T4" fmla="*/ 0 w 48"/>
                      <a:gd name="T5" fmla="*/ 144 h 480"/>
                      <a:gd name="T6" fmla="*/ 0 w 48"/>
                      <a:gd name="T7" fmla="*/ 336 h 480"/>
                      <a:gd name="T8" fmla="*/ 48 w 48"/>
                      <a:gd name="T9" fmla="*/ 336 h 480"/>
                      <a:gd name="T10" fmla="*/ 48 w 48"/>
                      <a:gd name="T11" fmla="*/ 480 h 48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8"/>
                      <a:gd name="T19" fmla="*/ 0 h 480"/>
                      <a:gd name="T20" fmla="*/ 48 w 48"/>
                      <a:gd name="T21" fmla="*/ 480 h 48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8" h="480">
                        <a:moveTo>
                          <a:pt x="48" y="0"/>
                        </a:moveTo>
                        <a:lnTo>
                          <a:pt x="48" y="144"/>
                        </a:lnTo>
                        <a:lnTo>
                          <a:pt x="0" y="144"/>
                        </a:lnTo>
                        <a:lnTo>
                          <a:pt x="0" y="336"/>
                        </a:lnTo>
                        <a:lnTo>
                          <a:pt x="48" y="336"/>
                        </a:lnTo>
                        <a:lnTo>
                          <a:pt x="48" y="480"/>
                        </a:lnTo>
                      </a:path>
                    </a:pathLst>
                  </a:custGeom>
                  <a:noFill/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3229"/>
                    <a:ext cx="66" cy="66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19050">
                    <a:solidFill>
                      <a:sysClr val="windowText" lastClr="000000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1" name="Line 62"/>
                <p:cNvSpPr>
                  <a:spLocks noChangeShapeType="1"/>
                </p:cNvSpPr>
                <p:nvPr/>
              </p:nvSpPr>
              <p:spPr bwMode="auto">
                <a:xfrm>
                  <a:off x="808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Line 63"/>
                <p:cNvSpPr>
                  <a:spLocks noChangeShapeType="1"/>
                </p:cNvSpPr>
                <p:nvPr/>
              </p:nvSpPr>
              <p:spPr bwMode="auto">
                <a:xfrm>
                  <a:off x="376" y="3451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Line 64"/>
                <p:cNvSpPr>
                  <a:spLocks noChangeShapeType="1"/>
                </p:cNvSpPr>
                <p:nvPr/>
              </p:nvSpPr>
              <p:spPr bwMode="auto">
                <a:xfrm>
                  <a:off x="568" y="3211"/>
                  <a:ext cx="0" cy="480"/>
                </a:xfrm>
                <a:prstGeom prst="line">
                  <a:avLst/>
                </a:prstGeom>
                <a:noFill/>
                <a:ln w="19050">
                  <a:solidFill>
                    <a:sysClr val="windowText" lastClr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7" name="Rectangle 176"/>
              <p:cNvSpPr/>
              <p:nvPr/>
            </p:nvSpPr>
            <p:spPr>
              <a:xfrm>
                <a:off x="1295189" y="5334000"/>
                <a:ext cx="1615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ground (0)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91476" y="2667000"/>
                <a:ext cx="24465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power source (1)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5" name="Line 62"/>
            <p:cNvSpPr>
              <a:spLocks noChangeShapeType="1"/>
            </p:cNvSpPr>
            <p:nvPr/>
          </p:nvSpPr>
          <p:spPr bwMode="auto">
            <a:xfrm>
              <a:off x="7530841" y="2845316"/>
              <a:ext cx="274320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481463" y="3335343"/>
            <a:ext cx="1157337" cy="1185083"/>
            <a:chOff x="4481287" y="2871232"/>
            <a:chExt cx="1157337" cy="1185083"/>
          </a:xfrm>
        </p:grpSpPr>
        <p:grpSp>
          <p:nvGrpSpPr>
            <p:cNvPr id="192" name="Group 191"/>
            <p:cNvGrpSpPr/>
            <p:nvPr/>
          </p:nvGrpSpPr>
          <p:grpSpPr>
            <a:xfrm>
              <a:off x="4533123" y="2895600"/>
              <a:ext cx="1105501" cy="1160715"/>
              <a:chOff x="4533123" y="2895600"/>
              <a:chExt cx="1105501" cy="1160715"/>
            </a:xfrm>
          </p:grpSpPr>
          <p:grpSp>
            <p:nvGrpSpPr>
              <p:cNvPr id="194" name="Group 119"/>
              <p:cNvGrpSpPr/>
              <p:nvPr/>
            </p:nvGrpSpPr>
            <p:grpSpPr>
              <a:xfrm>
                <a:off x="4600223" y="3733800"/>
                <a:ext cx="1038401" cy="322515"/>
                <a:chOff x="4981399" y="3886200"/>
                <a:chExt cx="1038401" cy="322515"/>
              </a:xfrm>
            </p:grpSpPr>
            <p:sp>
              <p:nvSpPr>
                <p:cNvPr id="199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599224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C0504D"/>
                      </a:solidFill>
                      <a:effectLst/>
                      <a:uLnTx/>
                      <a:uFillTx/>
                      <a:latin typeface=""/>
                      <a:ea typeface="+mn-ea"/>
                      <a:cs typeface=""/>
                    </a:rPr>
                    <a:t>1</a:t>
                  </a:r>
                </a:p>
              </p:txBody>
            </p:sp>
            <p:sp>
              <p:nvSpPr>
                <p:cNvPr id="200" name="Line 62"/>
                <p:cNvSpPr>
                  <a:spLocks noChangeShapeType="1"/>
                </p:cNvSpPr>
                <p:nvPr/>
              </p:nvSpPr>
              <p:spPr bwMode="auto">
                <a:xfrm>
                  <a:off x="4981399" y="4050481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</p:grpSp>
          <p:grpSp>
            <p:nvGrpSpPr>
              <p:cNvPr id="195" name="Group 194"/>
              <p:cNvGrpSpPr/>
              <p:nvPr/>
            </p:nvGrpSpPr>
            <p:grpSpPr>
              <a:xfrm>
                <a:off x="4533123" y="2895600"/>
                <a:ext cx="76200" cy="990600"/>
                <a:chOff x="7924801" y="914400"/>
                <a:chExt cx="76200" cy="990600"/>
              </a:xfrm>
            </p:grpSpPr>
            <p:sp>
              <p:nvSpPr>
                <p:cNvPr id="196" name="Line 62"/>
                <p:cNvSpPr>
                  <a:spLocks noChangeShapeType="1"/>
                </p:cNvSpPr>
                <p:nvPr/>
              </p:nvSpPr>
              <p:spPr bwMode="auto">
                <a:xfrm>
                  <a:off x="8001001" y="914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  <p:sp>
              <p:nvSpPr>
                <p:cNvPr id="197" name="Freeform 32"/>
                <p:cNvSpPr>
                  <a:spLocks/>
                </p:cNvSpPr>
                <p:nvPr/>
              </p:nvSpPr>
              <p:spPr bwMode="auto">
                <a:xfrm rot="16200000" flipH="1">
                  <a:off x="7696201" y="1371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  <p:sp>
              <p:nvSpPr>
                <p:cNvPr id="198" name="Line 62"/>
                <p:cNvSpPr>
                  <a:spLocks noChangeShapeType="1"/>
                </p:cNvSpPr>
                <p:nvPr/>
              </p:nvSpPr>
              <p:spPr bwMode="auto">
                <a:xfrm>
                  <a:off x="8001000" y="16002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"/>
                    <a:ea typeface="+mn-ea"/>
                    <a:cs typeface=""/>
                  </a:endParaRPr>
                </a:p>
              </p:txBody>
            </p:sp>
          </p:grpSp>
        </p:grpSp>
        <p:sp>
          <p:nvSpPr>
            <p:cNvPr id="193" name="Line 62"/>
            <p:cNvSpPr>
              <a:spLocks noChangeShapeType="1"/>
            </p:cNvSpPr>
            <p:nvPr/>
          </p:nvSpPr>
          <p:spPr bwMode="auto">
            <a:xfrm>
              <a:off x="4481287" y="2871232"/>
              <a:ext cx="274320" cy="0"/>
            </a:xfrm>
            <a:prstGeom prst="line">
              <a:avLst/>
            </a:prstGeom>
            <a:noFill/>
            <a:ln w="38100" cap="flat" cmpd="sng" algn="ctr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"/>
                <a:ea typeface="+mn-ea"/>
                <a:cs typeface="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558268" y="4186130"/>
            <a:ext cx="877776" cy="1371600"/>
            <a:chOff x="7543800" y="3733800"/>
            <a:chExt cx="877776" cy="1371600"/>
          </a:xfrm>
        </p:grpSpPr>
        <p:grpSp>
          <p:nvGrpSpPr>
            <p:cNvPr id="202" name="Group 201"/>
            <p:cNvGrpSpPr/>
            <p:nvPr/>
          </p:nvGrpSpPr>
          <p:grpSpPr>
            <a:xfrm>
              <a:off x="7581123" y="3733800"/>
              <a:ext cx="840453" cy="1210674"/>
              <a:chOff x="7581123" y="3733800"/>
              <a:chExt cx="840453" cy="1210674"/>
            </a:xfrm>
          </p:grpSpPr>
          <p:grpSp>
            <p:nvGrpSpPr>
              <p:cNvPr id="204" name="Group 273"/>
              <p:cNvGrpSpPr/>
              <p:nvPr/>
            </p:nvGrpSpPr>
            <p:grpSpPr>
              <a:xfrm>
                <a:off x="7635874" y="3733800"/>
                <a:ext cx="785702" cy="322515"/>
                <a:chOff x="7635874" y="3886200"/>
                <a:chExt cx="785702" cy="322515"/>
              </a:xfrm>
            </p:grpSpPr>
            <p:sp>
              <p:nvSpPr>
                <p:cNvPr id="209" name="Line 62"/>
                <p:cNvSpPr>
                  <a:spLocks noChangeShapeType="1"/>
                </p:cNvSpPr>
                <p:nvPr/>
              </p:nvSpPr>
              <p:spPr bwMode="auto">
                <a:xfrm>
                  <a:off x="7635874" y="4054475"/>
                  <a:ext cx="418397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001000" y="3886200"/>
                  <a:ext cx="420576" cy="3225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square" lIns="0" tIns="0" rIns="0" bIns="45709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BACC6"/>
                      </a:solidFill>
                      <a:effectLst/>
                      <a:uLnTx/>
                      <a:uFillTx/>
                      <a:latin typeface="Verdana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7581123" y="3899158"/>
                <a:ext cx="76200" cy="1045316"/>
                <a:chOff x="8229600" y="1295400"/>
                <a:chExt cx="76200" cy="1045316"/>
              </a:xfrm>
            </p:grpSpPr>
            <p:sp>
              <p:nvSpPr>
                <p:cNvPr id="206" name="Line 62"/>
                <p:cNvSpPr>
                  <a:spLocks noChangeShapeType="1"/>
                </p:cNvSpPr>
                <p:nvPr/>
              </p:nvSpPr>
              <p:spPr bwMode="auto">
                <a:xfrm>
                  <a:off x="8305800" y="1295400"/>
                  <a:ext cx="0" cy="30480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Freeform 32"/>
                <p:cNvSpPr>
                  <a:spLocks/>
                </p:cNvSpPr>
                <p:nvPr/>
              </p:nvSpPr>
              <p:spPr bwMode="auto">
                <a:xfrm rot="16200000" flipH="1">
                  <a:off x="8001000" y="1752600"/>
                  <a:ext cx="533400" cy="76200"/>
                </a:xfrm>
                <a:custGeom>
                  <a:avLst/>
                  <a:gdLst>
                    <a:gd name="T0" fmla="*/ 0 w 384"/>
                    <a:gd name="T1" fmla="*/ 96 h 96"/>
                    <a:gd name="T2" fmla="*/ 48 w 384"/>
                    <a:gd name="T3" fmla="*/ 96 h 96"/>
                    <a:gd name="T4" fmla="*/ 96 w 384"/>
                    <a:gd name="T5" fmla="*/ 0 h 96"/>
                    <a:gd name="T6" fmla="*/ 144 w 384"/>
                    <a:gd name="T7" fmla="*/ 96 h 96"/>
                    <a:gd name="T8" fmla="*/ 192 w 384"/>
                    <a:gd name="T9" fmla="*/ 0 h 96"/>
                    <a:gd name="T10" fmla="*/ 240 w 384"/>
                    <a:gd name="T11" fmla="*/ 96 h 96"/>
                    <a:gd name="T12" fmla="*/ 288 w 384"/>
                    <a:gd name="T13" fmla="*/ 0 h 96"/>
                    <a:gd name="T14" fmla="*/ 336 w 384"/>
                    <a:gd name="T15" fmla="*/ 96 h 96"/>
                    <a:gd name="T16" fmla="*/ 384 w 384"/>
                    <a:gd name="T17" fmla="*/ 96 h 9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4"/>
                    <a:gd name="T28" fmla="*/ 0 h 96"/>
                    <a:gd name="T29" fmla="*/ 384 w 384"/>
                    <a:gd name="T30" fmla="*/ 96 h 9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4" h="96">
                      <a:moveTo>
                        <a:pt x="0" y="96"/>
                      </a:moveTo>
                      <a:lnTo>
                        <a:pt x="48" y="96"/>
                      </a:lnTo>
                      <a:lnTo>
                        <a:pt x="96" y="0"/>
                      </a:lnTo>
                      <a:lnTo>
                        <a:pt x="144" y="96"/>
                      </a:lnTo>
                      <a:lnTo>
                        <a:pt x="192" y="0"/>
                      </a:lnTo>
                      <a:lnTo>
                        <a:pt x="240" y="96"/>
                      </a:lnTo>
                      <a:lnTo>
                        <a:pt x="288" y="0"/>
                      </a:lnTo>
                      <a:lnTo>
                        <a:pt x="336" y="96"/>
                      </a:lnTo>
                      <a:lnTo>
                        <a:pt x="384" y="96"/>
                      </a:lnTo>
                    </a:path>
                  </a:pathLst>
                </a:cu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Line 62"/>
                <p:cNvSpPr>
                  <a:spLocks noChangeShapeType="1"/>
                </p:cNvSpPr>
                <p:nvPr/>
              </p:nvSpPr>
              <p:spPr bwMode="auto">
                <a:xfrm>
                  <a:off x="8305799" y="1981199"/>
                  <a:ext cx="0" cy="35951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3" name="Freeform 66"/>
            <p:cNvSpPr>
              <a:spLocks/>
            </p:cNvSpPr>
            <p:nvPr/>
          </p:nvSpPr>
          <p:spPr bwMode="auto">
            <a:xfrm>
              <a:off x="7543800" y="4952859"/>
              <a:ext cx="209198" cy="152541"/>
            </a:xfrm>
            <a:custGeom>
              <a:avLst/>
              <a:gdLst>
                <a:gd name="T0" fmla="*/ 0 w 96"/>
                <a:gd name="T1" fmla="*/ 0 h 48"/>
                <a:gd name="T2" fmla="*/ 96 w 96"/>
                <a:gd name="T3" fmla="*/ 0 h 48"/>
                <a:gd name="T4" fmla="*/ 48 w 96"/>
                <a:gd name="T5" fmla="*/ 149 h 48"/>
                <a:gd name="T6" fmla="*/ 0 w 96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48"/>
                <a:gd name="T14" fmla="*/ 96 w 96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48">
                  <a:moveTo>
                    <a:pt x="0" y="0"/>
                  </a:moveTo>
                  <a:lnTo>
                    <a:pt x="96" y="0"/>
                  </a:lnTo>
                  <a:lnTo>
                    <a:pt x="48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CC6"/>
            </a:solidFill>
            <a:ln w="38100" cap="flat" cmpd="sng" algn="ctr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1" name="Group 121"/>
          <p:cNvGrpSpPr/>
          <p:nvPr/>
        </p:nvGrpSpPr>
        <p:grpSpPr>
          <a:xfrm>
            <a:off x="3279184" y="3440668"/>
            <a:ext cx="1122134" cy="1740932"/>
            <a:chOff x="3658163" y="3124200"/>
            <a:chExt cx="1122134" cy="1740932"/>
          </a:xfrm>
        </p:grpSpPr>
        <p:sp>
          <p:nvSpPr>
            <p:cNvPr id="212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Verdana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213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rgbClr val="4BAC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4" name="Group 115"/>
            <p:cNvGrpSpPr/>
            <p:nvPr/>
          </p:nvGrpSpPr>
          <p:grpSpPr>
            <a:xfrm>
              <a:off x="4142643" y="3124200"/>
              <a:ext cx="637654" cy="1740932"/>
              <a:chOff x="4384669" y="3124200"/>
              <a:chExt cx="637654" cy="1740932"/>
            </a:xfrm>
          </p:grpSpPr>
          <p:grpSp>
            <p:nvGrpSpPr>
              <p:cNvPr id="215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18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0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1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2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rgbClr val="4BACC6"/>
                </a:solidFill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BACC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6" name="Rectangle 215"/>
              <p:cNvSpPr/>
              <p:nvPr/>
            </p:nvSpPr>
            <p:spPr>
              <a:xfrm>
                <a:off x="4384669" y="31242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—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4384669" y="4495800"/>
                <a:ext cx="427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BACC6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—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4" name="Group 255"/>
          <p:cNvGrpSpPr/>
          <p:nvPr/>
        </p:nvGrpSpPr>
        <p:grpSpPr>
          <a:xfrm>
            <a:off x="6324600" y="3440668"/>
            <a:ext cx="1122134" cy="1740932"/>
            <a:chOff x="3658163" y="3124200"/>
            <a:chExt cx="1122134" cy="1740932"/>
          </a:xfrm>
        </p:grpSpPr>
        <p:sp>
          <p:nvSpPr>
            <p:cNvPr id="225" name="Line 63"/>
            <p:cNvSpPr>
              <a:spLocks noChangeShapeType="1"/>
            </p:cNvSpPr>
            <p:nvPr/>
          </p:nvSpPr>
          <p:spPr bwMode="auto">
            <a:xfrm>
              <a:off x="4055038" y="4038600"/>
              <a:ext cx="418397" cy="0"/>
            </a:xfrm>
            <a:prstGeom prst="line">
              <a:avLst/>
            </a:prstGeom>
            <a:noFill/>
            <a:ln w="50800" cap="flat" cmpd="sng" algn="ctr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26" name="Group 115"/>
            <p:cNvGrpSpPr/>
            <p:nvPr/>
          </p:nvGrpSpPr>
          <p:grpSpPr>
            <a:xfrm>
              <a:off x="4191563" y="3124200"/>
              <a:ext cx="588734" cy="1740932"/>
              <a:chOff x="4433589" y="3124200"/>
              <a:chExt cx="588734" cy="1740932"/>
            </a:xfrm>
          </p:grpSpPr>
          <p:grpSp>
            <p:nvGrpSpPr>
              <p:cNvPr id="228" name="Group 107"/>
              <p:cNvGrpSpPr/>
              <p:nvPr/>
            </p:nvGrpSpPr>
            <p:grpSpPr>
              <a:xfrm>
                <a:off x="4708525" y="3323509"/>
                <a:ext cx="313798" cy="1464391"/>
                <a:chOff x="7440607" y="3318285"/>
                <a:chExt cx="313798" cy="1464391"/>
              </a:xfrm>
            </p:grpSpPr>
            <p:sp>
              <p:nvSpPr>
                <p:cNvPr id="231" name="Line 53"/>
                <p:cNvSpPr>
                  <a:spLocks noChangeShapeType="1"/>
                </p:cNvSpPr>
                <p:nvPr/>
              </p:nvSpPr>
              <p:spPr bwMode="auto">
                <a:xfrm>
                  <a:off x="7754405" y="4364279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440607" y="4573478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sng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Line 58"/>
                <p:cNvSpPr>
                  <a:spLocks noChangeShapeType="1"/>
                </p:cNvSpPr>
                <p:nvPr/>
              </p:nvSpPr>
              <p:spPr bwMode="auto">
                <a:xfrm>
                  <a:off x="7754405" y="3318285"/>
                  <a:ext cx="0" cy="41839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7440607" y="3527484"/>
                  <a:ext cx="313798" cy="0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Oval 61"/>
                <p:cNvSpPr>
                  <a:spLocks noChangeArrowheads="1"/>
                </p:cNvSpPr>
                <p:nvPr/>
              </p:nvSpPr>
              <p:spPr bwMode="auto">
                <a:xfrm>
                  <a:off x="7593148" y="3451213"/>
                  <a:ext cx="143824" cy="143824"/>
                </a:xfrm>
                <a:prstGeom prst="ellipse">
                  <a:avLst/>
                </a:prstGeom>
                <a:solidFill>
                  <a:srgbClr val="C0504D"/>
                </a:solidFill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Line 64"/>
                <p:cNvSpPr>
                  <a:spLocks noChangeShapeType="1"/>
                </p:cNvSpPr>
                <p:nvPr/>
              </p:nvSpPr>
              <p:spPr bwMode="auto">
                <a:xfrm>
                  <a:off x="7440607" y="3527484"/>
                  <a:ext cx="0" cy="1045993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C0504D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9" name="Rectangle 228"/>
              <p:cNvSpPr/>
              <p:nvPr/>
            </p:nvSpPr>
            <p:spPr>
              <a:xfrm>
                <a:off x="4433589" y="31242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+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433589" y="4495800"/>
                <a:ext cx="3966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Verdana" charset="0"/>
                    <a:ea typeface="+mn-ea"/>
                    <a:cs typeface="+mn-cs"/>
                  </a:rPr>
                  <a:t>+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7" name="Text Box 56"/>
            <p:cNvSpPr txBox="1">
              <a:spLocks noChangeArrowheads="1"/>
            </p:cNvSpPr>
            <p:nvPr/>
          </p:nvSpPr>
          <p:spPr bwMode="auto">
            <a:xfrm>
              <a:off x="3658163" y="3887045"/>
              <a:ext cx="420576" cy="322515"/>
            </a:xfrm>
            <a:prstGeom prst="rect">
              <a:avLst/>
            </a:prstGeom>
            <a:noFill/>
            <a:ln w="28575">
              <a:noFill/>
              <a:miter lim="800000"/>
              <a:headEnd type="none" w="sm" len="sm"/>
              <a:tailEnd type="none" w="sm" len="sm"/>
            </a:ln>
          </p:spPr>
          <p:txBody>
            <a:bodyPr wrap="square" lIns="0" tIns="0" rIns="0" bIns="45709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Verdana" charset="0"/>
                  <a:ea typeface="+mn-ea"/>
                  <a:cs typeface="+mn-cs"/>
                </a:rPr>
                <a:t>1</a:t>
              </a:r>
            </a:p>
          </p:txBody>
        </p:sp>
      </p:grpSp>
      <p:cxnSp>
        <p:nvCxnSpPr>
          <p:cNvPr id="237" name="Straight Connector 236"/>
          <p:cNvCxnSpPr/>
          <p:nvPr/>
        </p:nvCxnSpPr>
        <p:spPr>
          <a:xfrm>
            <a:off x="4533835" y="5497602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8" name="Straight Connector 237"/>
          <p:cNvCxnSpPr/>
          <p:nvPr/>
        </p:nvCxnSpPr>
        <p:spPr>
          <a:xfrm>
            <a:off x="4506204" y="5410200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39" name="Straight Connector 238"/>
          <p:cNvCxnSpPr/>
          <p:nvPr/>
        </p:nvCxnSpPr>
        <p:spPr>
          <a:xfrm>
            <a:off x="1709724" y="5509266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0" name="Straight Connector 239"/>
          <p:cNvCxnSpPr/>
          <p:nvPr/>
        </p:nvCxnSpPr>
        <p:spPr>
          <a:xfrm>
            <a:off x="1682093" y="5421864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1" name="Straight Connector 240"/>
          <p:cNvCxnSpPr/>
          <p:nvPr/>
        </p:nvCxnSpPr>
        <p:spPr>
          <a:xfrm>
            <a:off x="7573404" y="5492839"/>
            <a:ext cx="1524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242" name="Straight Connector 241"/>
          <p:cNvCxnSpPr/>
          <p:nvPr/>
        </p:nvCxnSpPr>
        <p:spPr>
          <a:xfrm>
            <a:off x="7545773" y="5405437"/>
            <a:ext cx="218196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57596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61988" y="0"/>
            <a:ext cx="7772400" cy="732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Inverter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40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077218"/>
              </p:ext>
            </p:extLst>
          </p:nvPr>
        </p:nvGraphicFramePr>
        <p:xfrm>
          <a:off x="5295900" y="3855720"/>
          <a:ext cx="1524000" cy="155448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3982986" y="992187"/>
            <a:ext cx="4856214" cy="258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 NOT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</a:t>
            </a: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>
            <a:off x="6237017" y="2162326"/>
            <a:ext cx="638715" cy="733663"/>
          </a:xfrm>
          <a:prstGeom prst="triangle">
            <a:avLst>
              <a:gd name="adj" fmla="val 5000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val 19"/>
          <p:cNvSpPr>
            <a:spLocks noChangeAspect="1" noChangeArrowheads="1"/>
          </p:cNvSpPr>
          <p:nvPr/>
        </p:nvSpPr>
        <p:spPr bwMode="auto">
          <a:xfrm>
            <a:off x="6922516" y="2443803"/>
            <a:ext cx="201168" cy="201168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Line 20"/>
          <p:cNvSpPr>
            <a:spLocks noChangeShapeType="1"/>
          </p:cNvSpPr>
          <p:nvPr/>
        </p:nvSpPr>
        <p:spPr bwMode="auto">
          <a:xfrm flipH="1">
            <a:off x="5732343" y="2544387"/>
            <a:ext cx="4572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Line 21"/>
          <p:cNvSpPr>
            <a:spLocks noChangeShapeType="1"/>
          </p:cNvSpPr>
          <p:nvPr/>
        </p:nvSpPr>
        <p:spPr bwMode="auto">
          <a:xfrm flipH="1" flipV="1">
            <a:off x="7123684" y="2544387"/>
            <a:ext cx="183121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 Box 22"/>
          <p:cNvSpPr txBox="1">
            <a:spLocks noChangeArrowheads="1"/>
          </p:cNvSpPr>
          <p:nvPr/>
        </p:nvSpPr>
        <p:spPr bwMode="auto">
          <a:xfrm>
            <a:off x="5257800" y="2280859"/>
            <a:ext cx="425116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7429833" y="2302526"/>
            <a:ext cx="612668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48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1173189" y="2560085"/>
            <a:ext cx="486954" cy="5511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925643" y="2777223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748235" y="2341844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748236" y="2777223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748236" y="2341845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660143" y="2341844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178555" y="1754087"/>
            <a:ext cx="35359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931009" y="1319811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929124" y="1971224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754825" y="1536949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754825" y="1971224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754825" y="1536948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665510" y="1536949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32148" y="1718815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 Box 3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4780" y="1858796"/>
            <a:ext cx="422190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</a:t>
            </a:r>
          </a:p>
        </p:txBody>
      </p:sp>
      <p:sp>
        <p:nvSpPr>
          <p:cNvPr id="63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472865" y="1858796"/>
            <a:ext cx="608138" cy="497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>
            <p:custDataLst>
              <p:tags r:id="rId17"/>
            </p:custDataLst>
          </p:nvPr>
        </p:nvCxnSpPr>
        <p:spPr>
          <a:xfrm rot="5400000">
            <a:off x="770669" y="2157709"/>
            <a:ext cx="810407" cy="536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5" name="Straight Connector 64"/>
          <p:cNvCxnSpPr/>
          <p:nvPr>
            <p:custDataLst>
              <p:tags r:id="rId18"/>
            </p:custDataLst>
          </p:nvPr>
        </p:nvCxnSpPr>
        <p:spPr>
          <a:xfrm rot="10800000">
            <a:off x="719536" y="2127253"/>
            <a:ext cx="451945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66" name="Straight Connector 65"/>
          <p:cNvCxnSpPr/>
          <p:nvPr>
            <p:custDataLst>
              <p:tags r:id="rId19"/>
            </p:custDataLst>
          </p:nvPr>
        </p:nvCxnSpPr>
        <p:spPr>
          <a:xfrm>
            <a:off x="1925644" y="2127253"/>
            <a:ext cx="459021" cy="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headEnd type="oval"/>
          </a:ln>
          <a:effectLst/>
        </p:spPr>
      </p:cxnSp>
      <p:cxnSp>
        <p:nvCxnSpPr>
          <p:cNvPr id="67" name="Straight Connector 66"/>
          <p:cNvCxnSpPr/>
          <p:nvPr/>
        </p:nvCxnSpPr>
        <p:spPr>
          <a:xfrm>
            <a:off x="1582681" y="30051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8" name="Straight Connector 67"/>
          <p:cNvCxnSpPr/>
          <p:nvPr/>
        </p:nvCxnSpPr>
        <p:spPr>
          <a:xfrm>
            <a:off x="1825568" y="32004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69" name="Straight Connector 68"/>
          <p:cNvCxnSpPr/>
          <p:nvPr/>
        </p:nvCxnSpPr>
        <p:spPr>
          <a:xfrm>
            <a:off x="1735081" y="31242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0" name="Line 1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1642621" y="1321988"/>
            <a:ext cx="514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547756" y="898954"/>
            <a:ext cx="2312131" cy="420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sz="2000" baseline="-25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 (aka logic 1)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72" name="Text Box 3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416666" y="3248083"/>
            <a:ext cx="2219157" cy="420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(ground is logic 0)</a:t>
            </a:r>
            <a:endParaRPr lang="en-US" sz="20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3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  <p:bldP spid="46" grpId="0"/>
      <p:bldP spid="4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>
          <a:xfrm>
            <a:off x="661988" y="0"/>
            <a:ext cx="7772400" cy="698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NOR Gate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aphicFrame>
        <p:nvGraphicFramePr>
          <p:cNvPr id="6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641361"/>
              </p:ext>
            </p:extLst>
          </p:nvPr>
        </p:nvGraphicFramePr>
        <p:xfrm>
          <a:off x="5641512" y="3987114"/>
          <a:ext cx="1673688" cy="2639060"/>
        </p:xfrm>
        <a:graphic>
          <a:graphicData uri="http://schemas.openxmlformats.org/drawingml/2006/table">
            <a:tbl>
              <a:tblPr/>
              <a:tblGrid>
                <a:gridCol w="439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Rectangle 79"/>
          <p:cNvSpPr>
            <a:spLocks noChangeArrowheads="1"/>
          </p:cNvSpPr>
          <p:nvPr/>
        </p:nvSpPr>
        <p:spPr bwMode="auto">
          <a:xfrm>
            <a:off x="4800600" y="952864"/>
            <a:ext cx="41148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Function: NOR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Symbol: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 smtClean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Truth Table: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62" name="AutoShape 80"/>
          <p:cNvSpPr>
            <a:spLocks noChangeArrowheads="1"/>
          </p:cNvSpPr>
          <p:nvPr/>
        </p:nvSpPr>
        <p:spPr bwMode="auto">
          <a:xfrm flipH="1">
            <a:off x="5432425" y="2159773"/>
            <a:ext cx="1022350" cy="889000"/>
          </a:xfrm>
          <a:prstGeom prst="moon">
            <a:avLst>
              <a:gd name="adj" fmla="val 7169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Line 81"/>
          <p:cNvSpPr>
            <a:spLocks noChangeShapeType="1"/>
          </p:cNvSpPr>
          <p:nvPr/>
        </p:nvSpPr>
        <p:spPr bwMode="auto">
          <a:xfrm flipH="1">
            <a:off x="5351463" y="2429648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Line 82"/>
          <p:cNvSpPr>
            <a:spLocks noChangeShapeType="1"/>
          </p:cNvSpPr>
          <p:nvPr/>
        </p:nvSpPr>
        <p:spPr bwMode="auto">
          <a:xfrm flipH="1">
            <a:off x="5351463" y="2810648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Text Box 83"/>
          <p:cNvSpPr txBox="1">
            <a:spLocks noChangeArrowheads="1"/>
          </p:cNvSpPr>
          <p:nvPr/>
        </p:nvSpPr>
        <p:spPr bwMode="auto">
          <a:xfrm>
            <a:off x="4970463" y="2505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</a:p>
        </p:txBody>
      </p:sp>
      <p:sp>
        <p:nvSpPr>
          <p:cNvPr id="66" name="Text Box 84"/>
          <p:cNvSpPr txBox="1">
            <a:spLocks noChangeArrowheads="1"/>
          </p:cNvSpPr>
          <p:nvPr/>
        </p:nvSpPr>
        <p:spPr bwMode="auto">
          <a:xfrm>
            <a:off x="4970463" y="2124848"/>
            <a:ext cx="354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</a:p>
        </p:txBody>
      </p:sp>
      <p:sp>
        <p:nvSpPr>
          <p:cNvPr id="67" name="Oval 85"/>
          <p:cNvSpPr>
            <a:spLocks noChangeArrowheads="1"/>
          </p:cNvSpPr>
          <p:nvPr/>
        </p:nvSpPr>
        <p:spPr bwMode="auto">
          <a:xfrm>
            <a:off x="6465888" y="2532835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Line 86"/>
          <p:cNvSpPr>
            <a:spLocks noChangeShapeType="1"/>
          </p:cNvSpPr>
          <p:nvPr/>
        </p:nvSpPr>
        <p:spPr bwMode="auto">
          <a:xfrm flipH="1">
            <a:off x="6619875" y="2610623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Text Box 87"/>
          <p:cNvSpPr txBox="1">
            <a:spLocks noChangeArrowheads="1"/>
          </p:cNvSpPr>
          <p:nvPr/>
        </p:nvSpPr>
        <p:spPr bwMode="auto">
          <a:xfrm>
            <a:off x="6999288" y="2277248"/>
            <a:ext cx="6080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</a:p>
        </p:txBody>
      </p:sp>
      <p:sp>
        <p:nvSpPr>
          <p:cNvPr id="70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V="1">
            <a:off x="2059448" y="1727665"/>
            <a:ext cx="405804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Line 1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2818335" y="1298901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 type="oval"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Line 1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2640927" y="151604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Line 1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40928" y="1514936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2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640928" y="1950315"/>
            <a:ext cx="177408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Line 21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552835" y="1516040"/>
            <a:ext cx="1223" cy="43537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Line 4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071247" y="2538073"/>
            <a:ext cx="353592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Line 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3341913" y="3745262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821816" y="1937351"/>
            <a:ext cx="1885" cy="3846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2647517" y="2320934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647517" y="2320935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Line 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2647517" y="2755211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Line 1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2558202" y="2320934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flipV="1">
            <a:off x="2424840" y="2500598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515379" y="1283360"/>
            <a:ext cx="514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Text 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99775" y="1484620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6" name="Text Box 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38512" y="2736275"/>
            <a:ext cx="609742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out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7" name="Text Box 30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38400" y="762000"/>
            <a:ext cx="978433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V</a:t>
            </a:r>
            <a:r>
              <a:rPr lang="en-US" baseline="-25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supply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706208" y="2265485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89" name="Line 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2752202" y="3546053"/>
            <a:ext cx="310294" cy="1102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Line 7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3162252" y="3328914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162252" y="3328915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162252" y="3763191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10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072937" y="3328914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65252" y="3296000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95" name="Line 5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6547" y="2985565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1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142238" y="2985566"/>
            <a:ext cx="1444687" cy="1587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144491" y="3764777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1554779" y="3548742"/>
            <a:ext cx="320735" cy="0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1964830" y="3330501"/>
            <a:ext cx="1224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Line 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1964830" y="3330502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Line 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1964830" y="3764778"/>
            <a:ext cx="177408" cy="1103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Line 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1875515" y="3330501"/>
            <a:ext cx="1223" cy="435379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Text Box 3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267830" y="3297587"/>
            <a:ext cx="386924" cy="4858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991" tIns="46795" rIns="89991" bIns="46795">
            <a:spAutoFit/>
          </a:bodyPr>
          <a:lstStyle/>
          <a:p>
            <a:pPr defTabSz="914400" fontAlgn="auto">
              <a:lnSpc>
                <a:spcPct val="11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A</a:t>
            </a:r>
            <a:endParaRPr lang="en-US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0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139125" y="2987152"/>
            <a:ext cx="3113" cy="333375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none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Line 5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2824925" y="2756314"/>
            <a:ext cx="1224" cy="217138"/>
          </a:xfrm>
          <a:prstGeom prst="line">
            <a:avLst/>
          </a:prstGeom>
          <a:noFill/>
          <a:ln w="25560">
            <a:solidFill>
              <a:sysClr val="windowText" lastClr="000000"/>
            </a:solidFill>
            <a:miter lim="800000"/>
            <a:headEnd type="oval"/>
            <a:tailEnd/>
          </a:ln>
          <a:effectLst/>
        </p:spPr>
        <p:txBody>
          <a:bodyPr lIns="91430" tIns="45715" rIns="91430" bIns="45715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val 1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flipV="1">
            <a:off x="2443925" y="1698151"/>
            <a:ext cx="90539" cy="73849"/>
          </a:xfrm>
          <a:prstGeom prst="ellipse">
            <a:avLst/>
          </a:prstGeom>
          <a:noFill/>
          <a:ln w="25560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wrap="none" lIns="91430" tIns="45715" rIns="91430" bIns="4571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 w="28575">
                <a:solidFill>
                  <a:prstClr val="black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1787525" y="39957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8" name="Straight Connector 107"/>
          <p:cNvCxnSpPr/>
          <p:nvPr/>
        </p:nvCxnSpPr>
        <p:spPr>
          <a:xfrm>
            <a:off x="2030412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>
            <a:off x="1939925" y="41148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0" name="Straight Connector 109"/>
          <p:cNvCxnSpPr/>
          <p:nvPr/>
        </p:nvCxnSpPr>
        <p:spPr>
          <a:xfrm>
            <a:off x="3006725" y="3995738"/>
            <a:ext cx="650875" cy="0"/>
          </a:xfrm>
          <a:prstGeom prst="line">
            <a:avLst/>
          </a:prstGeom>
          <a:noFill/>
          <a:ln w="317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1" name="Straight Connector 110"/>
          <p:cNvCxnSpPr/>
          <p:nvPr/>
        </p:nvCxnSpPr>
        <p:spPr>
          <a:xfrm>
            <a:off x="3249612" y="4191000"/>
            <a:ext cx="1524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12" name="Straight Connector 111"/>
          <p:cNvCxnSpPr/>
          <p:nvPr/>
        </p:nvCxnSpPr>
        <p:spPr>
          <a:xfrm>
            <a:off x="3159125" y="4114800"/>
            <a:ext cx="304800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6490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38100" y="74160"/>
            <a:ext cx="9105900" cy="99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 (Revisited)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8100" y="1034630"/>
            <a:ext cx="91059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NAND and NOR are universal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Can implement 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function with NAND or just NOR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useful for manufacturing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2336800" y="2025230"/>
            <a:ext cx="1446213" cy="685800"/>
            <a:chOff x="1056" y="1584"/>
            <a:chExt cx="911" cy="432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oup 9"/>
          <p:cNvGrpSpPr>
            <a:grpSpLocks/>
          </p:cNvGrpSpPr>
          <p:nvPr/>
        </p:nvGrpSpPr>
        <p:grpSpPr bwMode="auto">
          <a:xfrm>
            <a:off x="2184400" y="1034630"/>
            <a:ext cx="1482725" cy="533400"/>
            <a:chOff x="3654" y="1680"/>
            <a:chExt cx="934" cy="336"/>
          </a:xfrm>
        </p:grpSpPr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2416175" y="3277768"/>
            <a:ext cx="1295400" cy="812800"/>
            <a:chOff x="4685" y="3035"/>
            <a:chExt cx="816" cy="512"/>
          </a:xfrm>
        </p:grpSpPr>
        <p:sp>
          <p:nvSpPr>
            <p:cNvPr id="35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8" name="AutoShape 19"/>
          <p:cNvSpPr>
            <a:spLocks noChangeArrowheads="1"/>
          </p:cNvSpPr>
          <p:nvPr/>
        </p:nvSpPr>
        <p:spPr bwMode="auto">
          <a:xfrm>
            <a:off x="4876800" y="2016919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 flipH="1">
            <a:off x="4572000" y="21693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 flipH="1">
            <a:off x="4572000" y="25503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4294187" y="2245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4294187" y="18645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73" name="Oval 24"/>
          <p:cNvSpPr>
            <a:spLocks noChangeArrowheads="1"/>
          </p:cNvSpPr>
          <p:nvPr/>
        </p:nvSpPr>
        <p:spPr bwMode="auto">
          <a:xfrm>
            <a:off x="5715000" y="227250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Line 25"/>
          <p:cNvSpPr>
            <a:spLocks noChangeShapeType="1"/>
          </p:cNvSpPr>
          <p:nvPr/>
        </p:nvSpPr>
        <p:spPr bwMode="auto">
          <a:xfrm flipH="1">
            <a:off x="5868988" y="2350294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5" name="Group 32"/>
          <p:cNvGrpSpPr>
            <a:grpSpLocks/>
          </p:cNvGrpSpPr>
          <p:nvPr/>
        </p:nvGrpSpPr>
        <p:grpSpPr bwMode="auto">
          <a:xfrm>
            <a:off x="5934075" y="2083594"/>
            <a:ext cx="1482725" cy="533400"/>
            <a:chOff x="3654" y="1680"/>
            <a:chExt cx="934" cy="336"/>
          </a:xfrm>
        </p:grpSpPr>
        <p:sp>
          <p:nvSpPr>
            <p:cNvPr id="76" name="AutoShape 27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28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0" name="Group 34"/>
          <p:cNvGrpSpPr>
            <a:grpSpLocks/>
          </p:cNvGrpSpPr>
          <p:nvPr/>
        </p:nvGrpSpPr>
        <p:grpSpPr bwMode="auto">
          <a:xfrm>
            <a:off x="5791200" y="3312319"/>
            <a:ext cx="1482725" cy="533400"/>
            <a:chOff x="3654" y="1680"/>
            <a:chExt cx="934" cy="336"/>
          </a:xfrm>
        </p:grpSpPr>
        <p:sp>
          <p:nvSpPr>
            <p:cNvPr id="81" name="AutoShape 35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val 36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5" name="Text Box 41"/>
          <p:cNvSpPr txBox="1">
            <a:spLocks noChangeArrowheads="1"/>
          </p:cNvSpPr>
          <p:nvPr/>
        </p:nvSpPr>
        <p:spPr bwMode="auto">
          <a:xfrm>
            <a:off x="4370387" y="3464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86" name="Text Box 42"/>
          <p:cNvSpPr txBox="1">
            <a:spLocks noChangeArrowheads="1"/>
          </p:cNvSpPr>
          <p:nvPr/>
        </p:nvSpPr>
        <p:spPr bwMode="auto">
          <a:xfrm>
            <a:off x="4370387" y="3083719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87" name="AutoShape 49"/>
          <p:cNvSpPr>
            <a:spLocks noChangeArrowheads="1"/>
          </p:cNvSpPr>
          <p:nvPr/>
        </p:nvSpPr>
        <p:spPr bwMode="auto">
          <a:xfrm>
            <a:off x="4876800" y="950119"/>
            <a:ext cx="838200" cy="685800"/>
          </a:xfrm>
          <a:prstGeom prst="flowChartDelay">
            <a:avLst/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Line 50"/>
          <p:cNvSpPr>
            <a:spLocks noChangeShapeType="1"/>
          </p:cNvSpPr>
          <p:nvPr/>
        </p:nvSpPr>
        <p:spPr bwMode="auto">
          <a:xfrm flipH="1">
            <a:off x="4572000" y="11025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Line 51"/>
          <p:cNvSpPr>
            <a:spLocks noChangeShapeType="1"/>
          </p:cNvSpPr>
          <p:nvPr/>
        </p:nvSpPr>
        <p:spPr bwMode="auto">
          <a:xfrm flipH="1">
            <a:off x="4572000" y="1483519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val 53"/>
          <p:cNvSpPr>
            <a:spLocks noChangeArrowheads="1"/>
          </p:cNvSpPr>
          <p:nvPr/>
        </p:nvSpPr>
        <p:spPr bwMode="auto">
          <a:xfrm>
            <a:off x="5715000" y="120570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Line 54"/>
          <p:cNvSpPr>
            <a:spLocks noChangeShapeType="1"/>
          </p:cNvSpPr>
          <p:nvPr/>
        </p:nvSpPr>
        <p:spPr bwMode="auto">
          <a:xfrm flipH="1">
            <a:off x="5868988" y="1283494"/>
            <a:ext cx="304800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Line 60"/>
          <p:cNvSpPr>
            <a:spLocks noChangeShapeType="1"/>
          </p:cNvSpPr>
          <p:nvPr/>
        </p:nvSpPr>
        <p:spPr bwMode="auto">
          <a:xfrm>
            <a:off x="4572000" y="1102519"/>
            <a:ext cx="0" cy="38100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61"/>
          <p:cNvSpPr>
            <a:spLocks noChangeShapeType="1"/>
          </p:cNvSpPr>
          <p:nvPr/>
        </p:nvSpPr>
        <p:spPr bwMode="auto">
          <a:xfrm flipH="1">
            <a:off x="4419600" y="1254919"/>
            <a:ext cx="152400" cy="0"/>
          </a:xfrm>
          <a:prstGeom prst="lin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AutoShape 15"/>
          <p:cNvSpPr>
            <a:spLocks noChangeArrowheads="1"/>
          </p:cNvSpPr>
          <p:nvPr/>
        </p:nvSpPr>
        <p:spPr bwMode="auto">
          <a:xfrm flipH="1">
            <a:off x="4791742" y="3171362"/>
            <a:ext cx="833511" cy="812199"/>
          </a:xfrm>
          <a:prstGeom prst="moon">
            <a:avLst>
              <a:gd name="adj" fmla="val 71690"/>
            </a:avLst>
          </a:prstGeom>
          <a:noFill/>
          <a:ln w="2540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ne 16"/>
          <p:cNvSpPr>
            <a:spLocks noChangeShapeType="1"/>
          </p:cNvSpPr>
          <p:nvPr/>
        </p:nvSpPr>
        <p:spPr bwMode="auto">
          <a:xfrm flipH="1">
            <a:off x="4725118" y="3417243"/>
            <a:ext cx="24948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17"/>
          <p:cNvSpPr>
            <a:spLocks noChangeShapeType="1"/>
          </p:cNvSpPr>
          <p:nvPr/>
        </p:nvSpPr>
        <p:spPr bwMode="auto">
          <a:xfrm flipH="1">
            <a:off x="4725118" y="3766234"/>
            <a:ext cx="24948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val 24"/>
          <p:cNvSpPr>
            <a:spLocks noChangeArrowheads="1"/>
          </p:cNvSpPr>
          <p:nvPr/>
        </p:nvSpPr>
        <p:spPr bwMode="auto">
          <a:xfrm>
            <a:off x="5644120" y="3499577"/>
            <a:ext cx="152400" cy="152400"/>
          </a:xfrm>
          <a:prstGeom prst="ellipse">
            <a:avLst/>
          </a:prstGeom>
          <a:noFill/>
          <a:ln w="25400">
            <a:solidFill>
              <a:sysClr val="windowText" lastClr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xt Box 23"/>
          <p:cNvSpPr txBox="1">
            <a:spLocks noChangeArrowheads="1"/>
          </p:cNvSpPr>
          <p:nvPr/>
        </p:nvSpPr>
        <p:spPr bwMode="auto">
          <a:xfrm>
            <a:off x="4294187" y="914400"/>
            <a:ext cx="3540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66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058"/>
            <a:ext cx="8229600" cy="1022934"/>
          </a:xfrm>
        </p:spPr>
        <p:txBody>
          <a:bodyPr>
            <a:normAutofit/>
          </a:bodyPr>
          <a:lstStyle/>
          <a:p>
            <a:r>
              <a:rPr lang="en-US" dirty="0"/>
              <a:t>Logic </a:t>
            </a:r>
            <a:r>
              <a:rPr lang="en-US" dirty="0">
                <a:solidFill>
                  <a:schemeClr val="tx2"/>
                </a:solidFill>
              </a:rPr>
              <a:t>Gates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491038" y="1041400"/>
            <a:ext cx="4422775" cy="544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dirty="0" smtClean="0">
                <a:solidFill>
                  <a:schemeClr val="tx2"/>
                </a:solidFill>
              </a:rPr>
              <a:t>One can buy gates separately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ex. 74xxx series of integrated circuits</a:t>
            </a:r>
          </a:p>
          <a:p>
            <a:pPr lvl="1" fontAlgn="auto">
              <a:spcAft>
                <a:spcPts val="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cost ~$1 per chip, mostly for packaging and testing</a:t>
            </a:r>
          </a:p>
          <a:p>
            <a:pPr fontAlgn="auto"/>
            <a:endParaRPr lang="en-US" sz="2800" dirty="0" smtClean="0">
              <a:solidFill>
                <a:schemeClr val="tx2"/>
              </a:solidFill>
            </a:endParaRPr>
          </a:p>
          <a:p>
            <a:pPr fontAlgn="auto"/>
            <a:r>
              <a:rPr lang="en-US" sz="2800" dirty="0" smtClean="0">
                <a:solidFill>
                  <a:schemeClr val="tx2"/>
                </a:solidFill>
              </a:rPr>
              <a:t>Cumbersome, but possible to build devices using gates put together manually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4" descr="The image “http://upload.wikimedia.org/wikipedia/commons/thumb/2/26/7400.jpg/180px-7400.jpg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1487488"/>
            <a:ext cx="345916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7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11893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94634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67236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86916"/>
              </p:ext>
            </p:extLst>
          </p:nvPr>
        </p:nvGraphicFramePr>
        <p:xfrm>
          <a:off x="5336498" y="44402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6252"/>
              </p:ext>
            </p:extLst>
          </p:nvPr>
        </p:nvGraphicFramePr>
        <p:xfrm>
          <a:off x="5336498" y="44402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93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154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916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440898" y="3133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059898" y="2944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54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916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2440898" y="1990725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059898" y="1801813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54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4" name="Oval 18"/>
          <p:cNvSpPr>
            <a:spLocks noChangeArrowheads="1"/>
          </p:cNvSpPr>
          <p:nvPr/>
        </p:nvSpPr>
        <p:spPr bwMode="auto">
          <a:xfrm>
            <a:off x="916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2440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059898" y="57086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 flipV="1">
            <a:off x="1307423" y="52784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54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916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440898" y="48307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2059898" y="4641849"/>
            <a:ext cx="381000" cy="381000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V="1">
            <a:off x="1307423" y="4211636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 flipV="1">
            <a:off x="154898" y="1600200"/>
            <a:ext cx="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2498" y="1066800"/>
            <a:ext cx="3810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6" name="Line 31"/>
          <p:cNvSpPr>
            <a:spLocks noChangeShapeType="1"/>
          </p:cNvSpPr>
          <p:nvPr/>
        </p:nvSpPr>
        <p:spPr bwMode="auto">
          <a:xfrm>
            <a:off x="3202898" y="1981200"/>
            <a:ext cx="0" cy="1371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7" name="Line 32"/>
          <p:cNvSpPr>
            <a:spLocks noChangeShapeType="1"/>
          </p:cNvSpPr>
          <p:nvPr/>
        </p:nvSpPr>
        <p:spPr bwMode="auto">
          <a:xfrm>
            <a:off x="3202898" y="3352800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3964898" y="2514600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3202898" y="4821236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>
            <a:off x="3202898" y="5897561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 flipV="1">
            <a:off x="3964898" y="5049836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154898" y="5126036"/>
            <a:ext cx="3048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5" name="Line 40"/>
          <p:cNvSpPr>
            <a:spLocks noChangeShapeType="1"/>
          </p:cNvSpPr>
          <p:nvPr/>
        </p:nvSpPr>
        <p:spPr bwMode="auto">
          <a:xfrm flipH="1" flipV="1">
            <a:off x="154898" y="5126036"/>
            <a:ext cx="0" cy="762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83498" y="152400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498" y="267718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2554" y="43742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4610" y="5441016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55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7" name="Line 27"/>
          <p:cNvSpPr>
            <a:spLocks noChangeShapeType="1"/>
          </p:cNvSpPr>
          <p:nvPr/>
        </p:nvSpPr>
        <p:spPr bwMode="auto">
          <a:xfrm flipV="1">
            <a:off x="1297898" y="48212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1297898" y="5888036"/>
            <a:ext cx="7620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5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17779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7" name="Text Box 29"/>
          <p:cNvSpPr txBox="1">
            <a:spLocks noChangeArrowheads="1"/>
          </p:cNvSpPr>
          <p:nvPr/>
        </p:nvSpPr>
        <p:spPr bwMode="auto">
          <a:xfrm>
            <a:off x="0" y="434337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+</a:t>
            </a:r>
          </a:p>
        </p:txBody>
      </p:sp>
      <p:sp>
        <p:nvSpPr>
          <p:cNvPr id="78" name="Line 9"/>
          <p:cNvSpPr>
            <a:spLocks noChangeShapeType="1"/>
          </p:cNvSpPr>
          <p:nvPr/>
        </p:nvSpPr>
        <p:spPr bwMode="auto">
          <a:xfrm flipV="1">
            <a:off x="1249924" y="2408238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5"/>
          <p:cNvSpPr>
            <a:spLocks noChangeShapeType="1"/>
          </p:cNvSpPr>
          <p:nvPr/>
        </p:nvSpPr>
        <p:spPr bwMode="auto">
          <a:xfrm flipV="1">
            <a:off x="1249924" y="1265238"/>
            <a:ext cx="914400" cy="609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4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8" grpId="2" animBg="1"/>
      <p:bldP spid="58" grpId="3" animBg="1"/>
      <p:bldP spid="77" grpId="0" animBg="1"/>
      <p:bldP spid="78" grpId="0" animBg="1"/>
      <p:bldP spid="78" grpId="1" animBg="1"/>
      <p:bldP spid="78" grpId="2" animBg="1"/>
      <p:bldP spid="7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Then and Now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14" name="Picture 4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Intel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Haswell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1.4 billion transistors, 22nm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177 square millimeters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Four processing cores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49579"/>
            <a:ext cx="46810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http://techguru3d.com/4th-gen-intel-haswell-processors-architecture-and-lineup/</a:t>
            </a:r>
          </a:p>
        </p:txBody>
      </p:sp>
      <p:pic>
        <p:nvPicPr>
          <p:cNvPr id="17" name="Picture 2" descr="http://techguru3d.com/wp-content/uploads/2013/06/Intel-Haswell-Co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624"/>
          <a:stretch/>
        </p:blipFill>
        <p:spPr bwMode="auto">
          <a:xfrm>
            <a:off x="4031103" y="1066800"/>
            <a:ext cx="5112897" cy="313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The first transistor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One  workbench at AT&amp;T Bell Labs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1947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Bardeen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Brattain, and Shockley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https://en.wikipedia.org/wiki/Transistor_count</a:t>
            </a:r>
            <a:endParaRPr lang="en-US" sz="14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2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157058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Then and Now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14" name="Picture 4" descr="transis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05350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493503" y="4573587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Intel </a:t>
            </a:r>
            <a:r>
              <a:rPr lang="en-US" sz="2800" dirty="0" err="1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Broadwell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7.2 billion transistors, 14nm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456 square millimeters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Up to 22 processing cores</a:t>
            </a:r>
            <a:endParaRPr lang="en-US" sz="1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249579"/>
            <a:ext cx="52437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https://www.computershopper.com/computex-2015/performance-preview-desktop-broadwell-at-computex-2015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04800" y="4572000"/>
            <a:ext cx="4535368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The first transistor</a:t>
            </a:r>
            <a:endParaRPr lang="en-US" sz="2800" dirty="0">
              <a:solidFill>
                <a:schemeClr val="tx2"/>
              </a:solidFill>
              <a:latin typeface="Source Sans Pro"/>
              <a:ea typeface="+mn-ea"/>
              <a:cs typeface="+mn-cs"/>
            </a:endParaRP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One  workbench at AT&amp;T Bell Labs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1947</a:t>
            </a:r>
          </a:p>
          <a:p>
            <a:pPr marL="800100" lvl="1" indent="-342900" defTabSz="914400" fontAlgn="auto"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FontTx/>
              <a:buChar char="•"/>
            </a:pPr>
            <a:r>
              <a:rPr lang="en-US" sz="1800" dirty="0" smtClean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Bardeen</a:t>
            </a:r>
            <a:r>
              <a:rPr lang="en-US" sz="18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, Brattain, and Shockley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3381" y="6563850"/>
            <a:ext cx="4846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tx2"/>
                </a:solidFill>
                <a:latin typeface="Source Sans Pro"/>
                <a:ea typeface="+mn-ea"/>
                <a:cs typeface="+mn-cs"/>
              </a:rPr>
              <a:t>https://en.wikipedia.org/wiki/Transistor_count</a:t>
            </a:r>
          </a:p>
        </p:txBody>
      </p:sp>
      <p:pic>
        <p:nvPicPr>
          <p:cNvPr id="20" name="Picture 2" descr="5th Generation Core Die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1960"/>
            <a:ext cx="2905717" cy="32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5" name="Rectangle 2"/>
          <p:cNvSpPr txBox="1">
            <a:spLocks noChangeArrowheads="1"/>
          </p:cNvSpPr>
          <p:nvPr/>
        </p:nvSpPr>
        <p:spPr>
          <a:xfrm>
            <a:off x="4572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Big Picture: Abstraction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>
          <a:xfrm>
            <a:off x="228600" y="6096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Hide complexity through simple abstractions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Simplicity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Box diagram represents inputs and outputs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Complexity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Hides underlying NMOS- and PMOS-transistors and atomic interactions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3024" y="3429000"/>
            <a:ext cx="2927314" cy="2406932"/>
            <a:chOff x="43024" y="3429000"/>
            <a:chExt cx="2927314" cy="2406932"/>
          </a:xfrm>
        </p:grpSpPr>
        <p:sp>
          <p:nvSpPr>
            <p:cNvPr id="79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895073" y="4904541"/>
              <a:ext cx="486954" cy="5511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17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647527" y="5121679"/>
              <a:ext cx="1224" cy="21713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 type="oval"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18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470119" y="4686300"/>
              <a:ext cx="1223" cy="43537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Line 19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470120" y="5121679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20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470120" y="4686301"/>
              <a:ext cx="177408" cy="1102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Line 21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1382027" y="4686300"/>
              <a:ext cx="1223" cy="43537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Line 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900439" y="4098543"/>
              <a:ext cx="353592" cy="1102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5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652893" y="3664267"/>
              <a:ext cx="1224" cy="217138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 type="oval"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 flipH="1">
              <a:off x="1651008" y="4315680"/>
              <a:ext cx="1885" cy="384687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76709" y="3881405"/>
              <a:ext cx="1224" cy="435379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8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76709" y="4315680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76709" y="3881404"/>
              <a:ext cx="177408" cy="1103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10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387394" y="3881405"/>
              <a:ext cx="1223" cy="435379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val 1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54032" y="4063271"/>
              <a:ext cx="90539" cy="73849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lIns="91430" tIns="45715" rIns="91430" bIns="45715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627104" y="5354358"/>
              <a:ext cx="149128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Line 15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893366" y="3664267"/>
              <a:ext cx="1225022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lIns="91430" tIns="45715" rIns="91430" bIns="45715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 Box 30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3024" y="4334506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96" name="Text Box 3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362200" y="4419600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97" name="Text Box 30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71356" y="3589351"/>
              <a:ext cx="667322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Vdd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Text Box 30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581255" y="5338817"/>
              <a:ext cx="583709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Vss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9" name="Straight Connector 98"/>
            <p:cNvCxnSpPr/>
            <p:nvPr>
              <p:custDataLst>
                <p:tags r:id="rId50"/>
              </p:custDataLst>
            </p:nvPr>
          </p:nvCxnSpPr>
          <p:spPr>
            <a:xfrm rot="5400000">
              <a:off x="492553" y="4502165"/>
              <a:ext cx="810407" cy="5366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00" name="Straight Connector 99"/>
            <p:cNvCxnSpPr/>
            <p:nvPr>
              <p:custDataLst>
                <p:tags r:id="rId51"/>
              </p:custDataLst>
            </p:nvPr>
          </p:nvCxnSpPr>
          <p:spPr>
            <a:xfrm flipH="1">
              <a:off x="304800" y="4471709"/>
              <a:ext cx="588566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cxnSp>
          <p:nvCxnSpPr>
            <p:cNvPr id="101" name="Straight Connector 100"/>
            <p:cNvCxnSpPr/>
            <p:nvPr>
              <p:custDataLst>
                <p:tags r:id="rId52"/>
              </p:custDataLst>
            </p:nvPr>
          </p:nvCxnSpPr>
          <p:spPr>
            <a:xfrm>
              <a:off x="1647528" y="4471709"/>
              <a:ext cx="941718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oval"/>
            </a:ln>
            <a:effectLst/>
          </p:spPr>
        </p:cxnSp>
        <p:sp>
          <p:nvSpPr>
            <p:cNvPr id="102" name="Rectangle 101"/>
            <p:cNvSpPr/>
            <p:nvPr/>
          </p:nvSpPr>
          <p:spPr>
            <a:xfrm>
              <a:off x="449233" y="3429000"/>
              <a:ext cx="1880084" cy="236220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71624" y="6172200"/>
            <a:ext cx="2626297" cy="533400"/>
            <a:chOff x="271624" y="6172200"/>
            <a:chExt cx="2626297" cy="533400"/>
          </a:xfrm>
        </p:grpSpPr>
        <p:sp>
          <p:nvSpPr>
            <p:cNvPr id="104" name="Line 6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H="1">
              <a:off x="1836664" y="6437771"/>
              <a:ext cx="307975" cy="1444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5" name="AutoShape 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5400000">
              <a:off x="1121853" y="6134100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6" name="Oval 1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701291" y="6359525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7" name="Line 11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627103" y="6435726"/>
              <a:ext cx="466175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8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1624" y="6208485"/>
              <a:ext cx="414176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</a:t>
              </a:r>
            </a:p>
          </p:txBody>
        </p:sp>
        <p:sp>
          <p:nvSpPr>
            <p:cNvPr id="109" name="Text Box 3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89783" y="6190342"/>
              <a:ext cx="608138" cy="4971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89991" tIns="46795" rIns="89991" bIns="46795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out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934922" y="5714073"/>
            <a:ext cx="2540635" cy="1183852"/>
            <a:chOff x="3934922" y="5714073"/>
            <a:chExt cx="2540635" cy="118385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867400" y="6056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525272" y="5943599"/>
              <a:ext cx="1062161" cy="791207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>
              <a:off x="4200631" y="5967201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4" name="Line 6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4239188" y="6321474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5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4197348" y="6685869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3934922" y="5714073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7" name="TextBox 116"/>
            <p:cNvSpPr txBox="1"/>
            <p:nvPr/>
          </p:nvSpPr>
          <p:spPr bwMode="auto">
            <a:xfrm>
              <a:off x="3962400" y="6019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8" name="TextBox 117"/>
            <p:cNvSpPr txBox="1"/>
            <p:nvPr/>
          </p:nvSpPr>
          <p:spPr bwMode="auto">
            <a:xfrm>
              <a:off x="3962400" y="6400800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9" name="Line 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H="1">
              <a:off x="5597469" y="6319044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76600" y="3429000"/>
            <a:ext cx="5789757" cy="2362200"/>
            <a:chOff x="3276600" y="3429000"/>
            <a:chExt cx="5789757" cy="2362200"/>
          </a:xfrm>
        </p:grpSpPr>
        <p:sp>
          <p:nvSpPr>
            <p:cNvPr id="121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5739833" y="3640168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2" name="Line 5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3380165" y="3792568"/>
              <a:ext cx="2361256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3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5433446" y="417356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4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6574858" y="3976718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5" name="AutoShap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351336" y="4791706"/>
              <a:ext cx="838200" cy="685801"/>
            </a:xfrm>
            <a:prstGeom prst="flowChartDelay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6" name="Line 5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4044949" y="4944106"/>
              <a:ext cx="307975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7" name="Line 6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3380165" y="5325106"/>
              <a:ext cx="972758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8" name="Line 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 flipV="1">
              <a:off x="5186360" y="5129844"/>
              <a:ext cx="1696472" cy="4762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29" name="AutoShape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7239000" y="4190664"/>
              <a:ext cx="933449" cy="812799"/>
            </a:xfrm>
            <a:prstGeom prst="moon">
              <a:avLst>
                <a:gd name="adj" fmla="val 875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0" name="Line 15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6882831" y="4419600"/>
              <a:ext cx="443859" cy="1588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1" name="Line 1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6882832" y="4782181"/>
              <a:ext cx="443858" cy="379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2" name="Line 17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8198068" y="4561784"/>
              <a:ext cx="603251" cy="793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3" name="AutoShape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5400000">
              <a:off x="4705727" y="3849687"/>
              <a:ext cx="533399" cy="609600"/>
            </a:xfrm>
            <a:prstGeom prst="triangle">
              <a:avLst>
                <a:gd name="adj" fmla="val 50000"/>
              </a:avLst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4" name="Oval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85165" y="4075112"/>
              <a:ext cx="152400" cy="152400"/>
            </a:xfrm>
            <a:prstGeom prst="ellips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5" name="Line 1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4044949" y="4151313"/>
              <a:ext cx="632204" cy="0"/>
            </a:xfrm>
            <a:prstGeom prst="line">
              <a:avLst/>
            </a:prstGeom>
            <a:noFill/>
            <a:ln w="2556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rot="5400000" flipH="1">
              <a:off x="6718795" y="4950013"/>
              <a:ext cx="348629" cy="20556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7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rot="5400000" flipH="1">
              <a:off x="3657134" y="4542302"/>
              <a:ext cx="775630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8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380165" y="4530262"/>
              <a:ext cx="664784" cy="0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rot="5400000" flipH="1">
              <a:off x="6670873" y="4188673"/>
              <a:ext cx="444469" cy="20557"/>
            </a:xfrm>
            <a:prstGeom prst="line">
              <a:avLst/>
            </a:prstGeom>
            <a:noFill/>
            <a:ln w="28440">
              <a:solidFill>
                <a:sysClr val="windowText" lastClr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3711895" y="3429000"/>
              <a:ext cx="4793440" cy="2362200"/>
            </a:xfrm>
            <a:prstGeom prst="rect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1" name="TextBox 140"/>
            <p:cNvSpPr txBox="1"/>
            <p:nvPr/>
          </p:nvSpPr>
          <p:spPr bwMode="auto">
            <a:xfrm>
              <a:off x="3291027" y="3693875"/>
              <a:ext cx="329234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42" name="TextBox 141"/>
            <p:cNvSpPr txBox="1"/>
            <p:nvPr/>
          </p:nvSpPr>
          <p:spPr bwMode="auto">
            <a:xfrm>
              <a:off x="3276600" y="52940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3" name="TextBox 142"/>
            <p:cNvSpPr txBox="1"/>
            <p:nvPr/>
          </p:nvSpPr>
          <p:spPr bwMode="auto">
            <a:xfrm>
              <a:off x="3276600" y="4455875"/>
              <a:ext cx="343661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4" name="TextBox 143"/>
            <p:cNvSpPr txBox="1"/>
            <p:nvPr/>
          </p:nvSpPr>
          <p:spPr bwMode="auto">
            <a:xfrm>
              <a:off x="8458200" y="4532075"/>
              <a:ext cx="608157" cy="497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out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75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7418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803949"/>
            <a:ext cx="9296400" cy="54494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modern devices made of billions of transistors</a:t>
            </a:r>
          </a:p>
          <a:p>
            <a:pPr lvl="1"/>
            <a:r>
              <a:rPr lang="en-US" sz="2400" dirty="0" smtClean="0"/>
              <a:t>You will build a processor in this course!</a:t>
            </a:r>
          </a:p>
          <a:p>
            <a:pPr lvl="1"/>
            <a:r>
              <a:rPr lang="en-US" sz="2400" dirty="0" smtClean="0"/>
              <a:t>Modern transistors made from semiconductor materials</a:t>
            </a:r>
          </a:p>
          <a:p>
            <a:pPr lvl="1"/>
            <a:r>
              <a:rPr lang="en-US" sz="2400" dirty="0" smtClean="0"/>
              <a:t>Transistors used to make logic gates and logic </a:t>
            </a:r>
            <a:r>
              <a:rPr lang="en-US" sz="2400" dirty="0" smtClean="0"/>
              <a:t>circuits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We can now implement any logic circuit</a:t>
            </a:r>
          </a:p>
          <a:p>
            <a:pPr lvl="1"/>
            <a:r>
              <a:rPr lang="en-US" sz="2400" dirty="0" smtClean="0"/>
              <a:t>Use </a:t>
            </a:r>
            <a:r>
              <a:rPr lang="en-US" sz="2400" dirty="0"/>
              <a:t>P- </a:t>
            </a:r>
            <a:r>
              <a:rPr lang="en-US" sz="2400" dirty="0" smtClean="0"/>
              <a:t>&amp; </a:t>
            </a:r>
            <a:r>
              <a:rPr lang="en-US" sz="2400" dirty="0"/>
              <a:t>N-transistors to implement </a:t>
            </a:r>
            <a:r>
              <a:rPr lang="en-US" sz="2400" dirty="0" smtClean="0"/>
              <a:t>NAND/NOR gates</a:t>
            </a:r>
          </a:p>
          <a:p>
            <a:pPr lvl="1"/>
            <a:r>
              <a:rPr lang="en-US" sz="2400" dirty="0" smtClean="0"/>
              <a:t>Use NAND </a:t>
            </a:r>
            <a:r>
              <a:rPr lang="en-US" sz="2400" dirty="0"/>
              <a:t>or NOR gates to implement the logic </a:t>
            </a:r>
            <a:r>
              <a:rPr lang="en-US" sz="2400" dirty="0" smtClean="0"/>
              <a:t>circuit</a:t>
            </a:r>
            <a:endParaRPr lang="en-US" sz="2400" dirty="0"/>
          </a:p>
          <a:p>
            <a:pPr lvl="1"/>
            <a:r>
              <a:rPr lang="en-US" sz="2400" i="1" dirty="0" smtClean="0"/>
              <a:t>Efficiently</a:t>
            </a:r>
            <a:r>
              <a:rPr lang="en-US" sz="2400" dirty="0"/>
              <a:t>:</a:t>
            </a:r>
            <a:r>
              <a:rPr lang="en-US" sz="2400" dirty="0" smtClean="0"/>
              <a:t> use K-maps </a:t>
            </a:r>
            <a:r>
              <a:rPr lang="en-US" sz="2400" dirty="0"/>
              <a:t>to find </a:t>
            </a:r>
            <a:r>
              <a:rPr lang="en-US" sz="2400" dirty="0" smtClean="0"/>
              <a:t>required minimal terms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88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955498" y="894150"/>
            <a:ext cx="3328987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2"/>
                </a:solidFill>
              </a:rPr>
              <a:t>Either (OR)</a:t>
            </a: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r>
              <a:rPr lang="en-US" dirty="0" smtClean="0">
                <a:solidFill>
                  <a:schemeClr val="tx2"/>
                </a:solidFill>
              </a:rPr>
              <a:t>Both (AND)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11893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994634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67236"/>
              </p:ext>
            </p:extLst>
          </p:nvPr>
        </p:nvGraphicFramePr>
        <p:xfrm>
          <a:off x="5565098" y="4516436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39357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graphicFrame>
        <p:nvGraphicFramePr>
          <p:cNvPr id="5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8165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7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887770"/>
              </p:ext>
            </p:extLst>
          </p:nvPr>
        </p:nvGraphicFramePr>
        <p:xfrm>
          <a:off x="5336498" y="4555121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171645" y="2409826"/>
            <a:ext cx="0" cy="890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3171645" y="330041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V="1">
            <a:off x="3933645" y="2462213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37782" y="5927864"/>
            <a:ext cx="5958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V="1">
            <a:off x="3933642" y="5080139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 flipV="1">
            <a:off x="3337782" y="5330118"/>
            <a:ext cx="0" cy="5977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6133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 txBox="1">
            <a:spLocks noChangeArrowheads="1"/>
          </p:cNvSpPr>
          <p:nvPr/>
        </p:nvSpPr>
        <p:spPr>
          <a:xfrm>
            <a:off x="4955498" y="894150"/>
            <a:ext cx="3328987" cy="505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2"/>
                </a:solidFill>
              </a:rPr>
              <a:t>Either (OR)</a:t>
            </a: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endParaRPr lang="en-US" dirty="0" smtClean="0">
              <a:solidFill>
                <a:schemeClr val="tx2"/>
              </a:solidFill>
            </a:endParaRPr>
          </a:p>
          <a:p>
            <a:pPr fontAlgn="auto"/>
            <a:r>
              <a:rPr lang="en-US" dirty="0" smtClean="0">
                <a:solidFill>
                  <a:schemeClr val="tx2"/>
                </a:solidFill>
              </a:rPr>
              <a:t>Both (AND)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853304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812595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006771"/>
              </p:ext>
            </p:extLst>
          </p:nvPr>
        </p:nvGraphicFramePr>
        <p:xfrm>
          <a:off x="5336498" y="1828800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OFF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charset="0"/>
                          <a:ea typeface="ＭＳ Ｐゴシック" charset="0"/>
                        </a:rPr>
                        <a:t>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5" name="Litebulb"/>
          <p:cNvSpPr>
            <a:spLocks noEditPoints="1" noChangeArrowheads="1"/>
          </p:cNvSpPr>
          <p:nvPr/>
        </p:nvSpPr>
        <p:spPr bwMode="auto">
          <a:xfrm>
            <a:off x="3431498" y="990600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9" name="Line 34"/>
          <p:cNvSpPr>
            <a:spLocks noChangeShapeType="1"/>
          </p:cNvSpPr>
          <p:nvPr/>
        </p:nvSpPr>
        <p:spPr bwMode="auto">
          <a:xfrm flipH="1" flipV="1">
            <a:off x="4117298" y="2209800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4345898" y="1905000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46" name="Litebulb"/>
          <p:cNvSpPr>
            <a:spLocks noEditPoints="1" noChangeArrowheads="1"/>
          </p:cNvSpPr>
          <p:nvPr/>
        </p:nvSpPr>
        <p:spPr bwMode="auto">
          <a:xfrm>
            <a:off x="3431498" y="3602036"/>
            <a:ext cx="1004888" cy="14716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Line 42"/>
          <p:cNvSpPr>
            <a:spLocks noChangeShapeType="1"/>
          </p:cNvSpPr>
          <p:nvPr/>
        </p:nvSpPr>
        <p:spPr bwMode="auto">
          <a:xfrm flipH="1" flipV="1">
            <a:off x="4117298" y="4821236"/>
            <a:ext cx="228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4345898" y="4516436"/>
            <a:ext cx="38100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chemeClr val="tx2"/>
                </a:solidFill>
                <a:latin typeface="Source Sans Pro"/>
              </a:rPr>
              <a:t>-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60298" y="1432481"/>
            <a:ext cx="119891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Source Sans Pro"/>
              </a:rPr>
              <a:t>Truth Table</a:t>
            </a:r>
            <a:endParaRPr lang="en-US" sz="16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7" name="Line 31"/>
          <p:cNvSpPr>
            <a:spLocks noChangeShapeType="1"/>
          </p:cNvSpPr>
          <p:nvPr/>
        </p:nvSpPr>
        <p:spPr bwMode="auto">
          <a:xfrm>
            <a:off x="3171645" y="2409826"/>
            <a:ext cx="0" cy="8905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8" name="Line 32"/>
          <p:cNvSpPr>
            <a:spLocks noChangeShapeType="1"/>
          </p:cNvSpPr>
          <p:nvPr/>
        </p:nvSpPr>
        <p:spPr bwMode="auto">
          <a:xfrm>
            <a:off x="3171645" y="3300413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9" name="Line 33"/>
          <p:cNvSpPr>
            <a:spLocks noChangeShapeType="1"/>
          </p:cNvSpPr>
          <p:nvPr/>
        </p:nvSpPr>
        <p:spPr bwMode="auto">
          <a:xfrm flipV="1">
            <a:off x="3933645" y="2462213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3337782" y="5927864"/>
            <a:ext cx="595859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flipV="1">
            <a:off x="3933642" y="5080139"/>
            <a:ext cx="0" cy="838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1" name="Line 38"/>
          <p:cNvSpPr>
            <a:spLocks noChangeShapeType="1"/>
          </p:cNvSpPr>
          <p:nvPr/>
        </p:nvSpPr>
        <p:spPr bwMode="auto">
          <a:xfrm flipH="1" flipV="1">
            <a:off x="3337782" y="5330118"/>
            <a:ext cx="0" cy="59774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41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02745"/>
              </p:ext>
            </p:extLst>
          </p:nvPr>
        </p:nvGraphicFramePr>
        <p:xfrm>
          <a:off x="5336498" y="1824928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475622" y="2277952"/>
            <a:ext cx="1037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0 = OFF</a:t>
            </a:r>
          </a:p>
          <a:p>
            <a:r>
              <a:rPr lang="en-US" sz="1800" dirty="0" smtClean="0">
                <a:solidFill>
                  <a:schemeClr val="tx2"/>
                </a:solidFill>
                <a:latin typeface="Source Sans Pro"/>
              </a:rPr>
              <a:t>1 = ON</a:t>
            </a:r>
            <a:endParaRPr lang="en-US" sz="1800" dirty="0">
              <a:solidFill>
                <a:schemeClr val="tx2"/>
              </a:solidFill>
              <a:latin typeface="Source Sans Pro"/>
            </a:endParaRPr>
          </a:p>
        </p:txBody>
      </p:sp>
      <p:graphicFrame>
        <p:nvGraphicFramePr>
          <p:cNvPr id="43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450598"/>
              </p:ext>
            </p:extLst>
          </p:nvPr>
        </p:nvGraphicFramePr>
        <p:xfrm>
          <a:off x="5336498" y="4520374"/>
          <a:ext cx="1905000" cy="16764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Light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624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7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253353"/>
            <a:ext cx="457200" cy="604647"/>
          </a:xfrm>
          <a:ln>
            <a:noFill/>
          </a:ln>
        </p:spPr>
        <p:txBody>
          <a:bodyPr/>
          <a:lstStyle/>
          <a:p>
            <a:pPr>
              <a:defRPr/>
            </a:pPr>
            <a:fld id="{EFE0FDE5-1195-4879-940F-31B1BE8EAA1F}" type="slidenum">
              <a:rPr lang="en-US" smtClean="0">
                <a:solidFill>
                  <a:schemeClr val="tx2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Basic </a:t>
            </a:r>
            <a:r>
              <a:rPr lang="en-US" sz="3200" dirty="0">
                <a:solidFill>
                  <a:schemeClr val="tx2"/>
                </a:solidFill>
              </a:rPr>
              <a:t>Building Blocks: </a:t>
            </a:r>
            <a:r>
              <a:rPr lang="en-US" sz="3200" dirty="0" smtClean="0">
                <a:solidFill>
                  <a:schemeClr val="tx2"/>
                </a:solidFill>
              </a:rPr>
              <a:t>Switches to Logic Gates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252232" y="3029580"/>
            <a:ext cx="7239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>
            <a:off x="2562045" y="2409826"/>
            <a:ext cx="6096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3" name="Line 11"/>
          <p:cNvSpPr>
            <a:spLocks noChangeShapeType="1"/>
          </p:cNvSpPr>
          <p:nvPr/>
        </p:nvSpPr>
        <p:spPr bwMode="auto">
          <a:xfrm>
            <a:off x="256647" y="1914989"/>
            <a:ext cx="730370" cy="23274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4" name="Line 17"/>
          <p:cNvSpPr>
            <a:spLocks noChangeShapeType="1"/>
          </p:cNvSpPr>
          <p:nvPr/>
        </p:nvSpPr>
        <p:spPr bwMode="auto">
          <a:xfrm>
            <a:off x="183002" y="5927862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>
            <a:off x="2562042" y="533011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>
            <a:off x="183002" y="4851508"/>
            <a:ext cx="762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>
            <a:off x="923807" y="4462543"/>
            <a:ext cx="1617714" cy="1717216"/>
          </a:xfrm>
          <a:prstGeom prst="flowChartDelay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 flipH="1">
            <a:off x="775759" y="1673970"/>
            <a:ext cx="1786282" cy="1555859"/>
          </a:xfrm>
          <a:prstGeom prst="moon">
            <a:avLst>
              <a:gd name="adj" fmla="val 78771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2245" y="1471613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2994" y="2538311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81298" y="44045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93354" y="5471319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B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72451" y="2157413"/>
            <a:ext cx="80021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OR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266642" y="5028764"/>
            <a:ext cx="10518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Source Sans Pro"/>
              </a:rPr>
              <a:t>AND</a:t>
            </a:r>
            <a:endParaRPr lang="en-US" sz="32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4495799" y="4525962"/>
            <a:ext cx="4648201" cy="210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dirty="0" smtClean="0">
                <a:solidFill>
                  <a:schemeClr val="accent1"/>
                </a:solidFill>
              </a:rPr>
              <a:t>Did you know?</a:t>
            </a:r>
          </a:p>
          <a:p>
            <a:pPr fontAlgn="auto"/>
            <a:r>
              <a:rPr lang="en-US" sz="2400" dirty="0" smtClean="0">
                <a:solidFill>
                  <a:schemeClr val="accent1"/>
                </a:solidFill>
              </a:rPr>
              <a:t>George Boole: </a:t>
            </a:r>
            <a:r>
              <a:rPr lang="en-US" sz="2400" dirty="0" smtClean="0">
                <a:solidFill>
                  <a:schemeClr val="tx2"/>
                </a:solidFill>
              </a:rPr>
              <a:t>Inventor of the idea of logic gates. He was born in Lincoln, England and he was the son of a shoemaker in a low class family. </a:t>
            </a:r>
          </a:p>
          <a:p>
            <a:pPr fontAlgn="auto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4" name="Picture 43"/>
          <p:cNvPicPr/>
          <p:nvPr/>
        </p:nvPicPr>
        <p:blipFill>
          <a:blip r:embed="rId3"/>
          <a:srcRect t="1176"/>
          <a:stretch>
            <a:fillRect/>
          </a:stretch>
        </p:blipFill>
        <p:spPr bwMode="auto">
          <a:xfrm>
            <a:off x="5791200" y="685800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5029200" y="3348335"/>
            <a:ext cx="3959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Source Sans Pro"/>
                <a:cs typeface="Comic Sans MS"/>
              </a:rPr>
              <a:t>George Boole (1815-1864)</a:t>
            </a:r>
            <a:endParaRPr lang="en-US" sz="24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399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Takeaway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23960" cy="5262757"/>
          </a:xfrm>
        </p:spPr>
        <p:txBody>
          <a:bodyPr/>
          <a:lstStyle/>
          <a:p>
            <a:r>
              <a:rPr lang="en-US" dirty="0" smtClean="0"/>
              <a:t>Binary (two symbols: </a:t>
            </a:r>
            <a:r>
              <a:rPr lang="en-US" dirty="0" smtClean="0">
                <a:solidFill>
                  <a:schemeClr val="accent1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6"/>
                </a:solidFill>
              </a:rPr>
              <a:t>false</a:t>
            </a:r>
            <a:r>
              <a:rPr lang="en-US" dirty="0" smtClean="0"/>
              <a:t>) is the basis of Logic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0" y="0"/>
            <a:ext cx="8229600" cy="102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Building Functions: Logic Gates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0" y="985938"/>
            <a:ext cx="8953500" cy="5872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200"/>
              </a:spcBef>
              <a:buSzPct val="80000"/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2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2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NOT: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AND: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OR:</a:t>
            </a: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82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Logic Gates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digital circuit that either allows a signal to pass through it or not.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Used to build logic functions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There are seven basic logic gates: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AND, OR,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</a:t>
            </a:r>
          </a:p>
          <a:p>
            <a:pPr marL="457200" marR="0" lvl="1" indent="0" algn="l" defTabSz="4572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Tx/>
              <a:buSzPct val="80000"/>
              <a:buFont typeface="Wingdings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	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NAND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AND),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</a:rPr>
              <a:t>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OR),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,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ource Sans Pro"/>
              </a:rPr>
              <a:t>XNOR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</a:rPr>
              <a:t> (not XOR) [later]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ource Sans Pro"/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1003300" y="2400400"/>
            <a:ext cx="1446213" cy="685800"/>
            <a:chOff x="1056" y="1584"/>
            <a:chExt cx="911" cy="432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850900" y="1409800"/>
            <a:ext cx="1482725" cy="533400"/>
            <a:chOff x="3654" y="1680"/>
            <a:chExt cx="934" cy="336"/>
          </a:xfrm>
        </p:grpSpPr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5400000">
              <a:off x="3960" y="1656"/>
              <a:ext cx="336" cy="3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4326" y="1799"/>
              <a:ext cx="96" cy="96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H="1">
              <a:off x="3654" y="1847"/>
              <a:ext cx="288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 flipH="1" flipV="1">
              <a:off x="4422" y="1847"/>
              <a:ext cx="166" cy="3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2" name="Group 14"/>
          <p:cNvGrpSpPr>
            <a:grpSpLocks/>
          </p:cNvGrpSpPr>
          <p:nvPr/>
        </p:nvGrpSpPr>
        <p:grpSpPr bwMode="auto">
          <a:xfrm>
            <a:off x="1082675" y="3652938"/>
            <a:ext cx="1295400" cy="812800"/>
            <a:chOff x="4685" y="3035"/>
            <a:chExt cx="816" cy="512"/>
          </a:xfrm>
        </p:grpSpPr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 flipH="1">
              <a:off x="4732" y="3035"/>
              <a:ext cx="588" cy="512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H="1">
              <a:off x="4685" y="319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H="1">
              <a:off x="4685" y="3410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5325" y="3295"/>
              <a:ext cx="176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04685"/>
              </p:ext>
            </p:extLst>
          </p:nvPr>
        </p:nvGraphicFramePr>
        <p:xfrm>
          <a:off x="2552700" y="3576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269236"/>
              </p:ext>
            </p:extLst>
          </p:nvPr>
        </p:nvGraphicFramePr>
        <p:xfrm>
          <a:off x="2552700" y="2052738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23082"/>
              </p:ext>
            </p:extLst>
          </p:nvPr>
        </p:nvGraphicFramePr>
        <p:xfrm>
          <a:off x="2601913" y="1138338"/>
          <a:ext cx="865187" cy="822960"/>
        </p:xfrm>
        <a:graphic>
          <a:graphicData uri="http://schemas.openxmlformats.org/drawingml/2006/table">
            <a:tbl>
              <a:tblPr/>
              <a:tblGrid>
                <a:gridCol w="324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952500" y="37422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2500" y="41232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76300" y="2446894"/>
            <a:ext cx="10419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  <a:endParaRPr lang="en-US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6300" y="2827894"/>
            <a:ext cx="10419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76300" y="1366938"/>
            <a:ext cx="1524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graphicFrame>
        <p:nvGraphicFramePr>
          <p:cNvPr id="28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632856"/>
              </p:ext>
            </p:extLst>
          </p:nvPr>
        </p:nvGraphicFramePr>
        <p:xfrm>
          <a:off x="7420545" y="3198913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11606"/>
              </p:ext>
            </p:extLst>
          </p:nvPr>
        </p:nvGraphicFramePr>
        <p:xfrm>
          <a:off x="7420545" y="1674913"/>
          <a:ext cx="939800" cy="13716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A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Out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1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60957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219140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828709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43827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304784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657418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426698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876557" algn="l" defTabSz="6095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  <a:ea typeface="ＭＳ Ｐゴシック" charset="0"/>
                        </a:rPr>
                        <a:t>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Source Sans Pro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5540945" y="2022575"/>
            <a:ext cx="1752602" cy="685800"/>
            <a:chOff x="5791200" y="1947862"/>
            <a:chExt cx="1752602" cy="685800"/>
          </a:xfrm>
        </p:grpSpPr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6223001" y="1947862"/>
              <a:ext cx="838201" cy="685800"/>
            </a:xfrm>
            <a:prstGeom prst="flowChartDelay">
              <a:avLst/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5918201" y="2100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Line 7"/>
            <p:cNvSpPr>
              <a:spLocks noChangeShapeType="1"/>
            </p:cNvSpPr>
            <p:nvPr/>
          </p:nvSpPr>
          <p:spPr bwMode="auto">
            <a:xfrm flipH="1">
              <a:off x="5918201" y="248126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 flipH="1">
              <a:off x="7239002" y="2284412"/>
              <a:ext cx="3048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791200" y="19943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791200" y="23753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62" name="Oval 11"/>
            <p:cNvSpPr>
              <a:spLocks noChangeArrowheads="1"/>
            </p:cNvSpPr>
            <p:nvPr/>
          </p:nvSpPr>
          <p:spPr bwMode="auto">
            <a:xfrm>
              <a:off x="7086600" y="22098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617145" y="3275113"/>
            <a:ext cx="1574800" cy="812800"/>
            <a:chOff x="5867400" y="3200400"/>
            <a:chExt cx="1574800" cy="812800"/>
          </a:xfrm>
        </p:grpSpPr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 flipH="1">
              <a:off x="6072188" y="3200400"/>
              <a:ext cx="933450" cy="812800"/>
            </a:xfrm>
            <a:prstGeom prst="moon">
              <a:avLst>
                <a:gd name="adj" fmla="val 71690"/>
              </a:avLst>
            </a:prstGeom>
            <a:noFill/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H="1">
              <a:off x="5997575" y="344646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 flipH="1">
              <a:off x="5997575" y="3795713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H="1">
              <a:off x="7162800" y="3581400"/>
              <a:ext cx="279400" cy="0"/>
            </a:xfrm>
            <a:prstGeom prst="line">
              <a:avLst/>
            </a:prstGeom>
            <a:noFill/>
            <a:ln w="2857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67400" y="3289756"/>
              <a:ext cx="10419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867400" y="3670756"/>
              <a:ext cx="10419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70" name="Oval 11"/>
            <p:cNvSpPr>
              <a:spLocks noChangeArrowheads="1"/>
            </p:cNvSpPr>
            <p:nvPr/>
          </p:nvSpPr>
          <p:spPr bwMode="auto">
            <a:xfrm>
              <a:off x="7010400" y="3505200"/>
              <a:ext cx="152400" cy="152400"/>
            </a:xfrm>
            <a:prstGeom prst="ellips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397945" y="1903513"/>
            <a:ext cx="11015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NAND:</a:t>
            </a: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20754" y="2979748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NOR:</a:t>
            </a:r>
            <a:endParaRPr lang="en-US" sz="26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2346</TotalTime>
  <Words>2897</Words>
  <Application>Microsoft Office PowerPoint</Application>
  <PresentationFormat>On-screen Show (4:3)</PresentationFormat>
  <Paragraphs>1444</Paragraphs>
  <Slides>43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1" baseType="lpstr">
      <vt:lpstr>ＭＳ Ｐゴシック</vt:lpstr>
      <vt:lpstr>Arial</vt:lpstr>
      <vt:lpstr>Arial Unicode MS</vt:lpstr>
      <vt:lpstr>Calibri</vt:lpstr>
      <vt:lpstr>Cambria Math</vt:lpstr>
      <vt:lpstr>Comic Sans MS</vt:lpstr>
      <vt:lpstr>Helvetica</vt:lpstr>
      <vt:lpstr>Lucida Grande</vt:lpstr>
      <vt:lpstr>Osaka</vt:lpstr>
      <vt:lpstr>Source Sans Pro</vt:lpstr>
      <vt:lpstr>Source Sans Pro Light</vt:lpstr>
      <vt:lpstr>StarSymbol</vt:lpstr>
      <vt:lpstr>Symbol</vt:lpstr>
      <vt:lpstr>Tahoma</vt:lpstr>
      <vt:lpstr>Times New Roman</vt:lpstr>
      <vt:lpstr>Verdana</vt:lpstr>
      <vt:lpstr>Wingdings</vt:lpstr>
      <vt:lpstr>Bracy_theme</vt:lpstr>
      <vt:lpstr>Gates and Logic: From Transistors to Logic Gates and Logic Circuits</vt:lpstr>
      <vt:lpstr>Goals for Today</vt:lpstr>
      <vt:lpstr>A switch</vt:lpstr>
      <vt:lpstr>Basic Building Blocks: Switches to Logic Gates</vt:lpstr>
      <vt:lpstr>Basic Building Blocks: Switches to Logic Gates</vt:lpstr>
      <vt:lpstr>Basic Building Blocks: Switches to Logic Gates</vt:lpstr>
      <vt:lpstr>Basic Building Blocks: Switches to Logic Gates</vt:lpstr>
      <vt:lpstr>Takeaway</vt:lpstr>
      <vt:lpstr>PowerPoint Presentation</vt:lpstr>
      <vt:lpstr>Goals for Today</vt:lpstr>
      <vt:lpstr>Next Goal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Goals for Today</vt:lpstr>
      <vt:lpstr>PowerPoint Presentation</vt:lpstr>
      <vt:lpstr>Takeaway</vt:lpstr>
      <vt:lpstr>Goals for Today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Goals for Today</vt:lpstr>
      <vt:lpstr>Silicon Valley &amp; the Semiconductor Industry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Logic Gates</vt:lpstr>
      <vt:lpstr>PowerPoint Presentation</vt:lpstr>
      <vt:lpstr>PowerPoint Presentation</vt:lpstr>
      <vt:lpstr>PowerPoint Presentation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Gates and Logic: From Transistors to Logic Gates and Logic Circuits</dc:title>
  <dc:creator>loaner</dc:creator>
  <cp:lastModifiedBy>Hakim Weatherspoon</cp:lastModifiedBy>
  <cp:revision>43</cp:revision>
  <dcterms:created xsi:type="dcterms:W3CDTF">2018-11-13T06:15:47Z</dcterms:created>
  <dcterms:modified xsi:type="dcterms:W3CDTF">2019-01-24T14:30:25Z</dcterms:modified>
</cp:coreProperties>
</file>