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notesSlides/notesSlide15.xml" ContentType="application/vnd.openxmlformats-officedocument.presentationml.notesSlide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notesSlides/notesSlide16.xml" ContentType="application/vnd.openxmlformats-officedocument.presentationml.notesSlide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tags/tag95.xml" ContentType="application/vnd.openxmlformats-officedocument.presentationml.tags+xml"/>
  <Override PartName="/ppt/notesSlides/notesSlide19.xml" ContentType="application/vnd.openxmlformats-officedocument.presentationml.notesSlide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notesSlides/notesSlide20.xml" ContentType="application/vnd.openxmlformats-officedocument.presentationml.notesSlide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notesSlides/notesSlide21.xml" ContentType="application/vnd.openxmlformats-officedocument.presentationml.notesSlide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notesSlides/notesSlide22.xml" ContentType="application/vnd.openxmlformats-officedocument.presentationml.notesSlide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notesSlides/notesSlide26.xml" ContentType="application/vnd.openxmlformats-officedocument.presentationml.notesSlide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notesSlides/notesSlide27.xml" ContentType="application/vnd.openxmlformats-officedocument.presentationml.notesSlide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notesSlides/notesSlide28.xml" ContentType="application/vnd.openxmlformats-officedocument.presentationml.notesSlide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notesSlides/notesSlide29.xml" ContentType="application/vnd.openxmlformats-officedocument.presentationml.notesSlide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notesSlides/notesSlide30.xml" ContentType="application/vnd.openxmlformats-officedocument.presentationml.notesSlide+xml"/>
  <Override PartName="/ppt/tags/tag149.xml" ContentType="application/vnd.openxmlformats-officedocument.presentationml.tags+xml"/>
  <Override PartName="/ppt/notesSlides/notesSlide31.xml" ContentType="application/vnd.openxmlformats-officedocument.presentationml.notesSlide+xml"/>
  <Override PartName="/ppt/tags/tag150.xml" ContentType="application/vnd.openxmlformats-officedocument.presentationml.tags+xml"/>
  <Override PartName="/ppt/notesSlides/notesSlide32.xml" ContentType="application/vnd.openxmlformats-officedocument.presentationml.notesSlide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notesSlides/notesSlide33.xml" ContentType="application/vnd.openxmlformats-officedocument.presentationml.notesSlide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notesSlides/notesSlide39.xml" ContentType="application/vnd.openxmlformats-officedocument.presentationml.notesSlide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73" r:id="rId1"/>
  </p:sldMasterIdLst>
  <p:notesMasterIdLst>
    <p:notesMasterId r:id="rId7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33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331" r:id="rId26"/>
    <p:sldId id="281" r:id="rId27"/>
    <p:sldId id="332" r:id="rId28"/>
    <p:sldId id="283" r:id="rId29"/>
    <p:sldId id="284" r:id="rId30"/>
    <p:sldId id="285" r:id="rId31"/>
    <p:sldId id="286" r:id="rId32"/>
    <p:sldId id="288" r:id="rId33"/>
    <p:sldId id="333" r:id="rId34"/>
    <p:sldId id="334" r:id="rId35"/>
    <p:sldId id="290" r:id="rId36"/>
    <p:sldId id="291" r:id="rId37"/>
    <p:sldId id="292" r:id="rId38"/>
    <p:sldId id="293" r:id="rId39"/>
    <p:sldId id="294" r:id="rId40"/>
    <p:sldId id="295" r:id="rId41"/>
    <p:sldId id="335" r:id="rId42"/>
    <p:sldId id="296" r:id="rId43"/>
    <p:sldId id="297" r:id="rId44"/>
    <p:sldId id="298" r:id="rId45"/>
    <p:sldId id="299" r:id="rId46"/>
    <p:sldId id="300" r:id="rId47"/>
    <p:sldId id="301" r:id="rId48"/>
    <p:sldId id="302" r:id="rId49"/>
    <p:sldId id="303" r:id="rId50"/>
    <p:sldId id="304" r:id="rId51"/>
    <p:sldId id="305" r:id="rId52"/>
    <p:sldId id="306" r:id="rId53"/>
    <p:sldId id="307" r:id="rId54"/>
    <p:sldId id="308" r:id="rId55"/>
    <p:sldId id="309" r:id="rId56"/>
    <p:sldId id="310" r:id="rId57"/>
    <p:sldId id="311" r:id="rId58"/>
    <p:sldId id="312" r:id="rId59"/>
    <p:sldId id="336" r:id="rId60"/>
    <p:sldId id="337" r:id="rId61"/>
    <p:sldId id="313" r:id="rId62"/>
    <p:sldId id="314" r:id="rId63"/>
    <p:sldId id="315" r:id="rId64"/>
    <p:sldId id="316" r:id="rId65"/>
    <p:sldId id="317" r:id="rId66"/>
    <p:sldId id="318" r:id="rId67"/>
    <p:sldId id="319" r:id="rId68"/>
    <p:sldId id="320" r:id="rId69"/>
    <p:sldId id="321" r:id="rId70"/>
    <p:sldId id="322" r:id="rId71"/>
    <p:sldId id="323" r:id="rId72"/>
    <p:sldId id="324" r:id="rId73"/>
    <p:sldId id="325" r:id="rId74"/>
    <p:sldId id="326" r:id="rId75"/>
    <p:sldId id="327" r:id="rId76"/>
    <p:sldId id="328" r:id="rId77"/>
    <p:sldId id="329" r:id="rId78"/>
  </p:sldIdLst>
  <p:sldSz cx="9144000" cy="6858000" type="screen4x3"/>
  <p:notesSz cx="7315200" cy="9601200"/>
  <p:defaultTextStyle>
    <a:defPPr>
      <a:defRPr lang="en-GB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itchFamily="18" charset="0"/>
        <a:ea typeface="Osaka"/>
        <a:cs typeface="Osaka"/>
      </a:defRPr>
    </a:lvl1pPr>
    <a:lvl2pPr marL="742950" indent="-285750" algn="l" defTabSz="457200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itchFamily="18" charset="0"/>
        <a:ea typeface="Osaka"/>
        <a:cs typeface="Osaka"/>
      </a:defRPr>
    </a:lvl2pPr>
    <a:lvl3pPr marL="1143000" indent="-228600" algn="l" defTabSz="457200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itchFamily="18" charset="0"/>
        <a:ea typeface="Osaka"/>
        <a:cs typeface="Osaka"/>
      </a:defRPr>
    </a:lvl3pPr>
    <a:lvl4pPr marL="1600200" indent="-228600" algn="l" defTabSz="457200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itchFamily="18" charset="0"/>
        <a:ea typeface="Osaka"/>
        <a:cs typeface="Osaka"/>
      </a:defRPr>
    </a:lvl4pPr>
    <a:lvl5pPr marL="2057400" indent="-228600" algn="l" defTabSz="457200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itchFamily="18" charset="0"/>
        <a:ea typeface="Osaka"/>
        <a:cs typeface="Osaka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Osaka"/>
        <a:cs typeface="Osaka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Osaka"/>
        <a:cs typeface="Osaka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Osaka"/>
        <a:cs typeface="Osaka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Osaka"/>
        <a:cs typeface="Osaka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44" autoAdjust="0"/>
    <p:restoredTop sz="81242" autoAdjust="0"/>
  </p:normalViewPr>
  <p:slideViewPr>
    <p:cSldViewPr snapToGrid="0">
      <p:cViewPr>
        <p:scale>
          <a:sx n="63" d="100"/>
          <a:sy n="63" d="100"/>
        </p:scale>
        <p:origin x="1965" y="49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E90463-4204-4A47-BD59-29F173821F01}" type="datetimeFigureOut">
              <a:rPr lang="en-US" smtClean="0"/>
              <a:t>1/22/2019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97013" y="1200150"/>
            <a:ext cx="4321175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621213"/>
            <a:ext cx="5851525" cy="37798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7C6AFC-CB88-4FD0-8820-98DC49988D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788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How does my laptop work?  How does my phone work?  What is the underlying principles</a:t>
            </a:r>
            <a:r>
              <a:rPr lang="en-US" baseline="0" dirty="0" smtClean="0"/>
              <a:t> and design for these electronics?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7C6AFC-CB88-4FD0-8820-98DC49988D2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3678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Speed and size of a</a:t>
            </a:r>
            <a:r>
              <a:rPr lang="en-US" baseline="0" dirty="0" smtClean="0"/>
              <a:t> mechanical switch</a:t>
            </a:r>
          </a:p>
          <a:p>
            <a:endParaRPr lang="en-US" baseline="0" dirty="0" smtClean="0"/>
          </a:p>
          <a:p>
            <a:r>
              <a:rPr lang="en-US" baseline="0" dirty="0" smtClean="0"/>
              <a:t>Truth Table: defines the output for all possible combinations of values for input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7C6AFC-CB88-4FD0-8820-98DC49988D2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9202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E.g. logic statements:</a:t>
            </a:r>
          </a:p>
          <a:p>
            <a:r>
              <a:rPr lang="en-US" dirty="0" smtClean="0"/>
              <a:t>“Jane will only go to the cinema tonight if a good film is on AND she has enough</a:t>
            </a:r>
            <a:r>
              <a:rPr lang="en-US" baseline="0" dirty="0" smtClean="0"/>
              <a:t> </a:t>
            </a:r>
            <a:r>
              <a:rPr lang="en-US" dirty="0" smtClean="0"/>
              <a:t>money.”</a:t>
            </a:r>
          </a:p>
          <a:p>
            <a:r>
              <a:rPr lang="en-US" dirty="0" smtClean="0"/>
              <a:t>“Stuart will only go to the birthday party on Sunday if Katie OR </a:t>
            </a:r>
            <a:r>
              <a:rPr lang="en-US" dirty="0" err="1" smtClean="0"/>
              <a:t>Sujit</a:t>
            </a:r>
            <a:r>
              <a:rPr lang="en-US" baseline="0" dirty="0" smtClean="0"/>
              <a:t> </a:t>
            </a:r>
            <a:r>
              <a:rPr lang="en-US" dirty="0" smtClean="0"/>
              <a:t>is going too.”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7C6AFC-CB88-4FD0-8820-98DC49988D2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8964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Create truth table of AND or </a:t>
            </a:r>
            <a:r>
              <a:rPr lang="en-US" dirty="0" err="1" smtClean="0"/>
              <a:t>OR</a:t>
            </a:r>
            <a:r>
              <a:rPr lang="en-US" dirty="0" smtClean="0"/>
              <a:t>: state what they do</a:t>
            </a:r>
          </a:p>
          <a:p>
            <a:endParaRPr lang="en-US" dirty="0" smtClean="0"/>
          </a:p>
          <a:p>
            <a:r>
              <a:rPr lang="en-US" dirty="0" smtClean="0"/>
              <a:t>Did you know? Logic gates allow the computer to do things such as add, divide, multiply, do simple yes and no reasoning in certain situations along with other things.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7C6AFC-CB88-4FD0-8820-98DC49988D2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0754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Create truth table of AND or </a:t>
            </a:r>
            <a:r>
              <a:rPr lang="en-US" dirty="0" err="1" smtClean="0"/>
              <a:t>OR</a:t>
            </a:r>
            <a:r>
              <a:rPr lang="en-US" dirty="0" smtClean="0"/>
              <a:t>: state what they do</a:t>
            </a:r>
          </a:p>
          <a:p>
            <a:endParaRPr lang="en-US" dirty="0" smtClean="0"/>
          </a:p>
          <a:p>
            <a:r>
              <a:rPr lang="en-US" dirty="0" smtClean="0"/>
              <a:t>Did you know? Logic gates allow the computer to do things such as add, divide, multiply, do simple yes and no reasoning in certain situations along with other things.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7C6AFC-CB88-4FD0-8820-98DC49988D2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76685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Create truth table of AND or </a:t>
            </a:r>
            <a:r>
              <a:rPr lang="en-US" dirty="0" err="1" smtClean="0"/>
              <a:t>OR</a:t>
            </a:r>
            <a:r>
              <a:rPr lang="en-US" dirty="0" smtClean="0"/>
              <a:t>: state what they do</a:t>
            </a:r>
          </a:p>
          <a:p>
            <a:endParaRPr lang="en-US" dirty="0" smtClean="0"/>
          </a:p>
          <a:p>
            <a:r>
              <a:rPr lang="en-US" dirty="0" smtClean="0"/>
              <a:t>Did you know? Logic gates allow the computer to do things such as add, divide, multiply, do simple yes and no reasoning in certain situations along with other things.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7C6AFC-CB88-4FD0-8820-98DC49988D2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27085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Fill</a:t>
            </a:r>
            <a:r>
              <a:rPr lang="en-US" baseline="0" dirty="0" smtClean="0"/>
              <a:t> out table</a:t>
            </a:r>
          </a:p>
          <a:p>
            <a:endParaRPr lang="en-US" baseline="0" dirty="0" smtClean="0"/>
          </a:p>
          <a:p>
            <a:r>
              <a:rPr lang="en-US" baseline="0" dirty="0" smtClean="0"/>
              <a:t>Put, NOT, AND, OR labels in box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7C6AFC-CB88-4FD0-8820-98DC49988D23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27443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Fill</a:t>
            </a:r>
            <a:r>
              <a:rPr lang="en-US" baseline="0" dirty="0" smtClean="0"/>
              <a:t> out table</a:t>
            </a: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Ask rows in audience to fill in different rows of </a:t>
            </a:r>
            <a:r>
              <a:rPr lang="en-US" baseline="0" dirty="0" err="1" smtClean="0"/>
              <a:t>tabel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7C6AFC-CB88-4FD0-8820-98DC49988D23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64312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Fill</a:t>
            </a:r>
            <a:r>
              <a:rPr lang="en-US" baseline="0" dirty="0" smtClean="0"/>
              <a:t> out table</a:t>
            </a:r>
          </a:p>
          <a:p>
            <a:r>
              <a:rPr lang="en-US" baseline="0" dirty="0" smtClean="0"/>
              <a:t>Ask rows in audience to fill in different rows of </a:t>
            </a:r>
            <a:r>
              <a:rPr lang="en-US" baseline="0" dirty="0" err="1" smtClean="0"/>
              <a:t>tabel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7C6AFC-CB88-4FD0-8820-98DC49988D23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87823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33206" indent="-233206">
              <a:buAutoNum type="arabicParenR"/>
            </a:pPr>
            <a:r>
              <a:rPr lang="en-US" dirty="0" smtClean="0"/>
              <a:t>Can get logic circuit from truth table</a:t>
            </a:r>
          </a:p>
          <a:p>
            <a:pPr marL="233206" indent="-233206">
              <a:buAutoNum type="arabicParenR"/>
            </a:pPr>
            <a:r>
              <a:rPr lang="en-US" dirty="0" smtClean="0"/>
              <a:t>Minimize</a:t>
            </a:r>
            <a:r>
              <a:rPr lang="en-US" baseline="0" dirty="0" smtClean="0"/>
              <a:t> logic circuit through algebraic reductions or </a:t>
            </a:r>
            <a:r>
              <a:rPr lang="en-US" baseline="0" dirty="0" err="1" smtClean="0"/>
              <a:t>Karnaugh</a:t>
            </a:r>
            <a:r>
              <a:rPr lang="en-US" baseline="0" dirty="0" smtClean="0"/>
              <a:t> Maps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7C6AFC-CB88-4FD0-8820-98DC49988D23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26950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XOR is not a basic Logic</a:t>
            </a:r>
            <a:r>
              <a:rPr lang="en-US" baseline="0" dirty="0" smtClean="0"/>
              <a:t> Gate since it can be created from AND </a:t>
            </a:r>
            <a:r>
              <a:rPr lang="en-US" baseline="0" dirty="0" err="1" smtClean="0"/>
              <a:t>and</a:t>
            </a:r>
            <a:r>
              <a:rPr lang="en-US" baseline="0" dirty="0" smtClean="0"/>
              <a:t> OR gates, but it is often used as a basic Logic Operator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7C6AFC-CB88-4FD0-8820-98DC49988D23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4883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How does my laptop work?  How does my phone work?  What is the underlying principles</a:t>
            </a:r>
            <a:r>
              <a:rPr lang="en-US" baseline="0" dirty="0" smtClean="0"/>
              <a:t> and design for these electronics?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Galaxy Note 9 https://www.samsung.com/semiconductor/minisite/exynos/products/mobileprocessor/exynos-9-series-9810/</a:t>
            </a:r>
          </a:p>
          <a:p>
            <a:r>
              <a:rPr lang="en-US" dirty="0" smtClean="0"/>
              <a:t>https://en.wikipedia.org/wiki/Samsung_Galaxy_Note_9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7C6AFC-CB88-4FD0-8820-98DC49988D2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00421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XOR is not a basic Logic</a:t>
            </a:r>
            <a:r>
              <a:rPr lang="en-US" baseline="0" dirty="0" smtClean="0"/>
              <a:t> Gate since it can be created from AND </a:t>
            </a:r>
            <a:r>
              <a:rPr lang="en-US" baseline="0" dirty="0" err="1" smtClean="0"/>
              <a:t>and</a:t>
            </a:r>
            <a:r>
              <a:rPr lang="en-US" baseline="0" dirty="0" smtClean="0"/>
              <a:t> OR gates, but it is often used as a basic Logic Operator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7C6AFC-CB88-4FD0-8820-98DC49988D23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29437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latin typeface="Calibri" pitchFamily="34" charset="0"/>
              </a:rPr>
              <a:t>Draw circuit</a:t>
            </a:r>
            <a:r>
              <a:rPr lang="en-US" baseline="0" dirty="0" smtClean="0">
                <a:latin typeface="Calibri" pitchFamily="34" charset="0"/>
              </a:rPr>
              <a:t> and go through out=true cases</a:t>
            </a:r>
          </a:p>
          <a:p>
            <a:r>
              <a:rPr lang="en-US" baseline="0" dirty="0" smtClean="0">
                <a:latin typeface="Calibri" pitchFamily="34" charset="0"/>
              </a:rPr>
              <a:t>Have not done cheaply yet</a:t>
            </a:r>
            <a:endParaRPr lang="en-US" dirty="0" smtClean="0">
              <a:latin typeface="Calibri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7C6AFC-CB88-4FD0-8820-98DC49988D23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64141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Calibri" pitchFamily="34" charset="0"/>
              </a:rPr>
              <a:t>Show what out equals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7C6AFC-CB88-4FD0-8820-98DC49988D23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17582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Calibri" pitchFamily="34" charset="0"/>
              </a:rPr>
              <a:t>Show what out equals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7C6AFC-CB88-4FD0-8820-98DC49988D23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66087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Apologize</a:t>
            </a:r>
            <a:r>
              <a:rPr lang="en-US" baseline="0" dirty="0" smtClean="0"/>
              <a:t> that there are three ways to represent the same logic equation</a:t>
            </a:r>
          </a:p>
          <a:p>
            <a:endParaRPr lang="en-US" dirty="0" smtClean="0"/>
          </a:p>
          <a:p>
            <a:r>
              <a:rPr lang="en-US" dirty="0" smtClean="0"/>
              <a:t>XOR is not a basic Logic</a:t>
            </a:r>
            <a:r>
              <a:rPr lang="en-US" baseline="0" dirty="0" smtClean="0"/>
              <a:t> Gate since it can be created from AND </a:t>
            </a:r>
            <a:r>
              <a:rPr lang="en-US" baseline="0" dirty="0" err="1" smtClean="0"/>
              <a:t>and</a:t>
            </a:r>
            <a:r>
              <a:rPr lang="en-US" baseline="0" dirty="0" smtClean="0"/>
              <a:t> OR gates, but it is often used as a basic Logic Operator</a:t>
            </a:r>
          </a:p>
          <a:p>
            <a:r>
              <a:rPr lang="en-US" baseline="0" dirty="0" smtClean="0"/>
              <a:t>AND is “product”</a:t>
            </a:r>
          </a:p>
          <a:p>
            <a:r>
              <a:rPr lang="en-US" baseline="0" dirty="0" smtClean="0"/>
              <a:t>OR is “sum”</a:t>
            </a:r>
          </a:p>
          <a:p>
            <a:r>
              <a:rPr lang="en-US" baseline="0" dirty="0" smtClean="0"/>
              <a:t>Read </a:t>
            </a:r>
            <a:r>
              <a:rPr lang="en-US" baseline="0" dirty="0" err="1" smtClean="0"/>
              <a:t>outloud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7C6AFC-CB88-4FD0-8820-98DC49988D23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19480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Apologize</a:t>
            </a:r>
            <a:r>
              <a:rPr lang="en-US" baseline="0" dirty="0" smtClean="0"/>
              <a:t> that there are three ways to represent the same logic equation</a:t>
            </a:r>
          </a:p>
          <a:p>
            <a:endParaRPr lang="en-US" dirty="0" smtClean="0"/>
          </a:p>
          <a:p>
            <a:r>
              <a:rPr lang="en-US" dirty="0" smtClean="0"/>
              <a:t>XOR is not a basic Logic</a:t>
            </a:r>
            <a:r>
              <a:rPr lang="en-US" baseline="0" dirty="0" smtClean="0"/>
              <a:t> Gate since it can be created from AND </a:t>
            </a:r>
            <a:r>
              <a:rPr lang="en-US" baseline="0" dirty="0" err="1" smtClean="0"/>
              <a:t>and</a:t>
            </a:r>
            <a:r>
              <a:rPr lang="en-US" baseline="0" dirty="0" smtClean="0"/>
              <a:t> OR gates, but it is often used as a basic Logic Operator</a:t>
            </a:r>
          </a:p>
          <a:p>
            <a:r>
              <a:rPr lang="en-US" baseline="0" dirty="0" smtClean="0"/>
              <a:t>AND is “product”</a:t>
            </a:r>
          </a:p>
          <a:p>
            <a:r>
              <a:rPr lang="en-US" baseline="0" dirty="0" smtClean="0"/>
              <a:t>OR is “sum”</a:t>
            </a:r>
          </a:p>
          <a:p>
            <a:r>
              <a:rPr lang="en-US" baseline="0" dirty="0" smtClean="0"/>
              <a:t>Read </a:t>
            </a:r>
            <a:r>
              <a:rPr lang="en-US" baseline="0" dirty="0" err="1" smtClean="0"/>
              <a:t>outloud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7C6AFC-CB88-4FD0-8820-98DC49988D23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41221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Minimization activity</a:t>
            </a:r>
          </a:p>
          <a:p>
            <a:r>
              <a:rPr lang="en-US" dirty="0" smtClean="0"/>
              <a:t>Maybe use picture to go through</a:t>
            </a:r>
          </a:p>
          <a:p>
            <a:endParaRPr lang="en-US" dirty="0" smtClean="0"/>
          </a:p>
          <a:p>
            <a:r>
              <a:rPr lang="en-US" dirty="0" smtClean="0"/>
              <a:t>Complement </a:t>
            </a:r>
            <a:r>
              <a:rPr lang="en-US" dirty="0" err="1" smtClean="0"/>
              <a:t>a+</a:t>
            </a:r>
            <a:r>
              <a:rPr lang="en-US" dirty="0" err="1" smtClean="0">
                <a:latin typeface="Calibri" pitchFamily="34" charset="0"/>
                <a:cs typeface="Arial" pitchFamily="34" charset="0"/>
              </a:rPr>
              <a:t>ā</a:t>
            </a:r>
            <a:r>
              <a:rPr lang="en-US" dirty="0" smtClean="0"/>
              <a:t>=1 and </a:t>
            </a:r>
            <a:r>
              <a:rPr lang="en-US" dirty="0" err="1" smtClean="0"/>
              <a:t>a</a:t>
            </a:r>
            <a:r>
              <a:rPr lang="en-US" dirty="0" err="1" smtClean="0">
                <a:latin typeface="Calibri" pitchFamily="34" charset="0"/>
                <a:cs typeface="Arial" pitchFamily="34" charset="0"/>
              </a:rPr>
              <a:t>ā</a:t>
            </a:r>
            <a:r>
              <a:rPr lang="en-US" dirty="0" smtClean="0"/>
              <a:t>=0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7C6AFC-CB88-4FD0-8820-98DC49988D23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42548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Minimization activity</a:t>
            </a:r>
          </a:p>
          <a:p>
            <a:r>
              <a:rPr lang="en-US" dirty="0" smtClean="0"/>
              <a:t>Maybe use picture to go through</a:t>
            </a:r>
          </a:p>
          <a:p>
            <a:endParaRPr lang="en-US" dirty="0" smtClean="0"/>
          </a:p>
          <a:p>
            <a:r>
              <a:rPr lang="en-US" dirty="0" smtClean="0"/>
              <a:t>Complement </a:t>
            </a:r>
            <a:r>
              <a:rPr lang="en-US" dirty="0" err="1" smtClean="0"/>
              <a:t>a+</a:t>
            </a:r>
            <a:r>
              <a:rPr lang="en-US" dirty="0" err="1" smtClean="0">
                <a:latin typeface="Calibri" pitchFamily="34" charset="0"/>
                <a:cs typeface="Arial" pitchFamily="34" charset="0"/>
              </a:rPr>
              <a:t>ā</a:t>
            </a:r>
            <a:r>
              <a:rPr lang="en-US" dirty="0" smtClean="0"/>
              <a:t>=1 and </a:t>
            </a:r>
            <a:r>
              <a:rPr lang="en-US" dirty="0" err="1" smtClean="0"/>
              <a:t>a</a:t>
            </a:r>
            <a:r>
              <a:rPr lang="en-US" dirty="0" err="1" smtClean="0">
                <a:latin typeface="Calibri" pitchFamily="34" charset="0"/>
                <a:cs typeface="Arial" pitchFamily="34" charset="0"/>
              </a:rPr>
              <a:t>ā</a:t>
            </a:r>
            <a:r>
              <a:rPr lang="en-US" dirty="0" smtClean="0"/>
              <a:t>=0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7C6AFC-CB88-4FD0-8820-98DC49988D23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00433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Minimization activity</a:t>
                </a:r>
              </a:p>
              <a:p>
                <a:r>
                  <a:rPr lang="en-US" dirty="0" smtClean="0"/>
                  <a:t>Maybe use picture to go through</a:t>
                </a:r>
              </a:p>
              <a:p>
                <a:endParaRPr lang="en-US" dirty="0" smtClean="0"/>
              </a:p>
              <a:p>
                <a:pPr marL="0" lvl="1" defTabSz="932822"/>
                <a:r>
                  <a:rPr lang="en-US" dirty="0" smtClean="0"/>
                  <a:t>De</a:t>
                </a:r>
                <a:r>
                  <a:rPr lang="en-US" baseline="0" dirty="0" smtClean="0"/>
                  <a:t> Morgan’s Law: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3300" i="1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accPr>
                      <m:e>
                        <m:r>
                          <a:rPr lang="en-US" sz="3300">
                            <a:latin typeface="Cambria Math"/>
                            <a:cs typeface="Arial" pitchFamily="34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 sz="3300">
                            <a:latin typeface="Cambria Math"/>
                            <a:cs typeface="Arial" pitchFamily="34" charset="0"/>
                          </a:rPr>
                          <m:t>a</m:t>
                        </m:r>
                        <m:r>
                          <a:rPr lang="en-US" sz="3300">
                            <a:latin typeface="Cambria Math"/>
                            <a:cs typeface="Arial" pitchFamily="34" charset="0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lang="en-US" sz="3300">
                            <a:latin typeface="Cambria Math"/>
                            <a:cs typeface="Arial" pitchFamily="34" charset="0"/>
                          </a:rPr>
                          <m:t>b</m:t>
                        </m:r>
                        <m:r>
                          <a:rPr lang="en-US" sz="3300">
                            <a:latin typeface="Cambria Math"/>
                            <a:cs typeface="Arial" pitchFamily="34" charset="0"/>
                          </a:rPr>
                          <m:t>)</m:t>
                        </m:r>
                      </m:e>
                    </m:acc>
                  </m:oMath>
                </a14:m>
                <a:r>
                  <a:rPr lang="en-US" sz="3300" dirty="0">
                    <a:latin typeface="Calibri" pitchFamily="34" charset="0"/>
                    <a:cs typeface="Arial" pitchFamily="34" charset="0"/>
                  </a:rPr>
                  <a:t> =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3300" i="1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3300">
                            <a:latin typeface="Cambria Math"/>
                            <a:cs typeface="Arial" pitchFamily="34" charset="0"/>
                          </a:rPr>
                          <m:t>a</m:t>
                        </m:r>
                      </m:e>
                    </m:acc>
                  </m:oMath>
                </a14:m>
                <a:r>
                  <a:rPr lang="en-US" sz="3300" dirty="0">
                    <a:latin typeface="Calibri" pitchFamily="34" charset="0"/>
                    <a:cs typeface="Arial" pitchFamily="34" charset="0"/>
                  </a:rPr>
                  <a:t> ∙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3300" i="1" dirty="0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3300" dirty="0">
                            <a:latin typeface="Cambria Math"/>
                            <a:cs typeface="Arial" pitchFamily="34" charset="0"/>
                          </a:rPr>
                          <m:t>b</m:t>
                        </m:r>
                      </m:e>
                    </m:acc>
                  </m:oMath>
                </a14:m>
                <a:r>
                  <a:rPr lang="en-US" sz="3300" dirty="0">
                    <a:latin typeface="Calibri" pitchFamily="34" charset="0"/>
                    <a:cs typeface="Arial" pitchFamily="34" charset="0"/>
                  </a:rPr>
                  <a:t> and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3300" i="1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accPr>
                      <m:e>
                        <m:r>
                          <a:rPr lang="en-US" sz="3300">
                            <a:latin typeface="Cambria Math"/>
                            <a:cs typeface="Arial" pitchFamily="34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 sz="3300">
                            <a:latin typeface="Cambria Math"/>
                            <a:cs typeface="Arial" pitchFamily="34" charset="0"/>
                          </a:rPr>
                          <m:t>a</m:t>
                        </m:r>
                        <m:r>
                          <a:rPr lang="en-US" sz="3300">
                            <a:latin typeface="Cambria Math"/>
                            <a:cs typeface="Arial" pitchFamily="34" charset="0"/>
                          </a:rPr>
                          <m:t> ∙</m:t>
                        </m:r>
                        <m:r>
                          <m:rPr>
                            <m:sty m:val="p"/>
                          </m:rPr>
                          <a:rPr lang="en-US" sz="3300">
                            <a:latin typeface="Cambria Math"/>
                            <a:cs typeface="Arial" pitchFamily="34" charset="0"/>
                          </a:rPr>
                          <m:t>b</m:t>
                        </m:r>
                        <m:r>
                          <a:rPr lang="en-US" sz="3300">
                            <a:latin typeface="Cambria Math"/>
                            <a:cs typeface="Arial" pitchFamily="34" charset="0"/>
                          </a:rPr>
                          <m:t>)</m:t>
                        </m:r>
                      </m:e>
                    </m:acc>
                  </m:oMath>
                </a14:m>
                <a:r>
                  <a:rPr lang="en-US" sz="3300" dirty="0">
                    <a:latin typeface="Calibri" pitchFamily="34" charset="0"/>
                    <a:cs typeface="Arial" pitchFamily="34" charset="0"/>
                  </a:rPr>
                  <a:t>  =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3300" i="1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3300">
                            <a:latin typeface="Cambria Math"/>
                            <a:cs typeface="Arial" pitchFamily="34" charset="0"/>
                          </a:rPr>
                          <m:t>a</m:t>
                        </m:r>
                      </m:e>
                    </m:acc>
                  </m:oMath>
                </a14:m>
                <a:r>
                  <a:rPr lang="en-US" sz="3300" dirty="0">
                    <a:latin typeface="Calibri" pitchFamily="34" charset="0"/>
                    <a:cs typeface="Arial" pitchFamily="34" charset="0"/>
                  </a:rPr>
                  <a:t> +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3300" i="1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3300">
                            <a:latin typeface="Cambria Math"/>
                            <a:cs typeface="Arial" pitchFamily="34" charset="0"/>
                          </a:rPr>
                          <m:t>b</m:t>
                        </m:r>
                      </m:e>
                    </m:acc>
                  </m:oMath>
                </a14:m>
                <a:endParaRPr lang="en-US" sz="3300" dirty="0">
                  <a:latin typeface="Calibri" pitchFamily="34" charset="0"/>
                  <a:cs typeface="Arial" pitchFamily="34" charset="0"/>
                </a:endParaRPr>
              </a:p>
              <a:p>
                <a:pPr marL="0" lvl="1" defTabSz="932822"/>
                <a:endParaRPr lang="en-US" sz="3300" dirty="0">
                  <a:latin typeface="Calibri" pitchFamily="34" charset="0"/>
                  <a:cs typeface="Arial" pitchFamily="34" charset="0"/>
                </a:endParaRPr>
              </a:p>
              <a:p>
                <a:endParaRPr lang="en-US" dirty="0" smtClean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Minimization activity</a:t>
                </a:r>
              </a:p>
              <a:p>
                <a:r>
                  <a:rPr lang="en-US" dirty="0" smtClean="0"/>
                  <a:t>Maybe use picture to go through</a:t>
                </a:r>
              </a:p>
              <a:p>
                <a:endParaRPr lang="en-US" dirty="0" smtClean="0"/>
              </a:p>
              <a:p>
                <a:pPr marL="0" lvl="1" defTabSz="932822"/>
                <a:r>
                  <a:rPr lang="en-US" dirty="0" smtClean="0"/>
                  <a:t>De</a:t>
                </a:r>
                <a:r>
                  <a:rPr lang="en-US" baseline="0" dirty="0" smtClean="0"/>
                  <a:t> Morgan’s Law: </a:t>
                </a:r>
                <a:r>
                  <a:rPr lang="en-US" sz="3300" i="0">
                    <a:latin typeface="Cambria Math" panose="02040503050406030204" pitchFamily="18" charset="0"/>
                    <a:cs typeface="Arial" pitchFamily="34" charset="0"/>
                  </a:rPr>
                  <a:t>(</a:t>
                </a:r>
                <a:r>
                  <a:rPr lang="en-US" sz="3300" i="0">
                    <a:latin typeface="Cambria Math"/>
                    <a:cs typeface="Arial" pitchFamily="34" charset="0"/>
                  </a:rPr>
                  <a:t>(a+b)</a:t>
                </a:r>
                <a:r>
                  <a:rPr lang="en-US" sz="3300" i="0">
                    <a:latin typeface="Cambria Math" panose="02040503050406030204" pitchFamily="18" charset="0"/>
                    <a:cs typeface="Arial" pitchFamily="34" charset="0"/>
                  </a:rPr>
                  <a:t>) ̅</a:t>
                </a:r>
                <a:r>
                  <a:rPr lang="en-US" sz="3300" dirty="0">
                    <a:latin typeface="Calibri" pitchFamily="34" charset="0"/>
                    <a:cs typeface="Arial" pitchFamily="34" charset="0"/>
                  </a:rPr>
                  <a:t> = </a:t>
                </a:r>
                <a:r>
                  <a:rPr lang="en-US" sz="3300" i="0">
                    <a:latin typeface="Cambria Math"/>
                    <a:cs typeface="Arial" pitchFamily="34" charset="0"/>
                  </a:rPr>
                  <a:t>a</a:t>
                </a:r>
                <a:r>
                  <a:rPr lang="en-US" sz="3300" i="0">
                    <a:latin typeface="Cambria Math" panose="02040503050406030204" pitchFamily="18" charset="0"/>
                    <a:cs typeface="Arial" pitchFamily="34" charset="0"/>
                  </a:rPr>
                  <a:t> ̅</a:t>
                </a:r>
                <a:r>
                  <a:rPr lang="en-US" sz="3300" dirty="0">
                    <a:latin typeface="Calibri" pitchFamily="34" charset="0"/>
                    <a:cs typeface="Arial" pitchFamily="34" charset="0"/>
                  </a:rPr>
                  <a:t> ∙ </a:t>
                </a:r>
                <a:r>
                  <a:rPr lang="en-US" sz="3300" i="0" dirty="0">
                    <a:latin typeface="Cambria Math"/>
                    <a:cs typeface="Arial" pitchFamily="34" charset="0"/>
                  </a:rPr>
                  <a:t>b</a:t>
                </a:r>
                <a:r>
                  <a:rPr lang="en-US" sz="3300" i="0" dirty="0">
                    <a:latin typeface="Cambria Math" panose="02040503050406030204" pitchFamily="18" charset="0"/>
                    <a:cs typeface="Arial" pitchFamily="34" charset="0"/>
                  </a:rPr>
                  <a:t> ̅</a:t>
                </a:r>
                <a:r>
                  <a:rPr lang="en-US" sz="3300" dirty="0">
                    <a:latin typeface="Calibri" pitchFamily="34" charset="0"/>
                    <a:cs typeface="Arial" pitchFamily="34" charset="0"/>
                  </a:rPr>
                  <a:t> and </a:t>
                </a:r>
                <a:r>
                  <a:rPr lang="en-US" sz="3300" i="0">
                    <a:latin typeface="Cambria Math" panose="02040503050406030204" pitchFamily="18" charset="0"/>
                    <a:cs typeface="Arial" pitchFamily="34" charset="0"/>
                  </a:rPr>
                  <a:t>(</a:t>
                </a:r>
                <a:r>
                  <a:rPr lang="en-US" sz="3300" i="0">
                    <a:latin typeface="Cambria Math"/>
                    <a:cs typeface="Arial" pitchFamily="34" charset="0"/>
                  </a:rPr>
                  <a:t>(a ∙b)</a:t>
                </a:r>
                <a:r>
                  <a:rPr lang="en-US" sz="3300" i="0">
                    <a:latin typeface="Cambria Math" panose="02040503050406030204" pitchFamily="18" charset="0"/>
                    <a:cs typeface="Arial" pitchFamily="34" charset="0"/>
                  </a:rPr>
                  <a:t>) ̅</a:t>
                </a:r>
                <a:r>
                  <a:rPr lang="en-US" sz="3300" dirty="0">
                    <a:latin typeface="Calibri" pitchFamily="34" charset="0"/>
                    <a:cs typeface="Arial" pitchFamily="34" charset="0"/>
                  </a:rPr>
                  <a:t>  = </a:t>
                </a:r>
                <a:r>
                  <a:rPr lang="en-US" sz="3300" i="0">
                    <a:latin typeface="Cambria Math"/>
                    <a:cs typeface="Arial" pitchFamily="34" charset="0"/>
                  </a:rPr>
                  <a:t>a</a:t>
                </a:r>
                <a:r>
                  <a:rPr lang="en-US" sz="3300" i="0">
                    <a:latin typeface="Cambria Math" panose="02040503050406030204" pitchFamily="18" charset="0"/>
                    <a:cs typeface="Arial" pitchFamily="34" charset="0"/>
                  </a:rPr>
                  <a:t> ̅</a:t>
                </a:r>
                <a:r>
                  <a:rPr lang="en-US" sz="3300" dirty="0">
                    <a:latin typeface="Calibri" pitchFamily="34" charset="0"/>
                    <a:cs typeface="Arial" pitchFamily="34" charset="0"/>
                  </a:rPr>
                  <a:t> + </a:t>
                </a:r>
                <a:r>
                  <a:rPr lang="en-US" sz="3300" i="0">
                    <a:latin typeface="Cambria Math"/>
                    <a:cs typeface="Arial" pitchFamily="34" charset="0"/>
                  </a:rPr>
                  <a:t>b</a:t>
                </a:r>
                <a:r>
                  <a:rPr lang="en-US" sz="3300" i="0">
                    <a:latin typeface="Cambria Math" panose="02040503050406030204" pitchFamily="18" charset="0"/>
                    <a:cs typeface="Arial" pitchFamily="34" charset="0"/>
                  </a:rPr>
                  <a:t> ̅</a:t>
                </a:r>
                <a:endParaRPr lang="en-US" sz="3300" dirty="0">
                  <a:latin typeface="Calibri" pitchFamily="34" charset="0"/>
                  <a:cs typeface="Arial" pitchFamily="34" charset="0"/>
                </a:endParaRPr>
              </a:p>
              <a:p>
                <a:pPr marL="0" lvl="1" defTabSz="932822"/>
                <a:endParaRPr lang="en-US" sz="3300" dirty="0">
                  <a:latin typeface="Calibri" pitchFamily="34" charset="0"/>
                  <a:cs typeface="Arial" pitchFamily="34" charset="0"/>
                </a:endParaRPr>
              </a:p>
              <a:p>
                <a:endParaRPr lang="en-US" dirty="0" smtClean="0"/>
              </a:p>
              <a:p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7C6AFC-CB88-4FD0-8820-98DC49988D23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02234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Minimization activity</a:t>
                </a:r>
              </a:p>
              <a:p>
                <a:r>
                  <a:rPr lang="en-US" dirty="0" smtClean="0"/>
                  <a:t>Maybe use picture to go through</a:t>
                </a:r>
              </a:p>
              <a:p>
                <a:endParaRPr lang="en-US" dirty="0" smtClean="0"/>
              </a:p>
              <a:p>
                <a:pPr marL="0" lvl="1" defTabSz="932822"/>
                <a:r>
                  <a:rPr lang="en-US" dirty="0" smtClean="0"/>
                  <a:t>De</a:t>
                </a:r>
                <a:r>
                  <a:rPr lang="en-US" baseline="0" dirty="0" smtClean="0"/>
                  <a:t> Morgan’s Law: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3300" i="1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accPr>
                      <m:e>
                        <m:r>
                          <a:rPr lang="en-US" sz="3300">
                            <a:latin typeface="Cambria Math"/>
                            <a:cs typeface="Arial" pitchFamily="34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 sz="3300">
                            <a:latin typeface="Cambria Math"/>
                            <a:cs typeface="Arial" pitchFamily="34" charset="0"/>
                          </a:rPr>
                          <m:t>a</m:t>
                        </m:r>
                        <m:r>
                          <a:rPr lang="en-US" sz="3300">
                            <a:latin typeface="Cambria Math"/>
                            <a:cs typeface="Arial" pitchFamily="34" charset="0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lang="en-US" sz="3300">
                            <a:latin typeface="Cambria Math"/>
                            <a:cs typeface="Arial" pitchFamily="34" charset="0"/>
                          </a:rPr>
                          <m:t>b</m:t>
                        </m:r>
                        <m:r>
                          <a:rPr lang="en-US" sz="3300">
                            <a:latin typeface="Cambria Math"/>
                            <a:cs typeface="Arial" pitchFamily="34" charset="0"/>
                          </a:rPr>
                          <m:t>)</m:t>
                        </m:r>
                      </m:e>
                    </m:acc>
                  </m:oMath>
                </a14:m>
                <a:r>
                  <a:rPr lang="en-US" sz="3300" dirty="0">
                    <a:latin typeface="Calibri" pitchFamily="34" charset="0"/>
                    <a:cs typeface="Arial" pitchFamily="34" charset="0"/>
                  </a:rPr>
                  <a:t> =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3300" i="1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3300">
                            <a:latin typeface="Cambria Math"/>
                            <a:cs typeface="Arial" pitchFamily="34" charset="0"/>
                          </a:rPr>
                          <m:t>a</m:t>
                        </m:r>
                      </m:e>
                    </m:acc>
                  </m:oMath>
                </a14:m>
                <a:r>
                  <a:rPr lang="en-US" sz="3300" dirty="0">
                    <a:latin typeface="Calibri" pitchFamily="34" charset="0"/>
                    <a:cs typeface="Arial" pitchFamily="34" charset="0"/>
                  </a:rPr>
                  <a:t> ∙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3300" i="1" dirty="0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3300" dirty="0">
                            <a:latin typeface="Cambria Math"/>
                            <a:cs typeface="Arial" pitchFamily="34" charset="0"/>
                          </a:rPr>
                          <m:t>b</m:t>
                        </m:r>
                      </m:e>
                    </m:acc>
                  </m:oMath>
                </a14:m>
                <a:r>
                  <a:rPr lang="en-US" sz="3300" dirty="0">
                    <a:latin typeface="Calibri" pitchFamily="34" charset="0"/>
                    <a:cs typeface="Arial" pitchFamily="34" charset="0"/>
                  </a:rPr>
                  <a:t> and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3300" i="1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accPr>
                      <m:e>
                        <m:r>
                          <a:rPr lang="en-US" sz="3300">
                            <a:latin typeface="Cambria Math"/>
                            <a:cs typeface="Arial" pitchFamily="34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 sz="3300">
                            <a:latin typeface="Cambria Math"/>
                            <a:cs typeface="Arial" pitchFamily="34" charset="0"/>
                          </a:rPr>
                          <m:t>a</m:t>
                        </m:r>
                        <m:r>
                          <a:rPr lang="en-US" sz="3300">
                            <a:latin typeface="Cambria Math"/>
                            <a:cs typeface="Arial" pitchFamily="34" charset="0"/>
                          </a:rPr>
                          <m:t> ∙</m:t>
                        </m:r>
                        <m:r>
                          <m:rPr>
                            <m:sty m:val="p"/>
                          </m:rPr>
                          <a:rPr lang="en-US" sz="3300">
                            <a:latin typeface="Cambria Math"/>
                            <a:cs typeface="Arial" pitchFamily="34" charset="0"/>
                          </a:rPr>
                          <m:t>b</m:t>
                        </m:r>
                        <m:r>
                          <a:rPr lang="en-US" sz="3300">
                            <a:latin typeface="Cambria Math"/>
                            <a:cs typeface="Arial" pitchFamily="34" charset="0"/>
                          </a:rPr>
                          <m:t>)</m:t>
                        </m:r>
                      </m:e>
                    </m:acc>
                  </m:oMath>
                </a14:m>
                <a:r>
                  <a:rPr lang="en-US" sz="3300" dirty="0">
                    <a:latin typeface="Calibri" pitchFamily="34" charset="0"/>
                    <a:cs typeface="Arial" pitchFamily="34" charset="0"/>
                  </a:rPr>
                  <a:t>  =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3300" i="1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3300">
                            <a:latin typeface="Cambria Math"/>
                            <a:cs typeface="Arial" pitchFamily="34" charset="0"/>
                          </a:rPr>
                          <m:t>a</m:t>
                        </m:r>
                      </m:e>
                    </m:acc>
                  </m:oMath>
                </a14:m>
                <a:r>
                  <a:rPr lang="en-US" sz="3300" dirty="0">
                    <a:latin typeface="Calibri" pitchFamily="34" charset="0"/>
                    <a:cs typeface="Arial" pitchFamily="34" charset="0"/>
                  </a:rPr>
                  <a:t> +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3300" i="1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3300">
                            <a:latin typeface="Cambria Math"/>
                            <a:cs typeface="Arial" pitchFamily="34" charset="0"/>
                          </a:rPr>
                          <m:t>b</m:t>
                        </m:r>
                      </m:e>
                    </m:acc>
                  </m:oMath>
                </a14:m>
                <a:endParaRPr lang="en-US" sz="3300" dirty="0">
                  <a:latin typeface="Calibri" pitchFamily="34" charset="0"/>
                  <a:cs typeface="Arial" pitchFamily="34" charset="0"/>
                </a:endParaRPr>
              </a:p>
              <a:p>
                <a:pPr marL="0" lvl="1" defTabSz="932822"/>
                <a:endParaRPr lang="en-US" sz="3300" dirty="0">
                  <a:latin typeface="Calibri" pitchFamily="34" charset="0"/>
                  <a:cs typeface="Arial" pitchFamily="34" charset="0"/>
                </a:endParaRPr>
              </a:p>
              <a:p>
                <a:endParaRPr lang="en-US" dirty="0" smtClean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Minimization activity</a:t>
                </a:r>
              </a:p>
              <a:p>
                <a:r>
                  <a:rPr lang="en-US" dirty="0" smtClean="0"/>
                  <a:t>Maybe use picture to go through</a:t>
                </a:r>
              </a:p>
              <a:p>
                <a:endParaRPr lang="en-US" dirty="0" smtClean="0"/>
              </a:p>
              <a:p>
                <a:pPr marL="0" lvl="1" defTabSz="932822"/>
                <a:r>
                  <a:rPr lang="en-US" dirty="0" smtClean="0"/>
                  <a:t>De</a:t>
                </a:r>
                <a:r>
                  <a:rPr lang="en-US" baseline="0" dirty="0" smtClean="0"/>
                  <a:t> Morgan’s Law: </a:t>
                </a:r>
                <a:r>
                  <a:rPr lang="en-US" sz="3300" i="0">
                    <a:latin typeface="Cambria Math" panose="02040503050406030204" pitchFamily="18" charset="0"/>
                    <a:cs typeface="Arial" pitchFamily="34" charset="0"/>
                  </a:rPr>
                  <a:t>(</a:t>
                </a:r>
                <a:r>
                  <a:rPr lang="en-US" sz="3300" i="0">
                    <a:latin typeface="Cambria Math"/>
                    <a:cs typeface="Arial" pitchFamily="34" charset="0"/>
                  </a:rPr>
                  <a:t>(a+b)</a:t>
                </a:r>
                <a:r>
                  <a:rPr lang="en-US" sz="3300" i="0">
                    <a:latin typeface="Cambria Math" panose="02040503050406030204" pitchFamily="18" charset="0"/>
                    <a:cs typeface="Arial" pitchFamily="34" charset="0"/>
                  </a:rPr>
                  <a:t>) ̅</a:t>
                </a:r>
                <a:r>
                  <a:rPr lang="en-US" sz="3300" dirty="0">
                    <a:latin typeface="Calibri" pitchFamily="34" charset="0"/>
                    <a:cs typeface="Arial" pitchFamily="34" charset="0"/>
                  </a:rPr>
                  <a:t> = </a:t>
                </a:r>
                <a:r>
                  <a:rPr lang="en-US" sz="3300" i="0">
                    <a:latin typeface="Cambria Math"/>
                    <a:cs typeface="Arial" pitchFamily="34" charset="0"/>
                  </a:rPr>
                  <a:t>a</a:t>
                </a:r>
                <a:r>
                  <a:rPr lang="en-US" sz="3300" i="0">
                    <a:latin typeface="Cambria Math" panose="02040503050406030204" pitchFamily="18" charset="0"/>
                    <a:cs typeface="Arial" pitchFamily="34" charset="0"/>
                  </a:rPr>
                  <a:t> ̅</a:t>
                </a:r>
                <a:r>
                  <a:rPr lang="en-US" sz="3300" dirty="0">
                    <a:latin typeface="Calibri" pitchFamily="34" charset="0"/>
                    <a:cs typeface="Arial" pitchFamily="34" charset="0"/>
                  </a:rPr>
                  <a:t> ∙ </a:t>
                </a:r>
                <a:r>
                  <a:rPr lang="en-US" sz="3300" i="0" dirty="0">
                    <a:latin typeface="Cambria Math"/>
                    <a:cs typeface="Arial" pitchFamily="34" charset="0"/>
                  </a:rPr>
                  <a:t>b</a:t>
                </a:r>
                <a:r>
                  <a:rPr lang="en-US" sz="3300" i="0" dirty="0">
                    <a:latin typeface="Cambria Math" panose="02040503050406030204" pitchFamily="18" charset="0"/>
                    <a:cs typeface="Arial" pitchFamily="34" charset="0"/>
                  </a:rPr>
                  <a:t> ̅</a:t>
                </a:r>
                <a:r>
                  <a:rPr lang="en-US" sz="3300" dirty="0">
                    <a:latin typeface="Calibri" pitchFamily="34" charset="0"/>
                    <a:cs typeface="Arial" pitchFamily="34" charset="0"/>
                  </a:rPr>
                  <a:t> and </a:t>
                </a:r>
                <a:r>
                  <a:rPr lang="en-US" sz="3300" i="0">
                    <a:latin typeface="Cambria Math" panose="02040503050406030204" pitchFamily="18" charset="0"/>
                    <a:cs typeface="Arial" pitchFamily="34" charset="0"/>
                  </a:rPr>
                  <a:t>(</a:t>
                </a:r>
                <a:r>
                  <a:rPr lang="en-US" sz="3300" i="0">
                    <a:latin typeface="Cambria Math"/>
                    <a:cs typeface="Arial" pitchFamily="34" charset="0"/>
                  </a:rPr>
                  <a:t>(a ∙b)</a:t>
                </a:r>
                <a:r>
                  <a:rPr lang="en-US" sz="3300" i="0">
                    <a:latin typeface="Cambria Math" panose="02040503050406030204" pitchFamily="18" charset="0"/>
                    <a:cs typeface="Arial" pitchFamily="34" charset="0"/>
                  </a:rPr>
                  <a:t>) ̅</a:t>
                </a:r>
                <a:r>
                  <a:rPr lang="en-US" sz="3300" dirty="0">
                    <a:latin typeface="Calibri" pitchFamily="34" charset="0"/>
                    <a:cs typeface="Arial" pitchFamily="34" charset="0"/>
                  </a:rPr>
                  <a:t>  = </a:t>
                </a:r>
                <a:r>
                  <a:rPr lang="en-US" sz="3300" i="0">
                    <a:latin typeface="Cambria Math"/>
                    <a:cs typeface="Arial" pitchFamily="34" charset="0"/>
                  </a:rPr>
                  <a:t>a</a:t>
                </a:r>
                <a:r>
                  <a:rPr lang="en-US" sz="3300" i="0">
                    <a:latin typeface="Cambria Math" panose="02040503050406030204" pitchFamily="18" charset="0"/>
                    <a:cs typeface="Arial" pitchFamily="34" charset="0"/>
                  </a:rPr>
                  <a:t> ̅</a:t>
                </a:r>
                <a:r>
                  <a:rPr lang="en-US" sz="3300" dirty="0">
                    <a:latin typeface="Calibri" pitchFamily="34" charset="0"/>
                    <a:cs typeface="Arial" pitchFamily="34" charset="0"/>
                  </a:rPr>
                  <a:t> + </a:t>
                </a:r>
                <a:r>
                  <a:rPr lang="en-US" sz="3300" i="0">
                    <a:latin typeface="Cambria Math"/>
                    <a:cs typeface="Arial" pitchFamily="34" charset="0"/>
                  </a:rPr>
                  <a:t>b</a:t>
                </a:r>
                <a:r>
                  <a:rPr lang="en-US" sz="3300" i="0">
                    <a:latin typeface="Cambria Math" panose="02040503050406030204" pitchFamily="18" charset="0"/>
                    <a:cs typeface="Arial" pitchFamily="34" charset="0"/>
                  </a:rPr>
                  <a:t> ̅</a:t>
                </a:r>
                <a:endParaRPr lang="en-US" sz="3300" dirty="0">
                  <a:latin typeface="Calibri" pitchFamily="34" charset="0"/>
                  <a:cs typeface="Arial" pitchFamily="34" charset="0"/>
                </a:endParaRPr>
              </a:p>
              <a:p>
                <a:pPr marL="0" lvl="1" defTabSz="932822"/>
                <a:endParaRPr lang="en-US" sz="3300" dirty="0">
                  <a:latin typeface="Calibri" pitchFamily="34" charset="0"/>
                  <a:cs typeface="Arial" pitchFamily="34" charset="0"/>
                </a:endParaRPr>
              </a:p>
              <a:p>
                <a:endParaRPr lang="en-US" dirty="0" smtClean="0"/>
              </a:p>
              <a:p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7C6AFC-CB88-4FD0-8820-98DC49988D23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4914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How does my laptop work?  How does my phone work?  What is the underlying principles</a:t>
            </a:r>
            <a:r>
              <a:rPr lang="en-US" baseline="0" dirty="0" smtClean="0"/>
              <a:t> and design for these electronics?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Galaxy Note 9 https://www.samsung.com/semiconductor/minisite/exynos/products/mobileprocessor/exynos-9-series-9810/</a:t>
            </a:r>
          </a:p>
          <a:p>
            <a:r>
              <a:rPr lang="en-US" dirty="0" smtClean="0"/>
              <a:t>https://en.wikipedia.org/wiki/Samsung_Galaxy_Note_9</a:t>
            </a:r>
          </a:p>
          <a:p>
            <a:endParaRPr lang="en-US" dirty="0" smtClean="0"/>
          </a:p>
          <a:p>
            <a:r>
              <a:rPr lang="en-US" dirty="0" smtClean="0"/>
              <a:t>4x </a:t>
            </a:r>
            <a:r>
              <a:rPr lang="en-US" dirty="0" err="1" smtClean="0"/>
              <a:t>Exynos</a:t>
            </a:r>
            <a:r>
              <a:rPr lang="en-US" dirty="0" smtClean="0"/>
              <a:t> M3 @ 2.9 GHz: https://en.wikichip.org/wiki/samsung/microarchitectures/m3</a:t>
            </a: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4x Cortex A55 @ 1.9 GHz: </a:t>
            </a:r>
            <a:r>
              <a:rPr lang="en-US" dirty="0" smtClean="0"/>
              <a:t>https://en.wikipedia.org/wiki/ARM_Cortex-A55</a:t>
            </a:r>
          </a:p>
          <a:p>
            <a:r>
              <a:rPr lang="en-US" dirty="0" smtClean="0"/>
              <a:t>https://en.wikichip.org/wiki/arm_holdings/microarchitectures/cortex-a55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7C6AFC-CB88-4FD0-8820-98DC49988D2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0303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Minimization activity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7C6AFC-CB88-4FD0-8820-98DC49988D23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3170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1200" dirty="0" smtClean="0"/>
              <a:t>Before: 2 OR gates, 1 AND</a:t>
            </a:r>
          </a:p>
          <a:p>
            <a:pPr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1200" dirty="0" smtClean="0"/>
              <a:t>After: 1 OR gate, 1 AND</a:t>
            </a:r>
            <a:endParaRPr lang="en-US" dirty="0" smtClean="0">
              <a:latin typeface="Arial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7C6AFC-CB88-4FD0-8820-98DC49988D23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36284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1200" dirty="0" smtClean="0"/>
              <a:t>Before: 2 OR gates, 1 AND</a:t>
            </a:r>
          </a:p>
          <a:p>
            <a:pPr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1200" dirty="0" smtClean="0"/>
              <a:t>After: 1 OR gate, 1 AND</a:t>
            </a:r>
            <a:endParaRPr lang="en-US" dirty="0" smtClean="0">
              <a:latin typeface="Arial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7C6AFC-CB88-4FD0-8820-98DC49988D23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24998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smtClean="0">
                <a:solidFill>
                  <a:srgbClr val="00B0F0"/>
                </a:solidFill>
                <a:latin typeface="Times New Roman" pitchFamily="18" charset="0"/>
              </a:rPr>
              <a:t>(</a:t>
            </a:r>
            <a:r>
              <a:rPr lang="en-US" sz="1200" dirty="0" err="1" smtClean="0">
                <a:solidFill>
                  <a:srgbClr val="00B0F0"/>
                </a:solidFill>
                <a:latin typeface="Times New Roman" pitchFamily="18" charset="0"/>
              </a:rPr>
              <a:t>a+b</a:t>
            </a:r>
            <a:r>
              <a:rPr lang="en-US" sz="1200" dirty="0" smtClean="0">
                <a:solidFill>
                  <a:srgbClr val="00B0F0"/>
                </a:solidFill>
                <a:latin typeface="Times New Roman" pitchFamily="18" charset="0"/>
              </a:rPr>
              <a:t>)(</a:t>
            </a:r>
            <a:r>
              <a:rPr lang="en-US" sz="1200" dirty="0" err="1" smtClean="0">
                <a:solidFill>
                  <a:srgbClr val="00B0F0"/>
                </a:solidFill>
                <a:latin typeface="Times New Roman" pitchFamily="18" charset="0"/>
              </a:rPr>
              <a:t>a+c</a:t>
            </a:r>
            <a:r>
              <a:rPr lang="en-US" sz="1200" dirty="0" smtClean="0">
                <a:solidFill>
                  <a:srgbClr val="00B0F0"/>
                </a:solidFill>
                <a:latin typeface="Times New Roman" pitchFamily="18" charset="0"/>
              </a:rPr>
              <a:t>)</a:t>
            </a:r>
          </a:p>
          <a:p>
            <a:r>
              <a:rPr lang="en-US" sz="1200" dirty="0" smtClean="0">
                <a:solidFill>
                  <a:srgbClr val="00B0F0"/>
                </a:solidFill>
                <a:latin typeface="Times New Roman" pitchFamily="18" charset="0"/>
              </a:rPr>
              <a:t>= aa + ab + ac + </a:t>
            </a:r>
            <a:r>
              <a:rPr lang="en-US" sz="1200" dirty="0" err="1" smtClean="0">
                <a:solidFill>
                  <a:srgbClr val="00B0F0"/>
                </a:solidFill>
                <a:latin typeface="Times New Roman" pitchFamily="18" charset="0"/>
              </a:rPr>
              <a:t>bc</a:t>
            </a:r>
            <a:endParaRPr lang="en-US" sz="1200" dirty="0" smtClean="0">
              <a:solidFill>
                <a:srgbClr val="00B0F0"/>
              </a:solidFill>
              <a:latin typeface="Times New Roman" pitchFamily="18" charset="0"/>
            </a:endParaRPr>
          </a:p>
          <a:p>
            <a:r>
              <a:rPr lang="en-US" sz="1200" dirty="0" smtClean="0">
                <a:solidFill>
                  <a:srgbClr val="00B0F0"/>
                </a:solidFill>
                <a:latin typeface="Times New Roman" pitchFamily="18" charset="0"/>
              </a:rPr>
              <a:t>= a + a(</a:t>
            </a:r>
            <a:r>
              <a:rPr lang="en-US" sz="1200" dirty="0" err="1" smtClean="0">
                <a:solidFill>
                  <a:srgbClr val="00B0F0"/>
                </a:solidFill>
                <a:latin typeface="Times New Roman" pitchFamily="18" charset="0"/>
              </a:rPr>
              <a:t>b+c</a:t>
            </a:r>
            <a:r>
              <a:rPr lang="en-US" sz="1200" dirty="0" smtClean="0">
                <a:solidFill>
                  <a:srgbClr val="00B0F0"/>
                </a:solidFill>
                <a:latin typeface="Times New Roman" pitchFamily="18" charset="0"/>
              </a:rPr>
              <a:t>) + </a:t>
            </a:r>
            <a:r>
              <a:rPr lang="en-US" sz="1200" dirty="0" err="1" smtClean="0">
                <a:solidFill>
                  <a:srgbClr val="00B0F0"/>
                </a:solidFill>
                <a:latin typeface="Times New Roman" pitchFamily="18" charset="0"/>
              </a:rPr>
              <a:t>bc</a:t>
            </a:r>
            <a:endParaRPr lang="en-US" sz="1200" dirty="0" smtClean="0">
              <a:solidFill>
                <a:srgbClr val="00B0F0"/>
              </a:solidFill>
              <a:latin typeface="Times New Roman" pitchFamily="18" charset="0"/>
            </a:endParaRPr>
          </a:p>
          <a:p>
            <a:r>
              <a:rPr lang="en-US" sz="1200" dirty="0" smtClean="0">
                <a:solidFill>
                  <a:srgbClr val="00B0F0"/>
                </a:solidFill>
                <a:latin typeface="Times New Roman" pitchFamily="18" charset="0"/>
              </a:rPr>
              <a:t>= a(1 + (</a:t>
            </a:r>
            <a:r>
              <a:rPr lang="en-US" sz="1200" dirty="0" err="1" smtClean="0">
                <a:solidFill>
                  <a:srgbClr val="00B0F0"/>
                </a:solidFill>
                <a:latin typeface="Times New Roman" pitchFamily="18" charset="0"/>
              </a:rPr>
              <a:t>b+c</a:t>
            </a:r>
            <a:r>
              <a:rPr lang="en-US" sz="1200" dirty="0" smtClean="0">
                <a:solidFill>
                  <a:srgbClr val="00B0F0"/>
                </a:solidFill>
                <a:latin typeface="Times New Roman" pitchFamily="18" charset="0"/>
              </a:rPr>
              <a:t>)) + </a:t>
            </a:r>
            <a:r>
              <a:rPr lang="en-US" sz="1200" dirty="0" err="1" smtClean="0">
                <a:solidFill>
                  <a:srgbClr val="00B0F0"/>
                </a:solidFill>
                <a:latin typeface="Times New Roman" pitchFamily="18" charset="0"/>
              </a:rPr>
              <a:t>bc</a:t>
            </a:r>
            <a:endParaRPr lang="en-US" sz="1200" dirty="0" smtClean="0">
              <a:solidFill>
                <a:srgbClr val="00B0F0"/>
              </a:solidFill>
              <a:latin typeface="Times New Roman" pitchFamily="18" charset="0"/>
            </a:endParaRPr>
          </a:p>
          <a:p>
            <a:r>
              <a:rPr lang="en-US" sz="1200" dirty="0" smtClean="0">
                <a:solidFill>
                  <a:srgbClr val="00B0F0"/>
                </a:solidFill>
                <a:latin typeface="Times New Roman" pitchFamily="18" charset="0"/>
              </a:rPr>
              <a:t>= a + </a:t>
            </a:r>
            <a:r>
              <a:rPr lang="en-US" sz="1200" dirty="0" err="1" smtClean="0">
                <a:solidFill>
                  <a:srgbClr val="00B0F0"/>
                </a:solidFill>
                <a:latin typeface="Times New Roman" pitchFamily="18" charset="0"/>
              </a:rPr>
              <a:t>bc</a:t>
            </a:r>
            <a:endParaRPr lang="en-US" sz="1200" dirty="0" smtClean="0">
              <a:solidFill>
                <a:srgbClr val="00B0F0"/>
              </a:solidFill>
              <a:latin typeface="Times New Roman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7C6AFC-CB88-4FD0-8820-98DC49988D23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81025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What is the truth table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7C6AFC-CB88-4FD0-8820-98DC49988D23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24129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4275" y="698500"/>
            <a:ext cx="4656138" cy="3490913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601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2621" y="4422132"/>
            <a:ext cx="5617871" cy="418817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93272" tIns="46636" rIns="93272" bIns="46636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74741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5863" y="700088"/>
            <a:ext cx="4651375" cy="34893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9830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5808" y="4422133"/>
            <a:ext cx="5146921" cy="4183554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92227" tIns="46115" rIns="92227" bIns="46115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67486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Everything that we have shown them can be constructed in silicon.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7C6AFC-CB88-4FD0-8820-98DC49988D23}" type="slidenum">
              <a:rPr lang="en-US" smtClean="0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61366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Negative charge on the gate generates an electric field that creates a positively-charged</a:t>
            </a:r>
            <a:r>
              <a:rPr lang="en-US" baseline="0" dirty="0" smtClean="0"/>
              <a:t> path between the source and the drain.</a:t>
            </a:r>
          </a:p>
          <a:p>
            <a:endParaRPr lang="en-US" baseline="0" dirty="0" smtClean="0"/>
          </a:p>
          <a:p>
            <a:r>
              <a:rPr lang="en-US" dirty="0" smtClean="0"/>
              <a:t>Transistors made from semiconductor materials:</a:t>
            </a:r>
          </a:p>
          <a:p>
            <a:r>
              <a:rPr lang="en-US" dirty="0" smtClean="0"/>
              <a:t>MOSFET – Metal Oxide Semiconductor Field Effect Transistor</a:t>
            </a:r>
          </a:p>
          <a:p>
            <a:r>
              <a:rPr lang="en-US" dirty="0" smtClean="0"/>
              <a:t>NMOS, PMOS – Negative MOS and Positive MOS</a:t>
            </a:r>
          </a:p>
          <a:p>
            <a:r>
              <a:rPr lang="en-US" dirty="0" smtClean="0"/>
              <a:t>CMOS – complementary MOS made from PMOS and NMOS transistors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7C6AFC-CB88-4FD0-8820-98DC49988D23}" type="slidenum">
              <a:rPr lang="en-US" smtClean="0"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37969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</a:t>
            </a:r>
            <a:r>
              <a:rPr lang="en-US" baseline="0" dirty="0" smtClean="0"/>
              <a:t> is a </a:t>
            </a:r>
            <a:r>
              <a:rPr lang="en-US" dirty="0" smtClean="0"/>
              <a:t>NAND gate:</a:t>
            </a:r>
          </a:p>
          <a:p>
            <a:pPr rtl="0" eaLnBrk="0" fontAlgn="base" latinLnBrk="0" hangingPunct="0"/>
            <a:r>
              <a:rPr 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B out</a:t>
            </a:r>
          </a:p>
          <a:p>
            <a:pPr rtl="0" eaLnBrk="0" fontAlgn="base" latinLnBrk="0" hangingPunct="0"/>
            <a:r>
              <a:rPr lang="ru-RU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ru-RU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eaLnBrk="0" fontAlgn="base" latinLnBrk="0" hangingPunct="0"/>
            <a:r>
              <a:rPr 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 </a:t>
            </a:r>
            <a:endParaRPr lang="ru-RU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eaLnBrk="0" fontAlgn="base" latinLnBrk="0" hangingPunct="0"/>
            <a:r>
              <a:rPr lang="ru-RU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0 </a:t>
            </a:r>
            <a:endParaRPr lang="ru-RU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eaLnBrk="0" fontAlgn="base" latinLnBrk="0" hangingPunct="0"/>
            <a:r>
              <a:rPr lang="ru-RU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ru-RU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7C6AFC-CB88-4FD0-8820-98DC49988D23}" type="slidenum">
              <a:rPr lang="en-US" smtClean="0"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710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How does my laptop work?  How does my phone work?  What is the underlying principles</a:t>
            </a:r>
            <a:r>
              <a:rPr lang="en-US" baseline="0" dirty="0" smtClean="0"/>
              <a:t> and design for these electronics?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Galaxy Note 9 https://www.samsung.com/semiconductor/minisite/exynos/products/mobileprocessor/exynos-9-series-9810/</a:t>
            </a:r>
          </a:p>
          <a:p>
            <a:r>
              <a:rPr lang="en-US" dirty="0" smtClean="0"/>
              <a:t>https://en.wikipedia.org/wiki/Samsung_Galaxy_Note_9</a:t>
            </a:r>
          </a:p>
          <a:p>
            <a:endParaRPr lang="en-US" dirty="0" smtClean="0"/>
          </a:p>
          <a:p>
            <a:r>
              <a:rPr lang="en-US" dirty="0" smtClean="0"/>
              <a:t>4x </a:t>
            </a:r>
            <a:r>
              <a:rPr lang="en-US" dirty="0" err="1" smtClean="0"/>
              <a:t>Exynos</a:t>
            </a:r>
            <a:r>
              <a:rPr lang="en-US" dirty="0" smtClean="0"/>
              <a:t> M3 @ 2.9 GHz: https://en.wikichip.org/wiki/samsung/microarchitectures/m3</a:t>
            </a: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4x Cortex A55 @ 1.9 GHz: </a:t>
            </a:r>
            <a:r>
              <a:rPr lang="en-US" dirty="0" smtClean="0"/>
              <a:t>https://en.wikipedia.org/wiki/ARM_Cortex-A55</a:t>
            </a:r>
          </a:p>
          <a:p>
            <a:r>
              <a:rPr lang="en-US" dirty="0" smtClean="0"/>
              <a:t>https://en.wikichip.org/wiki/arm_holdings/microarchitectures/cortex-a55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7C6AFC-CB88-4FD0-8820-98DC49988D2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98893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</a:t>
            </a:r>
            <a:r>
              <a:rPr lang="en-US" baseline="0" dirty="0" smtClean="0"/>
              <a:t> is a </a:t>
            </a:r>
            <a:r>
              <a:rPr lang="en-US" dirty="0" smtClean="0"/>
              <a:t>NAND gate:</a:t>
            </a:r>
          </a:p>
          <a:p>
            <a:pPr rtl="0" eaLnBrk="0" fontAlgn="base" latinLnBrk="0" hangingPunct="0"/>
            <a:r>
              <a:rPr 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B out</a:t>
            </a:r>
          </a:p>
          <a:p>
            <a:pPr rtl="0" eaLnBrk="0" fontAlgn="base" latinLnBrk="0" hangingPunct="0"/>
            <a:r>
              <a:rPr lang="ru-RU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</a:t>
            </a:r>
            <a:endParaRPr lang="ru-RU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eaLnBrk="0" fontAlgn="base" latinLnBrk="0" hangingPunct="0"/>
            <a:r>
              <a:rPr 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 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</a:t>
            </a:r>
            <a:endParaRPr lang="ru-RU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eaLnBrk="0" fontAlgn="base" latinLnBrk="0" hangingPunct="0"/>
            <a:r>
              <a:rPr lang="ru-RU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0 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</a:t>
            </a:r>
            <a:endParaRPr lang="ru-RU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eaLnBrk="0" fontAlgn="base" latinLnBrk="0" hangingPunct="0"/>
            <a:r>
              <a:rPr lang="ru-RU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</a:t>
            </a:r>
            <a:endParaRPr lang="ru-RU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7C6AFC-CB88-4FD0-8820-98DC49988D23}" type="slidenum">
              <a:rPr lang="en-US" smtClean="0"/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64265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</a:t>
            </a:r>
            <a:r>
              <a:rPr lang="en-US" baseline="0" dirty="0" smtClean="0"/>
              <a:t> is a </a:t>
            </a:r>
            <a:r>
              <a:rPr lang="en-US" dirty="0" smtClean="0"/>
              <a:t>NAND gate:</a:t>
            </a:r>
          </a:p>
          <a:p>
            <a:pPr rtl="0" eaLnBrk="0" fontAlgn="base" latinLnBrk="0" hangingPunct="0"/>
            <a:r>
              <a:rPr 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B out</a:t>
            </a:r>
          </a:p>
          <a:p>
            <a:pPr rtl="0" eaLnBrk="0" fontAlgn="base" latinLnBrk="0" hangingPunct="0"/>
            <a:r>
              <a:rPr lang="ru-RU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</a:t>
            </a:r>
            <a:endParaRPr lang="ru-RU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eaLnBrk="0" fontAlgn="base" latinLnBrk="0" hangingPunct="0"/>
            <a:r>
              <a:rPr 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 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</a:t>
            </a:r>
            <a:endParaRPr lang="ru-RU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eaLnBrk="0" fontAlgn="base" latinLnBrk="0" hangingPunct="0"/>
            <a:r>
              <a:rPr lang="ru-RU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0 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</a:t>
            </a:r>
            <a:endParaRPr lang="ru-RU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eaLnBrk="0" fontAlgn="base" latinLnBrk="0" hangingPunct="0"/>
            <a:r>
              <a:rPr lang="ru-RU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</a:t>
            </a:r>
            <a:endParaRPr lang="ru-RU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7C6AFC-CB88-4FD0-8820-98DC49988D23}" type="slidenum">
              <a:rPr lang="en-US" smtClean="0"/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375646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</a:t>
            </a:r>
            <a:r>
              <a:rPr lang="en-US" baseline="0" dirty="0" smtClean="0"/>
              <a:t> is a </a:t>
            </a:r>
            <a:r>
              <a:rPr lang="en-US" dirty="0" smtClean="0"/>
              <a:t>NAND gate:</a:t>
            </a:r>
          </a:p>
          <a:p>
            <a:pPr rtl="0" eaLnBrk="0" fontAlgn="base" latinLnBrk="0" hangingPunct="0"/>
            <a:r>
              <a:rPr 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B out</a:t>
            </a:r>
          </a:p>
          <a:p>
            <a:pPr rtl="0" eaLnBrk="0" fontAlgn="base" latinLnBrk="0" hangingPunct="0"/>
            <a:r>
              <a:rPr lang="ru-RU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</a:t>
            </a:r>
            <a:endParaRPr lang="ru-RU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eaLnBrk="0" fontAlgn="base" latinLnBrk="0" hangingPunct="0"/>
            <a:r>
              <a:rPr 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 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</a:t>
            </a:r>
            <a:endParaRPr lang="ru-RU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eaLnBrk="0" fontAlgn="base" latinLnBrk="0" hangingPunct="0"/>
            <a:r>
              <a:rPr lang="ru-RU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0 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</a:t>
            </a:r>
            <a:endParaRPr lang="ru-RU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eaLnBrk="0" fontAlgn="base" latinLnBrk="0" hangingPunct="0"/>
            <a:r>
              <a:rPr lang="ru-RU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</a:t>
            </a:r>
            <a:endParaRPr lang="ru-RU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7C6AFC-CB88-4FD0-8820-98DC49988D23}" type="slidenum">
              <a:rPr lang="en-US" smtClean="0"/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3442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latin typeface="Calibri" pitchFamily="34" charset="0"/>
              </a:rPr>
              <a:t>Pictures show the Bombe built by Alan Turing to break the enigma machine ciphers.</a:t>
            </a:r>
          </a:p>
          <a:p>
            <a:r>
              <a:rPr lang="en-US" dirty="0" smtClean="0">
                <a:latin typeface="Calibri" pitchFamily="34" charset="0"/>
              </a:rPr>
              <a:t>They were Fixed-Program Computers came before stored-program computers (general purpose)</a:t>
            </a:r>
          </a:p>
          <a:p>
            <a:r>
              <a:rPr lang="en-US" dirty="0" smtClean="0">
                <a:latin typeface="Calibri" pitchFamily="34" charset="0"/>
              </a:rPr>
              <a:t>The former required re-wiring (e.g. ENIAC took 3 weeks to “re-wire”).</a:t>
            </a:r>
          </a:p>
          <a:p>
            <a:endParaRPr lang="en-US" dirty="0" smtClean="0">
              <a:latin typeface="Calibri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7C6AFC-CB88-4FD0-8820-98DC49988D2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6919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Speed and size of a</a:t>
            </a:r>
            <a:r>
              <a:rPr lang="en-US" baseline="0" dirty="0" smtClean="0"/>
              <a:t> mechanical switch</a:t>
            </a:r>
          </a:p>
          <a:p>
            <a:endParaRPr lang="en-US" baseline="0" dirty="0" smtClean="0"/>
          </a:p>
          <a:p>
            <a:r>
              <a:rPr lang="en-US" baseline="0" dirty="0" smtClean="0"/>
              <a:t>Truth Table: defines the output for all possible combinations of values for input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7C6AFC-CB88-4FD0-8820-98DC49988D2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0969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Speed and size of a</a:t>
            </a:r>
            <a:r>
              <a:rPr lang="en-US" baseline="0" dirty="0" smtClean="0"/>
              <a:t> mechanical switch</a:t>
            </a:r>
          </a:p>
          <a:p>
            <a:endParaRPr lang="en-US" baseline="0" dirty="0" smtClean="0"/>
          </a:p>
          <a:p>
            <a:r>
              <a:rPr lang="en-US" baseline="0" dirty="0" smtClean="0"/>
              <a:t>Truth Table: defines the output for all possible combinations of values for input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7C6AFC-CB88-4FD0-8820-98DC49988D2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5255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Speed and size of a</a:t>
            </a:r>
            <a:r>
              <a:rPr lang="en-US" baseline="0" dirty="0" smtClean="0"/>
              <a:t> mechanical switch</a:t>
            </a:r>
          </a:p>
          <a:p>
            <a:endParaRPr lang="en-US" baseline="0" dirty="0" smtClean="0"/>
          </a:p>
          <a:p>
            <a:r>
              <a:rPr lang="en-US" baseline="0" dirty="0" smtClean="0"/>
              <a:t>Truth Table: defines the output for all possible combinations of values for input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7C6AFC-CB88-4FD0-8820-98DC49988D2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8227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Speed and size of a</a:t>
            </a:r>
            <a:r>
              <a:rPr lang="en-US" baseline="0" dirty="0" smtClean="0"/>
              <a:t> mechanical switch</a:t>
            </a:r>
          </a:p>
          <a:p>
            <a:endParaRPr lang="en-US" baseline="0" dirty="0" smtClean="0"/>
          </a:p>
          <a:p>
            <a:r>
              <a:rPr lang="en-US" baseline="0" dirty="0" smtClean="0"/>
              <a:t>Truth Table: defines the output for all possible combinations of values for input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7C6AFC-CB88-4FD0-8820-98DC49988D2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4807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47800"/>
            <a:ext cx="7772400" cy="1082675"/>
          </a:xfrm>
        </p:spPr>
        <p:txBody>
          <a:bodyPr anchor="ctr">
            <a:noAutofit/>
          </a:bodyPr>
          <a:lstStyle>
            <a:lvl1pPr algn="ctr">
              <a:defRPr sz="4800" b="0" i="0">
                <a:solidFill>
                  <a:srgbClr val="262626"/>
                </a:solidFill>
                <a:latin typeface="Source Sans Pro Light"/>
                <a:cs typeface="Source Sans Pro Ligh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5" name="Picture 4" descr="graphic-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"/>
            <a:ext cx="9144000" cy="1155700"/>
          </a:xfrm>
          <a:prstGeom prst="rect">
            <a:avLst/>
          </a:prstGeom>
        </p:spPr>
      </p:pic>
      <p:pic>
        <p:nvPicPr>
          <p:cNvPr id="8" name="Picture 7" descr="cis-standard-lockup-with-seal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5069" y="5022672"/>
            <a:ext cx="3653862" cy="10425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8686800" y="6253357"/>
            <a:ext cx="457200" cy="604647"/>
          </a:xfrm>
          <a:prstGeom prst="rect">
            <a:avLst/>
          </a:prstGeom>
          <a:solidFill>
            <a:srgbClr val="3ABCF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latin typeface="Source Sans Pro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8686800" cy="5741984"/>
          </a:xfrm>
        </p:spPr>
        <p:txBody>
          <a:bodyPr/>
          <a:lstStyle>
            <a:lvl1pPr>
              <a:defRPr sz="3200" b="0" i="0" cap="none">
                <a:solidFill>
                  <a:srgbClr val="262626"/>
                </a:solidFill>
              </a:defRPr>
            </a:lvl1pPr>
            <a:lvl2pPr marL="584200" indent="-355600">
              <a:tabLst/>
              <a:defRPr lang="en-US" sz="2800" dirty="0" smtClean="0"/>
            </a:lvl2pPr>
            <a:lvl3pPr marL="755650" indent="-285750">
              <a:tabLst/>
              <a:defRPr sz="2400">
                <a:solidFill>
                  <a:srgbClr val="262626"/>
                </a:solidFill>
              </a:defRPr>
            </a:lvl3pPr>
            <a:lvl4pPr marL="927100" indent="-228600">
              <a:tabLst/>
              <a:defRPr sz="2000">
                <a:solidFill>
                  <a:srgbClr val="262626"/>
                </a:solidFill>
              </a:defRPr>
            </a:lvl4pPr>
            <a:lvl5pPr marL="1155700" indent="-228600">
              <a:tabLst/>
              <a:defRPr sz="1600">
                <a:solidFill>
                  <a:srgbClr val="262626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8686800" y="6253357"/>
            <a:ext cx="457200" cy="604647"/>
          </a:xfrm>
          <a:prstGeom prst="rect">
            <a:avLst/>
          </a:prstGeom>
          <a:solidFill>
            <a:srgbClr val="3ABCF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latin typeface="Source Sans Pro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8686800" cy="5741984"/>
          </a:xfrm>
        </p:spPr>
        <p:txBody>
          <a:bodyPr/>
          <a:lstStyle>
            <a:lvl1pPr>
              <a:defRPr sz="3200" b="0" i="0" cap="none">
                <a:solidFill>
                  <a:srgbClr val="262626"/>
                </a:solidFill>
              </a:defRPr>
            </a:lvl1pPr>
            <a:lvl2pPr marL="584200" indent="-355600">
              <a:tabLst/>
              <a:defRPr lang="en-US" sz="2800" dirty="0" smtClean="0"/>
            </a:lvl2pPr>
            <a:lvl3pPr marL="755650" indent="-285750">
              <a:tabLst/>
              <a:defRPr sz="2400">
                <a:solidFill>
                  <a:srgbClr val="262626"/>
                </a:solidFill>
              </a:defRPr>
            </a:lvl3pPr>
            <a:lvl4pPr marL="927100" indent="-228600">
              <a:tabLst/>
              <a:defRPr sz="2000">
                <a:solidFill>
                  <a:srgbClr val="262626"/>
                </a:solidFill>
              </a:defRPr>
            </a:lvl4pPr>
            <a:lvl5pPr marL="1155700" indent="-228600">
              <a:tabLst/>
              <a:defRPr sz="1600">
                <a:solidFill>
                  <a:srgbClr val="262626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4" name="Picture 3" descr="graphic-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1206" y="4"/>
            <a:ext cx="462799" cy="6253353"/>
          </a:xfrm>
          <a:prstGeom prst="rect">
            <a:avLst/>
          </a:prstGeom>
        </p:spPr>
      </p:pic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8" name="Picture 7" descr="logo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4788" y="6404515"/>
            <a:ext cx="1310066" cy="45348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d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-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02303"/>
            <a:ext cx="9144000" cy="1155700"/>
          </a:xfrm>
          <a:prstGeom prst="rect">
            <a:avLst/>
          </a:prstGeom>
        </p:spPr>
      </p:pic>
      <p:pic>
        <p:nvPicPr>
          <p:cNvPr id="6" name="Picture 5" descr="cis-standard-lockup-with-seal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2376" y="2554093"/>
            <a:ext cx="4019248" cy="1146781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/>
          </p:nvPr>
        </p:nvSpPr>
        <p:spPr>
          <a:xfrm>
            <a:off x="4201935" y="1179484"/>
            <a:ext cx="3985931" cy="3422669"/>
          </a:xfrm>
        </p:spPr>
        <p:txBody>
          <a:bodyPr anchor="ctr">
            <a:noAutofit/>
          </a:bodyPr>
          <a:lstStyle>
            <a:lvl1pPr algn="ctr">
              <a:defRPr sz="4800" cap="none">
                <a:solidFill>
                  <a:srgbClr val="262626"/>
                </a:solidFill>
                <a:latin typeface="Source Sans Pro Light"/>
                <a:cs typeface="Source Sans Pro Ligh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6" name="Picture 5" descr="graphic-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143250" cy="6858000"/>
          </a:xfrm>
          <a:prstGeom prst="rect">
            <a:avLst/>
          </a:prstGeom>
        </p:spPr>
      </p:pic>
      <p:pic>
        <p:nvPicPr>
          <p:cNvPr id="5" name="Picture 4" descr="cis-standard-lockup-with-seal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1935" y="5160816"/>
            <a:ext cx="4019248" cy="1146781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686800" y="6253357"/>
            <a:ext cx="457200" cy="604647"/>
          </a:xfrm>
          <a:prstGeom prst="rect">
            <a:avLst/>
          </a:prstGeom>
          <a:solidFill>
            <a:srgbClr val="3ABCF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latin typeface="Source Sans Pro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8686800" cy="5742048"/>
          </a:xfrm>
        </p:spPr>
        <p:txBody>
          <a:bodyPr/>
          <a:lstStyle>
            <a:lvl1pPr>
              <a:defRPr sz="3200" b="0" i="0" cap="none">
                <a:solidFill>
                  <a:srgbClr val="262626"/>
                </a:solidFill>
              </a:defRPr>
            </a:lvl1pPr>
            <a:lvl2pPr marL="527050" indent="-298450">
              <a:tabLst/>
              <a:defRPr lang="en-US" sz="2800" dirty="0" smtClean="0"/>
            </a:lvl2pPr>
            <a:lvl3pPr>
              <a:defRPr sz="2400">
                <a:solidFill>
                  <a:srgbClr val="262626"/>
                </a:solidFill>
              </a:defRPr>
            </a:lvl3pPr>
            <a:lvl4pPr>
              <a:defRPr sz="2000">
                <a:solidFill>
                  <a:srgbClr val="262626"/>
                </a:solidFill>
              </a:defRPr>
            </a:lvl4pPr>
            <a:lvl5pPr>
              <a:defRPr sz="1600">
                <a:solidFill>
                  <a:srgbClr val="262626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10" name="Picture 9" descr="graphic-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" y="6253357"/>
            <a:ext cx="7256583" cy="606991"/>
          </a:xfrm>
          <a:prstGeom prst="rect">
            <a:avLst/>
          </a:prstGeom>
        </p:spPr>
      </p:pic>
      <p:pic>
        <p:nvPicPr>
          <p:cNvPr id="11" name="Picture 10" descr="logo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6661" y="6328937"/>
            <a:ext cx="1310066" cy="453485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d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-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0750" y="0"/>
            <a:ext cx="3143250" cy="6858000"/>
          </a:xfrm>
          <a:prstGeom prst="rect">
            <a:avLst/>
          </a:prstGeom>
        </p:spPr>
      </p:pic>
      <p:pic>
        <p:nvPicPr>
          <p:cNvPr id="6" name="Picture 5" descr="cis-standard-lockup-with-seal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594" y="2855609"/>
            <a:ext cx="4019248" cy="1146781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16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B78821-17AC-405A-B8E4-C4DF8A6ABB4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" y="103183"/>
            <a:ext cx="8961120" cy="88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990600"/>
            <a:ext cx="8686800" cy="574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5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8686800" y="6253357"/>
            <a:ext cx="457200" cy="604647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ctr">
              <a:defRPr sz="1600" b="0" i="0" cap="small">
                <a:solidFill>
                  <a:schemeClr val="tx2">
                    <a:lumMod val="75000"/>
                  </a:schemeClr>
                </a:solidFill>
                <a:latin typeface="Source Sans Pro"/>
                <a:cs typeface="Source Sans Pro"/>
              </a:defRPr>
            </a:lvl1pPr>
          </a:lstStyle>
          <a:p>
            <a:pPr>
              <a:defRPr/>
            </a:pPr>
            <a:fld id="{867E2119-C512-435A-8A99-A0B6D78DBB4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2642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4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</p:sldLayoutIdLst>
  <p:hf hdr="0" ftr="0" dt="0"/>
  <p:txStyles>
    <p:titleStyle>
      <a:lvl1pPr algn="l" defTabSz="609570" rtl="0" eaLnBrk="1" latinLnBrk="0" hangingPunct="1">
        <a:spcBef>
          <a:spcPct val="0"/>
        </a:spcBef>
        <a:buNone/>
        <a:defRPr sz="4400" b="0" i="0" kern="1200" cap="none">
          <a:solidFill>
            <a:srgbClr val="262626"/>
          </a:solidFill>
          <a:latin typeface="Source Sans Pro"/>
          <a:ea typeface="+mj-ea"/>
          <a:cs typeface="Source Sans Pro"/>
        </a:defRPr>
      </a:lvl1pPr>
    </p:titleStyle>
    <p:bodyStyle>
      <a:lvl1pPr marL="298450" indent="-298450" algn="l" defTabSz="609570" rtl="0" eaLnBrk="1" latinLnBrk="0" hangingPunct="1">
        <a:spcBef>
          <a:spcPts val="0"/>
        </a:spcBef>
        <a:spcAft>
          <a:spcPts val="0"/>
        </a:spcAft>
        <a:buFont typeface="Arial" charset="0"/>
        <a:buChar char="•"/>
        <a:tabLst/>
        <a:defRPr sz="3200" b="0" i="0" strike="noStrike" kern="1200" cap="none" normalizeH="0" baseline="0">
          <a:solidFill>
            <a:srgbClr val="262626"/>
          </a:solidFill>
          <a:latin typeface="Source Sans Pro"/>
          <a:ea typeface="+mn-ea"/>
          <a:cs typeface="Source Sans Pro"/>
        </a:defRPr>
      </a:lvl1pPr>
      <a:lvl2pPr marL="469900" indent="-241300" algn="l" defTabSz="609570" rtl="0" eaLnBrk="1" latinLnBrk="0" hangingPunct="1">
        <a:spcBef>
          <a:spcPts val="0"/>
        </a:spcBef>
        <a:buFont typeface="Arial"/>
        <a:buChar char="•"/>
        <a:tabLst/>
        <a:defRPr sz="2800" kern="1200">
          <a:solidFill>
            <a:srgbClr val="262626"/>
          </a:solidFill>
          <a:latin typeface="Source Sans Pro"/>
          <a:ea typeface="+mn-ea"/>
          <a:cs typeface="Source Sans Pro"/>
        </a:defRPr>
      </a:lvl2pPr>
      <a:lvl3pPr marL="641350" indent="-171450" algn="l" defTabSz="609570" rtl="0" eaLnBrk="1" latinLnBrk="0" hangingPunct="1">
        <a:spcBef>
          <a:spcPct val="20000"/>
        </a:spcBef>
        <a:buFont typeface="Lucida Grande"/>
        <a:buChar char="-"/>
        <a:tabLst/>
        <a:defRPr sz="2400" kern="1200">
          <a:solidFill>
            <a:srgbClr val="262626"/>
          </a:solidFill>
          <a:latin typeface="Source Sans Pro"/>
          <a:ea typeface="+mn-ea"/>
          <a:cs typeface="Source Sans Pro"/>
        </a:defRPr>
      </a:lvl3pPr>
      <a:lvl4pPr marL="1041400" indent="-228600" algn="l" defTabSz="609570" rtl="0" eaLnBrk="1" latinLnBrk="0" hangingPunct="1">
        <a:spcBef>
          <a:spcPct val="20000"/>
        </a:spcBef>
        <a:buFont typeface="Arial"/>
        <a:buChar char="•"/>
        <a:tabLst/>
        <a:defRPr sz="2000" kern="1200" baseline="0">
          <a:solidFill>
            <a:srgbClr val="262626"/>
          </a:solidFill>
          <a:latin typeface="Source Sans Pro"/>
          <a:ea typeface="+mn-ea"/>
          <a:cs typeface="Source Sans Pro"/>
        </a:defRPr>
      </a:lvl4pPr>
      <a:lvl5pPr marL="1439863" indent="-284163" algn="l" defTabSz="609570" rtl="0" eaLnBrk="1" latinLnBrk="0" hangingPunct="1">
        <a:spcBef>
          <a:spcPct val="20000"/>
        </a:spcBef>
        <a:buFont typeface="Arial"/>
        <a:buChar char="»"/>
        <a:tabLst/>
        <a:defRPr sz="1600" kern="1200">
          <a:solidFill>
            <a:srgbClr val="262626"/>
          </a:solidFill>
          <a:latin typeface="Source Sans Pro"/>
          <a:ea typeface="+mn-ea"/>
          <a:cs typeface="Source Sans Pro"/>
        </a:defRPr>
      </a:lvl5pPr>
      <a:lvl6pPr marL="3352632" indent="-304784" algn="l" defTabSz="609570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202" indent="-304784" algn="l" defTabSz="609570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772" indent="-304784" algn="l" defTabSz="609570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341" indent="-304784" algn="l" defTabSz="609570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70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40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09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278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848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418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987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557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tags" Target="../tags/tag13.xml"/><Relationship Id="rId13" Type="http://schemas.openxmlformats.org/officeDocument/2006/relationships/tags" Target="../tags/tag18.xml"/><Relationship Id="rId18" Type="http://schemas.openxmlformats.org/officeDocument/2006/relationships/tags" Target="../tags/tag23.xml"/><Relationship Id="rId3" Type="http://schemas.openxmlformats.org/officeDocument/2006/relationships/tags" Target="../tags/tag8.xml"/><Relationship Id="rId21" Type="http://schemas.openxmlformats.org/officeDocument/2006/relationships/tags" Target="../tags/tag26.xml"/><Relationship Id="rId7" Type="http://schemas.openxmlformats.org/officeDocument/2006/relationships/tags" Target="../tags/tag12.xml"/><Relationship Id="rId12" Type="http://schemas.openxmlformats.org/officeDocument/2006/relationships/tags" Target="../tags/tag17.xml"/><Relationship Id="rId17" Type="http://schemas.openxmlformats.org/officeDocument/2006/relationships/tags" Target="../tags/tag22.xml"/><Relationship Id="rId25" Type="http://schemas.openxmlformats.org/officeDocument/2006/relationships/notesSlide" Target="../notesSlides/notesSlide15.xml"/><Relationship Id="rId2" Type="http://schemas.openxmlformats.org/officeDocument/2006/relationships/tags" Target="../tags/tag7.xml"/><Relationship Id="rId16" Type="http://schemas.openxmlformats.org/officeDocument/2006/relationships/tags" Target="../tags/tag21.xml"/><Relationship Id="rId20" Type="http://schemas.openxmlformats.org/officeDocument/2006/relationships/tags" Target="../tags/tag25.xml"/><Relationship Id="rId1" Type="http://schemas.openxmlformats.org/officeDocument/2006/relationships/tags" Target="../tags/tag6.xml"/><Relationship Id="rId6" Type="http://schemas.openxmlformats.org/officeDocument/2006/relationships/tags" Target="../tags/tag11.xml"/><Relationship Id="rId11" Type="http://schemas.openxmlformats.org/officeDocument/2006/relationships/tags" Target="../tags/tag16.xml"/><Relationship Id="rId24" Type="http://schemas.openxmlformats.org/officeDocument/2006/relationships/slideLayout" Target="../slideLayouts/slideLayout2.xml"/><Relationship Id="rId5" Type="http://schemas.openxmlformats.org/officeDocument/2006/relationships/tags" Target="../tags/tag10.xml"/><Relationship Id="rId15" Type="http://schemas.openxmlformats.org/officeDocument/2006/relationships/tags" Target="../tags/tag20.xml"/><Relationship Id="rId23" Type="http://schemas.openxmlformats.org/officeDocument/2006/relationships/tags" Target="../tags/tag28.xml"/><Relationship Id="rId10" Type="http://schemas.openxmlformats.org/officeDocument/2006/relationships/tags" Target="../tags/tag15.xml"/><Relationship Id="rId19" Type="http://schemas.openxmlformats.org/officeDocument/2006/relationships/tags" Target="../tags/tag24.xml"/><Relationship Id="rId4" Type="http://schemas.openxmlformats.org/officeDocument/2006/relationships/tags" Target="../tags/tag9.xml"/><Relationship Id="rId9" Type="http://schemas.openxmlformats.org/officeDocument/2006/relationships/tags" Target="../tags/tag14.xml"/><Relationship Id="rId14" Type="http://schemas.openxmlformats.org/officeDocument/2006/relationships/tags" Target="../tags/tag19.xml"/><Relationship Id="rId22" Type="http://schemas.openxmlformats.org/officeDocument/2006/relationships/tags" Target="../tags/tag2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tags" Target="../tags/tag36.xml"/><Relationship Id="rId13" Type="http://schemas.openxmlformats.org/officeDocument/2006/relationships/tags" Target="../tags/tag41.xml"/><Relationship Id="rId18" Type="http://schemas.openxmlformats.org/officeDocument/2006/relationships/tags" Target="../tags/tag46.xml"/><Relationship Id="rId3" Type="http://schemas.openxmlformats.org/officeDocument/2006/relationships/tags" Target="../tags/tag31.xml"/><Relationship Id="rId21" Type="http://schemas.openxmlformats.org/officeDocument/2006/relationships/tags" Target="../tags/tag49.xml"/><Relationship Id="rId7" Type="http://schemas.openxmlformats.org/officeDocument/2006/relationships/tags" Target="../tags/tag35.xml"/><Relationship Id="rId12" Type="http://schemas.openxmlformats.org/officeDocument/2006/relationships/tags" Target="../tags/tag40.xml"/><Relationship Id="rId17" Type="http://schemas.openxmlformats.org/officeDocument/2006/relationships/tags" Target="../tags/tag45.xml"/><Relationship Id="rId2" Type="http://schemas.openxmlformats.org/officeDocument/2006/relationships/tags" Target="../tags/tag30.xml"/><Relationship Id="rId16" Type="http://schemas.openxmlformats.org/officeDocument/2006/relationships/tags" Target="../tags/tag44.xml"/><Relationship Id="rId20" Type="http://schemas.openxmlformats.org/officeDocument/2006/relationships/tags" Target="../tags/tag48.xml"/><Relationship Id="rId1" Type="http://schemas.openxmlformats.org/officeDocument/2006/relationships/tags" Target="../tags/tag29.xml"/><Relationship Id="rId6" Type="http://schemas.openxmlformats.org/officeDocument/2006/relationships/tags" Target="../tags/tag34.xml"/><Relationship Id="rId11" Type="http://schemas.openxmlformats.org/officeDocument/2006/relationships/tags" Target="../tags/tag39.xml"/><Relationship Id="rId24" Type="http://schemas.openxmlformats.org/officeDocument/2006/relationships/slideLayout" Target="../slideLayouts/slideLayout2.xml"/><Relationship Id="rId5" Type="http://schemas.openxmlformats.org/officeDocument/2006/relationships/tags" Target="../tags/tag33.xml"/><Relationship Id="rId15" Type="http://schemas.openxmlformats.org/officeDocument/2006/relationships/tags" Target="../tags/tag43.xml"/><Relationship Id="rId23" Type="http://schemas.openxmlformats.org/officeDocument/2006/relationships/tags" Target="../tags/tag51.xml"/><Relationship Id="rId10" Type="http://schemas.openxmlformats.org/officeDocument/2006/relationships/tags" Target="../tags/tag38.xml"/><Relationship Id="rId19" Type="http://schemas.openxmlformats.org/officeDocument/2006/relationships/tags" Target="../tags/tag47.xml"/><Relationship Id="rId4" Type="http://schemas.openxmlformats.org/officeDocument/2006/relationships/tags" Target="../tags/tag32.xml"/><Relationship Id="rId9" Type="http://schemas.openxmlformats.org/officeDocument/2006/relationships/tags" Target="../tags/tag37.xml"/><Relationship Id="rId14" Type="http://schemas.openxmlformats.org/officeDocument/2006/relationships/tags" Target="../tags/tag42.xml"/><Relationship Id="rId22" Type="http://schemas.openxmlformats.org/officeDocument/2006/relationships/tags" Target="../tags/tag5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tags" Target="../tags/tag54.xml"/><Relationship Id="rId2" Type="http://schemas.openxmlformats.org/officeDocument/2006/relationships/tags" Target="../tags/tag53.xml"/><Relationship Id="rId1" Type="http://schemas.openxmlformats.org/officeDocument/2006/relationships/tags" Target="../tags/tag52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56.xml"/><Relationship Id="rId4" Type="http://schemas.openxmlformats.org/officeDocument/2006/relationships/tags" Target="../tags/tag55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tags" Target="../tags/tag64.xml"/><Relationship Id="rId13" Type="http://schemas.openxmlformats.org/officeDocument/2006/relationships/tags" Target="../tags/tag69.xml"/><Relationship Id="rId18" Type="http://schemas.openxmlformats.org/officeDocument/2006/relationships/tags" Target="../tags/tag74.xml"/><Relationship Id="rId3" Type="http://schemas.openxmlformats.org/officeDocument/2006/relationships/tags" Target="../tags/tag59.xml"/><Relationship Id="rId21" Type="http://schemas.openxmlformats.org/officeDocument/2006/relationships/notesSlide" Target="../notesSlides/notesSlide16.xml"/><Relationship Id="rId7" Type="http://schemas.openxmlformats.org/officeDocument/2006/relationships/tags" Target="../tags/tag63.xml"/><Relationship Id="rId12" Type="http://schemas.openxmlformats.org/officeDocument/2006/relationships/tags" Target="../tags/tag68.xml"/><Relationship Id="rId17" Type="http://schemas.openxmlformats.org/officeDocument/2006/relationships/tags" Target="../tags/tag73.xml"/><Relationship Id="rId2" Type="http://schemas.openxmlformats.org/officeDocument/2006/relationships/tags" Target="../tags/tag58.xml"/><Relationship Id="rId16" Type="http://schemas.openxmlformats.org/officeDocument/2006/relationships/tags" Target="../tags/tag72.xml"/><Relationship Id="rId20" Type="http://schemas.openxmlformats.org/officeDocument/2006/relationships/slideLayout" Target="../slideLayouts/slideLayout2.xml"/><Relationship Id="rId1" Type="http://schemas.openxmlformats.org/officeDocument/2006/relationships/tags" Target="../tags/tag57.xml"/><Relationship Id="rId6" Type="http://schemas.openxmlformats.org/officeDocument/2006/relationships/tags" Target="../tags/tag62.xml"/><Relationship Id="rId11" Type="http://schemas.openxmlformats.org/officeDocument/2006/relationships/tags" Target="../tags/tag67.xml"/><Relationship Id="rId5" Type="http://schemas.openxmlformats.org/officeDocument/2006/relationships/tags" Target="../tags/tag61.xml"/><Relationship Id="rId15" Type="http://schemas.openxmlformats.org/officeDocument/2006/relationships/tags" Target="../tags/tag71.xml"/><Relationship Id="rId10" Type="http://schemas.openxmlformats.org/officeDocument/2006/relationships/tags" Target="../tags/tag66.xml"/><Relationship Id="rId19" Type="http://schemas.openxmlformats.org/officeDocument/2006/relationships/tags" Target="../tags/tag75.xml"/><Relationship Id="rId4" Type="http://schemas.openxmlformats.org/officeDocument/2006/relationships/tags" Target="../tags/tag60.xml"/><Relationship Id="rId9" Type="http://schemas.openxmlformats.org/officeDocument/2006/relationships/tags" Target="../tags/tag65.xml"/><Relationship Id="rId14" Type="http://schemas.openxmlformats.org/officeDocument/2006/relationships/tags" Target="../tags/tag70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tags" Target="../tags/tag83.xml"/><Relationship Id="rId13" Type="http://schemas.openxmlformats.org/officeDocument/2006/relationships/tags" Target="../tags/tag88.xml"/><Relationship Id="rId18" Type="http://schemas.openxmlformats.org/officeDocument/2006/relationships/tags" Target="../tags/tag93.xml"/><Relationship Id="rId3" Type="http://schemas.openxmlformats.org/officeDocument/2006/relationships/tags" Target="../tags/tag78.xml"/><Relationship Id="rId21" Type="http://schemas.openxmlformats.org/officeDocument/2006/relationships/notesSlide" Target="../notesSlides/notesSlide17.xml"/><Relationship Id="rId7" Type="http://schemas.openxmlformats.org/officeDocument/2006/relationships/tags" Target="../tags/tag82.xml"/><Relationship Id="rId12" Type="http://schemas.openxmlformats.org/officeDocument/2006/relationships/tags" Target="../tags/tag87.xml"/><Relationship Id="rId17" Type="http://schemas.openxmlformats.org/officeDocument/2006/relationships/tags" Target="../tags/tag92.xml"/><Relationship Id="rId2" Type="http://schemas.openxmlformats.org/officeDocument/2006/relationships/tags" Target="../tags/tag77.xml"/><Relationship Id="rId16" Type="http://schemas.openxmlformats.org/officeDocument/2006/relationships/tags" Target="../tags/tag91.xml"/><Relationship Id="rId20" Type="http://schemas.openxmlformats.org/officeDocument/2006/relationships/slideLayout" Target="../slideLayouts/slideLayout2.xml"/><Relationship Id="rId1" Type="http://schemas.openxmlformats.org/officeDocument/2006/relationships/tags" Target="../tags/tag76.xml"/><Relationship Id="rId6" Type="http://schemas.openxmlformats.org/officeDocument/2006/relationships/tags" Target="../tags/tag81.xml"/><Relationship Id="rId11" Type="http://schemas.openxmlformats.org/officeDocument/2006/relationships/tags" Target="../tags/tag86.xml"/><Relationship Id="rId5" Type="http://schemas.openxmlformats.org/officeDocument/2006/relationships/tags" Target="../tags/tag80.xml"/><Relationship Id="rId15" Type="http://schemas.openxmlformats.org/officeDocument/2006/relationships/tags" Target="../tags/tag90.xml"/><Relationship Id="rId10" Type="http://schemas.openxmlformats.org/officeDocument/2006/relationships/tags" Target="../tags/tag85.xml"/><Relationship Id="rId19" Type="http://schemas.openxmlformats.org/officeDocument/2006/relationships/tags" Target="../tags/tag94.xml"/><Relationship Id="rId4" Type="http://schemas.openxmlformats.org/officeDocument/2006/relationships/tags" Target="../tags/tag79.xml"/><Relationship Id="rId9" Type="http://schemas.openxmlformats.org/officeDocument/2006/relationships/tags" Target="../tags/tag84.xml"/><Relationship Id="rId14" Type="http://schemas.openxmlformats.org/officeDocument/2006/relationships/tags" Target="../tags/tag8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97.xml"/><Relationship Id="rId1" Type="http://schemas.openxmlformats.org/officeDocument/2006/relationships/tags" Target="../tags/tag96.xml"/><Relationship Id="rId4" Type="http://schemas.openxmlformats.org/officeDocument/2006/relationships/notesSlide" Target="../notesSlides/notesSlide2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tags" Target="../tags/tag100.xml"/><Relationship Id="rId2" Type="http://schemas.openxmlformats.org/officeDocument/2006/relationships/tags" Target="../tags/tag99.xml"/><Relationship Id="rId1" Type="http://schemas.openxmlformats.org/officeDocument/2006/relationships/tags" Target="../tags/tag98.xml"/><Relationship Id="rId5" Type="http://schemas.openxmlformats.org/officeDocument/2006/relationships/notesSlide" Target="../notesSlides/notesSlide21.xml"/><Relationship Id="rId4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tags" Target="../tags/tag108.xml"/><Relationship Id="rId13" Type="http://schemas.openxmlformats.org/officeDocument/2006/relationships/tags" Target="../tags/tag113.xml"/><Relationship Id="rId18" Type="http://schemas.openxmlformats.org/officeDocument/2006/relationships/slideLayout" Target="../slideLayouts/slideLayout2.xml"/><Relationship Id="rId3" Type="http://schemas.openxmlformats.org/officeDocument/2006/relationships/tags" Target="../tags/tag103.xml"/><Relationship Id="rId7" Type="http://schemas.openxmlformats.org/officeDocument/2006/relationships/tags" Target="../tags/tag107.xml"/><Relationship Id="rId12" Type="http://schemas.openxmlformats.org/officeDocument/2006/relationships/tags" Target="../tags/tag112.xml"/><Relationship Id="rId17" Type="http://schemas.openxmlformats.org/officeDocument/2006/relationships/tags" Target="../tags/tag117.xml"/><Relationship Id="rId2" Type="http://schemas.openxmlformats.org/officeDocument/2006/relationships/tags" Target="../tags/tag102.xml"/><Relationship Id="rId16" Type="http://schemas.openxmlformats.org/officeDocument/2006/relationships/tags" Target="../tags/tag116.xml"/><Relationship Id="rId1" Type="http://schemas.openxmlformats.org/officeDocument/2006/relationships/tags" Target="../tags/tag101.xml"/><Relationship Id="rId6" Type="http://schemas.openxmlformats.org/officeDocument/2006/relationships/tags" Target="../tags/tag106.xml"/><Relationship Id="rId11" Type="http://schemas.openxmlformats.org/officeDocument/2006/relationships/tags" Target="../tags/tag111.xml"/><Relationship Id="rId5" Type="http://schemas.openxmlformats.org/officeDocument/2006/relationships/tags" Target="../tags/tag105.xml"/><Relationship Id="rId15" Type="http://schemas.openxmlformats.org/officeDocument/2006/relationships/tags" Target="../tags/tag115.xml"/><Relationship Id="rId10" Type="http://schemas.openxmlformats.org/officeDocument/2006/relationships/tags" Target="../tags/tag110.xml"/><Relationship Id="rId19" Type="http://schemas.openxmlformats.org/officeDocument/2006/relationships/notesSlide" Target="../notesSlides/notesSlide22.xml"/><Relationship Id="rId4" Type="http://schemas.openxmlformats.org/officeDocument/2006/relationships/tags" Target="../tags/tag104.xml"/><Relationship Id="rId9" Type="http://schemas.openxmlformats.org/officeDocument/2006/relationships/tags" Target="../tags/tag109.xml"/><Relationship Id="rId14" Type="http://schemas.openxmlformats.org/officeDocument/2006/relationships/tags" Target="../tags/tag114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tags" Target="../tags/tag125.xml"/><Relationship Id="rId13" Type="http://schemas.openxmlformats.org/officeDocument/2006/relationships/tags" Target="../tags/tag130.xml"/><Relationship Id="rId18" Type="http://schemas.openxmlformats.org/officeDocument/2006/relationships/tags" Target="../tags/tag135.xml"/><Relationship Id="rId3" Type="http://schemas.openxmlformats.org/officeDocument/2006/relationships/tags" Target="../tags/tag120.xml"/><Relationship Id="rId21" Type="http://schemas.openxmlformats.org/officeDocument/2006/relationships/tags" Target="../tags/tag121.xml"/><Relationship Id="rId7" Type="http://schemas.openxmlformats.org/officeDocument/2006/relationships/tags" Target="../tags/tag124.xml"/><Relationship Id="rId12" Type="http://schemas.openxmlformats.org/officeDocument/2006/relationships/tags" Target="../tags/tag129.xml"/><Relationship Id="rId17" Type="http://schemas.openxmlformats.org/officeDocument/2006/relationships/tags" Target="../tags/tag134.xml"/><Relationship Id="rId2" Type="http://schemas.openxmlformats.org/officeDocument/2006/relationships/tags" Target="../tags/tag119.xml"/><Relationship Id="rId16" Type="http://schemas.openxmlformats.org/officeDocument/2006/relationships/tags" Target="../tags/tag133.xml"/><Relationship Id="rId20" Type="http://schemas.openxmlformats.org/officeDocument/2006/relationships/notesSlide" Target="../notesSlides/notesSlide23.xml"/><Relationship Id="rId1" Type="http://schemas.openxmlformats.org/officeDocument/2006/relationships/tags" Target="../tags/tag118.xml"/><Relationship Id="rId6" Type="http://schemas.openxmlformats.org/officeDocument/2006/relationships/tags" Target="../tags/tag123.xml"/><Relationship Id="rId11" Type="http://schemas.openxmlformats.org/officeDocument/2006/relationships/tags" Target="../tags/tag128.xml"/><Relationship Id="rId5" Type="http://schemas.openxmlformats.org/officeDocument/2006/relationships/tags" Target="../tags/tag122.xml"/><Relationship Id="rId15" Type="http://schemas.openxmlformats.org/officeDocument/2006/relationships/tags" Target="../tags/tag132.xml"/><Relationship Id="rId10" Type="http://schemas.openxmlformats.org/officeDocument/2006/relationships/tags" Target="../tags/tag127.xml"/><Relationship Id="rId19" Type="http://schemas.openxmlformats.org/officeDocument/2006/relationships/slideLayout" Target="../slideLayouts/slideLayout2.xml"/><Relationship Id="rId4" Type="http://schemas.openxmlformats.org/officeDocument/2006/relationships/tags" Target="../tags/tag121.xml"/><Relationship Id="rId9" Type="http://schemas.openxmlformats.org/officeDocument/2006/relationships/tags" Target="../tags/tag126.xml"/><Relationship Id="rId14" Type="http://schemas.openxmlformats.org/officeDocument/2006/relationships/tags" Target="../tags/tag131.xml"/><Relationship Id="rId22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37.xml"/><Relationship Id="rId1" Type="http://schemas.openxmlformats.org/officeDocument/2006/relationships/tags" Target="../tags/tag136.xml"/><Relationship Id="rId4" Type="http://schemas.openxmlformats.org/officeDocument/2006/relationships/notesSlide" Target="../notesSlides/notesSlide2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tags" Target="../tags/tag140.xml"/><Relationship Id="rId2" Type="http://schemas.openxmlformats.org/officeDocument/2006/relationships/tags" Target="../tags/tag139.xml"/><Relationship Id="rId1" Type="http://schemas.openxmlformats.org/officeDocument/2006/relationships/tags" Target="../tags/tag138.xml"/><Relationship Id="rId5" Type="http://schemas.openxmlformats.org/officeDocument/2006/relationships/notesSlide" Target="../notesSlides/notesSlide27.xml"/><Relationship Id="rId4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42.xml"/><Relationship Id="rId1" Type="http://schemas.openxmlformats.org/officeDocument/2006/relationships/tags" Target="../tags/tag141.xml"/><Relationship Id="rId6" Type="http://schemas.openxmlformats.org/officeDocument/2006/relationships/image" Target="../media/image22.png"/><Relationship Id="rId5" Type="http://schemas.openxmlformats.org/officeDocument/2006/relationships/tags" Target="../tags/tag144.xml"/><Relationship Id="rId4" Type="http://schemas.openxmlformats.org/officeDocument/2006/relationships/notesSlide" Target="../notesSlides/notesSlide28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tags" Target="../tags/tag146.xml"/><Relationship Id="rId3" Type="http://schemas.openxmlformats.org/officeDocument/2006/relationships/tags" Target="../tags/tag146.xml"/><Relationship Id="rId7" Type="http://schemas.openxmlformats.org/officeDocument/2006/relationships/image" Target="../media/image22.png"/><Relationship Id="rId2" Type="http://schemas.openxmlformats.org/officeDocument/2006/relationships/tags" Target="../tags/tag145.xml"/><Relationship Id="rId1" Type="http://schemas.openxmlformats.org/officeDocument/2006/relationships/tags" Target="../tags/tag144.xml"/><Relationship Id="rId6" Type="http://schemas.openxmlformats.org/officeDocument/2006/relationships/tags" Target="../tags/tag144.xml"/><Relationship Id="rId5" Type="http://schemas.openxmlformats.org/officeDocument/2006/relationships/notesSlide" Target="../notesSlides/notesSlide29.xml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23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9.emf"/><Relationship Id="rId2" Type="http://schemas.openxmlformats.org/officeDocument/2006/relationships/tags" Target="../tags/tag148.xml"/><Relationship Id="rId1" Type="http://schemas.openxmlformats.org/officeDocument/2006/relationships/tags" Target="../tags/tag147.xml"/><Relationship Id="rId6" Type="http://schemas.openxmlformats.org/officeDocument/2006/relationships/image" Target="../media/image18.emf"/><Relationship Id="rId5" Type="http://schemas.openxmlformats.org/officeDocument/2006/relationships/image" Target="../media/image17.emf"/><Relationship Id="rId4" Type="http://schemas.openxmlformats.org/officeDocument/2006/relationships/notesSlide" Target="../notesSlides/notesSlide30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9.xml"/><Relationship Id="rId6" Type="http://schemas.openxmlformats.org/officeDocument/2006/relationships/image" Target="../media/image19.emf"/><Relationship Id="rId5" Type="http://schemas.openxmlformats.org/officeDocument/2006/relationships/image" Target="../media/image18.emf"/><Relationship Id="rId4" Type="http://schemas.openxmlformats.org/officeDocument/2006/relationships/image" Target="../media/image17.e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0.xml"/><Relationship Id="rId6" Type="http://schemas.openxmlformats.org/officeDocument/2006/relationships/image" Target="../media/image19.emf"/><Relationship Id="rId5" Type="http://schemas.openxmlformats.org/officeDocument/2006/relationships/image" Target="../media/image18.emf"/><Relationship Id="rId4" Type="http://schemas.openxmlformats.org/officeDocument/2006/relationships/image" Target="../media/image17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tags" Target="../tags/tag153.xml"/><Relationship Id="rId2" Type="http://schemas.openxmlformats.org/officeDocument/2006/relationships/tags" Target="../tags/tag152.xml"/><Relationship Id="rId1" Type="http://schemas.openxmlformats.org/officeDocument/2006/relationships/tags" Target="../tags/tag151.xml"/><Relationship Id="rId4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55.xml"/><Relationship Id="rId1" Type="http://schemas.openxmlformats.org/officeDocument/2006/relationships/tags" Target="../tags/tag154.xml"/><Relationship Id="rId4" Type="http://schemas.openxmlformats.org/officeDocument/2006/relationships/notesSlide" Target="../notesSlides/notesSlide3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tags" Target="../tags/tag158.xml"/><Relationship Id="rId2" Type="http://schemas.openxmlformats.org/officeDocument/2006/relationships/tags" Target="../tags/tag157.xml"/><Relationship Id="rId1" Type="http://schemas.openxmlformats.org/officeDocument/2006/relationships/tags" Target="../tags/tag156.xml"/><Relationship Id="rId4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60.xml"/><Relationship Id="rId1" Type="http://schemas.openxmlformats.org/officeDocument/2006/relationships/tags" Target="../tags/tag159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IcrBqCFLHIY" TargetMode="Externa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tags" Target="../tags/tag168.xml"/><Relationship Id="rId13" Type="http://schemas.openxmlformats.org/officeDocument/2006/relationships/tags" Target="../tags/tag173.xml"/><Relationship Id="rId18" Type="http://schemas.openxmlformats.org/officeDocument/2006/relationships/tags" Target="../tags/tag178.xml"/><Relationship Id="rId3" Type="http://schemas.openxmlformats.org/officeDocument/2006/relationships/tags" Target="../tags/tag163.xml"/><Relationship Id="rId21" Type="http://schemas.openxmlformats.org/officeDocument/2006/relationships/tags" Target="../tags/tag181.xml"/><Relationship Id="rId7" Type="http://schemas.openxmlformats.org/officeDocument/2006/relationships/tags" Target="../tags/tag167.xml"/><Relationship Id="rId12" Type="http://schemas.openxmlformats.org/officeDocument/2006/relationships/tags" Target="../tags/tag172.xml"/><Relationship Id="rId17" Type="http://schemas.openxmlformats.org/officeDocument/2006/relationships/tags" Target="../tags/tag177.xml"/><Relationship Id="rId2" Type="http://schemas.openxmlformats.org/officeDocument/2006/relationships/tags" Target="../tags/tag162.xml"/><Relationship Id="rId16" Type="http://schemas.openxmlformats.org/officeDocument/2006/relationships/tags" Target="../tags/tag176.xml"/><Relationship Id="rId20" Type="http://schemas.openxmlformats.org/officeDocument/2006/relationships/tags" Target="../tags/tag180.xml"/><Relationship Id="rId1" Type="http://schemas.openxmlformats.org/officeDocument/2006/relationships/tags" Target="../tags/tag161.xml"/><Relationship Id="rId6" Type="http://schemas.openxmlformats.org/officeDocument/2006/relationships/tags" Target="../tags/tag166.xml"/><Relationship Id="rId11" Type="http://schemas.openxmlformats.org/officeDocument/2006/relationships/tags" Target="../tags/tag171.xml"/><Relationship Id="rId5" Type="http://schemas.openxmlformats.org/officeDocument/2006/relationships/tags" Target="../tags/tag165.xml"/><Relationship Id="rId15" Type="http://schemas.openxmlformats.org/officeDocument/2006/relationships/tags" Target="../tags/tag175.xml"/><Relationship Id="rId23" Type="http://schemas.openxmlformats.org/officeDocument/2006/relationships/slideLayout" Target="../slideLayouts/slideLayout2.xml"/><Relationship Id="rId10" Type="http://schemas.openxmlformats.org/officeDocument/2006/relationships/tags" Target="../tags/tag170.xml"/><Relationship Id="rId19" Type="http://schemas.openxmlformats.org/officeDocument/2006/relationships/tags" Target="../tags/tag179.xml"/><Relationship Id="rId4" Type="http://schemas.openxmlformats.org/officeDocument/2006/relationships/tags" Target="../tags/tag164.xml"/><Relationship Id="rId9" Type="http://schemas.openxmlformats.org/officeDocument/2006/relationships/tags" Target="../tags/tag169.xml"/><Relationship Id="rId14" Type="http://schemas.openxmlformats.org/officeDocument/2006/relationships/tags" Target="../tags/tag174.xml"/><Relationship Id="rId22" Type="http://schemas.openxmlformats.org/officeDocument/2006/relationships/tags" Target="../tags/tag182.xml"/></Relationships>
</file>

<file path=ppt/slides/_rels/slide68.xml.rels><?xml version="1.0" encoding="UTF-8" standalone="yes"?>
<Relationships xmlns="http://schemas.openxmlformats.org/package/2006/relationships"><Relationship Id="rId13" Type="http://schemas.openxmlformats.org/officeDocument/2006/relationships/tags" Target="../tags/tag195.xml"/><Relationship Id="rId18" Type="http://schemas.openxmlformats.org/officeDocument/2006/relationships/tags" Target="../tags/tag200.xml"/><Relationship Id="rId26" Type="http://schemas.openxmlformats.org/officeDocument/2006/relationships/tags" Target="../tags/tag208.xml"/><Relationship Id="rId21" Type="http://schemas.openxmlformats.org/officeDocument/2006/relationships/tags" Target="../tags/tag203.xml"/><Relationship Id="rId34" Type="http://schemas.openxmlformats.org/officeDocument/2006/relationships/tags" Target="../tags/tag216.xml"/><Relationship Id="rId7" Type="http://schemas.openxmlformats.org/officeDocument/2006/relationships/tags" Target="../tags/tag189.xml"/><Relationship Id="rId12" Type="http://schemas.openxmlformats.org/officeDocument/2006/relationships/tags" Target="../tags/tag194.xml"/><Relationship Id="rId17" Type="http://schemas.openxmlformats.org/officeDocument/2006/relationships/tags" Target="../tags/tag199.xml"/><Relationship Id="rId25" Type="http://schemas.openxmlformats.org/officeDocument/2006/relationships/tags" Target="../tags/tag207.xml"/><Relationship Id="rId33" Type="http://schemas.openxmlformats.org/officeDocument/2006/relationships/tags" Target="../tags/tag215.xml"/><Relationship Id="rId38" Type="http://schemas.openxmlformats.org/officeDocument/2006/relationships/slideLayout" Target="../slideLayouts/slideLayout2.xml"/><Relationship Id="rId2" Type="http://schemas.openxmlformats.org/officeDocument/2006/relationships/tags" Target="../tags/tag184.xml"/><Relationship Id="rId16" Type="http://schemas.openxmlformats.org/officeDocument/2006/relationships/tags" Target="../tags/tag198.xml"/><Relationship Id="rId20" Type="http://schemas.openxmlformats.org/officeDocument/2006/relationships/tags" Target="../tags/tag202.xml"/><Relationship Id="rId29" Type="http://schemas.openxmlformats.org/officeDocument/2006/relationships/tags" Target="../tags/tag211.xml"/><Relationship Id="rId1" Type="http://schemas.openxmlformats.org/officeDocument/2006/relationships/tags" Target="../tags/tag183.xml"/><Relationship Id="rId6" Type="http://schemas.openxmlformats.org/officeDocument/2006/relationships/tags" Target="../tags/tag188.xml"/><Relationship Id="rId11" Type="http://schemas.openxmlformats.org/officeDocument/2006/relationships/tags" Target="../tags/tag193.xml"/><Relationship Id="rId24" Type="http://schemas.openxmlformats.org/officeDocument/2006/relationships/tags" Target="../tags/tag206.xml"/><Relationship Id="rId32" Type="http://schemas.openxmlformats.org/officeDocument/2006/relationships/tags" Target="../tags/tag214.xml"/><Relationship Id="rId37" Type="http://schemas.openxmlformats.org/officeDocument/2006/relationships/tags" Target="../tags/tag219.xml"/><Relationship Id="rId5" Type="http://schemas.openxmlformats.org/officeDocument/2006/relationships/tags" Target="../tags/tag187.xml"/><Relationship Id="rId15" Type="http://schemas.openxmlformats.org/officeDocument/2006/relationships/tags" Target="../tags/tag197.xml"/><Relationship Id="rId23" Type="http://schemas.openxmlformats.org/officeDocument/2006/relationships/tags" Target="../tags/tag205.xml"/><Relationship Id="rId28" Type="http://schemas.openxmlformats.org/officeDocument/2006/relationships/tags" Target="../tags/tag210.xml"/><Relationship Id="rId36" Type="http://schemas.openxmlformats.org/officeDocument/2006/relationships/tags" Target="../tags/tag218.xml"/><Relationship Id="rId10" Type="http://schemas.openxmlformats.org/officeDocument/2006/relationships/tags" Target="../tags/tag192.xml"/><Relationship Id="rId19" Type="http://schemas.openxmlformats.org/officeDocument/2006/relationships/tags" Target="../tags/tag201.xml"/><Relationship Id="rId31" Type="http://schemas.openxmlformats.org/officeDocument/2006/relationships/tags" Target="../tags/tag213.xml"/><Relationship Id="rId4" Type="http://schemas.openxmlformats.org/officeDocument/2006/relationships/tags" Target="../tags/tag186.xml"/><Relationship Id="rId9" Type="http://schemas.openxmlformats.org/officeDocument/2006/relationships/tags" Target="../tags/tag191.xml"/><Relationship Id="rId14" Type="http://schemas.openxmlformats.org/officeDocument/2006/relationships/tags" Target="../tags/tag196.xml"/><Relationship Id="rId22" Type="http://schemas.openxmlformats.org/officeDocument/2006/relationships/tags" Target="../tags/tag204.xml"/><Relationship Id="rId27" Type="http://schemas.openxmlformats.org/officeDocument/2006/relationships/tags" Target="../tags/tag209.xml"/><Relationship Id="rId30" Type="http://schemas.openxmlformats.org/officeDocument/2006/relationships/tags" Target="../tags/tag212.xml"/><Relationship Id="rId35" Type="http://schemas.openxmlformats.org/officeDocument/2006/relationships/tags" Target="../tags/tag217.xml"/><Relationship Id="rId8" Type="http://schemas.openxmlformats.org/officeDocument/2006/relationships/tags" Target="../tags/tag190.xml"/><Relationship Id="rId3" Type="http://schemas.openxmlformats.org/officeDocument/2006/relationships/tags" Target="../tags/tag185.xml"/></Relationships>
</file>

<file path=ppt/slides/_rels/slide69.xml.rels><?xml version="1.0" encoding="UTF-8" standalone="yes"?>
<Relationships xmlns="http://schemas.openxmlformats.org/package/2006/relationships"><Relationship Id="rId13" Type="http://schemas.openxmlformats.org/officeDocument/2006/relationships/tags" Target="../tags/tag232.xml"/><Relationship Id="rId18" Type="http://schemas.openxmlformats.org/officeDocument/2006/relationships/tags" Target="../tags/tag237.xml"/><Relationship Id="rId26" Type="http://schemas.openxmlformats.org/officeDocument/2006/relationships/tags" Target="../tags/tag245.xml"/><Relationship Id="rId39" Type="http://schemas.openxmlformats.org/officeDocument/2006/relationships/tags" Target="../tags/tag258.xml"/><Relationship Id="rId21" Type="http://schemas.openxmlformats.org/officeDocument/2006/relationships/tags" Target="../tags/tag240.xml"/><Relationship Id="rId34" Type="http://schemas.openxmlformats.org/officeDocument/2006/relationships/tags" Target="../tags/tag253.xml"/><Relationship Id="rId42" Type="http://schemas.openxmlformats.org/officeDocument/2006/relationships/notesSlide" Target="../notesSlides/notesSlide39.xml"/><Relationship Id="rId7" Type="http://schemas.openxmlformats.org/officeDocument/2006/relationships/tags" Target="../tags/tag226.xml"/><Relationship Id="rId2" Type="http://schemas.openxmlformats.org/officeDocument/2006/relationships/tags" Target="../tags/tag221.xml"/><Relationship Id="rId16" Type="http://schemas.openxmlformats.org/officeDocument/2006/relationships/tags" Target="../tags/tag235.xml"/><Relationship Id="rId20" Type="http://schemas.openxmlformats.org/officeDocument/2006/relationships/tags" Target="../tags/tag239.xml"/><Relationship Id="rId29" Type="http://schemas.openxmlformats.org/officeDocument/2006/relationships/tags" Target="../tags/tag248.xml"/><Relationship Id="rId41" Type="http://schemas.openxmlformats.org/officeDocument/2006/relationships/slideLayout" Target="../slideLayouts/slideLayout2.xml"/><Relationship Id="rId1" Type="http://schemas.openxmlformats.org/officeDocument/2006/relationships/tags" Target="../tags/tag220.xml"/><Relationship Id="rId6" Type="http://schemas.openxmlformats.org/officeDocument/2006/relationships/tags" Target="../tags/tag225.xml"/><Relationship Id="rId11" Type="http://schemas.openxmlformats.org/officeDocument/2006/relationships/tags" Target="../tags/tag230.xml"/><Relationship Id="rId24" Type="http://schemas.openxmlformats.org/officeDocument/2006/relationships/tags" Target="../tags/tag243.xml"/><Relationship Id="rId32" Type="http://schemas.openxmlformats.org/officeDocument/2006/relationships/tags" Target="../tags/tag251.xml"/><Relationship Id="rId37" Type="http://schemas.openxmlformats.org/officeDocument/2006/relationships/tags" Target="../tags/tag256.xml"/><Relationship Id="rId40" Type="http://schemas.openxmlformats.org/officeDocument/2006/relationships/tags" Target="../tags/tag259.xml"/><Relationship Id="rId5" Type="http://schemas.openxmlformats.org/officeDocument/2006/relationships/tags" Target="../tags/tag224.xml"/><Relationship Id="rId15" Type="http://schemas.openxmlformats.org/officeDocument/2006/relationships/tags" Target="../tags/tag234.xml"/><Relationship Id="rId23" Type="http://schemas.openxmlformats.org/officeDocument/2006/relationships/tags" Target="../tags/tag242.xml"/><Relationship Id="rId28" Type="http://schemas.openxmlformats.org/officeDocument/2006/relationships/tags" Target="../tags/tag247.xml"/><Relationship Id="rId36" Type="http://schemas.openxmlformats.org/officeDocument/2006/relationships/tags" Target="../tags/tag255.xml"/><Relationship Id="rId10" Type="http://schemas.openxmlformats.org/officeDocument/2006/relationships/tags" Target="../tags/tag229.xml"/><Relationship Id="rId19" Type="http://schemas.openxmlformats.org/officeDocument/2006/relationships/tags" Target="../tags/tag238.xml"/><Relationship Id="rId31" Type="http://schemas.openxmlformats.org/officeDocument/2006/relationships/tags" Target="../tags/tag250.xml"/><Relationship Id="rId4" Type="http://schemas.openxmlformats.org/officeDocument/2006/relationships/tags" Target="../tags/tag223.xml"/><Relationship Id="rId9" Type="http://schemas.openxmlformats.org/officeDocument/2006/relationships/tags" Target="../tags/tag228.xml"/><Relationship Id="rId14" Type="http://schemas.openxmlformats.org/officeDocument/2006/relationships/tags" Target="../tags/tag233.xml"/><Relationship Id="rId22" Type="http://schemas.openxmlformats.org/officeDocument/2006/relationships/tags" Target="../tags/tag241.xml"/><Relationship Id="rId27" Type="http://schemas.openxmlformats.org/officeDocument/2006/relationships/tags" Target="../tags/tag246.xml"/><Relationship Id="rId30" Type="http://schemas.openxmlformats.org/officeDocument/2006/relationships/tags" Target="../tags/tag249.xml"/><Relationship Id="rId35" Type="http://schemas.openxmlformats.org/officeDocument/2006/relationships/tags" Target="../tags/tag254.xml"/><Relationship Id="rId8" Type="http://schemas.openxmlformats.org/officeDocument/2006/relationships/tags" Target="../tags/tag227.xml"/><Relationship Id="rId3" Type="http://schemas.openxmlformats.org/officeDocument/2006/relationships/tags" Target="../tags/tag222.xml"/><Relationship Id="rId12" Type="http://schemas.openxmlformats.org/officeDocument/2006/relationships/tags" Target="../tags/tag231.xml"/><Relationship Id="rId17" Type="http://schemas.openxmlformats.org/officeDocument/2006/relationships/tags" Target="../tags/tag236.xml"/><Relationship Id="rId25" Type="http://schemas.openxmlformats.org/officeDocument/2006/relationships/tags" Target="../tags/tag244.xml"/><Relationship Id="rId33" Type="http://schemas.openxmlformats.org/officeDocument/2006/relationships/tags" Target="../tags/tag252.xml"/><Relationship Id="rId38" Type="http://schemas.openxmlformats.org/officeDocument/2006/relationships/tags" Target="../tags/tag25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tags" Target="../tags/tag3.xml"/><Relationship Id="rId7" Type="http://schemas.openxmlformats.org/officeDocument/2006/relationships/notesSlide" Target="../notesSlides/notesSlide5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14.jpeg"/><Relationship Id="rId5" Type="http://schemas.openxmlformats.org/officeDocument/2006/relationships/tags" Target="../tags/tag5.xml"/><Relationship Id="rId10" Type="http://schemas.openxmlformats.org/officeDocument/2006/relationships/image" Target="../media/image13.png"/><Relationship Id="rId4" Type="http://schemas.openxmlformats.org/officeDocument/2006/relationships/tags" Target="../tags/tag4.xml"/><Relationship Id="rId9" Type="http://schemas.openxmlformats.org/officeDocument/2006/relationships/image" Target="../media/image12.png"/></Relationships>
</file>

<file path=ppt/slides/_rels/slide70.xml.rels><?xml version="1.0" encoding="UTF-8" standalone="yes"?>
<Relationships xmlns="http://schemas.openxmlformats.org/package/2006/relationships"><Relationship Id="rId13" Type="http://schemas.openxmlformats.org/officeDocument/2006/relationships/tags" Target="../tags/tag272.xml"/><Relationship Id="rId18" Type="http://schemas.openxmlformats.org/officeDocument/2006/relationships/tags" Target="../tags/tag277.xml"/><Relationship Id="rId26" Type="http://schemas.openxmlformats.org/officeDocument/2006/relationships/tags" Target="../tags/tag285.xml"/><Relationship Id="rId39" Type="http://schemas.openxmlformats.org/officeDocument/2006/relationships/tags" Target="../tags/tag298.xml"/><Relationship Id="rId21" Type="http://schemas.openxmlformats.org/officeDocument/2006/relationships/tags" Target="../tags/tag280.xml"/><Relationship Id="rId34" Type="http://schemas.openxmlformats.org/officeDocument/2006/relationships/tags" Target="../tags/tag293.xml"/><Relationship Id="rId42" Type="http://schemas.openxmlformats.org/officeDocument/2006/relationships/notesSlide" Target="../notesSlides/notesSlide40.xml"/><Relationship Id="rId7" Type="http://schemas.openxmlformats.org/officeDocument/2006/relationships/tags" Target="../tags/tag266.xml"/><Relationship Id="rId2" Type="http://schemas.openxmlformats.org/officeDocument/2006/relationships/tags" Target="../tags/tag261.xml"/><Relationship Id="rId16" Type="http://schemas.openxmlformats.org/officeDocument/2006/relationships/tags" Target="../tags/tag275.xml"/><Relationship Id="rId20" Type="http://schemas.openxmlformats.org/officeDocument/2006/relationships/tags" Target="../tags/tag279.xml"/><Relationship Id="rId29" Type="http://schemas.openxmlformats.org/officeDocument/2006/relationships/tags" Target="../tags/tag288.xml"/><Relationship Id="rId41" Type="http://schemas.openxmlformats.org/officeDocument/2006/relationships/slideLayout" Target="../slideLayouts/slideLayout2.xml"/><Relationship Id="rId1" Type="http://schemas.openxmlformats.org/officeDocument/2006/relationships/tags" Target="../tags/tag260.xml"/><Relationship Id="rId6" Type="http://schemas.openxmlformats.org/officeDocument/2006/relationships/tags" Target="../tags/tag265.xml"/><Relationship Id="rId11" Type="http://schemas.openxmlformats.org/officeDocument/2006/relationships/tags" Target="../tags/tag270.xml"/><Relationship Id="rId24" Type="http://schemas.openxmlformats.org/officeDocument/2006/relationships/tags" Target="../tags/tag283.xml"/><Relationship Id="rId32" Type="http://schemas.openxmlformats.org/officeDocument/2006/relationships/tags" Target="../tags/tag291.xml"/><Relationship Id="rId37" Type="http://schemas.openxmlformats.org/officeDocument/2006/relationships/tags" Target="../tags/tag296.xml"/><Relationship Id="rId40" Type="http://schemas.openxmlformats.org/officeDocument/2006/relationships/tags" Target="../tags/tag299.xml"/><Relationship Id="rId5" Type="http://schemas.openxmlformats.org/officeDocument/2006/relationships/tags" Target="../tags/tag264.xml"/><Relationship Id="rId15" Type="http://schemas.openxmlformats.org/officeDocument/2006/relationships/tags" Target="../tags/tag274.xml"/><Relationship Id="rId23" Type="http://schemas.openxmlformats.org/officeDocument/2006/relationships/tags" Target="../tags/tag282.xml"/><Relationship Id="rId28" Type="http://schemas.openxmlformats.org/officeDocument/2006/relationships/tags" Target="../tags/tag287.xml"/><Relationship Id="rId36" Type="http://schemas.openxmlformats.org/officeDocument/2006/relationships/tags" Target="../tags/tag295.xml"/><Relationship Id="rId10" Type="http://schemas.openxmlformats.org/officeDocument/2006/relationships/tags" Target="../tags/tag269.xml"/><Relationship Id="rId19" Type="http://schemas.openxmlformats.org/officeDocument/2006/relationships/tags" Target="../tags/tag278.xml"/><Relationship Id="rId31" Type="http://schemas.openxmlformats.org/officeDocument/2006/relationships/tags" Target="../tags/tag290.xml"/><Relationship Id="rId4" Type="http://schemas.openxmlformats.org/officeDocument/2006/relationships/tags" Target="../tags/tag263.xml"/><Relationship Id="rId9" Type="http://schemas.openxmlformats.org/officeDocument/2006/relationships/tags" Target="../tags/tag268.xml"/><Relationship Id="rId14" Type="http://schemas.openxmlformats.org/officeDocument/2006/relationships/tags" Target="../tags/tag273.xml"/><Relationship Id="rId22" Type="http://schemas.openxmlformats.org/officeDocument/2006/relationships/tags" Target="../tags/tag281.xml"/><Relationship Id="rId27" Type="http://schemas.openxmlformats.org/officeDocument/2006/relationships/tags" Target="../tags/tag286.xml"/><Relationship Id="rId30" Type="http://schemas.openxmlformats.org/officeDocument/2006/relationships/tags" Target="../tags/tag289.xml"/><Relationship Id="rId35" Type="http://schemas.openxmlformats.org/officeDocument/2006/relationships/tags" Target="../tags/tag294.xml"/><Relationship Id="rId8" Type="http://schemas.openxmlformats.org/officeDocument/2006/relationships/tags" Target="../tags/tag267.xml"/><Relationship Id="rId3" Type="http://schemas.openxmlformats.org/officeDocument/2006/relationships/tags" Target="../tags/tag262.xml"/><Relationship Id="rId12" Type="http://schemas.openxmlformats.org/officeDocument/2006/relationships/tags" Target="../tags/tag271.xml"/><Relationship Id="rId17" Type="http://schemas.openxmlformats.org/officeDocument/2006/relationships/tags" Target="../tags/tag276.xml"/><Relationship Id="rId25" Type="http://schemas.openxmlformats.org/officeDocument/2006/relationships/tags" Target="../tags/tag284.xml"/><Relationship Id="rId33" Type="http://schemas.openxmlformats.org/officeDocument/2006/relationships/tags" Target="../tags/tag292.xml"/><Relationship Id="rId38" Type="http://schemas.openxmlformats.org/officeDocument/2006/relationships/tags" Target="../tags/tag29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3" Type="http://schemas.openxmlformats.org/officeDocument/2006/relationships/tags" Target="../tags/tag312.xml"/><Relationship Id="rId18" Type="http://schemas.openxmlformats.org/officeDocument/2006/relationships/tags" Target="../tags/tag317.xml"/><Relationship Id="rId26" Type="http://schemas.openxmlformats.org/officeDocument/2006/relationships/tags" Target="../tags/tag325.xml"/><Relationship Id="rId39" Type="http://schemas.openxmlformats.org/officeDocument/2006/relationships/tags" Target="../tags/tag338.xml"/><Relationship Id="rId21" Type="http://schemas.openxmlformats.org/officeDocument/2006/relationships/tags" Target="../tags/tag320.xml"/><Relationship Id="rId34" Type="http://schemas.openxmlformats.org/officeDocument/2006/relationships/tags" Target="../tags/tag333.xml"/><Relationship Id="rId42" Type="http://schemas.openxmlformats.org/officeDocument/2006/relationships/tags" Target="../tags/tag341.xml"/><Relationship Id="rId47" Type="http://schemas.openxmlformats.org/officeDocument/2006/relationships/tags" Target="../tags/tag346.xml"/><Relationship Id="rId50" Type="http://schemas.openxmlformats.org/officeDocument/2006/relationships/tags" Target="../tags/tag349.xml"/><Relationship Id="rId7" Type="http://schemas.openxmlformats.org/officeDocument/2006/relationships/tags" Target="../tags/tag306.xml"/><Relationship Id="rId2" Type="http://schemas.openxmlformats.org/officeDocument/2006/relationships/tags" Target="../tags/tag301.xml"/><Relationship Id="rId16" Type="http://schemas.openxmlformats.org/officeDocument/2006/relationships/tags" Target="../tags/tag315.xml"/><Relationship Id="rId29" Type="http://schemas.openxmlformats.org/officeDocument/2006/relationships/tags" Target="../tags/tag328.xml"/><Relationship Id="rId11" Type="http://schemas.openxmlformats.org/officeDocument/2006/relationships/tags" Target="../tags/tag310.xml"/><Relationship Id="rId24" Type="http://schemas.openxmlformats.org/officeDocument/2006/relationships/tags" Target="../tags/tag323.xml"/><Relationship Id="rId32" Type="http://schemas.openxmlformats.org/officeDocument/2006/relationships/tags" Target="../tags/tag331.xml"/><Relationship Id="rId37" Type="http://schemas.openxmlformats.org/officeDocument/2006/relationships/tags" Target="../tags/tag336.xml"/><Relationship Id="rId40" Type="http://schemas.openxmlformats.org/officeDocument/2006/relationships/tags" Target="../tags/tag339.xml"/><Relationship Id="rId45" Type="http://schemas.openxmlformats.org/officeDocument/2006/relationships/tags" Target="../tags/tag344.xml"/><Relationship Id="rId53" Type="http://schemas.openxmlformats.org/officeDocument/2006/relationships/slideLayout" Target="../slideLayouts/slideLayout2.xml"/><Relationship Id="rId5" Type="http://schemas.openxmlformats.org/officeDocument/2006/relationships/tags" Target="../tags/tag304.xml"/><Relationship Id="rId10" Type="http://schemas.openxmlformats.org/officeDocument/2006/relationships/tags" Target="../tags/tag309.xml"/><Relationship Id="rId19" Type="http://schemas.openxmlformats.org/officeDocument/2006/relationships/tags" Target="../tags/tag318.xml"/><Relationship Id="rId31" Type="http://schemas.openxmlformats.org/officeDocument/2006/relationships/tags" Target="../tags/tag330.xml"/><Relationship Id="rId44" Type="http://schemas.openxmlformats.org/officeDocument/2006/relationships/tags" Target="../tags/tag343.xml"/><Relationship Id="rId52" Type="http://schemas.openxmlformats.org/officeDocument/2006/relationships/tags" Target="../tags/tag351.xml"/><Relationship Id="rId4" Type="http://schemas.openxmlformats.org/officeDocument/2006/relationships/tags" Target="../tags/tag303.xml"/><Relationship Id="rId9" Type="http://schemas.openxmlformats.org/officeDocument/2006/relationships/tags" Target="../tags/tag308.xml"/><Relationship Id="rId14" Type="http://schemas.openxmlformats.org/officeDocument/2006/relationships/tags" Target="../tags/tag313.xml"/><Relationship Id="rId22" Type="http://schemas.openxmlformats.org/officeDocument/2006/relationships/tags" Target="../tags/tag321.xml"/><Relationship Id="rId27" Type="http://schemas.openxmlformats.org/officeDocument/2006/relationships/tags" Target="../tags/tag326.xml"/><Relationship Id="rId30" Type="http://schemas.openxmlformats.org/officeDocument/2006/relationships/tags" Target="../tags/tag329.xml"/><Relationship Id="rId35" Type="http://schemas.openxmlformats.org/officeDocument/2006/relationships/tags" Target="../tags/tag334.xml"/><Relationship Id="rId43" Type="http://schemas.openxmlformats.org/officeDocument/2006/relationships/tags" Target="../tags/tag342.xml"/><Relationship Id="rId48" Type="http://schemas.openxmlformats.org/officeDocument/2006/relationships/tags" Target="../tags/tag347.xml"/><Relationship Id="rId8" Type="http://schemas.openxmlformats.org/officeDocument/2006/relationships/tags" Target="../tags/tag307.xml"/><Relationship Id="rId51" Type="http://schemas.openxmlformats.org/officeDocument/2006/relationships/tags" Target="../tags/tag350.xml"/><Relationship Id="rId3" Type="http://schemas.openxmlformats.org/officeDocument/2006/relationships/tags" Target="../tags/tag302.xml"/><Relationship Id="rId12" Type="http://schemas.openxmlformats.org/officeDocument/2006/relationships/tags" Target="../tags/tag311.xml"/><Relationship Id="rId17" Type="http://schemas.openxmlformats.org/officeDocument/2006/relationships/tags" Target="../tags/tag316.xml"/><Relationship Id="rId25" Type="http://schemas.openxmlformats.org/officeDocument/2006/relationships/tags" Target="../tags/tag324.xml"/><Relationship Id="rId33" Type="http://schemas.openxmlformats.org/officeDocument/2006/relationships/tags" Target="../tags/tag332.xml"/><Relationship Id="rId38" Type="http://schemas.openxmlformats.org/officeDocument/2006/relationships/tags" Target="../tags/tag337.xml"/><Relationship Id="rId46" Type="http://schemas.openxmlformats.org/officeDocument/2006/relationships/tags" Target="../tags/tag345.xml"/><Relationship Id="rId20" Type="http://schemas.openxmlformats.org/officeDocument/2006/relationships/tags" Target="../tags/tag319.xml"/><Relationship Id="rId41" Type="http://schemas.openxmlformats.org/officeDocument/2006/relationships/tags" Target="../tags/tag340.xml"/><Relationship Id="rId1" Type="http://schemas.openxmlformats.org/officeDocument/2006/relationships/tags" Target="../tags/tag300.xml"/><Relationship Id="rId6" Type="http://schemas.openxmlformats.org/officeDocument/2006/relationships/tags" Target="../tags/tag305.xml"/><Relationship Id="rId15" Type="http://schemas.openxmlformats.org/officeDocument/2006/relationships/tags" Target="../tags/tag314.xml"/><Relationship Id="rId23" Type="http://schemas.openxmlformats.org/officeDocument/2006/relationships/tags" Target="../tags/tag322.xml"/><Relationship Id="rId28" Type="http://schemas.openxmlformats.org/officeDocument/2006/relationships/tags" Target="../tags/tag327.xml"/><Relationship Id="rId36" Type="http://schemas.openxmlformats.org/officeDocument/2006/relationships/tags" Target="../tags/tag335.xml"/><Relationship Id="rId49" Type="http://schemas.openxmlformats.org/officeDocument/2006/relationships/tags" Target="../tags/tag348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0" y="1380226"/>
            <a:ext cx="9144000" cy="201858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2"/>
                </a:solidFill>
                <a:latin typeface="Source Sans Pro"/>
              </a:rPr>
              <a:t>Gates and Logic:</a:t>
            </a:r>
            <a:br>
              <a:rPr lang="en-US" dirty="0" smtClean="0">
                <a:solidFill>
                  <a:schemeClr val="tx2"/>
                </a:solidFill>
                <a:latin typeface="Source Sans Pro"/>
              </a:rPr>
            </a:br>
            <a:r>
              <a:rPr lang="en-US" dirty="0" smtClean="0">
                <a:solidFill>
                  <a:schemeClr val="tx2"/>
                </a:solidFill>
                <a:latin typeface="Source Sans Pro"/>
              </a:rPr>
              <a:t>From Transistors</a:t>
            </a:r>
            <a:r>
              <a:rPr lang="en-US" dirty="0">
                <a:solidFill>
                  <a:schemeClr val="tx2"/>
                </a:solidFill>
                <a:latin typeface="Source Sans Pro"/>
              </a:rPr>
              <a:t> </a:t>
            </a:r>
            <a:r>
              <a:rPr lang="en-US" dirty="0" smtClean="0">
                <a:solidFill>
                  <a:schemeClr val="tx2"/>
                </a:solidFill>
                <a:latin typeface="Source Sans Pro"/>
              </a:rPr>
              <a:t>to Logic Gates and Logic Circuits</a:t>
            </a:r>
            <a:endParaRPr lang="en-US" dirty="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826643" y="6108682"/>
            <a:ext cx="549071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700"/>
              </a:spcBef>
              <a:buClr>
                <a:srgbClr val="6F89F7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dirty="0" smtClean="0">
                <a:solidFill>
                  <a:schemeClr val="accent1"/>
                </a:solidFill>
                <a:latin typeface="Source Sans Pro"/>
              </a:rPr>
              <a:t>[Weatherspoon, </a:t>
            </a:r>
            <a:r>
              <a:rPr lang="en-US" dirty="0" err="1" smtClean="0">
                <a:solidFill>
                  <a:schemeClr val="accent1"/>
                </a:solidFill>
                <a:latin typeface="Source Sans Pro"/>
              </a:rPr>
              <a:t>Bala</a:t>
            </a:r>
            <a:r>
              <a:rPr lang="en-US" dirty="0" smtClean="0">
                <a:solidFill>
                  <a:schemeClr val="accent1"/>
                </a:solidFill>
                <a:latin typeface="Source Sans Pro"/>
              </a:rPr>
              <a:t>, Bracy</a:t>
            </a:r>
            <a:r>
              <a:rPr lang="en-US" dirty="0">
                <a:solidFill>
                  <a:schemeClr val="accent1"/>
                </a:solidFill>
                <a:latin typeface="Source Sans Pro"/>
              </a:rPr>
              <a:t>, </a:t>
            </a:r>
            <a:r>
              <a:rPr lang="en-US" dirty="0" smtClean="0">
                <a:solidFill>
                  <a:schemeClr val="accent1"/>
                </a:solidFill>
                <a:latin typeface="Source Sans Pro"/>
              </a:rPr>
              <a:t>and </a:t>
            </a:r>
            <a:r>
              <a:rPr lang="en-US" dirty="0" err="1" smtClean="0">
                <a:solidFill>
                  <a:schemeClr val="accent1"/>
                </a:solidFill>
                <a:latin typeface="Source Sans Pro"/>
              </a:rPr>
              <a:t>Sirer</a:t>
            </a:r>
            <a:r>
              <a:rPr lang="en-US" dirty="0">
                <a:solidFill>
                  <a:schemeClr val="accent1"/>
                </a:solidFill>
                <a:latin typeface="Source Sans Pro"/>
              </a:rPr>
              <a:t>]</a:t>
            </a:r>
            <a:endParaRPr lang="en-US" dirty="0">
              <a:solidFill>
                <a:schemeClr val="accent1"/>
              </a:solidFill>
              <a:latin typeface="Source Sans Pro"/>
              <a:cs typeface="Tahoma" charset="0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1978683" y="3398808"/>
            <a:ext cx="5186632" cy="1695091"/>
          </a:xfrm>
          <a:prstGeom prst="rect">
            <a:avLst/>
          </a:prstGeom>
        </p:spPr>
        <p:txBody>
          <a:bodyPr/>
          <a:lstStyle>
            <a:lvl1pPr marL="298450" indent="-298450" algn="l" defTabSz="609570" rtl="0" eaLnBrk="1" latinLnBrk="0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tabLst/>
              <a:defRPr sz="3200" b="0" i="0" strike="noStrike" kern="1200" cap="none" normalizeH="0" baseline="0">
                <a:solidFill>
                  <a:srgbClr val="262626"/>
                </a:solidFill>
                <a:latin typeface="Source Sans Pro"/>
                <a:ea typeface="+mn-ea"/>
                <a:cs typeface="Source Sans Pro"/>
              </a:defRPr>
            </a:lvl1pPr>
            <a:lvl2pPr marL="469900" indent="-241300" algn="l" defTabSz="609570" rtl="0" eaLnBrk="1" latinLnBrk="0" hangingPunct="1">
              <a:spcBef>
                <a:spcPts val="0"/>
              </a:spcBef>
              <a:buFont typeface="Arial"/>
              <a:buChar char="•"/>
              <a:tabLst/>
              <a:defRPr sz="2800" kern="1200">
                <a:solidFill>
                  <a:srgbClr val="262626"/>
                </a:solidFill>
                <a:latin typeface="Source Sans Pro"/>
                <a:ea typeface="+mn-ea"/>
                <a:cs typeface="Source Sans Pro"/>
              </a:defRPr>
            </a:lvl2pPr>
            <a:lvl3pPr marL="641350" indent="-171450" algn="l" defTabSz="609570" rtl="0" eaLnBrk="1" latinLnBrk="0" hangingPunct="1">
              <a:spcBef>
                <a:spcPct val="20000"/>
              </a:spcBef>
              <a:buFont typeface="Lucida Grande"/>
              <a:buChar char="-"/>
              <a:tabLst/>
              <a:defRPr sz="2400" kern="1200">
                <a:solidFill>
                  <a:srgbClr val="262626"/>
                </a:solidFill>
                <a:latin typeface="Source Sans Pro"/>
                <a:ea typeface="+mn-ea"/>
                <a:cs typeface="Source Sans Pro"/>
              </a:defRPr>
            </a:lvl3pPr>
            <a:lvl4pPr marL="1041400" indent="-228600" algn="l" defTabSz="609570" rtl="0" eaLnBrk="1" latinLnBrk="0" hangingPunct="1">
              <a:spcBef>
                <a:spcPct val="20000"/>
              </a:spcBef>
              <a:buFont typeface="Arial"/>
              <a:buChar char="•"/>
              <a:tabLst/>
              <a:defRPr sz="2000" kern="1200" baseline="0">
                <a:solidFill>
                  <a:srgbClr val="262626"/>
                </a:solidFill>
                <a:latin typeface="Source Sans Pro"/>
                <a:ea typeface="+mn-ea"/>
                <a:cs typeface="Source Sans Pro"/>
              </a:defRPr>
            </a:lvl4pPr>
            <a:lvl5pPr marL="1439863" indent="-284163" algn="l" defTabSz="609570" rtl="0" eaLnBrk="1" latinLnBrk="0" hangingPunct="1">
              <a:spcBef>
                <a:spcPct val="20000"/>
              </a:spcBef>
              <a:buFont typeface="Arial"/>
              <a:buChar char="»"/>
              <a:tabLst/>
              <a:defRPr sz="1600" kern="1200">
                <a:solidFill>
                  <a:srgbClr val="262626"/>
                </a:solidFill>
                <a:latin typeface="Source Sans Pro"/>
                <a:ea typeface="+mn-ea"/>
                <a:cs typeface="Source Sans Pro"/>
              </a:defRPr>
            </a:lvl5pPr>
            <a:lvl6pPr marL="3352632" indent="-304784" algn="l" defTabSz="609570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202" indent="-304784" algn="l" defTabSz="609570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772" indent="-304784" algn="l" defTabSz="609570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341" indent="-304784" algn="l" defTabSz="609570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buNone/>
            </a:pPr>
            <a:r>
              <a:rPr lang="en-US" sz="2600" b="1" dirty="0" smtClean="0">
                <a:solidFill>
                  <a:schemeClr val="tx2"/>
                </a:solidFill>
              </a:rPr>
              <a:t>Prof. Hakim Weatherspoon</a:t>
            </a:r>
          </a:p>
          <a:p>
            <a:pPr marL="0" indent="0" algn="ctr" fontAlgn="auto">
              <a:buNone/>
            </a:pPr>
            <a:r>
              <a:rPr lang="en-US" sz="2600" b="1" dirty="0" smtClean="0">
                <a:solidFill>
                  <a:schemeClr val="tx2"/>
                </a:solidFill>
              </a:rPr>
              <a:t>CS 3410</a:t>
            </a:r>
          </a:p>
          <a:p>
            <a:pPr marL="0" indent="0" algn="ctr" fontAlgn="auto">
              <a:buNone/>
            </a:pPr>
            <a:r>
              <a:rPr lang="en-US" sz="2600" dirty="0" smtClean="0">
                <a:solidFill>
                  <a:schemeClr val="tx2"/>
                </a:solidFill>
              </a:rPr>
              <a:t>Computer Science</a:t>
            </a:r>
          </a:p>
          <a:p>
            <a:pPr marL="0" indent="0" algn="ctr" fontAlgn="auto">
              <a:buNone/>
            </a:pPr>
            <a:r>
              <a:rPr lang="en-US" sz="2600" dirty="0" smtClean="0">
                <a:solidFill>
                  <a:schemeClr val="tx2"/>
                </a:solidFill>
              </a:rPr>
              <a:t>Cornell University</a:t>
            </a:r>
            <a:endParaRPr lang="en-US" sz="2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7712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Rectangle 3"/>
          <p:cNvSpPr txBox="1">
            <a:spLocks noChangeArrowheads="1"/>
          </p:cNvSpPr>
          <p:nvPr/>
        </p:nvSpPr>
        <p:spPr>
          <a:xfrm>
            <a:off x="4955498" y="894150"/>
            <a:ext cx="3328987" cy="5054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98450" indent="-298450" algn="l" defTabSz="609570" rtl="0" eaLnBrk="1" latinLnBrk="0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tabLst/>
              <a:defRPr sz="3200" b="0" i="0" strike="noStrike" kern="1200" cap="none" normalizeH="0" baseline="0">
                <a:solidFill>
                  <a:srgbClr val="262626"/>
                </a:solidFill>
                <a:latin typeface="Source Sans Pro"/>
                <a:ea typeface="+mn-ea"/>
                <a:cs typeface="Source Sans Pro"/>
              </a:defRPr>
            </a:lvl1pPr>
            <a:lvl2pPr marL="584200" indent="-355600" algn="l" defTabSz="609570" rtl="0" eaLnBrk="1" latinLnBrk="0" hangingPunct="1">
              <a:spcBef>
                <a:spcPts val="0"/>
              </a:spcBef>
              <a:buFont typeface="Arial"/>
              <a:buChar char="•"/>
              <a:tabLst/>
              <a:defRPr lang="en-US" sz="2800" kern="1200" dirty="0" smtClean="0">
                <a:solidFill>
                  <a:srgbClr val="262626"/>
                </a:solidFill>
                <a:latin typeface="Source Sans Pro"/>
                <a:ea typeface="+mn-ea"/>
                <a:cs typeface="Source Sans Pro"/>
              </a:defRPr>
            </a:lvl2pPr>
            <a:lvl3pPr marL="755650" indent="-285750" algn="l" defTabSz="609570" rtl="0" eaLnBrk="1" latinLnBrk="0" hangingPunct="1">
              <a:spcBef>
                <a:spcPct val="20000"/>
              </a:spcBef>
              <a:buFont typeface="Lucida Grande"/>
              <a:buChar char="-"/>
              <a:tabLst/>
              <a:defRPr sz="2400" kern="1200">
                <a:solidFill>
                  <a:srgbClr val="262626"/>
                </a:solidFill>
                <a:latin typeface="Source Sans Pro"/>
                <a:ea typeface="+mn-ea"/>
                <a:cs typeface="Source Sans Pro"/>
              </a:defRPr>
            </a:lvl3pPr>
            <a:lvl4pPr marL="927100" indent="-228600" algn="l" defTabSz="609570" rtl="0" eaLnBrk="1" latinLnBrk="0" hangingPunct="1">
              <a:spcBef>
                <a:spcPct val="20000"/>
              </a:spcBef>
              <a:buFont typeface="Arial"/>
              <a:buChar char="•"/>
              <a:tabLst/>
              <a:defRPr sz="2000" kern="1200" baseline="0">
                <a:solidFill>
                  <a:srgbClr val="262626"/>
                </a:solidFill>
                <a:latin typeface="Source Sans Pro"/>
                <a:ea typeface="+mn-ea"/>
                <a:cs typeface="Source Sans Pro"/>
              </a:defRPr>
            </a:lvl4pPr>
            <a:lvl5pPr marL="1155700" indent="-228600" algn="l" defTabSz="609570" rtl="0" eaLnBrk="1" latinLnBrk="0" hangingPunct="1">
              <a:spcBef>
                <a:spcPct val="20000"/>
              </a:spcBef>
              <a:buFont typeface="Arial"/>
              <a:buChar char="»"/>
              <a:tabLst/>
              <a:defRPr sz="1600" kern="1200">
                <a:solidFill>
                  <a:srgbClr val="262626"/>
                </a:solidFill>
                <a:latin typeface="Source Sans Pro"/>
                <a:ea typeface="+mn-ea"/>
                <a:cs typeface="Source Sans Pro"/>
              </a:defRPr>
            </a:lvl5pPr>
            <a:lvl6pPr marL="3352632" indent="-304784" algn="l" defTabSz="609570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202" indent="-304784" algn="l" defTabSz="609570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772" indent="-304784" algn="l" defTabSz="609570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341" indent="-304784" algn="l" defTabSz="609570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/>
            <a:r>
              <a:rPr lang="en-US" dirty="0" smtClean="0">
                <a:solidFill>
                  <a:schemeClr val="tx2"/>
                </a:solidFill>
              </a:rPr>
              <a:t>Either (OR)</a:t>
            </a:r>
          </a:p>
          <a:p>
            <a:pPr fontAlgn="auto"/>
            <a:endParaRPr lang="en-US" dirty="0" smtClean="0">
              <a:solidFill>
                <a:schemeClr val="tx2"/>
              </a:solidFill>
            </a:endParaRPr>
          </a:p>
          <a:p>
            <a:pPr fontAlgn="auto"/>
            <a:endParaRPr lang="en-US" dirty="0" smtClean="0">
              <a:solidFill>
                <a:schemeClr val="tx2"/>
              </a:solidFill>
            </a:endParaRPr>
          </a:p>
          <a:p>
            <a:pPr fontAlgn="auto"/>
            <a:endParaRPr lang="en-US" dirty="0" smtClean="0">
              <a:solidFill>
                <a:schemeClr val="tx2"/>
              </a:solidFill>
            </a:endParaRPr>
          </a:p>
          <a:p>
            <a:pPr fontAlgn="auto"/>
            <a:endParaRPr lang="en-US" dirty="0" smtClean="0">
              <a:solidFill>
                <a:schemeClr val="tx2"/>
              </a:solidFill>
            </a:endParaRPr>
          </a:p>
          <a:p>
            <a:pPr fontAlgn="auto"/>
            <a:endParaRPr lang="en-US" dirty="0" smtClean="0">
              <a:solidFill>
                <a:schemeClr val="tx2"/>
              </a:solidFill>
            </a:endParaRPr>
          </a:p>
          <a:p>
            <a:pPr fontAlgn="auto"/>
            <a:r>
              <a:rPr lang="en-US" dirty="0" smtClean="0">
                <a:solidFill>
                  <a:schemeClr val="tx2"/>
                </a:solidFill>
              </a:rPr>
              <a:t>Both (AND)</a:t>
            </a:r>
          </a:p>
          <a:p>
            <a:pPr fontAlgn="auto"/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ln>
            <a:noFill/>
          </a:ln>
        </p:spPr>
        <p:txBody>
          <a:bodyPr/>
          <a:lstStyle/>
          <a:p>
            <a:pPr>
              <a:defRPr/>
            </a:pPr>
            <a:fld id="{EFE0FDE5-1195-4879-940F-31B1BE8EAA1F}" type="slidenum">
              <a:rPr lang="en-US" smtClean="0">
                <a:solidFill>
                  <a:schemeClr val="tx2"/>
                </a:solidFill>
              </a:rPr>
              <a:pPr>
                <a:defRPr/>
              </a:pPr>
              <a:t>10</a:t>
            </a:fld>
            <a:endParaRPr lang="en-US" dirty="0">
              <a:solidFill>
                <a:schemeClr val="tx2"/>
              </a:solidFill>
            </a:endParaRPr>
          </a:p>
        </p:txBody>
      </p:sp>
      <p:graphicFrame>
        <p:nvGraphicFramePr>
          <p:cNvPr id="5" name="Group 5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30611893"/>
              </p:ext>
            </p:extLst>
          </p:nvPr>
        </p:nvGraphicFramePr>
        <p:xfrm>
          <a:off x="5565098" y="4516436"/>
          <a:ext cx="1905000" cy="1676400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896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A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Light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96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OFF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OFF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96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96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96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6" name="Group 5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50994634"/>
              </p:ext>
            </p:extLst>
          </p:nvPr>
        </p:nvGraphicFramePr>
        <p:xfrm>
          <a:off x="5565098" y="4516436"/>
          <a:ext cx="1905000" cy="1676400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896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A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Light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96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OFF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OFF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96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OFF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ON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96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96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7" name="Group 5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80867236"/>
              </p:ext>
            </p:extLst>
          </p:nvPr>
        </p:nvGraphicFramePr>
        <p:xfrm>
          <a:off x="5565098" y="4516436"/>
          <a:ext cx="1905000" cy="1676400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896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A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Light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96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OFF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OFF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96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OFF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ON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96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ON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OFF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96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9" name="Group 5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89853304"/>
              </p:ext>
            </p:extLst>
          </p:nvPr>
        </p:nvGraphicFramePr>
        <p:xfrm>
          <a:off x="5336498" y="1828800"/>
          <a:ext cx="1905000" cy="1676400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896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A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Light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96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OFF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OFF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96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96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96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0" name="Group 5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79812595"/>
              </p:ext>
            </p:extLst>
          </p:nvPr>
        </p:nvGraphicFramePr>
        <p:xfrm>
          <a:off x="5336498" y="1828800"/>
          <a:ext cx="1905000" cy="1676400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896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A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Light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96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OFF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OFF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96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OFF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ON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96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96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1" name="Group 5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05006771"/>
              </p:ext>
            </p:extLst>
          </p:nvPr>
        </p:nvGraphicFramePr>
        <p:xfrm>
          <a:off x="5336498" y="1828800"/>
          <a:ext cx="1905000" cy="1676400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896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A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Light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96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OFF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OFF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96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OFF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ON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96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ON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OFF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96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ON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ON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3" name="Group 5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9939357"/>
              </p:ext>
            </p:extLst>
          </p:nvPr>
        </p:nvGraphicFramePr>
        <p:xfrm>
          <a:off x="5336498" y="1828800"/>
          <a:ext cx="1905000" cy="1676400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896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A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Light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96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96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96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96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533400"/>
          </a:xfrm>
          <a:ln>
            <a:noFill/>
          </a:ln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chemeClr val="tx2"/>
                </a:solidFill>
              </a:rPr>
              <a:t>Basic </a:t>
            </a:r>
            <a:r>
              <a:rPr lang="en-US" sz="3200" dirty="0">
                <a:solidFill>
                  <a:schemeClr val="tx2"/>
                </a:solidFill>
              </a:rPr>
              <a:t>Building Blocks: </a:t>
            </a:r>
            <a:r>
              <a:rPr lang="en-US" sz="3200" dirty="0" smtClean="0">
                <a:solidFill>
                  <a:schemeClr val="tx2"/>
                </a:solidFill>
              </a:rPr>
              <a:t>Switches to Logic Gates</a:t>
            </a:r>
            <a:endParaRPr lang="en-US" sz="3200" dirty="0">
              <a:solidFill>
                <a:schemeClr val="tx2"/>
              </a:solidFill>
            </a:endParaRPr>
          </a:p>
        </p:txBody>
      </p:sp>
      <p:sp>
        <p:nvSpPr>
          <p:cNvPr id="15" name="Line 5"/>
          <p:cNvSpPr>
            <a:spLocks noChangeShapeType="1"/>
          </p:cNvSpPr>
          <p:nvPr/>
        </p:nvSpPr>
        <p:spPr bwMode="auto">
          <a:xfrm>
            <a:off x="154898" y="3133725"/>
            <a:ext cx="762000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16" name="Oval 6"/>
          <p:cNvSpPr>
            <a:spLocks noChangeArrowheads="1"/>
          </p:cNvSpPr>
          <p:nvPr/>
        </p:nvSpPr>
        <p:spPr bwMode="auto">
          <a:xfrm>
            <a:off x="916898" y="2944813"/>
            <a:ext cx="381000" cy="381000"/>
          </a:xfrm>
          <a:prstGeom prst="ellips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17" name="Line 7"/>
          <p:cNvSpPr>
            <a:spLocks noChangeShapeType="1"/>
          </p:cNvSpPr>
          <p:nvPr/>
        </p:nvSpPr>
        <p:spPr bwMode="auto">
          <a:xfrm>
            <a:off x="2440898" y="3133725"/>
            <a:ext cx="762000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18" name="Oval 8"/>
          <p:cNvSpPr>
            <a:spLocks noChangeArrowheads="1"/>
          </p:cNvSpPr>
          <p:nvPr/>
        </p:nvSpPr>
        <p:spPr bwMode="auto">
          <a:xfrm>
            <a:off x="2059898" y="2944813"/>
            <a:ext cx="381000" cy="381000"/>
          </a:xfrm>
          <a:prstGeom prst="ellips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19" name="Line 11"/>
          <p:cNvSpPr>
            <a:spLocks noChangeShapeType="1"/>
          </p:cNvSpPr>
          <p:nvPr/>
        </p:nvSpPr>
        <p:spPr bwMode="auto">
          <a:xfrm>
            <a:off x="154898" y="1990725"/>
            <a:ext cx="762000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20" name="Oval 12"/>
          <p:cNvSpPr>
            <a:spLocks noChangeArrowheads="1"/>
          </p:cNvSpPr>
          <p:nvPr/>
        </p:nvSpPr>
        <p:spPr bwMode="auto">
          <a:xfrm>
            <a:off x="916898" y="1801813"/>
            <a:ext cx="381000" cy="381000"/>
          </a:xfrm>
          <a:prstGeom prst="ellips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21" name="Line 13"/>
          <p:cNvSpPr>
            <a:spLocks noChangeShapeType="1"/>
          </p:cNvSpPr>
          <p:nvPr/>
        </p:nvSpPr>
        <p:spPr bwMode="auto">
          <a:xfrm>
            <a:off x="2440898" y="1990725"/>
            <a:ext cx="762000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22" name="Oval 14"/>
          <p:cNvSpPr>
            <a:spLocks noChangeArrowheads="1"/>
          </p:cNvSpPr>
          <p:nvPr/>
        </p:nvSpPr>
        <p:spPr bwMode="auto">
          <a:xfrm>
            <a:off x="2059898" y="1801813"/>
            <a:ext cx="381000" cy="381000"/>
          </a:xfrm>
          <a:prstGeom prst="ellips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23" name="Line 17"/>
          <p:cNvSpPr>
            <a:spLocks noChangeShapeType="1"/>
          </p:cNvSpPr>
          <p:nvPr/>
        </p:nvSpPr>
        <p:spPr bwMode="auto">
          <a:xfrm>
            <a:off x="154898" y="5897561"/>
            <a:ext cx="762000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24" name="Oval 18"/>
          <p:cNvSpPr>
            <a:spLocks noChangeArrowheads="1"/>
          </p:cNvSpPr>
          <p:nvPr/>
        </p:nvSpPr>
        <p:spPr bwMode="auto">
          <a:xfrm>
            <a:off x="916898" y="5708649"/>
            <a:ext cx="381000" cy="381000"/>
          </a:xfrm>
          <a:prstGeom prst="ellips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25" name="Line 19"/>
          <p:cNvSpPr>
            <a:spLocks noChangeShapeType="1"/>
          </p:cNvSpPr>
          <p:nvPr/>
        </p:nvSpPr>
        <p:spPr bwMode="auto">
          <a:xfrm>
            <a:off x="2440898" y="5897561"/>
            <a:ext cx="762000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26" name="Oval 20"/>
          <p:cNvSpPr>
            <a:spLocks noChangeArrowheads="1"/>
          </p:cNvSpPr>
          <p:nvPr/>
        </p:nvSpPr>
        <p:spPr bwMode="auto">
          <a:xfrm>
            <a:off x="2059898" y="5708649"/>
            <a:ext cx="381000" cy="381000"/>
          </a:xfrm>
          <a:prstGeom prst="ellips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27" name="Line 21"/>
          <p:cNvSpPr>
            <a:spLocks noChangeShapeType="1"/>
          </p:cNvSpPr>
          <p:nvPr/>
        </p:nvSpPr>
        <p:spPr bwMode="auto">
          <a:xfrm flipV="1">
            <a:off x="1307423" y="5278436"/>
            <a:ext cx="914400" cy="6096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28" name="Line 23"/>
          <p:cNvSpPr>
            <a:spLocks noChangeShapeType="1"/>
          </p:cNvSpPr>
          <p:nvPr/>
        </p:nvSpPr>
        <p:spPr bwMode="auto">
          <a:xfrm>
            <a:off x="154898" y="4830761"/>
            <a:ext cx="762000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29" name="Oval 24"/>
          <p:cNvSpPr>
            <a:spLocks noChangeArrowheads="1"/>
          </p:cNvSpPr>
          <p:nvPr/>
        </p:nvSpPr>
        <p:spPr bwMode="auto">
          <a:xfrm>
            <a:off x="916898" y="4641849"/>
            <a:ext cx="381000" cy="381000"/>
          </a:xfrm>
          <a:prstGeom prst="ellips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0" name="Line 25"/>
          <p:cNvSpPr>
            <a:spLocks noChangeShapeType="1"/>
          </p:cNvSpPr>
          <p:nvPr/>
        </p:nvSpPr>
        <p:spPr bwMode="auto">
          <a:xfrm>
            <a:off x="2440898" y="4830761"/>
            <a:ext cx="762000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1" name="Oval 26"/>
          <p:cNvSpPr>
            <a:spLocks noChangeArrowheads="1"/>
          </p:cNvSpPr>
          <p:nvPr/>
        </p:nvSpPr>
        <p:spPr bwMode="auto">
          <a:xfrm>
            <a:off x="2059898" y="4641849"/>
            <a:ext cx="381000" cy="381000"/>
          </a:xfrm>
          <a:prstGeom prst="ellips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2" name="Line 27"/>
          <p:cNvSpPr>
            <a:spLocks noChangeShapeType="1"/>
          </p:cNvSpPr>
          <p:nvPr/>
        </p:nvSpPr>
        <p:spPr bwMode="auto">
          <a:xfrm flipV="1">
            <a:off x="1307423" y="4211636"/>
            <a:ext cx="914400" cy="6096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3" name="Line 28"/>
          <p:cNvSpPr>
            <a:spLocks noChangeShapeType="1"/>
          </p:cNvSpPr>
          <p:nvPr/>
        </p:nvSpPr>
        <p:spPr bwMode="auto">
          <a:xfrm flipV="1">
            <a:off x="154898" y="1600200"/>
            <a:ext cx="0" cy="15240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4" name="Text Box 29"/>
          <p:cNvSpPr txBox="1">
            <a:spLocks noChangeArrowheads="1"/>
          </p:cNvSpPr>
          <p:nvPr/>
        </p:nvSpPr>
        <p:spPr bwMode="auto">
          <a:xfrm>
            <a:off x="2498" y="1066800"/>
            <a:ext cx="381000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b="1">
                <a:solidFill>
                  <a:schemeClr val="tx2"/>
                </a:solidFill>
                <a:latin typeface="Source Sans Pro"/>
              </a:rPr>
              <a:t>+</a:t>
            </a:r>
          </a:p>
        </p:txBody>
      </p:sp>
      <p:sp>
        <p:nvSpPr>
          <p:cNvPr id="35" name="Litebulb"/>
          <p:cNvSpPr>
            <a:spLocks noEditPoints="1" noChangeArrowheads="1"/>
          </p:cNvSpPr>
          <p:nvPr/>
        </p:nvSpPr>
        <p:spPr bwMode="auto">
          <a:xfrm>
            <a:off x="3431498" y="990600"/>
            <a:ext cx="1004888" cy="1471613"/>
          </a:xfrm>
          <a:custGeom>
            <a:avLst/>
            <a:gdLst>
              <a:gd name="T0" fmla="*/ 10800 w 21600"/>
              <a:gd name="T1" fmla="*/ 0 h 21600"/>
              <a:gd name="T2" fmla="*/ 21600 w 21600"/>
              <a:gd name="T3" fmla="*/ 7782 h 21600"/>
              <a:gd name="T4" fmla="*/ 0 w 21600"/>
              <a:gd name="T5" fmla="*/ 7782 h 21600"/>
              <a:gd name="T6" fmla="*/ 10800 w 21600"/>
              <a:gd name="T7" fmla="*/ 21600 h 21600"/>
              <a:gd name="T8" fmla="*/ 3556 w 21600"/>
              <a:gd name="T9" fmla="*/ 2188 h 21600"/>
              <a:gd name="T10" fmla="*/ 18277 w 21600"/>
              <a:gd name="T11" fmla="*/ 928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0825" y="21723"/>
                </a:moveTo>
                <a:lnTo>
                  <a:pt x="11215" y="21723"/>
                </a:lnTo>
                <a:lnTo>
                  <a:pt x="11552" y="21688"/>
                </a:lnTo>
                <a:lnTo>
                  <a:pt x="11916" y="21617"/>
                </a:lnTo>
                <a:lnTo>
                  <a:pt x="12253" y="21547"/>
                </a:lnTo>
                <a:lnTo>
                  <a:pt x="12617" y="21441"/>
                </a:lnTo>
                <a:lnTo>
                  <a:pt x="12902" y="21317"/>
                </a:lnTo>
                <a:lnTo>
                  <a:pt x="13162" y="21176"/>
                </a:lnTo>
                <a:lnTo>
                  <a:pt x="13396" y="21000"/>
                </a:lnTo>
                <a:lnTo>
                  <a:pt x="13655" y="20841"/>
                </a:lnTo>
                <a:lnTo>
                  <a:pt x="13863" y="20629"/>
                </a:lnTo>
                <a:lnTo>
                  <a:pt x="14045" y="20435"/>
                </a:lnTo>
                <a:lnTo>
                  <a:pt x="14200" y="20223"/>
                </a:lnTo>
                <a:lnTo>
                  <a:pt x="14356" y="19994"/>
                </a:lnTo>
                <a:lnTo>
                  <a:pt x="14460" y="19747"/>
                </a:lnTo>
                <a:lnTo>
                  <a:pt x="14512" y="19482"/>
                </a:lnTo>
                <a:lnTo>
                  <a:pt x="14512" y="19235"/>
                </a:lnTo>
                <a:lnTo>
                  <a:pt x="14512" y="19147"/>
                </a:lnTo>
                <a:lnTo>
                  <a:pt x="14512" y="18900"/>
                </a:lnTo>
                <a:lnTo>
                  <a:pt x="14512" y="18529"/>
                </a:lnTo>
                <a:lnTo>
                  <a:pt x="14512" y="18052"/>
                </a:lnTo>
                <a:lnTo>
                  <a:pt x="14512" y="17505"/>
                </a:lnTo>
                <a:lnTo>
                  <a:pt x="14512" y="16976"/>
                </a:lnTo>
                <a:lnTo>
                  <a:pt x="14512" y="16464"/>
                </a:lnTo>
                <a:lnTo>
                  <a:pt x="14512" y="15952"/>
                </a:lnTo>
                <a:lnTo>
                  <a:pt x="14512" y="15758"/>
                </a:lnTo>
                <a:lnTo>
                  <a:pt x="14616" y="15547"/>
                </a:lnTo>
                <a:lnTo>
                  <a:pt x="14694" y="15352"/>
                </a:lnTo>
                <a:lnTo>
                  <a:pt x="14798" y="15141"/>
                </a:lnTo>
                <a:lnTo>
                  <a:pt x="15161" y="14735"/>
                </a:lnTo>
                <a:lnTo>
                  <a:pt x="15602" y="14329"/>
                </a:lnTo>
                <a:lnTo>
                  <a:pt x="16745" y="13552"/>
                </a:lnTo>
                <a:lnTo>
                  <a:pt x="18043" y="12670"/>
                </a:lnTo>
                <a:lnTo>
                  <a:pt x="18744" y="12194"/>
                </a:lnTo>
                <a:lnTo>
                  <a:pt x="19341" y="11647"/>
                </a:lnTo>
                <a:lnTo>
                  <a:pt x="19938" y="11099"/>
                </a:lnTo>
                <a:lnTo>
                  <a:pt x="20483" y="10464"/>
                </a:lnTo>
                <a:lnTo>
                  <a:pt x="20743" y="10164"/>
                </a:lnTo>
                <a:lnTo>
                  <a:pt x="20950" y="9794"/>
                </a:lnTo>
                <a:lnTo>
                  <a:pt x="21132" y="9441"/>
                </a:lnTo>
                <a:lnTo>
                  <a:pt x="21288" y="9035"/>
                </a:lnTo>
                <a:lnTo>
                  <a:pt x="21444" y="8664"/>
                </a:lnTo>
                <a:lnTo>
                  <a:pt x="21548" y="8223"/>
                </a:lnTo>
                <a:lnTo>
                  <a:pt x="21600" y="7782"/>
                </a:lnTo>
                <a:lnTo>
                  <a:pt x="21600" y="7341"/>
                </a:lnTo>
                <a:lnTo>
                  <a:pt x="21600" y="6935"/>
                </a:lnTo>
                <a:lnTo>
                  <a:pt x="21548" y="6564"/>
                </a:lnTo>
                <a:lnTo>
                  <a:pt x="21496" y="6229"/>
                </a:lnTo>
                <a:lnTo>
                  <a:pt x="21392" y="5858"/>
                </a:lnTo>
                <a:lnTo>
                  <a:pt x="21288" y="5523"/>
                </a:lnTo>
                <a:lnTo>
                  <a:pt x="21132" y="5135"/>
                </a:lnTo>
                <a:lnTo>
                  <a:pt x="20950" y="4800"/>
                </a:lnTo>
                <a:lnTo>
                  <a:pt x="20743" y="4464"/>
                </a:lnTo>
                <a:lnTo>
                  <a:pt x="20535" y="4164"/>
                </a:lnTo>
                <a:lnTo>
                  <a:pt x="20301" y="3847"/>
                </a:lnTo>
                <a:lnTo>
                  <a:pt x="20042" y="3547"/>
                </a:lnTo>
                <a:lnTo>
                  <a:pt x="19782" y="3247"/>
                </a:lnTo>
                <a:lnTo>
                  <a:pt x="19133" y="2664"/>
                </a:lnTo>
                <a:lnTo>
                  <a:pt x="18458" y="2152"/>
                </a:lnTo>
                <a:lnTo>
                  <a:pt x="17705" y="1694"/>
                </a:lnTo>
                <a:lnTo>
                  <a:pt x="16849" y="1252"/>
                </a:lnTo>
                <a:lnTo>
                  <a:pt x="16407" y="1076"/>
                </a:lnTo>
                <a:lnTo>
                  <a:pt x="15940" y="900"/>
                </a:lnTo>
                <a:lnTo>
                  <a:pt x="15499" y="741"/>
                </a:lnTo>
                <a:lnTo>
                  <a:pt x="15057" y="600"/>
                </a:lnTo>
                <a:lnTo>
                  <a:pt x="14564" y="458"/>
                </a:lnTo>
                <a:lnTo>
                  <a:pt x="14045" y="335"/>
                </a:lnTo>
                <a:lnTo>
                  <a:pt x="13500" y="229"/>
                </a:lnTo>
                <a:lnTo>
                  <a:pt x="13006" y="158"/>
                </a:lnTo>
                <a:lnTo>
                  <a:pt x="12461" y="88"/>
                </a:lnTo>
                <a:lnTo>
                  <a:pt x="11968" y="52"/>
                </a:lnTo>
                <a:lnTo>
                  <a:pt x="11423" y="17"/>
                </a:lnTo>
                <a:lnTo>
                  <a:pt x="10825" y="17"/>
                </a:lnTo>
                <a:lnTo>
                  <a:pt x="10254" y="17"/>
                </a:lnTo>
                <a:lnTo>
                  <a:pt x="9709" y="52"/>
                </a:lnTo>
                <a:lnTo>
                  <a:pt x="9216" y="88"/>
                </a:lnTo>
                <a:lnTo>
                  <a:pt x="8671" y="158"/>
                </a:lnTo>
                <a:lnTo>
                  <a:pt x="8177" y="229"/>
                </a:lnTo>
                <a:lnTo>
                  <a:pt x="7632" y="335"/>
                </a:lnTo>
                <a:lnTo>
                  <a:pt x="7113" y="458"/>
                </a:lnTo>
                <a:lnTo>
                  <a:pt x="6620" y="600"/>
                </a:lnTo>
                <a:lnTo>
                  <a:pt x="6178" y="741"/>
                </a:lnTo>
                <a:lnTo>
                  <a:pt x="5737" y="900"/>
                </a:lnTo>
                <a:lnTo>
                  <a:pt x="5270" y="1076"/>
                </a:lnTo>
                <a:lnTo>
                  <a:pt x="4828" y="1252"/>
                </a:lnTo>
                <a:lnTo>
                  <a:pt x="3972" y="1694"/>
                </a:lnTo>
                <a:lnTo>
                  <a:pt x="3219" y="2152"/>
                </a:lnTo>
                <a:lnTo>
                  <a:pt x="2544" y="2664"/>
                </a:lnTo>
                <a:lnTo>
                  <a:pt x="1895" y="3247"/>
                </a:lnTo>
                <a:lnTo>
                  <a:pt x="1635" y="3547"/>
                </a:lnTo>
                <a:lnTo>
                  <a:pt x="1375" y="3847"/>
                </a:lnTo>
                <a:lnTo>
                  <a:pt x="1142" y="4164"/>
                </a:lnTo>
                <a:lnTo>
                  <a:pt x="934" y="4464"/>
                </a:lnTo>
                <a:lnTo>
                  <a:pt x="726" y="4800"/>
                </a:lnTo>
                <a:lnTo>
                  <a:pt x="545" y="5135"/>
                </a:lnTo>
                <a:lnTo>
                  <a:pt x="389" y="5523"/>
                </a:lnTo>
                <a:lnTo>
                  <a:pt x="285" y="5858"/>
                </a:lnTo>
                <a:lnTo>
                  <a:pt x="181" y="6229"/>
                </a:lnTo>
                <a:lnTo>
                  <a:pt x="129" y="6564"/>
                </a:lnTo>
                <a:lnTo>
                  <a:pt x="77" y="6935"/>
                </a:lnTo>
                <a:lnTo>
                  <a:pt x="77" y="7341"/>
                </a:lnTo>
                <a:lnTo>
                  <a:pt x="77" y="7782"/>
                </a:lnTo>
                <a:lnTo>
                  <a:pt x="129" y="8223"/>
                </a:lnTo>
                <a:lnTo>
                  <a:pt x="233" y="8664"/>
                </a:lnTo>
                <a:lnTo>
                  <a:pt x="389" y="9035"/>
                </a:lnTo>
                <a:lnTo>
                  <a:pt x="545" y="9441"/>
                </a:lnTo>
                <a:lnTo>
                  <a:pt x="726" y="9794"/>
                </a:lnTo>
                <a:lnTo>
                  <a:pt x="934" y="10164"/>
                </a:lnTo>
                <a:lnTo>
                  <a:pt x="1194" y="10464"/>
                </a:lnTo>
                <a:lnTo>
                  <a:pt x="1739" y="11099"/>
                </a:lnTo>
                <a:lnTo>
                  <a:pt x="2336" y="11647"/>
                </a:lnTo>
                <a:lnTo>
                  <a:pt x="2933" y="12194"/>
                </a:lnTo>
                <a:lnTo>
                  <a:pt x="3634" y="12670"/>
                </a:lnTo>
                <a:lnTo>
                  <a:pt x="4932" y="13552"/>
                </a:lnTo>
                <a:lnTo>
                  <a:pt x="6075" y="14329"/>
                </a:lnTo>
                <a:lnTo>
                  <a:pt x="6516" y="14735"/>
                </a:lnTo>
                <a:lnTo>
                  <a:pt x="6879" y="15141"/>
                </a:lnTo>
                <a:lnTo>
                  <a:pt x="6983" y="15352"/>
                </a:lnTo>
                <a:lnTo>
                  <a:pt x="7061" y="15547"/>
                </a:lnTo>
                <a:lnTo>
                  <a:pt x="7165" y="15758"/>
                </a:lnTo>
                <a:lnTo>
                  <a:pt x="7165" y="15952"/>
                </a:lnTo>
                <a:lnTo>
                  <a:pt x="7165" y="16464"/>
                </a:lnTo>
                <a:lnTo>
                  <a:pt x="7165" y="16976"/>
                </a:lnTo>
                <a:lnTo>
                  <a:pt x="7165" y="17505"/>
                </a:lnTo>
                <a:lnTo>
                  <a:pt x="7165" y="18052"/>
                </a:lnTo>
                <a:lnTo>
                  <a:pt x="7165" y="18529"/>
                </a:lnTo>
                <a:lnTo>
                  <a:pt x="7165" y="18900"/>
                </a:lnTo>
                <a:lnTo>
                  <a:pt x="7165" y="19147"/>
                </a:lnTo>
                <a:lnTo>
                  <a:pt x="7165" y="19235"/>
                </a:lnTo>
                <a:lnTo>
                  <a:pt x="7165" y="19482"/>
                </a:lnTo>
                <a:lnTo>
                  <a:pt x="7217" y="19747"/>
                </a:lnTo>
                <a:lnTo>
                  <a:pt x="7321" y="19994"/>
                </a:lnTo>
                <a:lnTo>
                  <a:pt x="7476" y="20223"/>
                </a:lnTo>
                <a:lnTo>
                  <a:pt x="7632" y="20435"/>
                </a:lnTo>
                <a:lnTo>
                  <a:pt x="7814" y="20629"/>
                </a:lnTo>
                <a:lnTo>
                  <a:pt x="8022" y="20841"/>
                </a:lnTo>
                <a:lnTo>
                  <a:pt x="8281" y="21000"/>
                </a:lnTo>
                <a:lnTo>
                  <a:pt x="8515" y="21176"/>
                </a:lnTo>
                <a:lnTo>
                  <a:pt x="8775" y="21317"/>
                </a:lnTo>
                <a:lnTo>
                  <a:pt x="9060" y="21441"/>
                </a:lnTo>
                <a:lnTo>
                  <a:pt x="9424" y="21547"/>
                </a:lnTo>
                <a:lnTo>
                  <a:pt x="9761" y="21617"/>
                </a:lnTo>
                <a:lnTo>
                  <a:pt x="10125" y="21688"/>
                </a:lnTo>
                <a:lnTo>
                  <a:pt x="10462" y="21723"/>
                </a:lnTo>
                <a:lnTo>
                  <a:pt x="10825" y="21723"/>
                </a:lnTo>
                <a:close/>
              </a:path>
              <a:path w="21600" h="21600" extrusionOk="0">
                <a:moveTo>
                  <a:pt x="9242" y="14417"/>
                </a:moveTo>
                <a:lnTo>
                  <a:pt x="8541" y="12035"/>
                </a:lnTo>
                <a:lnTo>
                  <a:pt x="7295" y="10129"/>
                </a:lnTo>
                <a:lnTo>
                  <a:pt x="6905" y="9652"/>
                </a:lnTo>
                <a:lnTo>
                  <a:pt x="8541" y="10182"/>
                </a:lnTo>
                <a:lnTo>
                  <a:pt x="9787" y="9547"/>
                </a:lnTo>
                <a:lnTo>
                  <a:pt x="11189" y="10129"/>
                </a:lnTo>
                <a:lnTo>
                  <a:pt x="12279" y="9547"/>
                </a:lnTo>
                <a:lnTo>
                  <a:pt x="13370" y="10076"/>
                </a:lnTo>
                <a:lnTo>
                  <a:pt x="14850" y="9652"/>
                </a:lnTo>
                <a:lnTo>
                  <a:pt x="12902" y="12247"/>
                </a:lnTo>
                <a:lnTo>
                  <a:pt x="12357" y="14417"/>
                </a:lnTo>
                <a:moveTo>
                  <a:pt x="7191" y="15952"/>
                </a:moveTo>
                <a:lnTo>
                  <a:pt x="14512" y="15952"/>
                </a:lnTo>
                <a:lnTo>
                  <a:pt x="14512" y="17064"/>
                </a:lnTo>
                <a:lnTo>
                  <a:pt x="7191" y="17047"/>
                </a:lnTo>
                <a:lnTo>
                  <a:pt x="7191" y="18123"/>
                </a:lnTo>
                <a:lnTo>
                  <a:pt x="14512" y="18158"/>
                </a:lnTo>
                <a:lnTo>
                  <a:pt x="14538" y="19182"/>
                </a:lnTo>
                <a:lnTo>
                  <a:pt x="7217" y="19182"/>
                </a:lnTo>
              </a:path>
            </a:pathLst>
          </a:custGeom>
          <a:solidFill>
            <a:srgbClr val="FFFFCC"/>
          </a:solidFill>
          <a:ln w="57150">
            <a:solidFill>
              <a:schemeClr val="tx2"/>
            </a:solidFill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6" name="Line 31"/>
          <p:cNvSpPr>
            <a:spLocks noChangeShapeType="1"/>
          </p:cNvSpPr>
          <p:nvPr/>
        </p:nvSpPr>
        <p:spPr bwMode="auto">
          <a:xfrm>
            <a:off x="3202898" y="1981200"/>
            <a:ext cx="0" cy="13716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7" name="Line 32"/>
          <p:cNvSpPr>
            <a:spLocks noChangeShapeType="1"/>
          </p:cNvSpPr>
          <p:nvPr/>
        </p:nvSpPr>
        <p:spPr bwMode="auto">
          <a:xfrm>
            <a:off x="3202898" y="3352800"/>
            <a:ext cx="762000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8" name="Line 33"/>
          <p:cNvSpPr>
            <a:spLocks noChangeShapeType="1"/>
          </p:cNvSpPr>
          <p:nvPr/>
        </p:nvSpPr>
        <p:spPr bwMode="auto">
          <a:xfrm flipV="1">
            <a:off x="3964898" y="2514600"/>
            <a:ext cx="0" cy="8382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9" name="Line 34"/>
          <p:cNvSpPr>
            <a:spLocks noChangeShapeType="1"/>
          </p:cNvSpPr>
          <p:nvPr/>
        </p:nvSpPr>
        <p:spPr bwMode="auto">
          <a:xfrm flipH="1" flipV="1">
            <a:off x="4117298" y="2209800"/>
            <a:ext cx="228600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40" name="Text Box 35"/>
          <p:cNvSpPr txBox="1">
            <a:spLocks noChangeArrowheads="1"/>
          </p:cNvSpPr>
          <p:nvPr/>
        </p:nvSpPr>
        <p:spPr bwMode="auto">
          <a:xfrm>
            <a:off x="4345898" y="1905000"/>
            <a:ext cx="381000" cy="5159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b="1">
                <a:solidFill>
                  <a:schemeClr val="tx2"/>
                </a:solidFill>
                <a:latin typeface="Source Sans Pro"/>
              </a:rPr>
              <a:t>-</a:t>
            </a:r>
          </a:p>
        </p:txBody>
      </p:sp>
      <p:sp>
        <p:nvSpPr>
          <p:cNvPr id="41" name="Line 36"/>
          <p:cNvSpPr>
            <a:spLocks noChangeShapeType="1"/>
          </p:cNvSpPr>
          <p:nvPr/>
        </p:nvSpPr>
        <p:spPr bwMode="auto">
          <a:xfrm>
            <a:off x="3202898" y="4821236"/>
            <a:ext cx="0" cy="3048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42" name="Line 37"/>
          <p:cNvSpPr>
            <a:spLocks noChangeShapeType="1"/>
          </p:cNvSpPr>
          <p:nvPr/>
        </p:nvSpPr>
        <p:spPr bwMode="auto">
          <a:xfrm>
            <a:off x="3202898" y="5897561"/>
            <a:ext cx="762000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43" name="Line 38"/>
          <p:cNvSpPr>
            <a:spLocks noChangeShapeType="1"/>
          </p:cNvSpPr>
          <p:nvPr/>
        </p:nvSpPr>
        <p:spPr bwMode="auto">
          <a:xfrm flipV="1">
            <a:off x="3964898" y="5049836"/>
            <a:ext cx="0" cy="8382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44" name="Line 39"/>
          <p:cNvSpPr>
            <a:spLocks noChangeShapeType="1"/>
          </p:cNvSpPr>
          <p:nvPr/>
        </p:nvSpPr>
        <p:spPr bwMode="auto">
          <a:xfrm flipH="1">
            <a:off x="154898" y="5126036"/>
            <a:ext cx="3048000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45" name="Line 40"/>
          <p:cNvSpPr>
            <a:spLocks noChangeShapeType="1"/>
          </p:cNvSpPr>
          <p:nvPr/>
        </p:nvSpPr>
        <p:spPr bwMode="auto">
          <a:xfrm flipH="1" flipV="1">
            <a:off x="154898" y="5126036"/>
            <a:ext cx="0" cy="7620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46" name="Litebulb"/>
          <p:cNvSpPr>
            <a:spLocks noEditPoints="1" noChangeArrowheads="1"/>
          </p:cNvSpPr>
          <p:nvPr/>
        </p:nvSpPr>
        <p:spPr bwMode="auto">
          <a:xfrm>
            <a:off x="3431498" y="3602036"/>
            <a:ext cx="1004888" cy="1471613"/>
          </a:xfrm>
          <a:custGeom>
            <a:avLst/>
            <a:gdLst>
              <a:gd name="T0" fmla="*/ 10800 w 21600"/>
              <a:gd name="T1" fmla="*/ 0 h 21600"/>
              <a:gd name="T2" fmla="*/ 21600 w 21600"/>
              <a:gd name="T3" fmla="*/ 7782 h 21600"/>
              <a:gd name="T4" fmla="*/ 0 w 21600"/>
              <a:gd name="T5" fmla="*/ 7782 h 21600"/>
              <a:gd name="T6" fmla="*/ 10800 w 21600"/>
              <a:gd name="T7" fmla="*/ 21600 h 21600"/>
              <a:gd name="T8" fmla="*/ 3556 w 21600"/>
              <a:gd name="T9" fmla="*/ 2188 h 21600"/>
              <a:gd name="T10" fmla="*/ 18277 w 21600"/>
              <a:gd name="T11" fmla="*/ 928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0825" y="21723"/>
                </a:moveTo>
                <a:lnTo>
                  <a:pt x="11215" y="21723"/>
                </a:lnTo>
                <a:lnTo>
                  <a:pt x="11552" y="21688"/>
                </a:lnTo>
                <a:lnTo>
                  <a:pt x="11916" y="21617"/>
                </a:lnTo>
                <a:lnTo>
                  <a:pt x="12253" y="21547"/>
                </a:lnTo>
                <a:lnTo>
                  <a:pt x="12617" y="21441"/>
                </a:lnTo>
                <a:lnTo>
                  <a:pt x="12902" y="21317"/>
                </a:lnTo>
                <a:lnTo>
                  <a:pt x="13162" y="21176"/>
                </a:lnTo>
                <a:lnTo>
                  <a:pt x="13396" y="21000"/>
                </a:lnTo>
                <a:lnTo>
                  <a:pt x="13655" y="20841"/>
                </a:lnTo>
                <a:lnTo>
                  <a:pt x="13863" y="20629"/>
                </a:lnTo>
                <a:lnTo>
                  <a:pt x="14045" y="20435"/>
                </a:lnTo>
                <a:lnTo>
                  <a:pt x="14200" y="20223"/>
                </a:lnTo>
                <a:lnTo>
                  <a:pt x="14356" y="19994"/>
                </a:lnTo>
                <a:lnTo>
                  <a:pt x="14460" y="19747"/>
                </a:lnTo>
                <a:lnTo>
                  <a:pt x="14512" y="19482"/>
                </a:lnTo>
                <a:lnTo>
                  <a:pt x="14512" y="19235"/>
                </a:lnTo>
                <a:lnTo>
                  <a:pt x="14512" y="19147"/>
                </a:lnTo>
                <a:lnTo>
                  <a:pt x="14512" y="18900"/>
                </a:lnTo>
                <a:lnTo>
                  <a:pt x="14512" y="18529"/>
                </a:lnTo>
                <a:lnTo>
                  <a:pt x="14512" y="18052"/>
                </a:lnTo>
                <a:lnTo>
                  <a:pt x="14512" y="17505"/>
                </a:lnTo>
                <a:lnTo>
                  <a:pt x="14512" y="16976"/>
                </a:lnTo>
                <a:lnTo>
                  <a:pt x="14512" y="16464"/>
                </a:lnTo>
                <a:lnTo>
                  <a:pt x="14512" y="15952"/>
                </a:lnTo>
                <a:lnTo>
                  <a:pt x="14512" y="15758"/>
                </a:lnTo>
                <a:lnTo>
                  <a:pt x="14616" y="15547"/>
                </a:lnTo>
                <a:lnTo>
                  <a:pt x="14694" y="15352"/>
                </a:lnTo>
                <a:lnTo>
                  <a:pt x="14798" y="15141"/>
                </a:lnTo>
                <a:lnTo>
                  <a:pt x="15161" y="14735"/>
                </a:lnTo>
                <a:lnTo>
                  <a:pt x="15602" y="14329"/>
                </a:lnTo>
                <a:lnTo>
                  <a:pt x="16745" y="13552"/>
                </a:lnTo>
                <a:lnTo>
                  <a:pt x="18043" y="12670"/>
                </a:lnTo>
                <a:lnTo>
                  <a:pt x="18744" y="12194"/>
                </a:lnTo>
                <a:lnTo>
                  <a:pt x="19341" y="11647"/>
                </a:lnTo>
                <a:lnTo>
                  <a:pt x="19938" y="11099"/>
                </a:lnTo>
                <a:lnTo>
                  <a:pt x="20483" y="10464"/>
                </a:lnTo>
                <a:lnTo>
                  <a:pt x="20743" y="10164"/>
                </a:lnTo>
                <a:lnTo>
                  <a:pt x="20950" y="9794"/>
                </a:lnTo>
                <a:lnTo>
                  <a:pt x="21132" y="9441"/>
                </a:lnTo>
                <a:lnTo>
                  <a:pt x="21288" y="9035"/>
                </a:lnTo>
                <a:lnTo>
                  <a:pt x="21444" y="8664"/>
                </a:lnTo>
                <a:lnTo>
                  <a:pt x="21548" y="8223"/>
                </a:lnTo>
                <a:lnTo>
                  <a:pt x="21600" y="7782"/>
                </a:lnTo>
                <a:lnTo>
                  <a:pt x="21600" y="7341"/>
                </a:lnTo>
                <a:lnTo>
                  <a:pt x="21600" y="6935"/>
                </a:lnTo>
                <a:lnTo>
                  <a:pt x="21548" y="6564"/>
                </a:lnTo>
                <a:lnTo>
                  <a:pt x="21496" y="6229"/>
                </a:lnTo>
                <a:lnTo>
                  <a:pt x="21392" y="5858"/>
                </a:lnTo>
                <a:lnTo>
                  <a:pt x="21288" y="5523"/>
                </a:lnTo>
                <a:lnTo>
                  <a:pt x="21132" y="5135"/>
                </a:lnTo>
                <a:lnTo>
                  <a:pt x="20950" y="4800"/>
                </a:lnTo>
                <a:lnTo>
                  <a:pt x="20743" y="4464"/>
                </a:lnTo>
                <a:lnTo>
                  <a:pt x="20535" y="4164"/>
                </a:lnTo>
                <a:lnTo>
                  <a:pt x="20301" y="3847"/>
                </a:lnTo>
                <a:lnTo>
                  <a:pt x="20042" y="3547"/>
                </a:lnTo>
                <a:lnTo>
                  <a:pt x="19782" y="3247"/>
                </a:lnTo>
                <a:lnTo>
                  <a:pt x="19133" y="2664"/>
                </a:lnTo>
                <a:lnTo>
                  <a:pt x="18458" y="2152"/>
                </a:lnTo>
                <a:lnTo>
                  <a:pt x="17705" y="1694"/>
                </a:lnTo>
                <a:lnTo>
                  <a:pt x="16849" y="1252"/>
                </a:lnTo>
                <a:lnTo>
                  <a:pt x="16407" y="1076"/>
                </a:lnTo>
                <a:lnTo>
                  <a:pt x="15940" y="900"/>
                </a:lnTo>
                <a:lnTo>
                  <a:pt x="15499" y="741"/>
                </a:lnTo>
                <a:lnTo>
                  <a:pt x="15057" y="600"/>
                </a:lnTo>
                <a:lnTo>
                  <a:pt x="14564" y="458"/>
                </a:lnTo>
                <a:lnTo>
                  <a:pt x="14045" y="335"/>
                </a:lnTo>
                <a:lnTo>
                  <a:pt x="13500" y="229"/>
                </a:lnTo>
                <a:lnTo>
                  <a:pt x="13006" y="158"/>
                </a:lnTo>
                <a:lnTo>
                  <a:pt x="12461" y="88"/>
                </a:lnTo>
                <a:lnTo>
                  <a:pt x="11968" y="52"/>
                </a:lnTo>
                <a:lnTo>
                  <a:pt x="11423" y="17"/>
                </a:lnTo>
                <a:lnTo>
                  <a:pt x="10825" y="17"/>
                </a:lnTo>
                <a:lnTo>
                  <a:pt x="10254" y="17"/>
                </a:lnTo>
                <a:lnTo>
                  <a:pt x="9709" y="52"/>
                </a:lnTo>
                <a:lnTo>
                  <a:pt x="9216" y="88"/>
                </a:lnTo>
                <a:lnTo>
                  <a:pt x="8671" y="158"/>
                </a:lnTo>
                <a:lnTo>
                  <a:pt x="8177" y="229"/>
                </a:lnTo>
                <a:lnTo>
                  <a:pt x="7632" y="335"/>
                </a:lnTo>
                <a:lnTo>
                  <a:pt x="7113" y="458"/>
                </a:lnTo>
                <a:lnTo>
                  <a:pt x="6620" y="600"/>
                </a:lnTo>
                <a:lnTo>
                  <a:pt x="6178" y="741"/>
                </a:lnTo>
                <a:lnTo>
                  <a:pt x="5737" y="900"/>
                </a:lnTo>
                <a:lnTo>
                  <a:pt x="5270" y="1076"/>
                </a:lnTo>
                <a:lnTo>
                  <a:pt x="4828" y="1252"/>
                </a:lnTo>
                <a:lnTo>
                  <a:pt x="3972" y="1694"/>
                </a:lnTo>
                <a:lnTo>
                  <a:pt x="3219" y="2152"/>
                </a:lnTo>
                <a:lnTo>
                  <a:pt x="2544" y="2664"/>
                </a:lnTo>
                <a:lnTo>
                  <a:pt x="1895" y="3247"/>
                </a:lnTo>
                <a:lnTo>
                  <a:pt x="1635" y="3547"/>
                </a:lnTo>
                <a:lnTo>
                  <a:pt x="1375" y="3847"/>
                </a:lnTo>
                <a:lnTo>
                  <a:pt x="1142" y="4164"/>
                </a:lnTo>
                <a:lnTo>
                  <a:pt x="934" y="4464"/>
                </a:lnTo>
                <a:lnTo>
                  <a:pt x="726" y="4800"/>
                </a:lnTo>
                <a:lnTo>
                  <a:pt x="545" y="5135"/>
                </a:lnTo>
                <a:lnTo>
                  <a:pt x="389" y="5523"/>
                </a:lnTo>
                <a:lnTo>
                  <a:pt x="285" y="5858"/>
                </a:lnTo>
                <a:lnTo>
                  <a:pt x="181" y="6229"/>
                </a:lnTo>
                <a:lnTo>
                  <a:pt x="129" y="6564"/>
                </a:lnTo>
                <a:lnTo>
                  <a:pt x="77" y="6935"/>
                </a:lnTo>
                <a:lnTo>
                  <a:pt x="77" y="7341"/>
                </a:lnTo>
                <a:lnTo>
                  <a:pt x="77" y="7782"/>
                </a:lnTo>
                <a:lnTo>
                  <a:pt x="129" y="8223"/>
                </a:lnTo>
                <a:lnTo>
                  <a:pt x="233" y="8664"/>
                </a:lnTo>
                <a:lnTo>
                  <a:pt x="389" y="9035"/>
                </a:lnTo>
                <a:lnTo>
                  <a:pt x="545" y="9441"/>
                </a:lnTo>
                <a:lnTo>
                  <a:pt x="726" y="9794"/>
                </a:lnTo>
                <a:lnTo>
                  <a:pt x="934" y="10164"/>
                </a:lnTo>
                <a:lnTo>
                  <a:pt x="1194" y="10464"/>
                </a:lnTo>
                <a:lnTo>
                  <a:pt x="1739" y="11099"/>
                </a:lnTo>
                <a:lnTo>
                  <a:pt x="2336" y="11647"/>
                </a:lnTo>
                <a:lnTo>
                  <a:pt x="2933" y="12194"/>
                </a:lnTo>
                <a:lnTo>
                  <a:pt x="3634" y="12670"/>
                </a:lnTo>
                <a:lnTo>
                  <a:pt x="4932" y="13552"/>
                </a:lnTo>
                <a:lnTo>
                  <a:pt x="6075" y="14329"/>
                </a:lnTo>
                <a:lnTo>
                  <a:pt x="6516" y="14735"/>
                </a:lnTo>
                <a:lnTo>
                  <a:pt x="6879" y="15141"/>
                </a:lnTo>
                <a:lnTo>
                  <a:pt x="6983" y="15352"/>
                </a:lnTo>
                <a:lnTo>
                  <a:pt x="7061" y="15547"/>
                </a:lnTo>
                <a:lnTo>
                  <a:pt x="7165" y="15758"/>
                </a:lnTo>
                <a:lnTo>
                  <a:pt x="7165" y="15952"/>
                </a:lnTo>
                <a:lnTo>
                  <a:pt x="7165" y="16464"/>
                </a:lnTo>
                <a:lnTo>
                  <a:pt x="7165" y="16976"/>
                </a:lnTo>
                <a:lnTo>
                  <a:pt x="7165" y="17505"/>
                </a:lnTo>
                <a:lnTo>
                  <a:pt x="7165" y="18052"/>
                </a:lnTo>
                <a:lnTo>
                  <a:pt x="7165" y="18529"/>
                </a:lnTo>
                <a:lnTo>
                  <a:pt x="7165" y="18900"/>
                </a:lnTo>
                <a:lnTo>
                  <a:pt x="7165" y="19147"/>
                </a:lnTo>
                <a:lnTo>
                  <a:pt x="7165" y="19235"/>
                </a:lnTo>
                <a:lnTo>
                  <a:pt x="7165" y="19482"/>
                </a:lnTo>
                <a:lnTo>
                  <a:pt x="7217" y="19747"/>
                </a:lnTo>
                <a:lnTo>
                  <a:pt x="7321" y="19994"/>
                </a:lnTo>
                <a:lnTo>
                  <a:pt x="7476" y="20223"/>
                </a:lnTo>
                <a:lnTo>
                  <a:pt x="7632" y="20435"/>
                </a:lnTo>
                <a:lnTo>
                  <a:pt x="7814" y="20629"/>
                </a:lnTo>
                <a:lnTo>
                  <a:pt x="8022" y="20841"/>
                </a:lnTo>
                <a:lnTo>
                  <a:pt x="8281" y="21000"/>
                </a:lnTo>
                <a:lnTo>
                  <a:pt x="8515" y="21176"/>
                </a:lnTo>
                <a:lnTo>
                  <a:pt x="8775" y="21317"/>
                </a:lnTo>
                <a:lnTo>
                  <a:pt x="9060" y="21441"/>
                </a:lnTo>
                <a:lnTo>
                  <a:pt x="9424" y="21547"/>
                </a:lnTo>
                <a:lnTo>
                  <a:pt x="9761" y="21617"/>
                </a:lnTo>
                <a:lnTo>
                  <a:pt x="10125" y="21688"/>
                </a:lnTo>
                <a:lnTo>
                  <a:pt x="10462" y="21723"/>
                </a:lnTo>
                <a:lnTo>
                  <a:pt x="10825" y="21723"/>
                </a:lnTo>
                <a:close/>
              </a:path>
              <a:path w="21600" h="21600" extrusionOk="0">
                <a:moveTo>
                  <a:pt x="9242" y="14417"/>
                </a:moveTo>
                <a:lnTo>
                  <a:pt x="8541" y="12035"/>
                </a:lnTo>
                <a:lnTo>
                  <a:pt x="7295" y="10129"/>
                </a:lnTo>
                <a:lnTo>
                  <a:pt x="6905" y="9652"/>
                </a:lnTo>
                <a:lnTo>
                  <a:pt x="8541" y="10182"/>
                </a:lnTo>
                <a:lnTo>
                  <a:pt x="9787" y="9547"/>
                </a:lnTo>
                <a:lnTo>
                  <a:pt x="11189" y="10129"/>
                </a:lnTo>
                <a:lnTo>
                  <a:pt x="12279" y="9547"/>
                </a:lnTo>
                <a:lnTo>
                  <a:pt x="13370" y="10076"/>
                </a:lnTo>
                <a:lnTo>
                  <a:pt x="14850" y="9652"/>
                </a:lnTo>
                <a:lnTo>
                  <a:pt x="12902" y="12247"/>
                </a:lnTo>
                <a:lnTo>
                  <a:pt x="12357" y="14417"/>
                </a:lnTo>
                <a:moveTo>
                  <a:pt x="7191" y="15952"/>
                </a:moveTo>
                <a:lnTo>
                  <a:pt x="14512" y="15952"/>
                </a:lnTo>
                <a:lnTo>
                  <a:pt x="14512" y="17064"/>
                </a:lnTo>
                <a:lnTo>
                  <a:pt x="7191" y="17047"/>
                </a:lnTo>
                <a:lnTo>
                  <a:pt x="7191" y="18123"/>
                </a:lnTo>
                <a:lnTo>
                  <a:pt x="14512" y="18158"/>
                </a:lnTo>
                <a:lnTo>
                  <a:pt x="14538" y="19182"/>
                </a:lnTo>
                <a:lnTo>
                  <a:pt x="7217" y="19182"/>
                </a:lnTo>
              </a:path>
            </a:pathLst>
          </a:custGeom>
          <a:solidFill>
            <a:srgbClr val="FFFFCC"/>
          </a:solidFill>
          <a:ln w="57150">
            <a:solidFill>
              <a:schemeClr val="tx2"/>
            </a:solidFill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47" name="Line 42"/>
          <p:cNvSpPr>
            <a:spLocks noChangeShapeType="1"/>
          </p:cNvSpPr>
          <p:nvPr/>
        </p:nvSpPr>
        <p:spPr bwMode="auto">
          <a:xfrm flipH="1" flipV="1">
            <a:off x="4117298" y="4821236"/>
            <a:ext cx="228600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48" name="Text Box 43"/>
          <p:cNvSpPr txBox="1">
            <a:spLocks noChangeArrowheads="1"/>
          </p:cNvSpPr>
          <p:nvPr/>
        </p:nvSpPr>
        <p:spPr bwMode="auto">
          <a:xfrm>
            <a:off x="4345898" y="4516436"/>
            <a:ext cx="381000" cy="5159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b="1">
                <a:solidFill>
                  <a:schemeClr val="tx2"/>
                </a:solidFill>
                <a:latin typeface="Source Sans Pro"/>
              </a:rPr>
              <a:t>-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383498" y="1524000"/>
            <a:ext cx="4235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tx2"/>
                </a:solidFill>
                <a:latin typeface="Source Sans Pro"/>
              </a:rPr>
              <a:t>A</a:t>
            </a:r>
            <a:endParaRPr lang="en-US" sz="2800" dirty="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383498" y="2677180"/>
            <a:ext cx="4235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tx2"/>
                </a:solidFill>
                <a:latin typeface="Source Sans Pro"/>
              </a:rPr>
              <a:t>B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512554" y="4374216"/>
            <a:ext cx="423514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tx2"/>
                </a:solidFill>
                <a:latin typeface="Source Sans Pro"/>
              </a:rPr>
              <a:t>A</a:t>
            </a:r>
            <a:endParaRPr lang="en-US" sz="2800" dirty="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524610" y="5441016"/>
            <a:ext cx="423514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tx2"/>
                </a:solidFill>
                <a:latin typeface="Source Sans Pro"/>
              </a:rPr>
              <a:t>B</a:t>
            </a:r>
          </a:p>
        </p:txBody>
      </p:sp>
      <p:sp>
        <p:nvSpPr>
          <p:cNvPr id="53" name="Line 15"/>
          <p:cNvSpPr>
            <a:spLocks noChangeShapeType="1"/>
          </p:cNvSpPr>
          <p:nvPr/>
        </p:nvSpPr>
        <p:spPr bwMode="auto">
          <a:xfrm flipV="1">
            <a:off x="1297898" y="1981200"/>
            <a:ext cx="762000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54" name="Line 15"/>
          <p:cNvSpPr>
            <a:spLocks noChangeShapeType="1"/>
          </p:cNvSpPr>
          <p:nvPr/>
        </p:nvSpPr>
        <p:spPr bwMode="auto">
          <a:xfrm flipV="1">
            <a:off x="1297898" y="3124200"/>
            <a:ext cx="762000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55" name="Line 27"/>
          <p:cNvSpPr>
            <a:spLocks noChangeShapeType="1"/>
          </p:cNvSpPr>
          <p:nvPr/>
        </p:nvSpPr>
        <p:spPr bwMode="auto">
          <a:xfrm flipV="1">
            <a:off x="1297898" y="4821236"/>
            <a:ext cx="762000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56" name="Line 27"/>
          <p:cNvSpPr>
            <a:spLocks noChangeShapeType="1"/>
          </p:cNvSpPr>
          <p:nvPr/>
        </p:nvSpPr>
        <p:spPr bwMode="auto">
          <a:xfrm flipV="1">
            <a:off x="1297898" y="5888036"/>
            <a:ext cx="762000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57" name="Line 27"/>
          <p:cNvSpPr>
            <a:spLocks noChangeShapeType="1"/>
          </p:cNvSpPr>
          <p:nvPr/>
        </p:nvSpPr>
        <p:spPr bwMode="auto">
          <a:xfrm flipV="1">
            <a:off x="1297898" y="4821236"/>
            <a:ext cx="762000" cy="0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58" name="Line 27"/>
          <p:cNvSpPr>
            <a:spLocks noChangeShapeType="1"/>
          </p:cNvSpPr>
          <p:nvPr/>
        </p:nvSpPr>
        <p:spPr bwMode="auto">
          <a:xfrm flipV="1">
            <a:off x="1297898" y="5888036"/>
            <a:ext cx="762000" cy="0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graphicFrame>
        <p:nvGraphicFramePr>
          <p:cNvPr id="59" name="Group 5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70265657"/>
              </p:ext>
            </p:extLst>
          </p:nvPr>
        </p:nvGraphicFramePr>
        <p:xfrm>
          <a:off x="5336498" y="1828800"/>
          <a:ext cx="1905000" cy="1676400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896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A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Light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96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OFF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OFF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OFF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Source Sans Pro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96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OFF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ON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ON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Source Sans Pro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96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ON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OFF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ON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Source Sans Pro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96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ON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ON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ON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Source Sans Pro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0" name="TextBox 59"/>
          <p:cNvSpPr txBox="1"/>
          <p:nvPr/>
        </p:nvSpPr>
        <p:spPr>
          <a:xfrm>
            <a:off x="5260298" y="1432481"/>
            <a:ext cx="1198918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tx2"/>
                </a:solidFill>
                <a:latin typeface="Source Sans Pro"/>
              </a:rPr>
              <a:t>Truth Table</a:t>
            </a:r>
            <a:endParaRPr lang="en-US" sz="1600" dirty="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77" name="Text Box 29"/>
          <p:cNvSpPr txBox="1">
            <a:spLocks noChangeArrowheads="1"/>
          </p:cNvSpPr>
          <p:nvPr/>
        </p:nvSpPr>
        <p:spPr bwMode="auto">
          <a:xfrm>
            <a:off x="0" y="4343370"/>
            <a:ext cx="381000" cy="5159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b="1">
                <a:solidFill>
                  <a:schemeClr val="tx2"/>
                </a:solidFill>
                <a:latin typeface="Source Sans Pro"/>
              </a:rPr>
              <a:t>+</a:t>
            </a:r>
          </a:p>
        </p:txBody>
      </p:sp>
      <p:graphicFrame>
        <p:nvGraphicFramePr>
          <p:cNvPr id="79" name="Group 5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63108132"/>
              </p:ext>
            </p:extLst>
          </p:nvPr>
        </p:nvGraphicFramePr>
        <p:xfrm>
          <a:off x="5336498" y="4555121"/>
          <a:ext cx="1905000" cy="1676400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896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A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Light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96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OFF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OFF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OFF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Source Sans Pro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96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OFF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ON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OFF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Source Sans Pro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96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ON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OFF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OFF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Source Sans Pro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96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ON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ON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ON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Source Sans Pro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72616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Rectangle 3"/>
          <p:cNvSpPr txBox="1">
            <a:spLocks noChangeArrowheads="1"/>
          </p:cNvSpPr>
          <p:nvPr/>
        </p:nvSpPr>
        <p:spPr>
          <a:xfrm>
            <a:off x="4955498" y="894150"/>
            <a:ext cx="3328987" cy="5054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98450" indent="-298450" algn="l" defTabSz="609570" rtl="0" eaLnBrk="1" latinLnBrk="0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tabLst/>
              <a:defRPr sz="3200" b="0" i="0" strike="noStrike" kern="1200" cap="none" normalizeH="0" baseline="0">
                <a:solidFill>
                  <a:srgbClr val="262626"/>
                </a:solidFill>
                <a:latin typeface="Source Sans Pro"/>
                <a:ea typeface="+mn-ea"/>
                <a:cs typeface="Source Sans Pro"/>
              </a:defRPr>
            </a:lvl1pPr>
            <a:lvl2pPr marL="584200" indent="-355600" algn="l" defTabSz="609570" rtl="0" eaLnBrk="1" latinLnBrk="0" hangingPunct="1">
              <a:spcBef>
                <a:spcPts val="0"/>
              </a:spcBef>
              <a:buFont typeface="Arial"/>
              <a:buChar char="•"/>
              <a:tabLst/>
              <a:defRPr lang="en-US" sz="2800" kern="1200" dirty="0" smtClean="0">
                <a:solidFill>
                  <a:srgbClr val="262626"/>
                </a:solidFill>
                <a:latin typeface="Source Sans Pro"/>
                <a:ea typeface="+mn-ea"/>
                <a:cs typeface="Source Sans Pro"/>
              </a:defRPr>
            </a:lvl2pPr>
            <a:lvl3pPr marL="755650" indent="-285750" algn="l" defTabSz="609570" rtl="0" eaLnBrk="1" latinLnBrk="0" hangingPunct="1">
              <a:spcBef>
                <a:spcPct val="20000"/>
              </a:spcBef>
              <a:buFont typeface="Lucida Grande"/>
              <a:buChar char="-"/>
              <a:tabLst/>
              <a:defRPr sz="2400" kern="1200">
                <a:solidFill>
                  <a:srgbClr val="262626"/>
                </a:solidFill>
                <a:latin typeface="Source Sans Pro"/>
                <a:ea typeface="+mn-ea"/>
                <a:cs typeface="Source Sans Pro"/>
              </a:defRPr>
            </a:lvl3pPr>
            <a:lvl4pPr marL="927100" indent="-228600" algn="l" defTabSz="609570" rtl="0" eaLnBrk="1" latinLnBrk="0" hangingPunct="1">
              <a:spcBef>
                <a:spcPct val="20000"/>
              </a:spcBef>
              <a:buFont typeface="Arial"/>
              <a:buChar char="•"/>
              <a:tabLst/>
              <a:defRPr sz="2000" kern="1200" baseline="0">
                <a:solidFill>
                  <a:srgbClr val="262626"/>
                </a:solidFill>
                <a:latin typeface="Source Sans Pro"/>
                <a:ea typeface="+mn-ea"/>
                <a:cs typeface="Source Sans Pro"/>
              </a:defRPr>
            </a:lvl4pPr>
            <a:lvl5pPr marL="1155700" indent="-228600" algn="l" defTabSz="609570" rtl="0" eaLnBrk="1" latinLnBrk="0" hangingPunct="1">
              <a:spcBef>
                <a:spcPct val="20000"/>
              </a:spcBef>
              <a:buFont typeface="Arial"/>
              <a:buChar char="»"/>
              <a:tabLst/>
              <a:defRPr sz="1600" kern="1200">
                <a:solidFill>
                  <a:srgbClr val="262626"/>
                </a:solidFill>
                <a:latin typeface="Source Sans Pro"/>
                <a:ea typeface="+mn-ea"/>
                <a:cs typeface="Source Sans Pro"/>
              </a:defRPr>
            </a:lvl5pPr>
            <a:lvl6pPr marL="3352632" indent="-304784" algn="l" defTabSz="609570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202" indent="-304784" algn="l" defTabSz="609570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772" indent="-304784" algn="l" defTabSz="609570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341" indent="-304784" algn="l" defTabSz="609570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/>
            <a:r>
              <a:rPr lang="en-US" dirty="0" smtClean="0">
                <a:solidFill>
                  <a:schemeClr val="tx2"/>
                </a:solidFill>
              </a:rPr>
              <a:t>Either (OR)</a:t>
            </a:r>
          </a:p>
          <a:p>
            <a:pPr fontAlgn="auto"/>
            <a:endParaRPr lang="en-US" dirty="0" smtClean="0">
              <a:solidFill>
                <a:schemeClr val="tx2"/>
              </a:solidFill>
            </a:endParaRPr>
          </a:p>
          <a:p>
            <a:pPr fontAlgn="auto"/>
            <a:endParaRPr lang="en-US" dirty="0" smtClean="0">
              <a:solidFill>
                <a:schemeClr val="tx2"/>
              </a:solidFill>
            </a:endParaRPr>
          </a:p>
          <a:p>
            <a:pPr fontAlgn="auto"/>
            <a:endParaRPr lang="en-US" dirty="0" smtClean="0">
              <a:solidFill>
                <a:schemeClr val="tx2"/>
              </a:solidFill>
            </a:endParaRPr>
          </a:p>
          <a:p>
            <a:pPr fontAlgn="auto"/>
            <a:endParaRPr lang="en-US" dirty="0" smtClean="0">
              <a:solidFill>
                <a:schemeClr val="tx2"/>
              </a:solidFill>
            </a:endParaRPr>
          </a:p>
          <a:p>
            <a:pPr fontAlgn="auto"/>
            <a:endParaRPr lang="en-US" dirty="0" smtClean="0">
              <a:solidFill>
                <a:schemeClr val="tx2"/>
              </a:solidFill>
            </a:endParaRPr>
          </a:p>
          <a:p>
            <a:pPr fontAlgn="auto"/>
            <a:r>
              <a:rPr lang="en-US" dirty="0" smtClean="0">
                <a:solidFill>
                  <a:schemeClr val="tx2"/>
                </a:solidFill>
              </a:rPr>
              <a:t>Both (AND)</a:t>
            </a:r>
          </a:p>
          <a:p>
            <a:pPr fontAlgn="auto"/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686800" y="6253353"/>
            <a:ext cx="457200" cy="604647"/>
          </a:xfrm>
          <a:ln>
            <a:noFill/>
          </a:ln>
        </p:spPr>
        <p:txBody>
          <a:bodyPr/>
          <a:lstStyle/>
          <a:p>
            <a:pPr>
              <a:defRPr/>
            </a:pPr>
            <a:fld id="{EFE0FDE5-1195-4879-940F-31B1BE8EAA1F}" type="slidenum">
              <a:rPr lang="en-US" smtClean="0">
                <a:solidFill>
                  <a:schemeClr val="tx2"/>
                </a:solidFill>
              </a:rPr>
              <a:pPr>
                <a:defRPr/>
              </a:pPr>
              <a:t>11</a:t>
            </a:fld>
            <a:endParaRPr lang="en-US" dirty="0">
              <a:solidFill>
                <a:schemeClr val="tx2"/>
              </a:solidFill>
            </a:endParaRPr>
          </a:p>
        </p:txBody>
      </p:sp>
      <p:graphicFrame>
        <p:nvGraphicFramePr>
          <p:cNvPr id="5" name="Group 5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30611893"/>
              </p:ext>
            </p:extLst>
          </p:nvPr>
        </p:nvGraphicFramePr>
        <p:xfrm>
          <a:off x="5565098" y="4516436"/>
          <a:ext cx="1905000" cy="1676400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896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A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Light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96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OFF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OFF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96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96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96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6" name="Group 5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50994634"/>
              </p:ext>
            </p:extLst>
          </p:nvPr>
        </p:nvGraphicFramePr>
        <p:xfrm>
          <a:off x="5565098" y="4516436"/>
          <a:ext cx="1905000" cy="1676400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896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A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Light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96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OFF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OFF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96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OFF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ON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96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96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7" name="Group 5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80867236"/>
              </p:ext>
            </p:extLst>
          </p:nvPr>
        </p:nvGraphicFramePr>
        <p:xfrm>
          <a:off x="5565098" y="4516436"/>
          <a:ext cx="1905000" cy="1676400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896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A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Light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96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OFF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OFF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96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OFF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ON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96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ON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OFF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96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9" name="Group 5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89853304"/>
              </p:ext>
            </p:extLst>
          </p:nvPr>
        </p:nvGraphicFramePr>
        <p:xfrm>
          <a:off x="5336498" y="1828800"/>
          <a:ext cx="1905000" cy="1676400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896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A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Light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96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OFF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OFF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96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96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96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0" name="Group 5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79812595"/>
              </p:ext>
            </p:extLst>
          </p:nvPr>
        </p:nvGraphicFramePr>
        <p:xfrm>
          <a:off x="5336498" y="1828800"/>
          <a:ext cx="1905000" cy="1676400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896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A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Light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96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OFF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OFF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96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OFF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ON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96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96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1" name="Group 5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05006771"/>
              </p:ext>
            </p:extLst>
          </p:nvPr>
        </p:nvGraphicFramePr>
        <p:xfrm>
          <a:off x="5336498" y="1828800"/>
          <a:ext cx="1905000" cy="1676400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896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A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Light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96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OFF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OFF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96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OFF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ON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96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ON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OFF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96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ON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ON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3" name="Group 5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9939357"/>
              </p:ext>
            </p:extLst>
          </p:nvPr>
        </p:nvGraphicFramePr>
        <p:xfrm>
          <a:off x="5336498" y="1828800"/>
          <a:ext cx="1905000" cy="1676400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896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A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Light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96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96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96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96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533400"/>
          </a:xfrm>
          <a:ln>
            <a:noFill/>
          </a:ln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chemeClr val="tx2"/>
                </a:solidFill>
              </a:rPr>
              <a:t>Basic </a:t>
            </a:r>
            <a:r>
              <a:rPr lang="en-US" sz="3200" dirty="0">
                <a:solidFill>
                  <a:schemeClr val="tx2"/>
                </a:solidFill>
              </a:rPr>
              <a:t>Building Blocks: </a:t>
            </a:r>
            <a:r>
              <a:rPr lang="en-US" sz="3200" dirty="0" smtClean="0">
                <a:solidFill>
                  <a:schemeClr val="tx2"/>
                </a:solidFill>
              </a:rPr>
              <a:t>Switches to Logic Gates</a:t>
            </a:r>
            <a:endParaRPr lang="en-US" sz="3200" dirty="0">
              <a:solidFill>
                <a:schemeClr val="tx2"/>
              </a:solidFill>
            </a:endParaRPr>
          </a:p>
        </p:txBody>
      </p:sp>
      <p:sp>
        <p:nvSpPr>
          <p:cNvPr id="35" name="Litebulb"/>
          <p:cNvSpPr>
            <a:spLocks noEditPoints="1" noChangeArrowheads="1"/>
          </p:cNvSpPr>
          <p:nvPr/>
        </p:nvSpPr>
        <p:spPr bwMode="auto">
          <a:xfrm>
            <a:off x="3431498" y="990600"/>
            <a:ext cx="1004888" cy="1471613"/>
          </a:xfrm>
          <a:custGeom>
            <a:avLst/>
            <a:gdLst>
              <a:gd name="T0" fmla="*/ 10800 w 21600"/>
              <a:gd name="T1" fmla="*/ 0 h 21600"/>
              <a:gd name="T2" fmla="*/ 21600 w 21600"/>
              <a:gd name="T3" fmla="*/ 7782 h 21600"/>
              <a:gd name="T4" fmla="*/ 0 w 21600"/>
              <a:gd name="T5" fmla="*/ 7782 h 21600"/>
              <a:gd name="T6" fmla="*/ 10800 w 21600"/>
              <a:gd name="T7" fmla="*/ 21600 h 21600"/>
              <a:gd name="T8" fmla="*/ 3556 w 21600"/>
              <a:gd name="T9" fmla="*/ 2188 h 21600"/>
              <a:gd name="T10" fmla="*/ 18277 w 21600"/>
              <a:gd name="T11" fmla="*/ 928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0825" y="21723"/>
                </a:moveTo>
                <a:lnTo>
                  <a:pt x="11215" y="21723"/>
                </a:lnTo>
                <a:lnTo>
                  <a:pt x="11552" y="21688"/>
                </a:lnTo>
                <a:lnTo>
                  <a:pt x="11916" y="21617"/>
                </a:lnTo>
                <a:lnTo>
                  <a:pt x="12253" y="21547"/>
                </a:lnTo>
                <a:lnTo>
                  <a:pt x="12617" y="21441"/>
                </a:lnTo>
                <a:lnTo>
                  <a:pt x="12902" y="21317"/>
                </a:lnTo>
                <a:lnTo>
                  <a:pt x="13162" y="21176"/>
                </a:lnTo>
                <a:lnTo>
                  <a:pt x="13396" y="21000"/>
                </a:lnTo>
                <a:lnTo>
                  <a:pt x="13655" y="20841"/>
                </a:lnTo>
                <a:lnTo>
                  <a:pt x="13863" y="20629"/>
                </a:lnTo>
                <a:lnTo>
                  <a:pt x="14045" y="20435"/>
                </a:lnTo>
                <a:lnTo>
                  <a:pt x="14200" y="20223"/>
                </a:lnTo>
                <a:lnTo>
                  <a:pt x="14356" y="19994"/>
                </a:lnTo>
                <a:lnTo>
                  <a:pt x="14460" y="19747"/>
                </a:lnTo>
                <a:lnTo>
                  <a:pt x="14512" y="19482"/>
                </a:lnTo>
                <a:lnTo>
                  <a:pt x="14512" y="19235"/>
                </a:lnTo>
                <a:lnTo>
                  <a:pt x="14512" y="19147"/>
                </a:lnTo>
                <a:lnTo>
                  <a:pt x="14512" y="18900"/>
                </a:lnTo>
                <a:lnTo>
                  <a:pt x="14512" y="18529"/>
                </a:lnTo>
                <a:lnTo>
                  <a:pt x="14512" y="18052"/>
                </a:lnTo>
                <a:lnTo>
                  <a:pt x="14512" y="17505"/>
                </a:lnTo>
                <a:lnTo>
                  <a:pt x="14512" y="16976"/>
                </a:lnTo>
                <a:lnTo>
                  <a:pt x="14512" y="16464"/>
                </a:lnTo>
                <a:lnTo>
                  <a:pt x="14512" y="15952"/>
                </a:lnTo>
                <a:lnTo>
                  <a:pt x="14512" y="15758"/>
                </a:lnTo>
                <a:lnTo>
                  <a:pt x="14616" y="15547"/>
                </a:lnTo>
                <a:lnTo>
                  <a:pt x="14694" y="15352"/>
                </a:lnTo>
                <a:lnTo>
                  <a:pt x="14798" y="15141"/>
                </a:lnTo>
                <a:lnTo>
                  <a:pt x="15161" y="14735"/>
                </a:lnTo>
                <a:lnTo>
                  <a:pt x="15602" y="14329"/>
                </a:lnTo>
                <a:lnTo>
                  <a:pt x="16745" y="13552"/>
                </a:lnTo>
                <a:lnTo>
                  <a:pt x="18043" y="12670"/>
                </a:lnTo>
                <a:lnTo>
                  <a:pt x="18744" y="12194"/>
                </a:lnTo>
                <a:lnTo>
                  <a:pt x="19341" y="11647"/>
                </a:lnTo>
                <a:lnTo>
                  <a:pt x="19938" y="11099"/>
                </a:lnTo>
                <a:lnTo>
                  <a:pt x="20483" y="10464"/>
                </a:lnTo>
                <a:lnTo>
                  <a:pt x="20743" y="10164"/>
                </a:lnTo>
                <a:lnTo>
                  <a:pt x="20950" y="9794"/>
                </a:lnTo>
                <a:lnTo>
                  <a:pt x="21132" y="9441"/>
                </a:lnTo>
                <a:lnTo>
                  <a:pt x="21288" y="9035"/>
                </a:lnTo>
                <a:lnTo>
                  <a:pt x="21444" y="8664"/>
                </a:lnTo>
                <a:lnTo>
                  <a:pt x="21548" y="8223"/>
                </a:lnTo>
                <a:lnTo>
                  <a:pt x="21600" y="7782"/>
                </a:lnTo>
                <a:lnTo>
                  <a:pt x="21600" y="7341"/>
                </a:lnTo>
                <a:lnTo>
                  <a:pt x="21600" y="6935"/>
                </a:lnTo>
                <a:lnTo>
                  <a:pt x="21548" y="6564"/>
                </a:lnTo>
                <a:lnTo>
                  <a:pt x="21496" y="6229"/>
                </a:lnTo>
                <a:lnTo>
                  <a:pt x="21392" y="5858"/>
                </a:lnTo>
                <a:lnTo>
                  <a:pt x="21288" y="5523"/>
                </a:lnTo>
                <a:lnTo>
                  <a:pt x="21132" y="5135"/>
                </a:lnTo>
                <a:lnTo>
                  <a:pt x="20950" y="4800"/>
                </a:lnTo>
                <a:lnTo>
                  <a:pt x="20743" y="4464"/>
                </a:lnTo>
                <a:lnTo>
                  <a:pt x="20535" y="4164"/>
                </a:lnTo>
                <a:lnTo>
                  <a:pt x="20301" y="3847"/>
                </a:lnTo>
                <a:lnTo>
                  <a:pt x="20042" y="3547"/>
                </a:lnTo>
                <a:lnTo>
                  <a:pt x="19782" y="3247"/>
                </a:lnTo>
                <a:lnTo>
                  <a:pt x="19133" y="2664"/>
                </a:lnTo>
                <a:lnTo>
                  <a:pt x="18458" y="2152"/>
                </a:lnTo>
                <a:lnTo>
                  <a:pt x="17705" y="1694"/>
                </a:lnTo>
                <a:lnTo>
                  <a:pt x="16849" y="1252"/>
                </a:lnTo>
                <a:lnTo>
                  <a:pt x="16407" y="1076"/>
                </a:lnTo>
                <a:lnTo>
                  <a:pt x="15940" y="900"/>
                </a:lnTo>
                <a:lnTo>
                  <a:pt x="15499" y="741"/>
                </a:lnTo>
                <a:lnTo>
                  <a:pt x="15057" y="600"/>
                </a:lnTo>
                <a:lnTo>
                  <a:pt x="14564" y="458"/>
                </a:lnTo>
                <a:lnTo>
                  <a:pt x="14045" y="335"/>
                </a:lnTo>
                <a:lnTo>
                  <a:pt x="13500" y="229"/>
                </a:lnTo>
                <a:lnTo>
                  <a:pt x="13006" y="158"/>
                </a:lnTo>
                <a:lnTo>
                  <a:pt x="12461" y="88"/>
                </a:lnTo>
                <a:lnTo>
                  <a:pt x="11968" y="52"/>
                </a:lnTo>
                <a:lnTo>
                  <a:pt x="11423" y="17"/>
                </a:lnTo>
                <a:lnTo>
                  <a:pt x="10825" y="17"/>
                </a:lnTo>
                <a:lnTo>
                  <a:pt x="10254" y="17"/>
                </a:lnTo>
                <a:lnTo>
                  <a:pt x="9709" y="52"/>
                </a:lnTo>
                <a:lnTo>
                  <a:pt x="9216" y="88"/>
                </a:lnTo>
                <a:lnTo>
                  <a:pt x="8671" y="158"/>
                </a:lnTo>
                <a:lnTo>
                  <a:pt x="8177" y="229"/>
                </a:lnTo>
                <a:lnTo>
                  <a:pt x="7632" y="335"/>
                </a:lnTo>
                <a:lnTo>
                  <a:pt x="7113" y="458"/>
                </a:lnTo>
                <a:lnTo>
                  <a:pt x="6620" y="600"/>
                </a:lnTo>
                <a:lnTo>
                  <a:pt x="6178" y="741"/>
                </a:lnTo>
                <a:lnTo>
                  <a:pt x="5737" y="900"/>
                </a:lnTo>
                <a:lnTo>
                  <a:pt x="5270" y="1076"/>
                </a:lnTo>
                <a:lnTo>
                  <a:pt x="4828" y="1252"/>
                </a:lnTo>
                <a:lnTo>
                  <a:pt x="3972" y="1694"/>
                </a:lnTo>
                <a:lnTo>
                  <a:pt x="3219" y="2152"/>
                </a:lnTo>
                <a:lnTo>
                  <a:pt x="2544" y="2664"/>
                </a:lnTo>
                <a:lnTo>
                  <a:pt x="1895" y="3247"/>
                </a:lnTo>
                <a:lnTo>
                  <a:pt x="1635" y="3547"/>
                </a:lnTo>
                <a:lnTo>
                  <a:pt x="1375" y="3847"/>
                </a:lnTo>
                <a:lnTo>
                  <a:pt x="1142" y="4164"/>
                </a:lnTo>
                <a:lnTo>
                  <a:pt x="934" y="4464"/>
                </a:lnTo>
                <a:lnTo>
                  <a:pt x="726" y="4800"/>
                </a:lnTo>
                <a:lnTo>
                  <a:pt x="545" y="5135"/>
                </a:lnTo>
                <a:lnTo>
                  <a:pt x="389" y="5523"/>
                </a:lnTo>
                <a:lnTo>
                  <a:pt x="285" y="5858"/>
                </a:lnTo>
                <a:lnTo>
                  <a:pt x="181" y="6229"/>
                </a:lnTo>
                <a:lnTo>
                  <a:pt x="129" y="6564"/>
                </a:lnTo>
                <a:lnTo>
                  <a:pt x="77" y="6935"/>
                </a:lnTo>
                <a:lnTo>
                  <a:pt x="77" y="7341"/>
                </a:lnTo>
                <a:lnTo>
                  <a:pt x="77" y="7782"/>
                </a:lnTo>
                <a:lnTo>
                  <a:pt x="129" y="8223"/>
                </a:lnTo>
                <a:lnTo>
                  <a:pt x="233" y="8664"/>
                </a:lnTo>
                <a:lnTo>
                  <a:pt x="389" y="9035"/>
                </a:lnTo>
                <a:lnTo>
                  <a:pt x="545" y="9441"/>
                </a:lnTo>
                <a:lnTo>
                  <a:pt x="726" y="9794"/>
                </a:lnTo>
                <a:lnTo>
                  <a:pt x="934" y="10164"/>
                </a:lnTo>
                <a:lnTo>
                  <a:pt x="1194" y="10464"/>
                </a:lnTo>
                <a:lnTo>
                  <a:pt x="1739" y="11099"/>
                </a:lnTo>
                <a:lnTo>
                  <a:pt x="2336" y="11647"/>
                </a:lnTo>
                <a:lnTo>
                  <a:pt x="2933" y="12194"/>
                </a:lnTo>
                <a:lnTo>
                  <a:pt x="3634" y="12670"/>
                </a:lnTo>
                <a:lnTo>
                  <a:pt x="4932" y="13552"/>
                </a:lnTo>
                <a:lnTo>
                  <a:pt x="6075" y="14329"/>
                </a:lnTo>
                <a:lnTo>
                  <a:pt x="6516" y="14735"/>
                </a:lnTo>
                <a:lnTo>
                  <a:pt x="6879" y="15141"/>
                </a:lnTo>
                <a:lnTo>
                  <a:pt x="6983" y="15352"/>
                </a:lnTo>
                <a:lnTo>
                  <a:pt x="7061" y="15547"/>
                </a:lnTo>
                <a:lnTo>
                  <a:pt x="7165" y="15758"/>
                </a:lnTo>
                <a:lnTo>
                  <a:pt x="7165" y="15952"/>
                </a:lnTo>
                <a:lnTo>
                  <a:pt x="7165" y="16464"/>
                </a:lnTo>
                <a:lnTo>
                  <a:pt x="7165" y="16976"/>
                </a:lnTo>
                <a:lnTo>
                  <a:pt x="7165" y="17505"/>
                </a:lnTo>
                <a:lnTo>
                  <a:pt x="7165" y="18052"/>
                </a:lnTo>
                <a:lnTo>
                  <a:pt x="7165" y="18529"/>
                </a:lnTo>
                <a:lnTo>
                  <a:pt x="7165" y="18900"/>
                </a:lnTo>
                <a:lnTo>
                  <a:pt x="7165" y="19147"/>
                </a:lnTo>
                <a:lnTo>
                  <a:pt x="7165" y="19235"/>
                </a:lnTo>
                <a:lnTo>
                  <a:pt x="7165" y="19482"/>
                </a:lnTo>
                <a:lnTo>
                  <a:pt x="7217" y="19747"/>
                </a:lnTo>
                <a:lnTo>
                  <a:pt x="7321" y="19994"/>
                </a:lnTo>
                <a:lnTo>
                  <a:pt x="7476" y="20223"/>
                </a:lnTo>
                <a:lnTo>
                  <a:pt x="7632" y="20435"/>
                </a:lnTo>
                <a:lnTo>
                  <a:pt x="7814" y="20629"/>
                </a:lnTo>
                <a:lnTo>
                  <a:pt x="8022" y="20841"/>
                </a:lnTo>
                <a:lnTo>
                  <a:pt x="8281" y="21000"/>
                </a:lnTo>
                <a:lnTo>
                  <a:pt x="8515" y="21176"/>
                </a:lnTo>
                <a:lnTo>
                  <a:pt x="8775" y="21317"/>
                </a:lnTo>
                <a:lnTo>
                  <a:pt x="9060" y="21441"/>
                </a:lnTo>
                <a:lnTo>
                  <a:pt x="9424" y="21547"/>
                </a:lnTo>
                <a:lnTo>
                  <a:pt x="9761" y="21617"/>
                </a:lnTo>
                <a:lnTo>
                  <a:pt x="10125" y="21688"/>
                </a:lnTo>
                <a:lnTo>
                  <a:pt x="10462" y="21723"/>
                </a:lnTo>
                <a:lnTo>
                  <a:pt x="10825" y="21723"/>
                </a:lnTo>
                <a:close/>
              </a:path>
              <a:path w="21600" h="21600" extrusionOk="0">
                <a:moveTo>
                  <a:pt x="9242" y="14417"/>
                </a:moveTo>
                <a:lnTo>
                  <a:pt x="8541" y="12035"/>
                </a:lnTo>
                <a:lnTo>
                  <a:pt x="7295" y="10129"/>
                </a:lnTo>
                <a:lnTo>
                  <a:pt x="6905" y="9652"/>
                </a:lnTo>
                <a:lnTo>
                  <a:pt x="8541" y="10182"/>
                </a:lnTo>
                <a:lnTo>
                  <a:pt x="9787" y="9547"/>
                </a:lnTo>
                <a:lnTo>
                  <a:pt x="11189" y="10129"/>
                </a:lnTo>
                <a:lnTo>
                  <a:pt x="12279" y="9547"/>
                </a:lnTo>
                <a:lnTo>
                  <a:pt x="13370" y="10076"/>
                </a:lnTo>
                <a:lnTo>
                  <a:pt x="14850" y="9652"/>
                </a:lnTo>
                <a:lnTo>
                  <a:pt x="12902" y="12247"/>
                </a:lnTo>
                <a:lnTo>
                  <a:pt x="12357" y="14417"/>
                </a:lnTo>
                <a:moveTo>
                  <a:pt x="7191" y="15952"/>
                </a:moveTo>
                <a:lnTo>
                  <a:pt x="14512" y="15952"/>
                </a:lnTo>
                <a:lnTo>
                  <a:pt x="14512" y="17064"/>
                </a:lnTo>
                <a:lnTo>
                  <a:pt x="7191" y="17047"/>
                </a:lnTo>
                <a:lnTo>
                  <a:pt x="7191" y="18123"/>
                </a:lnTo>
                <a:lnTo>
                  <a:pt x="14512" y="18158"/>
                </a:lnTo>
                <a:lnTo>
                  <a:pt x="14538" y="19182"/>
                </a:lnTo>
                <a:lnTo>
                  <a:pt x="7217" y="19182"/>
                </a:lnTo>
              </a:path>
            </a:pathLst>
          </a:custGeom>
          <a:solidFill>
            <a:srgbClr val="FFFFCC"/>
          </a:solidFill>
          <a:ln w="57150">
            <a:solidFill>
              <a:schemeClr val="tx2"/>
            </a:solidFill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9" name="Line 34"/>
          <p:cNvSpPr>
            <a:spLocks noChangeShapeType="1"/>
          </p:cNvSpPr>
          <p:nvPr/>
        </p:nvSpPr>
        <p:spPr bwMode="auto">
          <a:xfrm flipH="1" flipV="1">
            <a:off x="4117298" y="2209800"/>
            <a:ext cx="228600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40" name="Text Box 35"/>
          <p:cNvSpPr txBox="1">
            <a:spLocks noChangeArrowheads="1"/>
          </p:cNvSpPr>
          <p:nvPr/>
        </p:nvSpPr>
        <p:spPr bwMode="auto">
          <a:xfrm>
            <a:off x="4345898" y="1905000"/>
            <a:ext cx="381000" cy="5159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b="1">
                <a:solidFill>
                  <a:schemeClr val="tx2"/>
                </a:solidFill>
                <a:latin typeface="Source Sans Pro"/>
              </a:rPr>
              <a:t>-</a:t>
            </a:r>
          </a:p>
        </p:txBody>
      </p:sp>
      <p:sp>
        <p:nvSpPr>
          <p:cNvPr id="46" name="Litebulb"/>
          <p:cNvSpPr>
            <a:spLocks noEditPoints="1" noChangeArrowheads="1"/>
          </p:cNvSpPr>
          <p:nvPr/>
        </p:nvSpPr>
        <p:spPr bwMode="auto">
          <a:xfrm>
            <a:off x="3431498" y="3602036"/>
            <a:ext cx="1004888" cy="1471613"/>
          </a:xfrm>
          <a:custGeom>
            <a:avLst/>
            <a:gdLst>
              <a:gd name="T0" fmla="*/ 10800 w 21600"/>
              <a:gd name="T1" fmla="*/ 0 h 21600"/>
              <a:gd name="T2" fmla="*/ 21600 w 21600"/>
              <a:gd name="T3" fmla="*/ 7782 h 21600"/>
              <a:gd name="T4" fmla="*/ 0 w 21600"/>
              <a:gd name="T5" fmla="*/ 7782 h 21600"/>
              <a:gd name="T6" fmla="*/ 10800 w 21600"/>
              <a:gd name="T7" fmla="*/ 21600 h 21600"/>
              <a:gd name="T8" fmla="*/ 3556 w 21600"/>
              <a:gd name="T9" fmla="*/ 2188 h 21600"/>
              <a:gd name="T10" fmla="*/ 18277 w 21600"/>
              <a:gd name="T11" fmla="*/ 928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0825" y="21723"/>
                </a:moveTo>
                <a:lnTo>
                  <a:pt x="11215" y="21723"/>
                </a:lnTo>
                <a:lnTo>
                  <a:pt x="11552" y="21688"/>
                </a:lnTo>
                <a:lnTo>
                  <a:pt x="11916" y="21617"/>
                </a:lnTo>
                <a:lnTo>
                  <a:pt x="12253" y="21547"/>
                </a:lnTo>
                <a:lnTo>
                  <a:pt x="12617" y="21441"/>
                </a:lnTo>
                <a:lnTo>
                  <a:pt x="12902" y="21317"/>
                </a:lnTo>
                <a:lnTo>
                  <a:pt x="13162" y="21176"/>
                </a:lnTo>
                <a:lnTo>
                  <a:pt x="13396" y="21000"/>
                </a:lnTo>
                <a:lnTo>
                  <a:pt x="13655" y="20841"/>
                </a:lnTo>
                <a:lnTo>
                  <a:pt x="13863" y="20629"/>
                </a:lnTo>
                <a:lnTo>
                  <a:pt x="14045" y="20435"/>
                </a:lnTo>
                <a:lnTo>
                  <a:pt x="14200" y="20223"/>
                </a:lnTo>
                <a:lnTo>
                  <a:pt x="14356" y="19994"/>
                </a:lnTo>
                <a:lnTo>
                  <a:pt x="14460" y="19747"/>
                </a:lnTo>
                <a:lnTo>
                  <a:pt x="14512" y="19482"/>
                </a:lnTo>
                <a:lnTo>
                  <a:pt x="14512" y="19235"/>
                </a:lnTo>
                <a:lnTo>
                  <a:pt x="14512" y="19147"/>
                </a:lnTo>
                <a:lnTo>
                  <a:pt x="14512" y="18900"/>
                </a:lnTo>
                <a:lnTo>
                  <a:pt x="14512" y="18529"/>
                </a:lnTo>
                <a:lnTo>
                  <a:pt x="14512" y="18052"/>
                </a:lnTo>
                <a:lnTo>
                  <a:pt x="14512" y="17505"/>
                </a:lnTo>
                <a:lnTo>
                  <a:pt x="14512" y="16976"/>
                </a:lnTo>
                <a:lnTo>
                  <a:pt x="14512" y="16464"/>
                </a:lnTo>
                <a:lnTo>
                  <a:pt x="14512" y="15952"/>
                </a:lnTo>
                <a:lnTo>
                  <a:pt x="14512" y="15758"/>
                </a:lnTo>
                <a:lnTo>
                  <a:pt x="14616" y="15547"/>
                </a:lnTo>
                <a:lnTo>
                  <a:pt x="14694" y="15352"/>
                </a:lnTo>
                <a:lnTo>
                  <a:pt x="14798" y="15141"/>
                </a:lnTo>
                <a:lnTo>
                  <a:pt x="15161" y="14735"/>
                </a:lnTo>
                <a:lnTo>
                  <a:pt x="15602" y="14329"/>
                </a:lnTo>
                <a:lnTo>
                  <a:pt x="16745" y="13552"/>
                </a:lnTo>
                <a:lnTo>
                  <a:pt x="18043" y="12670"/>
                </a:lnTo>
                <a:lnTo>
                  <a:pt x="18744" y="12194"/>
                </a:lnTo>
                <a:lnTo>
                  <a:pt x="19341" y="11647"/>
                </a:lnTo>
                <a:lnTo>
                  <a:pt x="19938" y="11099"/>
                </a:lnTo>
                <a:lnTo>
                  <a:pt x="20483" y="10464"/>
                </a:lnTo>
                <a:lnTo>
                  <a:pt x="20743" y="10164"/>
                </a:lnTo>
                <a:lnTo>
                  <a:pt x="20950" y="9794"/>
                </a:lnTo>
                <a:lnTo>
                  <a:pt x="21132" y="9441"/>
                </a:lnTo>
                <a:lnTo>
                  <a:pt x="21288" y="9035"/>
                </a:lnTo>
                <a:lnTo>
                  <a:pt x="21444" y="8664"/>
                </a:lnTo>
                <a:lnTo>
                  <a:pt x="21548" y="8223"/>
                </a:lnTo>
                <a:lnTo>
                  <a:pt x="21600" y="7782"/>
                </a:lnTo>
                <a:lnTo>
                  <a:pt x="21600" y="7341"/>
                </a:lnTo>
                <a:lnTo>
                  <a:pt x="21600" y="6935"/>
                </a:lnTo>
                <a:lnTo>
                  <a:pt x="21548" y="6564"/>
                </a:lnTo>
                <a:lnTo>
                  <a:pt x="21496" y="6229"/>
                </a:lnTo>
                <a:lnTo>
                  <a:pt x="21392" y="5858"/>
                </a:lnTo>
                <a:lnTo>
                  <a:pt x="21288" y="5523"/>
                </a:lnTo>
                <a:lnTo>
                  <a:pt x="21132" y="5135"/>
                </a:lnTo>
                <a:lnTo>
                  <a:pt x="20950" y="4800"/>
                </a:lnTo>
                <a:lnTo>
                  <a:pt x="20743" y="4464"/>
                </a:lnTo>
                <a:lnTo>
                  <a:pt x="20535" y="4164"/>
                </a:lnTo>
                <a:lnTo>
                  <a:pt x="20301" y="3847"/>
                </a:lnTo>
                <a:lnTo>
                  <a:pt x="20042" y="3547"/>
                </a:lnTo>
                <a:lnTo>
                  <a:pt x="19782" y="3247"/>
                </a:lnTo>
                <a:lnTo>
                  <a:pt x="19133" y="2664"/>
                </a:lnTo>
                <a:lnTo>
                  <a:pt x="18458" y="2152"/>
                </a:lnTo>
                <a:lnTo>
                  <a:pt x="17705" y="1694"/>
                </a:lnTo>
                <a:lnTo>
                  <a:pt x="16849" y="1252"/>
                </a:lnTo>
                <a:lnTo>
                  <a:pt x="16407" y="1076"/>
                </a:lnTo>
                <a:lnTo>
                  <a:pt x="15940" y="900"/>
                </a:lnTo>
                <a:lnTo>
                  <a:pt x="15499" y="741"/>
                </a:lnTo>
                <a:lnTo>
                  <a:pt x="15057" y="600"/>
                </a:lnTo>
                <a:lnTo>
                  <a:pt x="14564" y="458"/>
                </a:lnTo>
                <a:lnTo>
                  <a:pt x="14045" y="335"/>
                </a:lnTo>
                <a:lnTo>
                  <a:pt x="13500" y="229"/>
                </a:lnTo>
                <a:lnTo>
                  <a:pt x="13006" y="158"/>
                </a:lnTo>
                <a:lnTo>
                  <a:pt x="12461" y="88"/>
                </a:lnTo>
                <a:lnTo>
                  <a:pt x="11968" y="52"/>
                </a:lnTo>
                <a:lnTo>
                  <a:pt x="11423" y="17"/>
                </a:lnTo>
                <a:lnTo>
                  <a:pt x="10825" y="17"/>
                </a:lnTo>
                <a:lnTo>
                  <a:pt x="10254" y="17"/>
                </a:lnTo>
                <a:lnTo>
                  <a:pt x="9709" y="52"/>
                </a:lnTo>
                <a:lnTo>
                  <a:pt x="9216" y="88"/>
                </a:lnTo>
                <a:lnTo>
                  <a:pt x="8671" y="158"/>
                </a:lnTo>
                <a:lnTo>
                  <a:pt x="8177" y="229"/>
                </a:lnTo>
                <a:lnTo>
                  <a:pt x="7632" y="335"/>
                </a:lnTo>
                <a:lnTo>
                  <a:pt x="7113" y="458"/>
                </a:lnTo>
                <a:lnTo>
                  <a:pt x="6620" y="600"/>
                </a:lnTo>
                <a:lnTo>
                  <a:pt x="6178" y="741"/>
                </a:lnTo>
                <a:lnTo>
                  <a:pt x="5737" y="900"/>
                </a:lnTo>
                <a:lnTo>
                  <a:pt x="5270" y="1076"/>
                </a:lnTo>
                <a:lnTo>
                  <a:pt x="4828" y="1252"/>
                </a:lnTo>
                <a:lnTo>
                  <a:pt x="3972" y="1694"/>
                </a:lnTo>
                <a:lnTo>
                  <a:pt x="3219" y="2152"/>
                </a:lnTo>
                <a:lnTo>
                  <a:pt x="2544" y="2664"/>
                </a:lnTo>
                <a:lnTo>
                  <a:pt x="1895" y="3247"/>
                </a:lnTo>
                <a:lnTo>
                  <a:pt x="1635" y="3547"/>
                </a:lnTo>
                <a:lnTo>
                  <a:pt x="1375" y="3847"/>
                </a:lnTo>
                <a:lnTo>
                  <a:pt x="1142" y="4164"/>
                </a:lnTo>
                <a:lnTo>
                  <a:pt x="934" y="4464"/>
                </a:lnTo>
                <a:lnTo>
                  <a:pt x="726" y="4800"/>
                </a:lnTo>
                <a:lnTo>
                  <a:pt x="545" y="5135"/>
                </a:lnTo>
                <a:lnTo>
                  <a:pt x="389" y="5523"/>
                </a:lnTo>
                <a:lnTo>
                  <a:pt x="285" y="5858"/>
                </a:lnTo>
                <a:lnTo>
                  <a:pt x="181" y="6229"/>
                </a:lnTo>
                <a:lnTo>
                  <a:pt x="129" y="6564"/>
                </a:lnTo>
                <a:lnTo>
                  <a:pt x="77" y="6935"/>
                </a:lnTo>
                <a:lnTo>
                  <a:pt x="77" y="7341"/>
                </a:lnTo>
                <a:lnTo>
                  <a:pt x="77" y="7782"/>
                </a:lnTo>
                <a:lnTo>
                  <a:pt x="129" y="8223"/>
                </a:lnTo>
                <a:lnTo>
                  <a:pt x="233" y="8664"/>
                </a:lnTo>
                <a:lnTo>
                  <a:pt x="389" y="9035"/>
                </a:lnTo>
                <a:lnTo>
                  <a:pt x="545" y="9441"/>
                </a:lnTo>
                <a:lnTo>
                  <a:pt x="726" y="9794"/>
                </a:lnTo>
                <a:lnTo>
                  <a:pt x="934" y="10164"/>
                </a:lnTo>
                <a:lnTo>
                  <a:pt x="1194" y="10464"/>
                </a:lnTo>
                <a:lnTo>
                  <a:pt x="1739" y="11099"/>
                </a:lnTo>
                <a:lnTo>
                  <a:pt x="2336" y="11647"/>
                </a:lnTo>
                <a:lnTo>
                  <a:pt x="2933" y="12194"/>
                </a:lnTo>
                <a:lnTo>
                  <a:pt x="3634" y="12670"/>
                </a:lnTo>
                <a:lnTo>
                  <a:pt x="4932" y="13552"/>
                </a:lnTo>
                <a:lnTo>
                  <a:pt x="6075" y="14329"/>
                </a:lnTo>
                <a:lnTo>
                  <a:pt x="6516" y="14735"/>
                </a:lnTo>
                <a:lnTo>
                  <a:pt x="6879" y="15141"/>
                </a:lnTo>
                <a:lnTo>
                  <a:pt x="6983" y="15352"/>
                </a:lnTo>
                <a:lnTo>
                  <a:pt x="7061" y="15547"/>
                </a:lnTo>
                <a:lnTo>
                  <a:pt x="7165" y="15758"/>
                </a:lnTo>
                <a:lnTo>
                  <a:pt x="7165" y="15952"/>
                </a:lnTo>
                <a:lnTo>
                  <a:pt x="7165" y="16464"/>
                </a:lnTo>
                <a:lnTo>
                  <a:pt x="7165" y="16976"/>
                </a:lnTo>
                <a:lnTo>
                  <a:pt x="7165" y="17505"/>
                </a:lnTo>
                <a:lnTo>
                  <a:pt x="7165" y="18052"/>
                </a:lnTo>
                <a:lnTo>
                  <a:pt x="7165" y="18529"/>
                </a:lnTo>
                <a:lnTo>
                  <a:pt x="7165" y="18900"/>
                </a:lnTo>
                <a:lnTo>
                  <a:pt x="7165" y="19147"/>
                </a:lnTo>
                <a:lnTo>
                  <a:pt x="7165" y="19235"/>
                </a:lnTo>
                <a:lnTo>
                  <a:pt x="7165" y="19482"/>
                </a:lnTo>
                <a:lnTo>
                  <a:pt x="7217" y="19747"/>
                </a:lnTo>
                <a:lnTo>
                  <a:pt x="7321" y="19994"/>
                </a:lnTo>
                <a:lnTo>
                  <a:pt x="7476" y="20223"/>
                </a:lnTo>
                <a:lnTo>
                  <a:pt x="7632" y="20435"/>
                </a:lnTo>
                <a:lnTo>
                  <a:pt x="7814" y="20629"/>
                </a:lnTo>
                <a:lnTo>
                  <a:pt x="8022" y="20841"/>
                </a:lnTo>
                <a:lnTo>
                  <a:pt x="8281" y="21000"/>
                </a:lnTo>
                <a:lnTo>
                  <a:pt x="8515" y="21176"/>
                </a:lnTo>
                <a:lnTo>
                  <a:pt x="8775" y="21317"/>
                </a:lnTo>
                <a:lnTo>
                  <a:pt x="9060" y="21441"/>
                </a:lnTo>
                <a:lnTo>
                  <a:pt x="9424" y="21547"/>
                </a:lnTo>
                <a:lnTo>
                  <a:pt x="9761" y="21617"/>
                </a:lnTo>
                <a:lnTo>
                  <a:pt x="10125" y="21688"/>
                </a:lnTo>
                <a:lnTo>
                  <a:pt x="10462" y="21723"/>
                </a:lnTo>
                <a:lnTo>
                  <a:pt x="10825" y="21723"/>
                </a:lnTo>
                <a:close/>
              </a:path>
              <a:path w="21600" h="21600" extrusionOk="0">
                <a:moveTo>
                  <a:pt x="9242" y="14417"/>
                </a:moveTo>
                <a:lnTo>
                  <a:pt x="8541" y="12035"/>
                </a:lnTo>
                <a:lnTo>
                  <a:pt x="7295" y="10129"/>
                </a:lnTo>
                <a:lnTo>
                  <a:pt x="6905" y="9652"/>
                </a:lnTo>
                <a:lnTo>
                  <a:pt x="8541" y="10182"/>
                </a:lnTo>
                <a:lnTo>
                  <a:pt x="9787" y="9547"/>
                </a:lnTo>
                <a:lnTo>
                  <a:pt x="11189" y="10129"/>
                </a:lnTo>
                <a:lnTo>
                  <a:pt x="12279" y="9547"/>
                </a:lnTo>
                <a:lnTo>
                  <a:pt x="13370" y="10076"/>
                </a:lnTo>
                <a:lnTo>
                  <a:pt x="14850" y="9652"/>
                </a:lnTo>
                <a:lnTo>
                  <a:pt x="12902" y="12247"/>
                </a:lnTo>
                <a:lnTo>
                  <a:pt x="12357" y="14417"/>
                </a:lnTo>
                <a:moveTo>
                  <a:pt x="7191" y="15952"/>
                </a:moveTo>
                <a:lnTo>
                  <a:pt x="14512" y="15952"/>
                </a:lnTo>
                <a:lnTo>
                  <a:pt x="14512" y="17064"/>
                </a:lnTo>
                <a:lnTo>
                  <a:pt x="7191" y="17047"/>
                </a:lnTo>
                <a:lnTo>
                  <a:pt x="7191" y="18123"/>
                </a:lnTo>
                <a:lnTo>
                  <a:pt x="14512" y="18158"/>
                </a:lnTo>
                <a:lnTo>
                  <a:pt x="14538" y="19182"/>
                </a:lnTo>
                <a:lnTo>
                  <a:pt x="7217" y="19182"/>
                </a:lnTo>
              </a:path>
            </a:pathLst>
          </a:custGeom>
          <a:solidFill>
            <a:srgbClr val="FFFFCC"/>
          </a:solidFill>
          <a:ln w="57150">
            <a:solidFill>
              <a:schemeClr val="tx2"/>
            </a:solidFill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47" name="Line 42"/>
          <p:cNvSpPr>
            <a:spLocks noChangeShapeType="1"/>
          </p:cNvSpPr>
          <p:nvPr/>
        </p:nvSpPr>
        <p:spPr bwMode="auto">
          <a:xfrm flipH="1" flipV="1">
            <a:off x="4117298" y="4821236"/>
            <a:ext cx="228600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48" name="Text Box 43"/>
          <p:cNvSpPr txBox="1">
            <a:spLocks noChangeArrowheads="1"/>
          </p:cNvSpPr>
          <p:nvPr/>
        </p:nvSpPr>
        <p:spPr bwMode="auto">
          <a:xfrm>
            <a:off x="4345898" y="4516436"/>
            <a:ext cx="381000" cy="5159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b="1">
                <a:solidFill>
                  <a:schemeClr val="tx2"/>
                </a:solidFill>
                <a:latin typeface="Source Sans Pro"/>
              </a:rPr>
              <a:t>-</a:t>
            </a:r>
          </a:p>
        </p:txBody>
      </p:sp>
      <p:graphicFrame>
        <p:nvGraphicFramePr>
          <p:cNvPr id="59" name="Group 5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5084651"/>
              </p:ext>
            </p:extLst>
          </p:nvPr>
        </p:nvGraphicFramePr>
        <p:xfrm>
          <a:off x="5336498" y="1828800"/>
          <a:ext cx="1905000" cy="1676400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896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A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Light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96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OFF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OFF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OFF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Source Sans Pro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96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OFF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ON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ON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Source Sans Pro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96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ON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OFF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ON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Source Sans Pro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96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ON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ON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ON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Source Sans Pro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0" name="TextBox 59"/>
          <p:cNvSpPr txBox="1"/>
          <p:nvPr/>
        </p:nvSpPr>
        <p:spPr>
          <a:xfrm>
            <a:off x="5260298" y="1432481"/>
            <a:ext cx="1198918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tx2"/>
                </a:solidFill>
                <a:latin typeface="Source Sans Pro"/>
              </a:rPr>
              <a:t>Truth Table</a:t>
            </a:r>
            <a:endParaRPr lang="en-US" sz="1600" dirty="0">
              <a:solidFill>
                <a:schemeClr val="tx2"/>
              </a:solidFill>
              <a:latin typeface="Source Sans Pro"/>
            </a:endParaRPr>
          </a:p>
        </p:txBody>
      </p:sp>
      <p:graphicFrame>
        <p:nvGraphicFramePr>
          <p:cNvPr id="79" name="Group 5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63108132"/>
              </p:ext>
            </p:extLst>
          </p:nvPr>
        </p:nvGraphicFramePr>
        <p:xfrm>
          <a:off x="5336498" y="4555121"/>
          <a:ext cx="1905000" cy="1676400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896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A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Light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96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OFF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OFF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OFF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Source Sans Pro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96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OFF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ON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OFF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Source Sans Pro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96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ON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OFF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OFF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Source Sans Pro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96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ON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ON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ON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Source Sans Pro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1" name="Line 5"/>
          <p:cNvSpPr>
            <a:spLocks noChangeShapeType="1"/>
          </p:cNvSpPr>
          <p:nvPr/>
        </p:nvSpPr>
        <p:spPr bwMode="auto">
          <a:xfrm>
            <a:off x="252232" y="3029580"/>
            <a:ext cx="723900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62" name="Line 7"/>
          <p:cNvSpPr>
            <a:spLocks noChangeShapeType="1"/>
          </p:cNvSpPr>
          <p:nvPr/>
        </p:nvSpPr>
        <p:spPr bwMode="auto">
          <a:xfrm>
            <a:off x="2562045" y="2409826"/>
            <a:ext cx="609600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63" name="Line 11"/>
          <p:cNvSpPr>
            <a:spLocks noChangeShapeType="1"/>
          </p:cNvSpPr>
          <p:nvPr/>
        </p:nvSpPr>
        <p:spPr bwMode="auto">
          <a:xfrm>
            <a:off x="256647" y="1914989"/>
            <a:ext cx="730370" cy="23274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64" name="Line 17"/>
          <p:cNvSpPr>
            <a:spLocks noChangeShapeType="1"/>
          </p:cNvSpPr>
          <p:nvPr/>
        </p:nvSpPr>
        <p:spPr bwMode="auto">
          <a:xfrm>
            <a:off x="183002" y="5927862"/>
            <a:ext cx="762000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65" name="Line 19"/>
          <p:cNvSpPr>
            <a:spLocks noChangeShapeType="1"/>
          </p:cNvSpPr>
          <p:nvPr/>
        </p:nvSpPr>
        <p:spPr bwMode="auto">
          <a:xfrm>
            <a:off x="2562042" y="5330118"/>
            <a:ext cx="762000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66" name="Line 23"/>
          <p:cNvSpPr>
            <a:spLocks noChangeShapeType="1"/>
          </p:cNvSpPr>
          <p:nvPr/>
        </p:nvSpPr>
        <p:spPr bwMode="auto">
          <a:xfrm>
            <a:off x="183002" y="4851508"/>
            <a:ext cx="762000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67" name="Line 31"/>
          <p:cNvSpPr>
            <a:spLocks noChangeShapeType="1"/>
          </p:cNvSpPr>
          <p:nvPr/>
        </p:nvSpPr>
        <p:spPr bwMode="auto">
          <a:xfrm>
            <a:off x="3171645" y="2409826"/>
            <a:ext cx="0" cy="890587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68" name="Line 32"/>
          <p:cNvSpPr>
            <a:spLocks noChangeShapeType="1"/>
          </p:cNvSpPr>
          <p:nvPr/>
        </p:nvSpPr>
        <p:spPr bwMode="auto">
          <a:xfrm>
            <a:off x="3171645" y="3300413"/>
            <a:ext cx="762000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69" name="Line 33"/>
          <p:cNvSpPr>
            <a:spLocks noChangeShapeType="1"/>
          </p:cNvSpPr>
          <p:nvPr/>
        </p:nvSpPr>
        <p:spPr bwMode="auto">
          <a:xfrm flipV="1">
            <a:off x="3933645" y="2462213"/>
            <a:ext cx="0" cy="8382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70" name="Line 37"/>
          <p:cNvSpPr>
            <a:spLocks noChangeShapeType="1"/>
          </p:cNvSpPr>
          <p:nvPr/>
        </p:nvSpPr>
        <p:spPr bwMode="auto">
          <a:xfrm>
            <a:off x="3337782" y="5927864"/>
            <a:ext cx="595859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71" name="Line 38"/>
          <p:cNvSpPr>
            <a:spLocks noChangeShapeType="1"/>
          </p:cNvSpPr>
          <p:nvPr/>
        </p:nvSpPr>
        <p:spPr bwMode="auto">
          <a:xfrm flipV="1">
            <a:off x="3933642" y="5080139"/>
            <a:ext cx="0" cy="8382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72" name="AutoShape 30"/>
          <p:cNvSpPr>
            <a:spLocks noChangeArrowheads="1"/>
          </p:cNvSpPr>
          <p:nvPr/>
        </p:nvSpPr>
        <p:spPr bwMode="auto">
          <a:xfrm>
            <a:off x="923807" y="4462543"/>
            <a:ext cx="1617714" cy="1717216"/>
          </a:xfrm>
          <a:prstGeom prst="flowChartDelay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73" name="AutoShape 15"/>
          <p:cNvSpPr>
            <a:spLocks noChangeArrowheads="1"/>
          </p:cNvSpPr>
          <p:nvPr/>
        </p:nvSpPr>
        <p:spPr bwMode="auto">
          <a:xfrm flipH="1">
            <a:off x="775759" y="1673970"/>
            <a:ext cx="1786282" cy="1555859"/>
          </a:xfrm>
          <a:prstGeom prst="moon">
            <a:avLst>
              <a:gd name="adj" fmla="val 78771"/>
            </a:avLst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352245" y="1471613"/>
            <a:ext cx="423514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tx2"/>
                </a:solidFill>
                <a:latin typeface="Source Sans Pro"/>
              </a:rPr>
              <a:t>A</a:t>
            </a:r>
            <a:endParaRPr lang="en-US" sz="2800" dirty="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402994" y="2538311"/>
            <a:ext cx="423514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tx2"/>
                </a:solidFill>
                <a:latin typeface="Source Sans Pro"/>
              </a:rPr>
              <a:t>B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481298" y="4404519"/>
            <a:ext cx="423514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tx2"/>
                </a:solidFill>
                <a:latin typeface="Source Sans Pro"/>
              </a:rPr>
              <a:t>A</a:t>
            </a:r>
            <a:endParaRPr lang="en-US" sz="2800" dirty="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493354" y="5471319"/>
            <a:ext cx="423514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tx2"/>
                </a:solidFill>
                <a:latin typeface="Source Sans Pro"/>
              </a:rPr>
              <a:t>B</a:t>
            </a:r>
          </a:p>
        </p:txBody>
      </p:sp>
      <p:sp>
        <p:nvSpPr>
          <p:cNvPr id="81" name="Line 38"/>
          <p:cNvSpPr>
            <a:spLocks noChangeShapeType="1"/>
          </p:cNvSpPr>
          <p:nvPr/>
        </p:nvSpPr>
        <p:spPr bwMode="auto">
          <a:xfrm flipH="1" flipV="1">
            <a:off x="3337782" y="5330118"/>
            <a:ext cx="0" cy="597744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1272451" y="2157413"/>
            <a:ext cx="800219" cy="58477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tx2"/>
                </a:solidFill>
                <a:latin typeface="Source Sans Pro"/>
              </a:rPr>
              <a:t>OR</a:t>
            </a:r>
            <a:endParaRPr lang="en-US" sz="3200" dirty="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1266642" y="5028764"/>
            <a:ext cx="1051891" cy="58477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tx2"/>
                </a:solidFill>
                <a:latin typeface="Source Sans Pro"/>
              </a:rPr>
              <a:t>AND</a:t>
            </a:r>
            <a:endParaRPr lang="en-US" sz="3200" dirty="0">
              <a:solidFill>
                <a:schemeClr val="tx2"/>
              </a:solidFill>
              <a:latin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2161338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Rectangle 3"/>
          <p:cNvSpPr txBox="1">
            <a:spLocks noChangeArrowheads="1"/>
          </p:cNvSpPr>
          <p:nvPr/>
        </p:nvSpPr>
        <p:spPr>
          <a:xfrm>
            <a:off x="4955498" y="894150"/>
            <a:ext cx="3328987" cy="5054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98450" indent="-298450" algn="l" defTabSz="609570" rtl="0" eaLnBrk="1" latinLnBrk="0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tabLst/>
              <a:defRPr sz="3200" b="0" i="0" strike="noStrike" kern="1200" cap="none" normalizeH="0" baseline="0">
                <a:solidFill>
                  <a:srgbClr val="262626"/>
                </a:solidFill>
                <a:latin typeface="Source Sans Pro"/>
                <a:ea typeface="+mn-ea"/>
                <a:cs typeface="Source Sans Pro"/>
              </a:defRPr>
            </a:lvl1pPr>
            <a:lvl2pPr marL="584200" indent="-355600" algn="l" defTabSz="609570" rtl="0" eaLnBrk="1" latinLnBrk="0" hangingPunct="1">
              <a:spcBef>
                <a:spcPts val="0"/>
              </a:spcBef>
              <a:buFont typeface="Arial"/>
              <a:buChar char="•"/>
              <a:tabLst/>
              <a:defRPr lang="en-US" sz="2800" kern="1200" dirty="0" smtClean="0">
                <a:solidFill>
                  <a:srgbClr val="262626"/>
                </a:solidFill>
                <a:latin typeface="Source Sans Pro"/>
                <a:ea typeface="+mn-ea"/>
                <a:cs typeface="Source Sans Pro"/>
              </a:defRPr>
            </a:lvl2pPr>
            <a:lvl3pPr marL="755650" indent="-285750" algn="l" defTabSz="609570" rtl="0" eaLnBrk="1" latinLnBrk="0" hangingPunct="1">
              <a:spcBef>
                <a:spcPct val="20000"/>
              </a:spcBef>
              <a:buFont typeface="Lucida Grande"/>
              <a:buChar char="-"/>
              <a:tabLst/>
              <a:defRPr sz="2400" kern="1200">
                <a:solidFill>
                  <a:srgbClr val="262626"/>
                </a:solidFill>
                <a:latin typeface="Source Sans Pro"/>
                <a:ea typeface="+mn-ea"/>
                <a:cs typeface="Source Sans Pro"/>
              </a:defRPr>
            </a:lvl3pPr>
            <a:lvl4pPr marL="927100" indent="-228600" algn="l" defTabSz="609570" rtl="0" eaLnBrk="1" latinLnBrk="0" hangingPunct="1">
              <a:spcBef>
                <a:spcPct val="20000"/>
              </a:spcBef>
              <a:buFont typeface="Arial"/>
              <a:buChar char="•"/>
              <a:tabLst/>
              <a:defRPr sz="2000" kern="1200" baseline="0">
                <a:solidFill>
                  <a:srgbClr val="262626"/>
                </a:solidFill>
                <a:latin typeface="Source Sans Pro"/>
                <a:ea typeface="+mn-ea"/>
                <a:cs typeface="Source Sans Pro"/>
              </a:defRPr>
            </a:lvl4pPr>
            <a:lvl5pPr marL="1155700" indent="-228600" algn="l" defTabSz="609570" rtl="0" eaLnBrk="1" latinLnBrk="0" hangingPunct="1">
              <a:spcBef>
                <a:spcPct val="20000"/>
              </a:spcBef>
              <a:buFont typeface="Arial"/>
              <a:buChar char="»"/>
              <a:tabLst/>
              <a:defRPr sz="1600" kern="1200">
                <a:solidFill>
                  <a:srgbClr val="262626"/>
                </a:solidFill>
                <a:latin typeface="Source Sans Pro"/>
                <a:ea typeface="+mn-ea"/>
                <a:cs typeface="Source Sans Pro"/>
              </a:defRPr>
            </a:lvl5pPr>
            <a:lvl6pPr marL="3352632" indent="-304784" algn="l" defTabSz="609570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202" indent="-304784" algn="l" defTabSz="609570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772" indent="-304784" algn="l" defTabSz="609570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341" indent="-304784" algn="l" defTabSz="609570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/>
            <a:r>
              <a:rPr lang="en-US" dirty="0" smtClean="0">
                <a:solidFill>
                  <a:schemeClr val="tx2"/>
                </a:solidFill>
              </a:rPr>
              <a:t>Either (OR)</a:t>
            </a:r>
          </a:p>
          <a:p>
            <a:pPr fontAlgn="auto"/>
            <a:endParaRPr lang="en-US" dirty="0" smtClean="0">
              <a:solidFill>
                <a:schemeClr val="tx2"/>
              </a:solidFill>
            </a:endParaRPr>
          </a:p>
          <a:p>
            <a:pPr fontAlgn="auto"/>
            <a:endParaRPr lang="en-US" dirty="0" smtClean="0">
              <a:solidFill>
                <a:schemeClr val="tx2"/>
              </a:solidFill>
            </a:endParaRPr>
          </a:p>
          <a:p>
            <a:pPr fontAlgn="auto"/>
            <a:endParaRPr lang="en-US" dirty="0" smtClean="0">
              <a:solidFill>
                <a:schemeClr val="tx2"/>
              </a:solidFill>
            </a:endParaRPr>
          </a:p>
          <a:p>
            <a:pPr fontAlgn="auto"/>
            <a:endParaRPr lang="en-US" dirty="0" smtClean="0">
              <a:solidFill>
                <a:schemeClr val="tx2"/>
              </a:solidFill>
            </a:endParaRPr>
          </a:p>
          <a:p>
            <a:pPr fontAlgn="auto"/>
            <a:endParaRPr lang="en-US" dirty="0" smtClean="0">
              <a:solidFill>
                <a:schemeClr val="tx2"/>
              </a:solidFill>
            </a:endParaRPr>
          </a:p>
          <a:p>
            <a:pPr fontAlgn="auto"/>
            <a:r>
              <a:rPr lang="en-US" dirty="0" smtClean="0">
                <a:solidFill>
                  <a:schemeClr val="tx2"/>
                </a:solidFill>
              </a:rPr>
              <a:t>Both (AND)</a:t>
            </a:r>
          </a:p>
          <a:p>
            <a:pPr fontAlgn="auto"/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686800" y="6253353"/>
            <a:ext cx="457200" cy="604647"/>
          </a:xfrm>
          <a:ln>
            <a:noFill/>
          </a:ln>
        </p:spPr>
        <p:txBody>
          <a:bodyPr/>
          <a:lstStyle/>
          <a:p>
            <a:pPr>
              <a:defRPr/>
            </a:pPr>
            <a:fld id="{EFE0FDE5-1195-4879-940F-31B1BE8EAA1F}" type="slidenum">
              <a:rPr lang="en-US" smtClean="0">
                <a:solidFill>
                  <a:schemeClr val="tx2"/>
                </a:solidFill>
              </a:rPr>
              <a:pPr>
                <a:defRPr/>
              </a:pPr>
              <a:t>12</a:t>
            </a:fld>
            <a:endParaRPr lang="en-US" dirty="0">
              <a:solidFill>
                <a:schemeClr val="tx2"/>
              </a:solidFill>
            </a:endParaRPr>
          </a:p>
        </p:txBody>
      </p:sp>
      <p:graphicFrame>
        <p:nvGraphicFramePr>
          <p:cNvPr id="9" name="Group 5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89853304"/>
              </p:ext>
            </p:extLst>
          </p:nvPr>
        </p:nvGraphicFramePr>
        <p:xfrm>
          <a:off x="5336498" y="1828800"/>
          <a:ext cx="1905000" cy="1676400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896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A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Light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96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OFF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OFF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96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96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96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0" name="Group 5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79812595"/>
              </p:ext>
            </p:extLst>
          </p:nvPr>
        </p:nvGraphicFramePr>
        <p:xfrm>
          <a:off x="5336498" y="1828800"/>
          <a:ext cx="1905000" cy="1676400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896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A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Light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96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OFF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OFF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96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OFF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ON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96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96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1" name="Group 5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05006771"/>
              </p:ext>
            </p:extLst>
          </p:nvPr>
        </p:nvGraphicFramePr>
        <p:xfrm>
          <a:off x="5336498" y="1828800"/>
          <a:ext cx="1905000" cy="1676400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896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A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Light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96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OFF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OFF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96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OFF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ON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96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ON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OFF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96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ON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ON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533400"/>
          </a:xfrm>
          <a:ln>
            <a:noFill/>
          </a:ln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chemeClr val="tx2"/>
                </a:solidFill>
              </a:rPr>
              <a:t>Basic </a:t>
            </a:r>
            <a:r>
              <a:rPr lang="en-US" sz="3200" dirty="0">
                <a:solidFill>
                  <a:schemeClr val="tx2"/>
                </a:solidFill>
              </a:rPr>
              <a:t>Building Blocks: </a:t>
            </a:r>
            <a:r>
              <a:rPr lang="en-US" sz="3200" dirty="0" smtClean="0">
                <a:solidFill>
                  <a:schemeClr val="tx2"/>
                </a:solidFill>
              </a:rPr>
              <a:t>Switches to Logic Gates</a:t>
            </a:r>
            <a:endParaRPr lang="en-US" sz="3200" dirty="0">
              <a:solidFill>
                <a:schemeClr val="tx2"/>
              </a:solidFill>
            </a:endParaRPr>
          </a:p>
        </p:txBody>
      </p:sp>
      <p:sp>
        <p:nvSpPr>
          <p:cNvPr id="35" name="Litebulb"/>
          <p:cNvSpPr>
            <a:spLocks noEditPoints="1" noChangeArrowheads="1"/>
          </p:cNvSpPr>
          <p:nvPr/>
        </p:nvSpPr>
        <p:spPr bwMode="auto">
          <a:xfrm>
            <a:off x="3431498" y="990600"/>
            <a:ext cx="1004888" cy="1471613"/>
          </a:xfrm>
          <a:custGeom>
            <a:avLst/>
            <a:gdLst>
              <a:gd name="T0" fmla="*/ 10800 w 21600"/>
              <a:gd name="T1" fmla="*/ 0 h 21600"/>
              <a:gd name="T2" fmla="*/ 21600 w 21600"/>
              <a:gd name="T3" fmla="*/ 7782 h 21600"/>
              <a:gd name="T4" fmla="*/ 0 w 21600"/>
              <a:gd name="T5" fmla="*/ 7782 h 21600"/>
              <a:gd name="T6" fmla="*/ 10800 w 21600"/>
              <a:gd name="T7" fmla="*/ 21600 h 21600"/>
              <a:gd name="T8" fmla="*/ 3556 w 21600"/>
              <a:gd name="T9" fmla="*/ 2188 h 21600"/>
              <a:gd name="T10" fmla="*/ 18277 w 21600"/>
              <a:gd name="T11" fmla="*/ 928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0825" y="21723"/>
                </a:moveTo>
                <a:lnTo>
                  <a:pt x="11215" y="21723"/>
                </a:lnTo>
                <a:lnTo>
                  <a:pt x="11552" y="21688"/>
                </a:lnTo>
                <a:lnTo>
                  <a:pt x="11916" y="21617"/>
                </a:lnTo>
                <a:lnTo>
                  <a:pt x="12253" y="21547"/>
                </a:lnTo>
                <a:lnTo>
                  <a:pt x="12617" y="21441"/>
                </a:lnTo>
                <a:lnTo>
                  <a:pt x="12902" y="21317"/>
                </a:lnTo>
                <a:lnTo>
                  <a:pt x="13162" y="21176"/>
                </a:lnTo>
                <a:lnTo>
                  <a:pt x="13396" y="21000"/>
                </a:lnTo>
                <a:lnTo>
                  <a:pt x="13655" y="20841"/>
                </a:lnTo>
                <a:lnTo>
                  <a:pt x="13863" y="20629"/>
                </a:lnTo>
                <a:lnTo>
                  <a:pt x="14045" y="20435"/>
                </a:lnTo>
                <a:lnTo>
                  <a:pt x="14200" y="20223"/>
                </a:lnTo>
                <a:lnTo>
                  <a:pt x="14356" y="19994"/>
                </a:lnTo>
                <a:lnTo>
                  <a:pt x="14460" y="19747"/>
                </a:lnTo>
                <a:lnTo>
                  <a:pt x="14512" y="19482"/>
                </a:lnTo>
                <a:lnTo>
                  <a:pt x="14512" y="19235"/>
                </a:lnTo>
                <a:lnTo>
                  <a:pt x="14512" y="19147"/>
                </a:lnTo>
                <a:lnTo>
                  <a:pt x="14512" y="18900"/>
                </a:lnTo>
                <a:lnTo>
                  <a:pt x="14512" y="18529"/>
                </a:lnTo>
                <a:lnTo>
                  <a:pt x="14512" y="18052"/>
                </a:lnTo>
                <a:lnTo>
                  <a:pt x="14512" y="17505"/>
                </a:lnTo>
                <a:lnTo>
                  <a:pt x="14512" y="16976"/>
                </a:lnTo>
                <a:lnTo>
                  <a:pt x="14512" y="16464"/>
                </a:lnTo>
                <a:lnTo>
                  <a:pt x="14512" y="15952"/>
                </a:lnTo>
                <a:lnTo>
                  <a:pt x="14512" y="15758"/>
                </a:lnTo>
                <a:lnTo>
                  <a:pt x="14616" y="15547"/>
                </a:lnTo>
                <a:lnTo>
                  <a:pt x="14694" y="15352"/>
                </a:lnTo>
                <a:lnTo>
                  <a:pt x="14798" y="15141"/>
                </a:lnTo>
                <a:lnTo>
                  <a:pt x="15161" y="14735"/>
                </a:lnTo>
                <a:lnTo>
                  <a:pt x="15602" y="14329"/>
                </a:lnTo>
                <a:lnTo>
                  <a:pt x="16745" y="13552"/>
                </a:lnTo>
                <a:lnTo>
                  <a:pt x="18043" y="12670"/>
                </a:lnTo>
                <a:lnTo>
                  <a:pt x="18744" y="12194"/>
                </a:lnTo>
                <a:lnTo>
                  <a:pt x="19341" y="11647"/>
                </a:lnTo>
                <a:lnTo>
                  <a:pt x="19938" y="11099"/>
                </a:lnTo>
                <a:lnTo>
                  <a:pt x="20483" y="10464"/>
                </a:lnTo>
                <a:lnTo>
                  <a:pt x="20743" y="10164"/>
                </a:lnTo>
                <a:lnTo>
                  <a:pt x="20950" y="9794"/>
                </a:lnTo>
                <a:lnTo>
                  <a:pt x="21132" y="9441"/>
                </a:lnTo>
                <a:lnTo>
                  <a:pt x="21288" y="9035"/>
                </a:lnTo>
                <a:lnTo>
                  <a:pt x="21444" y="8664"/>
                </a:lnTo>
                <a:lnTo>
                  <a:pt x="21548" y="8223"/>
                </a:lnTo>
                <a:lnTo>
                  <a:pt x="21600" y="7782"/>
                </a:lnTo>
                <a:lnTo>
                  <a:pt x="21600" y="7341"/>
                </a:lnTo>
                <a:lnTo>
                  <a:pt x="21600" y="6935"/>
                </a:lnTo>
                <a:lnTo>
                  <a:pt x="21548" y="6564"/>
                </a:lnTo>
                <a:lnTo>
                  <a:pt x="21496" y="6229"/>
                </a:lnTo>
                <a:lnTo>
                  <a:pt x="21392" y="5858"/>
                </a:lnTo>
                <a:lnTo>
                  <a:pt x="21288" y="5523"/>
                </a:lnTo>
                <a:lnTo>
                  <a:pt x="21132" y="5135"/>
                </a:lnTo>
                <a:lnTo>
                  <a:pt x="20950" y="4800"/>
                </a:lnTo>
                <a:lnTo>
                  <a:pt x="20743" y="4464"/>
                </a:lnTo>
                <a:lnTo>
                  <a:pt x="20535" y="4164"/>
                </a:lnTo>
                <a:lnTo>
                  <a:pt x="20301" y="3847"/>
                </a:lnTo>
                <a:lnTo>
                  <a:pt x="20042" y="3547"/>
                </a:lnTo>
                <a:lnTo>
                  <a:pt x="19782" y="3247"/>
                </a:lnTo>
                <a:lnTo>
                  <a:pt x="19133" y="2664"/>
                </a:lnTo>
                <a:lnTo>
                  <a:pt x="18458" y="2152"/>
                </a:lnTo>
                <a:lnTo>
                  <a:pt x="17705" y="1694"/>
                </a:lnTo>
                <a:lnTo>
                  <a:pt x="16849" y="1252"/>
                </a:lnTo>
                <a:lnTo>
                  <a:pt x="16407" y="1076"/>
                </a:lnTo>
                <a:lnTo>
                  <a:pt x="15940" y="900"/>
                </a:lnTo>
                <a:lnTo>
                  <a:pt x="15499" y="741"/>
                </a:lnTo>
                <a:lnTo>
                  <a:pt x="15057" y="600"/>
                </a:lnTo>
                <a:lnTo>
                  <a:pt x="14564" y="458"/>
                </a:lnTo>
                <a:lnTo>
                  <a:pt x="14045" y="335"/>
                </a:lnTo>
                <a:lnTo>
                  <a:pt x="13500" y="229"/>
                </a:lnTo>
                <a:lnTo>
                  <a:pt x="13006" y="158"/>
                </a:lnTo>
                <a:lnTo>
                  <a:pt x="12461" y="88"/>
                </a:lnTo>
                <a:lnTo>
                  <a:pt x="11968" y="52"/>
                </a:lnTo>
                <a:lnTo>
                  <a:pt x="11423" y="17"/>
                </a:lnTo>
                <a:lnTo>
                  <a:pt x="10825" y="17"/>
                </a:lnTo>
                <a:lnTo>
                  <a:pt x="10254" y="17"/>
                </a:lnTo>
                <a:lnTo>
                  <a:pt x="9709" y="52"/>
                </a:lnTo>
                <a:lnTo>
                  <a:pt x="9216" y="88"/>
                </a:lnTo>
                <a:lnTo>
                  <a:pt x="8671" y="158"/>
                </a:lnTo>
                <a:lnTo>
                  <a:pt x="8177" y="229"/>
                </a:lnTo>
                <a:lnTo>
                  <a:pt x="7632" y="335"/>
                </a:lnTo>
                <a:lnTo>
                  <a:pt x="7113" y="458"/>
                </a:lnTo>
                <a:lnTo>
                  <a:pt x="6620" y="600"/>
                </a:lnTo>
                <a:lnTo>
                  <a:pt x="6178" y="741"/>
                </a:lnTo>
                <a:lnTo>
                  <a:pt x="5737" y="900"/>
                </a:lnTo>
                <a:lnTo>
                  <a:pt x="5270" y="1076"/>
                </a:lnTo>
                <a:lnTo>
                  <a:pt x="4828" y="1252"/>
                </a:lnTo>
                <a:lnTo>
                  <a:pt x="3972" y="1694"/>
                </a:lnTo>
                <a:lnTo>
                  <a:pt x="3219" y="2152"/>
                </a:lnTo>
                <a:lnTo>
                  <a:pt x="2544" y="2664"/>
                </a:lnTo>
                <a:lnTo>
                  <a:pt x="1895" y="3247"/>
                </a:lnTo>
                <a:lnTo>
                  <a:pt x="1635" y="3547"/>
                </a:lnTo>
                <a:lnTo>
                  <a:pt x="1375" y="3847"/>
                </a:lnTo>
                <a:lnTo>
                  <a:pt x="1142" y="4164"/>
                </a:lnTo>
                <a:lnTo>
                  <a:pt x="934" y="4464"/>
                </a:lnTo>
                <a:lnTo>
                  <a:pt x="726" y="4800"/>
                </a:lnTo>
                <a:lnTo>
                  <a:pt x="545" y="5135"/>
                </a:lnTo>
                <a:lnTo>
                  <a:pt x="389" y="5523"/>
                </a:lnTo>
                <a:lnTo>
                  <a:pt x="285" y="5858"/>
                </a:lnTo>
                <a:lnTo>
                  <a:pt x="181" y="6229"/>
                </a:lnTo>
                <a:lnTo>
                  <a:pt x="129" y="6564"/>
                </a:lnTo>
                <a:lnTo>
                  <a:pt x="77" y="6935"/>
                </a:lnTo>
                <a:lnTo>
                  <a:pt x="77" y="7341"/>
                </a:lnTo>
                <a:lnTo>
                  <a:pt x="77" y="7782"/>
                </a:lnTo>
                <a:lnTo>
                  <a:pt x="129" y="8223"/>
                </a:lnTo>
                <a:lnTo>
                  <a:pt x="233" y="8664"/>
                </a:lnTo>
                <a:lnTo>
                  <a:pt x="389" y="9035"/>
                </a:lnTo>
                <a:lnTo>
                  <a:pt x="545" y="9441"/>
                </a:lnTo>
                <a:lnTo>
                  <a:pt x="726" y="9794"/>
                </a:lnTo>
                <a:lnTo>
                  <a:pt x="934" y="10164"/>
                </a:lnTo>
                <a:lnTo>
                  <a:pt x="1194" y="10464"/>
                </a:lnTo>
                <a:lnTo>
                  <a:pt x="1739" y="11099"/>
                </a:lnTo>
                <a:lnTo>
                  <a:pt x="2336" y="11647"/>
                </a:lnTo>
                <a:lnTo>
                  <a:pt x="2933" y="12194"/>
                </a:lnTo>
                <a:lnTo>
                  <a:pt x="3634" y="12670"/>
                </a:lnTo>
                <a:lnTo>
                  <a:pt x="4932" y="13552"/>
                </a:lnTo>
                <a:lnTo>
                  <a:pt x="6075" y="14329"/>
                </a:lnTo>
                <a:lnTo>
                  <a:pt x="6516" y="14735"/>
                </a:lnTo>
                <a:lnTo>
                  <a:pt x="6879" y="15141"/>
                </a:lnTo>
                <a:lnTo>
                  <a:pt x="6983" y="15352"/>
                </a:lnTo>
                <a:lnTo>
                  <a:pt x="7061" y="15547"/>
                </a:lnTo>
                <a:lnTo>
                  <a:pt x="7165" y="15758"/>
                </a:lnTo>
                <a:lnTo>
                  <a:pt x="7165" y="15952"/>
                </a:lnTo>
                <a:lnTo>
                  <a:pt x="7165" y="16464"/>
                </a:lnTo>
                <a:lnTo>
                  <a:pt x="7165" y="16976"/>
                </a:lnTo>
                <a:lnTo>
                  <a:pt x="7165" y="17505"/>
                </a:lnTo>
                <a:lnTo>
                  <a:pt x="7165" y="18052"/>
                </a:lnTo>
                <a:lnTo>
                  <a:pt x="7165" y="18529"/>
                </a:lnTo>
                <a:lnTo>
                  <a:pt x="7165" y="18900"/>
                </a:lnTo>
                <a:lnTo>
                  <a:pt x="7165" y="19147"/>
                </a:lnTo>
                <a:lnTo>
                  <a:pt x="7165" y="19235"/>
                </a:lnTo>
                <a:lnTo>
                  <a:pt x="7165" y="19482"/>
                </a:lnTo>
                <a:lnTo>
                  <a:pt x="7217" y="19747"/>
                </a:lnTo>
                <a:lnTo>
                  <a:pt x="7321" y="19994"/>
                </a:lnTo>
                <a:lnTo>
                  <a:pt x="7476" y="20223"/>
                </a:lnTo>
                <a:lnTo>
                  <a:pt x="7632" y="20435"/>
                </a:lnTo>
                <a:lnTo>
                  <a:pt x="7814" y="20629"/>
                </a:lnTo>
                <a:lnTo>
                  <a:pt x="8022" y="20841"/>
                </a:lnTo>
                <a:lnTo>
                  <a:pt x="8281" y="21000"/>
                </a:lnTo>
                <a:lnTo>
                  <a:pt x="8515" y="21176"/>
                </a:lnTo>
                <a:lnTo>
                  <a:pt x="8775" y="21317"/>
                </a:lnTo>
                <a:lnTo>
                  <a:pt x="9060" y="21441"/>
                </a:lnTo>
                <a:lnTo>
                  <a:pt x="9424" y="21547"/>
                </a:lnTo>
                <a:lnTo>
                  <a:pt x="9761" y="21617"/>
                </a:lnTo>
                <a:lnTo>
                  <a:pt x="10125" y="21688"/>
                </a:lnTo>
                <a:lnTo>
                  <a:pt x="10462" y="21723"/>
                </a:lnTo>
                <a:lnTo>
                  <a:pt x="10825" y="21723"/>
                </a:lnTo>
                <a:close/>
              </a:path>
              <a:path w="21600" h="21600" extrusionOk="0">
                <a:moveTo>
                  <a:pt x="9242" y="14417"/>
                </a:moveTo>
                <a:lnTo>
                  <a:pt x="8541" y="12035"/>
                </a:lnTo>
                <a:lnTo>
                  <a:pt x="7295" y="10129"/>
                </a:lnTo>
                <a:lnTo>
                  <a:pt x="6905" y="9652"/>
                </a:lnTo>
                <a:lnTo>
                  <a:pt x="8541" y="10182"/>
                </a:lnTo>
                <a:lnTo>
                  <a:pt x="9787" y="9547"/>
                </a:lnTo>
                <a:lnTo>
                  <a:pt x="11189" y="10129"/>
                </a:lnTo>
                <a:lnTo>
                  <a:pt x="12279" y="9547"/>
                </a:lnTo>
                <a:lnTo>
                  <a:pt x="13370" y="10076"/>
                </a:lnTo>
                <a:lnTo>
                  <a:pt x="14850" y="9652"/>
                </a:lnTo>
                <a:lnTo>
                  <a:pt x="12902" y="12247"/>
                </a:lnTo>
                <a:lnTo>
                  <a:pt x="12357" y="14417"/>
                </a:lnTo>
                <a:moveTo>
                  <a:pt x="7191" y="15952"/>
                </a:moveTo>
                <a:lnTo>
                  <a:pt x="14512" y="15952"/>
                </a:lnTo>
                <a:lnTo>
                  <a:pt x="14512" y="17064"/>
                </a:lnTo>
                <a:lnTo>
                  <a:pt x="7191" y="17047"/>
                </a:lnTo>
                <a:lnTo>
                  <a:pt x="7191" y="18123"/>
                </a:lnTo>
                <a:lnTo>
                  <a:pt x="14512" y="18158"/>
                </a:lnTo>
                <a:lnTo>
                  <a:pt x="14538" y="19182"/>
                </a:lnTo>
                <a:lnTo>
                  <a:pt x="7217" y="19182"/>
                </a:lnTo>
              </a:path>
            </a:pathLst>
          </a:custGeom>
          <a:solidFill>
            <a:srgbClr val="FFFFCC"/>
          </a:solidFill>
          <a:ln w="57150">
            <a:solidFill>
              <a:schemeClr val="tx2"/>
            </a:solidFill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9" name="Line 34"/>
          <p:cNvSpPr>
            <a:spLocks noChangeShapeType="1"/>
          </p:cNvSpPr>
          <p:nvPr/>
        </p:nvSpPr>
        <p:spPr bwMode="auto">
          <a:xfrm flipH="1" flipV="1">
            <a:off x="4117298" y="2209800"/>
            <a:ext cx="228600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40" name="Text Box 35"/>
          <p:cNvSpPr txBox="1">
            <a:spLocks noChangeArrowheads="1"/>
          </p:cNvSpPr>
          <p:nvPr/>
        </p:nvSpPr>
        <p:spPr bwMode="auto">
          <a:xfrm>
            <a:off x="4345898" y="1905000"/>
            <a:ext cx="381000" cy="5159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b="1">
                <a:solidFill>
                  <a:schemeClr val="tx2"/>
                </a:solidFill>
                <a:latin typeface="Source Sans Pro"/>
              </a:rPr>
              <a:t>-</a:t>
            </a:r>
          </a:p>
        </p:txBody>
      </p:sp>
      <p:sp>
        <p:nvSpPr>
          <p:cNvPr id="46" name="Litebulb"/>
          <p:cNvSpPr>
            <a:spLocks noEditPoints="1" noChangeArrowheads="1"/>
          </p:cNvSpPr>
          <p:nvPr/>
        </p:nvSpPr>
        <p:spPr bwMode="auto">
          <a:xfrm>
            <a:off x="3431498" y="3602036"/>
            <a:ext cx="1004888" cy="1471613"/>
          </a:xfrm>
          <a:custGeom>
            <a:avLst/>
            <a:gdLst>
              <a:gd name="T0" fmla="*/ 10800 w 21600"/>
              <a:gd name="T1" fmla="*/ 0 h 21600"/>
              <a:gd name="T2" fmla="*/ 21600 w 21600"/>
              <a:gd name="T3" fmla="*/ 7782 h 21600"/>
              <a:gd name="T4" fmla="*/ 0 w 21600"/>
              <a:gd name="T5" fmla="*/ 7782 h 21600"/>
              <a:gd name="T6" fmla="*/ 10800 w 21600"/>
              <a:gd name="T7" fmla="*/ 21600 h 21600"/>
              <a:gd name="T8" fmla="*/ 3556 w 21600"/>
              <a:gd name="T9" fmla="*/ 2188 h 21600"/>
              <a:gd name="T10" fmla="*/ 18277 w 21600"/>
              <a:gd name="T11" fmla="*/ 928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0825" y="21723"/>
                </a:moveTo>
                <a:lnTo>
                  <a:pt x="11215" y="21723"/>
                </a:lnTo>
                <a:lnTo>
                  <a:pt x="11552" y="21688"/>
                </a:lnTo>
                <a:lnTo>
                  <a:pt x="11916" y="21617"/>
                </a:lnTo>
                <a:lnTo>
                  <a:pt x="12253" y="21547"/>
                </a:lnTo>
                <a:lnTo>
                  <a:pt x="12617" y="21441"/>
                </a:lnTo>
                <a:lnTo>
                  <a:pt x="12902" y="21317"/>
                </a:lnTo>
                <a:lnTo>
                  <a:pt x="13162" y="21176"/>
                </a:lnTo>
                <a:lnTo>
                  <a:pt x="13396" y="21000"/>
                </a:lnTo>
                <a:lnTo>
                  <a:pt x="13655" y="20841"/>
                </a:lnTo>
                <a:lnTo>
                  <a:pt x="13863" y="20629"/>
                </a:lnTo>
                <a:lnTo>
                  <a:pt x="14045" y="20435"/>
                </a:lnTo>
                <a:lnTo>
                  <a:pt x="14200" y="20223"/>
                </a:lnTo>
                <a:lnTo>
                  <a:pt x="14356" y="19994"/>
                </a:lnTo>
                <a:lnTo>
                  <a:pt x="14460" y="19747"/>
                </a:lnTo>
                <a:lnTo>
                  <a:pt x="14512" y="19482"/>
                </a:lnTo>
                <a:lnTo>
                  <a:pt x="14512" y="19235"/>
                </a:lnTo>
                <a:lnTo>
                  <a:pt x="14512" y="19147"/>
                </a:lnTo>
                <a:lnTo>
                  <a:pt x="14512" y="18900"/>
                </a:lnTo>
                <a:lnTo>
                  <a:pt x="14512" y="18529"/>
                </a:lnTo>
                <a:lnTo>
                  <a:pt x="14512" y="18052"/>
                </a:lnTo>
                <a:lnTo>
                  <a:pt x="14512" y="17505"/>
                </a:lnTo>
                <a:lnTo>
                  <a:pt x="14512" y="16976"/>
                </a:lnTo>
                <a:lnTo>
                  <a:pt x="14512" y="16464"/>
                </a:lnTo>
                <a:lnTo>
                  <a:pt x="14512" y="15952"/>
                </a:lnTo>
                <a:lnTo>
                  <a:pt x="14512" y="15758"/>
                </a:lnTo>
                <a:lnTo>
                  <a:pt x="14616" y="15547"/>
                </a:lnTo>
                <a:lnTo>
                  <a:pt x="14694" y="15352"/>
                </a:lnTo>
                <a:lnTo>
                  <a:pt x="14798" y="15141"/>
                </a:lnTo>
                <a:lnTo>
                  <a:pt x="15161" y="14735"/>
                </a:lnTo>
                <a:lnTo>
                  <a:pt x="15602" y="14329"/>
                </a:lnTo>
                <a:lnTo>
                  <a:pt x="16745" y="13552"/>
                </a:lnTo>
                <a:lnTo>
                  <a:pt x="18043" y="12670"/>
                </a:lnTo>
                <a:lnTo>
                  <a:pt x="18744" y="12194"/>
                </a:lnTo>
                <a:lnTo>
                  <a:pt x="19341" y="11647"/>
                </a:lnTo>
                <a:lnTo>
                  <a:pt x="19938" y="11099"/>
                </a:lnTo>
                <a:lnTo>
                  <a:pt x="20483" y="10464"/>
                </a:lnTo>
                <a:lnTo>
                  <a:pt x="20743" y="10164"/>
                </a:lnTo>
                <a:lnTo>
                  <a:pt x="20950" y="9794"/>
                </a:lnTo>
                <a:lnTo>
                  <a:pt x="21132" y="9441"/>
                </a:lnTo>
                <a:lnTo>
                  <a:pt x="21288" y="9035"/>
                </a:lnTo>
                <a:lnTo>
                  <a:pt x="21444" y="8664"/>
                </a:lnTo>
                <a:lnTo>
                  <a:pt x="21548" y="8223"/>
                </a:lnTo>
                <a:lnTo>
                  <a:pt x="21600" y="7782"/>
                </a:lnTo>
                <a:lnTo>
                  <a:pt x="21600" y="7341"/>
                </a:lnTo>
                <a:lnTo>
                  <a:pt x="21600" y="6935"/>
                </a:lnTo>
                <a:lnTo>
                  <a:pt x="21548" y="6564"/>
                </a:lnTo>
                <a:lnTo>
                  <a:pt x="21496" y="6229"/>
                </a:lnTo>
                <a:lnTo>
                  <a:pt x="21392" y="5858"/>
                </a:lnTo>
                <a:lnTo>
                  <a:pt x="21288" y="5523"/>
                </a:lnTo>
                <a:lnTo>
                  <a:pt x="21132" y="5135"/>
                </a:lnTo>
                <a:lnTo>
                  <a:pt x="20950" y="4800"/>
                </a:lnTo>
                <a:lnTo>
                  <a:pt x="20743" y="4464"/>
                </a:lnTo>
                <a:lnTo>
                  <a:pt x="20535" y="4164"/>
                </a:lnTo>
                <a:lnTo>
                  <a:pt x="20301" y="3847"/>
                </a:lnTo>
                <a:lnTo>
                  <a:pt x="20042" y="3547"/>
                </a:lnTo>
                <a:lnTo>
                  <a:pt x="19782" y="3247"/>
                </a:lnTo>
                <a:lnTo>
                  <a:pt x="19133" y="2664"/>
                </a:lnTo>
                <a:lnTo>
                  <a:pt x="18458" y="2152"/>
                </a:lnTo>
                <a:lnTo>
                  <a:pt x="17705" y="1694"/>
                </a:lnTo>
                <a:lnTo>
                  <a:pt x="16849" y="1252"/>
                </a:lnTo>
                <a:lnTo>
                  <a:pt x="16407" y="1076"/>
                </a:lnTo>
                <a:lnTo>
                  <a:pt x="15940" y="900"/>
                </a:lnTo>
                <a:lnTo>
                  <a:pt x="15499" y="741"/>
                </a:lnTo>
                <a:lnTo>
                  <a:pt x="15057" y="600"/>
                </a:lnTo>
                <a:lnTo>
                  <a:pt x="14564" y="458"/>
                </a:lnTo>
                <a:lnTo>
                  <a:pt x="14045" y="335"/>
                </a:lnTo>
                <a:lnTo>
                  <a:pt x="13500" y="229"/>
                </a:lnTo>
                <a:lnTo>
                  <a:pt x="13006" y="158"/>
                </a:lnTo>
                <a:lnTo>
                  <a:pt x="12461" y="88"/>
                </a:lnTo>
                <a:lnTo>
                  <a:pt x="11968" y="52"/>
                </a:lnTo>
                <a:lnTo>
                  <a:pt x="11423" y="17"/>
                </a:lnTo>
                <a:lnTo>
                  <a:pt x="10825" y="17"/>
                </a:lnTo>
                <a:lnTo>
                  <a:pt x="10254" y="17"/>
                </a:lnTo>
                <a:lnTo>
                  <a:pt x="9709" y="52"/>
                </a:lnTo>
                <a:lnTo>
                  <a:pt x="9216" y="88"/>
                </a:lnTo>
                <a:lnTo>
                  <a:pt x="8671" y="158"/>
                </a:lnTo>
                <a:lnTo>
                  <a:pt x="8177" y="229"/>
                </a:lnTo>
                <a:lnTo>
                  <a:pt x="7632" y="335"/>
                </a:lnTo>
                <a:lnTo>
                  <a:pt x="7113" y="458"/>
                </a:lnTo>
                <a:lnTo>
                  <a:pt x="6620" y="600"/>
                </a:lnTo>
                <a:lnTo>
                  <a:pt x="6178" y="741"/>
                </a:lnTo>
                <a:lnTo>
                  <a:pt x="5737" y="900"/>
                </a:lnTo>
                <a:lnTo>
                  <a:pt x="5270" y="1076"/>
                </a:lnTo>
                <a:lnTo>
                  <a:pt x="4828" y="1252"/>
                </a:lnTo>
                <a:lnTo>
                  <a:pt x="3972" y="1694"/>
                </a:lnTo>
                <a:lnTo>
                  <a:pt x="3219" y="2152"/>
                </a:lnTo>
                <a:lnTo>
                  <a:pt x="2544" y="2664"/>
                </a:lnTo>
                <a:lnTo>
                  <a:pt x="1895" y="3247"/>
                </a:lnTo>
                <a:lnTo>
                  <a:pt x="1635" y="3547"/>
                </a:lnTo>
                <a:lnTo>
                  <a:pt x="1375" y="3847"/>
                </a:lnTo>
                <a:lnTo>
                  <a:pt x="1142" y="4164"/>
                </a:lnTo>
                <a:lnTo>
                  <a:pt x="934" y="4464"/>
                </a:lnTo>
                <a:lnTo>
                  <a:pt x="726" y="4800"/>
                </a:lnTo>
                <a:lnTo>
                  <a:pt x="545" y="5135"/>
                </a:lnTo>
                <a:lnTo>
                  <a:pt x="389" y="5523"/>
                </a:lnTo>
                <a:lnTo>
                  <a:pt x="285" y="5858"/>
                </a:lnTo>
                <a:lnTo>
                  <a:pt x="181" y="6229"/>
                </a:lnTo>
                <a:lnTo>
                  <a:pt x="129" y="6564"/>
                </a:lnTo>
                <a:lnTo>
                  <a:pt x="77" y="6935"/>
                </a:lnTo>
                <a:lnTo>
                  <a:pt x="77" y="7341"/>
                </a:lnTo>
                <a:lnTo>
                  <a:pt x="77" y="7782"/>
                </a:lnTo>
                <a:lnTo>
                  <a:pt x="129" y="8223"/>
                </a:lnTo>
                <a:lnTo>
                  <a:pt x="233" y="8664"/>
                </a:lnTo>
                <a:lnTo>
                  <a:pt x="389" y="9035"/>
                </a:lnTo>
                <a:lnTo>
                  <a:pt x="545" y="9441"/>
                </a:lnTo>
                <a:lnTo>
                  <a:pt x="726" y="9794"/>
                </a:lnTo>
                <a:lnTo>
                  <a:pt x="934" y="10164"/>
                </a:lnTo>
                <a:lnTo>
                  <a:pt x="1194" y="10464"/>
                </a:lnTo>
                <a:lnTo>
                  <a:pt x="1739" y="11099"/>
                </a:lnTo>
                <a:lnTo>
                  <a:pt x="2336" y="11647"/>
                </a:lnTo>
                <a:lnTo>
                  <a:pt x="2933" y="12194"/>
                </a:lnTo>
                <a:lnTo>
                  <a:pt x="3634" y="12670"/>
                </a:lnTo>
                <a:lnTo>
                  <a:pt x="4932" y="13552"/>
                </a:lnTo>
                <a:lnTo>
                  <a:pt x="6075" y="14329"/>
                </a:lnTo>
                <a:lnTo>
                  <a:pt x="6516" y="14735"/>
                </a:lnTo>
                <a:lnTo>
                  <a:pt x="6879" y="15141"/>
                </a:lnTo>
                <a:lnTo>
                  <a:pt x="6983" y="15352"/>
                </a:lnTo>
                <a:lnTo>
                  <a:pt x="7061" y="15547"/>
                </a:lnTo>
                <a:lnTo>
                  <a:pt x="7165" y="15758"/>
                </a:lnTo>
                <a:lnTo>
                  <a:pt x="7165" y="15952"/>
                </a:lnTo>
                <a:lnTo>
                  <a:pt x="7165" y="16464"/>
                </a:lnTo>
                <a:lnTo>
                  <a:pt x="7165" y="16976"/>
                </a:lnTo>
                <a:lnTo>
                  <a:pt x="7165" y="17505"/>
                </a:lnTo>
                <a:lnTo>
                  <a:pt x="7165" y="18052"/>
                </a:lnTo>
                <a:lnTo>
                  <a:pt x="7165" y="18529"/>
                </a:lnTo>
                <a:lnTo>
                  <a:pt x="7165" y="18900"/>
                </a:lnTo>
                <a:lnTo>
                  <a:pt x="7165" y="19147"/>
                </a:lnTo>
                <a:lnTo>
                  <a:pt x="7165" y="19235"/>
                </a:lnTo>
                <a:lnTo>
                  <a:pt x="7165" y="19482"/>
                </a:lnTo>
                <a:lnTo>
                  <a:pt x="7217" y="19747"/>
                </a:lnTo>
                <a:lnTo>
                  <a:pt x="7321" y="19994"/>
                </a:lnTo>
                <a:lnTo>
                  <a:pt x="7476" y="20223"/>
                </a:lnTo>
                <a:lnTo>
                  <a:pt x="7632" y="20435"/>
                </a:lnTo>
                <a:lnTo>
                  <a:pt x="7814" y="20629"/>
                </a:lnTo>
                <a:lnTo>
                  <a:pt x="8022" y="20841"/>
                </a:lnTo>
                <a:lnTo>
                  <a:pt x="8281" y="21000"/>
                </a:lnTo>
                <a:lnTo>
                  <a:pt x="8515" y="21176"/>
                </a:lnTo>
                <a:lnTo>
                  <a:pt x="8775" y="21317"/>
                </a:lnTo>
                <a:lnTo>
                  <a:pt x="9060" y="21441"/>
                </a:lnTo>
                <a:lnTo>
                  <a:pt x="9424" y="21547"/>
                </a:lnTo>
                <a:lnTo>
                  <a:pt x="9761" y="21617"/>
                </a:lnTo>
                <a:lnTo>
                  <a:pt x="10125" y="21688"/>
                </a:lnTo>
                <a:lnTo>
                  <a:pt x="10462" y="21723"/>
                </a:lnTo>
                <a:lnTo>
                  <a:pt x="10825" y="21723"/>
                </a:lnTo>
                <a:close/>
              </a:path>
              <a:path w="21600" h="21600" extrusionOk="0">
                <a:moveTo>
                  <a:pt x="9242" y="14417"/>
                </a:moveTo>
                <a:lnTo>
                  <a:pt x="8541" y="12035"/>
                </a:lnTo>
                <a:lnTo>
                  <a:pt x="7295" y="10129"/>
                </a:lnTo>
                <a:lnTo>
                  <a:pt x="6905" y="9652"/>
                </a:lnTo>
                <a:lnTo>
                  <a:pt x="8541" y="10182"/>
                </a:lnTo>
                <a:lnTo>
                  <a:pt x="9787" y="9547"/>
                </a:lnTo>
                <a:lnTo>
                  <a:pt x="11189" y="10129"/>
                </a:lnTo>
                <a:lnTo>
                  <a:pt x="12279" y="9547"/>
                </a:lnTo>
                <a:lnTo>
                  <a:pt x="13370" y="10076"/>
                </a:lnTo>
                <a:lnTo>
                  <a:pt x="14850" y="9652"/>
                </a:lnTo>
                <a:lnTo>
                  <a:pt x="12902" y="12247"/>
                </a:lnTo>
                <a:lnTo>
                  <a:pt x="12357" y="14417"/>
                </a:lnTo>
                <a:moveTo>
                  <a:pt x="7191" y="15952"/>
                </a:moveTo>
                <a:lnTo>
                  <a:pt x="14512" y="15952"/>
                </a:lnTo>
                <a:lnTo>
                  <a:pt x="14512" y="17064"/>
                </a:lnTo>
                <a:lnTo>
                  <a:pt x="7191" y="17047"/>
                </a:lnTo>
                <a:lnTo>
                  <a:pt x="7191" y="18123"/>
                </a:lnTo>
                <a:lnTo>
                  <a:pt x="14512" y="18158"/>
                </a:lnTo>
                <a:lnTo>
                  <a:pt x="14538" y="19182"/>
                </a:lnTo>
                <a:lnTo>
                  <a:pt x="7217" y="19182"/>
                </a:lnTo>
              </a:path>
            </a:pathLst>
          </a:custGeom>
          <a:solidFill>
            <a:srgbClr val="FFFFCC"/>
          </a:solidFill>
          <a:ln w="57150">
            <a:solidFill>
              <a:schemeClr val="tx2"/>
            </a:solidFill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47" name="Line 42"/>
          <p:cNvSpPr>
            <a:spLocks noChangeShapeType="1"/>
          </p:cNvSpPr>
          <p:nvPr/>
        </p:nvSpPr>
        <p:spPr bwMode="auto">
          <a:xfrm flipH="1" flipV="1">
            <a:off x="4117298" y="4821236"/>
            <a:ext cx="228600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48" name="Text Box 43"/>
          <p:cNvSpPr txBox="1">
            <a:spLocks noChangeArrowheads="1"/>
          </p:cNvSpPr>
          <p:nvPr/>
        </p:nvSpPr>
        <p:spPr bwMode="auto">
          <a:xfrm>
            <a:off x="4345898" y="4516436"/>
            <a:ext cx="381000" cy="5159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b="1">
                <a:solidFill>
                  <a:schemeClr val="tx2"/>
                </a:solidFill>
                <a:latin typeface="Source Sans Pro"/>
              </a:rPr>
              <a:t>-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5260298" y="1432481"/>
            <a:ext cx="1198918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tx2"/>
                </a:solidFill>
                <a:latin typeface="Source Sans Pro"/>
              </a:rPr>
              <a:t>Truth Table</a:t>
            </a:r>
            <a:endParaRPr lang="en-US" sz="1600" dirty="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61" name="Line 5"/>
          <p:cNvSpPr>
            <a:spLocks noChangeShapeType="1"/>
          </p:cNvSpPr>
          <p:nvPr/>
        </p:nvSpPr>
        <p:spPr bwMode="auto">
          <a:xfrm>
            <a:off x="252232" y="3029580"/>
            <a:ext cx="723900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62" name="Line 7"/>
          <p:cNvSpPr>
            <a:spLocks noChangeShapeType="1"/>
          </p:cNvSpPr>
          <p:nvPr/>
        </p:nvSpPr>
        <p:spPr bwMode="auto">
          <a:xfrm>
            <a:off x="2562045" y="2409826"/>
            <a:ext cx="609600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63" name="Line 11"/>
          <p:cNvSpPr>
            <a:spLocks noChangeShapeType="1"/>
          </p:cNvSpPr>
          <p:nvPr/>
        </p:nvSpPr>
        <p:spPr bwMode="auto">
          <a:xfrm>
            <a:off x="256647" y="1914989"/>
            <a:ext cx="730370" cy="23274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64" name="Line 17"/>
          <p:cNvSpPr>
            <a:spLocks noChangeShapeType="1"/>
          </p:cNvSpPr>
          <p:nvPr/>
        </p:nvSpPr>
        <p:spPr bwMode="auto">
          <a:xfrm>
            <a:off x="183002" y="5927862"/>
            <a:ext cx="762000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65" name="Line 19"/>
          <p:cNvSpPr>
            <a:spLocks noChangeShapeType="1"/>
          </p:cNvSpPr>
          <p:nvPr/>
        </p:nvSpPr>
        <p:spPr bwMode="auto">
          <a:xfrm>
            <a:off x="2562042" y="5330118"/>
            <a:ext cx="762000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66" name="Line 23"/>
          <p:cNvSpPr>
            <a:spLocks noChangeShapeType="1"/>
          </p:cNvSpPr>
          <p:nvPr/>
        </p:nvSpPr>
        <p:spPr bwMode="auto">
          <a:xfrm>
            <a:off x="183002" y="4851508"/>
            <a:ext cx="762000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67" name="Line 31"/>
          <p:cNvSpPr>
            <a:spLocks noChangeShapeType="1"/>
          </p:cNvSpPr>
          <p:nvPr/>
        </p:nvSpPr>
        <p:spPr bwMode="auto">
          <a:xfrm>
            <a:off x="3171645" y="2409826"/>
            <a:ext cx="0" cy="890587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68" name="Line 32"/>
          <p:cNvSpPr>
            <a:spLocks noChangeShapeType="1"/>
          </p:cNvSpPr>
          <p:nvPr/>
        </p:nvSpPr>
        <p:spPr bwMode="auto">
          <a:xfrm>
            <a:off x="3171645" y="3300413"/>
            <a:ext cx="762000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69" name="Line 33"/>
          <p:cNvSpPr>
            <a:spLocks noChangeShapeType="1"/>
          </p:cNvSpPr>
          <p:nvPr/>
        </p:nvSpPr>
        <p:spPr bwMode="auto">
          <a:xfrm flipV="1">
            <a:off x="3933645" y="2462213"/>
            <a:ext cx="0" cy="8382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70" name="Line 37"/>
          <p:cNvSpPr>
            <a:spLocks noChangeShapeType="1"/>
          </p:cNvSpPr>
          <p:nvPr/>
        </p:nvSpPr>
        <p:spPr bwMode="auto">
          <a:xfrm>
            <a:off x="3337782" y="5927864"/>
            <a:ext cx="595859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71" name="Line 38"/>
          <p:cNvSpPr>
            <a:spLocks noChangeShapeType="1"/>
          </p:cNvSpPr>
          <p:nvPr/>
        </p:nvSpPr>
        <p:spPr bwMode="auto">
          <a:xfrm flipV="1">
            <a:off x="3933642" y="5080139"/>
            <a:ext cx="0" cy="8382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72" name="AutoShape 30"/>
          <p:cNvSpPr>
            <a:spLocks noChangeArrowheads="1"/>
          </p:cNvSpPr>
          <p:nvPr/>
        </p:nvSpPr>
        <p:spPr bwMode="auto">
          <a:xfrm>
            <a:off x="923807" y="4462543"/>
            <a:ext cx="1617714" cy="1717216"/>
          </a:xfrm>
          <a:prstGeom prst="flowChartDelay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73" name="AutoShape 15"/>
          <p:cNvSpPr>
            <a:spLocks noChangeArrowheads="1"/>
          </p:cNvSpPr>
          <p:nvPr/>
        </p:nvSpPr>
        <p:spPr bwMode="auto">
          <a:xfrm flipH="1">
            <a:off x="775759" y="1673970"/>
            <a:ext cx="1786282" cy="1555859"/>
          </a:xfrm>
          <a:prstGeom prst="moon">
            <a:avLst>
              <a:gd name="adj" fmla="val 78771"/>
            </a:avLst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352245" y="1471613"/>
            <a:ext cx="423514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tx2"/>
                </a:solidFill>
                <a:latin typeface="Source Sans Pro"/>
              </a:rPr>
              <a:t>A</a:t>
            </a:r>
            <a:endParaRPr lang="en-US" sz="2800" dirty="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402994" y="2538311"/>
            <a:ext cx="423514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tx2"/>
                </a:solidFill>
                <a:latin typeface="Source Sans Pro"/>
              </a:rPr>
              <a:t>B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481298" y="4404519"/>
            <a:ext cx="423514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tx2"/>
                </a:solidFill>
                <a:latin typeface="Source Sans Pro"/>
              </a:rPr>
              <a:t>A</a:t>
            </a:r>
            <a:endParaRPr lang="en-US" sz="2800" dirty="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493354" y="5471319"/>
            <a:ext cx="423514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tx2"/>
                </a:solidFill>
                <a:latin typeface="Source Sans Pro"/>
              </a:rPr>
              <a:t>B</a:t>
            </a:r>
          </a:p>
        </p:txBody>
      </p:sp>
      <p:sp>
        <p:nvSpPr>
          <p:cNvPr id="81" name="Line 38"/>
          <p:cNvSpPr>
            <a:spLocks noChangeShapeType="1"/>
          </p:cNvSpPr>
          <p:nvPr/>
        </p:nvSpPr>
        <p:spPr bwMode="auto">
          <a:xfrm flipH="1" flipV="1">
            <a:off x="3337782" y="5330118"/>
            <a:ext cx="0" cy="597744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1272451" y="2157413"/>
            <a:ext cx="800219" cy="58477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tx2"/>
                </a:solidFill>
                <a:latin typeface="Source Sans Pro"/>
              </a:rPr>
              <a:t>OR</a:t>
            </a:r>
            <a:endParaRPr lang="en-US" sz="3200" dirty="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1266642" y="5028764"/>
            <a:ext cx="1051891" cy="58477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tx2"/>
                </a:solidFill>
                <a:latin typeface="Source Sans Pro"/>
              </a:rPr>
              <a:t>AND</a:t>
            </a:r>
            <a:endParaRPr lang="en-US" sz="3200" dirty="0">
              <a:solidFill>
                <a:schemeClr val="tx2"/>
              </a:solidFill>
              <a:latin typeface="Source Sans Pro"/>
            </a:endParaRPr>
          </a:p>
        </p:txBody>
      </p:sp>
      <p:graphicFrame>
        <p:nvGraphicFramePr>
          <p:cNvPr id="41" name="Group 5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45923216"/>
              </p:ext>
            </p:extLst>
          </p:nvPr>
        </p:nvGraphicFramePr>
        <p:xfrm>
          <a:off x="5336498" y="1824928"/>
          <a:ext cx="1905000" cy="1676400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896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A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Light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96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0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0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0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Source Sans Pro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96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0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1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1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Source Sans Pro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96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1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0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1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Source Sans Pro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96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1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1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1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Source Sans Pro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2" name="TextBox 41"/>
          <p:cNvSpPr txBox="1"/>
          <p:nvPr/>
        </p:nvSpPr>
        <p:spPr>
          <a:xfrm>
            <a:off x="7475622" y="2277952"/>
            <a:ext cx="10374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chemeClr val="tx2"/>
                </a:solidFill>
                <a:latin typeface="Source Sans Pro"/>
              </a:rPr>
              <a:t>0 = OFF</a:t>
            </a:r>
          </a:p>
          <a:p>
            <a:r>
              <a:rPr lang="en-US" sz="1800" dirty="0" smtClean="0">
                <a:solidFill>
                  <a:schemeClr val="tx2"/>
                </a:solidFill>
                <a:latin typeface="Source Sans Pro"/>
              </a:rPr>
              <a:t>1 = ON</a:t>
            </a:r>
            <a:endParaRPr lang="en-US" sz="1800" dirty="0">
              <a:solidFill>
                <a:schemeClr val="tx2"/>
              </a:solidFill>
              <a:latin typeface="Source Sans Pro"/>
            </a:endParaRPr>
          </a:p>
        </p:txBody>
      </p:sp>
      <p:graphicFrame>
        <p:nvGraphicFramePr>
          <p:cNvPr id="43" name="Group 5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38747733"/>
              </p:ext>
            </p:extLst>
          </p:nvPr>
        </p:nvGraphicFramePr>
        <p:xfrm>
          <a:off x="5336498" y="4520374"/>
          <a:ext cx="1905000" cy="1676400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896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A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Light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96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0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0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0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Source Sans Pro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96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0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1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0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Source Sans Pro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96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1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0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0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Source Sans Pro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96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1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1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1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Source Sans Pro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36737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686800" y="6253353"/>
            <a:ext cx="457200" cy="604647"/>
          </a:xfrm>
          <a:ln>
            <a:noFill/>
          </a:ln>
        </p:spPr>
        <p:txBody>
          <a:bodyPr/>
          <a:lstStyle/>
          <a:p>
            <a:pPr>
              <a:defRPr/>
            </a:pPr>
            <a:fld id="{EFE0FDE5-1195-4879-940F-31B1BE8EAA1F}" type="slidenum">
              <a:rPr lang="en-US" smtClean="0">
                <a:solidFill>
                  <a:schemeClr val="tx2"/>
                </a:solidFill>
              </a:rPr>
              <a:pPr>
                <a:defRPr/>
              </a:pPr>
              <a:t>13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533400"/>
          </a:xfrm>
          <a:ln>
            <a:noFill/>
          </a:ln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chemeClr val="tx2"/>
                </a:solidFill>
              </a:rPr>
              <a:t>Basic </a:t>
            </a:r>
            <a:r>
              <a:rPr lang="en-US" sz="3200" dirty="0">
                <a:solidFill>
                  <a:schemeClr val="tx2"/>
                </a:solidFill>
              </a:rPr>
              <a:t>Building Blocks: </a:t>
            </a:r>
            <a:r>
              <a:rPr lang="en-US" sz="3200" dirty="0" smtClean="0">
                <a:solidFill>
                  <a:schemeClr val="tx2"/>
                </a:solidFill>
              </a:rPr>
              <a:t>Switches to Logic Gates</a:t>
            </a:r>
            <a:endParaRPr lang="en-US" sz="3200" dirty="0">
              <a:solidFill>
                <a:schemeClr val="tx2"/>
              </a:solidFill>
            </a:endParaRPr>
          </a:p>
        </p:txBody>
      </p:sp>
      <p:sp>
        <p:nvSpPr>
          <p:cNvPr id="61" name="Line 5"/>
          <p:cNvSpPr>
            <a:spLocks noChangeShapeType="1"/>
          </p:cNvSpPr>
          <p:nvPr/>
        </p:nvSpPr>
        <p:spPr bwMode="auto">
          <a:xfrm>
            <a:off x="252232" y="3029580"/>
            <a:ext cx="723900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62" name="Line 7"/>
          <p:cNvSpPr>
            <a:spLocks noChangeShapeType="1"/>
          </p:cNvSpPr>
          <p:nvPr/>
        </p:nvSpPr>
        <p:spPr bwMode="auto">
          <a:xfrm>
            <a:off x="2562045" y="2409826"/>
            <a:ext cx="609600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63" name="Line 11"/>
          <p:cNvSpPr>
            <a:spLocks noChangeShapeType="1"/>
          </p:cNvSpPr>
          <p:nvPr/>
        </p:nvSpPr>
        <p:spPr bwMode="auto">
          <a:xfrm>
            <a:off x="256647" y="1914989"/>
            <a:ext cx="730370" cy="23274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64" name="Line 17"/>
          <p:cNvSpPr>
            <a:spLocks noChangeShapeType="1"/>
          </p:cNvSpPr>
          <p:nvPr/>
        </p:nvSpPr>
        <p:spPr bwMode="auto">
          <a:xfrm>
            <a:off x="183002" y="5927862"/>
            <a:ext cx="762000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65" name="Line 19"/>
          <p:cNvSpPr>
            <a:spLocks noChangeShapeType="1"/>
          </p:cNvSpPr>
          <p:nvPr/>
        </p:nvSpPr>
        <p:spPr bwMode="auto">
          <a:xfrm>
            <a:off x="2562042" y="5330118"/>
            <a:ext cx="762000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66" name="Line 23"/>
          <p:cNvSpPr>
            <a:spLocks noChangeShapeType="1"/>
          </p:cNvSpPr>
          <p:nvPr/>
        </p:nvSpPr>
        <p:spPr bwMode="auto">
          <a:xfrm>
            <a:off x="183002" y="4851508"/>
            <a:ext cx="762000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72" name="AutoShape 30"/>
          <p:cNvSpPr>
            <a:spLocks noChangeArrowheads="1"/>
          </p:cNvSpPr>
          <p:nvPr/>
        </p:nvSpPr>
        <p:spPr bwMode="auto">
          <a:xfrm>
            <a:off x="923807" y="4462543"/>
            <a:ext cx="1617714" cy="1717216"/>
          </a:xfrm>
          <a:prstGeom prst="flowChartDelay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73" name="AutoShape 15"/>
          <p:cNvSpPr>
            <a:spLocks noChangeArrowheads="1"/>
          </p:cNvSpPr>
          <p:nvPr/>
        </p:nvSpPr>
        <p:spPr bwMode="auto">
          <a:xfrm flipH="1">
            <a:off x="775759" y="1673970"/>
            <a:ext cx="1786282" cy="1555859"/>
          </a:xfrm>
          <a:prstGeom prst="moon">
            <a:avLst>
              <a:gd name="adj" fmla="val 78771"/>
            </a:avLst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352245" y="1471613"/>
            <a:ext cx="423514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tx2"/>
                </a:solidFill>
                <a:latin typeface="Source Sans Pro"/>
              </a:rPr>
              <a:t>A</a:t>
            </a:r>
            <a:endParaRPr lang="en-US" sz="2800" dirty="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402994" y="2538311"/>
            <a:ext cx="423514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tx2"/>
                </a:solidFill>
                <a:latin typeface="Source Sans Pro"/>
              </a:rPr>
              <a:t>B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481298" y="4404519"/>
            <a:ext cx="423514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tx2"/>
                </a:solidFill>
                <a:latin typeface="Source Sans Pro"/>
              </a:rPr>
              <a:t>A</a:t>
            </a:r>
            <a:endParaRPr lang="en-US" sz="2800" dirty="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493354" y="5471319"/>
            <a:ext cx="423514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tx2"/>
                </a:solidFill>
                <a:latin typeface="Source Sans Pro"/>
              </a:rPr>
              <a:t>B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1272451" y="2157413"/>
            <a:ext cx="800219" cy="58477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tx2"/>
                </a:solidFill>
                <a:latin typeface="Source Sans Pro"/>
              </a:rPr>
              <a:t>OR</a:t>
            </a:r>
            <a:endParaRPr lang="en-US" sz="3200" dirty="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1266642" y="5028764"/>
            <a:ext cx="1051891" cy="58477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tx2"/>
                </a:solidFill>
                <a:latin typeface="Source Sans Pro"/>
              </a:rPr>
              <a:t>AND</a:t>
            </a:r>
            <a:endParaRPr lang="en-US" sz="3200" dirty="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8" name="Rectangle 3"/>
          <p:cNvSpPr txBox="1">
            <a:spLocks noChangeArrowheads="1"/>
          </p:cNvSpPr>
          <p:nvPr/>
        </p:nvSpPr>
        <p:spPr>
          <a:xfrm>
            <a:off x="4495799" y="4525962"/>
            <a:ext cx="4648201" cy="210343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98450" indent="-298450" algn="l" defTabSz="609570" rtl="0" eaLnBrk="1" latinLnBrk="0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tabLst/>
              <a:defRPr sz="3200" b="0" i="0" strike="noStrike" kern="1200" cap="none" normalizeH="0" baseline="0">
                <a:solidFill>
                  <a:srgbClr val="262626"/>
                </a:solidFill>
                <a:latin typeface="Source Sans Pro"/>
                <a:ea typeface="+mn-ea"/>
                <a:cs typeface="Source Sans Pro"/>
              </a:defRPr>
            </a:lvl1pPr>
            <a:lvl2pPr marL="584200" indent="-355600" algn="l" defTabSz="609570" rtl="0" eaLnBrk="1" latinLnBrk="0" hangingPunct="1">
              <a:spcBef>
                <a:spcPts val="0"/>
              </a:spcBef>
              <a:buFont typeface="Arial"/>
              <a:buChar char="•"/>
              <a:tabLst/>
              <a:defRPr lang="en-US" sz="2800" kern="1200" dirty="0" smtClean="0">
                <a:solidFill>
                  <a:srgbClr val="262626"/>
                </a:solidFill>
                <a:latin typeface="Source Sans Pro"/>
                <a:ea typeface="+mn-ea"/>
                <a:cs typeface="Source Sans Pro"/>
              </a:defRPr>
            </a:lvl2pPr>
            <a:lvl3pPr marL="755650" indent="-285750" algn="l" defTabSz="609570" rtl="0" eaLnBrk="1" latinLnBrk="0" hangingPunct="1">
              <a:spcBef>
                <a:spcPct val="20000"/>
              </a:spcBef>
              <a:buFont typeface="Lucida Grande"/>
              <a:buChar char="-"/>
              <a:tabLst/>
              <a:defRPr sz="2400" kern="1200">
                <a:solidFill>
                  <a:srgbClr val="262626"/>
                </a:solidFill>
                <a:latin typeface="Source Sans Pro"/>
                <a:ea typeface="+mn-ea"/>
                <a:cs typeface="Source Sans Pro"/>
              </a:defRPr>
            </a:lvl3pPr>
            <a:lvl4pPr marL="927100" indent="-228600" algn="l" defTabSz="609570" rtl="0" eaLnBrk="1" latinLnBrk="0" hangingPunct="1">
              <a:spcBef>
                <a:spcPct val="20000"/>
              </a:spcBef>
              <a:buFont typeface="Arial"/>
              <a:buChar char="•"/>
              <a:tabLst/>
              <a:defRPr sz="2000" kern="1200" baseline="0">
                <a:solidFill>
                  <a:srgbClr val="262626"/>
                </a:solidFill>
                <a:latin typeface="Source Sans Pro"/>
                <a:ea typeface="+mn-ea"/>
                <a:cs typeface="Source Sans Pro"/>
              </a:defRPr>
            </a:lvl4pPr>
            <a:lvl5pPr marL="1155700" indent="-228600" algn="l" defTabSz="609570" rtl="0" eaLnBrk="1" latinLnBrk="0" hangingPunct="1">
              <a:spcBef>
                <a:spcPct val="20000"/>
              </a:spcBef>
              <a:buFont typeface="Arial"/>
              <a:buChar char="»"/>
              <a:tabLst/>
              <a:defRPr sz="1600" kern="1200">
                <a:solidFill>
                  <a:srgbClr val="262626"/>
                </a:solidFill>
                <a:latin typeface="Source Sans Pro"/>
                <a:ea typeface="+mn-ea"/>
                <a:cs typeface="Source Sans Pro"/>
              </a:defRPr>
            </a:lvl5pPr>
            <a:lvl6pPr marL="3352632" indent="-304784" algn="l" defTabSz="609570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202" indent="-304784" algn="l" defTabSz="609570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772" indent="-304784" algn="l" defTabSz="609570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341" indent="-304784" algn="l" defTabSz="609570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/>
            <a:r>
              <a:rPr lang="en-US" sz="2800" dirty="0" smtClean="0">
                <a:solidFill>
                  <a:schemeClr val="accent1"/>
                </a:solidFill>
              </a:rPr>
              <a:t>Did you know?</a:t>
            </a:r>
          </a:p>
          <a:p>
            <a:pPr fontAlgn="auto"/>
            <a:r>
              <a:rPr lang="en-US" sz="2400" dirty="0" smtClean="0">
                <a:solidFill>
                  <a:schemeClr val="accent1"/>
                </a:solidFill>
              </a:rPr>
              <a:t>George Boole: </a:t>
            </a:r>
            <a:r>
              <a:rPr lang="en-US" sz="2400" dirty="0" smtClean="0">
                <a:solidFill>
                  <a:schemeClr val="tx2"/>
                </a:solidFill>
              </a:rPr>
              <a:t>Inventor of the idea of logic gates. He was born in Lincoln, England and he was the son of a shoemaker in a low class family. </a:t>
            </a:r>
          </a:p>
          <a:p>
            <a:pPr fontAlgn="auto"/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44" name="Picture 43"/>
          <p:cNvPicPr/>
          <p:nvPr/>
        </p:nvPicPr>
        <p:blipFill>
          <a:blip r:embed="rId3"/>
          <a:srcRect t="1176"/>
          <a:stretch>
            <a:fillRect/>
          </a:stretch>
        </p:blipFill>
        <p:spPr bwMode="auto">
          <a:xfrm>
            <a:off x="5791200" y="685800"/>
            <a:ext cx="22098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" name="Rectangle 44"/>
          <p:cNvSpPr/>
          <p:nvPr/>
        </p:nvSpPr>
        <p:spPr>
          <a:xfrm>
            <a:off x="5029200" y="3348335"/>
            <a:ext cx="39595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chemeClr val="tx2"/>
                </a:solidFill>
                <a:latin typeface="Source Sans Pro"/>
                <a:cs typeface="Comic Sans MS"/>
              </a:rPr>
              <a:t>George Boole (1815-1864)</a:t>
            </a:r>
            <a:endParaRPr lang="en-US" sz="2400" dirty="0">
              <a:solidFill>
                <a:schemeClr val="tx2"/>
              </a:solidFill>
              <a:latin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739971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chemeClr val="tx2"/>
                </a:solidFill>
              </a:rPr>
              <a:t>Takeaway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8823960" cy="5262757"/>
          </a:xfrm>
        </p:spPr>
        <p:txBody>
          <a:bodyPr/>
          <a:lstStyle/>
          <a:p>
            <a:r>
              <a:rPr lang="en-US" dirty="0" smtClean="0"/>
              <a:t>Binary (two symbols: </a:t>
            </a:r>
            <a:r>
              <a:rPr lang="en-US" dirty="0" smtClean="0">
                <a:solidFill>
                  <a:schemeClr val="accent1"/>
                </a:solidFill>
              </a:rPr>
              <a:t>true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chemeClr val="accent6"/>
                </a:solidFill>
              </a:rPr>
              <a:t>false</a:t>
            </a:r>
            <a:r>
              <a:rPr lang="en-US" dirty="0" smtClean="0"/>
              <a:t>) is the basis of Logic Design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8744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30" name="Rectangle 2"/>
          <p:cNvSpPr txBox="1">
            <a:spLocks noChangeArrowheads="1"/>
          </p:cNvSpPr>
          <p:nvPr/>
        </p:nvSpPr>
        <p:spPr>
          <a:xfrm>
            <a:off x="0" y="0"/>
            <a:ext cx="8229600" cy="10229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Source Sans Pro"/>
              </a:rPr>
              <a:t>Building Functions: Logic Gates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Source Sans Pro"/>
            </a:endParaRPr>
          </a:p>
        </p:txBody>
      </p:sp>
      <p:sp>
        <p:nvSpPr>
          <p:cNvPr id="31" name="Rectangle 3"/>
          <p:cNvSpPr txBox="1">
            <a:spLocks noChangeArrowheads="1"/>
          </p:cNvSpPr>
          <p:nvPr/>
        </p:nvSpPr>
        <p:spPr>
          <a:xfrm>
            <a:off x="0" y="985938"/>
            <a:ext cx="8953500" cy="5872062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457200" rtl="0" eaLnBrk="1" latinLnBrk="0" hangingPunct="1">
              <a:spcBef>
                <a:spcPts val="200"/>
              </a:spcBef>
              <a:buFont typeface="Arial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200"/>
              </a:spcBef>
              <a:buSzPct val="80000"/>
              <a:buFont typeface="Wingdings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2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200"/>
              </a:spcBef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2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457200" rtl="0" eaLnBrk="1" fontAlgn="auto" latinLnBrk="0" hangingPunct="1">
              <a:lnSpc>
                <a:spcPct val="82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Source Sans Pro"/>
              </a:rPr>
              <a:t>NOT: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Source Sans Pro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82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Source Sans Pro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82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Source Sans Pro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82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Source Sans Pro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82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Source Sans Pro"/>
              </a:rPr>
              <a:t>AND:</a:t>
            </a:r>
          </a:p>
          <a:p>
            <a:pPr marL="342900" marR="0" lvl="0" indent="-342900" algn="l" defTabSz="457200" rtl="0" eaLnBrk="1" fontAlgn="auto" latinLnBrk="0" hangingPunct="1">
              <a:lnSpc>
                <a:spcPct val="82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Source Sans Pro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82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Source Sans Pro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82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Source Sans Pro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82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Source Sans Pro"/>
              </a:rPr>
              <a:t>OR:</a:t>
            </a:r>
          </a:p>
          <a:p>
            <a:pPr marL="342900" marR="0" lvl="0" indent="-342900" algn="l" defTabSz="457200" rtl="0" eaLnBrk="1" fontAlgn="auto" latinLnBrk="0" hangingPunct="1">
              <a:lnSpc>
                <a:spcPct val="82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Source Sans Pro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82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Source Sans Pro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82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Source Sans Pro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82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Source Sans Pro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82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Source Sans Pro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Source Sans Pro"/>
              </a:rPr>
              <a:t>Logic Gates</a:t>
            </a:r>
          </a:p>
          <a:p>
            <a:pPr marL="742950" marR="0" lvl="1" indent="-285750" algn="l" defTabSz="457200" rtl="0" eaLnBrk="1" fontAlgn="auto" latinLnBrk="0" hangingPunct="1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ClrTx/>
              <a:buSzPct val="80000"/>
              <a:buFont typeface="Wingdings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Source Sans Pro"/>
              </a:rPr>
              <a:t>digital circuit that either allows a signal to pass through it or not.</a:t>
            </a:r>
          </a:p>
          <a:p>
            <a:pPr marL="742950" marR="0" lvl="1" indent="-285750" algn="l" defTabSz="457200" rtl="0" eaLnBrk="1" fontAlgn="auto" latinLnBrk="0" hangingPunct="1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ClrTx/>
              <a:buSzPct val="80000"/>
              <a:buFont typeface="Wingdings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Source Sans Pro"/>
              </a:rPr>
              <a:t>Used to build logic functions</a:t>
            </a:r>
          </a:p>
          <a:p>
            <a:pPr marL="742950" marR="0" lvl="1" indent="-285750" algn="l" defTabSz="457200" rtl="0" eaLnBrk="1" fontAlgn="auto" latinLnBrk="0" hangingPunct="1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ClrTx/>
              <a:buSzPct val="80000"/>
              <a:buFont typeface="Wingdings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Source Sans Pro"/>
              </a:rPr>
              <a:t>There are seven basic logic gates: </a:t>
            </a:r>
          </a:p>
          <a:p>
            <a:pPr marL="457200" marR="0" lvl="1" indent="0" algn="l" defTabSz="457200" rtl="0" eaLnBrk="1" fontAlgn="auto" latinLnBrk="0" hangingPunct="1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ClrTx/>
              <a:buSzPct val="80000"/>
              <a:buFont typeface="Wingdings" charset="2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Source Sans Pro"/>
              </a:rPr>
              <a:t>	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Source Sans Pro"/>
              </a:rPr>
              <a:t>AND, OR,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Source Sans Pro"/>
              </a:rPr>
              <a:t>NOT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Source Sans Pro"/>
              </a:rPr>
              <a:t>, </a:t>
            </a:r>
          </a:p>
          <a:p>
            <a:pPr marL="457200" marR="0" lvl="1" indent="0" algn="l" defTabSz="457200" rtl="0" eaLnBrk="1" fontAlgn="auto" latinLnBrk="0" hangingPunct="1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ClrTx/>
              <a:buSzPct val="80000"/>
              <a:buFont typeface="Wingdings" charset="2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Source Sans Pro"/>
              </a:rPr>
              <a:t>	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Source Sans Pro"/>
            </a:endParaRPr>
          </a:p>
        </p:txBody>
      </p:sp>
      <p:grpSp>
        <p:nvGrpSpPr>
          <p:cNvPr id="32" name="Group 4"/>
          <p:cNvGrpSpPr>
            <a:grpSpLocks/>
          </p:cNvGrpSpPr>
          <p:nvPr/>
        </p:nvGrpSpPr>
        <p:grpSpPr bwMode="auto">
          <a:xfrm>
            <a:off x="1003300" y="2400400"/>
            <a:ext cx="1446213" cy="685800"/>
            <a:chOff x="1056" y="1584"/>
            <a:chExt cx="911" cy="432"/>
          </a:xfrm>
        </p:grpSpPr>
        <p:sp>
          <p:nvSpPr>
            <p:cNvPr id="33" name="AutoShape 5"/>
            <p:cNvSpPr>
              <a:spLocks noChangeArrowheads="1"/>
            </p:cNvSpPr>
            <p:nvPr/>
          </p:nvSpPr>
          <p:spPr bwMode="auto">
            <a:xfrm>
              <a:off x="1248" y="1584"/>
              <a:ext cx="528" cy="432"/>
            </a:xfrm>
            <a:prstGeom prst="flowChartDelay">
              <a:avLst/>
            </a:prstGeom>
            <a:noFill/>
            <a:ln w="25400">
              <a:solidFill>
                <a:sysClr val="windowText" lastClr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4" name="Line 6"/>
            <p:cNvSpPr>
              <a:spLocks noChangeShapeType="1"/>
            </p:cNvSpPr>
            <p:nvPr/>
          </p:nvSpPr>
          <p:spPr bwMode="auto">
            <a:xfrm flipH="1">
              <a:off x="1056" y="1680"/>
              <a:ext cx="192" cy="0"/>
            </a:xfrm>
            <a:prstGeom prst="line">
              <a:avLst/>
            </a:prstGeom>
            <a:noFill/>
            <a:ln w="28575">
              <a:solidFill>
                <a:sysClr val="windowText" lastClr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5" name="Line 7"/>
            <p:cNvSpPr>
              <a:spLocks noChangeShapeType="1"/>
            </p:cNvSpPr>
            <p:nvPr/>
          </p:nvSpPr>
          <p:spPr bwMode="auto">
            <a:xfrm flipH="1">
              <a:off x="1056" y="1920"/>
              <a:ext cx="192" cy="0"/>
            </a:xfrm>
            <a:prstGeom prst="line">
              <a:avLst/>
            </a:prstGeom>
            <a:noFill/>
            <a:ln w="28575">
              <a:solidFill>
                <a:sysClr val="windowText" lastClr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6" name="Line 8"/>
            <p:cNvSpPr>
              <a:spLocks noChangeShapeType="1"/>
            </p:cNvSpPr>
            <p:nvPr/>
          </p:nvSpPr>
          <p:spPr bwMode="auto">
            <a:xfrm flipH="1">
              <a:off x="1775" y="1796"/>
              <a:ext cx="192" cy="0"/>
            </a:xfrm>
            <a:prstGeom prst="line">
              <a:avLst/>
            </a:prstGeom>
            <a:noFill/>
            <a:ln w="28575">
              <a:solidFill>
                <a:sysClr val="windowText" lastClr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37" name="Group 9"/>
          <p:cNvGrpSpPr>
            <a:grpSpLocks/>
          </p:cNvGrpSpPr>
          <p:nvPr/>
        </p:nvGrpSpPr>
        <p:grpSpPr bwMode="auto">
          <a:xfrm>
            <a:off x="850900" y="1409800"/>
            <a:ext cx="1482725" cy="533400"/>
            <a:chOff x="3654" y="1680"/>
            <a:chExt cx="934" cy="336"/>
          </a:xfrm>
        </p:grpSpPr>
        <p:sp>
          <p:nvSpPr>
            <p:cNvPr id="38" name="AutoShape 10"/>
            <p:cNvSpPr>
              <a:spLocks noChangeArrowheads="1"/>
            </p:cNvSpPr>
            <p:nvPr/>
          </p:nvSpPr>
          <p:spPr bwMode="auto">
            <a:xfrm rot="5400000">
              <a:off x="3960" y="1656"/>
              <a:ext cx="336" cy="384"/>
            </a:xfrm>
            <a:prstGeom prst="triangle">
              <a:avLst>
                <a:gd name="adj" fmla="val 50000"/>
              </a:avLst>
            </a:prstGeom>
            <a:noFill/>
            <a:ln w="25400">
              <a:solidFill>
                <a:sysClr val="windowText" lastClr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9" name="Oval 11"/>
            <p:cNvSpPr>
              <a:spLocks noChangeArrowheads="1"/>
            </p:cNvSpPr>
            <p:nvPr/>
          </p:nvSpPr>
          <p:spPr bwMode="auto">
            <a:xfrm>
              <a:off x="4326" y="1799"/>
              <a:ext cx="96" cy="96"/>
            </a:xfrm>
            <a:prstGeom prst="ellipse">
              <a:avLst/>
            </a:prstGeom>
            <a:noFill/>
            <a:ln w="25400">
              <a:solidFill>
                <a:sysClr val="windowText" lastClr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0" name="Line 12"/>
            <p:cNvSpPr>
              <a:spLocks noChangeShapeType="1"/>
            </p:cNvSpPr>
            <p:nvPr/>
          </p:nvSpPr>
          <p:spPr bwMode="auto">
            <a:xfrm flipH="1">
              <a:off x="3654" y="1847"/>
              <a:ext cx="288" cy="0"/>
            </a:xfrm>
            <a:prstGeom prst="line">
              <a:avLst/>
            </a:prstGeom>
            <a:noFill/>
            <a:ln w="25400">
              <a:solidFill>
                <a:sysClr val="windowText" lastClr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1" name="Line 13"/>
            <p:cNvSpPr>
              <a:spLocks noChangeShapeType="1"/>
            </p:cNvSpPr>
            <p:nvPr/>
          </p:nvSpPr>
          <p:spPr bwMode="auto">
            <a:xfrm flipH="1" flipV="1">
              <a:off x="4422" y="1847"/>
              <a:ext cx="166" cy="3"/>
            </a:xfrm>
            <a:prstGeom prst="line">
              <a:avLst/>
            </a:prstGeom>
            <a:noFill/>
            <a:ln w="25400">
              <a:solidFill>
                <a:sysClr val="windowText" lastClr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42" name="Group 14"/>
          <p:cNvGrpSpPr>
            <a:grpSpLocks/>
          </p:cNvGrpSpPr>
          <p:nvPr/>
        </p:nvGrpSpPr>
        <p:grpSpPr bwMode="auto">
          <a:xfrm>
            <a:off x="1082675" y="3652938"/>
            <a:ext cx="1295400" cy="812800"/>
            <a:chOff x="4685" y="3035"/>
            <a:chExt cx="816" cy="512"/>
          </a:xfrm>
        </p:grpSpPr>
        <p:sp>
          <p:nvSpPr>
            <p:cNvPr id="43" name="AutoShape 15"/>
            <p:cNvSpPr>
              <a:spLocks noChangeArrowheads="1"/>
            </p:cNvSpPr>
            <p:nvPr/>
          </p:nvSpPr>
          <p:spPr bwMode="auto">
            <a:xfrm flipH="1">
              <a:off x="4732" y="3035"/>
              <a:ext cx="588" cy="512"/>
            </a:xfrm>
            <a:prstGeom prst="moon">
              <a:avLst>
                <a:gd name="adj" fmla="val 71690"/>
              </a:avLst>
            </a:prstGeom>
            <a:noFill/>
            <a:ln w="25400">
              <a:solidFill>
                <a:sysClr val="windowText" lastClr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" name="Line 16"/>
            <p:cNvSpPr>
              <a:spLocks noChangeShapeType="1"/>
            </p:cNvSpPr>
            <p:nvPr/>
          </p:nvSpPr>
          <p:spPr bwMode="auto">
            <a:xfrm flipH="1">
              <a:off x="4685" y="3190"/>
              <a:ext cx="176" cy="0"/>
            </a:xfrm>
            <a:prstGeom prst="line">
              <a:avLst/>
            </a:prstGeom>
            <a:noFill/>
            <a:ln w="28575">
              <a:solidFill>
                <a:sysClr val="windowText" lastClr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5" name="Line 17"/>
            <p:cNvSpPr>
              <a:spLocks noChangeShapeType="1"/>
            </p:cNvSpPr>
            <p:nvPr/>
          </p:nvSpPr>
          <p:spPr bwMode="auto">
            <a:xfrm flipH="1">
              <a:off x="4685" y="3410"/>
              <a:ext cx="176" cy="0"/>
            </a:xfrm>
            <a:prstGeom prst="line">
              <a:avLst/>
            </a:prstGeom>
            <a:noFill/>
            <a:ln w="28575">
              <a:solidFill>
                <a:sysClr val="windowText" lastClr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6" name="Line 18"/>
            <p:cNvSpPr>
              <a:spLocks noChangeShapeType="1"/>
            </p:cNvSpPr>
            <p:nvPr/>
          </p:nvSpPr>
          <p:spPr bwMode="auto">
            <a:xfrm flipH="1">
              <a:off x="5325" y="3295"/>
              <a:ext cx="176" cy="0"/>
            </a:xfrm>
            <a:prstGeom prst="line">
              <a:avLst/>
            </a:prstGeom>
            <a:noFill/>
            <a:ln w="28575">
              <a:solidFill>
                <a:sysClr val="windowText" lastClr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aphicFrame>
        <p:nvGraphicFramePr>
          <p:cNvPr id="47" name="Group 53"/>
          <p:cNvGraphicFramePr>
            <a:graphicFrameLocks/>
          </p:cNvGraphicFramePr>
          <p:nvPr>
            <p:extLst/>
          </p:nvPr>
        </p:nvGraphicFramePr>
        <p:xfrm>
          <a:off x="2552700" y="3576738"/>
          <a:ext cx="939800" cy="1371600"/>
        </p:xfrm>
        <a:graphic>
          <a:graphicData uri="http://schemas.openxmlformats.org/drawingml/2006/table">
            <a:tbl>
              <a:tblPr/>
              <a:tblGrid>
                <a:gridCol w="208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8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876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28600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A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Out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600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Source Sans Pro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8600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1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1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Source Sans Pro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8600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1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1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Source Sans Pro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8600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1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1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1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Source Sans Pro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48" name="Group 53"/>
          <p:cNvGraphicFramePr>
            <a:graphicFrameLocks/>
          </p:cNvGraphicFramePr>
          <p:nvPr>
            <p:extLst/>
          </p:nvPr>
        </p:nvGraphicFramePr>
        <p:xfrm>
          <a:off x="2552700" y="2052738"/>
          <a:ext cx="939800" cy="1371600"/>
        </p:xfrm>
        <a:graphic>
          <a:graphicData uri="http://schemas.openxmlformats.org/drawingml/2006/table">
            <a:tbl>
              <a:tblPr/>
              <a:tblGrid>
                <a:gridCol w="208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8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876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28600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A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Out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600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Source Sans Pro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8600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1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Source Sans Pro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8600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1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Source Sans Pro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8600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1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1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1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Source Sans Pro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49" name="Group 5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7430854"/>
              </p:ext>
            </p:extLst>
          </p:nvPr>
        </p:nvGraphicFramePr>
        <p:xfrm>
          <a:off x="2601913" y="1138338"/>
          <a:ext cx="865187" cy="822960"/>
        </p:xfrm>
        <a:graphic>
          <a:graphicData uri="http://schemas.openxmlformats.org/drawingml/2006/table">
            <a:tbl>
              <a:tblPr/>
              <a:tblGrid>
                <a:gridCol w="3241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10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28600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A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Out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600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Source Sans Pro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8600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Source Sans Pro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0" name="TextBox 49"/>
          <p:cNvSpPr txBox="1"/>
          <p:nvPr/>
        </p:nvSpPr>
        <p:spPr>
          <a:xfrm>
            <a:off x="952500" y="3742294"/>
            <a:ext cx="104196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A</a:t>
            </a:r>
            <a:endParaRPr lang="en-US" sz="14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952500" y="4123294"/>
            <a:ext cx="104196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B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876300" y="2446894"/>
            <a:ext cx="104196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A</a:t>
            </a:r>
            <a:endParaRPr lang="en-US" sz="14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876300" y="2827894"/>
            <a:ext cx="104196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B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876300" y="1366938"/>
            <a:ext cx="15240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2668359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30" name="Rectangle 2"/>
          <p:cNvSpPr txBox="1">
            <a:spLocks noChangeArrowheads="1"/>
          </p:cNvSpPr>
          <p:nvPr/>
        </p:nvSpPr>
        <p:spPr>
          <a:xfrm>
            <a:off x="0" y="0"/>
            <a:ext cx="8229600" cy="10229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Source Sans Pro"/>
              </a:rPr>
              <a:t>Building Functions: Logic Gates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Source Sans Pro"/>
            </a:endParaRPr>
          </a:p>
        </p:txBody>
      </p:sp>
      <p:sp>
        <p:nvSpPr>
          <p:cNvPr id="31" name="Rectangle 3"/>
          <p:cNvSpPr txBox="1">
            <a:spLocks noChangeArrowheads="1"/>
          </p:cNvSpPr>
          <p:nvPr/>
        </p:nvSpPr>
        <p:spPr>
          <a:xfrm>
            <a:off x="0" y="985938"/>
            <a:ext cx="8953500" cy="5872062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457200" rtl="0" eaLnBrk="1" latinLnBrk="0" hangingPunct="1">
              <a:spcBef>
                <a:spcPts val="200"/>
              </a:spcBef>
              <a:buFont typeface="Arial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200"/>
              </a:spcBef>
              <a:buSzPct val="80000"/>
              <a:buFont typeface="Wingdings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2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200"/>
              </a:spcBef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2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457200" rtl="0" eaLnBrk="1" fontAlgn="auto" latinLnBrk="0" hangingPunct="1">
              <a:lnSpc>
                <a:spcPct val="82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Source Sans Pro"/>
              </a:rPr>
              <a:t>NOT:</a:t>
            </a:r>
          </a:p>
          <a:p>
            <a:pPr marL="342900" marR="0" lvl="0" indent="-342900" algn="l" defTabSz="457200" rtl="0" eaLnBrk="1" fontAlgn="auto" latinLnBrk="0" hangingPunct="1">
              <a:lnSpc>
                <a:spcPct val="82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Source Sans Pro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82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Source Sans Pro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82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Source Sans Pro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82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Source Sans Pro"/>
              </a:rPr>
              <a:t>AND:</a:t>
            </a:r>
          </a:p>
          <a:p>
            <a:pPr marL="342900" marR="0" lvl="0" indent="-342900" algn="l" defTabSz="457200" rtl="0" eaLnBrk="1" fontAlgn="auto" latinLnBrk="0" hangingPunct="1">
              <a:lnSpc>
                <a:spcPct val="82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Source Sans Pro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82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Source Sans Pro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82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Source Sans Pro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82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Source Sans Pro"/>
              </a:rPr>
              <a:t>OR:</a:t>
            </a:r>
          </a:p>
          <a:p>
            <a:pPr marL="342900" marR="0" lvl="0" indent="-342900" algn="l" defTabSz="457200" rtl="0" eaLnBrk="1" fontAlgn="auto" latinLnBrk="0" hangingPunct="1">
              <a:lnSpc>
                <a:spcPct val="82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Source Sans Pro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82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Source Sans Pro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82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Source Sans Pro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82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Source Sans Pro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82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Source Sans Pro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Source Sans Pro"/>
              </a:rPr>
              <a:t>Logic Gates</a:t>
            </a:r>
          </a:p>
          <a:p>
            <a:pPr marL="742950" marR="0" lvl="1" indent="-285750" algn="l" defTabSz="457200" rtl="0" eaLnBrk="1" fontAlgn="auto" latinLnBrk="0" hangingPunct="1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ClrTx/>
              <a:buSzPct val="80000"/>
              <a:buFont typeface="Wingdings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Source Sans Pro"/>
              </a:rPr>
              <a:t>digital circuit that either allows a signal to pass through it or not.</a:t>
            </a:r>
          </a:p>
          <a:p>
            <a:pPr marL="742950" marR="0" lvl="1" indent="-285750" algn="l" defTabSz="457200" rtl="0" eaLnBrk="1" fontAlgn="auto" latinLnBrk="0" hangingPunct="1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ClrTx/>
              <a:buSzPct val="80000"/>
              <a:buFont typeface="Wingdings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Source Sans Pro"/>
              </a:rPr>
              <a:t>Used to build logic functions</a:t>
            </a:r>
          </a:p>
          <a:p>
            <a:pPr marL="742950" marR="0" lvl="1" indent="-285750" algn="l" defTabSz="457200" rtl="0" eaLnBrk="1" fontAlgn="auto" latinLnBrk="0" hangingPunct="1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ClrTx/>
              <a:buSzPct val="80000"/>
              <a:buFont typeface="Wingdings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Source Sans Pro"/>
              </a:rPr>
              <a:t>There are seven basic logic gates: </a:t>
            </a:r>
          </a:p>
          <a:p>
            <a:pPr marL="457200" marR="0" lvl="1" indent="0" algn="l" defTabSz="457200" rtl="0" eaLnBrk="1" fontAlgn="auto" latinLnBrk="0" hangingPunct="1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ClrTx/>
              <a:buSzPct val="80000"/>
              <a:buFont typeface="Wingdings" charset="2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Source Sans Pro"/>
              </a:rPr>
              <a:t>	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Source Sans Pro"/>
              </a:rPr>
              <a:t>AND, OR,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Source Sans Pro"/>
              </a:rPr>
              <a:t>NOT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Source Sans Pro"/>
              </a:rPr>
              <a:t>, </a:t>
            </a:r>
          </a:p>
          <a:p>
            <a:pPr marL="457200" marR="0" lvl="1" indent="0" algn="l" defTabSz="457200" rtl="0" eaLnBrk="1" fontAlgn="auto" latinLnBrk="0" hangingPunct="1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ClrTx/>
              <a:buSzPct val="80000"/>
              <a:buFont typeface="Wingdings" charset="2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Source Sans Pro"/>
              </a:rPr>
              <a:t>	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Source Sans Pro"/>
              </a:rPr>
              <a:t>NAND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Source Sans Pro"/>
              </a:rPr>
              <a:t> (not AND),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Source Sans Pro"/>
              </a:rPr>
              <a:t>NOR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Source Sans Pro"/>
              </a:rPr>
              <a:t> (not OR),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Source Sans Pro"/>
              </a:rPr>
              <a:t>XOR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Source Sans Pro"/>
              </a:rPr>
              <a:t>, and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Source Sans Pro"/>
              </a:rPr>
              <a:t>XNOR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Source Sans Pro"/>
              </a:rPr>
              <a:t> (not XOR) [later]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Source Sans Pro"/>
            </a:endParaRPr>
          </a:p>
        </p:txBody>
      </p:sp>
      <p:grpSp>
        <p:nvGrpSpPr>
          <p:cNvPr id="32" name="Group 4"/>
          <p:cNvGrpSpPr>
            <a:grpSpLocks/>
          </p:cNvGrpSpPr>
          <p:nvPr/>
        </p:nvGrpSpPr>
        <p:grpSpPr bwMode="auto">
          <a:xfrm>
            <a:off x="1003300" y="2400400"/>
            <a:ext cx="1446213" cy="685800"/>
            <a:chOff x="1056" y="1584"/>
            <a:chExt cx="911" cy="432"/>
          </a:xfrm>
        </p:grpSpPr>
        <p:sp>
          <p:nvSpPr>
            <p:cNvPr id="33" name="AutoShape 5"/>
            <p:cNvSpPr>
              <a:spLocks noChangeArrowheads="1"/>
            </p:cNvSpPr>
            <p:nvPr/>
          </p:nvSpPr>
          <p:spPr bwMode="auto">
            <a:xfrm>
              <a:off x="1248" y="1584"/>
              <a:ext cx="528" cy="432"/>
            </a:xfrm>
            <a:prstGeom prst="flowChartDelay">
              <a:avLst/>
            </a:prstGeom>
            <a:noFill/>
            <a:ln w="25400">
              <a:solidFill>
                <a:sysClr val="windowText" lastClr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4" name="Line 6"/>
            <p:cNvSpPr>
              <a:spLocks noChangeShapeType="1"/>
            </p:cNvSpPr>
            <p:nvPr/>
          </p:nvSpPr>
          <p:spPr bwMode="auto">
            <a:xfrm flipH="1">
              <a:off x="1056" y="1680"/>
              <a:ext cx="192" cy="0"/>
            </a:xfrm>
            <a:prstGeom prst="line">
              <a:avLst/>
            </a:prstGeom>
            <a:noFill/>
            <a:ln w="28575">
              <a:solidFill>
                <a:sysClr val="windowText" lastClr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5" name="Line 7"/>
            <p:cNvSpPr>
              <a:spLocks noChangeShapeType="1"/>
            </p:cNvSpPr>
            <p:nvPr/>
          </p:nvSpPr>
          <p:spPr bwMode="auto">
            <a:xfrm flipH="1">
              <a:off x="1056" y="1920"/>
              <a:ext cx="192" cy="0"/>
            </a:xfrm>
            <a:prstGeom prst="line">
              <a:avLst/>
            </a:prstGeom>
            <a:noFill/>
            <a:ln w="28575">
              <a:solidFill>
                <a:sysClr val="windowText" lastClr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6" name="Line 8"/>
            <p:cNvSpPr>
              <a:spLocks noChangeShapeType="1"/>
            </p:cNvSpPr>
            <p:nvPr/>
          </p:nvSpPr>
          <p:spPr bwMode="auto">
            <a:xfrm flipH="1">
              <a:off x="1775" y="1796"/>
              <a:ext cx="192" cy="0"/>
            </a:xfrm>
            <a:prstGeom prst="line">
              <a:avLst/>
            </a:prstGeom>
            <a:noFill/>
            <a:ln w="28575">
              <a:solidFill>
                <a:sysClr val="windowText" lastClr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37" name="Group 9"/>
          <p:cNvGrpSpPr>
            <a:grpSpLocks/>
          </p:cNvGrpSpPr>
          <p:nvPr/>
        </p:nvGrpSpPr>
        <p:grpSpPr bwMode="auto">
          <a:xfrm>
            <a:off x="850900" y="1409800"/>
            <a:ext cx="1482725" cy="533400"/>
            <a:chOff x="3654" y="1680"/>
            <a:chExt cx="934" cy="336"/>
          </a:xfrm>
        </p:grpSpPr>
        <p:sp>
          <p:nvSpPr>
            <p:cNvPr id="38" name="AutoShape 10"/>
            <p:cNvSpPr>
              <a:spLocks noChangeArrowheads="1"/>
            </p:cNvSpPr>
            <p:nvPr/>
          </p:nvSpPr>
          <p:spPr bwMode="auto">
            <a:xfrm rot="5400000">
              <a:off x="3960" y="1656"/>
              <a:ext cx="336" cy="384"/>
            </a:xfrm>
            <a:prstGeom prst="triangle">
              <a:avLst>
                <a:gd name="adj" fmla="val 50000"/>
              </a:avLst>
            </a:prstGeom>
            <a:noFill/>
            <a:ln w="25400">
              <a:solidFill>
                <a:sysClr val="windowText" lastClr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9" name="Oval 11"/>
            <p:cNvSpPr>
              <a:spLocks noChangeArrowheads="1"/>
            </p:cNvSpPr>
            <p:nvPr/>
          </p:nvSpPr>
          <p:spPr bwMode="auto">
            <a:xfrm>
              <a:off x="4326" y="1799"/>
              <a:ext cx="96" cy="96"/>
            </a:xfrm>
            <a:prstGeom prst="ellipse">
              <a:avLst/>
            </a:prstGeom>
            <a:noFill/>
            <a:ln w="25400">
              <a:solidFill>
                <a:sysClr val="windowText" lastClr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0" name="Line 12"/>
            <p:cNvSpPr>
              <a:spLocks noChangeShapeType="1"/>
            </p:cNvSpPr>
            <p:nvPr/>
          </p:nvSpPr>
          <p:spPr bwMode="auto">
            <a:xfrm flipH="1">
              <a:off x="3654" y="1847"/>
              <a:ext cx="288" cy="0"/>
            </a:xfrm>
            <a:prstGeom prst="line">
              <a:avLst/>
            </a:prstGeom>
            <a:noFill/>
            <a:ln w="25400">
              <a:solidFill>
                <a:sysClr val="windowText" lastClr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1" name="Line 13"/>
            <p:cNvSpPr>
              <a:spLocks noChangeShapeType="1"/>
            </p:cNvSpPr>
            <p:nvPr/>
          </p:nvSpPr>
          <p:spPr bwMode="auto">
            <a:xfrm flipH="1" flipV="1">
              <a:off x="4422" y="1847"/>
              <a:ext cx="166" cy="3"/>
            </a:xfrm>
            <a:prstGeom prst="line">
              <a:avLst/>
            </a:prstGeom>
            <a:noFill/>
            <a:ln w="25400">
              <a:solidFill>
                <a:sysClr val="windowText" lastClr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42" name="Group 14"/>
          <p:cNvGrpSpPr>
            <a:grpSpLocks/>
          </p:cNvGrpSpPr>
          <p:nvPr/>
        </p:nvGrpSpPr>
        <p:grpSpPr bwMode="auto">
          <a:xfrm>
            <a:off x="1082675" y="3652938"/>
            <a:ext cx="1295400" cy="812800"/>
            <a:chOff x="4685" y="3035"/>
            <a:chExt cx="816" cy="512"/>
          </a:xfrm>
        </p:grpSpPr>
        <p:sp>
          <p:nvSpPr>
            <p:cNvPr id="43" name="AutoShape 15"/>
            <p:cNvSpPr>
              <a:spLocks noChangeArrowheads="1"/>
            </p:cNvSpPr>
            <p:nvPr/>
          </p:nvSpPr>
          <p:spPr bwMode="auto">
            <a:xfrm flipH="1">
              <a:off x="4732" y="3035"/>
              <a:ext cx="588" cy="512"/>
            </a:xfrm>
            <a:prstGeom prst="moon">
              <a:avLst>
                <a:gd name="adj" fmla="val 71690"/>
              </a:avLst>
            </a:prstGeom>
            <a:noFill/>
            <a:ln w="25400">
              <a:solidFill>
                <a:sysClr val="windowText" lastClr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" name="Line 16"/>
            <p:cNvSpPr>
              <a:spLocks noChangeShapeType="1"/>
            </p:cNvSpPr>
            <p:nvPr/>
          </p:nvSpPr>
          <p:spPr bwMode="auto">
            <a:xfrm flipH="1">
              <a:off x="4685" y="3190"/>
              <a:ext cx="176" cy="0"/>
            </a:xfrm>
            <a:prstGeom prst="line">
              <a:avLst/>
            </a:prstGeom>
            <a:noFill/>
            <a:ln w="28575">
              <a:solidFill>
                <a:sysClr val="windowText" lastClr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5" name="Line 17"/>
            <p:cNvSpPr>
              <a:spLocks noChangeShapeType="1"/>
            </p:cNvSpPr>
            <p:nvPr/>
          </p:nvSpPr>
          <p:spPr bwMode="auto">
            <a:xfrm flipH="1">
              <a:off x="4685" y="3410"/>
              <a:ext cx="176" cy="0"/>
            </a:xfrm>
            <a:prstGeom prst="line">
              <a:avLst/>
            </a:prstGeom>
            <a:noFill/>
            <a:ln w="28575">
              <a:solidFill>
                <a:sysClr val="windowText" lastClr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6" name="Line 18"/>
            <p:cNvSpPr>
              <a:spLocks noChangeShapeType="1"/>
            </p:cNvSpPr>
            <p:nvPr/>
          </p:nvSpPr>
          <p:spPr bwMode="auto">
            <a:xfrm flipH="1">
              <a:off x="5325" y="3295"/>
              <a:ext cx="176" cy="0"/>
            </a:xfrm>
            <a:prstGeom prst="line">
              <a:avLst/>
            </a:prstGeom>
            <a:noFill/>
            <a:ln w="28575">
              <a:solidFill>
                <a:sysClr val="windowText" lastClr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aphicFrame>
        <p:nvGraphicFramePr>
          <p:cNvPr id="47" name="Group 5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75361809"/>
              </p:ext>
            </p:extLst>
          </p:nvPr>
        </p:nvGraphicFramePr>
        <p:xfrm>
          <a:off x="2552700" y="3576738"/>
          <a:ext cx="939800" cy="1371600"/>
        </p:xfrm>
        <a:graphic>
          <a:graphicData uri="http://schemas.openxmlformats.org/drawingml/2006/table">
            <a:tbl>
              <a:tblPr/>
              <a:tblGrid>
                <a:gridCol w="208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8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876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28600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A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Out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600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Source Sans Pro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8600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1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1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Source Sans Pro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8600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1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1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Source Sans Pro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8600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1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1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1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Source Sans Pro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48" name="Group 5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63955574"/>
              </p:ext>
            </p:extLst>
          </p:nvPr>
        </p:nvGraphicFramePr>
        <p:xfrm>
          <a:off x="2552700" y="2052738"/>
          <a:ext cx="939800" cy="1371600"/>
        </p:xfrm>
        <a:graphic>
          <a:graphicData uri="http://schemas.openxmlformats.org/drawingml/2006/table">
            <a:tbl>
              <a:tblPr/>
              <a:tblGrid>
                <a:gridCol w="208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8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876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28600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A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Out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600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Source Sans Pro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8600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1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Source Sans Pro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8600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1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Source Sans Pro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8600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1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1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1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Source Sans Pro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49" name="Group 5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88602768"/>
              </p:ext>
            </p:extLst>
          </p:nvPr>
        </p:nvGraphicFramePr>
        <p:xfrm>
          <a:off x="2601913" y="1138338"/>
          <a:ext cx="865187" cy="822960"/>
        </p:xfrm>
        <a:graphic>
          <a:graphicData uri="http://schemas.openxmlformats.org/drawingml/2006/table">
            <a:tbl>
              <a:tblPr/>
              <a:tblGrid>
                <a:gridCol w="3241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10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28600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A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Out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600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1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Source Sans Pro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8600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1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Source Sans Pro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0" name="TextBox 49"/>
          <p:cNvSpPr txBox="1"/>
          <p:nvPr/>
        </p:nvSpPr>
        <p:spPr>
          <a:xfrm>
            <a:off x="952500" y="3742294"/>
            <a:ext cx="104196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A</a:t>
            </a:r>
            <a:endParaRPr lang="en-US" sz="14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952500" y="4123294"/>
            <a:ext cx="104196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B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876300" y="2446894"/>
            <a:ext cx="104196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A</a:t>
            </a:r>
            <a:endParaRPr lang="en-US" sz="14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876300" y="2827894"/>
            <a:ext cx="104196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B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876300" y="1366938"/>
            <a:ext cx="15240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3443277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30" name="Rectangle 2"/>
          <p:cNvSpPr txBox="1">
            <a:spLocks noChangeArrowheads="1"/>
          </p:cNvSpPr>
          <p:nvPr/>
        </p:nvSpPr>
        <p:spPr>
          <a:xfrm>
            <a:off x="0" y="0"/>
            <a:ext cx="8229600" cy="10229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Source Sans Pro"/>
              </a:rPr>
              <a:t>Building Functions: Logic Gates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Source Sans Pro"/>
            </a:endParaRPr>
          </a:p>
        </p:txBody>
      </p:sp>
      <p:sp>
        <p:nvSpPr>
          <p:cNvPr id="31" name="Rectangle 3"/>
          <p:cNvSpPr txBox="1">
            <a:spLocks noChangeArrowheads="1"/>
          </p:cNvSpPr>
          <p:nvPr/>
        </p:nvSpPr>
        <p:spPr>
          <a:xfrm>
            <a:off x="0" y="985938"/>
            <a:ext cx="8953500" cy="5872062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457200" rtl="0" eaLnBrk="1" latinLnBrk="0" hangingPunct="1">
              <a:spcBef>
                <a:spcPts val="200"/>
              </a:spcBef>
              <a:buFont typeface="Arial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200"/>
              </a:spcBef>
              <a:buSzPct val="80000"/>
              <a:buFont typeface="Wingdings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2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200"/>
              </a:spcBef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2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457200" rtl="0" eaLnBrk="1" fontAlgn="auto" latinLnBrk="0" hangingPunct="1">
              <a:lnSpc>
                <a:spcPct val="82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Source Sans Pro"/>
              </a:rPr>
              <a:t>NOT:</a:t>
            </a:r>
          </a:p>
          <a:p>
            <a:pPr marL="342900" marR="0" lvl="0" indent="-342900" algn="l" defTabSz="457200" rtl="0" eaLnBrk="1" fontAlgn="auto" latinLnBrk="0" hangingPunct="1">
              <a:lnSpc>
                <a:spcPct val="82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Source Sans Pro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82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Source Sans Pro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82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Source Sans Pro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82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Source Sans Pro"/>
              </a:rPr>
              <a:t>AND:</a:t>
            </a:r>
          </a:p>
          <a:p>
            <a:pPr marL="342900" marR="0" lvl="0" indent="-342900" algn="l" defTabSz="457200" rtl="0" eaLnBrk="1" fontAlgn="auto" latinLnBrk="0" hangingPunct="1">
              <a:lnSpc>
                <a:spcPct val="82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Source Sans Pro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82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Source Sans Pro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82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Source Sans Pro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82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Source Sans Pro"/>
              </a:rPr>
              <a:t>OR:</a:t>
            </a:r>
          </a:p>
          <a:p>
            <a:pPr marL="342900" marR="0" lvl="0" indent="-342900" algn="l" defTabSz="457200" rtl="0" eaLnBrk="1" fontAlgn="auto" latinLnBrk="0" hangingPunct="1">
              <a:lnSpc>
                <a:spcPct val="82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Source Sans Pro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82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Source Sans Pro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82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Source Sans Pro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82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Source Sans Pro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82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Source Sans Pro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Source Sans Pro"/>
              </a:rPr>
              <a:t>Logic Gates</a:t>
            </a:r>
          </a:p>
          <a:p>
            <a:pPr marL="742950" marR="0" lvl="1" indent="-285750" algn="l" defTabSz="457200" rtl="0" eaLnBrk="1" fontAlgn="auto" latinLnBrk="0" hangingPunct="1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ClrTx/>
              <a:buSzPct val="80000"/>
              <a:buFont typeface="Wingdings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Source Sans Pro"/>
              </a:rPr>
              <a:t>digital circuit that either allows a signal to pass through it or not.</a:t>
            </a:r>
          </a:p>
          <a:p>
            <a:pPr marL="742950" marR="0" lvl="1" indent="-285750" algn="l" defTabSz="457200" rtl="0" eaLnBrk="1" fontAlgn="auto" latinLnBrk="0" hangingPunct="1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ClrTx/>
              <a:buSzPct val="80000"/>
              <a:buFont typeface="Wingdings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Source Sans Pro"/>
              </a:rPr>
              <a:t>Used to build logic functions</a:t>
            </a:r>
          </a:p>
          <a:p>
            <a:pPr marL="742950" marR="0" lvl="1" indent="-285750" algn="l" defTabSz="457200" rtl="0" eaLnBrk="1" fontAlgn="auto" latinLnBrk="0" hangingPunct="1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ClrTx/>
              <a:buSzPct val="80000"/>
              <a:buFont typeface="Wingdings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Source Sans Pro"/>
              </a:rPr>
              <a:t>There are seven basic logic gates: </a:t>
            </a:r>
          </a:p>
          <a:p>
            <a:pPr marL="457200" marR="0" lvl="1" indent="0" algn="l" defTabSz="457200" rtl="0" eaLnBrk="1" fontAlgn="auto" latinLnBrk="0" hangingPunct="1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ClrTx/>
              <a:buSzPct val="80000"/>
              <a:buFont typeface="Wingdings" charset="2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Source Sans Pro"/>
              </a:rPr>
              <a:t>	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Source Sans Pro"/>
              </a:rPr>
              <a:t>AND, OR,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Source Sans Pro"/>
              </a:rPr>
              <a:t>NOT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Source Sans Pro"/>
              </a:rPr>
              <a:t>, </a:t>
            </a:r>
          </a:p>
          <a:p>
            <a:pPr marL="457200" marR="0" lvl="1" indent="0" algn="l" defTabSz="457200" rtl="0" eaLnBrk="1" fontAlgn="auto" latinLnBrk="0" hangingPunct="1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ClrTx/>
              <a:buSzPct val="80000"/>
              <a:buFont typeface="Wingdings" charset="2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Source Sans Pro"/>
              </a:rPr>
              <a:t>	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Source Sans Pro"/>
              </a:rPr>
              <a:t>NAND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Source Sans Pro"/>
              </a:rPr>
              <a:t> (not AND),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Source Sans Pro"/>
              </a:rPr>
              <a:t>NOR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Source Sans Pro"/>
              </a:rPr>
              <a:t> (not OR),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Source Sans Pro"/>
              </a:rPr>
              <a:t>XOR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Source Sans Pro"/>
              </a:rPr>
              <a:t>, and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Source Sans Pro"/>
              </a:rPr>
              <a:t>XNOR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Source Sans Pro"/>
              </a:rPr>
              <a:t> (not XOR) [later]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Source Sans Pro"/>
            </a:endParaRPr>
          </a:p>
        </p:txBody>
      </p:sp>
      <p:grpSp>
        <p:nvGrpSpPr>
          <p:cNvPr id="32" name="Group 4"/>
          <p:cNvGrpSpPr>
            <a:grpSpLocks/>
          </p:cNvGrpSpPr>
          <p:nvPr/>
        </p:nvGrpSpPr>
        <p:grpSpPr bwMode="auto">
          <a:xfrm>
            <a:off x="1003300" y="2400400"/>
            <a:ext cx="1446213" cy="685800"/>
            <a:chOff x="1056" y="1584"/>
            <a:chExt cx="911" cy="432"/>
          </a:xfrm>
        </p:grpSpPr>
        <p:sp>
          <p:nvSpPr>
            <p:cNvPr id="33" name="AutoShape 5"/>
            <p:cNvSpPr>
              <a:spLocks noChangeArrowheads="1"/>
            </p:cNvSpPr>
            <p:nvPr/>
          </p:nvSpPr>
          <p:spPr bwMode="auto">
            <a:xfrm>
              <a:off x="1248" y="1584"/>
              <a:ext cx="528" cy="432"/>
            </a:xfrm>
            <a:prstGeom prst="flowChartDelay">
              <a:avLst/>
            </a:prstGeom>
            <a:noFill/>
            <a:ln w="25400">
              <a:solidFill>
                <a:sysClr val="windowText" lastClr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4" name="Line 6"/>
            <p:cNvSpPr>
              <a:spLocks noChangeShapeType="1"/>
            </p:cNvSpPr>
            <p:nvPr/>
          </p:nvSpPr>
          <p:spPr bwMode="auto">
            <a:xfrm flipH="1">
              <a:off x="1056" y="1680"/>
              <a:ext cx="192" cy="0"/>
            </a:xfrm>
            <a:prstGeom prst="line">
              <a:avLst/>
            </a:prstGeom>
            <a:noFill/>
            <a:ln w="28575">
              <a:solidFill>
                <a:sysClr val="windowText" lastClr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5" name="Line 7"/>
            <p:cNvSpPr>
              <a:spLocks noChangeShapeType="1"/>
            </p:cNvSpPr>
            <p:nvPr/>
          </p:nvSpPr>
          <p:spPr bwMode="auto">
            <a:xfrm flipH="1">
              <a:off x="1056" y="1920"/>
              <a:ext cx="192" cy="0"/>
            </a:xfrm>
            <a:prstGeom prst="line">
              <a:avLst/>
            </a:prstGeom>
            <a:noFill/>
            <a:ln w="28575">
              <a:solidFill>
                <a:sysClr val="windowText" lastClr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6" name="Line 8"/>
            <p:cNvSpPr>
              <a:spLocks noChangeShapeType="1"/>
            </p:cNvSpPr>
            <p:nvPr/>
          </p:nvSpPr>
          <p:spPr bwMode="auto">
            <a:xfrm flipH="1">
              <a:off x="1775" y="1796"/>
              <a:ext cx="192" cy="0"/>
            </a:xfrm>
            <a:prstGeom prst="line">
              <a:avLst/>
            </a:prstGeom>
            <a:noFill/>
            <a:ln w="28575">
              <a:solidFill>
                <a:sysClr val="windowText" lastClr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37" name="Group 9"/>
          <p:cNvGrpSpPr>
            <a:grpSpLocks/>
          </p:cNvGrpSpPr>
          <p:nvPr/>
        </p:nvGrpSpPr>
        <p:grpSpPr bwMode="auto">
          <a:xfrm>
            <a:off x="850900" y="1409800"/>
            <a:ext cx="1482725" cy="533400"/>
            <a:chOff x="3654" y="1680"/>
            <a:chExt cx="934" cy="336"/>
          </a:xfrm>
        </p:grpSpPr>
        <p:sp>
          <p:nvSpPr>
            <p:cNvPr id="38" name="AutoShape 10"/>
            <p:cNvSpPr>
              <a:spLocks noChangeArrowheads="1"/>
            </p:cNvSpPr>
            <p:nvPr/>
          </p:nvSpPr>
          <p:spPr bwMode="auto">
            <a:xfrm rot="5400000">
              <a:off x="3960" y="1656"/>
              <a:ext cx="336" cy="384"/>
            </a:xfrm>
            <a:prstGeom prst="triangle">
              <a:avLst>
                <a:gd name="adj" fmla="val 50000"/>
              </a:avLst>
            </a:prstGeom>
            <a:noFill/>
            <a:ln w="25400">
              <a:solidFill>
                <a:sysClr val="windowText" lastClr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9" name="Oval 11"/>
            <p:cNvSpPr>
              <a:spLocks noChangeArrowheads="1"/>
            </p:cNvSpPr>
            <p:nvPr/>
          </p:nvSpPr>
          <p:spPr bwMode="auto">
            <a:xfrm>
              <a:off x="4326" y="1799"/>
              <a:ext cx="96" cy="96"/>
            </a:xfrm>
            <a:prstGeom prst="ellipse">
              <a:avLst/>
            </a:prstGeom>
            <a:noFill/>
            <a:ln w="25400">
              <a:solidFill>
                <a:sysClr val="windowText" lastClr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0" name="Line 12"/>
            <p:cNvSpPr>
              <a:spLocks noChangeShapeType="1"/>
            </p:cNvSpPr>
            <p:nvPr/>
          </p:nvSpPr>
          <p:spPr bwMode="auto">
            <a:xfrm flipH="1">
              <a:off x="3654" y="1847"/>
              <a:ext cx="288" cy="0"/>
            </a:xfrm>
            <a:prstGeom prst="line">
              <a:avLst/>
            </a:prstGeom>
            <a:noFill/>
            <a:ln w="25400">
              <a:solidFill>
                <a:sysClr val="windowText" lastClr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1" name="Line 13"/>
            <p:cNvSpPr>
              <a:spLocks noChangeShapeType="1"/>
            </p:cNvSpPr>
            <p:nvPr/>
          </p:nvSpPr>
          <p:spPr bwMode="auto">
            <a:xfrm flipH="1" flipV="1">
              <a:off x="4422" y="1847"/>
              <a:ext cx="166" cy="3"/>
            </a:xfrm>
            <a:prstGeom prst="line">
              <a:avLst/>
            </a:prstGeom>
            <a:noFill/>
            <a:ln w="25400">
              <a:solidFill>
                <a:sysClr val="windowText" lastClr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42" name="Group 14"/>
          <p:cNvGrpSpPr>
            <a:grpSpLocks/>
          </p:cNvGrpSpPr>
          <p:nvPr/>
        </p:nvGrpSpPr>
        <p:grpSpPr bwMode="auto">
          <a:xfrm>
            <a:off x="1082675" y="3652938"/>
            <a:ext cx="1295400" cy="812800"/>
            <a:chOff x="4685" y="3035"/>
            <a:chExt cx="816" cy="512"/>
          </a:xfrm>
        </p:grpSpPr>
        <p:sp>
          <p:nvSpPr>
            <p:cNvPr id="43" name="AutoShape 15"/>
            <p:cNvSpPr>
              <a:spLocks noChangeArrowheads="1"/>
            </p:cNvSpPr>
            <p:nvPr/>
          </p:nvSpPr>
          <p:spPr bwMode="auto">
            <a:xfrm flipH="1">
              <a:off x="4732" y="3035"/>
              <a:ext cx="588" cy="512"/>
            </a:xfrm>
            <a:prstGeom prst="moon">
              <a:avLst>
                <a:gd name="adj" fmla="val 71690"/>
              </a:avLst>
            </a:prstGeom>
            <a:noFill/>
            <a:ln w="25400">
              <a:solidFill>
                <a:sysClr val="windowText" lastClr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" name="Line 16"/>
            <p:cNvSpPr>
              <a:spLocks noChangeShapeType="1"/>
            </p:cNvSpPr>
            <p:nvPr/>
          </p:nvSpPr>
          <p:spPr bwMode="auto">
            <a:xfrm flipH="1">
              <a:off x="4685" y="3190"/>
              <a:ext cx="176" cy="0"/>
            </a:xfrm>
            <a:prstGeom prst="line">
              <a:avLst/>
            </a:prstGeom>
            <a:noFill/>
            <a:ln w="28575">
              <a:solidFill>
                <a:sysClr val="windowText" lastClr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5" name="Line 17"/>
            <p:cNvSpPr>
              <a:spLocks noChangeShapeType="1"/>
            </p:cNvSpPr>
            <p:nvPr/>
          </p:nvSpPr>
          <p:spPr bwMode="auto">
            <a:xfrm flipH="1">
              <a:off x="4685" y="3410"/>
              <a:ext cx="176" cy="0"/>
            </a:xfrm>
            <a:prstGeom prst="line">
              <a:avLst/>
            </a:prstGeom>
            <a:noFill/>
            <a:ln w="28575">
              <a:solidFill>
                <a:sysClr val="windowText" lastClr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6" name="Line 18"/>
            <p:cNvSpPr>
              <a:spLocks noChangeShapeType="1"/>
            </p:cNvSpPr>
            <p:nvPr/>
          </p:nvSpPr>
          <p:spPr bwMode="auto">
            <a:xfrm flipH="1">
              <a:off x="5325" y="3295"/>
              <a:ext cx="176" cy="0"/>
            </a:xfrm>
            <a:prstGeom prst="line">
              <a:avLst/>
            </a:prstGeom>
            <a:noFill/>
            <a:ln w="28575">
              <a:solidFill>
                <a:sysClr val="windowText" lastClr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aphicFrame>
        <p:nvGraphicFramePr>
          <p:cNvPr id="47" name="Group 5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2804685"/>
              </p:ext>
            </p:extLst>
          </p:nvPr>
        </p:nvGraphicFramePr>
        <p:xfrm>
          <a:off x="2552700" y="3576738"/>
          <a:ext cx="939800" cy="1371600"/>
        </p:xfrm>
        <a:graphic>
          <a:graphicData uri="http://schemas.openxmlformats.org/drawingml/2006/table">
            <a:tbl>
              <a:tblPr/>
              <a:tblGrid>
                <a:gridCol w="208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8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876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28600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A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Out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600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Source Sans Pro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8600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1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1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Source Sans Pro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8600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1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1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Source Sans Pro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8600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1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1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1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Source Sans Pro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48" name="Group 5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13269236"/>
              </p:ext>
            </p:extLst>
          </p:nvPr>
        </p:nvGraphicFramePr>
        <p:xfrm>
          <a:off x="2552700" y="2052738"/>
          <a:ext cx="939800" cy="1371600"/>
        </p:xfrm>
        <a:graphic>
          <a:graphicData uri="http://schemas.openxmlformats.org/drawingml/2006/table">
            <a:tbl>
              <a:tblPr/>
              <a:tblGrid>
                <a:gridCol w="208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8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876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28600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A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Out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600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Source Sans Pro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8600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1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Source Sans Pro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8600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1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Source Sans Pro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8600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1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1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1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Source Sans Pro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49" name="Group 5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16623082"/>
              </p:ext>
            </p:extLst>
          </p:nvPr>
        </p:nvGraphicFramePr>
        <p:xfrm>
          <a:off x="2601913" y="1138338"/>
          <a:ext cx="865187" cy="822960"/>
        </p:xfrm>
        <a:graphic>
          <a:graphicData uri="http://schemas.openxmlformats.org/drawingml/2006/table">
            <a:tbl>
              <a:tblPr/>
              <a:tblGrid>
                <a:gridCol w="3241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10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28600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A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Out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600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1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Source Sans Pro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8600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1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Source Sans Pro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0" name="TextBox 49"/>
          <p:cNvSpPr txBox="1"/>
          <p:nvPr/>
        </p:nvSpPr>
        <p:spPr>
          <a:xfrm>
            <a:off x="952500" y="3742294"/>
            <a:ext cx="104196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A</a:t>
            </a:r>
            <a:endParaRPr lang="en-US" sz="14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952500" y="4123294"/>
            <a:ext cx="104196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B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876300" y="2446894"/>
            <a:ext cx="104196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A</a:t>
            </a:r>
            <a:endParaRPr lang="en-US" sz="14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876300" y="2827894"/>
            <a:ext cx="104196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B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876300" y="1366938"/>
            <a:ext cx="15240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A</a:t>
            </a:r>
          </a:p>
        </p:txBody>
      </p:sp>
      <p:graphicFrame>
        <p:nvGraphicFramePr>
          <p:cNvPr id="28" name="Group 5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42632856"/>
              </p:ext>
            </p:extLst>
          </p:nvPr>
        </p:nvGraphicFramePr>
        <p:xfrm>
          <a:off x="7420545" y="3198913"/>
          <a:ext cx="939800" cy="1371600"/>
        </p:xfrm>
        <a:graphic>
          <a:graphicData uri="http://schemas.openxmlformats.org/drawingml/2006/table">
            <a:tbl>
              <a:tblPr/>
              <a:tblGrid>
                <a:gridCol w="208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8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876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28600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A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Out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600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1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Source Sans Pro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8600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1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Source Sans Pro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8600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1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Source Sans Pro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8600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1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1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Source Sans Pro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29" name="Group 5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40311606"/>
              </p:ext>
            </p:extLst>
          </p:nvPr>
        </p:nvGraphicFramePr>
        <p:xfrm>
          <a:off x="7420545" y="1674913"/>
          <a:ext cx="939800" cy="1371600"/>
        </p:xfrm>
        <a:graphic>
          <a:graphicData uri="http://schemas.openxmlformats.org/drawingml/2006/table">
            <a:tbl>
              <a:tblPr/>
              <a:tblGrid>
                <a:gridCol w="208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8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876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28600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A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Out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600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1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Source Sans Pro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8600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1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1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Source Sans Pro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8600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1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1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Source Sans Pro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8600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1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1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Source Sans Pro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55" name="Group 54"/>
          <p:cNvGrpSpPr/>
          <p:nvPr/>
        </p:nvGrpSpPr>
        <p:grpSpPr>
          <a:xfrm>
            <a:off x="5540945" y="2022575"/>
            <a:ext cx="1752602" cy="685800"/>
            <a:chOff x="5791200" y="1947862"/>
            <a:chExt cx="1752602" cy="685800"/>
          </a:xfrm>
        </p:grpSpPr>
        <p:sp>
          <p:nvSpPr>
            <p:cNvPr id="56" name="AutoShape 5"/>
            <p:cNvSpPr>
              <a:spLocks noChangeArrowheads="1"/>
            </p:cNvSpPr>
            <p:nvPr/>
          </p:nvSpPr>
          <p:spPr bwMode="auto">
            <a:xfrm>
              <a:off x="6223001" y="1947862"/>
              <a:ext cx="838201" cy="685800"/>
            </a:xfrm>
            <a:prstGeom prst="flowChartDelay">
              <a:avLst/>
            </a:prstGeom>
            <a:noFill/>
            <a:ln w="25400">
              <a:solidFill>
                <a:sysClr val="windowText" lastClr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7" name="Line 6"/>
            <p:cNvSpPr>
              <a:spLocks noChangeShapeType="1"/>
            </p:cNvSpPr>
            <p:nvPr/>
          </p:nvSpPr>
          <p:spPr bwMode="auto">
            <a:xfrm flipH="1">
              <a:off x="5918201" y="2100262"/>
              <a:ext cx="304800" cy="0"/>
            </a:xfrm>
            <a:prstGeom prst="line">
              <a:avLst/>
            </a:prstGeom>
            <a:noFill/>
            <a:ln w="28575">
              <a:solidFill>
                <a:sysClr val="windowText" lastClr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8" name="Line 7"/>
            <p:cNvSpPr>
              <a:spLocks noChangeShapeType="1"/>
            </p:cNvSpPr>
            <p:nvPr/>
          </p:nvSpPr>
          <p:spPr bwMode="auto">
            <a:xfrm flipH="1">
              <a:off x="5918201" y="2481262"/>
              <a:ext cx="304800" cy="0"/>
            </a:xfrm>
            <a:prstGeom prst="line">
              <a:avLst/>
            </a:prstGeom>
            <a:noFill/>
            <a:ln w="28575">
              <a:solidFill>
                <a:sysClr val="windowText" lastClr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9" name="Line 8"/>
            <p:cNvSpPr>
              <a:spLocks noChangeShapeType="1"/>
            </p:cNvSpPr>
            <p:nvPr/>
          </p:nvSpPr>
          <p:spPr bwMode="auto">
            <a:xfrm flipH="1">
              <a:off x="7239002" y="2284412"/>
              <a:ext cx="304800" cy="0"/>
            </a:xfrm>
            <a:prstGeom prst="line">
              <a:avLst/>
            </a:prstGeom>
            <a:noFill/>
            <a:ln w="28575">
              <a:solidFill>
                <a:sysClr val="windowText" lastClr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5791200" y="1994356"/>
              <a:ext cx="104196" cy="21544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A</a:t>
              </a: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5791200" y="2375356"/>
              <a:ext cx="104196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62" name="Oval 11"/>
            <p:cNvSpPr>
              <a:spLocks noChangeArrowheads="1"/>
            </p:cNvSpPr>
            <p:nvPr/>
          </p:nvSpPr>
          <p:spPr bwMode="auto">
            <a:xfrm>
              <a:off x="7086600" y="2209800"/>
              <a:ext cx="152400" cy="152400"/>
            </a:xfrm>
            <a:prstGeom prst="ellipse">
              <a:avLst/>
            </a:prstGeom>
            <a:noFill/>
            <a:ln w="25400">
              <a:solidFill>
                <a:sysClr val="windowText" lastClr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5617145" y="3275113"/>
            <a:ext cx="1574800" cy="812800"/>
            <a:chOff x="5867400" y="3200400"/>
            <a:chExt cx="1574800" cy="812800"/>
          </a:xfrm>
        </p:grpSpPr>
        <p:sp>
          <p:nvSpPr>
            <p:cNvPr id="64" name="AutoShape 15"/>
            <p:cNvSpPr>
              <a:spLocks noChangeArrowheads="1"/>
            </p:cNvSpPr>
            <p:nvPr/>
          </p:nvSpPr>
          <p:spPr bwMode="auto">
            <a:xfrm flipH="1">
              <a:off x="6072188" y="3200400"/>
              <a:ext cx="933450" cy="812800"/>
            </a:xfrm>
            <a:prstGeom prst="moon">
              <a:avLst>
                <a:gd name="adj" fmla="val 71690"/>
              </a:avLst>
            </a:prstGeom>
            <a:noFill/>
            <a:ln w="25400">
              <a:solidFill>
                <a:sysClr val="windowText" lastClr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5" name="Line 16"/>
            <p:cNvSpPr>
              <a:spLocks noChangeShapeType="1"/>
            </p:cNvSpPr>
            <p:nvPr/>
          </p:nvSpPr>
          <p:spPr bwMode="auto">
            <a:xfrm flipH="1">
              <a:off x="5997575" y="3446463"/>
              <a:ext cx="279400" cy="0"/>
            </a:xfrm>
            <a:prstGeom prst="line">
              <a:avLst/>
            </a:prstGeom>
            <a:noFill/>
            <a:ln w="28575">
              <a:solidFill>
                <a:sysClr val="windowText" lastClr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6" name="Line 17"/>
            <p:cNvSpPr>
              <a:spLocks noChangeShapeType="1"/>
            </p:cNvSpPr>
            <p:nvPr/>
          </p:nvSpPr>
          <p:spPr bwMode="auto">
            <a:xfrm flipH="1">
              <a:off x="5997575" y="3795713"/>
              <a:ext cx="279400" cy="0"/>
            </a:xfrm>
            <a:prstGeom prst="line">
              <a:avLst/>
            </a:prstGeom>
            <a:noFill/>
            <a:ln w="28575">
              <a:solidFill>
                <a:sysClr val="windowText" lastClr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7" name="Line 18"/>
            <p:cNvSpPr>
              <a:spLocks noChangeShapeType="1"/>
            </p:cNvSpPr>
            <p:nvPr/>
          </p:nvSpPr>
          <p:spPr bwMode="auto">
            <a:xfrm flipH="1">
              <a:off x="7162800" y="3581400"/>
              <a:ext cx="279400" cy="0"/>
            </a:xfrm>
            <a:prstGeom prst="line">
              <a:avLst/>
            </a:prstGeom>
            <a:noFill/>
            <a:ln w="28575">
              <a:solidFill>
                <a:sysClr val="windowText" lastClr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5867400" y="3289756"/>
              <a:ext cx="104196" cy="21544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A</a:t>
              </a: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5867400" y="3670756"/>
              <a:ext cx="104196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70" name="Oval 11"/>
            <p:cNvSpPr>
              <a:spLocks noChangeArrowheads="1"/>
            </p:cNvSpPr>
            <p:nvPr/>
          </p:nvSpPr>
          <p:spPr bwMode="auto">
            <a:xfrm>
              <a:off x="7010400" y="3505200"/>
              <a:ext cx="152400" cy="152400"/>
            </a:xfrm>
            <a:prstGeom prst="ellipse">
              <a:avLst/>
            </a:prstGeom>
            <a:noFill/>
            <a:ln w="25400">
              <a:solidFill>
                <a:sysClr val="windowText" lastClr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1" name="TextBox 70"/>
          <p:cNvSpPr txBox="1"/>
          <p:nvPr/>
        </p:nvSpPr>
        <p:spPr>
          <a:xfrm>
            <a:off x="4397945" y="1903513"/>
            <a:ext cx="110158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26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NAND:</a:t>
            </a:r>
            <a:endParaRPr lang="en-US" sz="26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4420754" y="2979748"/>
            <a:ext cx="89159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26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NOR:</a:t>
            </a:r>
            <a:endParaRPr lang="en-US" sz="26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9792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graphicFrame>
        <p:nvGraphicFramePr>
          <p:cNvPr id="63" name="Table 6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0134154"/>
              </p:ext>
            </p:extLst>
          </p:nvPr>
        </p:nvGraphicFramePr>
        <p:xfrm>
          <a:off x="427660" y="2828341"/>
          <a:ext cx="1827011" cy="1854200"/>
        </p:xfrm>
        <a:graphic>
          <a:graphicData uri="http://schemas.openxmlformats.org/drawingml/2006/table">
            <a:tbl>
              <a:tblPr firstRow="1" bandRow="1"/>
              <a:tblGrid>
                <a:gridCol w="5617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17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0344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800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a</a:t>
                      </a:r>
                      <a:endParaRPr lang="en-US" sz="1800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800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b</a:t>
                      </a:r>
                      <a:endParaRPr lang="en-US" sz="1800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800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Out</a:t>
                      </a:r>
                      <a:endParaRPr lang="en-US" sz="1800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4" name="AutoShape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739833" y="4715861"/>
            <a:ext cx="838200" cy="685801"/>
          </a:xfrm>
          <a:prstGeom prst="flowChartDelay">
            <a:avLst/>
          </a:prstGeom>
          <a:noFill/>
          <a:ln w="25560">
            <a:solidFill>
              <a:sysClr val="windowText" lastClr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65" name="Line 5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 flipH="1">
            <a:off x="5474361" y="4868261"/>
            <a:ext cx="267059" cy="0"/>
          </a:xfrm>
          <a:prstGeom prst="line">
            <a:avLst/>
          </a:prstGeom>
          <a:noFill/>
          <a:ln w="28440">
            <a:solidFill>
              <a:sysClr val="windowText" lastClr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66" name="Line 6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 flipH="1" flipV="1">
            <a:off x="3620261" y="5249258"/>
            <a:ext cx="2121159" cy="1"/>
          </a:xfrm>
          <a:prstGeom prst="line">
            <a:avLst/>
          </a:prstGeom>
          <a:noFill/>
          <a:ln w="28440">
            <a:solidFill>
              <a:sysClr val="windowText" lastClr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67" name="Line 7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 flipH="1">
            <a:off x="6574857" y="5052409"/>
            <a:ext cx="328530" cy="1590"/>
          </a:xfrm>
          <a:prstGeom prst="line">
            <a:avLst/>
          </a:prstGeom>
          <a:noFill/>
          <a:ln w="28440">
            <a:solidFill>
              <a:sysClr val="windowText" lastClr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68" name="AutoShape 4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741421" y="5867399"/>
            <a:ext cx="838200" cy="685801"/>
          </a:xfrm>
          <a:prstGeom prst="flowChartDelay">
            <a:avLst/>
          </a:prstGeom>
          <a:noFill/>
          <a:ln w="25560">
            <a:solidFill>
              <a:sysClr val="windowText" lastClr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69" name="Line 6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 flipH="1" flipV="1">
            <a:off x="4406072" y="5960077"/>
            <a:ext cx="1343637" cy="0"/>
          </a:xfrm>
          <a:prstGeom prst="line">
            <a:avLst/>
          </a:prstGeom>
          <a:noFill/>
          <a:ln w="28440">
            <a:solidFill>
              <a:sysClr val="windowText" lastClr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70" name="Line 7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 flipH="1" flipV="1">
            <a:off x="6578032" y="6210299"/>
            <a:ext cx="304798" cy="0"/>
          </a:xfrm>
          <a:prstGeom prst="line">
            <a:avLst/>
          </a:prstGeom>
          <a:noFill/>
          <a:ln w="28440">
            <a:solidFill>
              <a:sysClr val="windowText" lastClr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71" name="AutoShape 14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 flipH="1">
            <a:off x="7472740" y="5266357"/>
            <a:ext cx="933449" cy="812799"/>
          </a:xfrm>
          <a:prstGeom prst="moon">
            <a:avLst>
              <a:gd name="adj" fmla="val 87500"/>
            </a:avLst>
          </a:prstGeom>
          <a:noFill/>
          <a:ln w="25560">
            <a:solidFill>
              <a:sysClr val="windowText" lastClr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72" name="Line 15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 flipH="1" flipV="1">
            <a:off x="6882832" y="5496881"/>
            <a:ext cx="666107" cy="18714"/>
          </a:xfrm>
          <a:prstGeom prst="line">
            <a:avLst/>
          </a:prstGeom>
          <a:noFill/>
          <a:ln w="28440">
            <a:solidFill>
              <a:sysClr val="windowText" lastClr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73" name="Line 16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 flipH="1">
            <a:off x="6882832" y="5861670"/>
            <a:ext cx="666108" cy="0"/>
          </a:xfrm>
          <a:prstGeom prst="line">
            <a:avLst/>
          </a:prstGeom>
          <a:noFill/>
          <a:ln w="28440">
            <a:solidFill>
              <a:sysClr val="windowText" lastClr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74" name="Line 17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 flipH="1">
            <a:off x="8415713" y="5672756"/>
            <a:ext cx="603251" cy="7937"/>
          </a:xfrm>
          <a:prstGeom prst="line">
            <a:avLst/>
          </a:prstGeom>
          <a:noFill/>
          <a:ln w="28440">
            <a:solidFill>
              <a:sysClr val="windowText" lastClr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75" name="AutoShape 9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 rot="5400000">
            <a:off x="4740586" y="4563461"/>
            <a:ext cx="533399" cy="609600"/>
          </a:xfrm>
          <a:prstGeom prst="triangle">
            <a:avLst>
              <a:gd name="adj" fmla="val 50000"/>
            </a:avLst>
          </a:prstGeom>
          <a:noFill/>
          <a:ln w="25560">
            <a:solidFill>
              <a:sysClr val="windowText" lastClr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76" name="Oval 10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5321962" y="4792061"/>
            <a:ext cx="152400" cy="152400"/>
          </a:xfrm>
          <a:prstGeom prst="ellipse">
            <a:avLst/>
          </a:prstGeom>
          <a:noFill/>
          <a:ln w="25560">
            <a:solidFill>
              <a:sysClr val="windowText" lastClr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77" name="Line 11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 flipH="1" flipV="1">
            <a:off x="3620261" y="4868260"/>
            <a:ext cx="1082221" cy="6886"/>
          </a:xfrm>
          <a:prstGeom prst="line">
            <a:avLst/>
          </a:prstGeom>
          <a:noFill/>
          <a:ln w="25560">
            <a:solidFill>
              <a:sysClr val="windowText" lastClr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78" name="Line 16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 rot="5400000" flipH="1" flipV="1">
            <a:off x="6708516" y="6035983"/>
            <a:ext cx="348629" cy="2"/>
          </a:xfrm>
          <a:prstGeom prst="line">
            <a:avLst/>
          </a:prstGeom>
          <a:noFill/>
          <a:ln w="28440">
            <a:solidFill>
              <a:sysClr val="windowText" lastClr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79" name="Line 16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 rot="5400000" flipH="1">
            <a:off x="3497910" y="5825029"/>
            <a:ext cx="1151539" cy="0"/>
          </a:xfrm>
          <a:prstGeom prst="line">
            <a:avLst/>
          </a:prstGeom>
          <a:noFill/>
          <a:ln w="28440">
            <a:solidFill>
              <a:sysClr val="windowText" lastClr="000000"/>
            </a:solidFill>
            <a:miter lim="800000"/>
            <a:headEnd/>
            <a:tailEnd type="oval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80" name="Line 16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 flipH="1">
            <a:off x="4073680" y="6394553"/>
            <a:ext cx="664784" cy="0"/>
          </a:xfrm>
          <a:prstGeom prst="line">
            <a:avLst/>
          </a:prstGeom>
          <a:noFill/>
          <a:ln w="28440">
            <a:solidFill>
              <a:sysClr val="windowText" lastClr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81" name="Line 16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 rot="5400000" flipH="1" flipV="1">
            <a:off x="6681151" y="5274643"/>
            <a:ext cx="444469" cy="2"/>
          </a:xfrm>
          <a:prstGeom prst="line">
            <a:avLst/>
          </a:prstGeom>
          <a:noFill/>
          <a:ln w="28440">
            <a:solidFill>
              <a:sysClr val="windowText" lastClr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82" name="TextBox 81"/>
          <p:cNvSpPr txBox="1"/>
          <p:nvPr/>
        </p:nvSpPr>
        <p:spPr bwMode="auto">
          <a:xfrm>
            <a:off x="3309461" y="4561636"/>
            <a:ext cx="292366" cy="41582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rtlCol="0">
            <a:spAutoFit/>
          </a:bodyPr>
          <a:lstStyle/>
          <a:p>
            <a:pPr algn="ctr" defTabSz="914400" fontAlgn="auto">
              <a:lnSpc>
                <a:spcPct val="116000"/>
              </a:lnSpc>
              <a:spcBef>
                <a:spcPts val="0"/>
              </a:spcBef>
              <a:spcAft>
                <a:spcPts val="0"/>
              </a:spcAft>
              <a:tabLst>
                <a:tab pos="723900" algn="l"/>
                <a:tab pos="1447800" algn="l"/>
                <a:tab pos="2171700" algn="l"/>
              </a:tabLst>
            </a:pPr>
            <a:r>
              <a:rPr lang="en-US" sz="1800" dirty="0" smtClean="0">
                <a:solidFill>
                  <a:prstClr val="black"/>
                </a:solidFill>
                <a:latin typeface="Calibri" pitchFamily="34" charset="0"/>
                <a:ea typeface="+mn-ea"/>
                <a:cs typeface="+mn-cs"/>
              </a:rPr>
              <a:t>a</a:t>
            </a:r>
          </a:p>
        </p:txBody>
      </p:sp>
      <p:sp>
        <p:nvSpPr>
          <p:cNvPr id="83" name="TextBox 82"/>
          <p:cNvSpPr txBox="1"/>
          <p:nvPr/>
        </p:nvSpPr>
        <p:spPr bwMode="auto">
          <a:xfrm>
            <a:off x="3296637" y="4944461"/>
            <a:ext cx="303586" cy="39645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rtlCol="0">
            <a:spAutoFit/>
          </a:bodyPr>
          <a:lstStyle/>
          <a:p>
            <a:pPr algn="ctr" defTabSz="914400" fontAlgn="auto">
              <a:lnSpc>
                <a:spcPct val="116000"/>
              </a:lnSpc>
              <a:spcBef>
                <a:spcPts val="0"/>
              </a:spcBef>
              <a:spcAft>
                <a:spcPts val="0"/>
              </a:spcAft>
              <a:tabLst>
                <a:tab pos="723900" algn="l"/>
                <a:tab pos="1447800" algn="l"/>
                <a:tab pos="2171700" algn="l"/>
              </a:tabLst>
            </a:pPr>
            <a:r>
              <a:rPr lang="en-US" sz="1800" dirty="0">
                <a:solidFill>
                  <a:prstClr val="black"/>
                </a:solidFill>
                <a:latin typeface="Calibri" pitchFamily="34" charset="0"/>
                <a:ea typeface="+mn-ea"/>
                <a:cs typeface="+mn-cs"/>
              </a:rPr>
              <a:t>b</a:t>
            </a:r>
            <a:endParaRPr lang="en-US" sz="1800" dirty="0" smtClean="0">
              <a:solidFill>
                <a:prstClr val="black"/>
              </a:solidFill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84" name="TextBox 83"/>
          <p:cNvSpPr txBox="1"/>
          <p:nvPr/>
        </p:nvSpPr>
        <p:spPr bwMode="auto">
          <a:xfrm>
            <a:off x="8485450" y="5190493"/>
            <a:ext cx="553656" cy="38812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rtlCol="0">
            <a:spAutoFit/>
          </a:bodyPr>
          <a:lstStyle/>
          <a:p>
            <a:pPr algn="ctr" defTabSz="914400" fontAlgn="auto">
              <a:lnSpc>
                <a:spcPct val="116000"/>
              </a:lnSpc>
              <a:spcBef>
                <a:spcPts val="0"/>
              </a:spcBef>
              <a:spcAft>
                <a:spcPts val="0"/>
              </a:spcAft>
              <a:tabLst>
                <a:tab pos="723900" algn="l"/>
                <a:tab pos="1447800" algn="l"/>
                <a:tab pos="2171700" algn="l"/>
              </a:tabLst>
            </a:pPr>
            <a:r>
              <a:rPr lang="en-US" sz="1800" dirty="0" smtClean="0">
                <a:solidFill>
                  <a:prstClr val="black"/>
                </a:solidFill>
                <a:latin typeface="Source Sans Pro"/>
                <a:ea typeface="+mn-ea"/>
                <a:cs typeface="+mn-cs"/>
              </a:rPr>
              <a:t>Out</a:t>
            </a:r>
          </a:p>
        </p:txBody>
      </p:sp>
      <p:sp>
        <p:nvSpPr>
          <p:cNvPr id="85" name="AutoShape 9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 rot="5400000">
            <a:off x="4762500" y="6095999"/>
            <a:ext cx="533399" cy="609600"/>
          </a:xfrm>
          <a:prstGeom prst="triangle">
            <a:avLst>
              <a:gd name="adj" fmla="val 50000"/>
            </a:avLst>
          </a:prstGeom>
          <a:noFill/>
          <a:ln w="25560">
            <a:solidFill>
              <a:sysClr val="windowText" lastClr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86" name="Oval 10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5343876" y="6324599"/>
            <a:ext cx="152400" cy="152400"/>
          </a:xfrm>
          <a:prstGeom prst="ellipse">
            <a:avLst/>
          </a:prstGeom>
          <a:noFill/>
          <a:ln w="25560">
            <a:solidFill>
              <a:sysClr val="windowText" lastClr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87" name="Line 5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 flipH="1">
            <a:off x="5482650" y="6394553"/>
            <a:ext cx="267059" cy="0"/>
          </a:xfrm>
          <a:prstGeom prst="line">
            <a:avLst/>
          </a:prstGeom>
          <a:noFill/>
          <a:ln w="28440">
            <a:solidFill>
              <a:sysClr val="windowText" lastClr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88" name="Line 16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 rot="5400000" flipH="1">
            <a:off x="3877450" y="5417611"/>
            <a:ext cx="1084931" cy="0"/>
          </a:xfrm>
          <a:prstGeom prst="line">
            <a:avLst/>
          </a:prstGeom>
          <a:noFill/>
          <a:ln w="28440">
            <a:solidFill>
              <a:sysClr val="windowText" lastClr="000000"/>
            </a:solidFill>
            <a:miter lim="800000"/>
            <a:headEnd/>
            <a:tailEnd type="oval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89" name="Rectangle 88"/>
          <p:cNvSpPr/>
          <p:nvPr/>
        </p:nvSpPr>
        <p:spPr>
          <a:xfrm>
            <a:off x="0" y="0"/>
            <a:ext cx="9144000" cy="6858004"/>
          </a:xfrm>
          <a:prstGeom prst="rect">
            <a:avLst/>
          </a:prstGeom>
          <a:noFill/>
          <a:ln w="508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0" name="Title 1"/>
          <p:cNvSpPr txBox="1">
            <a:spLocks/>
          </p:cNvSpPr>
          <p:nvPr/>
        </p:nvSpPr>
        <p:spPr>
          <a:xfrm>
            <a:off x="5029200" y="57152"/>
            <a:ext cx="4038600" cy="7810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accent5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dirty="0" err="1" smtClean="0">
                <a:solidFill>
                  <a:schemeClr val="accent2"/>
                </a:solidFill>
                <a:latin typeface="Source Sans Pro"/>
              </a:rPr>
              <a:t>iClicker</a:t>
            </a:r>
            <a:r>
              <a:rPr lang="en-US" dirty="0" smtClean="0">
                <a:solidFill>
                  <a:schemeClr val="accent2"/>
                </a:solidFill>
                <a:latin typeface="Source Sans Pro"/>
              </a:rPr>
              <a:t> Question</a:t>
            </a:r>
            <a:endParaRPr lang="en-US" dirty="0">
              <a:solidFill>
                <a:schemeClr val="accent2"/>
              </a:solidFill>
              <a:latin typeface="Source Sans Pro"/>
            </a:endParaRPr>
          </a:p>
        </p:txBody>
      </p:sp>
      <p:sp>
        <p:nvSpPr>
          <p:cNvPr id="91" name="Rectangle 90"/>
          <p:cNvSpPr/>
          <p:nvPr/>
        </p:nvSpPr>
        <p:spPr>
          <a:xfrm>
            <a:off x="179382" y="4703519"/>
            <a:ext cx="152054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defTabSz="914400" fontAlgn="auto">
              <a:spcBef>
                <a:spcPts val="0"/>
              </a:spcBef>
              <a:spcAft>
                <a:spcPts val="0"/>
              </a:spcAft>
              <a:buFontTx/>
              <a:buAutoNum type="alphaUcParenBoth"/>
            </a:pPr>
            <a:r>
              <a:rPr lang="en-US" dirty="0" smtClean="0">
                <a:solidFill>
                  <a:srgbClr val="FF0000"/>
                </a:solidFill>
                <a:latin typeface="Calibri"/>
                <a:ea typeface="+mn-ea"/>
                <a:cs typeface="+mn-cs"/>
              </a:rPr>
              <a:t>NOT</a:t>
            </a:r>
            <a:endParaRPr lang="en-US" dirty="0">
              <a:solidFill>
                <a:srgbClr val="FF0000"/>
              </a:solidFill>
              <a:latin typeface="Calibri"/>
              <a:ea typeface="+mn-ea"/>
              <a:cs typeface="+mn-cs"/>
            </a:endParaRPr>
          </a:p>
          <a:p>
            <a:pPr marL="514350" indent="-514350" defTabSz="914400" fontAlgn="auto">
              <a:spcBef>
                <a:spcPts val="0"/>
              </a:spcBef>
              <a:spcAft>
                <a:spcPts val="0"/>
              </a:spcAft>
              <a:buFontTx/>
              <a:buAutoNum type="alphaUcParenBoth"/>
            </a:pPr>
            <a:r>
              <a:rPr lang="en-US" dirty="0" smtClean="0">
                <a:solidFill>
                  <a:srgbClr val="FF0000"/>
                </a:solidFill>
                <a:latin typeface="Calibri"/>
                <a:ea typeface="+mn-ea"/>
                <a:cs typeface="+mn-cs"/>
              </a:rPr>
              <a:t>OR</a:t>
            </a:r>
          </a:p>
          <a:p>
            <a:pPr marL="514350" indent="-514350" defTabSz="914400" fontAlgn="auto">
              <a:spcBef>
                <a:spcPts val="0"/>
              </a:spcBef>
              <a:spcAft>
                <a:spcPts val="0"/>
              </a:spcAft>
              <a:buFontTx/>
              <a:buAutoNum type="alphaUcParenBoth"/>
            </a:pPr>
            <a:r>
              <a:rPr lang="en-US" dirty="0" smtClean="0">
                <a:solidFill>
                  <a:srgbClr val="FF0000"/>
                </a:solidFill>
                <a:latin typeface="Calibri"/>
                <a:ea typeface="+mn-ea"/>
                <a:cs typeface="+mn-cs"/>
              </a:rPr>
              <a:t>XOR</a:t>
            </a:r>
          </a:p>
          <a:p>
            <a:pPr marL="514350" indent="-514350" defTabSz="914400" fontAlgn="auto">
              <a:spcBef>
                <a:spcPts val="0"/>
              </a:spcBef>
              <a:spcAft>
                <a:spcPts val="0"/>
              </a:spcAft>
              <a:buFontTx/>
              <a:buAutoNum type="alphaUcParenBoth"/>
            </a:pPr>
            <a:r>
              <a:rPr lang="en-US" dirty="0" smtClean="0">
                <a:solidFill>
                  <a:srgbClr val="FF0000"/>
                </a:solidFill>
                <a:latin typeface="Calibri"/>
                <a:ea typeface="+mn-ea"/>
                <a:cs typeface="+mn-cs"/>
              </a:rPr>
              <a:t>AND</a:t>
            </a:r>
            <a:endParaRPr lang="en-US" dirty="0">
              <a:solidFill>
                <a:srgbClr val="FF0000"/>
              </a:solidFill>
              <a:latin typeface="Calibri"/>
              <a:ea typeface="+mn-ea"/>
              <a:cs typeface="+mn-cs"/>
            </a:endParaRPr>
          </a:p>
          <a:p>
            <a:pPr marL="514350" indent="-514350" defTabSz="914400" fontAlgn="auto">
              <a:spcBef>
                <a:spcPts val="0"/>
              </a:spcBef>
              <a:spcAft>
                <a:spcPts val="0"/>
              </a:spcAft>
              <a:buFontTx/>
              <a:buAutoNum type="alphaUcParenBoth"/>
            </a:pPr>
            <a:r>
              <a:rPr lang="en-US" dirty="0" smtClean="0">
                <a:solidFill>
                  <a:srgbClr val="FF0000"/>
                </a:solidFill>
                <a:latin typeface="Calibri"/>
                <a:ea typeface="+mn-ea"/>
                <a:cs typeface="+mn-cs"/>
              </a:rPr>
              <a:t>NAND</a:t>
            </a:r>
            <a:endParaRPr lang="en-US" dirty="0">
              <a:solidFill>
                <a:srgbClr val="FF0000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92" name="Rectangle 29"/>
          <p:cNvSpPr>
            <a:spLocks noChangeArrowheads="1"/>
          </p:cNvSpPr>
          <p:nvPr/>
        </p:nvSpPr>
        <p:spPr bwMode="auto">
          <a:xfrm>
            <a:off x="5167172" y="997416"/>
            <a:ext cx="3595828" cy="4113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defTabSz="914400" fontAlgn="auto">
              <a:spcBef>
                <a:spcPct val="20000"/>
              </a:spcBef>
              <a:spcAft>
                <a:spcPts val="0"/>
              </a:spcAft>
              <a:buClr>
                <a:srgbClr val="1F497D"/>
              </a:buClr>
            </a:pPr>
            <a:r>
              <a:rPr lang="en-US" sz="2800" dirty="0">
                <a:solidFill>
                  <a:schemeClr val="tx2"/>
                </a:solidFill>
                <a:latin typeface="Source Sans Pro"/>
                <a:ea typeface="+mn-ea"/>
                <a:cs typeface="+mn-cs"/>
              </a:rPr>
              <a:t>Function</a:t>
            </a:r>
            <a:r>
              <a:rPr lang="en-US" sz="2800" dirty="0" smtClean="0">
                <a:solidFill>
                  <a:schemeClr val="tx2"/>
                </a:solidFill>
                <a:latin typeface="Source Sans Pro"/>
                <a:ea typeface="+mn-ea"/>
                <a:cs typeface="+mn-cs"/>
              </a:rPr>
              <a:t>:</a:t>
            </a:r>
            <a:endParaRPr lang="en-US" sz="2800" dirty="0">
              <a:solidFill>
                <a:schemeClr val="tx2"/>
              </a:solidFill>
              <a:latin typeface="Source Sans Pro"/>
              <a:ea typeface="+mn-ea"/>
              <a:cs typeface="+mn-cs"/>
            </a:endParaRPr>
          </a:p>
          <a:p>
            <a:pPr defTabSz="914400" fontAlgn="auto">
              <a:spcBef>
                <a:spcPct val="20000"/>
              </a:spcBef>
              <a:spcAft>
                <a:spcPts val="0"/>
              </a:spcAft>
              <a:buClr>
                <a:srgbClr val="1F497D"/>
              </a:buClr>
            </a:pPr>
            <a:r>
              <a:rPr lang="en-US" sz="2800" dirty="0">
                <a:solidFill>
                  <a:schemeClr val="tx2"/>
                </a:solidFill>
                <a:latin typeface="Source Sans Pro"/>
                <a:ea typeface="+mn-ea"/>
                <a:cs typeface="+mn-cs"/>
              </a:rPr>
              <a:t>Symbol:</a:t>
            </a:r>
          </a:p>
          <a:p>
            <a:pPr defTabSz="914400" fontAlgn="auto">
              <a:spcBef>
                <a:spcPct val="20000"/>
              </a:spcBef>
              <a:spcAft>
                <a:spcPts val="0"/>
              </a:spcAft>
              <a:buClr>
                <a:srgbClr val="1F497D"/>
              </a:buClr>
            </a:pPr>
            <a:endParaRPr lang="en-US" sz="2800" dirty="0">
              <a:solidFill>
                <a:schemeClr val="tx2"/>
              </a:solidFill>
              <a:latin typeface="Source Sans Pro"/>
              <a:ea typeface="+mn-ea"/>
              <a:cs typeface="+mn-cs"/>
            </a:endParaRPr>
          </a:p>
          <a:p>
            <a:pPr defTabSz="914400" fontAlgn="auto">
              <a:spcBef>
                <a:spcPct val="20000"/>
              </a:spcBef>
              <a:spcAft>
                <a:spcPts val="0"/>
              </a:spcAft>
              <a:buClr>
                <a:srgbClr val="1F497D"/>
              </a:buClr>
            </a:pPr>
            <a:endParaRPr lang="en-US" sz="2800" dirty="0">
              <a:solidFill>
                <a:schemeClr val="tx2"/>
              </a:solidFill>
              <a:latin typeface="Source Sans Pro"/>
              <a:ea typeface="+mn-ea"/>
              <a:cs typeface="+mn-cs"/>
            </a:endParaRPr>
          </a:p>
          <a:p>
            <a:pPr defTabSz="914400" fontAlgn="auto">
              <a:spcBef>
                <a:spcPct val="20000"/>
              </a:spcBef>
              <a:spcAft>
                <a:spcPts val="0"/>
              </a:spcAft>
              <a:buClr>
                <a:srgbClr val="1F497D"/>
              </a:buClr>
            </a:pPr>
            <a:r>
              <a:rPr lang="en-US" sz="2800" dirty="0" smtClean="0">
                <a:solidFill>
                  <a:schemeClr val="tx2"/>
                </a:solidFill>
                <a:latin typeface="Source Sans Pro"/>
                <a:ea typeface="+mn-ea"/>
                <a:cs typeface="+mn-cs"/>
              </a:rPr>
              <a:t>Truth Table:</a:t>
            </a:r>
          </a:p>
          <a:p>
            <a:pPr defTabSz="914400" fontAlgn="auto">
              <a:spcBef>
                <a:spcPct val="20000"/>
              </a:spcBef>
              <a:spcAft>
                <a:spcPts val="0"/>
              </a:spcAft>
              <a:buClr>
                <a:srgbClr val="1F497D"/>
              </a:buClr>
            </a:pPr>
            <a:endParaRPr lang="en-US" sz="2800" dirty="0">
              <a:solidFill>
                <a:schemeClr val="tx2"/>
              </a:solidFill>
              <a:latin typeface="Source Sans Pro"/>
              <a:ea typeface="+mn-ea"/>
              <a:cs typeface="+mn-cs"/>
            </a:endParaRPr>
          </a:p>
        </p:txBody>
      </p:sp>
      <p:sp>
        <p:nvSpPr>
          <p:cNvPr id="93" name="Title 4"/>
          <p:cNvSpPr txBox="1">
            <a:spLocks/>
          </p:cNvSpPr>
          <p:nvPr/>
        </p:nvSpPr>
        <p:spPr>
          <a:xfrm>
            <a:off x="46571" y="86296"/>
            <a:ext cx="8229600" cy="10229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Source Sans Pro"/>
              </a:rPr>
              <a:t>Which Gate is this?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Source Sans Pro"/>
            </a:endParaRPr>
          </a:p>
        </p:txBody>
      </p:sp>
      <p:grpSp>
        <p:nvGrpSpPr>
          <p:cNvPr id="94" name="Group 9"/>
          <p:cNvGrpSpPr>
            <a:grpSpLocks/>
          </p:cNvGrpSpPr>
          <p:nvPr/>
        </p:nvGrpSpPr>
        <p:grpSpPr bwMode="auto">
          <a:xfrm>
            <a:off x="1557494" y="4838723"/>
            <a:ext cx="550668" cy="211526"/>
            <a:chOff x="3884" y="1731"/>
            <a:chExt cx="630" cy="242"/>
          </a:xfrm>
        </p:grpSpPr>
        <p:sp>
          <p:nvSpPr>
            <p:cNvPr id="95" name="AutoShape 10"/>
            <p:cNvSpPr>
              <a:spLocks noChangeArrowheads="1"/>
            </p:cNvSpPr>
            <p:nvPr/>
          </p:nvSpPr>
          <p:spPr bwMode="auto">
            <a:xfrm rot="5400000">
              <a:off x="4022" y="1713"/>
              <a:ext cx="242" cy="277"/>
            </a:xfrm>
            <a:prstGeom prst="triangle">
              <a:avLst>
                <a:gd name="adj" fmla="val 50000"/>
              </a:avLst>
            </a:prstGeom>
            <a:noFill/>
            <a:ln w="2540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6" name="Oval 11"/>
            <p:cNvSpPr>
              <a:spLocks noChangeArrowheads="1"/>
            </p:cNvSpPr>
            <p:nvPr/>
          </p:nvSpPr>
          <p:spPr bwMode="auto">
            <a:xfrm>
              <a:off x="4252" y="1799"/>
              <a:ext cx="96" cy="96"/>
            </a:xfrm>
            <a:prstGeom prst="ellipse">
              <a:avLst/>
            </a:prstGeom>
            <a:solidFill>
              <a:sysClr val="window" lastClr="FFFFFF"/>
            </a:solidFill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7" name="Line 12"/>
            <p:cNvSpPr>
              <a:spLocks noChangeShapeType="1"/>
            </p:cNvSpPr>
            <p:nvPr/>
          </p:nvSpPr>
          <p:spPr bwMode="auto">
            <a:xfrm flipH="1">
              <a:off x="3884" y="1847"/>
              <a:ext cx="126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8" name="Line 13"/>
            <p:cNvSpPr>
              <a:spLocks noChangeShapeType="1"/>
            </p:cNvSpPr>
            <p:nvPr/>
          </p:nvSpPr>
          <p:spPr bwMode="auto">
            <a:xfrm flipH="1" flipV="1">
              <a:off x="4348" y="1847"/>
              <a:ext cx="166" cy="3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99" name="Group 14"/>
          <p:cNvGrpSpPr>
            <a:grpSpLocks/>
          </p:cNvGrpSpPr>
          <p:nvPr/>
        </p:nvGrpSpPr>
        <p:grpSpPr bwMode="auto">
          <a:xfrm>
            <a:off x="1671427" y="5187847"/>
            <a:ext cx="346357" cy="217322"/>
            <a:chOff x="4685" y="3035"/>
            <a:chExt cx="816" cy="512"/>
          </a:xfrm>
        </p:grpSpPr>
        <p:sp>
          <p:nvSpPr>
            <p:cNvPr id="100" name="AutoShape 15"/>
            <p:cNvSpPr>
              <a:spLocks noChangeArrowheads="1"/>
            </p:cNvSpPr>
            <p:nvPr/>
          </p:nvSpPr>
          <p:spPr bwMode="auto">
            <a:xfrm flipH="1">
              <a:off x="4732" y="3035"/>
              <a:ext cx="588" cy="512"/>
            </a:xfrm>
            <a:prstGeom prst="moon">
              <a:avLst>
                <a:gd name="adj" fmla="val 71690"/>
              </a:avLst>
            </a:prstGeom>
            <a:noFill/>
            <a:ln w="2540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1" name="Line 16"/>
            <p:cNvSpPr>
              <a:spLocks noChangeShapeType="1"/>
            </p:cNvSpPr>
            <p:nvPr/>
          </p:nvSpPr>
          <p:spPr bwMode="auto">
            <a:xfrm flipH="1">
              <a:off x="4685" y="3190"/>
              <a:ext cx="176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2" name="Line 17"/>
            <p:cNvSpPr>
              <a:spLocks noChangeShapeType="1"/>
            </p:cNvSpPr>
            <p:nvPr/>
          </p:nvSpPr>
          <p:spPr bwMode="auto">
            <a:xfrm flipH="1">
              <a:off x="4685" y="3410"/>
              <a:ext cx="176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3" name="Line 18"/>
            <p:cNvSpPr>
              <a:spLocks noChangeShapeType="1"/>
            </p:cNvSpPr>
            <p:nvPr/>
          </p:nvSpPr>
          <p:spPr bwMode="auto">
            <a:xfrm flipH="1">
              <a:off x="5325" y="3295"/>
              <a:ext cx="176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04" name="Group 103"/>
          <p:cNvGrpSpPr/>
          <p:nvPr/>
        </p:nvGrpSpPr>
        <p:grpSpPr>
          <a:xfrm>
            <a:off x="1716455" y="5523345"/>
            <a:ext cx="351568" cy="283074"/>
            <a:chOff x="4114800" y="4672288"/>
            <a:chExt cx="1076323" cy="838508"/>
          </a:xfrm>
        </p:grpSpPr>
        <p:sp>
          <p:nvSpPr>
            <p:cNvPr id="105" name="AutoShape 14"/>
            <p:cNvSpPr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 flipH="1">
              <a:off x="4257674" y="4697997"/>
              <a:ext cx="933449" cy="812799"/>
            </a:xfrm>
            <a:prstGeom prst="moon">
              <a:avLst>
                <a:gd name="adj" fmla="val 87500"/>
              </a:avLst>
            </a:prstGeom>
            <a:noFill/>
            <a:ln w="25400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106" name="Freeform 105"/>
            <p:cNvSpPr/>
            <p:nvPr/>
          </p:nvSpPr>
          <p:spPr>
            <a:xfrm>
              <a:off x="4114800" y="4672288"/>
              <a:ext cx="112685" cy="838507"/>
            </a:xfrm>
            <a:custGeom>
              <a:avLst/>
              <a:gdLst>
                <a:gd name="connsiteX0" fmla="*/ 0 w 135084"/>
                <a:gd name="connsiteY0" fmla="*/ 0 h 749508"/>
                <a:gd name="connsiteX1" fmla="*/ 134912 w 135084"/>
                <a:gd name="connsiteY1" fmla="*/ 419725 h 749508"/>
                <a:gd name="connsiteX2" fmla="*/ 29981 w 135084"/>
                <a:gd name="connsiteY2" fmla="*/ 749508 h 7495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5084" h="749508">
                  <a:moveTo>
                    <a:pt x="0" y="0"/>
                  </a:moveTo>
                  <a:cubicBezTo>
                    <a:pt x="64957" y="147403"/>
                    <a:pt x="129915" y="294807"/>
                    <a:pt x="134912" y="419725"/>
                  </a:cubicBezTo>
                  <a:cubicBezTo>
                    <a:pt x="139909" y="544643"/>
                    <a:pt x="34978" y="647075"/>
                    <a:pt x="29981" y="749508"/>
                  </a:cubicBezTo>
                </a:path>
              </a:pathLst>
            </a:custGeom>
            <a:noFill/>
            <a:ln w="2540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07" name="Line 16"/>
          <p:cNvSpPr>
            <a:spLocks noChangeShapeType="1"/>
          </p:cNvSpPr>
          <p:nvPr/>
        </p:nvSpPr>
        <p:spPr bwMode="auto">
          <a:xfrm flipH="1">
            <a:off x="1671427" y="5656188"/>
            <a:ext cx="74704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08" name="Line 17"/>
          <p:cNvSpPr>
            <a:spLocks noChangeShapeType="1"/>
          </p:cNvSpPr>
          <p:nvPr/>
        </p:nvSpPr>
        <p:spPr bwMode="auto">
          <a:xfrm flipH="1">
            <a:off x="1676723" y="5716327"/>
            <a:ext cx="74704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09" name="Line 18"/>
          <p:cNvSpPr>
            <a:spLocks noChangeShapeType="1"/>
          </p:cNvSpPr>
          <p:nvPr/>
        </p:nvSpPr>
        <p:spPr bwMode="auto">
          <a:xfrm flipH="1">
            <a:off x="2068023" y="5664882"/>
            <a:ext cx="74704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grpSp>
        <p:nvGrpSpPr>
          <p:cNvPr id="110" name="Group 4"/>
          <p:cNvGrpSpPr>
            <a:grpSpLocks/>
          </p:cNvGrpSpPr>
          <p:nvPr/>
        </p:nvGrpSpPr>
        <p:grpSpPr bwMode="auto">
          <a:xfrm>
            <a:off x="1645572" y="5913828"/>
            <a:ext cx="498922" cy="236591"/>
            <a:chOff x="1056" y="1584"/>
            <a:chExt cx="911" cy="432"/>
          </a:xfrm>
        </p:grpSpPr>
        <p:sp>
          <p:nvSpPr>
            <p:cNvPr id="111" name="AutoShape 5"/>
            <p:cNvSpPr>
              <a:spLocks noChangeArrowheads="1"/>
            </p:cNvSpPr>
            <p:nvPr/>
          </p:nvSpPr>
          <p:spPr bwMode="auto">
            <a:xfrm>
              <a:off x="1248" y="1584"/>
              <a:ext cx="528" cy="432"/>
            </a:xfrm>
            <a:prstGeom prst="flowChartDelay">
              <a:avLst/>
            </a:prstGeom>
            <a:noFill/>
            <a:ln w="2540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2" name="Line 6"/>
            <p:cNvSpPr>
              <a:spLocks noChangeShapeType="1"/>
            </p:cNvSpPr>
            <p:nvPr/>
          </p:nvSpPr>
          <p:spPr bwMode="auto">
            <a:xfrm flipH="1">
              <a:off x="1056" y="1680"/>
              <a:ext cx="192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3" name="Line 7"/>
            <p:cNvSpPr>
              <a:spLocks noChangeShapeType="1"/>
            </p:cNvSpPr>
            <p:nvPr/>
          </p:nvSpPr>
          <p:spPr bwMode="auto">
            <a:xfrm flipH="1">
              <a:off x="1056" y="1920"/>
              <a:ext cx="192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4" name="Line 8"/>
            <p:cNvSpPr>
              <a:spLocks noChangeShapeType="1"/>
            </p:cNvSpPr>
            <p:nvPr/>
          </p:nvSpPr>
          <p:spPr bwMode="auto">
            <a:xfrm flipH="1">
              <a:off x="1775" y="1796"/>
              <a:ext cx="192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15" name="Group 114"/>
          <p:cNvGrpSpPr/>
          <p:nvPr/>
        </p:nvGrpSpPr>
        <p:grpSpPr>
          <a:xfrm>
            <a:off x="1659141" y="6288516"/>
            <a:ext cx="517588" cy="218358"/>
            <a:chOff x="5918201" y="1947862"/>
            <a:chExt cx="1625601" cy="685800"/>
          </a:xfrm>
        </p:grpSpPr>
        <p:sp>
          <p:nvSpPr>
            <p:cNvPr id="116" name="AutoShape 5"/>
            <p:cNvSpPr>
              <a:spLocks noChangeArrowheads="1"/>
            </p:cNvSpPr>
            <p:nvPr/>
          </p:nvSpPr>
          <p:spPr bwMode="auto">
            <a:xfrm>
              <a:off x="6223002" y="1947862"/>
              <a:ext cx="838200" cy="685800"/>
            </a:xfrm>
            <a:prstGeom prst="flowChartDelay">
              <a:avLst/>
            </a:prstGeom>
            <a:noFill/>
            <a:ln w="2540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7" name="Line 6"/>
            <p:cNvSpPr>
              <a:spLocks noChangeShapeType="1"/>
            </p:cNvSpPr>
            <p:nvPr/>
          </p:nvSpPr>
          <p:spPr bwMode="auto">
            <a:xfrm flipH="1">
              <a:off x="5918201" y="2100262"/>
              <a:ext cx="304800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8" name="Line 7"/>
            <p:cNvSpPr>
              <a:spLocks noChangeShapeType="1"/>
            </p:cNvSpPr>
            <p:nvPr/>
          </p:nvSpPr>
          <p:spPr bwMode="auto">
            <a:xfrm flipH="1">
              <a:off x="5918201" y="2481262"/>
              <a:ext cx="304800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9" name="Line 8"/>
            <p:cNvSpPr>
              <a:spLocks noChangeShapeType="1"/>
            </p:cNvSpPr>
            <p:nvPr/>
          </p:nvSpPr>
          <p:spPr bwMode="auto">
            <a:xfrm flipH="1">
              <a:off x="7239002" y="2284412"/>
              <a:ext cx="304800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0" name="Oval 11"/>
            <p:cNvSpPr>
              <a:spLocks noChangeArrowheads="1"/>
            </p:cNvSpPr>
            <p:nvPr/>
          </p:nvSpPr>
          <p:spPr bwMode="auto">
            <a:xfrm>
              <a:off x="7086601" y="2209801"/>
              <a:ext cx="152400" cy="152400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57874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sp>
        <p:nvSpPr>
          <p:cNvPr id="64" name="AutoShape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739833" y="4715861"/>
            <a:ext cx="838200" cy="685801"/>
          </a:xfrm>
          <a:prstGeom prst="flowChartDelay">
            <a:avLst/>
          </a:prstGeom>
          <a:noFill/>
          <a:ln w="25560">
            <a:solidFill>
              <a:sysClr val="windowText" lastClr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65" name="Line 5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 flipH="1">
            <a:off x="5474361" y="4868261"/>
            <a:ext cx="267059" cy="0"/>
          </a:xfrm>
          <a:prstGeom prst="line">
            <a:avLst/>
          </a:prstGeom>
          <a:noFill/>
          <a:ln w="28440">
            <a:solidFill>
              <a:sysClr val="windowText" lastClr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66" name="Line 6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 flipH="1" flipV="1">
            <a:off x="3620261" y="5249258"/>
            <a:ext cx="2121159" cy="1"/>
          </a:xfrm>
          <a:prstGeom prst="line">
            <a:avLst/>
          </a:prstGeom>
          <a:noFill/>
          <a:ln w="28440">
            <a:solidFill>
              <a:sysClr val="windowText" lastClr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67" name="Line 7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 flipH="1">
            <a:off x="6574857" y="5052409"/>
            <a:ext cx="328530" cy="1590"/>
          </a:xfrm>
          <a:prstGeom prst="line">
            <a:avLst/>
          </a:prstGeom>
          <a:noFill/>
          <a:ln w="28440">
            <a:solidFill>
              <a:sysClr val="windowText" lastClr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68" name="AutoShape 4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741421" y="5867399"/>
            <a:ext cx="838200" cy="685801"/>
          </a:xfrm>
          <a:prstGeom prst="flowChartDelay">
            <a:avLst/>
          </a:prstGeom>
          <a:noFill/>
          <a:ln w="25560">
            <a:solidFill>
              <a:sysClr val="windowText" lastClr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69" name="Line 6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 flipH="1" flipV="1">
            <a:off x="4406072" y="5960077"/>
            <a:ext cx="1343637" cy="0"/>
          </a:xfrm>
          <a:prstGeom prst="line">
            <a:avLst/>
          </a:prstGeom>
          <a:noFill/>
          <a:ln w="28440">
            <a:solidFill>
              <a:sysClr val="windowText" lastClr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70" name="Line 7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 flipH="1" flipV="1">
            <a:off x="6578032" y="6210299"/>
            <a:ext cx="304798" cy="0"/>
          </a:xfrm>
          <a:prstGeom prst="line">
            <a:avLst/>
          </a:prstGeom>
          <a:noFill/>
          <a:ln w="28440">
            <a:solidFill>
              <a:sysClr val="windowText" lastClr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71" name="AutoShape 14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 flipH="1">
            <a:off x="7472740" y="5266357"/>
            <a:ext cx="933449" cy="812799"/>
          </a:xfrm>
          <a:prstGeom prst="moon">
            <a:avLst>
              <a:gd name="adj" fmla="val 87500"/>
            </a:avLst>
          </a:prstGeom>
          <a:noFill/>
          <a:ln w="25560">
            <a:solidFill>
              <a:sysClr val="windowText" lastClr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72" name="Line 15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 flipH="1" flipV="1">
            <a:off x="6882832" y="5496881"/>
            <a:ext cx="666107" cy="18714"/>
          </a:xfrm>
          <a:prstGeom prst="line">
            <a:avLst/>
          </a:prstGeom>
          <a:noFill/>
          <a:ln w="28440">
            <a:solidFill>
              <a:sysClr val="windowText" lastClr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73" name="Line 16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 flipH="1">
            <a:off x="6882832" y="5861670"/>
            <a:ext cx="666108" cy="0"/>
          </a:xfrm>
          <a:prstGeom prst="line">
            <a:avLst/>
          </a:prstGeom>
          <a:noFill/>
          <a:ln w="28440">
            <a:solidFill>
              <a:sysClr val="windowText" lastClr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74" name="Line 17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 flipH="1">
            <a:off x="8415713" y="5672756"/>
            <a:ext cx="603251" cy="7937"/>
          </a:xfrm>
          <a:prstGeom prst="line">
            <a:avLst/>
          </a:prstGeom>
          <a:noFill/>
          <a:ln w="28440">
            <a:solidFill>
              <a:sysClr val="windowText" lastClr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75" name="AutoShape 9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 rot="5400000">
            <a:off x="4740586" y="4563461"/>
            <a:ext cx="533399" cy="609600"/>
          </a:xfrm>
          <a:prstGeom prst="triangle">
            <a:avLst>
              <a:gd name="adj" fmla="val 50000"/>
            </a:avLst>
          </a:prstGeom>
          <a:noFill/>
          <a:ln w="25560">
            <a:solidFill>
              <a:sysClr val="windowText" lastClr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76" name="Oval 10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5321962" y="4792061"/>
            <a:ext cx="152400" cy="152400"/>
          </a:xfrm>
          <a:prstGeom prst="ellipse">
            <a:avLst/>
          </a:prstGeom>
          <a:noFill/>
          <a:ln w="25560">
            <a:solidFill>
              <a:sysClr val="windowText" lastClr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77" name="Line 11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 flipH="1" flipV="1">
            <a:off x="3620261" y="4868260"/>
            <a:ext cx="1082221" cy="6886"/>
          </a:xfrm>
          <a:prstGeom prst="line">
            <a:avLst/>
          </a:prstGeom>
          <a:noFill/>
          <a:ln w="25560">
            <a:solidFill>
              <a:sysClr val="windowText" lastClr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78" name="Line 16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 rot="5400000" flipH="1" flipV="1">
            <a:off x="6708516" y="6035983"/>
            <a:ext cx="348629" cy="2"/>
          </a:xfrm>
          <a:prstGeom prst="line">
            <a:avLst/>
          </a:prstGeom>
          <a:noFill/>
          <a:ln w="28440">
            <a:solidFill>
              <a:sysClr val="windowText" lastClr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79" name="Line 16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 rot="5400000" flipH="1">
            <a:off x="3497910" y="5825029"/>
            <a:ext cx="1151539" cy="0"/>
          </a:xfrm>
          <a:prstGeom prst="line">
            <a:avLst/>
          </a:prstGeom>
          <a:noFill/>
          <a:ln w="28440">
            <a:solidFill>
              <a:sysClr val="windowText" lastClr="000000"/>
            </a:solidFill>
            <a:miter lim="800000"/>
            <a:headEnd/>
            <a:tailEnd type="oval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80" name="Line 16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 flipH="1">
            <a:off x="4073680" y="6394553"/>
            <a:ext cx="664784" cy="0"/>
          </a:xfrm>
          <a:prstGeom prst="line">
            <a:avLst/>
          </a:prstGeom>
          <a:noFill/>
          <a:ln w="28440">
            <a:solidFill>
              <a:sysClr val="windowText" lastClr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81" name="Line 16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 rot="5400000" flipH="1" flipV="1">
            <a:off x="6681151" y="5274643"/>
            <a:ext cx="444469" cy="2"/>
          </a:xfrm>
          <a:prstGeom prst="line">
            <a:avLst/>
          </a:prstGeom>
          <a:noFill/>
          <a:ln w="28440">
            <a:solidFill>
              <a:sysClr val="windowText" lastClr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82" name="TextBox 81"/>
          <p:cNvSpPr txBox="1"/>
          <p:nvPr/>
        </p:nvSpPr>
        <p:spPr bwMode="auto">
          <a:xfrm>
            <a:off x="3309461" y="4561636"/>
            <a:ext cx="292366" cy="41582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rtlCol="0">
            <a:spAutoFit/>
          </a:bodyPr>
          <a:lstStyle/>
          <a:p>
            <a:pPr algn="ctr" defTabSz="914400" fontAlgn="auto">
              <a:lnSpc>
                <a:spcPct val="116000"/>
              </a:lnSpc>
              <a:spcBef>
                <a:spcPts val="0"/>
              </a:spcBef>
              <a:spcAft>
                <a:spcPts val="0"/>
              </a:spcAft>
              <a:tabLst>
                <a:tab pos="723900" algn="l"/>
                <a:tab pos="1447800" algn="l"/>
                <a:tab pos="2171700" algn="l"/>
              </a:tabLst>
            </a:pPr>
            <a:r>
              <a:rPr lang="en-US" sz="1800" dirty="0" smtClean="0">
                <a:solidFill>
                  <a:prstClr val="black"/>
                </a:solidFill>
                <a:latin typeface="Calibri" pitchFamily="34" charset="0"/>
                <a:ea typeface="+mn-ea"/>
                <a:cs typeface="+mn-cs"/>
              </a:rPr>
              <a:t>a</a:t>
            </a:r>
          </a:p>
        </p:txBody>
      </p:sp>
      <p:sp>
        <p:nvSpPr>
          <p:cNvPr id="83" name="TextBox 82"/>
          <p:cNvSpPr txBox="1"/>
          <p:nvPr/>
        </p:nvSpPr>
        <p:spPr bwMode="auto">
          <a:xfrm>
            <a:off x="3296637" y="4944461"/>
            <a:ext cx="303586" cy="39645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rtlCol="0">
            <a:spAutoFit/>
          </a:bodyPr>
          <a:lstStyle/>
          <a:p>
            <a:pPr algn="ctr" defTabSz="914400" fontAlgn="auto">
              <a:lnSpc>
                <a:spcPct val="116000"/>
              </a:lnSpc>
              <a:spcBef>
                <a:spcPts val="0"/>
              </a:spcBef>
              <a:spcAft>
                <a:spcPts val="0"/>
              </a:spcAft>
              <a:tabLst>
                <a:tab pos="723900" algn="l"/>
                <a:tab pos="1447800" algn="l"/>
                <a:tab pos="2171700" algn="l"/>
              </a:tabLst>
            </a:pPr>
            <a:r>
              <a:rPr lang="en-US" sz="1800" dirty="0">
                <a:solidFill>
                  <a:prstClr val="black"/>
                </a:solidFill>
                <a:latin typeface="Calibri" pitchFamily="34" charset="0"/>
                <a:ea typeface="+mn-ea"/>
                <a:cs typeface="+mn-cs"/>
              </a:rPr>
              <a:t>b</a:t>
            </a:r>
            <a:endParaRPr lang="en-US" sz="1800" dirty="0" smtClean="0">
              <a:solidFill>
                <a:prstClr val="black"/>
              </a:solidFill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84" name="TextBox 83"/>
          <p:cNvSpPr txBox="1"/>
          <p:nvPr/>
        </p:nvSpPr>
        <p:spPr bwMode="auto">
          <a:xfrm>
            <a:off x="8485450" y="5190493"/>
            <a:ext cx="553656" cy="38812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rtlCol="0">
            <a:spAutoFit/>
          </a:bodyPr>
          <a:lstStyle/>
          <a:p>
            <a:pPr algn="ctr" defTabSz="914400" fontAlgn="auto">
              <a:lnSpc>
                <a:spcPct val="116000"/>
              </a:lnSpc>
              <a:spcBef>
                <a:spcPts val="0"/>
              </a:spcBef>
              <a:spcAft>
                <a:spcPts val="0"/>
              </a:spcAft>
              <a:tabLst>
                <a:tab pos="723900" algn="l"/>
                <a:tab pos="1447800" algn="l"/>
                <a:tab pos="2171700" algn="l"/>
              </a:tabLst>
            </a:pPr>
            <a:r>
              <a:rPr lang="en-US" sz="1800" dirty="0" smtClean="0">
                <a:solidFill>
                  <a:prstClr val="black"/>
                </a:solidFill>
                <a:latin typeface="Source Sans Pro"/>
                <a:ea typeface="+mn-ea"/>
                <a:cs typeface="+mn-cs"/>
              </a:rPr>
              <a:t>Out</a:t>
            </a:r>
          </a:p>
        </p:txBody>
      </p:sp>
      <p:sp>
        <p:nvSpPr>
          <p:cNvPr id="85" name="AutoShape 9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 rot="5400000">
            <a:off x="4762500" y="6095999"/>
            <a:ext cx="533399" cy="609600"/>
          </a:xfrm>
          <a:prstGeom prst="triangle">
            <a:avLst>
              <a:gd name="adj" fmla="val 50000"/>
            </a:avLst>
          </a:prstGeom>
          <a:noFill/>
          <a:ln w="25560">
            <a:solidFill>
              <a:sysClr val="windowText" lastClr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86" name="Oval 10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5343876" y="6324599"/>
            <a:ext cx="152400" cy="152400"/>
          </a:xfrm>
          <a:prstGeom prst="ellipse">
            <a:avLst/>
          </a:prstGeom>
          <a:noFill/>
          <a:ln w="25560">
            <a:solidFill>
              <a:sysClr val="windowText" lastClr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87" name="Line 5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 flipH="1">
            <a:off x="5482650" y="6394553"/>
            <a:ext cx="267059" cy="0"/>
          </a:xfrm>
          <a:prstGeom prst="line">
            <a:avLst/>
          </a:prstGeom>
          <a:noFill/>
          <a:ln w="28440">
            <a:solidFill>
              <a:sysClr val="windowText" lastClr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88" name="Line 16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 rot="5400000" flipH="1">
            <a:off x="3877450" y="5417611"/>
            <a:ext cx="1084931" cy="0"/>
          </a:xfrm>
          <a:prstGeom prst="line">
            <a:avLst/>
          </a:prstGeom>
          <a:noFill/>
          <a:ln w="28440">
            <a:solidFill>
              <a:sysClr val="windowText" lastClr="000000"/>
            </a:solidFill>
            <a:miter lim="800000"/>
            <a:headEnd/>
            <a:tailEnd type="oval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89" name="Rectangle 88"/>
          <p:cNvSpPr/>
          <p:nvPr/>
        </p:nvSpPr>
        <p:spPr>
          <a:xfrm>
            <a:off x="0" y="0"/>
            <a:ext cx="9144000" cy="6858004"/>
          </a:xfrm>
          <a:prstGeom prst="rect">
            <a:avLst/>
          </a:prstGeom>
          <a:noFill/>
          <a:ln w="508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0" name="Title 1"/>
          <p:cNvSpPr txBox="1">
            <a:spLocks/>
          </p:cNvSpPr>
          <p:nvPr/>
        </p:nvSpPr>
        <p:spPr>
          <a:xfrm>
            <a:off x="5029200" y="57152"/>
            <a:ext cx="4038600" cy="7810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accent5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dirty="0" err="1" smtClean="0">
                <a:solidFill>
                  <a:srgbClr val="FF0000"/>
                </a:solidFill>
                <a:latin typeface="Source Sans Pro"/>
              </a:rPr>
              <a:t>iClicker</a:t>
            </a:r>
            <a:r>
              <a:rPr lang="en-US" dirty="0" smtClean="0">
                <a:solidFill>
                  <a:srgbClr val="FF0000"/>
                </a:solidFill>
                <a:latin typeface="Source Sans Pro"/>
              </a:rPr>
              <a:t> Question</a:t>
            </a:r>
            <a:endParaRPr lang="en-US" dirty="0">
              <a:solidFill>
                <a:srgbClr val="FF0000"/>
              </a:solidFill>
              <a:latin typeface="Source Sans Pro"/>
            </a:endParaRPr>
          </a:p>
        </p:txBody>
      </p:sp>
      <p:sp>
        <p:nvSpPr>
          <p:cNvPr id="91" name="Rectangle 90"/>
          <p:cNvSpPr/>
          <p:nvPr/>
        </p:nvSpPr>
        <p:spPr>
          <a:xfrm>
            <a:off x="179382" y="4703519"/>
            <a:ext cx="152054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defTabSz="914400" fontAlgn="auto">
              <a:spcBef>
                <a:spcPts val="0"/>
              </a:spcBef>
              <a:spcAft>
                <a:spcPts val="0"/>
              </a:spcAft>
              <a:buFontTx/>
              <a:buAutoNum type="alphaUcParenBoth"/>
            </a:pPr>
            <a:r>
              <a:rPr lang="en-US" dirty="0" smtClean="0">
                <a:solidFill>
                  <a:srgbClr val="FF0000"/>
                </a:solidFill>
                <a:latin typeface="Calibri"/>
                <a:ea typeface="+mn-ea"/>
                <a:cs typeface="+mn-cs"/>
              </a:rPr>
              <a:t>NOT</a:t>
            </a:r>
            <a:endParaRPr lang="en-US" dirty="0">
              <a:solidFill>
                <a:srgbClr val="FF0000"/>
              </a:solidFill>
              <a:latin typeface="Calibri"/>
              <a:ea typeface="+mn-ea"/>
              <a:cs typeface="+mn-cs"/>
            </a:endParaRPr>
          </a:p>
          <a:p>
            <a:pPr marL="514350" indent="-514350" defTabSz="914400" fontAlgn="auto">
              <a:spcBef>
                <a:spcPts val="0"/>
              </a:spcBef>
              <a:spcAft>
                <a:spcPts val="0"/>
              </a:spcAft>
              <a:buFontTx/>
              <a:buAutoNum type="alphaUcParenBoth"/>
            </a:pPr>
            <a:r>
              <a:rPr lang="en-US" dirty="0" smtClean="0">
                <a:solidFill>
                  <a:srgbClr val="FF0000"/>
                </a:solidFill>
                <a:latin typeface="Calibri"/>
                <a:ea typeface="+mn-ea"/>
                <a:cs typeface="+mn-cs"/>
              </a:rPr>
              <a:t>OR</a:t>
            </a:r>
          </a:p>
          <a:p>
            <a:pPr marL="514350" indent="-514350" defTabSz="914400" fontAlgn="auto">
              <a:spcBef>
                <a:spcPts val="0"/>
              </a:spcBef>
              <a:spcAft>
                <a:spcPts val="0"/>
              </a:spcAft>
              <a:buFontTx/>
              <a:buAutoNum type="alphaUcParenBoth"/>
            </a:pPr>
            <a:r>
              <a:rPr lang="en-US" dirty="0" smtClean="0">
                <a:solidFill>
                  <a:srgbClr val="FF0000"/>
                </a:solidFill>
                <a:latin typeface="Calibri"/>
                <a:ea typeface="+mn-ea"/>
                <a:cs typeface="+mn-cs"/>
              </a:rPr>
              <a:t>XOR</a:t>
            </a:r>
          </a:p>
          <a:p>
            <a:pPr marL="514350" indent="-514350" defTabSz="914400" fontAlgn="auto">
              <a:spcBef>
                <a:spcPts val="0"/>
              </a:spcBef>
              <a:spcAft>
                <a:spcPts val="0"/>
              </a:spcAft>
              <a:buFontTx/>
              <a:buAutoNum type="alphaUcParenBoth"/>
            </a:pPr>
            <a:r>
              <a:rPr lang="en-US" dirty="0" smtClean="0">
                <a:solidFill>
                  <a:srgbClr val="FF0000"/>
                </a:solidFill>
                <a:latin typeface="Calibri"/>
                <a:ea typeface="+mn-ea"/>
                <a:cs typeface="+mn-cs"/>
              </a:rPr>
              <a:t>AND</a:t>
            </a:r>
            <a:endParaRPr lang="en-US" dirty="0">
              <a:solidFill>
                <a:srgbClr val="FF0000"/>
              </a:solidFill>
              <a:latin typeface="Calibri"/>
              <a:ea typeface="+mn-ea"/>
              <a:cs typeface="+mn-cs"/>
            </a:endParaRPr>
          </a:p>
          <a:p>
            <a:pPr marL="514350" indent="-514350" defTabSz="914400" fontAlgn="auto">
              <a:spcBef>
                <a:spcPts val="0"/>
              </a:spcBef>
              <a:spcAft>
                <a:spcPts val="0"/>
              </a:spcAft>
              <a:buFontTx/>
              <a:buAutoNum type="alphaUcParenBoth"/>
            </a:pPr>
            <a:r>
              <a:rPr lang="en-US" dirty="0" smtClean="0">
                <a:solidFill>
                  <a:srgbClr val="FF0000"/>
                </a:solidFill>
                <a:latin typeface="Calibri"/>
                <a:ea typeface="+mn-ea"/>
                <a:cs typeface="+mn-cs"/>
              </a:rPr>
              <a:t>NAND</a:t>
            </a:r>
            <a:endParaRPr lang="en-US" dirty="0">
              <a:solidFill>
                <a:srgbClr val="FF0000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93" name="Title 4"/>
          <p:cNvSpPr txBox="1">
            <a:spLocks/>
          </p:cNvSpPr>
          <p:nvPr/>
        </p:nvSpPr>
        <p:spPr>
          <a:xfrm>
            <a:off x="46571" y="86296"/>
            <a:ext cx="8229600" cy="10229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Source Sans Pro"/>
              </a:rPr>
              <a:t>Which Gate is this?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Source Sans Pro"/>
            </a:endParaRPr>
          </a:p>
        </p:txBody>
      </p:sp>
      <p:grpSp>
        <p:nvGrpSpPr>
          <p:cNvPr id="94" name="Group 9"/>
          <p:cNvGrpSpPr>
            <a:grpSpLocks/>
          </p:cNvGrpSpPr>
          <p:nvPr/>
        </p:nvGrpSpPr>
        <p:grpSpPr bwMode="auto">
          <a:xfrm>
            <a:off x="1557494" y="4838723"/>
            <a:ext cx="550668" cy="211526"/>
            <a:chOff x="3884" y="1731"/>
            <a:chExt cx="630" cy="242"/>
          </a:xfrm>
        </p:grpSpPr>
        <p:sp>
          <p:nvSpPr>
            <p:cNvPr id="95" name="AutoShape 10"/>
            <p:cNvSpPr>
              <a:spLocks noChangeArrowheads="1"/>
            </p:cNvSpPr>
            <p:nvPr/>
          </p:nvSpPr>
          <p:spPr bwMode="auto">
            <a:xfrm rot="5400000">
              <a:off x="4022" y="1713"/>
              <a:ext cx="242" cy="277"/>
            </a:xfrm>
            <a:prstGeom prst="triangle">
              <a:avLst>
                <a:gd name="adj" fmla="val 50000"/>
              </a:avLst>
            </a:prstGeom>
            <a:noFill/>
            <a:ln w="2540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6" name="Oval 11"/>
            <p:cNvSpPr>
              <a:spLocks noChangeArrowheads="1"/>
            </p:cNvSpPr>
            <p:nvPr/>
          </p:nvSpPr>
          <p:spPr bwMode="auto">
            <a:xfrm>
              <a:off x="4252" y="1799"/>
              <a:ext cx="96" cy="96"/>
            </a:xfrm>
            <a:prstGeom prst="ellipse">
              <a:avLst/>
            </a:prstGeom>
            <a:solidFill>
              <a:sysClr val="window" lastClr="FFFFFF"/>
            </a:solidFill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7" name="Line 12"/>
            <p:cNvSpPr>
              <a:spLocks noChangeShapeType="1"/>
            </p:cNvSpPr>
            <p:nvPr/>
          </p:nvSpPr>
          <p:spPr bwMode="auto">
            <a:xfrm flipH="1">
              <a:off x="3884" y="1847"/>
              <a:ext cx="126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8" name="Line 13"/>
            <p:cNvSpPr>
              <a:spLocks noChangeShapeType="1"/>
            </p:cNvSpPr>
            <p:nvPr/>
          </p:nvSpPr>
          <p:spPr bwMode="auto">
            <a:xfrm flipH="1" flipV="1">
              <a:off x="4348" y="1847"/>
              <a:ext cx="166" cy="3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99" name="Group 14"/>
          <p:cNvGrpSpPr>
            <a:grpSpLocks/>
          </p:cNvGrpSpPr>
          <p:nvPr/>
        </p:nvGrpSpPr>
        <p:grpSpPr bwMode="auto">
          <a:xfrm>
            <a:off x="1671427" y="5187847"/>
            <a:ext cx="346357" cy="217322"/>
            <a:chOff x="4685" y="3035"/>
            <a:chExt cx="816" cy="512"/>
          </a:xfrm>
        </p:grpSpPr>
        <p:sp>
          <p:nvSpPr>
            <p:cNvPr id="100" name="AutoShape 15"/>
            <p:cNvSpPr>
              <a:spLocks noChangeArrowheads="1"/>
            </p:cNvSpPr>
            <p:nvPr/>
          </p:nvSpPr>
          <p:spPr bwMode="auto">
            <a:xfrm flipH="1">
              <a:off x="4732" y="3035"/>
              <a:ext cx="588" cy="512"/>
            </a:xfrm>
            <a:prstGeom prst="moon">
              <a:avLst>
                <a:gd name="adj" fmla="val 71690"/>
              </a:avLst>
            </a:prstGeom>
            <a:noFill/>
            <a:ln w="2540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1" name="Line 16"/>
            <p:cNvSpPr>
              <a:spLocks noChangeShapeType="1"/>
            </p:cNvSpPr>
            <p:nvPr/>
          </p:nvSpPr>
          <p:spPr bwMode="auto">
            <a:xfrm flipH="1">
              <a:off x="4685" y="3190"/>
              <a:ext cx="176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2" name="Line 17"/>
            <p:cNvSpPr>
              <a:spLocks noChangeShapeType="1"/>
            </p:cNvSpPr>
            <p:nvPr/>
          </p:nvSpPr>
          <p:spPr bwMode="auto">
            <a:xfrm flipH="1">
              <a:off x="4685" y="3410"/>
              <a:ext cx="176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3" name="Line 18"/>
            <p:cNvSpPr>
              <a:spLocks noChangeShapeType="1"/>
            </p:cNvSpPr>
            <p:nvPr/>
          </p:nvSpPr>
          <p:spPr bwMode="auto">
            <a:xfrm flipH="1">
              <a:off x="5325" y="3295"/>
              <a:ext cx="176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04" name="Group 103"/>
          <p:cNvGrpSpPr/>
          <p:nvPr/>
        </p:nvGrpSpPr>
        <p:grpSpPr>
          <a:xfrm>
            <a:off x="1716455" y="5523345"/>
            <a:ext cx="351568" cy="283074"/>
            <a:chOff x="4114800" y="4672288"/>
            <a:chExt cx="1076323" cy="838508"/>
          </a:xfrm>
        </p:grpSpPr>
        <p:sp>
          <p:nvSpPr>
            <p:cNvPr id="105" name="AutoShape 14"/>
            <p:cNvSpPr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 flipH="1">
              <a:off x="4257674" y="4697997"/>
              <a:ext cx="933449" cy="812799"/>
            </a:xfrm>
            <a:prstGeom prst="moon">
              <a:avLst>
                <a:gd name="adj" fmla="val 87500"/>
              </a:avLst>
            </a:prstGeom>
            <a:noFill/>
            <a:ln w="25400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106" name="Freeform 105"/>
            <p:cNvSpPr/>
            <p:nvPr/>
          </p:nvSpPr>
          <p:spPr>
            <a:xfrm>
              <a:off x="4114800" y="4672288"/>
              <a:ext cx="112685" cy="838507"/>
            </a:xfrm>
            <a:custGeom>
              <a:avLst/>
              <a:gdLst>
                <a:gd name="connsiteX0" fmla="*/ 0 w 135084"/>
                <a:gd name="connsiteY0" fmla="*/ 0 h 749508"/>
                <a:gd name="connsiteX1" fmla="*/ 134912 w 135084"/>
                <a:gd name="connsiteY1" fmla="*/ 419725 h 749508"/>
                <a:gd name="connsiteX2" fmla="*/ 29981 w 135084"/>
                <a:gd name="connsiteY2" fmla="*/ 749508 h 7495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5084" h="749508">
                  <a:moveTo>
                    <a:pt x="0" y="0"/>
                  </a:moveTo>
                  <a:cubicBezTo>
                    <a:pt x="64957" y="147403"/>
                    <a:pt x="129915" y="294807"/>
                    <a:pt x="134912" y="419725"/>
                  </a:cubicBezTo>
                  <a:cubicBezTo>
                    <a:pt x="139909" y="544643"/>
                    <a:pt x="34978" y="647075"/>
                    <a:pt x="29981" y="749508"/>
                  </a:cubicBezTo>
                </a:path>
              </a:pathLst>
            </a:custGeom>
            <a:noFill/>
            <a:ln w="2540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07" name="Line 16"/>
          <p:cNvSpPr>
            <a:spLocks noChangeShapeType="1"/>
          </p:cNvSpPr>
          <p:nvPr/>
        </p:nvSpPr>
        <p:spPr bwMode="auto">
          <a:xfrm flipH="1">
            <a:off x="1671427" y="5656188"/>
            <a:ext cx="74704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08" name="Line 17"/>
          <p:cNvSpPr>
            <a:spLocks noChangeShapeType="1"/>
          </p:cNvSpPr>
          <p:nvPr/>
        </p:nvSpPr>
        <p:spPr bwMode="auto">
          <a:xfrm flipH="1">
            <a:off x="1676723" y="5716327"/>
            <a:ext cx="74704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09" name="Line 18"/>
          <p:cNvSpPr>
            <a:spLocks noChangeShapeType="1"/>
          </p:cNvSpPr>
          <p:nvPr/>
        </p:nvSpPr>
        <p:spPr bwMode="auto">
          <a:xfrm flipH="1">
            <a:off x="2068023" y="5664882"/>
            <a:ext cx="74704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grpSp>
        <p:nvGrpSpPr>
          <p:cNvPr id="110" name="Group 4"/>
          <p:cNvGrpSpPr>
            <a:grpSpLocks/>
          </p:cNvGrpSpPr>
          <p:nvPr/>
        </p:nvGrpSpPr>
        <p:grpSpPr bwMode="auto">
          <a:xfrm>
            <a:off x="1645572" y="5913828"/>
            <a:ext cx="498922" cy="236591"/>
            <a:chOff x="1056" y="1584"/>
            <a:chExt cx="911" cy="432"/>
          </a:xfrm>
        </p:grpSpPr>
        <p:sp>
          <p:nvSpPr>
            <p:cNvPr id="111" name="AutoShape 5"/>
            <p:cNvSpPr>
              <a:spLocks noChangeArrowheads="1"/>
            </p:cNvSpPr>
            <p:nvPr/>
          </p:nvSpPr>
          <p:spPr bwMode="auto">
            <a:xfrm>
              <a:off x="1248" y="1584"/>
              <a:ext cx="528" cy="432"/>
            </a:xfrm>
            <a:prstGeom prst="flowChartDelay">
              <a:avLst/>
            </a:prstGeom>
            <a:noFill/>
            <a:ln w="2540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2" name="Line 6"/>
            <p:cNvSpPr>
              <a:spLocks noChangeShapeType="1"/>
            </p:cNvSpPr>
            <p:nvPr/>
          </p:nvSpPr>
          <p:spPr bwMode="auto">
            <a:xfrm flipH="1">
              <a:off x="1056" y="1680"/>
              <a:ext cx="192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3" name="Line 7"/>
            <p:cNvSpPr>
              <a:spLocks noChangeShapeType="1"/>
            </p:cNvSpPr>
            <p:nvPr/>
          </p:nvSpPr>
          <p:spPr bwMode="auto">
            <a:xfrm flipH="1">
              <a:off x="1056" y="1920"/>
              <a:ext cx="192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4" name="Line 8"/>
            <p:cNvSpPr>
              <a:spLocks noChangeShapeType="1"/>
            </p:cNvSpPr>
            <p:nvPr/>
          </p:nvSpPr>
          <p:spPr bwMode="auto">
            <a:xfrm flipH="1">
              <a:off x="1775" y="1796"/>
              <a:ext cx="192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15" name="Group 114"/>
          <p:cNvGrpSpPr/>
          <p:nvPr/>
        </p:nvGrpSpPr>
        <p:grpSpPr>
          <a:xfrm>
            <a:off x="1659141" y="6288516"/>
            <a:ext cx="517588" cy="218358"/>
            <a:chOff x="5918201" y="1947862"/>
            <a:chExt cx="1625601" cy="685800"/>
          </a:xfrm>
        </p:grpSpPr>
        <p:sp>
          <p:nvSpPr>
            <p:cNvPr id="116" name="AutoShape 5"/>
            <p:cNvSpPr>
              <a:spLocks noChangeArrowheads="1"/>
            </p:cNvSpPr>
            <p:nvPr/>
          </p:nvSpPr>
          <p:spPr bwMode="auto">
            <a:xfrm>
              <a:off x="6223002" y="1947862"/>
              <a:ext cx="838200" cy="685800"/>
            </a:xfrm>
            <a:prstGeom prst="flowChartDelay">
              <a:avLst/>
            </a:prstGeom>
            <a:noFill/>
            <a:ln w="2540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7" name="Line 6"/>
            <p:cNvSpPr>
              <a:spLocks noChangeShapeType="1"/>
            </p:cNvSpPr>
            <p:nvPr/>
          </p:nvSpPr>
          <p:spPr bwMode="auto">
            <a:xfrm flipH="1">
              <a:off x="5918201" y="2100262"/>
              <a:ext cx="304800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8" name="Line 7"/>
            <p:cNvSpPr>
              <a:spLocks noChangeShapeType="1"/>
            </p:cNvSpPr>
            <p:nvPr/>
          </p:nvSpPr>
          <p:spPr bwMode="auto">
            <a:xfrm flipH="1">
              <a:off x="5918201" y="2481262"/>
              <a:ext cx="304800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9" name="Line 8"/>
            <p:cNvSpPr>
              <a:spLocks noChangeShapeType="1"/>
            </p:cNvSpPr>
            <p:nvPr/>
          </p:nvSpPr>
          <p:spPr bwMode="auto">
            <a:xfrm flipH="1">
              <a:off x="7239002" y="2284412"/>
              <a:ext cx="304800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0" name="Oval 11"/>
            <p:cNvSpPr>
              <a:spLocks noChangeArrowheads="1"/>
            </p:cNvSpPr>
            <p:nvPr/>
          </p:nvSpPr>
          <p:spPr bwMode="auto">
            <a:xfrm>
              <a:off x="7086601" y="2209801"/>
              <a:ext cx="152400" cy="152400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</p:grp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0660134"/>
              </p:ext>
            </p:extLst>
          </p:nvPr>
        </p:nvGraphicFramePr>
        <p:xfrm>
          <a:off x="459085" y="2855266"/>
          <a:ext cx="1772728" cy="1854200"/>
        </p:xfrm>
        <a:graphic>
          <a:graphicData uri="http://schemas.openxmlformats.org/drawingml/2006/table">
            <a:tbl>
              <a:tblPr firstRow="1" bandRow="1"/>
              <a:tblGrid>
                <a:gridCol w="561785">
                  <a:extLst>
                    <a:ext uri="{9D8B030D-6E8A-4147-A177-3AD203B41FA5}">
                      <a16:colId xmlns:a16="http://schemas.microsoft.com/office/drawing/2014/main" val="1796569496"/>
                    </a:ext>
                  </a:extLst>
                </a:gridCol>
                <a:gridCol w="561785">
                  <a:extLst>
                    <a:ext uri="{9D8B030D-6E8A-4147-A177-3AD203B41FA5}">
                      <a16:colId xmlns:a16="http://schemas.microsoft.com/office/drawing/2014/main" val="195766172"/>
                    </a:ext>
                  </a:extLst>
                </a:gridCol>
                <a:gridCol w="649158">
                  <a:extLst>
                    <a:ext uri="{9D8B030D-6E8A-4147-A177-3AD203B41FA5}">
                      <a16:colId xmlns:a16="http://schemas.microsoft.com/office/drawing/2014/main" val="4233398952"/>
                    </a:ext>
                  </a:extLst>
                </a:gridCol>
              </a:tblGrid>
              <a:tr h="370840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800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a</a:t>
                      </a:r>
                      <a:endParaRPr lang="en-US" sz="1800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800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b</a:t>
                      </a:r>
                      <a:endParaRPr lang="en-US" sz="1800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800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Out</a:t>
                      </a:r>
                      <a:endParaRPr lang="en-US" sz="1800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57939859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800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0</a:t>
                      </a:r>
                      <a:endParaRPr lang="en-US" sz="1800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800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0</a:t>
                      </a:r>
                      <a:endParaRPr lang="en-US" sz="1800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800" dirty="0" smtClean="0">
                          <a:solidFill>
                            <a:schemeClr val="accent1"/>
                          </a:solidFill>
                          <a:latin typeface="Source Sans Pro"/>
                        </a:rPr>
                        <a:t>0</a:t>
                      </a:r>
                      <a:endParaRPr lang="en-US" sz="1800" dirty="0">
                        <a:solidFill>
                          <a:schemeClr val="accent1"/>
                        </a:solidFill>
                        <a:latin typeface="Source Sans Pro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39351435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800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0</a:t>
                      </a:r>
                      <a:endParaRPr lang="en-US" sz="1800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800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1</a:t>
                      </a:r>
                      <a:endParaRPr lang="en-US" sz="1800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800" dirty="0" smtClean="0">
                          <a:solidFill>
                            <a:schemeClr val="accent1"/>
                          </a:solidFill>
                          <a:latin typeface="Source Sans Pro"/>
                        </a:rPr>
                        <a:t>1</a:t>
                      </a:r>
                      <a:endParaRPr lang="en-US" sz="1800" dirty="0">
                        <a:solidFill>
                          <a:schemeClr val="accent1"/>
                        </a:solidFill>
                        <a:latin typeface="Source Sans Pro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56296578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800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1</a:t>
                      </a:r>
                      <a:endParaRPr lang="en-US" sz="1800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800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0</a:t>
                      </a:r>
                      <a:endParaRPr lang="en-US" sz="1800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800" dirty="0" smtClean="0">
                          <a:solidFill>
                            <a:schemeClr val="accent1"/>
                          </a:solidFill>
                          <a:latin typeface="Source Sans Pro"/>
                        </a:rPr>
                        <a:t>1</a:t>
                      </a:r>
                      <a:endParaRPr lang="en-US" sz="1800" dirty="0">
                        <a:solidFill>
                          <a:schemeClr val="accent1"/>
                        </a:solidFill>
                        <a:latin typeface="Source Sans Pro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11025874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800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1</a:t>
                      </a:r>
                      <a:endParaRPr lang="en-US" sz="1800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800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1</a:t>
                      </a:r>
                      <a:endParaRPr lang="en-US" sz="1800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800" dirty="0" smtClean="0">
                          <a:solidFill>
                            <a:schemeClr val="accent1"/>
                          </a:solidFill>
                          <a:latin typeface="Source Sans Pro"/>
                        </a:rPr>
                        <a:t>0</a:t>
                      </a:r>
                      <a:endParaRPr lang="en-US" sz="1800" dirty="0">
                        <a:solidFill>
                          <a:schemeClr val="accent1"/>
                        </a:solidFill>
                        <a:latin typeface="Source Sans Pro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96564280"/>
                  </a:ext>
                </a:extLst>
              </a:tr>
            </a:tbl>
          </a:graphicData>
        </a:graphic>
      </p:graphicFrame>
      <p:sp>
        <p:nvSpPr>
          <p:cNvPr id="121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8915400" cy="5638800"/>
          </a:xfrm>
        </p:spPr>
        <p:txBody>
          <a:bodyPr>
            <a:normAutofit/>
          </a:bodyPr>
          <a:lstStyle/>
          <a:p>
            <a:r>
              <a:rPr lang="en-US" sz="3000" dirty="0" smtClean="0">
                <a:solidFill>
                  <a:schemeClr val="accent1"/>
                </a:solidFill>
              </a:rPr>
              <a:t>XOR: out </a:t>
            </a:r>
            <a:r>
              <a:rPr lang="en-US" sz="3000" dirty="0" smtClean="0">
                <a:solidFill>
                  <a:schemeClr val="tx2"/>
                </a:solidFill>
              </a:rPr>
              <a:t>= 1 if </a:t>
            </a:r>
            <a:r>
              <a:rPr lang="en-US" sz="3000" dirty="0" smtClean="0">
                <a:solidFill>
                  <a:schemeClr val="accent1"/>
                </a:solidFill>
              </a:rPr>
              <a:t>a</a:t>
            </a:r>
            <a:r>
              <a:rPr lang="en-US" sz="3000" dirty="0" smtClean="0"/>
              <a:t> </a:t>
            </a:r>
            <a:r>
              <a:rPr lang="en-US" sz="3000" dirty="0" smtClean="0">
                <a:solidFill>
                  <a:schemeClr val="tx2"/>
                </a:solidFill>
              </a:rPr>
              <a:t>or</a:t>
            </a:r>
            <a:r>
              <a:rPr lang="en-US" sz="3000" dirty="0" smtClean="0"/>
              <a:t> </a:t>
            </a:r>
            <a:r>
              <a:rPr lang="en-US" sz="3000" dirty="0" smtClean="0">
                <a:solidFill>
                  <a:schemeClr val="accent1"/>
                </a:solidFill>
              </a:rPr>
              <a:t>b</a:t>
            </a:r>
            <a:r>
              <a:rPr lang="en-US" sz="3000" dirty="0" smtClean="0"/>
              <a:t> </a:t>
            </a:r>
            <a:r>
              <a:rPr lang="en-US" sz="3000" dirty="0" smtClean="0">
                <a:solidFill>
                  <a:schemeClr val="tx2"/>
                </a:solidFill>
              </a:rPr>
              <a:t>is 1, but not both; </a:t>
            </a:r>
            <a:r>
              <a:rPr lang="en-US" sz="3000" dirty="0">
                <a:solidFill>
                  <a:schemeClr val="tx2"/>
                </a:solidFill>
              </a:rPr>
              <a:t> </a:t>
            </a:r>
          </a:p>
          <a:p>
            <a:r>
              <a:rPr lang="en-US" sz="3000" dirty="0" smtClean="0"/>
              <a:t>          </a:t>
            </a:r>
            <a:r>
              <a:rPr lang="en-US" sz="3000" dirty="0" smtClean="0">
                <a:solidFill>
                  <a:schemeClr val="accent1"/>
                </a:solidFill>
              </a:rPr>
              <a:t>out</a:t>
            </a:r>
            <a:r>
              <a:rPr lang="en-US" sz="3000" dirty="0" smtClean="0"/>
              <a:t> </a:t>
            </a:r>
            <a:r>
              <a:rPr lang="en-US" sz="3000" dirty="0" smtClean="0">
                <a:solidFill>
                  <a:schemeClr val="tx2"/>
                </a:solidFill>
              </a:rPr>
              <a:t>= 0 otherwise.</a:t>
            </a:r>
          </a:p>
          <a:p>
            <a:r>
              <a:rPr lang="en-US" sz="3000" dirty="0"/>
              <a:t>	</a:t>
            </a:r>
            <a:r>
              <a:rPr lang="en-US" sz="3000" dirty="0" smtClean="0"/>
              <a:t>		</a:t>
            </a:r>
            <a:r>
              <a:rPr lang="en-US" sz="3000" dirty="0" smtClean="0">
                <a:solidFill>
                  <a:schemeClr val="accent1"/>
                </a:solidFill>
              </a:rPr>
              <a:t>out</a:t>
            </a:r>
            <a:r>
              <a:rPr lang="en-US" sz="3000" dirty="0" smtClean="0"/>
              <a:t> </a:t>
            </a:r>
            <a:r>
              <a:rPr lang="en-US" sz="3000" dirty="0" smtClean="0">
                <a:solidFill>
                  <a:schemeClr val="tx2"/>
                </a:solidFill>
              </a:rPr>
              <a:t>=</a:t>
            </a:r>
            <a:r>
              <a:rPr lang="en-US" sz="3000" dirty="0" smtClean="0"/>
              <a:t> </a:t>
            </a:r>
            <a:r>
              <a:rPr lang="en-US" sz="3000" dirty="0" smtClean="0">
                <a:solidFill>
                  <a:schemeClr val="accent1"/>
                </a:solidFill>
              </a:rPr>
              <a:t>1</a:t>
            </a:r>
            <a:r>
              <a:rPr lang="en-US" sz="3000" dirty="0" smtClean="0">
                <a:solidFill>
                  <a:schemeClr val="tx2"/>
                </a:solidFill>
              </a:rPr>
              <a:t>, only if </a:t>
            </a:r>
            <a:r>
              <a:rPr lang="en-US" sz="3000" dirty="0">
                <a:solidFill>
                  <a:schemeClr val="accent1"/>
                </a:solidFill>
              </a:rPr>
              <a:t>a</a:t>
            </a:r>
            <a:r>
              <a:rPr lang="en-US" sz="3000" dirty="0" smtClean="0"/>
              <a:t> </a:t>
            </a:r>
            <a:r>
              <a:rPr lang="en-US" sz="3000" dirty="0" smtClean="0">
                <a:solidFill>
                  <a:schemeClr val="tx2"/>
                </a:solidFill>
              </a:rPr>
              <a:t>= 1 AND </a:t>
            </a:r>
            <a:r>
              <a:rPr lang="en-US" sz="3000" dirty="0" smtClean="0">
                <a:solidFill>
                  <a:schemeClr val="accent1"/>
                </a:solidFill>
              </a:rPr>
              <a:t>b</a:t>
            </a:r>
            <a:r>
              <a:rPr lang="en-US" sz="3000" dirty="0" smtClean="0"/>
              <a:t> </a:t>
            </a:r>
            <a:r>
              <a:rPr lang="en-US" sz="3000" dirty="0" smtClean="0">
                <a:solidFill>
                  <a:schemeClr val="tx2"/>
                </a:solidFill>
              </a:rPr>
              <a:t>= 0</a:t>
            </a:r>
            <a:r>
              <a:rPr lang="en-US" sz="3000" dirty="0" smtClean="0"/>
              <a:t> </a:t>
            </a:r>
          </a:p>
          <a:p>
            <a:r>
              <a:rPr lang="en-US" sz="3000" dirty="0"/>
              <a:t>	</a:t>
            </a:r>
            <a:r>
              <a:rPr lang="en-US" sz="3000" dirty="0" smtClean="0"/>
              <a:t>				</a:t>
            </a:r>
            <a:r>
              <a:rPr lang="en-US" sz="3000" dirty="0" smtClean="0">
                <a:solidFill>
                  <a:schemeClr val="tx2"/>
                </a:solidFill>
              </a:rPr>
              <a:t>OR </a:t>
            </a:r>
            <a:r>
              <a:rPr lang="en-US" sz="3000" dirty="0" smtClean="0">
                <a:solidFill>
                  <a:schemeClr val="accent1"/>
                </a:solidFill>
              </a:rPr>
              <a:t>a</a:t>
            </a:r>
            <a:r>
              <a:rPr lang="en-US" sz="3000" dirty="0" smtClean="0"/>
              <a:t> </a:t>
            </a:r>
            <a:r>
              <a:rPr lang="en-US" sz="3000" dirty="0" smtClean="0">
                <a:solidFill>
                  <a:schemeClr val="tx2"/>
                </a:solidFill>
              </a:rPr>
              <a:t>= 0 AND </a:t>
            </a:r>
            <a:r>
              <a:rPr lang="en-US" sz="3000" dirty="0" smtClean="0">
                <a:solidFill>
                  <a:schemeClr val="accent1"/>
                </a:solidFill>
              </a:rPr>
              <a:t>b</a:t>
            </a:r>
            <a:r>
              <a:rPr lang="en-US" sz="3000" dirty="0" smtClean="0"/>
              <a:t> </a:t>
            </a:r>
            <a:r>
              <a:rPr lang="en-US" sz="3000" dirty="0" smtClean="0">
                <a:solidFill>
                  <a:schemeClr val="tx2"/>
                </a:solidFill>
              </a:rPr>
              <a:t>= 1</a:t>
            </a:r>
            <a:endParaRPr lang="en-US" sz="3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9922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solidFill>
                  <a:schemeClr val="tx2"/>
                </a:solidFill>
              </a:rPr>
              <a:t>From Switches to Logic Gates to Logic Circuits</a:t>
            </a:r>
          </a:p>
          <a:p>
            <a:r>
              <a:rPr lang="en-US" sz="2800" dirty="0" smtClean="0">
                <a:solidFill>
                  <a:schemeClr val="tx2"/>
                </a:solidFill>
              </a:rPr>
              <a:t>Understanding the foundations of </a:t>
            </a:r>
          </a:p>
          <a:p>
            <a:pPr lvl="1"/>
            <a:r>
              <a:rPr lang="en-US" sz="2400" dirty="0" smtClean="0">
                <a:solidFill>
                  <a:schemeClr val="tx2"/>
                </a:solidFill>
              </a:rPr>
              <a:t>Computer Systems </a:t>
            </a:r>
            <a:r>
              <a:rPr lang="en-US" sz="2400" dirty="0" smtClean="0">
                <a:solidFill>
                  <a:schemeClr val="tx2"/>
                </a:solidFill>
              </a:rPr>
              <a:t>Organization </a:t>
            </a:r>
            <a:r>
              <a:rPr lang="en-US" sz="2400" dirty="0" smtClean="0">
                <a:solidFill>
                  <a:schemeClr val="tx2"/>
                </a:solidFill>
              </a:rPr>
              <a:t>and Programming</a:t>
            </a: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5" name="Title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Goals for Today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>
                <a:solidFill>
                  <a:schemeClr val="tx2"/>
                </a:solidFill>
              </a:rPr>
              <a:pPr>
                <a:defRPr/>
              </a:pPr>
              <a:t>2</a:t>
            </a:fld>
            <a:endParaRPr lang="en-US">
              <a:solidFill>
                <a:schemeClr val="tx2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4C55CB7-6894-8242-8356-A55770D583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7995" y="2302636"/>
            <a:ext cx="3530827" cy="4351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111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sp>
        <p:nvSpPr>
          <p:cNvPr id="89" name="Rectangle 88"/>
          <p:cNvSpPr/>
          <p:nvPr/>
        </p:nvSpPr>
        <p:spPr>
          <a:xfrm>
            <a:off x="0" y="0"/>
            <a:ext cx="9144000" cy="6858004"/>
          </a:xfrm>
          <a:prstGeom prst="rect">
            <a:avLst/>
          </a:prstGeom>
          <a:noFill/>
          <a:ln w="508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0" name="Title 1"/>
          <p:cNvSpPr txBox="1">
            <a:spLocks/>
          </p:cNvSpPr>
          <p:nvPr/>
        </p:nvSpPr>
        <p:spPr>
          <a:xfrm>
            <a:off x="5029200" y="57152"/>
            <a:ext cx="4038600" cy="7810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accent5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dirty="0" err="1" smtClean="0">
                <a:solidFill>
                  <a:srgbClr val="FF0000"/>
                </a:solidFill>
                <a:latin typeface="Source Sans Pro"/>
              </a:rPr>
              <a:t>iClicker</a:t>
            </a:r>
            <a:r>
              <a:rPr lang="en-US" dirty="0" smtClean="0">
                <a:solidFill>
                  <a:srgbClr val="FF0000"/>
                </a:solidFill>
                <a:latin typeface="Source Sans Pro"/>
              </a:rPr>
              <a:t> Question</a:t>
            </a:r>
            <a:endParaRPr lang="en-US" dirty="0">
              <a:solidFill>
                <a:srgbClr val="FF0000"/>
              </a:solidFill>
              <a:latin typeface="Source Sans Pro"/>
            </a:endParaRPr>
          </a:p>
        </p:txBody>
      </p:sp>
      <p:sp>
        <p:nvSpPr>
          <p:cNvPr id="91" name="Rectangle 90"/>
          <p:cNvSpPr/>
          <p:nvPr/>
        </p:nvSpPr>
        <p:spPr>
          <a:xfrm>
            <a:off x="179382" y="4703519"/>
            <a:ext cx="152054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defTabSz="914400" fontAlgn="auto">
              <a:spcBef>
                <a:spcPts val="0"/>
              </a:spcBef>
              <a:spcAft>
                <a:spcPts val="0"/>
              </a:spcAft>
              <a:buFontTx/>
              <a:buAutoNum type="alphaUcParenBoth"/>
            </a:pPr>
            <a:r>
              <a:rPr lang="en-US" dirty="0" smtClean="0">
                <a:solidFill>
                  <a:srgbClr val="FF0000"/>
                </a:solidFill>
                <a:latin typeface="Calibri"/>
                <a:ea typeface="+mn-ea"/>
                <a:cs typeface="+mn-cs"/>
              </a:rPr>
              <a:t>NOT</a:t>
            </a:r>
            <a:endParaRPr lang="en-US" dirty="0">
              <a:solidFill>
                <a:srgbClr val="FF0000"/>
              </a:solidFill>
              <a:latin typeface="Calibri"/>
              <a:ea typeface="+mn-ea"/>
              <a:cs typeface="+mn-cs"/>
            </a:endParaRPr>
          </a:p>
          <a:p>
            <a:pPr marL="514350" indent="-514350" defTabSz="914400" fontAlgn="auto">
              <a:spcBef>
                <a:spcPts val="0"/>
              </a:spcBef>
              <a:spcAft>
                <a:spcPts val="0"/>
              </a:spcAft>
              <a:buFontTx/>
              <a:buAutoNum type="alphaUcParenBoth"/>
            </a:pPr>
            <a:r>
              <a:rPr lang="en-US" dirty="0" smtClean="0">
                <a:solidFill>
                  <a:srgbClr val="FF0000"/>
                </a:solidFill>
                <a:latin typeface="Calibri"/>
                <a:ea typeface="+mn-ea"/>
                <a:cs typeface="+mn-cs"/>
              </a:rPr>
              <a:t>OR</a:t>
            </a:r>
          </a:p>
          <a:p>
            <a:pPr marL="514350" indent="-514350" defTabSz="914400" fontAlgn="auto">
              <a:spcBef>
                <a:spcPts val="0"/>
              </a:spcBef>
              <a:spcAft>
                <a:spcPts val="0"/>
              </a:spcAft>
              <a:buFontTx/>
              <a:buAutoNum type="alphaUcParenBoth"/>
            </a:pPr>
            <a:r>
              <a:rPr lang="en-US" dirty="0" smtClean="0">
                <a:solidFill>
                  <a:srgbClr val="FF0000"/>
                </a:solidFill>
                <a:latin typeface="Calibri"/>
                <a:ea typeface="+mn-ea"/>
                <a:cs typeface="+mn-cs"/>
              </a:rPr>
              <a:t>XOR</a:t>
            </a:r>
          </a:p>
          <a:p>
            <a:pPr marL="514350" indent="-514350" defTabSz="914400" fontAlgn="auto">
              <a:spcBef>
                <a:spcPts val="0"/>
              </a:spcBef>
              <a:spcAft>
                <a:spcPts val="0"/>
              </a:spcAft>
              <a:buFontTx/>
              <a:buAutoNum type="alphaUcParenBoth"/>
            </a:pPr>
            <a:r>
              <a:rPr lang="en-US" dirty="0" smtClean="0">
                <a:solidFill>
                  <a:srgbClr val="FF0000"/>
                </a:solidFill>
                <a:latin typeface="Calibri"/>
                <a:ea typeface="+mn-ea"/>
                <a:cs typeface="+mn-cs"/>
              </a:rPr>
              <a:t>AND</a:t>
            </a:r>
            <a:endParaRPr lang="en-US" dirty="0">
              <a:solidFill>
                <a:srgbClr val="FF0000"/>
              </a:solidFill>
              <a:latin typeface="Calibri"/>
              <a:ea typeface="+mn-ea"/>
              <a:cs typeface="+mn-cs"/>
            </a:endParaRPr>
          </a:p>
          <a:p>
            <a:pPr marL="514350" indent="-514350" defTabSz="914400" fontAlgn="auto">
              <a:spcBef>
                <a:spcPts val="0"/>
              </a:spcBef>
              <a:spcAft>
                <a:spcPts val="0"/>
              </a:spcAft>
              <a:buFontTx/>
              <a:buAutoNum type="alphaUcParenBoth"/>
            </a:pPr>
            <a:r>
              <a:rPr lang="en-US" dirty="0" smtClean="0">
                <a:solidFill>
                  <a:srgbClr val="FF0000"/>
                </a:solidFill>
                <a:latin typeface="Calibri"/>
                <a:ea typeface="+mn-ea"/>
                <a:cs typeface="+mn-cs"/>
              </a:rPr>
              <a:t>NAND</a:t>
            </a:r>
            <a:endParaRPr lang="en-US" dirty="0">
              <a:solidFill>
                <a:srgbClr val="FF0000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93" name="Title 4"/>
          <p:cNvSpPr txBox="1">
            <a:spLocks/>
          </p:cNvSpPr>
          <p:nvPr/>
        </p:nvSpPr>
        <p:spPr>
          <a:xfrm>
            <a:off x="46571" y="86296"/>
            <a:ext cx="8229600" cy="10229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Source Sans Pro"/>
              </a:rPr>
              <a:t>Which Gate is this?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Source Sans Pro"/>
            </a:endParaRPr>
          </a:p>
        </p:txBody>
      </p:sp>
      <p:grpSp>
        <p:nvGrpSpPr>
          <p:cNvPr id="94" name="Group 9"/>
          <p:cNvGrpSpPr>
            <a:grpSpLocks/>
          </p:cNvGrpSpPr>
          <p:nvPr/>
        </p:nvGrpSpPr>
        <p:grpSpPr bwMode="auto">
          <a:xfrm>
            <a:off x="1557494" y="4838723"/>
            <a:ext cx="550668" cy="211526"/>
            <a:chOff x="3884" y="1731"/>
            <a:chExt cx="630" cy="242"/>
          </a:xfrm>
        </p:grpSpPr>
        <p:sp>
          <p:nvSpPr>
            <p:cNvPr id="95" name="AutoShape 10"/>
            <p:cNvSpPr>
              <a:spLocks noChangeArrowheads="1"/>
            </p:cNvSpPr>
            <p:nvPr/>
          </p:nvSpPr>
          <p:spPr bwMode="auto">
            <a:xfrm rot="5400000">
              <a:off x="4022" y="1713"/>
              <a:ext cx="242" cy="277"/>
            </a:xfrm>
            <a:prstGeom prst="triangle">
              <a:avLst>
                <a:gd name="adj" fmla="val 50000"/>
              </a:avLst>
            </a:prstGeom>
            <a:noFill/>
            <a:ln w="2540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6" name="Oval 11"/>
            <p:cNvSpPr>
              <a:spLocks noChangeArrowheads="1"/>
            </p:cNvSpPr>
            <p:nvPr/>
          </p:nvSpPr>
          <p:spPr bwMode="auto">
            <a:xfrm>
              <a:off x="4252" y="1799"/>
              <a:ext cx="96" cy="96"/>
            </a:xfrm>
            <a:prstGeom prst="ellipse">
              <a:avLst/>
            </a:prstGeom>
            <a:solidFill>
              <a:sysClr val="window" lastClr="FFFFFF"/>
            </a:solidFill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7" name="Line 12"/>
            <p:cNvSpPr>
              <a:spLocks noChangeShapeType="1"/>
            </p:cNvSpPr>
            <p:nvPr/>
          </p:nvSpPr>
          <p:spPr bwMode="auto">
            <a:xfrm flipH="1">
              <a:off x="3884" y="1847"/>
              <a:ext cx="126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8" name="Line 13"/>
            <p:cNvSpPr>
              <a:spLocks noChangeShapeType="1"/>
            </p:cNvSpPr>
            <p:nvPr/>
          </p:nvSpPr>
          <p:spPr bwMode="auto">
            <a:xfrm flipH="1" flipV="1">
              <a:off x="4348" y="1847"/>
              <a:ext cx="166" cy="3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99" name="Group 14"/>
          <p:cNvGrpSpPr>
            <a:grpSpLocks/>
          </p:cNvGrpSpPr>
          <p:nvPr/>
        </p:nvGrpSpPr>
        <p:grpSpPr bwMode="auto">
          <a:xfrm>
            <a:off x="1671427" y="5187847"/>
            <a:ext cx="346357" cy="217322"/>
            <a:chOff x="4685" y="3035"/>
            <a:chExt cx="816" cy="512"/>
          </a:xfrm>
        </p:grpSpPr>
        <p:sp>
          <p:nvSpPr>
            <p:cNvPr id="100" name="AutoShape 15"/>
            <p:cNvSpPr>
              <a:spLocks noChangeArrowheads="1"/>
            </p:cNvSpPr>
            <p:nvPr/>
          </p:nvSpPr>
          <p:spPr bwMode="auto">
            <a:xfrm flipH="1">
              <a:off x="4732" y="3035"/>
              <a:ext cx="588" cy="512"/>
            </a:xfrm>
            <a:prstGeom prst="moon">
              <a:avLst>
                <a:gd name="adj" fmla="val 71690"/>
              </a:avLst>
            </a:prstGeom>
            <a:noFill/>
            <a:ln w="2540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1" name="Line 16"/>
            <p:cNvSpPr>
              <a:spLocks noChangeShapeType="1"/>
            </p:cNvSpPr>
            <p:nvPr/>
          </p:nvSpPr>
          <p:spPr bwMode="auto">
            <a:xfrm flipH="1">
              <a:off x="4685" y="3190"/>
              <a:ext cx="176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2" name="Line 17"/>
            <p:cNvSpPr>
              <a:spLocks noChangeShapeType="1"/>
            </p:cNvSpPr>
            <p:nvPr/>
          </p:nvSpPr>
          <p:spPr bwMode="auto">
            <a:xfrm flipH="1">
              <a:off x="4685" y="3410"/>
              <a:ext cx="176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3" name="Line 18"/>
            <p:cNvSpPr>
              <a:spLocks noChangeShapeType="1"/>
            </p:cNvSpPr>
            <p:nvPr/>
          </p:nvSpPr>
          <p:spPr bwMode="auto">
            <a:xfrm flipH="1">
              <a:off x="5325" y="3295"/>
              <a:ext cx="176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04" name="Group 103"/>
          <p:cNvGrpSpPr/>
          <p:nvPr/>
        </p:nvGrpSpPr>
        <p:grpSpPr>
          <a:xfrm>
            <a:off x="1716455" y="5523345"/>
            <a:ext cx="351568" cy="283074"/>
            <a:chOff x="4114800" y="4672288"/>
            <a:chExt cx="1076323" cy="838508"/>
          </a:xfrm>
        </p:grpSpPr>
        <p:sp>
          <p:nvSpPr>
            <p:cNvPr id="105" name="AutoShape 14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 flipH="1">
              <a:off x="4257674" y="4697997"/>
              <a:ext cx="933449" cy="812799"/>
            </a:xfrm>
            <a:prstGeom prst="moon">
              <a:avLst>
                <a:gd name="adj" fmla="val 87500"/>
              </a:avLst>
            </a:prstGeom>
            <a:noFill/>
            <a:ln w="25400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106" name="Freeform 105"/>
            <p:cNvSpPr/>
            <p:nvPr/>
          </p:nvSpPr>
          <p:spPr>
            <a:xfrm>
              <a:off x="4114800" y="4672288"/>
              <a:ext cx="112685" cy="838507"/>
            </a:xfrm>
            <a:custGeom>
              <a:avLst/>
              <a:gdLst>
                <a:gd name="connsiteX0" fmla="*/ 0 w 135084"/>
                <a:gd name="connsiteY0" fmla="*/ 0 h 749508"/>
                <a:gd name="connsiteX1" fmla="*/ 134912 w 135084"/>
                <a:gd name="connsiteY1" fmla="*/ 419725 h 749508"/>
                <a:gd name="connsiteX2" fmla="*/ 29981 w 135084"/>
                <a:gd name="connsiteY2" fmla="*/ 749508 h 7495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5084" h="749508">
                  <a:moveTo>
                    <a:pt x="0" y="0"/>
                  </a:moveTo>
                  <a:cubicBezTo>
                    <a:pt x="64957" y="147403"/>
                    <a:pt x="129915" y="294807"/>
                    <a:pt x="134912" y="419725"/>
                  </a:cubicBezTo>
                  <a:cubicBezTo>
                    <a:pt x="139909" y="544643"/>
                    <a:pt x="34978" y="647075"/>
                    <a:pt x="29981" y="749508"/>
                  </a:cubicBezTo>
                </a:path>
              </a:pathLst>
            </a:custGeom>
            <a:noFill/>
            <a:ln w="2540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07" name="Line 16"/>
          <p:cNvSpPr>
            <a:spLocks noChangeShapeType="1"/>
          </p:cNvSpPr>
          <p:nvPr/>
        </p:nvSpPr>
        <p:spPr bwMode="auto">
          <a:xfrm flipH="1">
            <a:off x="1671427" y="5656188"/>
            <a:ext cx="74704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08" name="Line 17"/>
          <p:cNvSpPr>
            <a:spLocks noChangeShapeType="1"/>
          </p:cNvSpPr>
          <p:nvPr/>
        </p:nvSpPr>
        <p:spPr bwMode="auto">
          <a:xfrm flipH="1">
            <a:off x="1676723" y="5716327"/>
            <a:ext cx="74704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09" name="Line 18"/>
          <p:cNvSpPr>
            <a:spLocks noChangeShapeType="1"/>
          </p:cNvSpPr>
          <p:nvPr/>
        </p:nvSpPr>
        <p:spPr bwMode="auto">
          <a:xfrm flipH="1">
            <a:off x="2068023" y="5664882"/>
            <a:ext cx="74704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grpSp>
        <p:nvGrpSpPr>
          <p:cNvPr id="110" name="Group 4"/>
          <p:cNvGrpSpPr>
            <a:grpSpLocks/>
          </p:cNvGrpSpPr>
          <p:nvPr/>
        </p:nvGrpSpPr>
        <p:grpSpPr bwMode="auto">
          <a:xfrm>
            <a:off x="1645572" y="5913828"/>
            <a:ext cx="498922" cy="236591"/>
            <a:chOff x="1056" y="1584"/>
            <a:chExt cx="911" cy="432"/>
          </a:xfrm>
        </p:grpSpPr>
        <p:sp>
          <p:nvSpPr>
            <p:cNvPr id="111" name="AutoShape 5"/>
            <p:cNvSpPr>
              <a:spLocks noChangeArrowheads="1"/>
            </p:cNvSpPr>
            <p:nvPr/>
          </p:nvSpPr>
          <p:spPr bwMode="auto">
            <a:xfrm>
              <a:off x="1248" y="1584"/>
              <a:ext cx="528" cy="432"/>
            </a:xfrm>
            <a:prstGeom prst="flowChartDelay">
              <a:avLst/>
            </a:prstGeom>
            <a:noFill/>
            <a:ln w="2540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2" name="Line 6"/>
            <p:cNvSpPr>
              <a:spLocks noChangeShapeType="1"/>
            </p:cNvSpPr>
            <p:nvPr/>
          </p:nvSpPr>
          <p:spPr bwMode="auto">
            <a:xfrm flipH="1">
              <a:off x="1056" y="1680"/>
              <a:ext cx="192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3" name="Line 7"/>
            <p:cNvSpPr>
              <a:spLocks noChangeShapeType="1"/>
            </p:cNvSpPr>
            <p:nvPr/>
          </p:nvSpPr>
          <p:spPr bwMode="auto">
            <a:xfrm flipH="1">
              <a:off x="1056" y="1920"/>
              <a:ext cx="192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4" name="Line 8"/>
            <p:cNvSpPr>
              <a:spLocks noChangeShapeType="1"/>
            </p:cNvSpPr>
            <p:nvPr/>
          </p:nvSpPr>
          <p:spPr bwMode="auto">
            <a:xfrm flipH="1">
              <a:off x="1775" y="1796"/>
              <a:ext cx="192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15" name="Group 114"/>
          <p:cNvGrpSpPr/>
          <p:nvPr/>
        </p:nvGrpSpPr>
        <p:grpSpPr>
          <a:xfrm>
            <a:off x="1659141" y="6288516"/>
            <a:ext cx="517588" cy="218358"/>
            <a:chOff x="5918201" y="1947862"/>
            <a:chExt cx="1625601" cy="685800"/>
          </a:xfrm>
        </p:grpSpPr>
        <p:sp>
          <p:nvSpPr>
            <p:cNvPr id="116" name="AutoShape 5"/>
            <p:cNvSpPr>
              <a:spLocks noChangeArrowheads="1"/>
            </p:cNvSpPr>
            <p:nvPr/>
          </p:nvSpPr>
          <p:spPr bwMode="auto">
            <a:xfrm>
              <a:off x="6223002" y="1947862"/>
              <a:ext cx="838200" cy="685800"/>
            </a:xfrm>
            <a:prstGeom prst="flowChartDelay">
              <a:avLst/>
            </a:prstGeom>
            <a:noFill/>
            <a:ln w="2540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7" name="Line 6"/>
            <p:cNvSpPr>
              <a:spLocks noChangeShapeType="1"/>
            </p:cNvSpPr>
            <p:nvPr/>
          </p:nvSpPr>
          <p:spPr bwMode="auto">
            <a:xfrm flipH="1">
              <a:off x="5918201" y="2100262"/>
              <a:ext cx="304800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8" name="Line 7"/>
            <p:cNvSpPr>
              <a:spLocks noChangeShapeType="1"/>
            </p:cNvSpPr>
            <p:nvPr/>
          </p:nvSpPr>
          <p:spPr bwMode="auto">
            <a:xfrm flipH="1">
              <a:off x="5918201" y="2481262"/>
              <a:ext cx="304800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9" name="Line 8"/>
            <p:cNvSpPr>
              <a:spLocks noChangeShapeType="1"/>
            </p:cNvSpPr>
            <p:nvPr/>
          </p:nvSpPr>
          <p:spPr bwMode="auto">
            <a:xfrm flipH="1">
              <a:off x="7239002" y="2284412"/>
              <a:ext cx="304800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0" name="Oval 11"/>
            <p:cNvSpPr>
              <a:spLocks noChangeArrowheads="1"/>
            </p:cNvSpPr>
            <p:nvPr/>
          </p:nvSpPr>
          <p:spPr bwMode="auto">
            <a:xfrm>
              <a:off x="7086601" y="2209801"/>
              <a:ext cx="152400" cy="152400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</p:grp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0660134"/>
              </p:ext>
            </p:extLst>
          </p:nvPr>
        </p:nvGraphicFramePr>
        <p:xfrm>
          <a:off x="459085" y="2855266"/>
          <a:ext cx="1772728" cy="1854200"/>
        </p:xfrm>
        <a:graphic>
          <a:graphicData uri="http://schemas.openxmlformats.org/drawingml/2006/table">
            <a:tbl>
              <a:tblPr firstRow="1" bandRow="1"/>
              <a:tblGrid>
                <a:gridCol w="561785">
                  <a:extLst>
                    <a:ext uri="{9D8B030D-6E8A-4147-A177-3AD203B41FA5}">
                      <a16:colId xmlns:a16="http://schemas.microsoft.com/office/drawing/2014/main" val="1796569496"/>
                    </a:ext>
                  </a:extLst>
                </a:gridCol>
                <a:gridCol w="561785">
                  <a:extLst>
                    <a:ext uri="{9D8B030D-6E8A-4147-A177-3AD203B41FA5}">
                      <a16:colId xmlns:a16="http://schemas.microsoft.com/office/drawing/2014/main" val="195766172"/>
                    </a:ext>
                  </a:extLst>
                </a:gridCol>
                <a:gridCol w="649158">
                  <a:extLst>
                    <a:ext uri="{9D8B030D-6E8A-4147-A177-3AD203B41FA5}">
                      <a16:colId xmlns:a16="http://schemas.microsoft.com/office/drawing/2014/main" val="4233398952"/>
                    </a:ext>
                  </a:extLst>
                </a:gridCol>
              </a:tblGrid>
              <a:tr h="370840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800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a</a:t>
                      </a:r>
                      <a:endParaRPr lang="en-US" sz="1800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800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b</a:t>
                      </a:r>
                      <a:endParaRPr lang="en-US" sz="1800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800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Out</a:t>
                      </a:r>
                      <a:endParaRPr lang="en-US" sz="1800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57939859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800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0</a:t>
                      </a:r>
                      <a:endParaRPr lang="en-US" sz="1800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800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0</a:t>
                      </a:r>
                      <a:endParaRPr lang="en-US" sz="1800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800" dirty="0" smtClean="0">
                          <a:solidFill>
                            <a:schemeClr val="accent1"/>
                          </a:solidFill>
                          <a:latin typeface="Source Sans Pro"/>
                        </a:rPr>
                        <a:t>0</a:t>
                      </a:r>
                      <a:endParaRPr lang="en-US" sz="1800" dirty="0">
                        <a:solidFill>
                          <a:schemeClr val="accent1"/>
                        </a:solidFill>
                        <a:latin typeface="Source Sans Pro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39351435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800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0</a:t>
                      </a:r>
                      <a:endParaRPr lang="en-US" sz="1800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800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1</a:t>
                      </a:r>
                      <a:endParaRPr lang="en-US" sz="1800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800" dirty="0" smtClean="0">
                          <a:solidFill>
                            <a:schemeClr val="accent1"/>
                          </a:solidFill>
                          <a:latin typeface="Source Sans Pro"/>
                        </a:rPr>
                        <a:t>1</a:t>
                      </a:r>
                      <a:endParaRPr lang="en-US" sz="1800" dirty="0">
                        <a:solidFill>
                          <a:schemeClr val="accent1"/>
                        </a:solidFill>
                        <a:latin typeface="Source Sans Pro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56296578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800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1</a:t>
                      </a:r>
                      <a:endParaRPr lang="en-US" sz="1800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800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0</a:t>
                      </a:r>
                      <a:endParaRPr lang="en-US" sz="1800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800" dirty="0" smtClean="0">
                          <a:solidFill>
                            <a:schemeClr val="accent1"/>
                          </a:solidFill>
                          <a:latin typeface="Source Sans Pro"/>
                        </a:rPr>
                        <a:t>1</a:t>
                      </a:r>
                      <a:endParaRPr lang="en-US" sz="1800" dirty="0">
                        <a:solidFill>
                          <a:schemeClr val="accent1"/>
                        </a:solidFill>
                        <a:latin typeface="Source Sans Pro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11025874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800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1</a:t>
                      </a:r>
                      <a:endParaRPr lang="en-US" sz="1800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800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1</a:t>
                      </a:r>
                      <a:endParaRPr lang="en-US" sz="1800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800" dirty="0" smtClean="0">
                          <a:solidFill>
                            <a:schemeClr val="accent1"/>
                          </a:solidFill>
                          <a:latin typeface="Source Sans Pro"/>
                        </a:rPr>
                        <a:t>0</a:t>
                      </a:r>
                      <a:endParaRPr lang="en-US" sz="1800" dirty="0">
                        <a:solidFill>
                          <a:schemeClr val="accent1"/>
                        </a:solidFill>
                        <a:latin typeface="Source Sans Pro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96564280"/>
                  </a:ext>
                </a:extLst>
              </a:tr>
            </a:tbl>
          </a:graphicData>
        </a:graphic>
      </p:graphicFrame>
      <p:sp>
        <p:nvSpPr>
          <p:cNvPr id="121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8915400" cy="5638800"/>
          </a:xfrm>
        </p:spPr>
        <p:txBody>
          <a:bodyPr>
            <a:normAutofit/>
          </a:bodyPr>
          <a:lstStyle/>
          <a:p>
            <a:r>
              <a:rPr lang="en-US" sz="3000" dirty="0" smtClean="0">
                <a:solidFill>
                  <a:schemeClr val="accent1"/>
                </a:solidFill>
              </a:rPr>
              <a:t>XOR: out </a:t>
            </a:r>
            <a:r>
              <a:rPr lang="en-US" sz="3000" dirty="0" smtClean="0">
                <a:solidFill>
                  <a:schemeClr val="tx2"/>
                </a:solidFill>
              </a:rPr>
              <a:t>= 1 if </a:t>
            </a:r>
            <a:r>
              <a:rPr lang="en-US" sz="3000" dirty="0" smtClean="0">
                <a:solidFill>
                  <a:schemeClr val="accent1"/>
                </a:solidFill>
              </a:rPr>
              <a:t>a</a:t>
            </a:r>
            <a:r>
              <a:rPr lang="en-US" sz="3000" dirty="0" smtClean="0"/>
              <a:t> </a:t>
            </a:r>
            <a:r>
              <a:rPr lang="en-US" sz="3000" dirty="0" smtClean="0">
                <a:solidFill>
                  <a:schemeClr val="tx2"/>
                </a:solidFill>
              </a:rPr>
              <a:t>or</a:t>
            </a:r>
            <a:r>
              <a:rPr lang="en-US" sz="3000" dirty="0" smtClean="0"/>
              <a:t> </a:t>
            </a:r>
            <a:r>
              <a:rPr lang="en-US" sz="3000" dirty="0" smtClean="0">
                <a:solidFill>
                  <a:schemeClr val="accent1"/>
                </a:solidFill>
              </a:rPr>
              <a:t>b</a:t>
            </a:r>
            <a:r>
              <a:rPr lang="en-US" sz="3000" dirty="0" smtClean="0"/>
              <a:t> </a:t>
            </a:r>
            <a:r>
              <a:rPr lang="en-US" sz="3000" dirty="0" smtClean="0">
                <a:solidFill>
                  <a:schemeClr val="tx2"/>
                </a:solidFill>
              </a:rPr>
              <a:t>is 1, but not both; </a:t>
            </a:r>
            <a:r>
              <a:rPr lang="en-US" sz="3000" dirty="0">
                <a:solidFill>
                  <a:schemeClr val="tx2"/>
                </a:solidFill>
              </a:rPr>
              <a:t> </a:t>
            </a:r>
          </a:p>
          <a:p>
            <a:r>
              <a:rPr lang="en-US" sz="3000" dirty="0" smtClean="0"/>
              <a:t>          </a:t>
            </a:r>
            <a:r>
              <a:rPr lang="en-US" sz="3000" dirty="0" smtClean="0">
                <a:solidFill>
                  <a:schemeClr val="accent1"/>
                </a:solidFill>
              </a:rPr>
              <a:t>out</a:t>
            </a:r>
            <a:r>
              <a:rPr lang="en-US" sz="3000" dirty="0" smtClean="0"/>
              <a:t> </a:t>
            </a:r>
            <a:r>
              <a:rPr lang="en-US" sz="3000" dirty="0" smtClean="0">
                <a:solidFill>
                  <a:schemeClr val="tx2"/>
                </a:solidFill>
              </a:rPr>
              <a:t>= 0 otherwise.</a:t>
            </a:r>
          </a:p>
          <a:p>
            <a:r>
              <a:rPr lang="en-US" sz="3000" dirty="0"/>
              <a:t>	</a:t>
            </a:r>
            <a:r>
              <a:rPr lang="en-US" sz="3000" dirty="0" smtClean="0"/>
              <a:t>		</a:t>
            </a:r>
            <a:r>
              <a:rPr lang="en-US" sz="3000" dirty="0" smtClean="0">
                <a:solidFill>
                  <a:schemeClr val="accent1"/>
                </a:solidFill>
              </a:rPr>
              <a:t>out</a:t>
            </a:r>
            <a:r>
              <a:rPr lang="en-US" sz="3000" dirty="0" smtClean="0"/>
              <a:t> </a:t>
            </a:r>
            <a:r>
              <a:rPr lang="en-US" sz="3000" dirty="0" smtClean="0">
                <a:solidFill>
                  <a:schemeClr val="tx2"/>
                </a:solidFill>
              </a:rPr>
              <a:t>=</a:t>
            </a:r>
            <a:r>
              <a:rPr lang="en-US" sz="3000" dirty="0" smtClean="0"/>
              <a:t> </a:t>
            </a:r>
            <a:r>
              <a:rPr lang="en-US" sz="3000" dirty="0" smtClean="0">
                <a:solidFill>
                  <a:schemeClr val="accent1"/>
                </a:solidFill>
              </a:rPr>
              <a:t>1</a:t>
            </a:r>
            <a:r>
              <a:rPr lang="en-US" sz="3000" dirty="0" smtClean="0">
                <a:solidFill>
                  <a:schemeClr val="tx2"/>
                </a:solidFill>
              </a:rPr>
              <a:t>, only if </a:t>
            </a:r>
            <a:r>
              <a:rPr lang="en-US" sz="3000" dirty="0">
                <a:solidFill>
                  <a:schemeClr val="accent1"/>
                </a:solidFill>
              </a:rPr>
              <a:t>a</a:t>
            </a:r>
            <a:r>
              <a:rPr lang="en-US" sz="3000" dirty="0" smtClean="0"/>
              <a:t> </a:t>
            </a:r>
            <a:r>
              <a:rPr lang="en-US" sz="3000" dirty="0" smtClean="0">
                <a:solidFill>
                  <a:schemeClr val="tx2"/>
                </a:solidFill>
              </a:rPr>
              <a:t>= 1 AND </a:t>
            </a:r>
            <a:r>
              <a:rPr lang="en-US" sz="3000" dirty="0" smtClean="0">
                <a:solidFill>
                  <a:schemeClr val="accent1"/>
                </a:solidFill>
              </a:rPr>
              <a:t>b</a:t>
            </a:r>
            <a:r>
              <a:rPr lang="en-US" sz="3000" dirty="0" smtClean="0"/>
              <a:t> </a:t>
            </a:r>
            <a:r>
              <a:rPr lang="en-US" sz="3000" dirty="0" smtClean="0">
                <a:solidFill>
                  <a:schemeClr val="tx2"/>
                </a:solidFill>
              </a:rPr>
              <a:t>= 0</a:t>
            </a:r>
            <a:r>
              <a:rPr lang="en-US" sz="3000" dirty="0" smtClean="0"/>
              <a:t> </a:t>
            </a:r>
          </a:p>
          <a:p>
            <a:r>
              <a:rPr lang="en-US" sz="3000" dirty="0"/>
              <a:t>	</a:t>
            </a:r>
            <a:r>
              <a:rPr lang="en-US" sz="3000" dirty="0" smtClean="0"/>
              <a:t>				</a:t>
            </a:r>
            <a:r>
              <a:rPr lang="en-US" sz="3000" dirty="0" smtClean="0">
                <a:solidFill>
                  <a:schemeClr val="tx2"/>
                </a:solidFill>
              </a:rPr>
              <a:t>OR </a:t>
            </a:r>
            <a:r>
              <a:rPr lang="en-US" sz="3000" dirty="0" smtClean="0">
                <a:solidFill>
                  <a:schemeClr val="accent1"/>
                </a:solidFill>
              </a:rPr>
              <a:t>a</a:t>
            </a:r>
            <a:r>
              <a:rPr lang="en-US" sz="3000" dirty="0" smtClean="0"/>
              <a:t> </a:t>
            </a:r>
            <a:r>
              <a:rPr lang="en-US" sz="3000" dirty="0" smtClean="0">
                <a:solidFill>
                  <a:schemeClr val="tx2"/>
                </a:solidFill>
              </a:rPr>
              <a:t>= 0 AND </a:t>
            </a:r>
            <a:r>
              <a:rPr lang="en-US" sz="3000" dirty="0" smtClean="0">
                <a:solidFill>
                  <a:schemeClr val="accent1"/>
                </a:solidFill>
              </a:rPr>
              <a:t>b</a:t>
            </a:r>
            <a:r>
              <a:rPr lang="en-US" sz="3000" dirty="0" smtClean="0"/>
              <a:t> </a:t>
            </a:r>
            <a:r>
              <a:rPr lang="en-US" sz="3000" dirty="0" smtClean="0">
                <a:solidFill>
                  <a:schemeClr val="tx2"/>
                </a:solidFill>
              </a:rPr>
              <a:t>= 1</a:t>
            </a:r>
            <a:endParaRPr lang="en-US" sz="3000" dirty="0">
              <a:solidFill>
                <a:schemeClr val="tx2"/>
              </a:solidFill>
            </a:endParaRPr>
          </a:p>
        </p:txBody>
      </p:sp>
      <p:sp>
        <p:nvSpPr>
          <p:cNvPr id="136" name="Line 6"/>
          <p:cNvSpPr>
            <a:spLocks noChangeShapeType="1"/>
          </p:cNvSpPr>
          <p:nvPr>
            <p:custDataLst>
              <p:tags r:id="rId1"/>
            </p:custDataLst>
          </p:nvPr>
        </p:nvSpPr>
        <p:spPr bwMode="auto">
          <a:xfrm flipH="1" flipV="1">
            <a:off x="3620262" y="5226768"/>
            <a:ext cx="550880" cy="0"/>
          </a:xfrm>
          <a:prstGeom prst="line">
            <a:avLst/>
          </a:prstGeom>
          <a:noFill/>
          <a:ln w="28440">
            <a:solidFill>
              <a:sysClr val="windowText" lastClr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137" name="Line 11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 flipH="1" flipV="1">
            <a:off x="3620259" y="4868260"/>
            <a:ext cx="550882" cy="6886"/>
          </a:xfrm>
          <a:prstGeom prst="line">
            <a:avLst/>
          </a:prstGeom>
          <a:noFill/>
          <a:ln w="25560">
            <a:solidFill>
              <a:sysClr val="windowText" lastClr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138" name="TextBox 137"/>
          <p:cNvSpPr txBox="1"/>
          <p:nvPr/>
        </p:nvSpPr>
        <p:spPr bwMode="auto">
          <a:xfrm>
            <a:off x="3309461" y="4561636"/>
            <a:ext cx="292366" cy="39645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rtlCol="0">
            <a:spAutoFit/>
          </a:bodyPr>
          <a:lstStyle/>
          <a:p>
            <a:pPr algn="ctr" defTabSz="914400" fontAlgn="auto">
              <a:lnSpc>
                <a:spcPct val="116000"/>
              </a:lnSpc>
              <a:spcBef>
                <a:spcPts val="0"/>
              </a:spcBef>
              <a:spcAft>
                <a:spcPts val="0"/>
              </a:spcAft>
              <a:tabLst>
                <a:tab pos="723900" algn="l"/>
                <a:tab pos="1447800" algn="l"/>
                <a:tab pos="2171700" algn="l"/>
              </a:tabLst>
            </a:pPr>
            <a:r>
              <a:rPr lang="en-US" sz="1800" dirty="0" smtClean="0">
                <a:solidFill>
                  <a:prstClr val="black"/>
                </a:solidFill>
                <a:latin typeface="Calibri" pitchFamily="34" charset="0"/>
                <a:ea typeface="+mn-ea"/>
                <a:cs typeface="+mn-cs"/>
              </a:rPr>
              <a:t>a</a:t>
            </a:r>
          </a:p>
        </p:txBody>
      </p:sp>
      <p:sp>
        <p:nvSpPr>
          <p:cNvPr id="139" name="TextBox 138"/>
          <p:cNvSpPr txBox="1"/>
          <p:nvPr/>
        </p:nvSpPr>
        <p:spPr bwMode="auto">
          <a:xfrm>
            <a:off x="3296637" y="4944461"/>
            <a:ext cx="303586" cy="39645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rtlCol="0">
            <a:spAutoFit/>
          </a:bodyPr>
          <a:lstStyle/>
          <a:p>
            <a:pPr algn="ctr" defTabSz="914400" fontAlgn="auto">
              <a:lnSpc>
                <a:spcPct val="116000"/>
              </a:lnSpc>
              <a:spcBef>
                <a:spcPts val="0"/>
              </a:spcBef>
              <a:spcAft>
                <a:spcPts val="0"/>
              </a:spcAft>
              <a:tabLst>
                <a:tab pos="723900" algn="l"/>
                <a:tab pos="1447800" algn="l"/>
                <a:tab pos="2171700" algn="l"/>
              </a:tabLst>
            </a:pPr>
            <a:r>
              <a:rPr lang="en-US" sz="1800" dirty="0">
                <a:solidFill>
                  <a:prstClr val="black"/>
                </a:solidFill>
                <a:latin typeface="Calibri" pitchFamily="34" charset="0"/>
                <a:ea typeface="+mn-ea"/>
                <a:cs typeface="+mn-cs"/>
              </a:rPr>
              <a:t>b</a:t>
            </a:r>
            <a:endParaRPr lang="en-US" sz="1800" dirty="0" smtClean="0">
              <a:solidFill>
                <a:prstClr val="black"/>
              </a:solidFill>
              <a:latin typeface="Calibri" pitchFamily="34" charset="0"/>
              <a:ea typeface="+mn-ea"/>
              <a:cs typeface="+mn-cs"/>
            </a:endParaRPr>
          </a:p>
        </p:txBody>
      </p:sp>
      <p:grpSp>
        <p:nvGrpSpPr>
          <p:cNvPr id="140" name="Group 139"/>
          <p:cNvGrpSpPr/>
          <p:nvPr/>
        </p:nvGrpSpPr>
        <p:grpSpPr>
          <a:xfrm>
            <a:off x="4114800" y="4672288"/>
            <a:ext cx="1076323" cy="838508"/>
            <a:chOff x="4114800" y="4672288"/>
            <a:chExt cx="1076323" cy="838508"/>
          </a:xfrm>
        </p:grpSpPr>
        <p:sp>
          <p:nvSpPr>
            <p:cNvPr id="141" name="AutoShape 14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 flipH="1">
              <a:off x="4257674" y="4697997"/>
              <a:ext cx="933449" cy="812799"/>
            </a:xfrm>
            <a:prstGeom prst="moon">
              <a:avLst>
                <a:gd name="adj" fmla="val 87500"/>
              </a:avLst>
            </a:prstGeom>
            <a:noFill/>
            <a:ln w="25400">
              <a:solidFill>
                <a:sysClr val="windowText" lastClr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142" name="Freeform 141"/>
            <p:cNvSpPr/>
            <p:nvPr/>
          </p:nvSpPr>
          <p:spPr>
            <a:xfrm>
              <a:off x="4114800" y="4672288"/>
              <a:ext cx="112685" cy="838507"/>
            </a:xfrm>
            <a:custGeom>
              <a:avLst/>
              <a:gdLst>
                <a:gd name="connsiteX0" fmla="*/ 0 w 135084"/>
                <a:gd name="connsiteY0" fmla="*/ 0 h 749508"/>
                <a:gd name="connsiteX1" fmla="*/ 134912 w 135084"/>
                <a:gd name="connsiteY1" fmla="*/ 419725 h 749508"/>
                <a:gd name="connsiteX2" fmla="*/ 29981 w 135084"/>
                <a:gd name="connsiteY2" fmla="*/ 749508 h 7495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5084" h="749508">
                  <a:moveTo>
                    <a:pt x="0" y="0"/>
                  </a:moveTo>
                  <a:cubicBezTo>
                    <a:pt x="64957" y="147403"/>
                    <a:pt x="129915" y="294807"/>
                    <a:pt x="134912" y="419725"/>
                  </a:cubicBezTo>
                  <a:cubicBezTo>
                    <a:pt x="139909" y="544643"/>
                    <a:pt x="34978" y="647075"/>
                    <a:pt x="29981" y="749508"/>
                  </a:cubicBezTo>
                </a:path>
              </a:pathLst>
            </a:custGeom>
            <a:noFill/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43" name="Line 6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 flipH="1" flipV="1">
            <a:off x="5191123" y="5091541"/>
            <a:ext cx="550880" cy="0"/>
          </a:xfrm>
          <a:prstGeom prst="line">
            <a:avLst/>
          </a:prstGeom>
          <a:noFill/>
          <a:ln w="28440">
            <a:solidFill>
              <a:sysClr val="windowText" lastClr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144" name="TextBox 143"/>
          <p:cNvSpPr txBox="1"/>
          <p:nvPr/>
        </p:nvSpPr>
        <p:spPr bwMode="auto">
          <a:xfrm>
            <a:off x="5292160" y="4676918"/>
            <a:ext cx="532816" cy="39645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rtlCol="0">
            <a:spAutoFit/>
          </a:bodyPr>
          <a:lstStyle/>
          <a:p>
            <a:pPr algn="ctr" defTabSz="914400" fontAlgn="auto">
              <a:lnSpc>
                <a:spcPct val="116000"/>
              </a:lnSpc>
              <a:spcBef>
                <a:spcPts val="0"/>
              </a:spcBef>
              <a:spcAft>
                <a:spcPts val="0"/>
              </a:spcAft>
              <a:tabLst>
                <a:tab pos="723900" algn="l"/>
                <a:tab pos="1447800" algn="l"/>
                <a:tab pos="2171700" algn="l"/>
              </a:tabLst>
            </a:pPr>
            <a:r>
              <a:rPr lang="en-US" sz="1800" dirty="0" smtClean="0">
                <a:solidFill>
                  <a:prstClr val="black"/>
                </a:solidFill>
                <a:latin typeface="Calibri" pitchFamily="34" charset="0"/>
                <a:ea typeface="+mn-ea"/>
                <a:cs typeface="+mn-cs"/>
              </a:rPr>
              <a:t>Out</a:t>
            </a:r>
          </a:p>
        </p:txBody>
      </p:sp>
      <p:sp>
        <p:nvSpPr>
          <p:cNvPr id="145" name="Oval 144"/>
          <p:cNvSpPr/>
          <p:nvPr/>
        </p:nvSpPr>
        <p:spPr>
          <a:xfrm>
            <a:off x="106017" y="5420333"/>
            <a:ext cx="2151601" cy="533400"/>
          </a:xfrm>
          <a:prstGeom prst="ellipse">
            <a:avLst/>
          </a:prstGeom>
          <a:noFill/>
          <a:ln w="2540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960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sp>
        <p:nvSpPr>
          <p:cNvPr id="33" name="Title 1"/>
          <p:cNvSpPr txBox="1">
            <a:spLocks/>
          </p:cNvSpPr>
          <p:nvPr/>
        </p:nvSpPr>
        <p:spPr>
          <a:xfrm>
            <a:off x="445993" y="25881"/>
            <a:ext cx="8229600" cy="10229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Source Sans Pro"/>
              </a:rPr>
              <a:t>Activity#2: Logic Gates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Source Sans Pro"/>
            </a:endParaRPr>
          </a:p>
        </p:txBody>
      </p:sp>
      <p:sp>
        <p:nvSpPr>
          <p:cNvPr id="34" name="Content Placeholder 2"/>
          <p:cNvSpPr txBox="1">
            <a:spLocks/>
          </p:cNvSpPr>
          <p:nvPr/>
        </p:nvSpPr>
        <p:spPr>
          <a:xfrm>
            <a:off x="228600" y="990600"/>
            <a:ext cx="8686800" cy="5638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200"/>
              </a:spcBef>
              <a:buFont typeface="Arial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200"/>
              </a:spcBef>
              <a:buSzPct val="80000"/>
              <a:buFont typeface="Wingdings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2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200"/>
              </a:spcBef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2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Source Sans Pro"/>
              </a:rPr>
              <a:t>Fill in the truth table, given the following Logic Circuit made from Logic AND, OR, and NOT gates.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Source Sans Pro"/>
              </a:rPr>
              <a:t>What does the logic circuit do?</a:t>
            </a:r>
          </a:p>
        </p:txBody>
      </p:sp>
      <p:grpSp>
        <p:nvGrpSpPr>
          <p:cNvPr id="35" name="Group 34"/>
          <p:cNvGrpSpPr/>
          <p:nvPr/>
        </p:nvGrpSpPr>
        <p:grpSpPr>
          <a:xfrm>
            <a:off x="3296638" y="4464768"/>
            <a:ext cx="5732047" cy="2088432"/>
            <a:chOff x="3296638" y="3389075"/>
            <a:chExt cx="5732047" cy="2088432"/>
          </a:xfrm>
        </p:grpSpPr>
        <p:sp>
          <p:nvSpPr>
            <p:cNvPr id="36" name="AutoShape 4"/>
            <p:cNvSpPr>
              <a:spLocks noChangeArrowheads="1"/>
            </p:cNvSpPr>
            <p:nvPr>
              <p:custDataLst>
                <p:tags r:id="rId1"/>
              </p:custDataLst>
            </p:nvPr>
          </p:nvSpPr>
          <p:spPr bwMode="auto">
            <a:xfrm>
              <a:off x="5739833" y="3640168"/>
              <a:ext cx="838200" cy="685801"/>
            </a:xfrm>
            <a:prstGeom prst="flowChartDelay">
              <a:avLst/>
            </a:prstGeom>
            <a:noFill/>
            <a:ln w="25560">
              <a:solidFill>
                <a:sysClr val="windowText" lastClr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37" name="Line 5"/>
            <p:cNvSpPr>
              <a:spLocks noChangeShapeType="1"/>
            </p:cNvSpPr>
            <p:nvPr>
              <p:custDataLst>
                <p:tags r:id="rId2"/>
              </p:custDataLst>
            </p:nvPr>
          </p:nvSpPr>
          <p:spPr bwMode="auto">
            <a:xfrm flipH="1">
              <a:off x="3380165" y="3792568"/>
              <a:ext cx="2361256" cy="0"/>
            </a:xfrm>
            <a:prstGeom prst="line">
              <a:avLst/>
            </a:prstGeom>
            <a:noFill/>
            <a:ln w="28440">
              <a:solidFill>
                <a:sysClr val="windowText" lastClr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38" name="Line 6"/>
            <p:cNvSpPr>
              <a:spLocks noChangeShapeType="1"/>
            </p:cNvSpPr>
            <p:nvPr>
              <p:custDataLst>
                <p:tags r:id="rId3"/>
              </p:custDataLst>
            </p:nvPr>
          </p:nvSpPr>
          <p:spPr bwMode="auto">
            <a:xfrm flipH="1">
              <a:off x="5433446" y="4173568"/>
              <a:ext cx="307975" cy="1588"/>
            </a:xfrm>
            <a:prstGeom prst="line">
              <a:avLst/>
            </a:prstGeom>
            <a:noFill/>
            <a:ln w="28440">
              <a:solidFill>
                <a:sysClr val="windowText" lastClr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39" name="Line 7"/>
            <p:cNvSpPr>
              <a:spLocks noChangeShapeType="1"/>
            </p:cNvSpPr>
            <p:nvPr>
              <p:custDataLst>
                <p:tags r:id="rId4"/>
              </p:custDataLst>
            </p:nvPr>
          </p:nvSpPr>
          <p:spPr bwMode="auto">
            <a:xfrm flipH="1">
              <a:off x="6574858" y="3976718"/>
              <a:ext cx="307975" cy="1588"/>
            </a:xfrm>
            <a:prstGeom prst="line">
              <a:avLst/>
            </a:prstGeom>
            <a:noFill/>
            <a:ln w="28440">
              <a:solidFill>
                <a:sysClr val="windowText" lastClr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40" name="AutoShape 4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4351336" y="4791706"/>
              <a:ext cx="838200" cy="685801"/>
            </a:xfrm>
            <a:prstGeom prst="flowChartDelay">
              <a:avLst/>
            </a:prstGeom>
            <a:noFill/>
            <a:ln w="25560">
              <a:solidFill>
                <a:sysClr val="windowText" lastClr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41" name="Line 5"/>
            <p:cNvSpPr>
              <a:spLocks noChangeShapeType="1"/>
            </p:cNvSpPr>
            <p:nvPr>
              <p:custDataLst>
                <p:tags r:id="rId6"/>
              </p:custDataLst>
            </p:nvPr>
          </p:nvSpPr>
          <p:spPr bwMode="auto">
            <a:xfrm flipH="1">
              <a:off x="4044949" y="4944106"/>
              <a:ext cx="307975" cy="1588"/>
            </a:xfrm>
            <a:prstGeom prst="line">
              <a:avLst/>
            </a:prstGeom>
            <a:noFill/>
            <a:ln w="28440">
              <a:solidFill>
                <a:sysClr val="windowText" lastClr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42" name="Line 6"/>
            <p:cNvSpPr>
              <a:spLocks noChangeShapeType="1"/>
            </p:cNvSpPr>
            <p:nvPr>
              <p:custDataLst>
                <p:tags r:id="rId7"/>
              </p:custDataLst>
            </p:nvPr>
          </p:nvSpPr>
          <p:spPr bwMode="auto">
            <a:xfrm flipH="1">
              <a:off x="3380165" y="5325106"/>
              <a:ext cx="972758" cy="1588"/>
            </a:xfrm>
            <a:prstGeom prst="line">
              <a:avLst/>
            </a:prstGeom>
            <a:noFill/>
            <a:ln w="28440">
              <a:solidFill>
                <a:sysClr val="windowText" lastClr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43" name="Line 7"/>
            <p:cNvSpPr>
              <a:spLocks noChangeShapeType="1"/>
            </p:cNvSpPr>
            <p:nvPr>
              <p:custDataLst>
                <p:tags r:id="rId8"/>
              </p:custDataLst>
            </p:nvPr>
          </p:nvSpPr>
          <p:spPr bwMode="auto">
            <a:xfrm flipH="1" flipV="1">
              <a:off x="5186360" y="5129844"/>
              <a:ext cx="1696472" cy="4762"/>
            </a:xfrm>
            <a:prstGeom prst="line">
              <a:avLst/>
            </a:prstGeom>
            <a:noFill/>
            <a:ln w="28440">
              <a:solidFill>
                <a:sysClr val="windowText" lastClr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44" name="AutoShape 14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 flipH="1">
              <a:off x="7472740" y="4190664"/>
              <a:ext cx="933449" cy="812799"/>
            </a:xfrm>
            <a:prstGeom prst="moon">
              <a:avLst>
                <a:gd name="adj" fmla="val 87500"/>
              </a:avLst>
            </a:prstGeom>
            <a:noFill/>
            <a:ln w="25560">
              <a:solidFill>
                <a:sysClr val="windowText" lastClr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45" name="Line 15"/>
            <p:cNvSpPr>
              <a:spLocks noChangeShapeType="1"/>
            </p:cNvSpPr>
            <p:nvPr>
              <p:custDataLst>
                <p:tags r:id="rId10"/>
              </p:custDataLst>
            </p:nvPr>
          </p:nvSpPr>
          <p:spPr bwMode="auto">
            <a:xfrm flipH="1" flipV="1">
              <a:off x="6882832" y="4421188"/>
              <a:ext cx="666107" cy="18714"/>
            </a:xfrm>
            <a:prstGeom prst="line">
              <a:avLst/>
            </a:prstGeom>
            <a:noFill/>
            <a:ln w="28440">
              <a:solidFill>
                <a:sysClr val="windowText" lastClr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46" name="Line 16"/>
            <p:cNvSpPr>
              <a:spLocks noChangeShapeType="1"/>
            </p:cNvSpPr>
            <p:nvPr>
              <p:custDataLst>
                <p:tags r:id="rId11"/>
              </p:custDataLst>
            </p:nvPr>
          </p:nvSpPr>
          <p:spPr bwMode="auto">
            <a:xfrm flipH="1">
              <a:off x="6882832" y="4785977"/>
              <a:ext cx="666108" cy="0"/>
            </a:xfrm>
            <a:prstGeom prst="line">
              <a:avLst/>
            </a:prstGeom>
            <a:noFill/>
            <a:ln w="28440">
              <a:solidFill>
                <a:sysClr val="windowText" lastClr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47" name="Line 17"/>
            <p:cNvSpPr>
              <a:spLocks noChangeShapeType="1"/>
            </p:cNvSpPr>
            <p:nvPr>
              <p:custDataLst>
                <p:tags r:id="rId12"/>
              </p:custDataLst>
            </p:nvPr>
          </p:nvSpPr>
          <p:spPr bwMode="auto">
            <a:xfrm flipH="1">
              <a:off x="8415713" y="4597063"/>
              <a:ext cx="603251" cy="7937"/>
            </a:xfrm>
            <a:prstGeom prst="line">
              <a:avLst/>
            </a:prstGeom>
            <a:noFill/>
            <a:ln w="28440">
              <a:solidFill>
                <a:sysClr val="windowText" lastClr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48" name="AutoShape 9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 rot="5400000">
              <a:off x="4705727" y="3849687"/>
              <a:ext cx="533399" cy="609600"/>
            </a:xfrm>
            <a:prstGeom prst="triangle">
              <a:avLst>
                <a:gd name="adj" fmla="val 50000"/>
              </a:avLst>
            </a:prstGeom>
            <a:noFill/>
            <a:ln w="25560">
              <a:solidFill>
                <a:sysClr val="windowText" lastClr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49" name="Oval 10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5285165" y="4075112"/>
              <a:ext cx="152400" cy="152400"/>
            </a:xfrm>
            <a:prstGeom prst="ellipse">
              <a:avLst/>
            </a:prstGeom>
            <a:noFill/>
            <a:ln w="25560">
              <a:solidFill>
                <a:sysClr val="windowText" lastClr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50" name="Line 11"/>
            <p:cNvSpPr>
              <a:spLocks noChangeShapeType="1"/>
            </p:cNvSpPr>
            <p:nvPr>
              <p:custDataLst>
                <p:tags r:id="rId15"/>
              </p:custDataLst>
            </p:nvPr>
          </p:nvSpPr>
          <p:spPr bwMode="auto">
            <a:xfrm flipH="1">
              <a:off x="4044949" y="4151313"/>
              <a:ext cx="632204" cy="0"/>
            </a:xfrm>
            <a:prstGeom prst="line">
              <a:avLst/>
            </a:prstGeom>
            <a:noFill/>
            <a:ln w="25560">
              <a:solidFill>
                <a:sysClr val="windowText" lastClr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51" name="Line 16"/>
            <p:cNvSpPr>
              <a:spLocks noChangeShapeType="1"/>
            </p:cNvSpPr>
            <p:nvPr>
              <p:custDataLst>
                <p:tags r:id="rId16"/>
              </p:custDataLst>
            </p:nvPr>
          </p:nvSpPr>
          <p:spPr bwMode="auto">
            <a:xfrm rot="5400000" flipH="1">
              <a:off x="6718795" y="4950013"/>
              <a:ext cx="348629" cy="20556"/>
            </a:xfrm>
            <a:prstGeom prst="line">
              <a:avLst/>
            </a:prstGeom>
            <a:noFill/>
            <a:ln w="28440">
              <a:solidFill>
                <a:sysClr val="windowText" lastClr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52" name="Line 16"/>
            <p:cNvSpPr>
              <a:spLocks noChangeShapeType="1"/>
            </p:cNvSpPr>
            <p:nvPr>
              <p:custDataLst>
                <p:tags r:id="rId17"/>
              </p:custDataLst>
            </p:nvPr>
          </p:nvSpPr>
          <p:spPr bwMode="auto">
            <a:xfrm rot="5400000" flipH="1">
              <a:off x="3657134" y="4542302"/>
              <a:ext cx="775630" cy="0"/>
            </a:xfrm>
            <a:prstGeom prst="line">
              <a:avLst/>
            </a:prstGeom>
            <a:noFill/>
            <a:ln w="28440">
              <a:solidFill>
                <a:sysClr val="windowText" lastClr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53" name="Line 16"/>
            <p:cNvSpPr>
              <a:spLocks noChangeShapeType="1"/>
            </p:cNvSpPr>
            <p:nvPr>
              <p:custDataLst>
                <p:tags r:id="rId18"/>
              </p:custDataLst>
            </p:nvPr>
          </p:nvSpPr>
          <p:spPr bwMode="auto">
            <a:xfrm flipH="1">
              <a:off x="3380165" y="4530262"/>
              <a:ext cx="664784" cy="0"/>
            </a:xfrm>
            <a:prstGeom prst="line">
              <a:avLst/>
            </a:prstGeom>
            <a:noFill/>
            <a:ln w="28440">
              <a:solidFill>
                <a:sysClr val="windowText" lastClr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54" name="Line 16"/>
            <p:cNvSpPr>
              <a:spLocks noChangeShapeType="1"/>
            </p:cNvSpPr>
            <p:nvPr>
              <p:custDataLst>
                <p:tags r:id="rId19"/>
              </p:custDataLst>
            </p:nvPr>
          </p:nvSpPr>
          <p:spPr bwMode="auto">
            <a:xfrm rot="5400000" flipH="1">
              <a:off x="6670873" y="4188673"/>
              <a:ext cx="444469" cy="20557"/>
            </a:xfrm>
            <a:prstGeom prst="line">
              <a:avLst/>
            </a:prstGeom>
            <a:noFill/>
            <a:ln w="28440">
              <a:solidFill>
                <a:sysClr val="windowText" lastClr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55" name="TextBox 54"/>
            <p:cNvSpPr txBox="1"/>
            <p:nvPr/>
          </p:nvSpPr>
          <p:spPr bwMode="auto">
            <a:xfrm>
              <a:off x="3309461" y="3389075"/>
              <a:ext cx="292366" cy="41582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16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+mn-cs"/>
                </a:rPr>
                <a:t>a</a:t>
              </a:r>
            </a:p>
          </p:txBody>
        </p:sp>
        <p:sp>
          <p:nvSpPr>
            <p:cNvPr id="56" name="TextBox 55"/>
            <p:cNvSpPr txBox="1"/>
            <p:nvPr/>
          </p:nvSpPr>
          <p:spPr bwMode="auto">
            <a:xfrm>
              <a:off x="3296638" y="4953000"/>
              <a:ext cx="303586" cy="39645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16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57" name="TextBox 56"/>
            <p:cNvSpPr txBox="1"/>
            <p:nvPr/>
          </p:nvSpPr>
          <p:spPr bwMode="auto">
            <a:xfrm>
              <a:off x="3296638" y="4151075"/>
              <a:ext cx="303586" cy="39645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16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+mn-cs"/>
                </a:rPr>
                <a:t>d</a:t>
              </a:r>
            </a:p>
          </p:txBody>
        </p:sp>
        <p:sp>
          <p:nvSpPr>
            <p:cNvPr id="58" name="TextBox 57"/>
            <p:cNvSpPr txBox="1"/>
            <p:nvPr/>
          </p:nvSpPr>
          <p:spPr bwMode="auto">
            <a:xfrm>
              <a:off x="8495870" y="4114800"/>
              <a:ext cx="532815" cy="41582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16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+mn-cs"/>
                </a:rPr>
                <a:t>Out</a:t>
              </a:r>
            </a:p>
          </p:txBody>
        </p:sp>
      </p:grpSp>
      <p:graphicFrame>
        <p:nvGraphicFramePr>
          <p:cNvPr id="59" name="Table 5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1443372"/>
              </p:ext>
            </p:extLst>
          </p:nvPr>
        </p:nvGraphicFramePr>
        <p:xfrm>
          <a:off x="310316" y="3383630"/>
          <a:ext cx="2345296" cy="3337560"/>
        </p:xfrm>
        <a:graphic>
          <a:graphicData uri="http://schemas.openxmlformats.org/drawingml/2006/table">
            <a:tbl>
              <a:tblPr firstRow="1" bandRow="1"/>
              <a:tblGrid>
                <a:gridCol w="5863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63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863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8632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800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a</a:t>
                      </a:r>
                      <a:endParaRPr lang="en-US" sz="1800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800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b</a:t>
                      </a:r>
                      <a:endParaRPr lang="en-US" sz="1800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800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d</a:t>
                      </a:r>
                      <a:endParaRPr lang="en-US" sz="1800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800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Out</a:t>
                      </a:r>
                      <a:endParaRPr lang="en-US" sz="1800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800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0</a:t>
                      </a:r>
                      <a:endParaRPr lang="en-US" sz="1800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800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0</a:t>
                      </a:r>
                      <a:endParaRPr lang="en-US" sz="1800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800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0</a:t>
                      </a:r>
                      <a:endParaRPr lang="en-US" sz="1800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800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0</a:t>
                      </a:r>
                      <a:endParaRPr lang="en-US" sz="1800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800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0</a:t>
                      </a:r>
                      <a:endParaRPr lang="en-US" sz="1800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800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1</a:t>
                      </a:r>
                      <a:endParaRPr lang="en-US" sz="1800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800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0</a:t>
                      </a:r>
                      <a:endParaRPr lang="en-US" sz="1800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800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1</a:t>
                      </a:r>
                      <a:endParaRPr lang="en-US" sz="1800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800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0</a:t>
                      </a:r>
                      <a:endParaRPr lang="en-US" sz="1800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800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0</a:t>
                      </a:r>
                      <a:endParaRPr lang="en-US" sz="1800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800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1</a:t>
                      </a:r>
                      <a:endParaRPr lang="en-US" sz="1800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800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1</a:t>
                      </a:r>
                      <a:endParaRPr lang="en-US" sz="1800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800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1</a:t>
                      </a:r>
                      <a:endParaRPr lang="en-US" sz="1800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800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0</a:t>
                      </a:r>
                      <a:endParaRPr lang="en-US" sz="1800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800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0</a:t>
                      </a:r>
                      <a:endParaRPr lang="en-US" sz="1800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800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1</a:t>
                      </a:r>
                      <a:endParaRPr lang="en-US" sz="1800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800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0</a:t>
                      </a:r>
                      <a:endParaRPr lang="en-US" sz="1800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800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1</a:t>
                      </a:r>
                      <a:endParaRPr lang="en-US" sz="1800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800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1</a:t>
                      </a:r>
                      <a:endParaRPr lang="en-US" sz="1800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800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1</a:t>
                      </a:r>
                      <a:endParaRPr lang="en-US" sz="1800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800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0</a:t>
                      </a:r>
                      <a:endParaRPr lang="en-US" sz="1800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800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1</a:t>
                      </a:r>
                      <a:endParaRPr lang="en-US" sz="1800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800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1</a:t>
                      </a:r>
                      <a:endParaRPr lang="en-US" sz="1800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800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1</a:t>
                      </a:r>
                      <a:endParaRPr lang="en-US" sz="1800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60" name="Rectangle 5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50800" cap="flat" cmpd="sng" algn="ctr">
            <a:solidFill>
              <a:srgbClr val="FFC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5458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sp>
        <p:nvSpPr>
          <p:cNvPr id="33" name="Title 1"/>
          <p:cNvSpPr txBox="1">
            <a:spLocks/>
          </p:cNvSpPr>
          <p:nvPr/>
        </p:nvSpPr>
        <p:spPr>
          <a:xfrm>
            <a:off x="445993" y="25881"/>
            <a:ext cx="8229600" cy="10229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Source Sans Pro"/>
              </a:rPr>
              <a:t>Activity#2: Logic Gates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Source Sans Pro"/>
            </a:endParaRPr>
          </a:p>
        </p:txBody>
      </p:sp>
      <p:sp>
        <p:nvSpPr>
          <p:cNvPr id="34" name="Content Placeholder 2"/>
          <p:cNvSpPr txBox="1">
            <a:spLocks/>
          </p:cNvSpPr>
          <p:nvPr/>
        </p:nvSpPr>
        <p:spPr>
          <a:xfrm>
            <a:off x="228600" y="990600"/>
            <a:ext cx="8686800" cy="5638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200"/>
              </a:spcBef>
              <a:buFont typeface="Arial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200"/>
              </a:spcBef>
              <a:buSzPct val="80000"/>
              <a:buFont typeface="Wingdings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2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200"/>
              </a:spcBef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2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fontAlgn="auto">
              <a:spcAft>
                <a:spcPts val="0"/>
              </a:spcAft>
            </a:pPr>
            <a:r>
              <a:rPr lang="en-US" dirty="0">
                <a:solidFill>
                  <a:schemeClr val="accent1"/>
                </a:solidFill>
                <a:latin typeface="Source Sans Pro"/>
              </a:rPr>
              <a:t>Multiplexor</a:t>
            </a:r>
            <a:r>
              <a:rPr lang="en-US" dirty="0">
                <a:solidFill>
                  <a:schemeClr val="tx2"/>
                </a:solidFill>
                <a:latin typeface="Source Sans Pro"/>
              </a:rPr>
              <a:t>: select (</a:t>
            </a:r>
            <a:r>
              <a:rPr lang="en-US" dirty="0" smtClean="0">
                <a:solidFill>
                  <a:schemeClr val="accent1"/>
                </a:solidFill>
                <a:latin typeface="Source Sans Pro"/>
              </a:rPr>
              <a:t>d</a:t>
            </a:r>
            <a:r>
              <a:rPr lang="en-US" dirty="0" smtClean="0">
                <a:solidFill>
                  <a:schemeClr val="tx2"/>
                </a:solidFill>
                <a:latin typeface="Source Sans Pro"/>
              </a:rPr>
              <a:t>) between two inputs (a </a:t>
            </a:r>
            <a:r>
              <a:rPr lang="en-US" dirty="0">
                <a:solidFill>
                  <a:schemeClr val="tx2"/>
                </a:solidFill>
                <a:latin typeface="Source Sans Pro"/>
              </a:rPr>
              <a:t>and </a:t>
            </a:r>
            <a:r>
              <a:rPr lang="en-US" dirty="0">
                <a:solidFill>
                  <a:schemeClr val="accent1"/>
                </a:solidFill>
                <a:latin typeface="Source Sans Pro"/>
              </a:rPr>
              <a:t>b</a:t>
            </a:r>
            <a:r>
              <a:rPr lang="en-US" dirty="0">
                <a:solidFill>
                  <a:schemeClr val="tx2"/>
                </a:solidFill>
                <a:latin typeface="Source Sans Pro"/>
              </a:rPr>
              <a:t>) and set one as the output (</a:t>
            </a:r>
            <a:r>
              <a:rPr lang="en-US" dirty="0">
                <a:solidFill>
                  <a:schemeClr val="accent1"/>
                </a:solidFill>
                <a:latin typeface="Source Sans Pro"/>
              </a:rPr>
              <a:t>out</a:t>
            </a:r>
            <a:r>
              <a:rPr lang="en-US" dirty="0">
                <a:solidFill>
                  <a:schemeClr val="tx2"/>
                </a:solidFill>
                <a:latin typeface="Source Sans Pro"/>
              </a:rPr>
              <a:t>)?</a:t>
            </a:r>
          </a:p>
          <a:p>
            <a:pPr lvl="0" fontAlgn="auto"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Source Sans Pro"/>
              </a:rPr>
              <a:t>				</a:t>
            </a:r>
            <a:r>
              <a:rPr lang="en-US" dirty="0">
                <a:solidFill>
                  <a:schemeClr val="accent1"/>
                </a:solidFill>
                <a:latin typeface="Source Sans Pro"/>
              </a:rPr>
              <a:t>out</a:t>
            </a:r>
            <a:r>
              <a:rPr lang="en-US" dirty="0">
                <a:solidFill>
                  <a:prstClr val="black"/>
                </a:solidFill>
                <a:latin typeface="Source Sans Pro"/>
              </a:rPr>
              <a:t> </a:t>
            </a:r>
            <a:r>
              <a:rPr lang="en-US" dirty="0">
                <a:solidFill>
                  <a:schemeClr val="tx2"/>
                </a:solidFill>
                <a:latin typeface="Source Sans Pro"/>
              </a:rPr>
              <a:t>=</a:t>
            </a:r>
            <a:r>
              <a:rPr lang="en-US" dirty="0">
                <a:solidFill>
                  <a:prstClr val="black"/>
                </a:solidFill>
                <a:latin typeface="Source Sans Pro"/>
              </a:rPr>
              <a:t> </a:t>
            </a:r>
            <a:r>
              <a:rPr lang="en-US" dirty="0">
                <a:solidFill>
                  <a:schemeClr val="accent1"/>
                </a:solidFill>
                <a:latin typeface="Source Sans Pro"/>
              </a:rPr>
              <a:t>a</a:t>
            </a:r>
            <a:r>
              <a:rPr lang="en-US" dirty="0">
                <a:solidFill>
                  <a:schemeClr val="tx2"/>
                </a:solidFill>
                <a:latin typeface="Source Sans Pro"/>
              </a:rPr>
              <a:t>,</a:t>
            </a:r>
            <a:r>
              <a:rPr lang="en-US" dirty="0">
                <a:solidFill>
                  <a:prstClr val="black"/>
                </a:solidFill>
                <a:latin typeface="Source Sans Pro"/>
              </a:rPr>
              <a:t> </a:t>
            </a:r>
            <a:r>
              <a:rPr lang="en-US" dirty="0">
                <a:solidFill>
                  <a:schemeClr val="tx2"/>
                </a:solidFill>
                <a:latin typeface="Source Sans Pro"/>
              </a:rPr>
              <a:t>if</a:t>
            </a:r>
            <a:r>
              <a:rPr lang="en-US" dirty="0">
                <a:solidFill>
                  <a:prstClr val="black"/>
                </a:solidFill>
                <a:latin typeface="Source Sans Pro"/>
              </a:rPr>
              <a:t> </a:t>
            </a:r>
            <a:r>
              <a:rPr lang="en-US" dirty="0">
                <a:solidFill>
                  <a:schemeClr val="accent1"/>
                </a:solidFill>
                <a:latin typeface="Source Sans Pro"/>
              </a:rPr>
              <a:t>d</a:t>
            </a:r>
            <a:r>
              <a:rPr lang="en-US" dirty="0">
                <a:solidFill>
                  <a:prstClr val="black"/>
                </a:solidFill>
                <a:latin typeface="Source Sans Pro"/>
              </a:rPr>
              <a:t> </a:t>
            </a:r>
            <a:r>
              <a:rPr lang="en-US" dirty="0">
                <a:solidFill>
                  <a:schemeClr val="tx2"/>
                </a:solidFill>
                <a:latin typeface="Source Sans Pro"/>
              </a:rPr>
              <a:t>= 0</a:t>
            </a:r>
          </a:p>
          <a:p>
            <a:pPr lvl="0" fontAlgn="auto"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Source Sans Pro"/>
              </a:rPr>
              <a:t>				</a:t>
            </a:r>
            <a:r>
              <a:rPr lang="en-US" dirty="0">
                <a:solidFill>
                  <a:schemeClr val="accent1"/>
                </a:solidFill>
                <a:latin typeface="Source Sans Pro"/>
              </a:rPr>
              <a:t>out</a:t>
            </a:r>
            <a:r>
              <a:rPr lang="en-US" dirty="0">
                <a:solidFill>
                  <a:prstClr val="black"/>
                </a:solidFill>
                <a:latin typeface="Source Sans Pro"/>
              </a:rPr>
              <a:t> = </a:t>
            </a:r>
            <a:r>
              <a:rPr lang="en-US" dirty="0">
                <a:solidFill>
                  <a:schemeClr val="accent1"/>
                </a:solidFill>
                <a:latin typeface="Source Sans Pro"/>
              </a:rPr>
              <a:t>b</a:t>
            </a:r>
            <a:r>
              <a:rPr lang="en-US" dirty="0">
                <a:solidFill>
                  <a:schemeClr val="tx2"/>
                </a:solidFill>
                <a:latin typeface="Source Sans Pro"/>
              </a:rPr>
              <a:t>, if </a:t>
            </a:r>
            <a:r>
              <a:rPr lang="en-US" dirty="0">
                <a:solidFill>
                  <a:schemeClr val="accent1"/>
                </a:solidFill>
                <a:latin typeface="Source Sans Pro"/>
              </a:rPr>
              <a:t>d</a:t>
            </a:r>
            <a:r>
              <a:rPr lang="en-US" dirty="0">
                <a:solidFill>
                  <a:prstClr val="black"/>
                </a:solidFill>
                <a:latin typeface="Source Sans Pro"/>
              </a:rPr>
              <a:t> </a:t>
            </a:r>
            <a:r>
              <a:rPr lang="en-US" dirty="0">
                <a:solidFill>
                  <a:schemeClr val="tx2"/>
                </a:solidFill>
                <a:latin typeface="Source Sans Pro"/>
              </a:rPr>
              <a:t>= </a:t>
            </a:r>
            <a:r>
              <a:rPr lang="en-US" dirty="0" smtClean="0">
                <a:solidFill>
                  <a:schemeClr val="tx2"/>
                </a:solidFill>
                <a:latin typeface="Source Sans Pro"/>
              </a:rPr>
              <a:t>1</a:t>
            </a:r>
            <a:endParaRPr lang="en-US" dirty="0">
              <a:solidFill>
                <a:schemeClr val="tx2"/>
              </a:solidFill>
              <a:latin typeface="Source Sans Pro"/>
            </a:endParaRPr>
          </a:p>
        </p:txBody>
      </p:sp>
      <p:grpSp>
        <p:nvGrpSpPr>
          <p:cNvPr id="35" name="Group 34"/>
          <p:cNvGrpSpPr/>
          <p:nvPr/>
        </p:nvGrpSpPr>
        <p:grpSpPr>
          <a:xfrm>
            <a:off x="3296638" y="4464768"/>
            <a:ext cx="5732047" cy="2088432"/>
            <a:chOff x="3296638" y="3389075"/>
            <a:chExt cx="5732047" cy="2088432"/>
          </a:xfrm>
        </p:grpSpPr>
        <p:sp>
          <p:nvSpPr>
            <p:cNvPr id="36" name="AutoShape 4"/>
            <p:cNvSpPr>
              <a:spLocks noChangeArrowheads="1"/>
            </p:cNvSpPr>
            <p:nvPr>
              <p:custDataLst>
                <p:tags r:id="rId1"/>
              </p:custDataLst>
            </p:nvPr>
          </p:nvSpPr>
          <p:spPr bwMode="auto">
            <a:xfrm>
              <a:off x="5739833" y="3640168"/>
              <a:ext cx="838200" cy="685801"/>
            </a:xfrm>
            <a:prstGeom prst="flowChartDelay">
              <a:avLst/>
            </a:prstGeom>
            <a:noFill/>
            <a:ln w="25560">
              <a:solidFill>
                <a:sysClr val="windowText" lastClr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37" name="Line 5"/>
            <p:cNvSpPr>
              <a:spLocks noChangeShapeType="1"/>
            </p:cNvSpPr>
            <p:nvPr>
              <p:custDataLst>
                <p:tags r:id="rId2"/>
              </p:custDataLst>
            </p:nvPr>
          </p:nvSpPr>
          <p:spPr bwMode="auto">
            <a:xfrm flipH="1">
              <a:off x="3380165" y="3792568"/>
              <a:ext cx="2361256" cy="0"/>
            </a:xfrm>
            <a:prstGeom prst="line">
              <a:avLst/>
            </a:prstGeom>
            <a:noFill/>
            <a:ln w="28440">
              <a:solidFill>
                <a:sysClr val="windowText" lastClr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38" name="Line 6"/>
            <p:cNvSpPr>
              <a:spLocks noChangeShapeType="1"/>
            </p:cNvSpPr>
            <p:nvPr>
              <p:custDataLst>
                <p:tags r:id="rId3"/>
              </p:custDataLst>
            </p:nvPr>
          </p:nvSpPr>
          <p:spPr bwMode="auto">
            <a:xfrm flipH="1">
              <a:off x="5433446" y="4173568"/>
              <a:ext cx="307975" cy="1588"/>
            </a:xfrm>
            <a:prstGeom prst="line">
              <a:avLst/>
            </a:prstGeom>
            <a:noFill/>
            <a:ln w="28440">
              <a:solidFill>
                <a:sysClr val="windowText" lastClr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39" name="Line 7"/>
            <p:cNvSpPr>
              <a:spLocks noChangeShapeType="1"/>
            </p:cNvSpPr>
            <p:nvPr>
              <p:custDataLst>
                <p:tags r:id="rId4"/>
              </p:custDataLst>
            </p:nvPr>
          </p:nvSpPr>
          <p:spPr bwMode="auto">
            <a:xfrm flipH="1">
              <a:off x="6574858" y="3976718"/>
              <a:ext cx="307975" cy="1588"/>
            </a:xfrm>
            <a:prstGeom prst="line">
              <a:avLst/>
            </a:prstGeom>
            <a:noFill/>
            <a:ln w="28440">
              <a:solidFill>
                <a:sysClr val="windowText" lastClr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40" name="AutoShape 4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4351336" y="4791706"/>
              <a:ext cx="838200" cy="685801"/>
            </a:xfrm>
            <a:prstGeom prst="flowChartDelay">
              <a:avLst/>
            </a:prstGeom>
            <a:noFill/>
            <a:ln w="25560">
              <a:solidFill>
                <a:sysClr val="windowText" lastClr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41" name="Line 5"/>
            <p:cNvSpPr>
              <a:spLocks noChangeShapeType="1"/>
            </p:cNvSpPr>
            <p:nvPr>
              <p:custDataLst>
                <p:tags r:id="rId6"/>
              </p:custDataLst>
            </p:nvPr>
          </p:nvSpPr>
          <p:spPr bwMode="auto">
            <a:xfrm flipH="1">
              <a:off x="4044949" y="4944106"/>
              <a:ext cx="307975" cy="1588"/>
            </a:xfrm>
            <a:prstGeom prst="line">
              <a:avLst/>
            </a:prstGeom>
            <a:noFill/>
            <a:ln w="28440">
              <a:solidFill>
                <a:sysClr val="windowText" lastClr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42" name="Line 6"/>
            <p:cNvSpPr>
              <a:spLocks noChangeShapeType="1"/>
            </p:cNvSpPr>
            <p:nvPr>
              <p:custDataLst>
                <p:tags r:id="rId7"/>
              </p:custDataLst>
            </p:nvPr>
          </p:nvSpPr>
          <p:spPr bwMode="auto">
            <a:xfrm flipH="1">
              <a:off x="3380165" y="5325106"/>
              <a:ext cx="972758" cy="1588"/>
            </a:xfrm>
            <a:prstGeom prst="line">
              <a:avLst/>
            </a:prstGeom>
            <a:noFill/>
            <a:ln w="28440">
              <a:solidFill>
                <a:sysClr val="windowText" lastClr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43" name="Line 7"/>
            <p:cNvSpPr>
              <a:spLocks noChangeShapeType="1"/>
            </p:cNvSpPr>
            <p:nvPr>
              <p:custDataLst>
                <p:tags r:id="rId8"/>
              </p:custDataLst>
            </p:nvPr>
          </p:nvSpPr>
          <p:spPr bwMode="auto">
            <a:xfrm flipH="1" flipV="1">
              <a:off x="5186360" y="5129844"/>
              <a:ext cx="1696472" cy="4762"/>
            </a:xfrm>
            <a:prstGeom prst="line">
              <a:avLst/>
            </a:prstGeom>
            <a:noFill/>
            <a:ln w="28440">
              <a:solidFill>
                <a:sysClr val="windowText" lastClr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44" name="AutoShape 14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 flipH="1">
              <a:off x="7472740" y="4190664"/>
              <a:ext cx="933449" cy="812799"/>
            </a:xfrm>
            <a:prstGeom prst="moon">
              <a:avLst>
                <a:gd name="adj" fmla="val 87500"/>
              </a:avLst>
            </a:prstGeom>
            <a:noFill/>
            <a:ln w="25560">
              <a:solidFill>
                <a:sysClr val="windowText" lastClr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45" name="Line 15"/>
            <p:cNvSpPr>
              <a:spLocks noChangeShapeType="1"/>
            </p:cNvSpPr>
            <p:nvPr>
              <p:custDataLst>
                <p:tags r:id="rId10"/>
              </p:custDataLst>
            </p:nvPr>
          </p:nvSpPr>
          <p:spPr bwMode="auto">
            <a:xfrm flipH="1" flipV="1">
              <a:off x="6882832" y="4421188"/>
              <a:ext cx="666107" cy="18714"/>
            </a:xfrm>
            <a:prstGeom prst="line">
              <a:avLst/>
            </a:prstGeom>
            <a:noFill/>
            <a:ln w="28440">
              <a:solidFill>
                <a:sysClr val="windowText" lastClr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46" name="Line 16"/>
            <p:cNvSpPr>
              <a:spLocks noChangeShapeType="1"/>
            </p:cNvSpPr>
            <p:nvPr>
              <p:custDataLst>
                <p:tags r:id="rId11"/>
              </p:custDataLst>
            </p:nvPr>
          </p:nvSpPr>
          <p:spPr bwMode="auto">
            <a:xfrm flipH="1">
              <a:off x="6882832" y="4785977"/>
              <a:ext cx="666108" cy="0"/>
            </a:xfrm>
            <a:prstGeom prst="line">
              <a:avLst/>
            </a:prstGeom>
            <a:noFill/>
            <a:ln w="28440">
              <a:solidFill>
                <a:sysClr val="windowText" lastClr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47" name="Line 17"/>
            <p:cNvSpPr>
              <a:spLocks noChangeShapeType="1"/>
            </p:cNvSpPr>
            <p:nvPr>
              <p:custDataLst>
                <p:tags r:id="rId12"/>
              </p:custDataLst>
            </p:nvPr>
          </p:nvSpPr>
          <p:spPr bwMode="auto">
            <a:xfrm flipH="1">
              <a:off x="8415713" y="4597063"/>
              <a:ext cx="603251" cy="7937"/>
            </a:xfrm>
            <a:prstGeom prst="line">
              <a:avLst/>
            </a:prstGeom>
            <a:noFill/>
            <a:ln w="28440">
              <a:solidFill>
                <a:sysClr val="windowText" lastClr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48" name="AutoShape 9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 rot="5400000">
              <a:off x="4705727" y="3849687"/>
              <a:ext cx="533399" cy="609600"/>
            </a:xfrm>
            <a:prstGeom prst="triangle">
              <a:avLst>
                <a:gd name="adj" fmla="val 50000"/>
              </a:avLst>
            </a:prstGeom>
            <a:noFill/>
            <a:ln w="25560">
              <a:solidFill>
                <a:sysClr val="windowText" lastClr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49" name="Oval 10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5285165" y="4075112"/>
              <a:ext cx="152400" cy="152400"/>
            </a:xfrm>
            <a:prstGeom prst="ellipse">
              <a:avLst/>
            </a:prstGeom>
            <a:noFill/>
            <a:ln w="25560">
              <a:solidFill>
                <a:sysClr val="windowText" lastClr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50" name="Line 11"/>
            <p:cNvSpPr>
              <a:spLocks noChangeShapeType="1"/>
            </p:cNvSpPr>
            <p:nvPr>
              <p:custDataLst>
                <p:tags r:id="rId15"/>
              </p:custDataLst>
            </p:nvPr>
          </p:nvSpPr>
          <p:spPr bwMode="auto">
            <a:xfrm flipH="1">
              <a:off x="4044949" y="4151313"/>
              <a:ext cx="632204" cy="0"/>
            </a:xfrm>
            <a:prstGeom prst="line">
              <a:avLst/>
            </a:prstGeom>
            <a:noFill/>
            <a:ln w="25560">
              <a:solidFill>
                <a:sysClr val="windowText" lastClr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51" name="Line 16"/>
            <p:cNvSpPr>
              <a:spLocks noChangeShapeType="1"/>
            </p:cNvSpPr>
            <p:nvPr>
              <p:custDataLst>
                <p:tags r:id="rId16"/>
              </p:custDataLst>
            </p:nvPr>
          </p:nvSpPr>
          <p:spPr bwMode="auto">
            <a:xfrm rot="5400000" flipH="1">
              <a:off x="6718795" y="4950013"/>
              <a:ext cx="348629" cy="20556"/>
            </a:xfrm>
            <a:prstGeom prst="line">
              <a:avLst/>
            </a:prstGeom>
            <a:noFill/>
            <a:ln w="28440">
              <a:solidFill>
                <a:sysClr val="windowText" lastClr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52" name="Line 16"/>
            <p:cNvSpPr>
              <a:spLocks noChangeShapeType="1"/>
            </p:cNvSpPr>
            <p:nvPr>
              <p:custDataLst>
                <p:tags r:id="rId17"/>
              </p:custDataLst>
            </p:nvPr>
          </p:nvSpPr>
          <p:spPr bwMode="auto">
            <a:xfrm rot="5400000" flipH="1">
              <a:off x="3657134" y="4542302"/>
              <a:ext cx="775630" cy="0"/>
            </a:xfrm>
            <a:prstGeom prst="line">
              <a:avLst/>
            </a:prstGeom>
            <a:noFill/>
            <a:ln w="28440">
              <a:solidFill>
                <a:sysClr val="windowText" lastClr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53" name="Line 16"/>
            <p:cNvSpPr>
              <a:spLocks noChangeShapeType="1"/>
            </p:cNvSpPr>
            <p:nvPr>
              <p:custDataLst>
                <p:tags r:id="rId18"/>
              </p:custDataLst>
            </p:nvPr>
          </p:nvSpPr>
          <p:spPr bwMode="auto">
            <a:xfrm flipH="1">
              <a:off x="3380165" y="4530262"/>
              <a:ext cx="664784" cy="0"/>
            </a:xfrm>
            <a:prstGeom prst="line">
              <a:avLst/>
            </a:prstGeom>
            <a:noFill/>
            <a:ln w="28440">
              <a:solidFill>
                <a:sysClr val="windowText" lastClr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54" name="Line 16"/>
            <p:cNvSpPr>
              <a:spLocks noChangeShapeType="1"/>
            </p:cNvSpPr>
            <p:nvPr>
              <p:custDataLst>
                <p:tags r:id="rId19"/>
              </p:custDataLst>
            </p:nvPr>
          </p:nvSpPr>
          <p:spPr bwMode="auto">
            <a:xfrm rot="5400000" flipH="1">
              <a:off x="6670873" y="4188673"/>
              <a:ext cx="444469" cy="20557"/>
            </a:xfrm>
            <a:prstGeom prst="line">
              <a:avLst/>
            </a:prstGeom>
            <a:noFill/>
            <a:ln w="28440">
              <a:solidFill>
                <a:sysClr val="windowText" lastClr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55" name="TextBox 54"/>
            <p:cNvSpPr txBox="1"/>
            <p:nvPr/>
          </p:nvSpPr>
          <p:spPr bwMode="auto">
            <a:xfrm>
              <a:off x="3309461" y="3389075"/>
              <a:ext cx="292366" cy="41582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16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+mn-cs"/>
                </a:rPr>
                <a:t>a</a:t>
              </a:r>
            </a:p>
          </p:txBody>
        </p:sp>
        <p:sp>
          <p:nvSpPr>
            <p:cNvPr id="56" name="TextBox 55"/>
            <p:cNvSpPr txBox="1"/>
            <p:nvPr/>
          </p:nvSpPr>
          <p:spPr bwMode="auto">
            <a:xfrm>
              <a:off x="3296638" y="4953000"/>
              <a:ext cx="303586" cy="39645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16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57" name="TextBox 56"/>
            <p:cNvSpPr txBox="1"/>
            <p:nvPr/>
          </p:nvSpPr>
          <p:spPr bwMode="auto">
            <a:xfrm>
              <a:off x="3296638" y="4151075"/>
              <a:ext cx="303586" cy="39645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16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+mn-cs"/>
                </a:rPr>
                <a:t>d</a:t>
              </a:r>
            </a:p>
          </p:txBody>
        </p:sp>
        <p:sp>
          <p:nvSpPr>
            <p:cNvPr id="58" name="TextBox 57"/>
            <p:cNvSpPr txBox="1"/>
            <p:nvPr/>
          </p:nvSpPr>
          <p:spPr bwMode="auto">
            <a:xfrm>
              <a:off x="8495870" y="4114800"/>
              <a:ext cx="532815" cy="41582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16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+mn-cs"/>
                </a:rPr>
                <a:t>Out</a:t>
              </a:r>
            </a:p>
          </p:txBody>
        </p:sp>
      </p:grpSp>
      <p:graphicFrame>
        <p:nvGraphicFramePr>
          <p:cNvPr id="59" name="Table 5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3672598"/>
              </p:ext>
            </p:extLst>
          </p:nvPr>
        </p:nvGraphicFramePr>
        <p:xfrm>
          <a:off x="310316" y="3383630"/>
          <a:ext cx="2345296" cy="3337560"/>
        </p:xfrm>
        <a:graphic>
          <a:graphicData uri="http://schemas.openxmlformats.org/drawingml/2006/table">
            <a:tbl>
              <a:tblPr firstRow="1" bandRow="1"/>
              <a:tblGrid>
                <a:gridCol w="5863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63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863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8632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800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a</a:t>
                      </a:r>
                      <a:endParaRPr lang="en-US" sz="1800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800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b</a:t>
                      </a:r>
                      <a:endParaRPr lang="en-US" sz="1800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800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d</a:t>
                      </a:r>
                      <a:endParaRPr lang="en-US" sz="1800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800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Out</a:t>
                      </a:r>
                      <a:endParaRPr lang="en-US" sz="1800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800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0</a:t>
                      </a:r>
                      <a:endParaRPr lang="en-US" sz="1800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800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0</a:t>
                      </a:r>
                      <a:endParaRPr lang="en-US" sz="1800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800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0</a:t>
                      </a:r>
                      <a:endParaRPr lang="en-US" sz="1800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accent1"/>
                          </a:solidFill>
                          <a:latin typeface="Source Sans Pro"/>
                        </a:rPr>
                        <a:t>0</a:t>
                      </a:r>
                      <a:endParaRPr lang="en-US" sz="1800" dirty="0">
                        <a:solidFill>
                          <a:schemeClr val="accent1"/>
                        </a:solidFill>
                        <a:latin typeface="Source Sans Pro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800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0</a:t>
                      </a:r>
                      <a:endParaRPr lang="en-US" sz="1800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800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0</a:t>
                      </a:r>
                      <a:endParaRPr lang="en-US" sz="1800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800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1</a:t>
                      </a:r>
                      <a:endParaRPr lang="en-US" sz="1800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accent1"/>
                          </a:solidFill>
                          <a:latin typeface="Source Sans Pro"/>
                        </a:rPr>
                        <a:t>0</a:t>
                      </a:r>
                      <a:endParaRPr lang="en-US" sz="1800" dirty="0">
                        <a:solidFill>
                          <a:schemeClr val="accent1"/>
                        </a:solidFill>
                        <a:latin typeface="Source Sans Pro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800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0</a:t>
                      </a:r>
                      <a:endParaRPr lang="en-US" sz="1800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800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1</a:t>
                      </a:r>
                      <a:endParaRPr lang="en-US" sz="1800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800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0</a:t>
                      </a:r>
                      <a:endParaRPr lang="en-US" sz="1800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accent1"/>
                          </a:solidFill>
                          <a:latin typeface="Source Sans Pro"/>
                        </a:rPr>
                        <a:t>0</a:t>
                      </a:r>
                      <a:endParaRPr lang="en-US" sz="1800" dirty="0">
                        <a:solidFill>
                          <a:schemeClr val="accent1"/>
                        </a:solidFill>
                        <a:latin typeface="Source Sans Pro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800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0</a:t>
                      </a:r>
                      <a:endParaRPr lang="en-US" sz="1800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800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1</a:t>
                      </a:r>
                      <a:endParaRPr lang="en-US" sz="1800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800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1</a:t>
                      </a:r>
                      <a:endParaRPr lang="en-US" sz="1800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accent1"/>
                          </a:solidFill>
                          <a:latin typeface="Source Sans Pro"/>
                        </a:rPr>
                        <a:t>1</a:t>
                      </a:r>
                      <a:endParaRPr lang="en-US" sz="1800" dirty="0">
                        <a:solidFill>
                          <a:schemeClr val="accent1"/>
                        </a:solidFill>
                        <a:latin typeface="Source Sans Pro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800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1</a:t>
                      </a:r>
                      <a:endParaRPr lang="en-US" sz="1800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800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0</a:t>
                      </a:r>
                      <a:endParaRPr lang="en-US" sz="1800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800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0</a:t>
                      </a:r>
                      <a:endParaRPr lang="en-US" sz="1800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accent1"/>
                          </a:solidFill>
                          <a:latin typeface="Source Sans Pro"/>
                        </a:rPr>
                        <a:t>1</a:t>
                      </a:r>
                      <a:endParaRPr lang="en-US" sz="1800" dirty="0">
                        <a:solidFill>
                          <a:schemeClr val="accent1"/>
                        </a:solidFill>
                        <a:latin typeface="Source Sans Pro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800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1</a:t>
                      </a:r>
                      <a:endParaRPr lang="en-US" sz="1800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800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0</a:t>
                      </a:r>
                      <a:endParaRPr lang="en-US" sz="1800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800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1</a:t>
                      </a:r>
                      <a:endParaRPr lang="en-US" sz="1800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accent1"/>
                          </a:solidFill>
                          <a:latin typeface="Source Sans Pro"/>
                        </a:rPr>
                        <a:t>0</a:t>
                      </a:r>
                      <a:endParaRPr lang="en-US" sz="1800" dirty="0">
                        <a:solidFill>
                          <a:schemeClr val="accent1"/>
                        </a:solidFill>
                        <a:latin typeface="Source Sans Pro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800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1</a:t>
                      </a:r>
                      <a:endParaRPr lang="en-US" sz="1800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800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1</a:t>
                      </a:r>
                      <a:endParaRPr lang="en-US" sz="1800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800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0</a:t>
                      </a:r>
                      <a:endParaRPr lang="en-US" sz="1800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accent1"/>
                          </a:solidFill>
                          <a:latin typeface="Source Sans Pro"/>
                        </a:rPr>
                        <a:t>1</a:t>
                      </a:r>
                      <a:endParaRPr lang="en-US" sz="1800" dirty="0">
                        <a:solidFill>
                          <a:schemeClr val="accent1"/>
                        </a:solidFill>
                        <a:latin typeface="Source Sans Pro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800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1</a:t>
                      </a:r>
                      <a:endParaRPr lang="en-US" sz="1800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800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1</a:t>
                      </a:r>
                      <a:endParaRPr lang="en-US" sz="1800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800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1</a:t>
                      </a:r>
                      <a:endParaRPr lang="en-US" sz="1800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accent1"/>
                          </a:solidFill>
                          <a:latin typeface="Source Sans Pro"/>
                        </a:rPr>
                        <a:t>1</a:t>
                      </a:r>
                      <a:endParaRPr lang="en-US" sz="1800" dirty="0">
                        <a:solidFill>
                          <a:schemeClr val="accent1"/>
                        </a:solidFill>
                        <a:latin typeface="Source Sans Pro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60" name="Rectangle 5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50800" cap="flat" cmpd="sng" algn="ctr">
            <a:solidFill>
              <a:srgbClr val="FFC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8808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Goals for Today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8915400" cy="58674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From </a:t>
            </a:r>
            <a:r>
              <a:rPr lang="en-US" dirty="0" smtClean="0">
                <a:solidFill>
                  <a:schemeClr val="bg2"/>
                </a:solidFill>
              </a:rPr>
              <a:t>Switches </a:t>
            </a:r>
            <a:r>
              <a:rPr lang="en-US" dirty="0">
                <a:solidFill>
                  <a:schemeClr val="bg2"/>
                </a:solidFill>
              </a:rPr>
              <a:t>to </a:t>
            </a:r>
            <a:r>
              <a:rPr lang="en-US" dirty="0" smtClean="0">
                <a:solidFill>
                  <a:schemeClr val="bg2"/>
                </a:solidFill>
              </a:rPr>
              <a:t>Logic Gates </a:t>
            </a:r>
            <a:r>
              <a:rPr lang="en-US" dirty="0">
                <a:solidFill>
                  <a:schemeClr val="bg2"/>
                </a:solidFill>
              </a:rPr>
              <a:t>to Logic </a:t>
            </a:r>
            <a:r>
              <a:rPr lang="en-US" dirty="0" smtClean="0">
                <a:solidFill>
                  <a:schemeClr val="bg2"/>
                </a:solidFill>
              </a:rPr>
              <a:t>Circuits</a:t>
            </a:r>
            <a:endParaRPr lang="en-US" dirty="0">
              <a:solidFill>
                <a:schemeClr val="bg2"/>
              </a:solidFill>
            </a:endParaRPr>
          </a:p>
          <a:p>
            <a:r>
              <a:rPr lang="en-US" dirty="0">
                <a:solidFill>
                  <a:schemeClr val="bg2"/>
                </a:solidFill>
              </a:rPr>
              <a:t>Logic Gates</a:t>
            </a:r>
          </a:p>
          <a:p>
            <a:pPr lvl="1"/>
            <a:r>
              <a:rPr lang="en-US" dirty="0" smtClean="0">
                <a:solidFill>
                  <a:schemeClr val="bg2"/>
                </a:solidFill>
              </a:rPr>
              <a:t>From switches</a:t>
            </a:r>
            <a:endParaRPr lang="en-US" dirty="0">
              <a:solidFill>
                <a:schemeClr val="bg2"/>
              </a:solidFill>
            </a:endParaRPr>
          </a:p>
          <a:p>
            <a:pPr lvl="1"/>
            <a:r>
              <a:rPr lang="en-US" dirty="0">
                <a:solidFill>
                  <a:schemeClr val="bg2"/>
                </a:solidFill>
              </a:rPr>
              <a:t>Truth Tables</a:t>
            </a:r>
          </a:p>
          <a:p>
            <a:r>
              <a:rPr lang="en-US" dirty="0">
                <a:solidFill>
                  <a:schemeClr val="tx2"/>
                </a:solidFill>
              </a:rPr>
              <a:t>Logic  Circuits</a:t>
            </a:r>
          </a:p>
          <a:p>
            <a:pPr lvl="1"/>
            <a:r>
              <a:rPr lang="en-US" dirty="0" smtClean="0">
                <a:solidFill>
                  <a:schemeClr val="tx2"/>
                </a:solidFill>
              </a:rPr>
              <a:t>From </a:t>
            </a:r>
            <a:r>
              <a:rPr lang="en-US" dirty="0">
                <a:solidFill>
                  <a:schemeClr val="tx2"/>
                </a:solidFill>
              </a:rPr>
              <a:t>Truth Tables to Circuits (Sum of </a:t>
            </a:r>
            <a:r>
              <a:rPr lang="en-US" dirty="0" smtClean="0">
                <a:solidFill>
                  <a:schemeClr val="tx2"/>
                </a:solidFill>
              </a:rPr>
              <a:t>Products)</a:t>
            </a:r>
          </a:p>
          <a:p>
            <a:pPr lvl="1"/>
            <a:r>
              <a:rPr lang="en-US" dirty="0">
                <a:solidFill>
                  <a:schemeClr val="tx2"/>
                </a:solidFill>
              </a:rPr>
              <a:t>Identity </a:t>
            </a:r>
            <a:r>
              <a:rPr lang="en-US" dirty="0" smtClean="0">
                <a:solidFill>
                  <a:schemeClr val="tx2"/>
                </a:solidFill>
              </a:rPr>
              <a:t>Laws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Logic </a:t>
            </a:r>
            <a:r>
              <a:rPr lang="en-US" dirty="0">
                <a:solidFill>
                  <a:schemeClr val="tx2"/>
                </a:solidFill>
              </a:rPr>
              <a:t>Circuit Minimization</a:t>
            </a:r>
          </a:p>
          <a:p>
            <a:pPr lvl="1"/>
            <a:r>
              <a:rPr lang="en-US" dirty="0">
                <a:solidFill>
                  <a:schemeClr val="tx2"/>
                </a:solidFill>
              </a:rPr>
              <a:t>Algebraic Manipulations</a:t>
            </a:r>
          </a:p>
          <a:p>
            <a:pPr lvl="1"/>
            <a:r>
              <a:rPr lang="en-US" dirty="0" smtClean="0">
                <a:solidFill>
                  <a:schemeClr val="tx2"/>
                </a:solidFill>
              </a:rPr>
              <a:t>Truth </a:t>
            </a:r>
            <a:r>
              <a:rPr lang="en-US" dirty="0">
                <a:solidFill>
                  <a:schemeClr val="tx2"/>
                </a:solidFill>
              </a:rPr>
              <a:t>Tables (</a:t>
            </a:r>
            <a:r>
              <a:rPr lang="en-US" dirty="0" err="1">
                <a:solidFill>
                  <a:schemeClr val="tx2"/>
                </a:solidFill>
              </a:rPr>
              <a:t>Karnaugh</a:t>
            </a:r>
            <a:r>
              <a:rPr lang="en-US" dirty="0">
                <a:solidFill>
                  <a:schemeClr val="tx2"/>
                </a:solidFill>
              </a:rPr>
              <a:t> Maps) </a:t>
            </a:r>
          </a:p>
          <a:p>
            <a:r>
              <a:rPr lang="en-US" dirty="0">
                <a:solidFill>
                  <a:schemeClr val="tx2"/>
                </a:solidFill>
              </a:rPr>
              <a:t>Transistors (electronic switch)</a:t>
            </a:r>
          </a:p>
          <a:p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3739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229600" cy="1022934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Next Goal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0" y="973259"/>
            <a:ext cx="9144000" cy="3305443"/>
          </a:xfrm>
        </p:spPr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Given a Logic function, create a Logic Circuit that implements the Logic Function…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…and, </a:t>
            </a:r>
            <a:r>
              <a:rPr lang="en-US" i="1" dirty="0" smtClean="0">
                <a:solidFill>
                  <a:schemeClr val="tx2"/>
                </a:solidFill>
              </a:rPr>
              <a:t>with the minimum number of logic gates</a:t>
            </a:r>
          </a:p>
          <a:p>
            <a:endParaRPr lang="en-US" dirty="0">
              <a:solidFill>
                <a:schemeClr val="tx2"/>
              </a:solidFill>
            </a:endParaRPr>
          </a:p>
          <a:p>
            <a:r>
              <a:rPr lang="en-US" dirty="0">
                <a:solidFill>
                  <a:schemeClr val="tx2"/>
                </a:solidFill>
              </a:rPr>
              <a:t>F</a:t>
            </a:r>
            <a:r>
              <a:rPr lang="en-US" dirty="0" smtClean="0">
                <a:solidFill>
                  <a:schemeClr val="tx2"/>
                </a:solidFill>
              </a:rPr>
              <a:t>ewer gates: A cheaper ($$$) circuit!</a:t>
            </a:r>
          </a:p>
          <a:p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3544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  <p:sp>
        <p:nvSpPr>
          <p:cNvPr id="107" name="Rectangle 3"/>
          <p:cNvSpPr txBox="1">
            <a:spLocks noChangeArrowheads="1"/>
          </p:cNvSpPr>
          <p:nvPr/>
        </p:nvSpPr>
        <p:spPr>
          <a:xfrm>
            <a:off x="152400" y="1143000"/>
            <a:ext cx="8496300" cy="6019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Calibri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82000"/>
              </a:lnSpc>
              <a:spcAft>
                <a:spcPts val="0"/>
              </a:spcAft>
            </a:pPr>
            <a:r>
              <a:rPr lang="en-US" sz="2800" dirty="0" smtClean="0">
                <a:solidFill>
                  <a:schemeClr val="tx2"/>
                </a:solidFill>
                <a:latin typeface="Source Sans Pro"/>
              </a:rPr>
              <a:t>NOT:</a:t>
            </a:r>
          </a:p>
          <a:p>
            <a:pPr lvl="1" fontAlgn="auto">
              <a:lnSpc>
                <a:spcPct val="82000"/>
              </a:lnSpc>
              <a:spcAft>
                <a:spcPts val="0"/>
              </a:spcAft>
              <a:buClr>
                <a:srgbClr val="4F81BD"/>
              </a:buClr>
            </a:pPr>
            <a:endParaRPr lang="en-US" sz="2400" dirty="0" smtClean="0">
              <a:solidFill>
                <a:schemeClr val="tx2"/>
              </a:solidFill>
              <a:latin typeface="Source Sans Pro"/>
            </a:endParaRPr>
          </a:p>
          <a:p>
            <a:pPr fontAlgn="auto">
              <a:lnSpc>
                <a:spcPct val="82000"/>
              </a:lnSpc>
              <a:spcAft>
                <a:spcPts val="0"/>
              </a:spcAft>
            </a:pPr>
            <a:endParaRPr lang="en-US" sz="2800" dirty="0" smtClean="0">
              <a:solidFill>
                <a:schemeClr val="tx2"/>
              </a:solidFill>
              <a:latin typeface="Source Sans Pro"/>
            </a:endParaRPr>
          </a:p>
          <a:p>
            <a:pPr fontAlgn="auto">
              <a:lnSpc>
                <a:spcPct val="82000"/>
              </a:lnSpc>
              <a:spcAft>
                <a:spcPts val="0"/>
              </a:spcAft>
            </a:pPr>
            <a:r>
              <a:rPr lang="en-US" sz="2800" dirty="0" smtClean="0">
                <a:solidFill>
                  <a:schemeClr val="tx2"/>
                </a:solidFill>
                <a:latin typeface="Source Sans Pro"/>
              </a:rPr>
              <a:t>AND:</a:t>
            </a:r>
          </a:p>
          <a:p>
            <a:pPr lvl="1" fontAlgn="auto">
              <a:lnSpc>
                <a:spcPct val="82000"/>
              </a:lnSpc>
              <a:spcAft>
                <a:spcPts val="0"/>
              </a:spcAft>
              <a:buClr>
                <a:srgbClr val="4F81BD"/>
              </a:buClr>
            </a:pPr>
            <a:endParaRPr lang="en-US" sz="2400" dirty="0" smtClean="0">
              <a:solidFill>
                <a:schemeClr val="tx2"/>
              </a:solidFill>
              <a:latin typeface="Source Sans Pro"/>
            </a:endParaRPr>
          </a:p>
          <a:p>
            <a:pPr fontAlgn="auto">
              <a:lnSpc>
                <a:spcPct val="82000"/>
              </a:lnSpc>
              <a:spcAft>
                <a:spcPts val="0"/>
              </a:spcAft>
            </a:pPr>
            <a:endParaRPr lang="en-US" sz="2800" dirty="0" smtClean="0">
              <a:solidFill>
                <a:schemeClr val="tx2"/>
              </a:solidFill>
              <a:latin typeface="Source Sans Pro"/>
            </a:endParaRPr>
          </a:p>
          <a:p>
            <a:pPr fontAlgn="auto">
              <a:lnSpc>
                <a:spcPct val="82000"/>
              </a:lnSpc>
              <a:spcAft>
                <a:spcPts val="0"/>
              </a:spcAft>
            </a:pPr>
            <a:r>
              <a:rPr lang="en-US" sz="2800" dirty="0" smtClean="0">
                <a:solidFill>
                  <a:schemeClr val="tx2"/>
                </a:solidFill>
                <a:latin typeface="Source Sans Pro"/>
              </a:rPr>
              <a:t>OR:</a:t>
            </a:r>
          </a:p>
          <a:p>
            <a:pPr lvl="1" fontAlgn="auto">
              <a:lnSpc>
                <a:spcPct val="82000"/>
              </a:lnSpc>
              <a:spcAft>
                <a:spcPts val="0"/>
              </a:spcAft>
              <a:buClr>
                <a:srgbClr val="4F81BD"/>
              </a:buClr>
            </a:pPr>
            <a:endParaRPr lang="en-US" sz="2400" dirty="0" smtClean="0">
              <a:solidFill>
                <a:schemeClr val="tx2"/>
              </a:solidFill>
              <a:latin typeface="Source Sans Pro"/>
            </a:endParaRPr>
          </a:p>
          <a:p>
            <a:pPr fontAlgn="auto">
              <a:lnSpc>
                <a:spcPct val="82000"/>
              </a:lnSpc>
              <a:spcAft>
                <a:spcPts val="0"/>
              </a:spcAft>
            </a:pPr>
            <a:endParaRPr lang="en-US" sz="2800" dirty="0" smtClean="0">
              <a:solidFill>
                <a:schemeClr val="tx2"/>
              </a:solidFill>
              <a:latin typeface="Source Sans Pro"/>
            </a:endParaRPr>
          </a:p>
          <a:p>
            <a:pPr fontAlgn="auto">
              <a:lnSpc>
                <a:spcPct val="82000"/>
              </a:lnSpc>
              <a:spcAft>
                <a:spcPts val="0"/>
              </a:spcAft>
            </a:pPr>
            <a:r>
              <a:rPr lang="en-US" sz="2800" dirty="0" smtClean="0">
                <a:solidFill>
                  <a:schemeClr val="tx2"/>
                </a:solidFill>
                <a:latin typeface="Source Sans Pro"/>
              </a:rPr>
              <a:t>XOR</a:t>
            </a:r>
            <a:r>
              <a:rPr lang="en-US" sz="2800" dirty="0" smtClean="0">
                <a:solidFill>
                  <a:schemeClr val="tx2"/>
                </a:solidFill>
                <a:latin typeface="Source Sans Pro"/>
              </a:rPr>
              <a:t>:</a:t>
            </a:r>
            <a:endParaRPr lang="en-US" sz="2400" dirty="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108" name="Rectangle 2"/>
          <p:cNvSpPr txBox="1">
            <a:spLocks noChangeArrowheads="1"/>
          </p:cNvSpPr>
          <p:nvPr/>
        </p:nvSpPr>
        <p:spPr>
          <a:xfrm>
            <a:off x="457200" y="20803"/>
            <a:ext cx="8229600" cy="10229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Source Sans Pro"/>
              </a:rPr>
              <a:t>Logic Gates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Source Sans Pro"/>
            </a:endParaRPr>
          </a:p>
        </p:txBody>
      </p:sp>
      <p:grpSp>
        <p:nvGrpSpPr>
          <p:cNvPr id="109" name="Group 4"/>
          <p:cNvGrpSpPr>
            <a:grpSpLocks/>
          </p:cNvGrpSpPr>
          <p:nvPr/>
        </p:nvGrpSpPr>
        <p:grpSpPr bwMode="auto">
          <a:xfrm>
            <a:off x="1841500" y="2252662"/>
            <a:ext cx="1446213" cy="685800"/>
            <a:chOff x="1056" y="1584"/>
            <a:chExt cx="911" cy="432"/>
          </a:xfrm>
        </p:grpSpPr>
        <p:sp>
          <p:nvSpPr>
            <p:cNvPr id="110" name="AutoShape 5"/>
            <p:cNvSpPr>
              <a:spLocks noChangeArrowheads="1"/>
            </p:cNvSpPr>
            <p:nvPr/>
          </p:nvSpPr>
          <p:spPr bwMode="auto">
            <a:xfrm>
              <a:off x="1248" y="1584"/>
              <a:ext cx="528" cy="432"/>
            </a:xfrm>
            <a:prstGeom prst="flowChartDelay">
              <a:avLst/>
            </a:prstGeom>
            <a:noFill/>
            <a:ln w="25400">
              <a:solidFill>
                <a:sysClr val="windowText" lastClr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1" name="Line 6"/>
            <p:cNvSpPr>
              <a:spLocks noChangeShapeType="1"/>
            </p:cNvSpPr>
            <p:nvPr/>
          </p:nvSpPr>
          <p:spPr bwMode="auto">
            <a:xfrm flipH="1">
              <a:off x="1056" y="1680"/>
              <a:ext cx="192" cy="0"/>
            </a:xfrm>
            <a:prstGeom prst="line">
              <a:avLst/>
            </a:prstGeom>
            <a:noFill/>
            <a:ln w="28575">
              <a:solidFill>
                <a:sysClr val="windowText" lastClr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2" name="Line 7"/>
            <p:cNvSpPr>
              <a:spLocks noChangeShapeType="1"/>
            </p:cNvSpPr>
            <p:nvPr/>
          </p:nvSpPr>
          <p:spPr bwMode="auto">
            <a:xfrm flipH="1">
              <a:off x="1056" y="1920"/>
              <a:ext cx="192" cy="0"/>
            </a:xfrm>
            <a:prstGeom prst="line">
              <a:avLst/>
            </a:prstGeom>
            <a:noFill/>
            <a:ln w="28575">
              <a:solidFill>
                <a:sysClr val="windowText" lastClr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3" name="Line 8"/>
            <p:cNvSpPr>
              <a:spLocks noChangeShapeType="1"/>
            </p:cNvSpPr>
            <p:nvPr/>
          </p:nvSpPr>
          <p:spPr bwMode="auto">
            <a:xfrm flipH="1">
              <a:off x="1775" y="1796"/>
              <a:ext cx="192" cy="0"/>
            </a:xfrm>
            <a:prstGeom prst="line">
              <a:avLst/>
            </a:prstGeom>
            <a:noFill/>
            <a:ln w="28575">
              <a:solidFill>
                <a:sysClr val="windowText" lastClr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14" name="Group 9"/>
          <p:cNvGrpSpPr>
            <a:grpSpLocks/>
          </p:cNvGrpSpPr>
          <p:nvPr/>
        </p:nvGrpSpPr>
        <p:grpSpPr bwMode="auto">
          <a:xfrm>
            <a:off x="1689100" y="1262062"/>
            <a:ext cx="1482725" cy="533400"/>
            <a:chOff x="3654" y="1680"/>
            <a:chExt cx="934" cy="336"/>
          </a:xfrm>
        </p:grpSpPr>
        <p:sp>
          <p:nvSpPr>
            <p:cNvPr id="115" name="AutoShape 10"/>
            <p:cNvSpPr>
              <a:spLocks noChangeArrowheads="1"/>
            </p:cNvSpPr>
            <p:nvPr/>
          </p:nvSpPr>
          <p:spPr bwMode="auto">
            <a:xfrm rot="5400000">
              <a:off x="3960" y="1656"/>
              <a:ext cx="336" cy="384"/>
            </a:xfrm>
            <a:prstGeom prst="triangle">
              <a:avLst>
                <a:gd name="adj" fmla="val 50000"/>
              </a:avLst>
            </a:prstGeom>
            <a:noFill/>
            <a:ln w="25400">
              <a:solidFill>
                <a:sysClr val="windowText" lastClr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6" name="Oval 11"/>
            <p:cNvSpPr>
              <a:spLocks noChangeArrowheads="1"/>
            </p:cNvSpPr>
            <p:nvPr/>
          </p:nvSpPr>
          <p:spPr bwMode="auto">
            <a:xfrm>
              <a:off x="4326" y="1799"/>
              <a:ext cx="96" cy="96"/>
            </a:xfrm>
            <a:prstGeom prst="ellipse">
              <a:avLst/>
            </a:prstGeom>
            <a:noFill/>
            <a:ln w="25400">
              <a:solidFill>
                <a:sysClr val="windowText" lastClr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7" name="Line 12"/>
            <p:cNvSpPr>
              <a:spLocks noChangeShapeType="1"/>
            </p:cNvSpPr>
            <p:nvPr/>
          </p:nvSpPr>
          <p:spPr bwMode="auto">
            <a:xfrm flipH="1">
              <a:off x="3654" y="1847"/>
              <a:ext cx="288" cy="0"/>
            </a:xfrm>
            <a:prstGeom prst="line">
              <a:avLst/>
            </a:prstGeom>
            <a:noFill/>
            <a:ln w="25400">
              <a:solidFill>
                <a:sysClr val="windowText" lastClr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8" name="Line 13"/>
            <p:cNvSpPr>
              <a:spLocks noChangeShapeType="1"/>
            </p:cNvSpPr>
            <p:nvPr/>
          </p:nvSpPr>
          <p:spPr bwMode="auto">
            <a:xfrm flipH="1" flipV="1">
              <a:off x="4422" y="1847"/>
              <a:ext cx="166" cy="3"/>
            </a:xfrm>
            <a:prstGeom prst="line">
              <a:avLst/>
            </a:prstGeom>
            <a:noFill/>
            <a:ln w="25400">
              <a:solidFill>
                <a:sysClr val="windowText" lastClr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19" name="Group 14"/>
          <p:cNvGrpSpPr>
            <a:grpSpLocks/>
          </p:cNvGrpSpPr>
          <p:nvPr/>
        </p:nvGrpSpPr>
        <p:grpSpPr bwMode="auto">
          <a:xfrm>
            <a:off x="1920875" y="3505200"/>
            <a:ext cx="1295400" cy="812800"/>
            <a:chOff x="4685" y="3035"/>
            <a:chExt cx="816" cy="512"/>
          </a:xfrm>
        </p:grpSpPr>
        <p:sp>
          <p:nvSpPr>
            <p:cNvPr id="120" name="AutoShape 15"/>
            <p:cNvSpPr>
              <a:spLocks noChangeArrowheads="1"/>
            </p:cNvSpPr>
            <p:nvPr/>
          </p:nvSpPr>
          <p:spPr bwMode="auto">
            <a:xfrm flipH="1">
              <a:off x="4732" y="3035"/>
              <a:ext cx="588" cy="512"/>
            </a:xfrm>
            <a:prstGeom prst="moon">
              <a:avLst>
                <a:gd name="adj" fmla="val 71690"/>
              </a:avLst>
            </a:prstGeom>
            <a:noFill/>
            <a:ln w="25400">
              <a:solidFill>
                <a:sysClr val="windowText" lastClr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1" name="Line 16"/>
            <p:cNvSpPr>
              <a:spLocks noChangeShapeType="1"/>
            </p:cNvSpPr>
            <p:nvPr/>
          </p:nvSpPr>
          <p:spPr bwMode="auto">
            <a:xfrm flipH="1">
              <a:off x="4685" y="3190"/>
              <a:ext cx="176" cy="0"/>
            </a:xfrm>
            <a:prstGeom prst="line">
              <a:avLst/>
            </a:prstGeom>
            <a:noFill/>
            <a:ln w="28575">
              <a:solidFill>
                <a:sysClr val="windowText" lastClr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2" name="Line 17"/>
            <p:cNvSpPr>
              <a:spLocks noChangeShapeType="1"/>
            </p:cNvSpPr>
            <p:nvPr/>
          </p:nvSpPr>
          <p:spPr bwMode="auto">
            <a:xfrm flipH="1">
              <a:off x="4685" y="3410"/>
              <a:ext cx="176" cy="0"/>
            </a:xfrm>
            <a:prstGeom prst="line">
              <a:avLst/>
            </a:prstGeom>
            <a:noFill/>
            <a:ln w="28575">
              <a:solidFill>
                <a:sysClr val="windowText" lastClr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3" name="Line 18"/>
            <p:cNvSpPr>
              <a:spLocks noChangeShapeType="1"/>
            </p:cNvSpPr>
            <p:nvPr/>
          </p:nvSpPr>
          <p:spPr bwMode="auto">
            <a:xfrm flipH="1">
              <a:off x="5325" y="3295"/>
              <a:ext cx="176" cy="0"/>
            </a:xfrm>
            <a:prstGeom prst="line">
              <a:avLst/>
            </a:prstGeom>
            <a:noFill/>
            <a:ln w="28575">
              <a:solidFill>
                <a:sysClr val="windowText" lastClr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aphicFrame>
        <p:nvGraphicFramePr>
          <p:cNvPr id="124" name="Group 53"/>
          <p:cNvGraphicFramePr>
            <a:graphicFrameLocks/>
          </p:cNvGraphicFramePr>
          <p:nvPr>
            <p:extLst/>
          </p:nvPr>
        </p:nvGraphicFramePr>
        <p:xfrm>
          <a:off x="3390900" y="3429000"/>
          <a:ext cx="939800" cy="1371600"/>
        </p:xfrm>
        <a:graphic>
          <a:graphicData uri="http://schemas.openxmlformats.org/drawingml/2006/table">
            <a:tbl>
              <a:tblPr/>
              <a:tblGrid>
                <a:gridCol w="208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8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876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28600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A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Out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600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Source Sans Pro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8600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1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1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Source Sans Pro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8600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1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1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Source Sans Pro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8600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1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1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1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Source Sans Pro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25" name="Group 53"/>
          <p:cNvGraphicFramePr>
            <a:graphicFrameLocks/>
          </p:cNvGraphicFramePr>
          <p:nvPr>
            <p:extLst/>
          </p:nvPr>
        </p:nvGraphicFramePr>
        <p:xfrm>
          <a:off x="3390900" y="1905000"/>
          <a:ext cx="939800" cy="1371600"/>
        </p:xfrm>
        <a:graphic>
          <a:graphicData uri="http://schemas.openxmlformats.org/drawingml/2006/table">
            <a:tbl>
              <a:tblPr/>
              <a:tblGrid>
                <a:gridCol w="208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8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876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28600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A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Out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600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Source Sans Pro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8600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1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Source Sans Pro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8600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1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Source Sans Pro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8600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1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1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1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Source Sans Pro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26" name="Group 53"/>
          <p:cNvGraphicFramePr>
            <a:graphicFrameLocks/>
          </p:cNvGraphicFramePr>
          <p:nvPr>
            <p:extLst/>
          </p:nvPr>
        </p:nvGraphicFramePr>
        <p:xfrm>
          <a:off x="3440113" y="990600"/>
          <a:ext cx="865187" cy="822960"/>
        </p:xfrm>
        <a:graphic>
          <a:graphicData uri="http://schemas.openxmlformats.org/drawingml/2006/table">
            <a:tbl>
              <a:tblPr/>
              <a:tblGrid>
                <a:gridCol w="3241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10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28600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A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Out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600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1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Source Sans Pro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8600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1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Source Sans Pro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27" name="TextBox 126"/>
          <p:cNvSpPr txBox="1"/>
          <p:nvPr/>
        </p:nvSpPr>
        <p:spPr>
          <a:xfrm>
            <a:off x="1790700" y="3594556"/>
            <a:ext cx="104196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A</a:t>
            </a:r>
            <a:endParaRPr lang="en-US" sz="14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28" name="TextBox 127"/>
          <p:cNvSpPr txBox="1"/>
          <p:nvPr/>
        </p:nvSpPr>
        <p:spPr>
          <a:xfrm>
            <a:off x="1790700" y="3975556"/>
            <a:ext cx="104196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B</a:t>
            </a:r>
          </a:p>
        </p:txBody>
      </p:sp>
      <p:sp>
        <p:nvSpPr>
          <p:cNvPr id="129" name="TextBox 128"/>
          <p:cNvSpPr txBox="1"/>
          <p:nvPr/>
        </p:nvSpPr>
        <p:spPr>
          <a:xfrm>
            <a:off x="1714500" y="2299156"/>
            <a:ext cx="104196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A</a:t>
            </a:r>
            <a:endParaRPr lang="en-US" sz="14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30" name="TextBox 129"/>
          <p:cNvSpPr txBox="1"/>
          <p:nvPr/>
        </p:nvSpPr>
        <p:spPr>
          <a:xfrm>
            <a:off x="1714500" y="2680156"/>
            <a:ext cx="104196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B</a:t>
            </a:r>
          </a:p>
        </p:txBody>
      </p:sp>
      <p:sp>
        <p:nvSpPr>
          <p:cNvPr id="131" name="TextBox 130"/>
          <p:cNvSpPr txBox="1"/>
          <p:nvPr/>
        </p:nvSpPr>
        <p:spPr>
          <a:xfrm>
            <a:off x="1485900" y="1371600"/>
            <a:ext cx="15240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A</a:t>
            </a:r>
          </a:p>
        </p:txBody>
      </p:sp>
      <p:grpSp>
        <p:nvGrpSpPr>
          <p:cNvPr id="132" name="Group 131"/>
          <p:cNvGrpSpPr/>
          <p:nvPr/>
        </p:nvGrpSpPr>
        <p:grpSpPr>
          <a:xfrm>
            <a:off x="1866901" y="5105092"/>
            <a:ext cx="1041399" cy="838508"/>
            <a:chOff x="4114800" y="4672288"/>
            <a:chExt cx="1076323" cy="838508"/>
          </a:xfrm>
        </p:grpSpPr>
        <p:sp>
          <p:nvSpPr>
            <p:cNvPr id="133" name="AutoShape 14"/>
            <p:cNvSpPr>
              <a:spLocks noChangeArrowheads="1"/>
            </p:cNvSpPr>
            <p:nvPr>
              <p:custDataLst>
                <p:tags r:id="rId1"/>
              </p:custDataLst>
            </p:nvPr>
          </p:nvSpPr>
          <p:spPr bwMode="auto">
            <a:xfrm flipH="1">
              <a:off x="4257674" y="4697997"/>
              <a:ext cx="933449" cy="812799"/>
            </a:xfrm>
            <a:prstGeom prst="moon">
              <a:avLst>
                <a:gd name="adj" fmla="val 87500"/>
              </a:avLst>
            </a:prstGeom>
            <a:noFill/>
            <a:ln w="25400">
              <a:solidFill>
                <a:sysClr val="windowText" lastClr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134" name="Freeform 133"/>
            <p:cNvSpPr/>
            <p:nvPr/>
          </p:nvSpPr>
          <p:spPr>
            <a:xfrm>
              <a:off x="4114800" y="4672288"/>
              <a:ext cx="112685" cy="838507"/>
            </a:xfrm>
            <a:custGeom>
              <a:avLst/>
              <a:gdLst>
                <a:gd name="connsiteX0" fmla="*/ 0 w 135084"/>
                <a:gd name="connsiteY0" fmla="*/ 0 h 749508"/>
                <a:gd name="connsiteX1" fmla="*/ 134912 w 135084"/>
                <a:gd name="connsiteY1" fmla="*/ 419725 h 749508"/>
                <a:gd name="connsiteX2" fmla="*/ 29981 w 135084"/>
                <a:gd name="connsiteY2" fmla="*/ 749508 h 7495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5084" h="749508">
                  <a:moveTo>
                    <a:pt x="0" y="0"/>
                  </a:moveTo>
                  <a:cubicBezTo>
                    <a:pt x="64957" y="147403"/>
                    <a:pt x="129915" y="294807"/>
                    <a:pt x="134912" y="419725"/>
                  </a:cubicBezTo>
                  <a:cubicBezTo>
                    <a:pt x="139909" y="544643"/>
                    <a:pt x="34978" y="647075"/>
                    <a:pt x="29981" y="749508"/>
                  </a:cubicBezTo>
                </a:path>
              </a:pathLst>
            </a:custGeom>
            <a:noFill/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aphicFrame>
        <p:nvGraphicFramePr>
          <p:cNvPr id="135" name="Group 53"/>
          <p:cNvGraphicFramePr>
            <a:graphicFrameLocks/>
          </p:cNvGraphicFramePr>
          <p:nvPr>
            <p:extLst/>
          </p:nvPr>
        </p:nvGraphicFramePr>
        <p:xfrm>
          <a:off x="3390900" y="4953000"/>
          <a:ext cx="939800" cy="1371600"/>
        </p:xfrm>
        <a:graphic>
          <a:graphicData uri="http://schemas.openxmlformats.org/drawingml/2006/table">
            <a:tbl>
              <a:tblPr/>
              <a:tblGrid>
                <a:gridCol w="208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8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876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28600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A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Out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600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Source Sans Pro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8600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1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1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Source Sans Pro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8600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1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1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Source Sans Pro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8600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1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1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Source Sans Pro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36" name="Line 16"/>
          <p:cNvSpPr>
            <a:spLocks noChangeShapeType="1"/>
          </p:cNvSpPr>
          <p:nvPr/>
        </p:nvSpPr>
        <p:spPr bwMode="auto">
          <a:xfrm flipH="1">
            <a:off x="1663700" y="5365750"/>
            <a:ext cx="279400" cy="0"/>
          </a:xfrm>
          <a:prstGeom prst="line">
            <a:avLst/>
          </a:prstGeom>
          <a:noFill/>
          <a:ln w="28575">
            <a:solidFill>
              <a:sysClr val="windowText" lastClr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7" name="Line 17"/>
          <p:cNvSpPr>
            <a:spLocks noChangeShapeType="1"/>
          </p:cNvSpPr>
          <p:nvPr/>
        </p:nvSpPr>
        <p:spPr bwMode="auto">
          <a:xfrm flipH="1">
            <a:off x="1663700" y="5715000"/>
            <a:ext cx="279400" cy="0"/>
          </a:xfrm>
          <a:prstGeom prst="line">
            <a:avLst/>
          </a:prstGeom>
          <a:noFill/>
          <a:ln w="28575">
            <a:solidFill>
              <a:sysClr val="windowText" lastClr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8" name="Line 18"/>
          <p:cNvSpPr>
            <a:spLocks noChangeShapeType="1"/>
          </p:cNvSpPr>
          <p:nvPr/>
        </p:nvSpPr>
        <p:spPr bwMode="auto">
          <a:xfrm flipH="1">
            <a:off x="2908300" y="5537200"/>
            <a:ext cx="279400" cy="0"/>
          </a:xfrm>
          <a:prstGeom prst="line">
            <a:avLst/>
          </a:prstGeom>
          <a:noFill/>
          <a:ln w="28575">
            <a:solidFill>
              <a:sysClr val="windowText" lastClr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9" name="TextBox 138"/>
          <p:cNvSpPr txBox="1"/>
          <p:nvPr/>
        </p:nvSpPr>
        <p:spPr>
          <a:xfrm>
            <a:off x="1562100" y="5270956"/>
            <a:ext cx="104196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A</a:t>
            </a:r>
            <a:endParaRPr lang="en-US" sz="14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40" name="TextBox 139"/>
          <p:cNvSpPr txBox="1"/>
          <p:nvPr/>
        </p:nvSpPr>
        <p:spPr>
          <a:xfrm>
            <a:off x="1562100" y="5651956"/>
            <a:ext cx="104196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2712943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" grpId="0" animBg="1"/>
      <p:bldP spid="137" grpId="0" animBg="1"/>
      <p:bldP spid="138" grpId="0" animBg="1"/>
      <p:bldP spid="139" grpId="0"/>
      <p:bldP spid="14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  <p:sp>
        <p:nvSpPr>
          <p:cNvPr id="107" name="Rectangle 3"/>
          <p:cNvSpPr txBox="1">
            <a:spLocks noChangeArrowheads="1"/>
          </p:cNvSpPr>
          <p:nvPr/>
        </p:nvSpPr>
        <p:spPr>
          <a:xfrm>
            <a:off x="152400" y="1143000"/>
            <a:ext cx="8496300" cy="6019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Calibri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82000"/>
              </a:lnSpc>
              <a:spcAft>
                <a:spcPts val="0"/>
              </a:spcAft>
            </a:pPr>
            <a:r>
              <a:rPr lang="en-US" sz="2800" dirty="0" smtClean="0">
                <a:solidFill>
                  <a:schemeClr val="tx2"/>
                </a:solidFill>
                <a:latin typeface="Source Sans Pro"/>
              </a:rPr>
              <a:t>NOT:</a:t>
            </a:r>
          </a:p>
          <a:p>
            <a:pPr lvl="1" fontAlgn="auto">
              <a:lnSpc>
                <a:spcPct val="82000"/>
              </a:lnSpc>
              <a:spcAft>
                <a:spcPts val="0"/>
              </a:spcAft>
              <a:buClr>
                <a:srgbClr val="4F81BD"/>
              </a:buClr>
            </a:pPr>
            <a:endParaRPr lang="en-US" sz="2400" dirty="0" smtClean="0">
              <a:solidFill>
                <a:schemeClr val="tx2"/>
              </a:solidFill>
              <a:latin typeface="Source Sans Pro"/>
            </a:endParaRPr>
          </a:p>
          <a:p>
            <a:pPr fontAlgn="auto">
              <a:lnSpc>
                <a:spcPct val="82000"/>
              </a:lnSpc>
              <a:spcAft>
                <a:spcPts val="0"/>
              </a:spcAft>
            </a:pPr>
            <a:endParaRPr lang="en-US" sz="2800" dirty="0" smtClean="0">
              <a:solidFill>
                <a:schemeClr val="tx2"/>
              </a:solidFill>
              <a:latin typeface="Source Sans Pro"/>
            </a:endParaRPr>
          </a:p>
          <a:p>
            <a:pPr fontAlgn="auto">
              <a:lnSpc>
                <a:spcPct val="82000"/>
              </a:lnSpc>
              <a:spcAft>
                <a:spcPts val="0"/>
              </a:spcAft>
            </a:pPr>
            <a:r>
              <a:rPr lang="en-US" sz="2800" dirty="0" smtClean="0">
                <a:solidFill>
                  <a:schemeClr val="tx2"/>
                </a:solidFill>
                <a:latin typeface="Source Sans Pro"/>
              </a:rPr>
              <a:t>AND:</a:t>
            </a:r>
          </a:p>
          <a:p>
            <a:pPr lvl="1" fontAlgn="auto">
              <a:lnSpc>
                <a:spcPct val="82000"/>
              </a:lnSpc>
              <a:spcAft>
                <a:spcPts val="0"/>
              </a:spcAft>
              <a:buClr>
                <a:srgbClr val="4F81BD"/>
              </a:buClr>
            </a:pPr>
            <a:endParaRPr lang="en-US" sz="2400" dirty="0" smtClean="0">
              <a:solidFill>
                <a:schemeClr val="tx2"/>
              </a:solidFill>
              <a:latin typeface="Source Sans Pro"/>
            </a:endParaRPr>
          </a:p>
          <a:p>
            <a:pPr fontAlgn="auto">
              <a:lnSpc>
                <a:spcPct val="82000"/>
              </a:lnSpc>
              <a:spcAft>
                <a:spcPts val="0"/>
              </a:spcAft>
            </a:pPr>
            <a:endParaRPr lang="en-US" sz="2800" dirty="0" smtClean="0">
              <a:solidFill>
                <a:schemeClr val="tx2"/>
              </a:solidFill>
              <a:latin typeface="Source Sans Pro"/>
            </a:endParaRPr>
          </a:p>
          <a:p>
            <a:pPr fontAlgn="auto">
              <a:lnSpc>
                <a:spcPct val="82000"/>
              </a:lnSpc>
              <a:spcAft>
                <a:spcPts val="0"/>
              </a:spcAft>
            </a:pPr>
            <a:r>
              <a:rPr lang="en-US" sz="2800" dirty="0" smtClean="0">
                <a:solidFill>
                  <a:schemeClr val="tx2"/>
                </a:solidFill>
                <a:latin typeface="Source Sans Pro"/>
              </a:rPr>
              <a:t>OR:</a:t>
            </a:r>
          </a:p>
          <a:p>
            <a:pPr lvl="1" fontAlgn="auto">
              <a:lnSpc>
                <a:spcPct val="82000"/>
              </a:lnSpc>
              <a:spcAft>
                <a:spcPts val="0"/>
              </a:spcAft>
              <a:buClr>
                <a:srgbClr val="4F81BD"/>
              </a:buClr>
            </a:pPr>
            <a:endParaRPr lang="en-US" sz="2400" dirty="0" smtClean="0">
              <a:solidFill>
                <a:schemeClr val="tx2"/>
              </a:solidFill>
              <a:latin typeface="Source Sans Pro"/>
            </a:endParaRPr>
          </a:p>
          <a:p>
            <a:pPr fontAlgn="auto">
              <a:lnSpc>
                <a:spcPct val="82000"/>
              </a:lnSpc>
              <a:spcAft>
                <a:spcPts val="0"/>
              </a:spcAft>
            </a:pPr>
            <a:endParaRPr lang="en-US" sz="2800" dirty="0" smtClean="0">
              <a:solidFill>
                <a:schemeClr val="tx2"/>
              </a:solidFill>
              <a:latin typeface="Source Sans Pro"/>
            </a:endParaRPr>
          </a:p>
          <a:p>
            <a:pPr fontAlgn="auto">
              <a:lnSpc>
                <a:spcPct val="82000"/>
              </a:lnSpc>
              <a:spcAft>
                <a:spcPts val="0"/>
              </a:spcAft>
            </a:pPr>
            <a:r>
              <a:rPr lang="en-US" sz="2800" dirty="0" smtClean="0">
                <a:solidFill>
                  <a:schemeClr val="tx2"/>
                </a:solidFill>
                <a:latin typeface="Source Sans Pro"/>
              </a:rPr>
              <a:t>XOR</a:t>
            </a:r>
            <a:r>
              <a:rPr lang="en-US" sz="2800" dirty="0" smtClean="0">
                <a:solidFill>
                  <a:schemeClr val="tx2"/>
                </a:solidFill>
                <a:latin typeface="Source Sans Pro"/>
              </a:rPr>
              <a:t>:</a:t>
            </a:r>
            <a:endParaRPr lang="en-US" sz="2400" dirty="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108" name="Rectangle 2"/>
          <p:cNvSpPr txBox="1">
            <a:spLocks noChangeArrowheads="1"/>
          </p:cNvSpPr>
          <p:nvPr/>
        </p:nvSpPr>
        <p:spPr>
          <a:xfrm>
            <a:off x="457200" y="20803"/>
            <a:ext cx="8229600" cy="10229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Source Sans Pro"/>
              </a:rPr>
              <a:t>Logic Gates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Source Sans Pro"/>
            </a:endParaRPr>
          </a:p>
        </p:txBody>
      </p:sp>
      <p:grpSp>
        <p:nvGrpSpPr>
          <p:cNvPr id="109" name="Group 4"/>
          <p:cNvGrpSpPr>
            <a:grpSpLocks/>
          </p:cNvGrpSpPr>
          <p:nvPr/>
        </p:nvGrpSpPr>
        <p:grpSpPr bwMode="auto">
          <a:xfrm>
            <a:off x="1841500" y="2252662"/>
            <a:ext cx="1446213" cy="685800"/>
            <a:chOff x="1056" y="1584"/>
            <a:chExt cx="911" cy="432"/>
          </a:xfrm>
        </p:grpSpPr>
        <p:sp>
          <p:nvSpPr>
            <p:cNvPr id="110" name="AutoShape 5"/>
            <p:cNvSpPr>
              <a:spLocks noChangeArrowheads="1"/>
            </p:cNvSpPr>
            <p:nvPr/>
          </p:nvSpPr>
          <p:spPr bwMode="auto">
            <a:xfrm>
              <a:off x="1248" y="1584"/>
              <a:ext cx="528" cy="432"/>
            </a:xfrm>
            <a:prstGeom prst="flowChartDelay">
              <a:avLst/>
            </a:prstGeom>
            <a:noFill/>
            <a:ln w="25400">
              <a:solidFill>
                <a:sysClr val="windowText" lastClr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1" name="Line 6"/>
            <p:cNvSpPr>
              <a:spLocks noChangeShapeType="1"/>
            </p:cNvSpPr>
            <p:nvPr/>
          </p:nvSpPr>
          <p:spPr bwMode="auto">
            <a:xfrm flipH="1">
              <a:off x="1056" y="1680"/>
              <a:ext cx="192" cy="0"/>
            </a:xfrm>
            <a:prstGeom prst="line">
              <a:avLst/>
            </a:prstGeom>
            <a:noFill/>
            <a:ln w="28575">
              <a:solidFill>
                <a:sysClr val="windowText" lastClr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2" name="Line 7"/>
            <p:cNvSpPr>
              <a:spLocks noChangeShapeType="1"/>
            </p:cNvSpPr>
            <p:nvPr/>
          </p:nvSpPr>
          <p:spPr bwMode="auto">
            <a:xfrm flipH="1">
              <a:off x="1056" y="1920"/>
              <a:ext cx="192" cy="0"/>
            </a:xfrm>
            <a:prstGeom prst="line">
              <a:avLst/>
            </a:prstGeom>
            <a:noFill/>
            <a:ln w="28575">
              <a:solidFill>
                <a:sysClr val="windowText" lastClr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3" name="Line 8"/>
            <p:cNvSpPr>
              <a:spLocks noChangeShapeType="1"/>
            </p:cNvSpPr>
            <p:nvPr/>
          </p:nvSpPr>
          <p:spPr bwMode="auto">
            <a:xfrm flipH="1">
              <a:off x="1775" y="1796"/>
              <a:ext cx="192" cy="0"/>
            </a:xfrm>
            <a:prstGeom prst="line">
              <a:avLst/>
            </a:prstGeom>
            <a:noFill/>
            <a:ln w="28575">
              <a:solidFill>
                <a:sysClr val="windowText" lastClr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14" name="Group 9"/>
          <p:cNvGrpSpPr>
            <a:grpSpLocks/>
          </p:cNvGrpSpPr>
          <p:nvPr/>
        </p:nvGrpSpPr>
        <p:grpSpPr bwMode="auto">
          <a:xfrm>
            <a:off x="1689100" y="1262062"/>
            <a:ext cx="1482725" cy="533400"/>
            <a:chOff x="3654" y="1680"/>
            <a:chExt cx="934" cy="336"/>
          </a:xfrm>
        </p:grpSpPr>
        <p:sp>
          <p:nvSpPr>
            <p:cNvPr id="115" name="AutoShape 10"/>
            <p:cNvSpPr>
              <a:spLocks noChangeArrowheads="1"/>
            </p:cNvSpPr>
            <p:nvPr/>
          </p:nvSpPr>
          <p:spPr bwMode="auto">
            <a:xfrm rot="5400000">
              <a:off x="3960" y="1656"/>
              <a:ext cx="336" cy="384"/>
            </a:xfrm>
            <a:prstGeom prst="triangle">
              <a:avLst>
                <a:gd name="adj" fmla="val 50000"/>
              </a:avLst>
            </a:prstGeom>
            <a:noFill/>
            <a:ln w="25400">
              <a:solidFill>
                <a:sysClr val="windowText" lastClr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6" name="Oval 11"/>
            <p:cNvSpPr>
              <a:spLocks noChangeArrowheads="1"/>
            </p:cNvSpPr>
            <p:nvPr/>
          </p:nvSpPr>
          <p:spPr bwMode="auto">
            <a:xfrm>
              <a:off x="4326" y="1799"/>
              <a:ext cx="96" cy="96"/>
            </a:xfrm>
            <a:prstGeom prst="ellipse">
              <a:avLst/>
            </a:prstGeom>
            <a:noFill/>
            <a:ln w="25400">
              <a:solidFill>
                <a:sysClr val="windowText" lastClr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7" name="Line 12"/>
            <p:cNvSpPr>
              <a:spLocks noChangeShapeType="1"/>
            </p:cNvSpPr>
            <p:nvPr/>
          </p:nvSpPr>
          <p:spPr bwMode="auto">
            <a:xfrm flipH="1">
              <a:off x="3654" y="1847"/>
              <a:ext cx="288" cy="0"/>
            </a:xfrm>
            <a:prstGeom prst="line">
              <a:avLst/>
            </a:prstGeom>
            <a:noFill/>
            <a:ln w="25400">
              <a:solidFill>
                <a:sysClr val="windowText" lastClr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8" name="Line 13"/>
            <p:cNvSpPr>
              <a:spLocks noChangeShapeType="1"/>
            </p:cNvSpPr>
            <p:nvPr/>
          </p:nvSpPr>
          <p:spPr bwMode="auto">
            <a:xfrm flipH="1" flipV="1">
              <a:off x="4422" y="1847"/>
              <a:ext cx="166" cy="3"/>
            </a:xfrm>
            <a:prstGeom prst="line">
              <a:avLst/>
            </a:prstGeom>
            <a:noFill/>
            <a:ln w="25400">
              <a:solidFill>
                <a:sysClr val="windowText" lastClr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19" name="Group 14"/>
          <p:cNvGrpSpPr>
            <a:grpSpLocks/>
          </p:cNvGrpSpPr>
          <p:nvPr/>
        </p:nvGrpSpPr>
        <p:grpSpPr bwMode="auto">
          <a:xfrm>
            <a:off x="1920875" y="3505200"/>
            <a:ext cx="1295400" cy="812800"/>
            <a:chOff x="4685" y="3035"/>
            <a:chExt cx="816" cy="512"/>
          </a:xfrm>
        </p:grpSpPr>
        <p:sp>
          <p:nvSpPr>
            <p:cNvPr id="120" name="AutoShape 15"/>
            <p:cNvSpPr>
              <a:spLocks noChangeArrowheads="1"/>
            </p:cNvSpPr>
            <p:nvPr/>
          </p:nvSpPr>
          <p:spPr bwMode="auto">
            <a:xfrm flipH="1">
              <a:off x="4732" y="3035"/>
              <a:ext cx="588" cy="512"/>
            </a:xfrm>
            <a:prstGeom prst="moon">
              <a:avLst>
                <a:gd name="adj" fmla="val 71690"/>
              </a:avLst>
            </a:prstGeom>
            <a:noFill/>
            <a:ln w="25400">
              <a:solidFill>
                <a:sysClr val="windowText" lastClr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1" name="Line 16"/>
            <p:cNvSpPr>
              <a:spLocks noChangeShapeType="1"/>
            </p:cNvSpPr>
            <p:nvPr/>
          </p:nvSpPr>
          <p:spPr bwMode="auto">
            <a:xfrm flipH="1">
              <a:off x="4685" y="3190"/>
              <a:ext cx="176" cy="0"/>
            </a:xfrm>
            <a:prstGeom prst="line">
              <a:avLst/>
            </a:prstGeom>
            <a:noFill/>
            <a:ln w="28575">
              <a:solidFill>
                <a:sysClr val="windowText" lastClr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2" name="Line 17"/>
            <p:cNvSpPr>
              <a:spLocks noChangeShapeType="1"/>
            </p:cNvSpPr>
            <p:nvPr/>
          </p:nvSpPr>
          <p:spPr bwMode="auto">
            <a:xfrm flipH="1">
              <a:off x="4685" y="3410"/>
              <a:ext cx="176" cy="0"/>
            </a:xfrm>
            <a:prstGeom prst="line">
              <a:avLst/>
            </a:prstGeom>
            <a:noFill/>
            <a:ln w="28575">
              <a:solidFill>
                <a:sysClr val="windowText" lastClr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3" name="Line 18"/>
            <p:cNvSpPr>
              <a:spLocks noChangeShapeType="1"/>
            </p:cNvSpPr>
            <p:nvPr/>
          </p:nvSpPr>
          <p:spPr bwMode="auto">
            <a:xfrm flipH="1">
              <a:off x="5325" y="3295"/>
              <a:ext cx="176" cy="0"/>
            </a:xfrm>
            <a:prstGeom prst="line">
              <a:avLst/>
            </a:prstGeom>
            <a:noFill/>
            <a:ln w="28575">
              <a:solidFill>
                <a:sysClr val="windowText" lastClr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aphicFrame>
        <p:nvGraphicFramePr>
          <p:cNvPr id="124" name="Group 5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36733904"/>
              </p:ext>
            </p:extLst>
          </p:nvPr>
        </p:nvGraphicFramePr>
        <p:xfrm>
          <a:off x="3390900" y="3429000"/>
          <a:ext cx="939800" cy="1371600"/>
        </p:xfrm>
        <a:graphic>
          <a:graphicData uri="http://schemas.openxmlformats.org/drawingml/2006/table">
            <a:tbl>
              <a:tblPr/>
              <a:tblGrid>
                <a:gridCol w="208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8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876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28600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A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Out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600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Source Sans Pro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8600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1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1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Source Sans Pro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8600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1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1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Source Sans Pro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8600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1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1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1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Source Sans Pro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25" name="Group 5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72159548"/>
              </p:ext>
            </p:extLst>
          </p:nvPr>
        </p:nvGraphicFramePr>
        <p:xfrm>
          <a:off x="3390900" y="1905000"/>
          <a:ext cx="939800" cy="1371600"/>
        </p:xfrm>
        <a:graphic>
          <a:graphicData uri="http://schemas.openxmlformats.org/drawingml/2006/table">
            <a:tbl>
              <a:tblPr/>
              <a:tblGrid>
                <a:gridCol w="208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8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876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28600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A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Out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600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Source Sans Pro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8600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1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Source Sans Pro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8600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1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Source Sans Pro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8600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1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1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1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Source Sans Pro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26" name="Group 5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53728053"/>
              </p:ext>
            </p:extLst>
          </p:nvPr>
        </p:nvGraphicFramePr>
        <p:xfrm>
          <a:off x="3440113" y="990600"/>
          <a:ext cx="865187" cy="822960"/>
        </p:xfrm>
        <a:graphic>
          <a:graphicData uri="http://schemas.openxmlformats.org/drawingml/2006/table">
            <a:tbl>
              <a:tblPr/>
              <a:tblGrid>
                <a:gridCol w="3241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10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28600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A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Out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600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1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Source Sans Pro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8600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1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Source Sans Pro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27" name="TextBox 126"/>
          <p:cNvSpPr txBox="1"/>
          <p:nvPr/>
        </p:nvSpPr>
        <p:spPr>
          <a:xfrm>
            <a:off x="1790700" y="3594556"/>
            <a:ext cx="104196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A</a:t>
            </a:r>
            <a:endParaRPr lang="en-US" sz="14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28" name="TextBox 127"/>
          <p:cNvSpPr txBox="1"/>
          <p:nvPr/>
        </p:nvSpPr>
        <p:spPr>
          <a:xfrm>
            <a:off x="1790700" y="3975556"/>
            <a:ext cx="104196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B</a:t>
            </a:r>
          </a:p>
        </p:txBody>
      </p:sp>
      <p:sp>
        <p:nvSpPr>
          <p:cNvPr id="129" name="TextBox 128"/>
          <p:cNvSpPr txBox="1"/>
          <p:nvPr/>
        </p:nvSpPr>
        <p:spPr>
          <a:xfrm>
            <a:off x="1714500" y="2299156"/>
            <a:ext cx="104196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A</a:t>
            </a:r>
            <a:endParaRPr lang="en-US" sz="14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30" name="TextBox 129"/>
          <p:cNvSpPr txBox="1"/>
          <p:nvPr/>
        </p:nvSpPr>
        <p:spPr>
          <a:xfrm>
            <a:off x="1714500" y="2680156"/>
            <a:ext cx="104196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B</a:t>
            </a:r>
          </a:p>
        </p:txBody>
      </p:sp>
      <p:sp>
        <p:nvSpPr>
          <p:cNvPr id="131" name="TextBox 130"/>
          <p:cNvSpPr txBox="1"/>
          <p:nvPr/>
        </p:nvSpPr>
        <p:spPr>
          <a:xfrm>
            <a:off x="1485900" y="1371600"/>
            <a:ext cx="15240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A</a:t>
            </a:r>
          </a:p>
        </p:txBody>
      </p:sp>
      <p:grpSp>
        <p:nvGrpSpPr>
          <p:cNvPr id="132" name="Group 131"/>
          <p:cNvGrpSpPr/>
          <p:nvPr/>
        </p:nvGrpSpPr>
        <p:grpSpPr>
          <a:xfrm>
            <a:off x="1866901" y="5105092"/>
            <a:ext cx="1041399" cy="838508"/>
            <a:chOff x="4114800" y="4672288"/>
            <a:chExt cx="1076323" cy="838508"/>
          </a:xfrm>
        </p:grpSpPr>
        <p:sp>
          <p:nvSpPr>
            <p:cNvPr id="133" name="AutoShape 14"/>
            <p:cNvSpPr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 flipH="1">
              <a:off x="4257674" y="4697997"/>
              <a:ext cx="933449" cy="812799"/>
            </a:xfrm>
            <a:prstGeom prst="moon">
              <a:avLst>
                <a:gd name="adj" fmla="val 87500"/>
              </a:avLst>
            </a:prstGeom>
            <a:noFill/>
            <a:ln w="25400">
              <a:solidFill>
                <a:sysClr val="windowText" lastClr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134" name="Freeform 133"/>
            <p:cNvSpPr/>
            <p:nvPr/>
          </p:nvSpPr>
          <p:spPr>
            <a:xfrm>
              <a:off x="4114800" y="4672288"/>
              <a:ext cx="112685" cy="838507"/>
            </a:xfrm>
            <a:custGeom>
              <a:avLst/>
              <a:gdLst>
                <a:gd name="connsiteX0" fmla="*/ 0 w 135084"/>
                <a:gd name="connsiteY0" fmla="*/ 0 h 749508"/>
                <a:gd name="connsiteX1" fmla="*/ 134912 w 135084"/>
                <a:gd name="connsiteY1" fmla="*/ 419725 h 749508"/>
                <a:gd name="connsiteX2" fmla="*/ 29981 w 135084"/>
                <a:gd name="connsiteY2" fmla="*/ 749508 h 7495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5084" h="749508">
                  <a:moveTo>
                    <a:pt x="0" y="0"/>
                  </a:moveTo>
                  <a:cubicBezTo>
                    <a:pt x="64957" y="147403"/>
                    <a:pt x="129915" y="294807"/>
                    <a:pt x="134912" y="419725"/>
                  </a:cubicBezTo>
                  <a:cubicBezTo>
                    <a:pt x="139909" y="544643"/>
                    <a:pt x="34978" y="647075"/>
                    <a:pt x="29981" y="749508"/>
                  </a:cubicBezTo>
                </a:path>
              </a:pathLst>
            </a:custGeom>
            <a:noFill/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aphicFrame>
        <p:nvGraphicFramePr>
          <p:cNvPr id="135" name="Group 5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34235068"/>
              </p:ext>
            </p:extLst>
          </p:nvPr>
        </p:nvGraphicFramePr>
        <p:xfrm>
          <a:off x="3390900" y="4953000"/>
          <a:ext cx="939800" cy="1371600"/>
        </p:xfrm>
        <a:graphic>
          <a:graphicData uri="http://schemas.openxmlformats.org/drawingml/2006/table">
            <a:tbl>
              <a:tblPr/>
              <a:tblGrid>
                <a:gridCol w="208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8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876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28600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A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Out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600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Source Sans Pro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8600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1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1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Source Sans Pro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8600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1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1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Source Sans Pro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8600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1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1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Source Sans Pro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36" name="Line 16"/>
          <p:cNvSpPr>
            <a:spLocks noChangeShapeType="1"/>
          </p:cNvSpPr>
          <p:nvPr/>
        </p:nvSpPr>
        <p:spPr bwMode="auto">
          <a:xfrm flipH="1">
            <a:off x="1663700" y="5365750"/>
            <a:ext cx="279400" cy="0"/>
          </a:xfrm>
          <a:prstGeom prst="line">
            <a:avLst/>
          </a:prstGeom>
          <a:noFill/>
          <a:ln w="28575">
            <a:solidFill>
              <a:sysClr val="windowText" lastClr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7" name="Line 17"/>
          <p:cNvSpPr>
            <a:spLocks noChangeShapeType="1"/>
          </p:cNvSpPr>
          <p:nvPr/>
        </p:nvSpPr>
        <p:spPr bwMode="auto">
          <a:xfrm flipH="1">
            <a:off x="1663700" y="5715000"/>
            <a:ext cx="279400" cy="0"/>
          </a:xfrm>
          <a:prstGeom prst="line">
            <a:avLst/>
          </a:prstGeom>
          <a:noFill/>
          <a:ln w="28575">
            <a:solidFill>
              <a:sysClr val="windowText" lastClr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8" name="Line 18"/>
          <p:cNvSpPr>
            <a:spLocks noChangeShapeType="1"/>
          </p:cNvSpPr>
          <p:nvPr/>
        </p:nvSpPr>
        <p:spPr bwMode="auto">
          <a:xfrm flipH="1">
            <a:off x="2908300" y="5537200"/>
            <a:ext cx="279400" cy="0"/>
          </a:xfrm>
          <a:prstGeom prst="line">
            <a:avLst/>
          </a:prstGeom>
          <a:noFill/>
          <a:ln w="28575">
            <a:solidFill>
              <a:sysClr val="windowText" lastClr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9" name="TextBox 138"/>
          <p:cNvSpPr txBox="1"/>
          <p:nvPr/>
        </p:nvSpPr>
        <p:spPr>
          <a:xfrm>
            <a:off x="1562100" y="5270956"/>
            <a:ext cx="104196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A</a:t>
            </a:r>
            <a:endParaRPr lang="en-US" sz="14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40" name="TextBox 139"/>
          <p:cNvSpPr txBox="1"/>
          <p:nvPr/>
        </p:nvSpPr>
        <p:spPr>
          <a:xfrm>
            <a:off x="1562100" y="5651956"/>
            <a:ext cx="104196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B</a:t>
            </a:r>
          </a:p>
        </p:txBody>
      </p:sp>
      <p:graphicFrame>
        <p:nvGraphicFramePr>
          <p:cNvPr id="69" name="Group 5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37355134"/>
              </p:ext>
            </p:extLst>
          </p:nvPr>
        </p:nvGraphicFramePr>
        <p:xfrm>
          <a:off x="7899400" y="3338610"/>
          <a:ext cx="939800" cy="1371600"/>
        </p:xfrm>
        <a:graphic>
          <a:graphicData uri="http://schemas.openxmlformats.org/drawingml/2006/table">
            <a:tbl>
              <a:tblPr/>
              <a:tblGrid>
                <a:gridCol w="208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8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876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28600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A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Out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600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1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Source Sans Pro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8600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1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Source Sans Pro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8600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1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Source Sans Pro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8600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1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1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Source Sans Pro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70" name="Group 5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09248704"/>
              </p:ext>
            </p:extLst>
          </p:nvPr>
        </p:nvGraphicFramePr>
        <p:xfrm>
          <a:off x="7899400" y="1795462"/>
          <a:ext cx="939800" cy="1371600"/>
        </p:xfrm>
        <a:graphic>
          <a:graphicData uri="http://schemas.openxmlformats.org/drawingml/2006/table">
            <a:tbl>
              <a:tblPr/>
              <a:tblGrid>
                <a:gridCol w="208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8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876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28600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A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Out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600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1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Source Sans Pro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8600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1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1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Source Sans Pro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8600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1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1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Source Sans Pro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8600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1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1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Source Sans Pro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71" name="Group 70"/>
          <p:cNvGrpSpPr/>
          <p:nvPr/>
        </p:nvGrpSpPr>
        <p:grpSpPr>
          <a:xfrm>
            <a:off x="6019800" y="2252662"/>
            <a:ext cx="1752602" cy="685800"/>
            <a:chOff x="5791200" y="1947862"/>
            <a:chExt cx="1752602" cy="685800"/>
          </a:xfrm>
        </p:grpSpPr>
        <p:sp>
          <p:nvSpPr>
            <p:cNvPr id="72" name="AutoShape 5"/>
            <p:cNvSpPr>
              <a:spLocks noChangeArrowheads="1"/>
            </p:cNvSpPr>
            <p:nvPr/>
          </p:nvSpPr>
          <p:spPr bwMode="auto">
            <a:xfrm>
              <a:off x="6223001" y="1947862"/>
              <a:ext cx="838201" cy="685800"/>
            </a:xfrm>
            <a:prstGeom prst="flowChartDelay">
              <a:avLst/>
            </a:prstGeom>
            <a:noFill/>
            <a:ln w="25400">
              <a:solidFill>
                <a:sysClr val="windowText" lastClr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3" name="Line 6"/>
            <p:cNvSpPr>
              <a:spLocks noChangeShapeType="1"/>
            </p:cNvSpPr>
            <p:nvPr/>
          </p:nvSpPr>
          <p:spPr bwMode="auto">
            <a:xfrm flipH="1">
              <a:off x="5918201" y="2100262"/>
              <a:ext cx="304800" cy="0"/>
            </a:xfrm>
            <a:prstGeom prst="line">
              <a:avLst/>
            </a:prstGeom>
            <a:noFill/>
            <a:ln w="28575">
              <a:solidFill>
                <a:sysClr val="windowText" lastClr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4" name="Line 7"/>
            <p:cNvSpPr>
              <a:spLocks noChangeShapeType="1"/>
            </p:cNvSpPr>
            <p:nvPr/>
          </p:nvSpPr>
          <p:spPr bwMode="auto">
            <a:xfrm flipH="1">
              <a:off x="5918201" y="2481262"/>
              <a:ext cx="304800" cy="0"/>
            </a:xfrm>
            <a:prstGeom prst="line">
              <a:avLst/>
            </a:prstGeom>
            <a:noFill/>
            <a:ln w="28575">
              <a:solidFill>
                <a:sysClr val="windowText" lastClr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5" name="Line 8"/>
            <p:cNvSpPr>
              <a:spLocks noChangeShapeType="1"/>
            </p:cNvSpPr>
            <p:nvPr/>
          </p:nvSpPr>
          <p:spPr bwMode="auto">
            <a:xfrm flipH="1">
              <a:off x="7239002" y="2284412"/>
              <a:ext cx="304800" cy="0"/>
            </a:xfrm>
            <a:prstGeom prst="line">
              <a:avLst/>
            </a:prstGeom>
            <a:noFill/>
            <a:ln w="28575">
              <a:solidFill>
                <a:sysClr val="windowText" lastClr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5791200" y="1994356"/>
              <a:ext cx="104196" cy="21544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A</a:t>
              </a: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5791200" y="2375356"/>
              <a:ext cx="104196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78" name="Oval 11"/>
            <p:cNvSpPr>
              <a:spLocks noChangeArrowheads="1"/>
            </p:cNvSpPr>
            <p:nvPr/>
          </p:nvSpPr>
          <p:spPr bwMode="auto">
            <a:xfrm>
              <a:off x="7086600" y="2209800"/>
              <a:ext cx="152400" cy="152400"/>
            </a:xfrm>
            <a:prstGeom prst="ellipse">
              <a:avLst/>
            </a:prstGeom>
            <a:noFill/>
            <a:ln w="25400">
              <a:solidFill>
                <a:sysClr val="windowText" lastClr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79" name="Group 78"/>
          <p:cNvGrpSpPr/>
          <p:nvPr/>
        </p:nvGrpSpPr>
        <p:grpSpPr>
          <a:xfrm>
            <a:off x="6096000" y="3505200"/>
            <a:ext cx="1574800" cy="812800"/>
            <a:chOff x="5867400" y="3200400"/>
            <a:chExt cx="1574800" cy="812800"/>
          </a:xfrm>
        </p:grpSpPr>
        <p:sp>
          <p:nvSpPr>
            <p:cNvPr id="80" name="AutoShape 15"/>
            <p:cNvSpPr>
              <a:spLocks noChangeArrowheads="1"/>
            </p:cNvSpPr>
            <p:nvPr/>
          </p:nvSpPr>
          <p:spPr bwMode="auto">
            <a:xfrm flipH="1">
              <a:off x="6072188" y="3200400"/>
              <a:ext cx="933450" cy="812800"/>
            </a:xfrm>
            <a:prstGeom prst="moon">
              <a:avLst>
                <a:gd name="adj" fmla="val 71690"/>
              </a:avLst>
            </a:prstGeom>
            <a:noFill/>
            <a:ln w="25400">
              <a:solidFill>
                <a:sysClr val="windowText" lastClr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1" name="Line 16"/>
            <p:cNvSpPr>
              <a:spLocks noChangeShapeType="1"/>
            </p:cNvSpPr>
            <p:nvPr/>
          </p:nvSpPr>
          <p:spPr bwMode="auto">
            <a:xfrm flipH="1">
              <a:off x="5997575" y="3446463"/>
              <a:ext cx="279400" cy="0"/>
            </a:xfrm>
            <a:prstGeom prst="line">
              <a:avLst/>
            </a:prstGeom>
            <a:noFill/>
            <a:ln w="28575">
              <a:solidFill>
                <a:sysClr val="windowText" lastClr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2" name="Line 17"/>
            <p:cNvSpPr>
              <a:spLocks noChangeShapeType="1"/>
            </p:cNvSpPr>
            <p:nvPr/>
          </p:nvSpPr>
          <p:spPr bwMode="auto">
            <a:xfrm flipH="1">
              <a:off x="5997575" y="3795713"/>
              <a:ext cx="279400" cy="0"/>
            </a:xfrm>
            <a:prstGeom prst="line">
              <a:avLst/>
            </a:prstGeom>
            <a:noFill/>
            <a:ln w="28575">
              <a:solidFill>
                <a:sysClr val="windowText" lastClr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3" name="Line 18"/>
            <p:cNvSpPr>
              <a:spLocks noChangeShapeType="1"/>
            </p:cNvSpPr>
            <p:nvPr/>
          </p:nvSpPr>
          <p:spPr bwMode="auto">
            <a:xfrm flipH="1">
              <a:off x="7162800" y="3581400"/>
              <a:ext cx="279400" cy="0"/>
            </a:xfrm>
            <a:prstGeom prst="line">
              <a:avLst/>
            </a:prstGeom>
            <a:noFill/>
            <a:ln w="28575">
              <a:solidFill>
                <a:sysClr val="windowText" lastClr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5867400" y="3289756"/>
              <a:ext cx="104196" cy="21544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A</a:t>
              </a:r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5867400" y="3670756"/>
              <a:ext cx="104196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86" name="Oval 11"/>
            <p:cNvSpPr>
              <a:spLocks noChangeArrowheads="1"/>
            </p:cNvSpPr>
            <p:nvPr/>
          </p:nvSpPr>
          <p:spPr bwMode="auto">
            <a:xfrm>
              <a:off x="7010400" y="3505200"/>
              <a:ext cx="152400" cy="152400"/>
            </a:xfrm>
            <a:prstGeom prst="ellipse">
              <a:avLst/>
            </a:prstGeom>
            <a:noFill/>
            <a:ln w="25400">
              <a:solidFill>
                <a:sysClr val="windowText" lastClr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87" name="TextBox 86"/>
          <p:cNvSpPr txBox="1"/>
          <p:nvPr/>
        </p:nvSpPr>
        <p:spPr>
          <a:xfrm>
            <a:off x="4631103" y="2156936"/>
            <a:ext cx="13019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2800" dirty="0" smtClean="0">
                <a:solidFill>
                  <a:schemeClr val="tx2"/>
                </a:solidFill>
                <a:latin typeface="Source Sans Pro"/>
                <a:ea typeface="+mn-ea"/>
                <a:cs typeface="+mn-cs"/>
              </a:rPr>
              <a:t>NAND:</a:t>
            </a:r>
            <a:endParaRPr lang="en-US" sz="2800" dirty="0">
              <a:solidFill>
                <a:schemeClr val="tx2"/>
              </a:solidFill>
              <a:latin typeface="Source Sans Pro"/>
              <a:ea typeface="+mn-ea"/>
              <a:cs typeface="+mn-cs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4672176" y="3218189"/>
            <a:ext cx="10823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2800" dirty="0" smtClean="0">
                <a:solidFill>
                  <a:schemeClr val="tx2"/>
                </a:solidFill>
                <a:latin typeface="Source Sans Pro"/>
                <a:ea typeface="+mn-ea"/>
                <a:cs typeface="+mn-cs"/>
              </a:rPr>
              <a:t>NOR:</a:t>
            </a:r>
            <a:endParaRPr lang="en-US" sz="2800" dirty="0">
              <a:solidFill>
                <a:schemeClr val="tx2"/>
              </a:solidFill>
              <a:latin typeface="Source Sans Pro"/>
              <a:ea typeface="+mn-ea"/>
              <a:cs typeface="+mn-cs"/>
            </a:endParaRPr>
          </a:p>
        </p:txBody>
      </p:sp>
      <p:graphicFrame>
        <p:nvGraphicFramePr>
          <p:cNvPr id="89" name="Group 5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15501817"/>
              </p:ext>
            </p:extLst>
          </p:nvPr>
        </p:nvGraphicFramePr>
        <p:xfrm>
          <a:off x="7899400" y="4832126"/>
          <a:ext cx="939800" cy="1371600"/>
        </p:xfrm>
        <a:graphic>
          <a:graphicData uri="http://schemas.openxmlformats.org/drawingml/2006/table">
            <a:tbl>
              <a:tblPr/>
              <a:tblGrid>
                <a:gridCol w="208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8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876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28600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A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Out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600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1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Source Sans Pro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8600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1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Source Sans Pro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8600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1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Source Sans Pro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8600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1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1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1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Source Sans Pro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90" name="Group 89"/>
          <p:cNvGrpSpPr/>
          <p:nvPr/>
        </p:nvGrpSpPr>
        <p:grpSpPr>
          <a:xfrm>
            <a:off x="5943600" y="5105092"/>
            <a:ext cx="1803400" cy="838508"/>
            <a:chOff x="5943600" y="4800292"/>
            <a:chExt cx="1803400" cy="838508"/>
          </a:xfrm>
        </p:grpSpPr>
        <p:grpSp>
          <p:nvGrpSpPr>
            <p:cNvPr id="91" name="Group 90"/>
            <p:cNvGrpSpPr/>
            <p:nvPr/>
          </p:nvGrpSpPr>
          <p:grpSpPr>
            <a:xfrm>
              <a:off x="6248401" y="4800292"/>
              <a:ext cx="1041399" cy="838508"/>
              <a:chOff x="4114800" y="4672288"/>
              <a:chExt cx="1076323" cy="838508"/>
            </a:xfrm>
          </p:grpSpPr>
          <p:sp>
            <p:nvSpPr>
              <p:cNvPr id="98" name="AutoShape 14"/>
              <p:cNvSpPr>
                <a:spLocks noChangeArrowheads="1"/>
              </p:cNvSpPr>
              <p:nvPr>
                <p:custDataLst>
                  <p:tags r:id="rId1"/>
                </p:custDataLst>
              </p:nvPr>
            </p:nvSpPr>
            <p:spPr bwMode="auto">
              <a:xfrm flipH="1">
                <a:off x="4257674" y="4697997"/>
                <a:ext cx="933449" cy="812799"/>
              </a:xfrm>
              <a:prstGeom prst="moon">
                <a:avLst>
                  <a:gd name="adj" fmla="val 87500"/>
                </a:avLst>
              </a:prstGeom>
              <a:noFill/>
              <a:ln w="25400">
                <a:solidFill>
                  <a:sysClr val="windowText" lastClr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9" name="Freeform 98"/>
              <p:cNvSpPr/>
              <p:nvPr/>
            </p:nvSpPr>
            <p:spPr>
              <a:xfrm>
                <a:off x="4114800" y="4672288"/>
                <a:ext cx="112685" cy="838507"/>
              </a:xfrm>
              <a:custGeom>
                <a:avLst/>
                <a:gdLst>
                  <a:gd name="connsiteX0" fmla="*/ 0 w 135084"/>
                  <a:gd name="connsiteY0" fmla="*/ 0 h 749508"/>
                  <a:gd name="connsiteX1" fmla="*/ 134912 w 135084"/>
                  <a:gd name="connsiteY1" fmla="*/ 419725 h 749508"/>
                  <a:gd name="connsiteX2" fmla="*/ 29981 w 135084"/>
                  <a:gd name="connsiteY2" fmla="*/ 749508 h 7495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35084" h="749508">
                    <a:moveTo>
                      <a:pt x="0" y="0"/>
                    </a:moveTo>
                    <a:cubicBezTo>
                      <a:pt x="64957" y="147403"/>
                      <a:pt x="129915" y="294807"/>
                      <a:pt x="134912" y="419725"/>
                    </a:cubicBezTo>
                    <a:cubicBezTo>
                      <a:pt x="139909" y="544643"/>
                      <a:pt x="34978" y="647075"/>
                      <a:pt x="29981" y="749508"/>
                    </a:cubicBezTo>
                  </a:path>
                </a:pathLst>
              </a:custGeom>
              <a:noFill/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92" name="Line 16"/>
            <p:cNvSpPr>
              <a:spLocks noChangeShapeType="1"/>
            </p:cNvSpPr>
            <p:nvPr/>
          </p:nvSpPr>
          <p:spPr bwMode="auto">
            <a:xfrm flipH="1">
              <a:off x="6045200" y="5060950"/>
              <a:ext cx="279400" cy="0"/>
            </a:xfrm>
            <a:prstGeom prst="line">
              <a:avLst/>
            </a:prstGeom>
            <a:noFill/>
            <a:ln w="28575">
              <a:solidFill>
                <a:sysClr val="windowText" lastClr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3" name="Line 17"/>
            <p:cNvSpPr>
              <a:spLocks noChangeShapeType="1"/>
            </p:cNvSpPr>
            <p:nvPr/>
          </p:nvSpPr>
          <p:spPr bwMode="auto">
            <a:xfrm flipH="1">
              <a:off x="6045200" y="5410200"/>
              <a:ext cx="279400" cy="0"/>
            </a:xfrm>
            <a:prstGeom prst="line">
              <a:avLst/>
            </a:prstGeom>
            <a:noFill/>
            <a:ln w="28575">
              <a:solidFill>
                <a:sysClr val="windowText" lastClr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4" name="Line 18"/>
            <p:cNvSpPr>
              <a:spLocks noChangeShapeType="1"/>
            </p:cNvSpPr>
            <p:nvPr/>
          </p:nvSpPr>
          <p:spPr bwMode="auto">
            <a:xfrm flipH="1">
              <a:off x="7467600" y="5219545"/>
              <a:ext cx="279400" cy="0"/>
            </a:xfrm>
            <a:prstGeom prst="line">
              <a:avLst/>
            </a:prstGeom>
            <a:noFill/>
            <a:ln w="28575">
              <a:solidFill>
                <a:sysClr val="windowText" lastClr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5943600" y="4966156"/>
              <a:ext cx="104196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A</a:t>
              </a:r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5943600" y="5347156"/>
              <a:ext cx="104196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97" name="Oval 11"/>
            <p:cNvSpPr>
              <a:spLocks noChangeArrowheads="1"/>
            </p:cNvSpPr>
            <p:nvPr/>
          </p:nvSpPr>
          <p:spPr bwMode="auto">
            <a:xfrm>
              <a:off x="7304378" y="5142512"/>
              <a:ext cx="152400" cy="152400"/>
            </a:xfrm>
            <a:prstGeom prst="ellipse">
              <a:avLst/>
            </a:prstGeom>
            <a:noFill/>
            <a:ln w="25400">
              <a:solidFill>
                <a:sysClr val="windowText" lastClr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00" name="TextBox 99"/>
          <p:cNvSpPr txBox="1"/>
          <p:nvPr/>
        </p:nvSpPr>
        <p:spPr>
          <a:xfrm>
            <a:off x="4628952" y="4538990"/>
            <a:ext cx="13211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2800" dirty="0" smtClean="0">
                <a:solidFill>
                  <a:schemeClr val="tx2"/>
                </a:solidFill>
                <a:latin typeface="Source Sans Pro"/>
                <a:ea typeface="+mn-ea"/>
                <a:cs typeface="+mn-cs"/>
              </a:rPr>
              <a:t>XNOR:</a:t>
            </a:r>
            <a:endParaRPr lang="en-US" sz="2800" dirty="0">
              <a:solidFill>
                <a:schemeClr val="tx2"/>
              </a:solidFill>
              <a:latin typeface="Source Sans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3496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  <p:sp>
        <p:nvSpPr>
          <p:cNvPr id="22" name="Title 5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457200" y="10082"/>
            <a:ext cx="8229600" cy="10229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Source Sans Pro"/>
              </a:rPr>
              <a:t>Logic Implementation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Source Sans Pro"/>
            </a:endParaRPr>
          </a:p>
        </p:txBody>
      </p:sp>
      <p:sp>
        <p:nvSpPr>
          <p:cNvPr id="23" name="Rectangle 2"/>
          <p:cNvSpPr txBox="1">
            <a:spLocks noChangeArrowheads="1"/>
          </p:cNvSpPr>
          <p:nvPr>
            <p:custDataLst>
              <p:tags r:id="rId2"/>
            </p:custDataLst>
          </p:nvPr>
        </p:nvSpPr>
        <p:spPr>
          <a:xfrm>
            <a:off x="228600" y="838203"/>
            <a:ext cx="8686800" cy="685800"/>
          </a:xfrm>
          <a:prstGeom prst="rect">
            <a:avLst/>
          </a:prstGeom>
          <a:ln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200"/>
              </a:spcBef>
              <a:buFont typeface="Arial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200"/>
              </a:spcBef>
              <a:buSzPct val="80000"/>
              <a:buFont typeface="Wingdings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2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200"/>
              </a:spcBef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2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1313" marR="0" lvl="0" indent="-341313" algn="l" defTabSz="457200" rtl="0" eaLnBrk="1" fontAlgn="auto" latinLnBrk="0" hangingPunct="1">
              <a:lnSpc>
                <a:spcPct val="92000"/>
              </a:lnSpc>
              <a:spcBef>
                <a:spcPts val="600"/>
              </a:spcBef>
              <a:spcAft>
                <a:spcPts val="0"/>
              </a:spcAft>
              <a:buClr>
                <a:srgbClr val="0070C0"/>
              </a:buClr>
              <a:buSzTx/>
              <a:buFont typeface="Arial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Source Sans Pro"/>
              </a:rPr>
              <a:t>How to implement a desired logic function?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Source Sans Pro"/>
            </a:endParaRPr>
          </a:p>
        </p:txBody>
      </p:sp>
      <p:graphicFrame>
        <p:nvGraphicFramePr>
          <p:cNvPr id="24" name="Group 3"/>
          <p:cNvGraphicFramePr>
            <a:graphicFrameLocks noGrp="1"/>
          </p:cNvGraphicFramePr>
          <p:nvPr>
            <p:custDataLst>
              <p:tags r:id="rId3"/>
            </p:custDataLst>
            <p:extLst/>
          </p:nvPr>
        </p:nvGraphicFramePr>
        <p:xfrm>
          <a:off x="457200" y="1524003"/>
          <a:ext cx="1882774" cy="4038597"/>
        </p:xfrm>
        <a:graphic>
          <a:graphicData uri="http://schemas.openxmlformats.org/drawingml/2006/table">
            <a:tbl>
              <a:tblPr/>
              <a:tblGrid>
                <a:gridCol w="2871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45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31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479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48733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Arial Unicode MS" pitchFamily="34" charset="-128"/>
                          <a:cs typeface="Arial Unicode MS" pitchFamily="34" charset="-128"/>
                        </a:rPr>
                        <a:t>a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Arial Unicode MS" pitchFamily="34" charset="-128"/>
                          <a:cs typeface="Arial Unicode MS" pitchFamily="34" charset="-128"/>
                        </a:rPr>
                        <a:t>b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Arial Unicode MS" pitchFamily="34" charset="-128"/>
                          <a:cs typeface="Arial Unicode MS" pitchFamily="34" charset="-128"/>
                        </a:rPr>
                        <a:t>c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Arial Unicode MS" pitchFamily="34" charset="-128"/>
                          <a:cs typeface="Arial Unicode MS" pitchFamily="34" charset="-128"/>
                        </a:rPr>
                        <a:t>out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8733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8733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8733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8733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8733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8733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48733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48733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05040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  <p:sp>
        <p:nvSpPr>
          <p:cNvPr id="22" name="Title 5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457200" y="10082"/>
            <a:ext cx="8229600" cy="10229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Source Sans Pro"/>
              </a:rPr>
              <a:t>Logic Implementation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Source Sans Pro"/>
            </a:endParaRPr>
          </a:p>
        </p:txBody>
      </p:sp>
      <p:sp>
        <p:nvSpPr>
          <p:cNvPr id="23" name="Rectangle 2"/>
          <p:cNvSpPr txBox="1">
            <a:spLocks noChangeArrowheads="1"/>
          </p:cNvSpPr>
          <p:nvPr>
            <p:custDataLst>
              <p:tags r:id="rId2"/>
            </p:custDataLst>
          </p:nvPr>
        </p:nvSpPr>
        <p:spPr>
          <a:xfrm>
            <a:off x="228600" y="838203"/>
            <a:ext cx="8686800" cy="685800"/>
          </a:xfrm>
          <a:prstGeom prst="rect">
            <a:avLst/>
          </a:prstGeom>
          <a:ln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200"/>
              </a:spcBef>
              <a:buFont typeface="Arial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200"/>
              </a:spcBef>
              <a:buSzPct val="80000"/>
              <a:buFont typeface="Wingdings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2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200"/>
              </a:spcBef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2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1313" marR="0" lvl="0" indent="-341313" algn="l" defTabSz="457200" rtl="0" eaLnBrk="1" fontAlgn="auto" latinLnBrk="0" hangingPunct="1">
              <a:lnSpc>
                <a:spcPct val="92000"/>
              </a:lnSpc>
              <a:spcBef>
                <a:spcPts val="600"/>
              </a:spcBef>
              <a:spcAft>
                <a:spcPts val="0"/>
              </a:spcAft>
              <a:buClr>
                <a:srgbClr val="0070C0"/>
              </a:buClr>
              <a:buSzTx/>
              <a:buFont typeface="Arial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Source Sans Pro"/>
              </a:rPr>
              <a:t>How to implement a desired logic function?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Source Sans Pro"/>
            </a:endParaRPr>
          </a:p>
        </p:txBody>
      </p:sp>
      <p:graphicFrame>
        <p:nvGraphicFramePr>
          <p:cNvPr id="24" name="Group 3"/>
          <p:cNvGraphicFramePr>
            <a:graphicFrameLocks noGrp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2103900877"/>
              </p:ext>
            </p:extLst>
          </p:nvPr>
        </p:nvGraphicFramePr>
        <p:xfrm>
          <a:off x="457200" y="1524003"/>
          <a:ext cx="1882774" cy="4038597"/>
        </p:xfrm>
        <a:graphic>
          <a:graphicData uri="http://schemas.openxmlformats.org/drawingml/2006/table">
            <a:tbl>
              <a:tblPr/>
              <a:tblGrid>
                <a:gridCol w="2871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45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31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479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48733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Arial Unicode MS" pitchFamily="34" charset="-128"/>
                          <a:cs typeface="Arial Unicode MS" pitchFamily="34" charset="-128"/>
                        </a:rPr>
                        <a:t>a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Arial Unicode MS" pitchFamily="34" charset="-128"/>
                          <a:cs typeface="Arial Unicode MS" pitchFamily="34" charset="-128"/>
                        </a:rPr>
                        <a:t>b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Arial Unicode MS" pitchFamily="34" charset="-128"/>
                          <a:cs typeface="Arial Unicode MS" pitchFamily="34" charset="-128"/>
                        </a:rPr>
                        <a:t>c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Arial Unicode MS" pitchFamily="34" charset="-128"/>
                          <a:cs typeface="Arial Unicode MS" pitchFamily="34" charset="-128"/>
                        </a:rPr>
                        <a:t>out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8733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8733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8733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8733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8733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8733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48733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48733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25" name="TextBox 24"/>
          <p:cNvSpPr txBox="1"/>
          <p:nvPr>
            <p:custDataLst>
              <p:tags r:id="rId4"/>
            </p:custDataLst>
          </p:nvPr>
        </p:nvSpPr>
        <p:spPr bwMode="auto">
          <a:xfrm>
            <a:off x="3771900" y="1371603"/>
            <a:ext cx="5372100" cy="132562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 rtlCol="0">
            <a:spAutoFit/>
          </a:bodyPr>
          <a:lstStyle/>
          <a:p>
            <a:pPr marL="514350" indent="-514350" defTabSz="914400" fontAlgn="auto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FontTx/>
              <a:buAutoNum type="arabicParenR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800" dirty="0" smtClean="0">
                <a:solidFill>
                  <a:schemeClr val="tx2"/>
                </a:solidFill>
                <a:latin typeface="Source Sans Pro"/>
                <a:ea typeface="+mn-ea"/>
                <a:cs typeface="+mn-cs"/>
              </a:rPr>
              <a:t>Write</a:t>
            </a:r>
            <a:r>
              <a:rPr lang="en-US" sz="2800" dirty="0" smtClean="0">
                <a:solidFill>
                  <a:srgbClr val="4F81BD"/>
                </a:solidFill>
                <a:latin typeface="Source Sans Pro"/>
                <a:ea typeface="+mn-ea"/>
                <a:cs typeface="+mn-cs"/>
              </a:rPr>
              <a:t> </a:t>
            </a:r>
            <a:r>
              <a:rPr lang="en-US" sz="2800" dirty="0" err="1" smtClean="0">
                <a:solidFill>
                  <a:schemeClr val="accent1"/>
                </a:solidFill>
                <a:latin typeface="Source Sans Pro"/>
                <a:ea typeface="+mn-ea"/>
                <a:cs typeface="+mn-cs"/>
              </a:rPr>
              <a:t>minterms</a:t>
            </a:r>
            <a:endParaRPr lang="en-US" sz="2800" dirty="0" smtClean="0">
              <a:solidFill>
                <a:schemeClr val="accent1"/>
              </a:solidFill>
              <a:latin typeface="Source Sans Pro"/>
              <a:ea typeface="+mn-ea"/>
              <a:cs typeface="+mn-cs"/>
            </a:endParaRPr>
          </a:p>
          <a:p>
            <a:pPr marL="514350" indent="-514350" defTabSz="914400" fontAlgn="auto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FontTx/>
              <a:buAutoNum type="arabicParenR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800" dirty="0" smtClean="0">
                <a:solidFill>
                  <a:schemeClr val="accent1"/>
                </a:solidFill>
                <a:latin typeface="Source Sans Pro"/>
                <a:ea typeface="+mn-ea"/>
                <a:cs typeface="+mn-cs"/>
              </a:rPr>
              <a:t>sum of products:</a:t>
            </a:r>
          </a:p>
          <a:p>
            <a:pPr marL="341313" indent="-341313" defTabSz="914400" fontAlgn="auto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Font typeface="Arial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 smtClean="0">
                <a:solidFill>
                  <a:schemeClr val="tx2"/>
                </a:solidFill>
                <a:latin typeface="Source Sans Pro"/>
                <a:ea typeface="+mn-ea"/>
                <a:cs typeface="+mn-cs"/>
              </a:rPr>
              <a:t>OR of all minterms where out=1</a:t>
            </a:r>
          </a:p>
        </p:txBody>
      </p:sp>
      <p:graphicFrame>
        <p:nvGraphicFramePr>
          <p:cNvPr id="26" name="Group 3"/>
          <p:cNvGraphicFramePr>
            <a:graphicFrameLocks noGrp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4155758603"/>
              </p:ext>
            </p:extLst>
          </p:nvPr>
        </p:nvGraphicFramePr>
        <p:xfrm>
          <a:off x="2339974" y="1524003"/>
          <a:ext cx="1329338" cy="4038597"/>
        </p:xfrm>
        <a:graphic>
          <a:graphicData uri="http://schemas.openxmlformats.org/drawingml/2006/table">
            <a:tbl>
              <a:tblPr/>
              <a:tblGrid>
                <a:gridCol w="13293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48733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Arial Unicode MS" pitchFamily="34" charset="-128"/>
                          <a:cs typeface="Arial Unicode MS" pitchFamily="34" charset="-128"/>
                        </a:rPr>
                        <a:t>minterm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8733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Arial Unicode MS" pitchFamily="34" charset="-128"/>
                          <a:cs typeface="Arial Unicode MS" pitchFamily="34" charset="-128"/>
                        </a:rPr>
                        <a:t>a b c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8733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Arial Unicode MS" pitchFamily="34" charset="-128"/>
                          <a:cs typeface="Arial Unicode MS" pitchFamily="34" charset="-128"/>
                        </a:rPr>
                        <a:t>a b c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8733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Arial Unicode MS" pitchFamily="34" charset="-128"/>
                          <a:cs typeface="Arial Unicode MS" pitchFamily="34" charset="-128"/>
                        </a:rPr>
                        <a:t>a b c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8733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Arial Unicode MS" pitchFamily="34" charset="-128"/>
                          <a:cs typeface="Arial Unicode MS" pitchFamily="34" charset="-128"/>
                        </a:rPr>
                        <a:t>a b c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8733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Arial Unicode MS" pitchFamily="34" charset="-128"/>
                          <a:cs typeface="Arial Unicode MS" pitchFamily="34" charset="-128"/>
                        </a:rPr>
                        <a:t>a b c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8733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Arial Unicode MS" pitchFamily="34" charset="-128"/>
                          <a:cs typeface="Arial Unicode MS" pitchFamily="34" charset="-128"/>
                        </a:rPr>
                        <a:t>a b c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48733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Arial Unicode MS" pitchFamily="34" charset="-128"/>
                          <a:cs typeface="Arial Unicode MS" pitchFamily="34" charset="-128"/>
                        </a:rPr>
                        <a:t>a b c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48733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Arial Unicode MS" pitchFamily="34" charset="-128"/>
                          <a:cs typeface="Arial Unicode MS" pitchFamily="34" charset="-128"/>
                        </a:rPr>
                        <a:t>a b c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cxnSp>
        <p:nvCxnSpPr>
          <p:cNvPr id="27" name="Straight Connector 26"/>
          <p:cNvCxnSpPr/>
          <p:nvPr>
            <p:custDataLst>
              <p:tags r:id="rId6"/>
            </p:custDataLst>
          </p:nvPr>
        </p:nvCxnSpPr>
        <p:spPr>
          <a:xfrm>
            <a:off x="2667000" y="2038353"/>
            <a:ext cx="152400" cy="0"/>
          </a:xfrm>
          <a:prstGeom prst="line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28" name="Straight Connector 27"/>
          <p:cNvCxnSpPr/>
          <p:nvPr>
            <p:custDataLst>
              <p:tags r:id="rId7"/>
            </p:custDataLst>
          </p:nvPr>
        </p:nvCxnSpPr>
        <p:spPr>
          <a:xfrm>
            <a:off x="2952750" y="2038353"/>
            <a:ext cx="152400" cy="0"/>
          </a:xfrm>
          <a:prstGeom prst="line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29" name="Straight Connector 28"/>
          <p:cNvCxnSpPr/>
          <p:nvPr>
            <p:custDataLst>
              <p:tags r:id="rId8"/>
            </p:custDataLst>
          </p:nvPr>
        </p:nvCxnSpPr>
        <p:spPr>
          <a:xfrm>
            <a:off x="3200400" y="2038353"/>
            <a:ext cx="152400" cy="0"/>
          </a:xfrm>
          <a:prstGeom prst="line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30" name="Straight Connector 29"/>
          <p:cNvCxnSpPr/>
          <p:nvPr>
            <p:custDataLst>
              <p:tags r:id="rId9"/>
            </p:custDataLst>
          </p:nvPr>
        </p:nvCxnSpPr>
        <p:spPr>
          <a:xfrm>
            <a:off x="2667000" y="2476503"/>
            <a:ext cx="152400" cy="0"/>
          </a:xfrm>
          <a:prstGeom prst="line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31" name="Straight Connector 30"/>
          <p:cNvCxnSpPr/>
          <p:nvPr>
            <p:custDataLst>
              <p:tags r:id="rId10"/>
            </p:custDataLst>
          </p:nvPr>
        </p:nvCxnSpPr>
        <p:spPr>
          <a:xfrm>
            <a:off x="2952750" y="2476503"/>
            <a:ext cx="152400" cy="0"/>
          </a:xfrm>
          <a:prstGeom prst="line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32" name="Straight Connector 31"/>
          <p:cNvCxnSpPr/>
          <p:nvPr>
            <p:custDataLst>
              <p:tags r:id="rId11"/>
            </p:custDataLst>
          </p:nvPr>
        </p:nvCxnSpPr>
        <p:spPr>
          <a:xfrm>
            <a:off x="2667000" y="2914653"/>
            <a:ext cx="152400" cy="0"/>
          </a:xfrm>
          <a:prstGeom prst="line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33" name="Straight Connector 32"/>
          <p:cNvCxnSpPr/>
          <p:nvPr>
            <p:custDataLst>
              <p:tags r:id="rId12"/>
            </p:custDataLst>
          </p:nvPr>
        </p:nvCxnSpPr>
        <p:spPr>
          <a:xfrm>
            <a:off x="3200400" y="2914653"/>
            <a:ext cx="152400" cy="0"/>
          </a:xfrm>
          <a:prstGeom prst="line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34" name="Straight Connector 33"/>
          <p:cNvCxnSpPr/>
          <p:nvPr>
            <p:custDataLst>
              <p:tags r:id="rId13"/>
            </p:custDataLst>
          </p:nvPr>
        </p:nvCxnSpPr>
        <p:spPr>
          <a:xfrm>
            <a:off x="2667000" y="3352803"/>
            <a:ext cx="152400" cy="0"/>
          </a:xfrm>
          <a:prstGeom prst="line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35" name="Straight Connector 34"/>
          <p:cNvCxnSpPr/>
          <p:nvPr>
            <p:custDataLst>
              <p:tags r:id="rId14"/>
            </p:custDataLst>
          </p:nvPr>
        </p:nvCxnSpPr>
        <p:spPr>
          <a:xfrm>
            <a:off x="2952750" y="3829053"/>
            <a:ext cx="152400" cy="0"/>
          </a:xfrm>
          <a:prstGeom prst="line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36" name="Straight Connector 35"/>
          <p:cNvCxnSpPr/>
          <p:nvPr>
            <p:custDataLst>
              <p:tags r:id="rId15"/>
            </p:custDataLst>
          </p:nvPr>
        </p:nvCxnSpPr>
        <p:spPr>
          <a:xfrm>
            <a:off x="3200400" y="3829053"/>
            <a:ext cx="152400" cy="0"/>
          </a:xfrm>
          <a:prstGeom prst="line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37" name="Straight Connector 36"/>
          <p:cNvCxnSpPr/>
          <p:nvPr>
            <p:custDataLst>
              <p:tags r:id="rId16"/>
            </p:custDataLst>
          </p:nvPr>
        </p:nvCxnSpPr>
        <p:spPr>
          <a:xfrm>
            <a:off x="2952750" y="4267203"/>
            <a:ext cx="152400" cy="0"/>
          </a:xfrm>
          <a:prstGeom prst="line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38" name="Straight Connector 37"/>
          <p:cNvCxnSpPr/>
          <p:nvPr>
            <p:custDataLst>
              <p:tags r:id="rId17"/>
            </p:custDataLst>
          </p:nvPr>
        </p:nvCxnSpPr>
        <p:spPr>
          <a:xfrm>
            <a:off x="3200400" y="4733928"/>
            <a:ext cx="152400" cy="0"/>
          </a:xfrm>
          <a:prstGeom prst="line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</a:ln>
          <a:effectLst/>
        </p:spPr>
      </p:cxnSp>
    </p:spTree>
    <p:extLst>
      <p:ext uri="{BB962C8B-B14F-4D97-AF65-F5344CB8AC3E}">
        <p14:creationId xmlns:p14="http://schemas.microsoft.com/office/powerpoint/2010/main" val="444217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  <p:sp>
        <p:nvSpPr>
          <p:cNvPr id="22" name="Title 5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457200" y="10082"/>
            <a:ext cx="8229600" cy="10229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Source Sans Pro"/>
              </a:rPr>
              <a:t>Logic Implementation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Source Sans Pro"/>
            </a:endParaRPr>
          </a:p>
        </p:txBody>
      </p:sp>
      <p:sp>
        <p:nvSpPr>
          <p:cNvPr id="23" name="Rectangle 2"/>
          <p:cNvSpPr txBox="1">
            <a:spLocks noChangeArrowheads="1"/>
          </p:cNvSpPr>
          <p:nvPr>
            <p:custDataLst>
              <p:tags r:id="rId2"/>
            </p:custDataLst>
          </p:nvPr>
        </p:nvSpPr>
        <p:spPr>
          <a:xfrm>
            <a:off x="228600" y="838203"/>
            <a:ext cx="8686800" cy="685800"/>
          </a:xfrm>
          <a:prstGeom prst="rect">
            <a:avLst/>
          </a:prstGeom>
          <a:ln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200"/>
              </a:spcBef>
              <a:buFont typeface="Arial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200"/>
              </a:spcBef>
              <a:buSzPct val="80000"/>
              <a:buFont typeface="Wingdings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2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200"/>
              </a:spcBef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2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1313" marR="0" lvl="0" indent="-341313" algn="l" defTabSz="457200" rtl="0" eaLnBrk="1" fontAlgn="auto" latinLnBrk="0" hangingPunct="1">
              <a:lnSpc>
                <a:spcPct val="92000"/>
              </a:lnSpc>
              <a:spcBef>
                <a:spcPts val="600"/>
              </a:spcBef>
              <a:spcAft>
                <a:spcPts val="0"/>
              </a:spcAft>
              <a:buClr>
                <a:srgbClr val="0070C0"/>
              </a:buClr>
              <a:buSzTx/>
              <a:buFont typeface="Arial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Source Sans Pro"/>
              </a:rPr>
              <a:t>How to implement a desired logic function?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Source Sans Pro"/>
            </a:endParaRPr>
          </a:p>
        </p:txBody>
      </p:sp>
      <p:graphicFrame>
        <p:nvGraphicFramePr>
          <p:cNvPr id="24" name="Group 3"/>
          <p:cNvGraphicFramePr>
            <a:graphicFrameLocks noGrp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2103900877"/>
              </p:ext>
            </p:extLst>
          </p:nvPr>
        </p:nvGraphicFramePr>
        <p:xfrm>
          <a:off x="457200" y="1524003"/>
          <a:ext cx="1882774" cy="4038597"/>
        </p:xfrm>
        <a:graphic>
          <a:graphicData uri="http://schemas.openxmlformats.org/drawingml/2006/table">
            <a:tbl>
              <a:tblPr/>
              <a:tblGrid>
                <a:gridCol w="2871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45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31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479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48733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Arial Unicode MS" pitchFamily="34" charset="-128"/>
                          <a:cs typeface="Arial Unicode MS" pitchFamily="34" charset="-128"/>
                        </a:rPr>
                        <a:t>a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Arial Unicode MS" pitchFamily="34" charset="-128"/>
                          <a:cs typeface="Arial Unicode MS" pitchFamily="34" charset="-128"/>
                        </a:rPr>
                        <a:t>b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Arial Unicode MS" pitchFamily="34" charset="-128"/>
                          <a:cs typeface="Arial Unicode MS" pitchFamily="34" charset="-128"/>
                        </a:rPr>
                        <a:t>c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Arial Unicode MS" pitchFamily="34" charset="-128"/>
                          <a:cs typeface="Arial Unicode MS" pitchFamily="34" charset="-128"/>
                        </a:rPr>
                        <a:t>out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8733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8733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8733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8733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8733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8733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48733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48733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>
                <p:custDataLst>
                  <p:tags r:id="rId4"/>
                </p:custDataLst>
              </p:nvPr>
            </p:nvSpPr>
            <p:spPr bwMode="auto">
              <a:xfrm>
                <a:off x="3771900" y="1371603"/>
                <a:ext cx="5372100" cy="1766190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square" lIns="90000" tIns="46800" rIns="90000" bIns="46800" rtlCol="0">
                <a:spAutoFit/>
              </a:bodyPr>
              <a:lstStyle/>
              <a:p>
                <a:pPr marL="514350" indent="-514350" defTabSz="91440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70C0"/>
                  </a:buClr>
                  <a:buFontTx/>
                  <a:buAutoNum type="arabicParenR"/>
                  <a:tabLst>
                    <a:tab pos="911225" algn="l"/>
                    <a:tab pos="1825625" algn="l"/>
                    <a:tab pos="2740025" algn="l"/>
                    <a:tab pos="3654425" algn="l"/>
                    <a:tab pos="4568825" algn="l"/>
                    <a:tab pos="5483225" algn="l"/>
                    <a:tab pos="6397625" algn="l"/>
                    <a:tab pos="7312025" algn="l"/>
                    <a:tab pos="8226425" algn="l"/>
                    <a:tab pos="9140825" algn="l"/>
                    <a:tab pos="10055225" algn="l"/>
                  </a:tabLst>
                </a:pPr>
                <a:r>
                  <a:rPr lang="en-US" sz="2800" dirty="0" smtClean="0">
                    <a:solidFill>
                      <a:schemeClr val="tx2"/>
                    </a:solidFill>
                    <a:latin typeface="Source Sans Pro"/>
                    <a:ea typeface="+mn-ea"/>
                    <a:cs typeface="+mn-cs"/>
                  </a:rPr>
                  <a:t>Write</a:t>
                </a:r>
                <a:r>
                  <a:rPr lang="en-US" sz="2800" dirty="0" smtClean="0">
                    <a:solidFill>
                      <a:srgbClr val="4F81BD"/>
                    </a:solidFill>
                    <a:latin typeface="Source Sans Pro"/>
                    <a:ea typeface="+mn-ea"/>
                    <a:cs typeface="+mn-cs"/>
                  </a:rPr>
                  <a:t> </a:t>
                </a:r>
                <a:r>
                  <a:rPr lang="en-US" sz="2800" dirty="0" err="1" smtClean="0">
                    <a:solidFill>
                      <a:schemeClr val="accent1"/>
                    </a:solidFill>
                    <a:latin typeface="Source Sans Pro"/>
                    <a:ea typeface="+mn-ea"/>
                    <a:cs typeface="+mn-cs"/>
                  </a:rPr>
                  <a:t>minterms</a:t>
                </a:r>
                <a:endParaRPr lang="en-US" sz="2800" dirty="0" smtClean="0">
                  <a:solidFill>
                    <a:schemeClr val="accent1"/>
                  </a:solidFill>
                  <a:latin typeface="Source Sans Pro"/>
                  <a:ea typeface="+mn-ea"/>
                  <a:cs typeface="+mn-cs"/>
                </a:endParaRPr>
              </a:p>
              <a:p>
                <a:pPr marL="514350" indent="-514350" defTabSz="91440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70C0"/>
                  </a:buClr>
                  <a:buFontTx/>
                  <a:buAutoNum type="arabicParenR"/>
                  <a:tabLst>
                    <a:tab pos="911225" algn="l"/>
                    <a:tab pos="1825625" algn="l"/>
                    <a:tab pos="2740025" algn="l"/>
                    <a:tab pos="3654425" algn="l"/>
                    <a:tab pos="4568825" algn="l"/>
                    <a:tab pos="5483225" algn="l"/>
                    <a:tab pos="6397625" algn="l"/>
                    <a:tab pos="7312025" algn="l"/>
                    <a:tab pos="8226425" algn="l"/>
                    <a:tab pos="9140825" algn="l"/>
                    <a:tab pos="10055225" algn="l"/>
                  </a:tabLst>
                </a:pPr>
                <a:r>
                  <a:rPr lang="en-US" sz="2800" dirty="0" smtClean="0">
                    <a:solidFill>
                      <a:schemeClr val="accent1"/>
                    </a:solidFill>
                    <a:latin typeface="Source Sans Pro"/>
                    <a:ea typeface="+mn-ea"/>
                    <a:cs typeface="+mn-cs"/>
                  </a:rPr>
                  <a:t>sum of products:</a:t>
                </a:r>
              </a:p>
              <a:p>
                <a:pPr marL="341313" indent="-341313" defTabSz="91440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70C0"/>
                  </a:buClr>
                  <a:buFont typeface="Arial" pitchFamily="34" charset="0"/>
                  <a:buChar char="•"/>
                  <a:tabLst>
                    <a:tab pos="911225" algn="l"/>
                    <a:tab pos="1825625" algn="l"/>
                    <a:tab pos="2740025" algn="l"/>
                    <a:tab pos="3654425" algn="l"/>
                    <a:tab pos="4568825" algn="l"/>
                    <a:tab pos="5483225" algn="l"/>
                    <a:tab pos="6397625" algn="l"/>
                    <a:tab pos="7312025" algn="l"/>
                    <a:tab pos="8226425" algn="l"/>
                    <a:tab pos="9140825" algn="l"/>
                    <a:tab pos="10055225" algn="l"/>
                  </a:tabLst>
                </a:pPr>
                <a:r>
                  <a:rPr lang="en-US" dirty="0" smtClean="0">
                    <a:solidFill>
                      <a:schemeClr val="tx2"/>
                    </a:solidFill>
                    <a:latin typeface="Source Sans Pro"/>
                    <a:ea typeface="+mn-ea"/>
                    <a:cs typeface="+mn-cs"/>
                  </a:rPr>
                  <a:t>OR of all minterms where out=1</a:t>
                </a:r>
                <a:endParaRPr lang="en-US" dirty="0">
                  <a:solidFill>
                    <a:schemeClr val="tx2"/>
                  </a:solidFill>
                  <a:latin typeface="Source Sans Pro"/>
                  <a:ea typeface="+mn-ea"/>
                  <a:cs typeface="+mn-cs"/>
                </a:endParaRPr>
              </a:p>
              <a:p>
                <a:pPr marL="798513" lvl="1" indent="-341313" defTabSz="91440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70C0"/>
                  </a:buClr>
                  <a:buFont typeface="Arial" pitchFamily="34" charset="0"/>
                  <a:buChar char="•"/>
                  <a:tabLst>
                    <a:tab pos="911225" algn="l"/>
                    <a:tab pos="1825625" algn="l"/>
                    <a:tab pos="2740025" algn="l"/>
                    <a:tab pos="3654425" algn="l"/>
                    <a:tab pos="4568825" algn="l"/>
                    <a:tab pos="5483225" algn="l"/>
                    <a:tab pos="6397625" algn="l"/>
                    <a:tab pos="7312025" algn="l"/>
                    <a:tab pos="8226425" algn="l"/>
                    <a:tab pos="9140825" algn="l"/>
                    <a:tab pos="10055225" algn="l"/>
                  </a:tabLst>
                </a:pPr>
                <a:r>
                  <a:rPr lang="en-US" sz="2800" dirty="0" smtClean="0">
                    <a:solidFill>
                      <a:schemeClr val="tx2"/>
                    </a:solidFill>
                    <a:latin typeface="Source Sans Pro"/>
                    <a:ea typeface="+mn-ea"/>
                    <a:cs typeface="+mn-cs"/>
                  </a:rPr>
                  <a:t>E.g. </a:t>
                </a:r>
                <a:r>
                  <a:rPr lang="en-US" sz="2800" dirty="0">
                    <a:solidFill>
                      <a:schemeClr val="tx2"/>
                    </a:solidFill>
                    <a:latin typeface="Source Sans Pro"/>
                    <a:ea typeface="+mn-ea"/>
                    <a:cs typeface="+mn-cs"/>
                  </a:rPr>
                  <a:t>out =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8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80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ab</m:t>
                        </m:r>
                      </m:e>
                    </m:acc>
                  </m:oMath>
                </a14:m>
                <a:r>
                  <a:rPr lang="en-US" sz="2800" dirty="0">
                    <a:solidFill>
                      <a:schemeClr val="tx2"/>
                    </a:solidFill>
                    <a:latin typeface="Source Sans Pro"/>
                    <a:ea typeface="+mn-ea"/>
                    <a:cs typeface="+mn-cs"/>
                  </a:rPr>
                  <a:t>c +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8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80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a</m:t>
                        </m:r>
                      </m:e>
                    </m:acc>
                  </m:oMath>
                </a14:m>
                <a:r>
                  <a:rPr lang="en-US" sz="2800" dirty="0" err="1">
                    <a:solidFill>
                      <a:schemeClr val="tx2"/>
                    </a:solidFill>
                    <a:latin typeface="Source Sans Pro"/>
                    <a:ea typeface="+mn-ea"/>
                    <a:cs typeface="+mn-cs"/>
                  </a:rPr>
                  <a:t>bc</a:t>
                </a:r>
                <a:r>
                  <a:rPr lang="en-US" sz="2800" dirty="0">
                    <a:solidFill>
                      <a:schemeClr val="tx2"/>
                    </a:solidFill>
                    <a:latin typeface="Source Sans Pro"/>
                    <a:ea typeface="+mn-ea"/>
                    <a:cs typeface="+mn-cs"/>
                  </a:rPr>
                  <a:t> + a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8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80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b</m:t>
                        </m:r>
                      </m:e>
                    </m:acc>
                  </m:oMath>
                </a14:m>
                <a:r>
                  <a:rPr lang="en-US" sz="2800" dirty="0" smtClean="0">
                    <a:solidFill>
                      <a:schemeClr val="tx2"/>
                    </a:solidFill>
                    <a:latin typeface="Source Sans Pro"/>
                    <a:ea typeface="+mn-ea"/>
                    <a:cs typeface="+mn-cs"/>
                  </a:rPr>
                  <a:t>c</a:t>
                </a:r>
                <a:endParaRPr lang="en-US" sz="2800" dirty="0">
                  <a:solidFill>
                    <a:schemeClr val="tx2"/>
                  </a:solidFill>
                  <a:latin typeface="Source Sans Pro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21"/>
                </p:custDataLst>
              </p:nvPr>
            </p:nvSpPr>
            <p:spPr bwMode="auto">
              <a:xfrm>
                <a:off x="3771900" y="1371603"/>
                <a:ext cx="5372100" cy="1766190"/>
              </a:xfrm>
              <a:prstGeom prst="rect">
                <a:avLst/>
              </a:prstGeom>
              <a:blipFill>
                <a:blip r:embed="rId22"/>
                <a:stretch>
                  <a:fillRect l="-2043" t="-3448" b="-8276"/>
                </a:stretch>
              </a:blip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6" name="Group 3"/>
          <p:cNvGraphicFramePr>
            <a:graphicFrameLocks noGrp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4155758603"/>
              </p:ext>
            </p:extLst>
          </p:nvPr>
        </p:nvGraphicFramePr>
        <p:xfrm>
          <a:off x="2339974" y="1524003"/>
          <a:ext cx="1329338" cy="4038597"/>
        </p:xfrm>
        <a:graphic>
          <a:graphicData uri="http://schemas.openxmlformats.org/drawingml/2006/table">
            <a:tbl>
              <a:tblPr/>
              <a:tblGrid>
                <a:gridCol w="13293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48733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Arial Unicode MS" pitchFamily="34" charset="-128"/>
                          <a:cs typeface="Arial Unicode MS" pitchFamily="34" charset="-128"/>
                        </a:rPr>
                        <a:t>minterm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8733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Arial Unicode MS" pitchFamily="34" charset="-128"/>
                          <a:cs typeface="Arial Unicode MS" pitchFamily="34" charset="-128"/>
                        </a:rPr>
                        <a:t>a b c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8733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Arial Unicode MS" pitchFamily="34" charset="-128"/>
                          <a:cs typeface="Arial Unicode MS" pitchFamily="34" charset="-128"/>
                        </a:rPr>
                        <a:t>a b c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8733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Arial Unicode MS" pitchFamily="34" charset="-128"/>
                          <a:cs typeface="Arial Unicode MS" pitchFamily="34" charset="-128"/>
                        </a:rPr>
                        <a:t>a b c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8733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Arial Unicode MS" pitchFamily="34" charset="-128"/>
                          <a:cs typeface="Arial Unicode MS" pitchFamily="34" charset="-128"/>
                        </a:rPr>
                        <a:t>a b c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8733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Arial Unicode MS" pitchFamily="34" charset="-128"/>
                          <a:cs typeface="Arial Unicode MS" pitchFamily="34" charset="-128"/>
                        </a:rPr>
                        <a:t>a b c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8733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Arial Unicode MS" pitchFamily="34" charset="-128"/>
                          <a:cs typeface="Arial Unicode MS" pitchFamily="34" charset="-128"/>
                        </a:rPr>
                        <a:t>a b c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48733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Arial Unicode MS" pitchFamily="34" charset="-128"/>
                          <a:cs typeface="Arial Unicode MS" pitchFamily="34" charset="-128"/>
                        </a:rPr>
                        <a:t>a b c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48733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Arial Unicode MS" pitchFamily="34" charset="-128"/>
                          <a:cs typeface="Arial Unicode MS" pitchFamily="34" charset="-128"/>
                        </a:rPr>
                        <a:t>a b c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cxnSp>
        <p:nvCxnSpPr>
          <p:cNvPr id="27" name="Straight Connector 26"/>
          <p:cNvCxnSpPr/>
          <p:nvPr>
            <p:custDataLst>
              <p:tags r:id="rId6"/>
            </p:custDataLst>
          </p:nvPr>
        </p:nvCxnSpPr>
        <p:spPr>
          <a:xfrm>
            <a:off x="2667000" y="2038353"/>
            <a:ext cx="152400" cy="0"/>
          </a:xfrm>
          <a:prstGeom prst="line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28" name="Straight Connector 27"/>
          <p:cNvCxnSpPr/>
          <p:nvPr>
            <p:custDataLst>
              <p:tags r:id="rId7"/>
            </p:custDataLst>
          </p:nvPr>
        </p:nvCxnSpPr>
        <p:spPr>
          <a:xfrm>
            <a:off x="2952750" y="2038353"/>
            <a:ext cx="152400" cy="0"/>
          </a:xfrm>
          <a:prstGeom prst="line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29" name="Straight Connector 28"/>
          <p:cNvCxnSpPr/>
          <p:nvPr>
            <p:custDataLst>
              <p:tags r:id="rId8"/>
            </p:custDataLst>
          </p:nvPr>
        </p:nvCxnSpPr>
        <p:spPr>
          <a:xfrm>
            <a:off x="3200400" y="2038353"/>
            <a:ext cx="152400" cy="0"/>
          </a:xfrm>
          <a:prstGeom prst="line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30" name="Straight Connector 29"/>
          <p:cNvCxnSpPr/>
          <p:nvPr>
            <p:custDataLst>
              <p:tags r:id="rId9"/>
            </p:custDataLst>
          </p:nvPr>
        </p:nvCxnSpPr>
        <p:spPr>
          <a:xfrm>
            <a:off x="2667000" y="2476503"/>
            <a:ext cx="152400" cy="0"/>
          </a:xfrm>
          <a:prstGeom prst="line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31" name="Straight Connector 30"/>
          <p:cNvCxnSpPr/>
          <p:nvPr>
            <p:custDataLst>
              <p:tags r:id="rId10"/>
            </p:custDataLst>
          </p:nvPr>
        </p:nvCxnSpPr>
        <p:spPr>
          <a:xfrm>
            <a:off x="2952750" y="2476503"/>
            <a:ext cx="152400" cy="0"/>
          </a:xfrm>
          <a:prstGeom prst="line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32" name="Straight Connector 31"/>
          <p:cNvCxnSpPr/>
          <p:nvPr>
            <p:custDataLst>
              <p:tags r:id="rId11"/>
            </p:custDataLst>
          </p:nvPr>
        </p:nvCxnSpPr>
        <p:spPr>
          <a:xfrm>
            <a:off x="2667000" y="2914653"/>
            <a:ext cx="152400" cy="0"/>
          </a:xfrm>
          <a:prstGeom prst="line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33" name="Straight Connector 32"/>
          <p:cNvCxnSpPr/>
          <p:nvPr>
            <p:custDataLst>
              <p:tags r:id="rId12"/>
            </p:custDataLst>
          </p:nvPr>
        </p:nvCxnSpPr>
        <p:spPr>
          <a:xfrm>
            <a:off x="3200400" y="2914653"/>
            <a:ext cx="152400" cy="0"/>
          </a:xfrm>
          <a:prstGeom prst="line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34" name="Straight Connector 33"/>
          <p:cNvCxnSpPr/>
          <p:nvPr>
            <p:custDataLst>
              <p:tags r:id="rId13"/>
            </p:custDataLst>
          </p:nvPr>
        </p:nvCxnSpPr>
        <p:spPr>
          <a:xfrm>
            <a:off x="2667000" y="3352803"/>
            <a:ext cx="152400" cy="0"/>
          </a:xfrm>
          <a:prstGeom prst="line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35" name="Straight Connector 34"/>
          <p:cNvCxnSpPr/>
          <p:nvPr>
            <p:custDataLst>
              <p:tags r:id="rId14"/>
            </p:custDataLst>
          </p:nvPr>
        </p:nvCxnSpPr>
        <p:spPr>
          <a:xfrm>
            <a:off x="2952750" y="3829053"/>
            <a:ext cx="152400" cy="0"/>
          </a:xfrm>
          <a:prstGeom prst="line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36" name="Straight Connector 35"/>
          <p:cNvCxnSpPr/>
          <p:nvPr>
            <p:custDataLst>
              <p:tags r:id="rId15"/>
            </p:custDataLst>
          </p:nvPr>
        </p:nvCxnSpPr>
        <p:spPr>
          <a:xfrm>
            <a:off x="3200400" y="3829053"/>
            <a:ext cx="152400" cy="0"/>
          </a:xfrm>
          <a:prstGeom prst="line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37" name="Straight Connector 36"/>
          <p:cNvCxnSpPr/>
          <p:nvPr>
            <p:custDataLst>
              <p:tags r:id="rId16"/>
            </p:custDataLst>
          </p:nvPr>
        </p:nvCxnSpPr>
        <p:spPr>
          <a:xfrm>
            <a:off x="2952750" y="4267203"/>
            <a:ext cx="152400" cy="0"/>
          </a:xfrm>
          <a:prstGeom prst="line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38" name="Straight Connector 37"/>
          <p:cNvCxnSpPr/>
          <p:nvPr>
            <p:custDataLst>
              <p:tags r:id="rId17"/>
            </p:custDataLst>
          </p:nvPr>
        </p:nvCxnSpPr>
        <p:spPr>
          <a:xfrm>
            <a:off x="3200400" y="4733928"/>
            <a:ext cx="152400" cy="0"/>
          </a:xfrm>
          <a:prstGeom prst="line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</a:ln>
          <a:effectLst/>
        </p:spPr>
      </p:cxnSp>
      <p:sp>
        <p:nvSpPr>
          <p:cNvPr id="20" name="Oval 19"/>
          <p:cNvSpPr/>
          <p:nvPr/>
        </p:nvSpPr>
        <p:spPr>
          <a:xfrm>
            <a:off x="228600" y="2438400"/>
            <a:ext cx="3733800" cy="438150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152400" y="3295650"/>
            <a:ext cx="3733800" cy="438150"/>
          </a:xfrm>
          <a:prstGeom prst="ellipse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228600" y="4210050"/>
            <a:ext cx="3733800" cy="438150"/>
          </a:xfrm>
          <a:prstGeom prst="ellipse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>
            <p:custDataLst>
              <p:tags r:id="rId18"/>
            </p:custDataLst>
          </p:nvPr>
        </p:nvSpPr>
        <p:spPr>
          <a:xfrm>
            <a:off x="457200" y="5798403"/>
            <a:ext cx="7924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1313" indent="-341313" defTabSz="914400" fontAlgn="auto">
              <a:spcBef>
                <a:spcPts val="0"/>
              </a:spcBef>
              <a:spcAft>
                <a:spcPts val="0"/>
              </a:spcAft>
              <a:buClr>
                <a:srgbClr val="FFFF66"/>
              </a:buCl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 smtClean="0">
                <a:solidFill>
                  <a:schemeClr val="tx2"/>
                </a:solidFill>
                <a:latin typeface="Source Sans Pro"/>
                <a:ea typeface="+mn-ea"/>
                <a:cs typeface="+mn-cs"/>
              </a:rPr>
              <a:t>corollary: </a:t>
            </a:r>
            <a:r>
              <a:rPr lang="en-US" i="1" dirty="0" smtClean="0">
                <a:solidFill>
                  <a:schemeClr val="accent1"/>
                </a:solidFill>
                <a:latin typeface="Source Sans Pro"/>
                <a:ea typeface="+mn-ea"/>
                <a:cs typeface="+mn-cs"/>
              </a:rPr>
              <a:t>any</a:t>
            </a:r>
            <a:r>
              <a:rPr lang="en-US" dirty="0" smtClean="0">
                <a:solidFill>
                  <a:schemeClr val="tx2"/>
                </a:solidFill>
                <a:latin typeface="Source Sans Pro"/>
                <a:ea typeface="+mn-ea"/>
                <a:cs typeface="+mn-cs"/>
              </a:rPr>
              <a:t> combinational circuit </a:t>
            </a:r>
            <a:r>
              <a:rPr lang="en-US" i="1" dirty="0" smtClean="0">
                <a:solidFill>
                  <a:schemeClr val="tx2"/>
                </a:solidFill>
                <a:latin typeface="Source Sans Pro"/>
                <a:ea typeface="+mn-ea"/>
                <a:cs typeface="+mn-cs"/>
              </a:rPr>
              <a:t>can be</a:t>
            </a:r>
            <a:r>
              <a:rPr lang="en-US" dirty="0" smtClean="0">
                <a:solidFill>
                  <a:schemeClr val="tx2"/>
                </a:solidFill>
                <a:latin typeface="Source Sans Pro"/>
                <a:ea typeface="+mn-ea"/>
                <a:cs typeface="+mn-cs"/>
              </a:rPr>
              <a:t> implemented in two levels of logic (ignoring inverters)</a:t>
            </a:r>
          </a:p>
        </p:txBody>
      </p:sp>
      <p:grpSp>
        <p:nvGrpSpPr>
          <p:cNvPr id="77" name="Group 76"/>
          <p:cNvGrpSpPr/>
          <p:nvPr/>
        </p:nvGrpSpPr>
        <p:grpSpPr>
          <a:xfrm>
            <a:off x="4419600" y="3218656"/>
            <a:ext cx="4495800" cy="2420938"/>
            <a:chOff x="4419600" y="3429000"/>
            <a:chExt cx="4495800" cy="2420938"/>
          </a:xfrm>
        </p:grpSpPr>
        <p:sp>
          <p:nvSpPr>
            <p:cNvPr id="78" name="AutoShape 92"/>
            <p:cNvSpPr>
              <a:spLocks noChangeArrowheads="1"/>
            </p:cNvSpPr>
            <p:nvPr/>
          </p:nvSpPr>
          <p:spPr bwMode="auto">
            <a:xfrm>
              <a:off x="6019800" y="3524250"/>
              <a:ext cx="838200" cy="685800"/>
            </a:xfrm>
            <a:prstGeom prst="flowChartDelay">
              <a:avLst/>
            </a:prstGeom>
            <a:noFill/>
            <a:ln w="25400">
              <a:solidFill>
                <a:sysClr val="windowText" lastClr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charset="0"/>
                <a:ea typeface="+mn-ea"/>
                <a:cs typeface="+mn-cs"/>
              </a:endParaRPr>
            </a:p>
          </p:txBody>
        </p:sp>
        <p:sp>
          <p:nvSpPr>
            <p:cNvPr id="79" name="Line 93"/>
            <p:cNvSpPr>
              <a:spLocks noChangeShapeType="1"/>
            </p:cNvSpPr>
            <p:nvPr/>
          </p:nvSpPr>
          <p:spPr bwMode="auto">
            <a:xfrm flipH="1" flipV="1">
              <a:off x="4719682" y="3640138"/>
              <a:ext cx="1147718" cy="0"/>
            </a:xfrm>
            <a:prstGeom prst="line">
              <a:avLst/>
            </a:prstGeom>
            <a:noFill/>
            <a:ln w="28575">
              <a:solidFill>
                <a:sysClr val="windowText" lastClr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charset="0"/>
                <a:ea typeface="+mn-ea"/>
                <a:cs typeface="+mn-cs"/>
              </a:endParaRPr>
            </a:p>
          </p:txBody>
        </p:sp>
        <p:sp>
          <p:nvSpPr>
            <p:cNvPr id="80" name="Text Box 94"/>
            <p:cNvSpPr txBox="1">
              <a:spLocks noChangeArrowheads="1"/>
            </p:cNvSpPr>
            <p:nvPr/>
          </p:nvSpPr>
          <p:spPr bwMode="auto">
            <a:xfrm>
              <a:off x="4419600" y="3863799"/>
              <a:ext cx="300082" cy="3859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16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0458C"/>
                </a:buClr>
                <a:buSzPct val="100000"/>
                <a:buFont typeface="Times New Roman" charset="0"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c</a:t>
              </a:r>
            </a:p>
          </p:txBody>
        </p:sp>
        <p:sp>
          <p:nvSpPr>
            <p:cNvPr id="81" name="Line 95"/>
            <p:cNvSpPr>
              <a:spLocks noChangeShapeType="1"/>
            </p:cNvSpPr>
            <p:nvPr/>
          </p:nvSpPr>
          <p:spPr bwMode="auto">
            <a:xfrm flipH="1" flipV="1">
              <a:off x="6857998" y="3838575"/>
              <a:ext cx="304802" cy="0"/>
            </a:xfrm>
            <a:prstGeom prst="line">
              <a:avLst/>
            </a:prstGeom>
            <a:noFill/>
            <a:ln w="28575">
              <a:solidFill>
                <a:sysClr val="windowText" lastClr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charset="0"/>
                <a:ea typeface="+mn-ea"/>
                <a:cs typeface="+mn-cs"/>
              </a:endParaRPr>
            </a:p>
          </p:txBody>
        </p:sp>
        <p:sp>
          <p:nvSpPr>
            <p:cNvPr id="82" name="Text Box 96"/>
            <p:cNvSpPr txBox="1">
              <a:spLocks noChangeArrowheads="1"/>
            </p:cNvSpPr>
            <p:nvPr/>
          </p:nvSpPr>
          <p:spPr bwMode="auto">
            <a:xfrm>
              <a:off x="8307387" y="4038600"/>
              <a:ext cx="608013" cy="5159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16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0458C"/>
                </a:buClr>
                <a:buSzPct val="100000"/>
                <a:buFont typeface="Times New Roman" charset="0"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out</a:t>
              </a:r>
            </a:p>
          </p:txBody>
        </p:sp>
        <p:sp>
          <p:nvSpPr>
            <p:cNvPr id="83" name="Text Box 100"/>
            <p:cNvSpPr txBox="1">
              <a:spLocks noChangeArrowheads="1"/>
            </p:cNvSpPr>
            <p:nvPr/>
          </p:nvSpPr>
          <p:spPr bwMode="auto">
            <a:xfrm>
              <a:off x="4419600" y="3640138"/>
              <a:ext cx="354012" cy="5159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16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0458C"/>
                </a:buClr>
                <a:buSzPct val="100000"/>
                <a:buFont typeface="Times New Roman" charset="0"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84" name="Text Box 102"/>
            <p:cNvSpPr txBox="1">
              <a:spLocks noChangeArrowheads="1"/>
            </p:cNvSpPr>
            <p:nvPr/>
          </p:nvSpPr>
          <p:spPr bwMode="auto">
            <a:xfrm>
              <a:off x="4419600" y="3429000"/>
              <a:ext cx="354012" cy="5159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16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0458C"/>
                </a:buClr>
                <a:buSzPct val="100000"/>
                <a:buFont typeface="Times New Roman" charset="0"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a</a:t>
              </a:r>
            </a:p>
          </p:txBody>
        </p:sp>
        <p:sp>
          <p:nvSpPr>
            <p:cNvPr id="85" name="Oval 107"/>
            <p:cNvSpPr>
              <a:spLocks noChangeArrowheads="1"/>
            </p:cNvSpPr>
            <p:nvPr/>
          </p:nvSpPr>
          <p:spPr bwMode="auto">
            <a:xfrm>
              <a:off x="5886654" y="3563938"/>
              <a:ext cx="133146" cy="152400"/>
            </a:xfrm>
            <a:prstGeom prst="ellipse">
              <a:avLst/>
            </a:prstGeom>
            <a:noFill/>
            <a:ln w="25400">
              <a:solidFill>
                <a:sysClr val="windowText" lastClr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charset="0"/>
                <a:ea typeface="+mn-ea"/>
                <a:cs typeface="+mn-cs"/>
              </a:endParaRPr>
            </a:p>
          </p:txBody>
        </p:sp>
        <p:grpSp>
          <p:nvGrpSpPr>
            <p:cNvPr id="86" name="Group 112"/>
            <p:cNvGrpSpPr>
              <a:grpSpLocks/>
            </p:cNvGrpSpPr>
            <p:nvPr/>
          </p:nvGrpSpPr>
          <p:grpSpPr bwMode="auto">
            <a:xfrm>
              <a:off x="7162800" y="4249738"/>
              <a:ext cx="1358900" cy="812800"/>
              <a:chOff x="4645" y="3035"/>
              <a:chExt cx="856" cy="512"/>
            </a:xfrm>
          </p:grpSpPr>
          <p:sp>
            <p:nvSpPr>
              <p:cNvPr id="107" name="AutoShape 113"/>
              <p:cNvSpPr>
                <a:spLocks noChangeArrowheads="1"/>
              </p:cNvSpPr>
              <p:nvPr/>
            </p:nvSpPr>
            <p:spPr bwMode="auto">
              <a:xfrm flipH="1">
                <a:off x="4732" y="3035"/>
                <a:ext cx="588" cy="512"/>
              </a:xfrm>
              <a:prstGeom prst="moon">
                <a:avLst>
                  <a:gd name="adj" fmla="val 71690"/>
                </a:avLst>
              </a:prstGeom>
              <a:noFill/>
              <a:ln w="25400">
                <a:solidFill>
                  <a:sysClr val="windowText" lastClr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B8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charset="0"/>
                  <a:ea typeface="+mn-ea"/>
                  <a:cs typeface="+mn-cs"/>
                </a:endParaRPr>
              </a:p>
            </p:txBody>
          </p:sp>
          <p:sp>
            <p:nvSpPr>
              <p:cNvPr id="108" name="Line 114"/>
              <p:cNvSpPr>
                <a:spLocks noChangeShapeType="1"/>
              </p:cNvSpPr>
              <p:nvPr/>
            </p:nvSpPr>
            <p:spPr bwMode="auto">
              <a:xfrm flipH="1">
                <a:off x="4645" y="3131"/>
                <a:ext cx="176" cy="0"/>
              </a:xfrm>
              <a:prstGeom prst="line">
                <a:avLst/>
              </a:prstGeom>
              <a:noFill/>
              <a:ln w="28575">
                <a:solidFill>
                  <a:sysClr val="windowText" lastClr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charset="0"/>
                  <a:ea typeface="+mn-ea"/>
                  <a:cs typeface="+mn-cs"/>
                </a:endParaRPr>
              </a:p>
            </p:txBody>
          </p:sp>
          <p:sp>
            <p:nvSpPr>
              <p:cNvPr id="109" name="Line 115"/>
              <p:cNvSpPr>
                <a:spLocks noChangeShapeType="1"/>
              </p:cNvSpPr>
              <p:nvPr/>
            </p:nvSpPr>
            <p:spPr bwMode="auto">
              <a:xfrm flipH="1">
                <a:off x="4645" y="3467"/>
                <a:ext cx="176" cy="0"/>
              </a:xfrm>
              <a:prstGeom prst="line">
                <a:avLst/>
              </a:prstGeom>
              <a:noFill/>
              <a:ln w="28575">
                <a:solidFill>
                  <a:sysClr val="windowText" lastClr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charset="0"/>
                  <a:ea typeface="+mn-ea"/>
                  <a:cs typeface="+mn-cs"/>
                </a:endParaRPr>
              </a:p>
            </p:txBody>
          </p:sp>
          <p:sp>
            <p:nvSpPr>
              <p:cNvPr id="110" name="Line 116"/>
              <p:cNvSpPr>
                <a:spLocks noChangeShapeType="1"/>
              </p:cNvSpPr>
              <p:nvPr/>
            </p:nvSpPr>
            <p:spPr bwMode="auto">
              <a:xfrm flipH="1">
                <a:off x="5325" y="3295"/>
                <a:ext cx="176" cy="0"/>
              </a:xfrm>
              <a:prstGeom prst="line">
                <a:avLst/>
              </a:prstGeom>
              <a:noFill/>
              <a:ln w="28575">
                <a:solidFill>
                  <a:sysClr val="windowText" lastClr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charset="0"/>
                  <a:ea typeface="+mn-ea"/>
                  <a:cs typeface="+mn-cs"/>
                </a:endParaRPr>
              </a:p>
            </p:txBody>
          </p:sp>
        </p:grpSp>
        <p:sp>
          <p:nvSpPr>
            <p:cNvPr id="87" name="Oval 107"/>
            <p:cNvSpPr>
              <a:spLocks noChangeArrowheads="1"/>
            </p:cNvSpPr>
            <p:nvPr/>
          </p:nvSpPr>
          <p:spPr bwMode="auto">
            <a:xfrm>
              <a:off x="5886654" y="3792538"/>
              <a:ext cx="133146" cy="152400"/>
            </a:xfrm>
            <a:prstGeom prst="ellipse">
              <a:avLst/>
            </a:prstGeom>
            <a:noFill/>
            <a:ln w="25400">
              <a:solidFill>
                <a:sysClr val="windowText" lastClr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charset="0"/>
                <a:ea typeface="+mn-ea"/>
                <a:cs typeface="+mn-cs"/>
              </a:endParaRPr>
            </a:p>
          </p:txBody>
        </p:sp>
        <p:sp>
          <p:nvSpPr>
            <p:cNvPr id="88" name="Line 101"/>
            <p:cNvSpPr>
              <a:spLocks noChangeShapeType="1"/>
            </p:cNvSpPr>
            <p:nvPr/>
          </p:nvSpPr>
          <p:spPr bwMode="auto">
            <a:xfrm flipH="1" flipV="1">
              <a:off x="6838746" y="4630738"/>
              <a:ext cx="705054" cy="0"/>
            </a:xfrm>
            <a:prstGeom prst="line">
              <a:avLst/>
            </a:prstGeom>
            <a:noFill/>
            <a:ln w="28575">
              <a:solidFill>
                <a:sysClr val="windowText" lastClr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charset="0"/>
                <a:ea typeface="+mn-ea"/>
                <a:cs typeface="+mn-cs"/>
              </a:endParaRPr>
            </a:p>
          </p:txBody>
        </p:sp>
        <p:sp>
          <p:nvSpPr>
            <p:cNvPr id="89" name="AutoShape 92"/>
            <p:cNvSpPr>
              <a:spLocks noChangeArrowheads="1"/>
            </p:cNvSpPr>
            <p:nvPr/>
          </p:nvSpPr>
          <p:spPr bwMode="auto">
            <a:xfrm>
              <a:off x="6000546" y="4325938"/>
              <a:ext cx="838200" cy="685800"/>
            </a:xfrm>
            <a:prstGeom prst="flowChartDelay">
              <a:avLst/>
            </a:prstGeom>
            <a:noFill/>
            <a:ln w="25400">
              <a:solidFill>
                <a:sysClr val="windowText" lastClr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charset="0"/>
                <a:ea typeface="+mn-ea"/>
                <a:cs typeface="+mn-cs"/>
              </a:endParaRPr>
            </a:p>
          </p:txBody>
        </p:sp>
        <p:sp>
          <p:nvSpPr>
            <p:cNvPr id="90" name="Oval 107"/>
            <p:cNvSpPr>
              <a:spLocks noChangeArrowheads="1"/>
            </p:cNvSpPr>
            <p:nvPr/>
          </p:nvSpPr>
          <p:spPr bwMode="auto">
            <a:xfrm>
              <a:off x="5867400" y="4365626"/>
              <a:ext cx="133146" cy="152400"/>
            </a:xfrm>
            <a:prstGeom prst="ellipse">
              <a:avLst/>
            </a:prstGeom>
            <a:noFill/>
            <a:ln w="25400">
              <a:solidFill>
                <a:sysClr val="windowText" lastClr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charset="0"/>
                <a:ea typeface="+mn-ea"/>
                <a:cs typeface="+mn-cs"/>
              </a:endParaRPr>
            </a:p>
          </p:txBody>
        </p:sp>
        <p:sp>
          <p:nvSpPr>
            <p:cNvPr id="91" name="AutoShape 92"/>
            <p:cNvSpPr>
              <a:spLocks noChangeArrowheads="1"/>
            </p:cNvSpPr>
            <p:nvPr/>
          </p:nvSpPr>
          <p:spPr bwMode="auto">
            <a:xfrm>
              <a:off x="6000546" y="5164138"/>
              <a:ext cx="838200" cy="685800"/>
            </a:xfrm>
            <a:prstGeom prst="flowChartDelay">
              <a:avLst/>
            </a:prstGeom>
            <a:noFill/>
            <a:ln w="25400">
              <a:solidFill>
                <a:sysClr val="windowText" lastClr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charset="0"/>
                <a:ea typeface="+mn-ea"/>
                <a:cs typeface="+mn-cs"/>
              </a:endParaRPr>
            </a:p>
          </p:txBody>
        </p:sp>
        <p:sp>
          <p:nvSpPr>
            <p:cNvPr id="92" name="Oval 107"/>
            <p:cNvSpPr>
              <a:spLocks noChangeArrowheads="1"/>
            </p:cNvSpPr>
            <p:nvPr/>
          </p:nvSpPr>
          <p:spPr bwMode="auto">
            <a:xfrm>
              <a:off x="5867400" y="5432426"/>
              <a:ext cx="133146" cy="152400"/>
            </a:xfrm>
            <a:prstGeom prst="ellipse">
              <a:avLst/>
            </a:prstGeom>
            <a:noFill/>
            <a:ln w="25400">
              <a:solidFill>
                <a:sysClr val="windowText" lastClr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charset="0"/>
                <a:ea typeface="+mn-ea"/>
                <a:cs typeface="+mn-cs"/>
              </a:endParaRPr>
            </a:p>
          </p:txBody>
        </p:sp>
        <p:sp>
          <p:nvSpPr>
            <p:cNvPr id="93" name="Line 93"/>
            <p:cNvSpPr>
              <a:spLocks noChangeShapeType="1"/>
            </p:cNvSpPr>
            <p:nvPr/>
          </p:nvSpPr>
          <p:spPr bwMode="auto">
            <a:xfrm flipH="1" flipV="1">
              <a:off x="4719682" y="3853748"/>
              <a:ext cx="1166972" cy="0"/>
            </a:xfrm>
            <a:prstGeom prst="line">
              <a:avLst/>
            </a:prstGeom>
            <a:noFill/>
            <a:ln w="28575">
              <a:solidFill>
                <a:sysClr val="windowText" lastClr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charset="0"/>
                <a:ea typeface="+mn-ea"/>
                <a:cs typeface="+mn-cs"/>
              </a:endParaRPr>
            </a:p>
          </p:txBody>
        </p:sp>
        <p:sp>
          <p:nvSpPr>
            <p:cNvPr id="94" name="Line 93"/>
            <p:cNvSpPr>
              <a:spLocks noChangeShapeType="1"/>
            </p:cNvSpPr>
            <p:nvPr/>
          </p:nvSpPr>
          <p:spPr bwMode="auto">
            <a:xfrm flipH="1" flipV="1">
              <a:off x="4719682" y="4084794"/>
              <a:ext cx="1280864" cy="0"/>
            </a:xfrm>
            <a:prstGeom prst="line">
              <a:avLst/>
            </a:prstGeom>
            <a:noFill/>
            <a:ln w="28575">
              <a:solidFill>
                <a:sysClr val="windowText" lastClr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charset="0"/>
                <a:ea typeface="+mn-ea"/>
                <a:cs typeface="+mn-cs"/>
              </a:endParaRPr>
            </a:p>
          </p:txBody>
        </p:sp>
        <p:cxnSp>
          <p:nvCxnSpPr>
            <p:cNvPr id="95" name="Straight Connector 94"/>
            <p:cNvCxnSpPr/>
            <p:nvPr/>
          </p:nvCxnSpPr>
          <p:spPr>
            <a:xfrm>
              <a:off x="5392119" y="3640138"/>
              <a:ext cx="0" cy="1639888"/>
            </a:xfrm>
            <a:prstGeom prst="line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  <a:headEnd type="oval"/>
            </a:ln>
            <a:effectLst/>
          </p:spPr>
        </p:cxnSp>
        <p:cxnSp>
          <p:nvCxnSpPr>
            <p:cNvPr id="96" name="Straight Connector 95"/>
            <p:cNvCxnSpPr/>
            <p:nvPr/>
          </p:nvCxnSpPr>
          <p:spPr>
            <a:xfrm flipH="1">
              <a:off x="5392120" y="5280026"/>
              <a:ext cx="608426" cy="0"/>
            </a:xfrm>
            <a:prstGeom prst="line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97" name="Straight Connector 96"/>
            <p:cNvCxnSpPr/>
            <p:nvPr/>
          </p:nvCxnSpPr>
          <p:spPr>
            <a:xfrm>
              <a:off x="5181600" y="3838575"/>
              <a:ext cx="0" cy="1670051"/>
            </a:xfrm>
            <a:prstGeom prst="line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  <a:headEnd type="oval"/>
            </a:ln>
            <a:effectLst/>
          </p:spPr>
        </p:cxnSp>
        <p:cxnSp>
          <p:nvCxnSpPr>
            <p:cNvPr id="98" name="Straight Connector 97"/>
            <p:cNvCxnSpPr>
              <a:stCxn id="92" idx="2"/>
            </p:cNvCxnSpPr>
            <p:nvPr/>
          </p:nvCxnSpPr>
          <p:spPr>
            <a:xfrm flipH="1">
              <a:off x="5181600" y="5508626"/>
              <a:ext cx="685800" cy="0"/>
            </a:xfrm>
            <a:prstGeom prst="line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99" name="Straight Connector 98"/>
            <p:cNvCxnSpPr/>
            <p:nvPr/>
          </p:nvCxnSpPr>
          <p:spPr>
            <a:xfrm flipH="1">
              <a:off x="4953000" y="5737226"/>
              <a:ext cx="1047546" cy="0"/>
            </a:xfrm>
            <a:prstGeom prst="line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100" name="Straight Connector 99"/>
            <p:cNvCxnSpPr/>
            <p:nvPr/>
          </p:nvCxnSpPr>
          <p:spPr>
            <a:xfrm>
              <a:off x="4953000" y="4084793"/>
              <a:ext cx="0" cy="1652433"/>
            </a:xfrm>
            <a:prstGeom prst="line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  <a:headEnd type="oval"/>
            </a:ln>
            <a:effectLst/>
          </p:spPr>
        </p:cxnSp>
        <p:cxnSp>
          <p:nvCxnSpPr>
            <p:cNvPr id="101" name="Straight Connector 100"/>
            <p:cNvCxnSpPr/>
            <p:nvPr/>
          </p:nvCxnSpPr>
          <p:spPr>
            <a:xfrm flipH="1">
              <a:off x="5392119" y="4478338"/>
              <a:ext cx="475281" cy="0"/>
            </a:xfrm>
            <a:prstGeom prst="line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  <a:tailEnd type="oval"/>
            </a:ln>
            <a:effectLst/>
          </p:spPr>
        </p:cxnSp>
        <p:cxnSp>
          <p:nvCxnSpPr>
            <p:cNvPr id="102" name="Straight Connector 101"/>
            <p:cNvCxnSpPr/>
            <p:nvPr/>
          </p:nvCxnSpPr>
          <p:spPr>
            <a:xfrm flipH="1">
              <a:off x="5181600" y="4706938"/>
              <a:ext cx="818946" cy="0"/>
            </a:xfrm>
            <a:prstGeom prst="line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  <a:tailEnd type="oval"/>
            </a:ln>
            <a:effectLst/>
          </p:spPr>
        </p:cxnSp>
        <p:cxnSp>
          <p:nvCxnSpPr>
            <p:cNvPr id="103" name="Straight Connector 102"/>
            <p:cNvCxnSpPr/>
            <p:nvPr/>
          </p:nvCxnSpPr>
          <p:spPr>
            <a:xfrm flipH="1">
              <a:off x="4953000" y="4935538"/>
              <a:ext cx="1047546" cy="0"/>
            </a:xfrm>
            <a:prstGeom prst="line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  <a:tailEnd type="oval"/>
            </a:ln>
            <a:effectLst/>
          </p:spPr>
        </p:cxnSp>
        <p:cxnSp>
          <p:nvCxnSpPr>
            <p:cNvPr id="104" name="Straight Connector 103"/>
            <p:cNvCxnSpPr/>
            <p:nvPr/>
          </p:nvCxnSpPr>
          <p:spPr>
            <a:xfrm>
              <a:off x="7162800" y="3838575"/>
              <a:ext cx="0" cy="563563"/>
            </a:xfrm>
            <a:prstGeom prst="line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105" name="Straight Connector 104"/>
            <p:cNvCxnSpPr/>
            <p:nvPr/>
          </p:nvCxnSpPr>
          <p:spPr>
            <a:xfrm>
              <a:off x="7162800" y="4911009"/>
              <a:ext cx="0" cy="597617"/>
            </a:xfrm>
            <a:prstGeom prst="line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106" name="Straight Connector 105"/>
            <p:cNvCxnSpPr>
              <a:endCxn id="91" idx="3"/>
            </p:cNvCxnSpPr>
            <p:nvPr/>
          </p:nvCxnSpPr>
          <p:spPr>
            <a:xfrm flipH="1" flipV="1">
              <a:off x="6838746" y="5507038"/>
              <a:ext cx="324054" cy="1588"/>
            </a:xfrm>
            <a:prstGeom prst="line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</p:grpSp>
      <p:sp>
        <p:nvSpPr>
          <p:cNvPr id="111" name="Rectangle 110"/>
          <p:cNvSpPr/>
          <p:nvPr/>
        </p:nvSpPr>
        <p:spPr>
          <a:xfrm>
            <a:off x="4727619" y="3153995"/>
            <a:ext cx="3794081" cy="2583597"/>
          </a:xfrm>
          <a:prstGeom prst="rect">
            <a:avLst/>
          </a:prstGeom>
          <a:noFill/>
          <a:ln w="25400" cap="flat" cmpd="sng" algn="ctr">
            <a:solidFill>
              <a:srgbClr val="0070C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5823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1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solidFill>
                  <a:schemeClr val="tx2"/>
                </a:solidFill>
              </a:rPr>
              <a:t>From Switches to Logic Gates to Logic Circuits</a:t>
            </a:r>
          </a:p>
          <a:p>
            <a:r>
              <a:rPr lang="en-US" sz="2800" dirty="0" smtClean="0">
                <a:solidFill>
                  <a:schemeClr val="tx2"/>
                </a:solidFill>
              </a:rPr>
              <a:t>Understanding the foundations of </a:t>
            </a:r>
          </a:p>
          <a:p>
            <a:pPr lvl="1"/>
            <a:r>
              <a:rPr lang="en-US" sz="2400" dirty="0" smtClean="0">
                <a:solidFill>
                  <a:schemeClr val="tx2"/>
                </a:solidFill>
              </a:rPr>
              <a:t>Computer Systems Organization and Programming</a:t>
            </a:r>
          </a:p>
          <a:p>
            <a:pPr lvl="1"/>
            <a:r>
              <a:rPr lang="en-US" sz="2400" dirty="0"/>
              <a:t>		e.g. Galaxy Note </a:t>
            </a:r>
            <a:r>
              <a:rPr lang="en-US" sz="2400" dirty="0"/>
              <a:t>9</a:t>
            </a:r>
            <a:endParaRPr lang="en-US" sz="2400" dirty="0"/>
          </a:p>
        </p:txBody>
      </p:sp>
      <p:sp>
        <p:nvSpPr>
          <p:cNvPr id="5" name="Title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Goals for Today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>
                <a:solidFill>
                  <a:schemeClr val="tx2"/>
                </a:solidFill>
              </a:rPr>
              <a:pPr>
                <a:defRPr/>
              </a:pPr>
              <a:t>3</a:t>
            </a:fld>
            <a:endParaRPr lang="en-US">
              <a:solidFill>
                <a:schemeClr val="tx2"/>
              </a:solidFill>
            </a:endParaRPr>
          </a:p>
        </p:txBody>
      </p:sp>
      <p:pic>
        <p:nvPicPr>
          <p:cNvPr id="1026" name="Picture 2" descr="Samsung Galaxy Note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1470" y="2828575"/>
            <a:ext cx="2543175" cy="3524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1747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999" y="0"/>
            <a:ext cx="9143002" cy="10229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Source Sans Pro"/>
              </a:rPr>
              <a:t>Logic Equations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Source Sans Pro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Rectangle 3"/>
              <p:cNvSpPr txBox="1">
                <a:spLocks noChangeArrowheads="1"/>
              </p:cNvSpPr>
              <p:nvPr/>
            </p:nvSpPr>
            <p:spPr>
              <a:xfrm>
                <a:off x="998" y="838200"/>
                <a:ext cx="9143002" cy="60198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457200" rtl="0" eaLnBrk="1" latinLnBrk="0" hangingPunct="1">
                  <a:spcBef>
                    <a:spcPts val="200"/>
                  </a:spcBef>
                  <a:buFont typeface="Arial"/>
                  <a:buChar char="•"/>
                  <a:defRPr sz="3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ts val="200"/>
                  </a:spcBef>
                  <a:buSzPct val="80000"/>
                  <a:buFont typeface="Wingdings" charset="2"/>
                  <a:buChar char="§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ts val="200"/>
                  </a:spcBef>
                  <a:buFont typeface="Arial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ts val="200"/>
                  </a:spcBef>
                  <a:buFont typeface="Wingdings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ts val="200"/>
                  </a:spcBef>
                  <a:buFont typeface="Arial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342900" marR="0" lvl="0" indent="-342900" algn="l" defTabSz="457200" rtl="0" eaLnBrk="1" fontAlgn="auto" latinLnBrk="0" hangingPunct="1">
                  <a:lnSpc>
                    <a:spcPct val="82000"/>
                  </a:lnSpc>
                  <a:spcBef>
                    <a:spcPts val="200"/>
                  </a:spcBef>
                  <a:spcAft>
                    <a:spcPts val="0"/>
                  </a:spcAft>
                  <a:buClrTx/>
                  <a:buSzTx/>
                  <a:buFont typeface="Arial"/>
                  <a:buChar char="•"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Source Sans Pro"/>
                  </a:rPr>
                  <a:t>NOT:</a:t>
                </a:r>
              </a:p>
              <a:p>
                <a:pPr marL="742950" marR="0" lvl="1" indent="-285750" algn="l" defTabSz="457200" rtl="0" eaLnBrk="1" fontAlgn="auto" latinLnBrk="0" hangingPunct="1">
                  <a:lnSpc>
                    <a:spcPct val="82000"/>
                  </a:lnSpc>
                  <a:spcBef>
                    <a:spcPts val="200"/>
                  </a:spcBef>
                  <a:spcAft>
                    <a:spcPts val="0"/>
                  </a:spcAft>
                  <a:buClrTx/>
                  <a:buSzPct val="80000"/>
                  <a:buFont typeface="Wingdings" charset="2"/>
                  <a:buChar char="§"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Source Sans Pro"/>
                  </a:rPr>
                  <a:t>o</a:t>
                </a:r>
                <a:r>
                  <a:rPr kumimoji="0" lang="en-US" sz="2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Source Sans Pro"/>
                  </a:rPr>
                  <a:t>ut = 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Source Sans Pro"/>
                  </a:rPr>
                  <a:t>ā</a:t>
                </a:r>
                <a:r>
                  <a:rPr kumimoji="0" lang="en-US" sz="2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Source Sans Pro"/>
                  </a:rPr>
                  <a:t>        </a:t>
                </a:r>
                <a:r>
                  <a:rPr kumimoji="0" lang="en-US" sz="2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Source Sans Pro"/>
                  </a:rPr>
                  <a:t>= </a:t>
                </a:r>
                <a:r>
                  <a:rPr kumimoji="0" lang="en-US" sz="2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Source Sans Pro"/>
                  </a:rPr>
                  <a:t>!a      = </a:t>
                </a:r>
                <a:r>
                  <a:rPr kumimoji="0" lang="en-US" sz="2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Source Sans Pro"/>
                    <a:sym typeface="Symbol" pitchFamily="18" charset="2"/>
                  </a:rPr>
                  <a:t>a</a:t>
                </a:r>
                <a:endParaRPr kumimoji="0" lang="en-US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Source Sans Pro"/>
                </a:endParaRPr>
              </a:p>
              <a:p>
                <a:pPr marL="342900" marR="0" lvl="0" indent="-342900" algn="l" defTabSz="457200" rtl="0" eaLnBrk="1" fontAlgn="auto" latinLnBrk="0" hangingPunct="1">
                  <a:lnSpc>
                    <a:spcPct val="82000"/>
                  </a:lnSpc>
                  <a:spcBef>
                    <a:spcPts val="200"/>
                  </a:spcBef>
                  <a:spcAft>
                    <a:spcPts val="0"/>
                  </a:spcAft>
                  <a:buClrTx/>
                  <a:buSzTx/>
                  <a:buFont typeface="Arial"/>
                  <a:buChar char="•"/>
                  <a:tabLst/>
                  <a:defRPr/>
                </a:pPr>
                <a:endParaRPr kumimoji="0" lang="en-US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Source Sans Pro"/>
                </a:endParaRPr>
              </a:p>
              <a:p>
                <a:pPr marL="342900" marR="0" lvl="0" indent="-342900" algn="l" defTabSz="457200" rtl="0" eaLnBrk="1" fontAlgn="auto" latinLnBrk="0" hangingPunct="1">
                  <a:lnSpc>
                    <a:spcPct val="82000"/>
                  </a:lnSpc>
                  <a:spcBef>
                    <a:spcPts val="200"/>
                  </a:spcBef>
                  <a:spcAft>
                    <a:spcPts val="0"/>
                  </a:spcAft>
                  <a:buClrTx/>
                  <a:buSzTx/>
                  <a:buFont typeface="Arial"/>
                  <a:buChar char="•"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Source Sans Pro"/>
                  </a:rPr>
                  <a:t>AND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Source Sans Pro"/>
                  </a:rPr>
                  <a:t>:</a:t>
                </a:r>
              </a:p>
              <a:p>
                <a:pPr marL="742950" marR="0" lvl="1" indent="-285750" algn="l" defTabSz="457200" rtl="0" eaLnBrk="1" fontAlgn="auto" latinLnBrk="0" hangingPunct="1">
                  <a:lnSpc>
                    <a:spcPct val="82000"/>
                  </a:lnSpc>
                  <a:spcBef>
                    <a:spcPts val="200"/>
                  </a:spcBef>
                  <a:spcAft>
                    <a:spcPts val="0"/>
                  </a:spcAft>
                  <a:buClrTx/>
                  <a:buSzPct val="80000"/>
                  <a:buFont typeface="Wingdings" charset="2"/>
                  <a:buChar char="§"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Source Sans Pro"/>
                  </a:rPr>
                  <a:t>o</a:t>
                </a:r>
                <a:r>
                  <a:rPr kumimoji="0" lang="en-US" sz="2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Source Sans Pro"/>
                  </a:rPr>
                  <a:t>ut = a ∙ b = a &amp; b = a 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Source Sans Pro"/>
                    <a:sym typeface="Symbol" pitchFamily="18" charset="2"/>
                  </a:rPr>
                  <a:t> </a:t>
                </a:r>
                <a:r>
                  <a:rPr kumimoji="0" lang="en-US" sz="2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Source Sans Pro"/>
                  </a:rPr>
                  <a:t>b</a:t>
                </a: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Source Sans Pro"/>
                </a:endParaRPr>
              </a:p>
              <a:p>
                <a:pPr marL="342900" marR="0" lvl="0" indent="-342900" algn="l" defTabSz="457200" rtl="0" eaLnBrk="1" fontAlgn="auto" latinLnBrk="0" hangingPunct="1">
                  <a:lnSpc>
                    <a:spcPct val="82000"/>
                  </a:lnSpc>
                  <a:spcBef>
                    <a:spcPts val="200"/>
                  </a:spcBef>
                  <a:spcAft>
                    <a:spcPts val="0"/>
                  </a:spcAft>
                  <a:buClrTx/>
                  <a:buSzTx/>
                  <a:buFont typeface="Arial"/>
                  <a:buChar char="•"/>
                  <a:tabLst/>
                  <a:defRPr/>
                </a:pP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Source Sans Pro"/>
                </a:endParaRPr>
              </a:p>
              <a:p>
                <a:pPr marL="342900" marR="0" lvl="0" indent="-342900" algn="l" defTabSz="457200" rtl="0" eaLnBrk="1" fontAlgn="auto" latinLnBrk="0" hangingPunct="1">
                  <a:lnSpc>
                    <a:spcPct val="82000"/>
                  </a:lnSpc>
                  <a:spcBef>
                    <a:spcPts val="200"/>
                  </a:spcBef>
                  <a:spcAft>
                    <a:spcPts val="0"/>
                  </a:spcAft>
                  <a:buClrTx/>
                  <a:buSzTx/>
                  <a:buFont typeface="Arial"/>
                  <a:buChar char="•"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Source Sans Pro"/>
                  </a:rPr>
                  <a:t>OR:</a:t>
                </a:r>
              </a:p>
              <a:p>
                <a:pPr marL="742950" marR="0" lvl="1" indent="-285750" algn="l" defTabSz="457200" rtl="0" eaLnBrk="1" fontAlgn="auto" latinLnBrk="0" hangingPunct="1">
                  <a:lnSpc>
                    <a:spcPct val="82000"/>
                  </a:lnSpc>
                  <a:spcBef>
                    <a:spcPts val="200"/>
                  </a:spcBef>
                  <a:spcAft>
                    <a:spcPts val="0"/>
                  </a:spcAft>
                  <a:buClrTx/>
                  <a:buSzPct val="80000"/>
                  <a:buFont typeface="Wingdings" charset="2"/>
                  <a:buChar char="§"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Source Sans Pro"/>
                  </a:rPr>
                  <a:t>o</a:t>
                </a:r>
                <a:r>
                  <a:rPr kumimoji="0" lang="en-US" sz="2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Source Sans Pro"/>
                  </a:rPr>
                  <a:t>ut = a + b = a | b = a 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Source Sans Pro"/>
                    <a:sym typeface="Symbol" pitchFamily="18" charset="2"/>
                  </a:rPr>
                  <a:t></a:t>
                </a:r>
                <a:r>
                  <a:rPr kumimoji="0" lang="en-US" sz="2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Source Sans Pro"/>
                  </a:rPr>
                  <a:t> b</a:t>
                </a:r>
                <a:endParaRPr kumimoji="0" lang="en-US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Source Sans Pro"/>
                </a:endParaRPr>
              </a:p>
              <a:p>
                <a:pPr marL="342900" marR="0" lvl="0" indent="-342900" algn="l" defTabSz="457200" rtl="0" eaLnBrk="1" fontAlgn="auto" latinLnBrk="0" hangingPunct="1">
                  <a:lnSpc>
                    <a:spcPct val="82000"/>
                  </a:lnSpc>
                  <a:spcBef>
                    <a:spcPts val="200"/>
                  </a:spcBef>
                  <a:spcAft>
                    <a:spcPts val="0"/>
                  </a:spcAft>
                  <a:buClrTx/>
                  <a:buSzTx/>
                  <a:buFont typeface="Arial"/>
                  <a:buChar char="•"/>
                  <a:tabLst/>
                  <a:defRPr/>
                </a:pPr>
                <a:endParaRPr kumimoji="0" lang="en-US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Source Sans Pro"/>
                </a:endParaRPr>
              </a:p>
              <a:p>
                <a:pPr marL="342900" marR="0" lvl="0" indent="-342900" algn="l" defTabSz="457200" rtl="0" eaLnBrk="1" fontAlgn="auto" latinLnBrk="0" hangingPunct="1">
                  <a:lnSpc>
                    <a:spcPct val="82000"/>
                  </a:lnSpc>
                  <a:spcBef>
                    <a:spcPts val="200"/>
                  </a:spcBef>
                  <a:spcAft>
                    <a:spcPts val="0"/>
                  </a:spcAft>
                  <a:buClrTx/>
                  <a:buSzTx/>
                  <a:buFont typeface="Arial"/>
                  <a:buChar char="•"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Source Sans Pro"/>
                  </a:rPr>
                  <a:t>XOR: </a:t>
                </a:r>
              </a:p>
              <a:p>
                <a:pPr marL="742950" marR="0" lvl="1" indent="-285750" algn="l" defTabSz="457200" rtl="0" eaLnBrk="1" fontAlgn="auto" latinLnBrk="0" hangingPunct="1">
                  <a:lnSpc>
                    <a:spcPct val="82000"/>
                  </a:lnSpc>
                  <a:spcBef>
                    <a:spcPts val="200"/>
                  </a:spcBef>
                  <a:spcAft>
                    <a:spcPts val="0"/>
                  </a:spcAft>
                  <a:buClrTx/>
                  <a:buSzPct val="80000"/>
                  <a:buFont typeface="Wingdings" charset="2"/>
                  <a:buChar char="§"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Source Sans Pro"/>
                  </a:rPr>
                  <a:t>o</a:t>
                </a:r>
                <a:r>
                  <a:rPr kumimoji="0" lang="en-US" sz="2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Source Sans Pro"/>
                  </a:rPr>
                  <a:t>ut = a </a:t>
                </a:r>
                <a:r>
                  <a:rPr kumimoji="0" lang="en-US" sz="2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Source Sans Pro"/>
                    <a:sym typeface="Symbol"/>
                  </a:rPr>
                  <a:t> </a:t>
                </a:r>
                <a:r>
                  <a:rPr kumimoji="0" lang="en-US" sz="2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Source Sans Pro"/>
                  </a:rPr>
                  <a:t>b = a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kumimoji="0" lang="en-US" sz="24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chemeClr val="tx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kumimoji="0" lang="en-US" sz="2400" b="0" i="0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chemeClr val="tx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b</m:t>
                        </m:r>
                      </m:e>
                    </m:acc>
                  </m:oMath>
                </a14:m>
                <a:r>
                  <a:rPr kumimoji="0" lang="en-US" sz="2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Source Sans Pro"/>
                  </a:rPr>
                  <a:t> + </a:t>
                </a:r>
                <a:r>
                  <a:rPr kumimoji="0" lang="en-US" sz="24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Source Sans Pro"/>
                  </a:rPr>
                  <a:t>āb</a:t>
                </a:r>
                <a:endParaRPr kumimoji="0" lang="en-US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Source Sans Pro"/>
                </a:endParaRPr>
              </a:p>
              <a:p>
                <a:pPr marL="342900" marR="0" lvl="0" indent="-342900" algn="l" defTabSz="457200" rtl="0" eaLnBrk="1" fontAlgn="auto" latinLnBrk="0" hangingPunct="1">
                  <a:lnSpc>
                    <a:spcPct val="82000"/>
                  </a:lnSpc>
                  <a:spcBef>
                    <a:spcPts val="200"/>
                  </a:spcBef>
                  <a:spcAft>
                    <a:spcPts val="0"/>
                  </a:spcAft>
                  <a:buClrTx/>
                  <a:buSzTx/>
                  <a:buFont typeface="Arial"/>
                  <a:buChar char="•"/>
                  <a:tabLst/>
                  <a:defRPr/>
                </a:pPr>
                <a:endParaRPr kumimoji="0" lang="en-US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Source Sans Pro"/>
                </a:endParaRPr>
              </a:p>
              <a:p>
                <a:pPr marL="342900" marR="0" lvl="0" indent="-342900" algn="l" defTabSz="457200" rtl="0" eaLnBrk="1" fontAlgn="auto" latinLnBrk="0" hangingPunct="1">
                  <a:lnSpc>
                    <a:spcPct val="82000"/>
                  </a:lnSpc>
                  <a:spcBef>
                    <a:spcPts val="200"/>
                  </a:spcBef>
                  <a:spcAft>
                    <a:spcPts val="0"/>
                  </a:spcAft>
                  <a:buClrTx/>
                  <a:buSzTx/>
                  <a:buFont typeface="Arial"/>
                  <a:buChar char="•"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Source Sans Pro"/>
                  </a:rPr>
                  <a:t>Logic Equations</a:t>
                </a:r>
              </a:p>
              <a:p>
                <a:pPr marL="742950" marR="0" lvl="1" indent="-285750" algn="l" defTabSz="457200" rtl="0" eaLnBrk="1" fontAlgn="auto" latinLnBrk="0" hangingPunct="1">
                  <a:lnSpc>
                    <a:spcPct val="82000"/>
                  </a:lnSpc>
                  <a:spcBef>
                    <a:spcPts val="200"/>
                  </a:spcBef>
                  <a:spcAft>
                    <a:spcPts val="0"/>
                  </a:spcAft>
                  <a:buClrTx/>
                  <a:buSzPct val="80000"/>
                  <a:buFont typeface="Wingdings" charset="2"/>
                  <a:buChar char="§"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Source Sans Pro"/>
                  </a:rPr>
                  <a:t>Constants: true = 1, false = 0</a:t>
                </a:r>
              </a:p>
              <a:p>
                <a:pPr marL="742950" marR="0" lvl="1" indent="-285750" algn="l" defTabSz="457200" rtl="0" eaLnBrk="1" fontAlgn="auto" latinLnBrk="0" hangingPunct="1">
                  <a:lnSpc>
                    <a:spcPct val="82000"/>
                  </a:lnSpc>
                  <a:spcBef>
                    <a:spcPts val="200"/>
                  </a:spcBef>
                  <a:spcAft>
                    <a:spcPts val="0"/>
                  </a:spcAft>
                  <a:buClrTx/>
                  <a:buSzPct val="80000"/>
                  <a:buFont typeface="Wingdings" charset="2"/>
                  <a:buChar char="§"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Source Sans Pro"/>
                  </a:rPr>
                  <a:t>Variables: a, b, out, …</a:t>
                </a:r>
              </a:p>
              <a:p>
                <a:pPr marL="742950" marR="0" lvl="1" indent="-285750" algn="l" defTabSz="457200" rtl="0" eaLnBrk="1" fontAlgn="auto" latinLnBrk="0" hangingPunct="1">
                  <a:lnSpc>
                    <a:spcPct val="82000"/>
                  </a:lnSpc>
                  <a:spcBef>
                    <a:spcPts val="200"/>
                  </a:spcBef>
                  <a:spcAft>
                    <a:spcPts val="0"/>
                  </a:spcAft>
                  <a:buClrTx/>
                  <a:buSzPct val="80000"/>
                  <a:buFont typeface="Wingdings" charset="2"/>
                  <a:buChar char="§"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Source Sans Pro"/>
                  </a:rPr>
                  <a:t>Operators (above): AND, OR, NOT, etc.</a:t>
                </a: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Source Sans Pro"/>
                </a:endParaRPr>
              </a:p>
            </p:txBody>
          </p:sp>
        </mc:Choice>
        <mc:Fallback>
          <p:sp>
            <p:nvSpPr>
              <p:cNvPr id="8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8" y="838200"/>
                <a:ext cx="9143002" cy="6019800"/>
              </a:xfrm>
              <a:prstGeom prst="rect">
                <a:avLst/>
              </a:prstGeom>
              <a:blipFill>
                <a:blip r:embed="rId3"/>
                <a:stretch>
                  <a:fillRect l="-1200" t="-24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5091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999" y="0"/>
            <a:ext cx="9143002" cy="10229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Source Sans Pro"/>
              </a:rPr>
              <a:t>Logic Equations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Source Sans Pro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3"/>
              <p:cNvSpPr txBox="1">
                <a:spLocks noChangeArrowheads="1"/>
              </p:cNvSpPr>
              <p:nvPr/>
            </p:nvSpPr>
            <p:spPr>
              <a:xfrm>
                <a:off x="998" y="838200"/>
                <a:ext cx="9143002" cy="60198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457200" rtl="0" eaLnBrk="1" latinLnBrk="0" hangingPunct="1">
                  <a:spcBef>
                    <a:spcPts val="200"/>
                  </a:spcBef>
                  <a:buFont typeface="Arial"/>
                  <a:buChar char="•"/>
                  <a:defRPr sz="3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ts val="200"/>
                  </a:spcBef>
                  <a:buSzPct val="80000"/>
                  <a:buFont typeface="Wingdings" charset="2"/>
                  <a:buChar char="§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ts val="200"/>
                  </a:spcBef>
                  <a:buFont typeface="Arial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ts val="200"/>
                  </a:spcBef>
                  <a:buFont typeface="Wingdings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ts val="200"/>
                  </a:spcBef>
                  <a:buFont typeface="Arial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342900" marR="0" lvl="0" indent="-342900" algn="l" defTabSz="457200" rtl="0" eaLnBrk="1" fontAlgn="auto" latinLnBrk="0" hangingPunct="1">
                  <a:lnSpc>
                    <a:spcPct val="82000"/>
                  </a:lnSpc>
                  <a:spcBef>
                    <a:spcPts val="200"/>
                  </a:spcBef>
                  <a:spcAft>
                    <a:spcPts val="0"/>
                  </a:spcAft>
                  <a:buClrTx/>
                  <a:buSzTx/>
                  <a:buFont typeface="Arial"/>
                  <a:buChar char="•"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Source Sans Pro"/>
                  </a:rPr>
                  <a:t>NOT:</a:t>
                </a:r>
              </a:p>
              <a:p>
                <a:pPr marL="742950" marR="0" lvl="1" indent="-285750" algn="l" defTabSz="457200" rtl="0" eaLnBrk="1" fontAlgn="auto" latinLnBrk="0" hangingPunct="1">
                  <a:lnSpc>
                    <a:spcPct val="82000"/>
                  </a:lnSpc>
                  <a:spcBef>
                    <a:spcPts val="200"/>
                  </a:spcBef>
                  <a:spcAft>
                    <a:spcPts val="0"/>
                  </a:spcAft>
                  <a:buClrTx/>
                  <a:buSzPct val="80000"/>
                  <a:buFont typeface="Wingdings" charset="2"/>
                  <a:buChar char="§"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Source Sans Pro"/>
                  </a:rPr>
                  <a:t>o</a:t>
                </a:r>
                <a:r>
                  <a:rPr kumimoji="0" lang="en-US" sz="2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Source Sans Pro"/>
                  </a:rPr>
                  <a:t>ut = 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Source Sans Pro"/>
                  </a:rPr>
                  <a:t>ā</a:t>
                </a:r>
                <a:r>
                  <a:rPr kumimoji="0" lang="en-US" sz="2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Source Sans Pro"/>
                  </a:rPr>
                  <a:t>        = !a      = </a:t>
                </a:r>
                <a:r>
                  <a:rPr kumimoji="0" lang="en-US" sz="2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Source Sans Pro"/>
                    <a:sym typeface="Symbol" pitchFamily="18" charset="2"/>
                  </a:rPr>
                  <a:t>a</a:t>
                </a:r>
                <a:endParaRPr kumimoji="0" lang="en-US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Source Sans Pro"/>
                </a:endParaRPr>
              </a:p>
              <a:p>
                <a:pPr marL="342900" marR="0" lvl="0" indent="-342900" algn="l" defTabSz="457200" rtl="0" eaLnBrk="1" fontAlgn="auto" latinLnBrk="0" hangingPunct="1">
                  <a:lnSpc>
                    <a:spcPct val="82000"/>
                  </a:lnSpc>
                  <a:spcBef>
                    <a:spcPts val="200"/>
                  </a:spcBef>
                  <a:spcAft>
                    <a:spcPts val="0"/>
                  </a:spcAft>
                  <a:buClrTx/>
                  <a:buSzTx/>
                  <a:buFont typeface="Arial"/>
                  <a:buChar char="•"/>
                  <a:tabLst/>
                  <a:defRPr/>
                </a:pPr>
                <a:endParaRPr kumimoji="0" lang="en-US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Source Sans Pro"/>
                </a:endParaRPr>
              </a:p>
              <a:p>
                <a:pPr marL="342900" marR="0" lvl="0" indent="-342900" algn="l" defTabSz="457200" rtl="0" eaLnBrk="1" fontAlgn="auto" latinLnBrk="0" hangingPunct="1">
                  <a:lnSpc>
                    <a:spcPct val="82000"/>
                  </a:lnSpc>
                  <a:spcBef>
                    <a:spcPts val="200"/>
                  </a:spcBef>
                  <a:spcAft>
                    <a:spcPts val="0"/>
                  </a:spcAft>
                  <a:buClrTx/>
                  <a:buSzTx/>
                  <a:buFont typeface="Arial"/>
                  <a:buChar char="•"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Source Sans Pro"/>
                  </a:rPr>
                  <a:t>AND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Source Sans Pro"/>
                  </a:rPr>
                  <a:t>:</a:t>
                </a:r>
              </a:p>
              <a:p>
                <a:pPr marL="742950" marR="0" lvl="1" indent="-285750" algn="l" defTabSz="457200" rtl="0" eaLnBrk="1" fontAlgn="auto" latinLnBrk="0" hangingPunct="1">
                  <a:lnSpc>
                    <a:spcPct val="82000"/>
                  </a:lnSpc>
                  <a:spcBef>
                    <a:spcPts val="200"/>
                  </a:spcBef>
                  <a:spcAft>
                    <a:spcPts val="0"/>
                  </a:spcAft>
                  <a:buClrTx/>
                  <a:buSzPct val="80000"/>
                  <a:buFont typeface="Wingdings" charset="2"/>
                  <a:buChar char="§"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Source Sans Pro"/>
                  </a:rPr>
                  <a:t>o</a:t>
                </a:r>
                <a:r>
                  <a:rPr kumimoji="0" lang="en-US" sz="2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Source Sans Pro"/>
                  </a:rPr>
                  <a:t>ut = a ∙ b</a:t>
                </a:r>
                <a:r>
                  <a:rPr kumimoji="0" lang="en-US" sz="2400" b="0" i="0" u="none" strike="noStrike" kern="1200" cap="none" spc="0" normalizeH="0" noProof="0" dirty="0" smtClean="0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Source Sans Pro"/>
                  </a:rPr>
                  <a:t> </a:t>
                </a:r>
                <a:r>
                  <a:rPr kumimoji="0" lang="en-US" sz="2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Source Sans Pro"/>
                  </a:rPr>
                  <a:t>= a &amp; b = a 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Source Sans Pro"/>
                    <a:sym typeface="Symbol" pitchFamily="18" charset="2"/>
                  </a:rPr>
                  <a:t> </a:t>
                </a:r>
                <a:r>
                  <a:rPr kumimoji="0" lang="en-US" sz="2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Source Sans Pro"/>
                  </a:rPr>
                  <a:t>b</a:t>
                </a: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Source Sans Pro"/>
                </a:endParaRPr>
              </a:p>
              <a:p>
                <a:pPr marL="342900" marR="0" lvl="0" indent="-342900" algn="l" defTabSz="457200" rtl="0" eaLnBrk="1" fontAlgn="auto" latinLnBrk="0" hangingPunct="1">
                  <a:lnSpc>
                    <a:spcPct val="82000"/>
                  </a:lnSpc>
                  <a:spcBef>
                    <a:spcPts val="200"/>
                  </a:spcBef>
                  <a:spcAft>
                    <a:spcPts val="0"/>
                  </a:spcAft>
                  <a:buClrTx/>
                  <a:buSzTx/>
                  <a:buFont typeface="Arial"/>
                  <a:buChar char="•"/>
                  <a:tabLst/>
                  <a:defRPr/>
                </a:pP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Source Sans Pro"/>
                </a:endParaRPr>
              </a:p>
              <a:p>
                <a:pPr marL="342900" marR="0" lvl="0" indent="-342900" algn="l" defTabSz="457200" rtl="0" eaLnBrk="1" fontAlgn="auto" latinLnBrk="0" hangingPunct="1">
                  <a:lnSpc>
                    <a:spcPct val="82000"/>
                  </a:lnSpc>
                  <a:spcBef>
                    <a:spcPts val="200"/>
                  </a:spcBef>
                  <a:spcAft>
                    <a:spcPts val="0"/>
                  </a:spcAft>
                  <a:buClrTx/>
                  <a:buSzTx/>
                  <a:buFont typeface="Arial"/>
                  <a:buChar char="•"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Source Sans Pro"/>
                  </a:rPr>
                  <a:t>OR:</a:t>
                </a:r>
              </a:p>
              <a:p>
                <a:pPr marL="742950" marR="0" lvl="1" indent="-285750" algn="l" defTabSz="457200" rtl="0" eaLnBrk="1" fontAlgn="auto" latinLnBrk="0" hangingPunct="1">
                  <a:lnSpc>
                    <a:spcPct val="82000"/>
                  </a:lnSpc>
                  <a:spcBef>
                    <a:spcPts val="200"/>
                  </a:spcBef>
                  <a:spcAft>
                    <a:spcPts val="0"/>
                  </a:spcAft>
                  <a:buClrTx/>
                  <a:buSzPct val="80000"/>
                  <a:buFont typeface="Wingdings" charset="2"/>
                  <a:buChar char="§"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Source Sans Pro"/>
                  </a:rPr>
                  <a:t>o</a:t>
                </a:r>
                <a:r>
                  <a:rPr kumimoji="0" lang="en-US" sz="2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Source Sans Pro"/>
                  </a:rPr>
                  <a:t>ut = a + b = a | b = a 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Source Sans Pro"/>
                    <a:sym typeface="Symbol" pitchFamily="18" charset="2"/>
                  </a:rPr>
                  <a:t></a:t>
                </a:r>
                <a:r>
                  <a:rPr kumimoji="0" lang="en-US" sz="2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Source Sans Pro"/>
                  </a:rPr>
                  <a:t> b</a:t>
                </a:r>
                <a:endParaRPr kumimoji="0" lang="en-US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Source Sans Pro"/>
                </a:endParaRPr>
              </a:p>
              <a:p>
                <a:pPr marL="342900" marR="0" lvl="0" indent="-342900" algn="l" defTabSz="457200" rtl="0" eaLnBrk="1" fontAlgn="auto" latinLnBrk="0" hangingPunct="1">
                  <a:lnSpc>
                    <a:spcPct val="82000"/>
                  </a:lnSpc>
                  <a:spcBef>
                    <a:spcPts val="200"/>
                  </a:spcBef>
                  <a:spcAft>
                    <a:spcPts val="0"/>
                  </a:spcAft>
                  <a:buClrTx/>
                  <a:buSzTx/>
                  <a:buFont typeface="Arial"/>
                  <a:buChar char="•"/>
                  <a:tabLst/>
                  <a:defRPr/>
                </a:pPr>
                <a:endParaRPr kumimoji="0" lang="en-US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Source Sans Pro"/>
                </a:endParaRPr>
              </a:p>
              <a:p>
                <a:pPr marL="342900" marR="0" lvl="0" indent="-342900" algn="l" defTabSz="457200" rtl="0" eaLnBrk="1" fontAlgn="auto" latinLnBrk="0" hangingPunct="1">
                  <a:lnSpc>
                    <a:spcPct val="82000"/>
                  </a:lnSpc>
                  <a:spcBef>
                    <a:spcPts val="200"/>
                  </a:spcBef>
                  <a:spcAft>
                    <a:spcPts val="0"/>
                  </a:spcAft>
                  <a:buClrTx/>
                  <a:buSzTx/>
                  <a:buFont typeface="Arial"/>
                  <a:buChar char="•"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Source Sans Pro"/>
                  </a:rPr>
                  <a:t>XOR: </a:t>
                </a:r>
              </a:p>
              <a:p>
                <a:pPr marL="742950" marR="0" lvl="1" indent="-285750" algn="l" defTabSz="457200" rtl="0" eaLnBrk="1" fontAlgn="auto" latinLnBrk="0" hangingPunct="1">
                  <a:lnSpc>
                    <a:spcPct val="82000"/>
                  </a:lnSpc>
                  <a:spcBef>
                    <a:spcPts val="200"/>
                  </a:spcBef>
                  <a:spcAft>
                    <a:spcPts val="0"/>
                  </a:spcAft>
                  <a:buClrTx/>
                  <a:buSzPct val="80000"/>
                  <a:buFont typeface="Wingdings" charset="2"/>
                  <a:buChar char="§"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Source Sans Pro"/>
                  </a:rPr>
                  <a:t>o</a:t>
                </a:r>
                <a:r>
                  <a:rPr kumimoji="0" lang="en-US" sz="2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Source Sans Pro"/>
                  </a:rPr>
                  <a:t>ut = a </a:t>
                </a:r>
                <a:r>
                  <a:rPr kumimoji="0" lang="en-US" sz="2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Source Sans Pro"/>
                    <a:sym typeface="Symbol"/>
                  </a:rPr>
                  <a:t> </a:t>
                </a:r>
                <a:r>
                  <a:rPr kumimoji="0" lang="en-US" sz="2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Source Sans Pro"/>
                  </a:rPr>
                  <a:t>b = a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kumimoji="0" lang="en-US" sz="24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chemeClr val="tx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kumimoji="0" lang="en-US" sz="2400" b="0" i="0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chemeClr val="tx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b</m:t>
                        </m:r>
                      </m:e>
                    </m:acc>
                  </m:oMath>
                </a14:m>
                <a:r>
                  <a:rPr kumimoji="0" lang="en-US" sz="2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Source Sans Pro"/>
                  </a:rPr>
                  <a:t> + </a:t>
                </a:r>
                <a:r>
                  <a:rPr kumimoji="0" lang="en-US" sz="24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Source Sans Pro"/>
                  </a:rPr>
                  <a:t>āb</a:t>
                </a:r>
                <a:endParaRPr kumimoji="0" lang="en-US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Source Sans Pro"/>
                </a:endParaRPr>
              </a:p>
              <a:p>
                <a:pPr marL="342900" marR="0" lvl="0" indent="-342900" algn="l" defTabSz="457200" rtl="0" eaLnBrk="1" fontAlgn="auto" latinLnBrk="0" hangingPunct="1">
                  <a:lnSpc>
                    <a:spcPct val="82000"/>
                  </a:lnSpc>
                  <a:spcBef>
                    <a:spcPts val="200"/>
                  </a:spcBef>
                  <a:spcAft>
                    <a:spcPts val="0"/>
                  </a:spcAft>
                  <a:buClrTx/>
                  <a:buSzTx/>
                  <a:buFont typeface="Arial"/>
                  <a:buChar char="•"/>
                  <a:tabLst/>
                  <a:defRPr/>
                </a:pPr>
                <a:endParaRPr kumimoji="0" lang="en-US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Source Sans Pro"/>
                </a:endParaRPr>
              </a:p>
              <a:p>
                <a:pPr marL="342900" marR="0" lvl="0" indent="-342900" algn="l" defTabSz="457200" rtl="0" eaLnBrk="1" fontAlgn="auto" latinLnBrk="0" hangingPunct="1">
                  <a:lnSpc>
                    <a:spcPct val="82000"/>
                  </a:lnSpc>
                  <a:spcBef>
                    <a:spcPts val="200"/>
                  </a:spcBef>
                  <a:spcAft>
                    <a:spcPts val="0"/>
                  </a:spcAft>
                  <a:buClrTx/>
                  <a:buSzTx/>
                  <a:buFont typeface="Arial"/>
                  <a:buChar char="•"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Source Sans Pro"/>
                  </a:rPr>
                  <a:t>Logic Equations</a:t>
                </a:r>
              </a:p>
              <a:p>
                <a:pPr marL="742950" marR="0" lvl="1" indent="-285750" algn="l" defTabSz="457200" rtl="0" eaLnBrk="1" fontAlgn="auto" latinLnBrk="0" hangingPunct="1">
                  <a:lnSpc>
                    <a:spcPct val="82000"/>
                  </a:lnSpc>
                  <a:spcBef>
                    <a:spcPts val="200"/>
                  </a:spcBef>
                  <a:spcAft>
                    <a:spcPts val="0"/>
                  </a:spcAft>
                  <a:buClrTx/>
                  <a:buSzPct val="80000"/>
                  <a:buFont typeface="Wingdings" charset="2"/>
                  <a:buChar char="§"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Source Sans Pro"/>
                  </a:rPr>
                  <a:t>Constants: true = 1, false = 0</a:t>
                </a:r>
              </a:p>
              <a:p>
                <a:pPr marL="742950" marR="0" lvl="1" indent="-285750" algn="l" defTabSz="457200" rtl="0" eaLnBrk="1" fontAlgn="auto" latinLnBrk="0" hangingPunct="1">
                  <a:lnSpc>
                    <a:spcPct val="82000"/>
                  </a:lnSpc>
                  <a:spcBef>
                    <a:spcPts val="200"/>
                  </a:spcBef>
                  <a:spcAft>
                    <a:spcPts val="0"/>
                  </a:spcAft>
                  <a:buClrTx/>
                  <a:buSzPct val="80000"/>
                  <a:buFont typeface="Wingdings" charset="2"/>
                  <a:buChar char="§"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Source Sans Pro"/>
                  </a:rPr>
                  <a:t>Variables: a, b, out, …</a:t>
                </a:r>
              </a:p>
              <a:p>
                <a:pPr marL="742950" marR="0" lvl="1" indent="-285750" algn="l" defTabSz="457200" rtl="0" eaLnBrk="1" fontAlgn="auto" latinLnBrk="0" hangingPunct="1">
                  <a:lnSpc>
                    <a:spcPct val="82000"/>
                  </a:lnSpc>
                  <a:spcBef>
                    <a:spcPts val="200"/>
                  </a:spcBef>
                  <a:spcAft>
                    <a:spcPts val="0"/>
                  </a:spcAft>
                  <a:buClrTx/>
                  <a:buSzPct val="80000"/>
                  <a:buFont typeface="Wingdings" charset="2"/>
                  <a:buChar char="§"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Source Sans Pro"/>
                  </a:rPr>
                  <a:t>Operators (above): AND, OR, NOT, etc.</a:t>
                </a: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Source Sans Pro"/>
                </a:endParaRPr>
              </a:p>
            </p:txBody>
          </p:sp>
        </mc:Choice>
        <mc:Fallback xmlns="">
          <p:sp>
            <p:nvSpPr>
              <p:cNvPr id="8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8" y="838200"/>
                <a:ext cx="9143002" cy="6019800"/>
              </a:xfrm>
              <a:prstGeom prst="rect">
                <a:avLst/>
              </a:prstGeom>
              <a:blipFill>
                <a:blip r:embed="rId3"/>
                <a:stretch>
                  <a:fillRect l="-1200" t="-24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val 4"/>
          <p:cNvSpPr/>
          <p:nvPr/>
        </p:nvSpPr>
        <p:spPr>
          <a:xfrm>
            <a:off x="1447800" y="569344"/>
            <a:ext cx="1122872" cy="4727275"/>
          </a:xfrm>
          <a:prstGeom prst="ellipse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3"/>
              <p:cNvSpPr txBox="1">
                <a:spLocks noChangeArrowheads="1"/>
              </p:cNvSpPr>
              <p:nvPr/>
            </p:nvSpPr>
            <p:spPr>
              <a:xfrm>
                <a:off x="4142836" y="838200"/>
                <a:ext cx="5219700" cy="60198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92500" lnSpcReduction="10000"/>
              </a:bodyPr>
              <a:lstStyle>
                <a:lvl1pPr marL="0" indent="0" algn="l" defTabSz="914400" rtl="0" eaLnBrk="1" latinLnBrk="0" hangingPunct="1">
                  <a:spcBef>
                    <a:spcPct val="20000"/>
                  </a:spcBef>
                  <a:buFontTx/>
                  <a:buNone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Arial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Calibri" pitchFamily="34" charset="0"/>
                  <a:buChar char="–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Wingdings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lnSpc>
                    <a:spcPct val="82000"/>
                  </a:lnSpc>
                  <a:spcAft>
                    <a:spcPts val="0"/>
                  </a:spcAft>
                </a:pPr>
                <a:endParaRPr lang="en-US" sz="2800" dirty="0" smtClean="0">
                  <a:solidFill>
                    <a:schemeClr val="tx2"/>
                  </a:solidFill>
                  <a:latin typeface="Source Sans Pro"/>
                </a:endParaRPr>
              </a:p>
              <a:p>
                <a:pPr lvl="1" fontAlgn="auto">
                  <a:lnSpc>
                    <a:spcPct val="82000"/>
                  </a:lnSpc>
                  <a:spcAft>
                    <a:spcPts val="0"/>
                  </a:spcAft>
                  <a:buClr>
                    <a:srgbClr val="4F81BD"/>
                  </a:buClr>
                </a:pPr>
                <a:endParaRPr lang="en-US" sz="2400" dirty="0" smtClean="0">
                  <a:solidFill>
                    <a:schemeClr val="tx2"/>
                  </a:solidFill>
                  <a:latin typeface="Source Sans Pro"/>
                </a:endParaRPr>
              </a:p>
              <a:p>
                <a:pPr fontAlgn="auto">
                  <a:lnSpc>
                    <a:spcPct val="82000"/>
                  </a:lnSpc>
                  <a:spcAft>
                    <a:spcPts val="0"/>
                  </a:spcAft>
                </a:pPr>
                <a:endParaRPr lang="en-US" sz="2800" dirty="0" smtClean="0">
                  <a:solidFill>
                    <a:schemeClr val="tx2"/>
                  </a:solidFill>
                  <a:latin typeface="Source Sans Pro"/>
                </a:endParaRPr>
              </a:p>
              <a:p>
                <a:pPr fontAlgn="auto">
                  <a:lnSpc>
                    <a:spcPct val="82000"/>
                  </a:lnSpc>
                  <a:spcAft>
                    <a:spcPts val="0"/>
                  </a:spcAft>
                </a:pPr>
                <a:r>
                  <a:rPr lang="en-US" sz="2800" dirty="0" smtClean="0">
                    <a:solidFill>
                      <a:schemeClr val="tx2"/>
                    </a:solidFill>
                    <a:latin typeface="Source Sans Pro"/>
                  </a:rPr>
                  <a:t>NAND</a:t>
                </a:r>
                <a:r>
                  <a:rPr lang="en-US" sz="2800" dirty="0">
                    <a:solidFill>
                      <a:schemeClr val="tx2"/>
                    </a:solidFill>
                    <a:latin typeface="Source Sans Pro"/>
                  </a:rPr>
                  <a:t>:</a:t>
                </a:r>
              </a:p>
              <a:p>
                <a:pPr lvl="1" fontAlgn="auto">
                  <a:lnSpc>
                    <a:spcPct val="82000"/>
                  </a:lnSpc>
                  <a:spcAft>
                    <a:spcPts val="0"/>
                  </a:spcAft>
                  <a:buClr>
                    <a:prstClr val="black"/>
                  </a:buClr>
                </a:pPr>
                <a:r>
                  <a:rPr lang="en-US" sz="2400" dirty="0">
                    <a:solidFill>
                      <a:schemeClr val="tx2"/>
                    </a:solidFill>
                    <a:latin typeface="Source Sans Pro"/>
                  </a:rPr>
                  <a:t>o</a:t>
                </a:r>
                <a:r>
                  <a:rPr lang="en-US" sz="2400" dirty="0" smtClean="0">
                    <a:solidFill>
                      <a:schemeClr val="tx2"/>
                    </a:solidFill>
                    <a:latin typeface="Source Sans Pro"/>
                  </a:rPr>
                  <a:t>ut =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40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a</m:t>
                        </m:r>
                        <m:r>
                          <m:rPr>
                            <m:nor/>
                          </m:rPr>
                          <a:rPr lang="en-US" sz="2400" smtClean="0">
                            <a:solidFill>
                              <a:schemeClr val="tx2"/>
                            </a:solidFill>
                            <a:latin typeface="Source Sans Pro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400" dirty="0">
                            <a:solidFill>
                              <a:schemeClr val="tx2"/>
                            </a:solidFill>
                            <a:latin typeface="Source Sans Pro"/>
                          </a:rPr>
                          <m:t>∙</m:t>
                        </m:r>
                        <m:r>
                          <a:rPr lang="en-US" sz="2400" dirty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40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b</m:t>
                        </m:r>
                      </m:e>
                    </m:acc>
                  </m:oMath>
                </a14:m>
                <a:r>
                  <a:rPr lang="en-US" sz="2400" dirty="0" smtClean="0">
                    <a:solidFill>
                      <a:schemeClr val="tx2"/>
                    </a:solidFill>
                    <a:latin typeface="Source Sans Pro"/>
                  </a:rPr>
                  <a:t>   = !(a &amp; b)  = </a:t>
                </a:r>
                <a:r>
                  <a:rPr lang="en-US" sz="2400" dirty="0">
                    <a:solidFill>
                      <a:schemeClr val="tx2"/>
                    </a:solidFill>
                    <a:latin typeface="Source Sans Pro"/>
                    <a:sym typeface="Symbol" pitchFamily="18" charset="2"/>
                  </a:rPr>
                  <a:t> </a:t>
                </a:r>
                <a:r>
                  <a:rPr lang="en-US" sz="2400" dirty="0" smtClean="0">
                    <a:solidFill>
                      <a:schemeClr val="tx2"/>
                    </a:solidFill>
                    <a:latin typeface="Source Sans Pro"/>
                    <a:sym typeface="Symbol" pitchFamily="18" charset="2"/>
                  </a:rPr>
                  <a:t>(</a:t>
                </a:r>
                <a:r>
                  <a:rPr lang="en-US" sz="2400" dirty="0" smtClean="0">
                    <a:solidFill>
                      <a:schemeClr val="tx2"/>
                    </a:solidFill>
                    <a:latin typeface="Source Sans Pro"/>
                  </a:rPr>
                  <a:t>a </a:t>
                </a:r>
                <a:r>
                  <a:rPr lang="en-US" sz="2400" dirty="0">
                    <a:solidFill>
                      <a:schemeClr val="tx2"/>
                    </a:solidFill>
                    <a:latin typeface="Source Sans Pro"/>
                    <a:sym typeface="Symbol" pitchFamily="18" charset="2"/>
                  </a:rPr>
                  <a:t> </a:t>
                </a:r>
                <a:r>
                  <a:rPr lang="en-US" sz="2400" dirty="0" smtClean="0">
                    <a:solidFill>
                      <a:schemeClr val="tx2"/>
                    </a:solidFill>
                    <a:latin typeface="Source Sans Pro"/>
                  </a:rPr>
                  <a:t>b)</a:t>
                </a:r>
                <a:endParaRPr lang="en-US" sz="2400" dirty="0">
                  <a:solidFill>
                    <a:schemeClr val="tx2"/>
                  </a:solidFill>
                  <a:latin typeface="Source Sans Pro"/>
                </a:endParaRPr>
              </a:p>
              <a:p>
                <a:pPr fontAlgn="auto">
                  <a:lnSpc>
                    <a:spcPct val="82000"/>
                  </a:lnSpc>
                  <a:spcAft>
                    <a:spcPts val="0"/>
                  </a:spcAft>
                </a:pPr>
                <a:endParaRPr lang="en-US" sz="2800" dirty="0">
                  <a:solidFill>
                    <a:schemeClr val="tx2"/>
                  </a:solidFill>
                  <a:latin typeface="Source Sans Pro"/>
                </a:endParaRPr>
              </a:p>
              <a:p>
                <a:pPr fontAlgn="auto">
                  <a:lnSpc>
                    <a:spcPct val="82000"/>
                  </a:lnSpc>
                  <a:spcAft>
                    <a:spcPts val="0"/>
                  </a:spcAft>
                </a:pPr>
                <a:r>
                  <a:rPr lang="en-US" sz="2800" dirty="0" smtClean="0">
                    <a:solidFill>
                      <a:schemeClr val="tx2"/>
                    </a:solidFill>
                    <a:latin typeface="Source Sans Pro"/>
                  </a:rPr>
                  <a:t>NOR</a:t>
                </a:r>
                <a:r>
                  <a:rPr lang="en-US" sz="2800" dirty="0">
                    <a:solidFill>
                      <a:schemeClr val="tx2"/>
                    </a:solidFill>
                    <a:latin typeface="Source Sans Pro"/>
                  </a:rPr>
                  <a:t>:</a:t>
                </a:r>
              </a:p>
              <a:p>
                <a:pPr lvl="1" fontAlgn="auto">
                  <a:lnSpc>
                    <a:spcPct val="82000"/>
                  </a:lnSpc>
                  <a:spcAft>
                    <a:spcPts val="0"/>
                  </a:spcAft>
                  <a:buClr>
                    <a:prstClr val="black"/>
                  </a:buClr>
                </a:pPr>
                <a:r>
                  <a:rPr lang="en-US" sz="2400" dirty="0">
                    <a:solidFill>
                      <a:schemeClr val="tx2"/>
                    </a:solidFill>
                    <a:latin typeface="Source Sans Pro"/>
                  </a:rPr>
                  <a:t>o</a:t>
                </a:r>
                <a:r>
                  <a:rPr lang="en-US" sz="2400" dirty="0" smtClean="0">
                    <a:solidFill>
                      <a:schemeClr val="tx2"/>
                    </a:solidFill>
                    <a:latin typeface="Source Sans Pro"/>
                  </a:rPr>
                  <a:t>ut =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40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a</m:t>
                        </m:r>
                        <m:r>
                          <a:rPr lang="en-US" sz="240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lang="en-US" sz="240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b</m:t>
                        </m:r>
                      </m:e>
                    </m:acc>
                  </m:oMath>
                </a14:m>
                <a:r>
                  <a:rPr lang="en-US" sz="2400" dirty="0" smtClean="0">
                    <a:solidFill>
                      <a:schemeClr val="tx2"/>
                    </a:solidFill>
                    <a:latin typeface="Source Sans Pro"/>
                  </a:rPr>
                  <a:t> = !(a | b)  = </a:t>
                </a:r>
                <a:r>
                  <a:rPr lang="en-US" sz="2400" dirty="0">
                    <a:solidFill>
                      <a:schemeClr val="tx2"/>
                    </a:solidFill>
                    <a:latin typeface="Source Sans Pro"/>
                    <a:sym typeface="Symbol" pitchFamily="18" charset="2"/>
                  </a:rPr>
                  <a:t> </a:t>
                </a:r>
                <a:r>
                  <a:rPr lang="en-US" sz="2400" dirty="0" smtClean="0">
                    <a:solidFill>
                      <a:schemeClr val="tx2"/>
                    </a:solidFill>
                    <a:latin typeface="Source Sans Pro"/>
                    <a:sym typeface="Symbol" pitchFamily="18" charset="2"/>
                  </a:rPr>
                  <a:t>(</a:t>
                </a:r>
                <a:r>
                  <a:rPr lang="en-US" sz="2400" dirty="0" smtClean="0">
                    <a:solidFill>
                      <a:schemeClr val="tx2"/>
                    </a:solidFill>
                    <a:latin typeface="Source Sans Pro"/>
                  </a:rPr>
                  <a:t>a </a:t>
                </a:r>
                <a:r>
                  <a:rPr lang="en-US" sz="2400" dirty="0">
                    <a:solidFill>
                      <a:schemeClr val="tx2"/>
                    </a:solidFill>
                    <a:latin typeface="Source Sans Pro"/>
                    <a:sym typeface="Symbol" pitchFamily="18" charset="2"/>
                  </a:rPr>
                  <a:t></a:t>
                </a:r>
                <a:r>
                  <a:rPr lang="en-US" sz="2400" dirty="0" smtClean="0">
                    <a:solidFill>
                      <a:schemeClr val="tx2"/>
                    </a:solidFill>
                    <a:latin typeface="Source Sans Pro"/>
                  </a:rPr>
                  <a:t> b)</a:t>
                </a:r>
                <a:endParaRPr lang="en-US" dirty="0" smtClean="0">
                  <a:solidFill>
                    <a:schemeClr val="tx2"/>
                  </a:solidFill>
                  <a:latin typeface="Source Sans Pro"/>
                </a:endParaRPr>
              </a:p>
              <a:p>
                <a:pPr fontAlgn="auto">
                  <a:lnSpc>
                    <a:spcPct val="82000"/>
                  </a:lnSpc>
                  <a:spcAft>
                    <a:spcPts val="0"/>
                  </a:spcAft>
                </a:pPr>
                <a:endParaRPr lang="en-US" sz="2800" dirty="0" smtClean="0">
                  <a:solidFill>
                    <a:schemeClr val="tx2"/>
                  </a:solidFill>
                  <a:latin typeface="Source Sans Pro"/>
                </a:endParaRPr>
              </a:p>
              <a:p>
                <a:pPr fontAlgn="auto">
                  <a:lnSpc>
                    <a:spcPct val="82000"/>
                  </a:lnSpc>
                  <a:spcAft>
                    <a:spcPts val="0"/>
                  </a:spcAft>
                </a:pPr>
                <a:r>
                  <a:rPr lang="en-US" sz="2800" dirty="0" smtClean="0">
                    <a:solidFill>
                      <a:schemeClr val="tx2"/>
                    </a:solidFill>
                    <a:latin typeface="Source Sans Pro"/>
                  </a:rPr>
                  <a:t>XNOR: </a:t>
                </a:r>
              </a:p>
              <a:p>
                <a:pPr lvl="1" fontAlgn="auto">
                  <a:lnSpc>
                    <a:spcPct val="82000"/>
                  </a:lnSpc>
                  <a:spcAft>
                    <a:spcPts val="0"/>
                  </a:spcAft>
                  <a:buClr>
                    <a:prstClr val="black"/>
                  </a:buClr>
                </a:pPr>
                <a:r>
                  <a:rPr lang="en-US" sz="2400" dirty="0">
                    <a:solidFill>
                      <a:schemeClr val="tx2"/>
                    </a:solidFill>
                    <a:latin typeface="Source Sans Pro"/>
                  </a:rPr>
                  <a:t>o</a:t>
                </a:r>
                <a:r>
                  <a:rPr lang="en-US" sz="2400" dirty="0" smtClean="0">
                    <a:solidFill>
                      <a:schemeClr val="tx2"/>
                    </a:solidFill>
                    <a:latin typeface="Source Sans Pro"/>
                  </a:rPr>
                  <a:t>ut =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40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a</m:t>
                        </m:r>
                        <m:r>
                          <a:rPr lang="en-US" sz="240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400" dirty="0">
                            <a:solidFill>
                              <a:schemeClr val="tx2"/>
                            </a:solidFill>
                            <a:latin typeface="Source Sans Pro"/>
                            <a:sym typeface="Symbol"/>
                          </a:rPr>
                          <m:t></m:t>
                        </m:r>
                        <m:r>
                          <a:rPr lang="en-US" sz="2400" dirty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400" dirty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b</m:t>
                        </m:r>
                      </m:e>
                    </m:acc>
                  </m:oMath>
                </a14:m>
                <a:r>
                  <a:rPr lang="en-US" sz="2400" dirty="0" smtClean="0">
                    <a:solidFill>
                      <a:schemeClr val="tx2"/>
                    </a:solidFill>
                    <a:latin typeface="Source Sans Pro"/>
                  </a:rPr>
                  <a:t> = </a:t>
                </a:r>
                <a:r>
                  <a:rPr lang="en-US" sz="2400" dirty="0" err="1" smtClean="0">
                    <a:solidFill>
                      <a:schemeClr val="tx2"/>
                    </a:solidFill>
                    <a:latin typeface="Source Sans Pro"/>
                  </a:rPr>
                  <a:t>ab</a:t>
                </a:r>
                <a:r>
                  <a:rPr lang="en-US" sz="2400" dirty="0" smtClean="0">
                    <a:solidFill>
                      <a:schemeClr val="tx2"/>
                    </a:solidFill>
                    <a:latin typeface="Source Sans Pro"/>
                  </a:rPr>
                  <a:t> +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40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ab</m:t>
                        </m:r>
                      </m:e>
                    </m:acc>
                  </m:oMath>
                </a14:m>
                <a:endParaRPr lang="en-US" sz="2400" dirty="0" smtClean="0">
                  <a:solidFill>
                    <a:schemeClr val="tx2"/>
                  </a:solidFill>
                  <a:latin typeface="Source Sans Pro"/>
                </a:endParaRPr>
              </a:p>
              <a:p>
                <a:pPr fontAlgn="auto">
                  <a:lnSpc>
                    <a:spcPct val="82000"/>
                  </a:lnSpc>
                  <a:spcAft>
                    <a:spcPts val="0"/>
                  </a:spcAft>
                </a:pPr>
                <a:endParaRPr lang="en-US" sz="2800" dirty="0" smtClean="0">
                  <a:solidFill>
                    <a:schemeClr val="tx2"/>
                  </a:solidFill>
                  <a:latin typeface="Source Sans Pro"/>
                </a:endParaRPr>
              </a:p>
              <a:p>
                <a:pPr fontAlgn="auto">
                  <a:lnSpc>
                    <a:spcPct val="82000"/>
                  </a:lnSpc>
                  <a:spcAft>
                    <a:spcPts val="0"/>
                  </a:spcAft>
                </a:pPr>
                <a:endParaRPr lang="en-US" sz="2800" dirty="0">
                  <a:solidFill>
                    <a:schemeClr val="tx2"/>
                  </a:solidFill>
                  <a:latin typeface="Source Sans Pro"/>
                </a:endParaRPr>
              </a:p>
              <a:p>
                <a:pPr lvl="1" fontAlgn="auto">
                  <a:lnSpc>
                    <a:spcPct val="82000"/>
                  </a:lnSpc>
                  <a:spcAft>
                    <a:spcPts val="0"/>
                  </a:spcAft>
                  <a:buClr>
                    <a:srgbClr val="4F81BD"/>
                  </a:buClr>
                </a:pPr>
                <a:endParaRPr lang="en-US" sz="2400" dirty="0" smtClean="0">
                  <a:solidFill>
                    <a:schemeClr val="tx2"/>
                  </a:solidFill>
                  <a:latin typeface="Source Sans Pro"/>
                </a:endParaRPr>
              </a:p>
              <a:p>
                <a:pPr lvl="1" fontAlgn="auto">
                  <a:lnSpc>
                    <a:spcPct val="82000"/>
                  </a:lnSpc>
                  <a:spcAft>
                    <a:spcPts val="0"/>
                  </a:spcAft>
                  <a:buClr>
                    <a:srgbClr val="4F81BD"/>
                  </a:buClr>
                </a:pPr>
                <a:endParaRPr lang="en-US" sz="2400" dirty="0" smtClean="0">
                  <a:solidFill>
                    <a:schemeClr val="tx2"/>
                  </a:solidFill>
                  <a:latin typeface="Source Sans Pro"/>
                </a:endParaRPr>
              </a:p>
              <a:p>
                <a:pPr lvl="1" fontAlgn="auto">
                  <a:lnSpc>
                    <a:spcPct val="82000"/>
                  </a:lnSpc>
                  <a:spcAft>
                    <a:spcPts val="0"/>
                  </a:spcAft>
                  <a:buClr>
                    <a:srgbClr val="EEECE1"/>
                  </a:buClr>
                </a:pPr>
                <a:r>
                  <a:rPr lang="en-US" sz="2400" dirty="0" smtClean="0">
                    <a:solidFill>
                      <a:schemeClr val="tx2"/>
                    </a:solidFill>
                    <a:latin typeface="Source Sans Pro"/>
                  </a:rPr>
                  <a:t>.</a:t>
                </a:r>
                <a:endParaRPr lang="en-US" sz="2400" dirty="0">
                  <a:solidFill>
                    <a:schemeClr val="tx2"/>
                  </a:solidFill>
                  <a:latin typeface="Source Sans Pro"/>
                </a:endParaRPr>
              </a:p>
            </p:txBody>
          </p:sp>
        </mc:Choice>
        <mc:Fallback xmlns="">
          <p:sp>
            <p:nvSpPr>
              <p:cNvPr id="11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2836" y="838200"/>
                <a:ext cx="5219700" cy="6019800"/>
              </a:xfrm>
              <a:prstGeom prst="rect">
                <a:avLst/>
              </a:prstGeom>
              <a:blipFill>
                <a:blip r:embed="rId4"/>
                <a:stretch>
                  <a:fillRect l="-21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Oval 11"/>
          <p:cNvSpPr/>
          <p:nvPr/>
        </p:nvSpPr>
        <p:spPr>
          <a:xfrm>
            <a:off x="5476336" y="1656272"/>
            <a:ext cx="1066800" cy="3352800"/>
          </a:xfrm>
          <a:prstGeom prst="ellipse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225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2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Title 1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457200" y="16807"/>
            <a:ext cx="8229600" cy="10229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Source Sans Pro"/>
              </a:rPr>
              <a:t>Identities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Source Sans Pro"/>
            </a:endParaRPr>
          </a:p>
        </p:txBody>
      </p:sp>
      <p:sp>
        <p:nvSpPr>
          <p:cNvPr id="70" name="Rectangle 2"/>
          <p:cNvSpPr txBox="1">
            <a:spLocks noChangeArrowheads="1"/>
          </p:cNvSpPr>
          <p:nvPr>
            <p:custDataLst>
              <p:tags r:id="rId2"/>
            </p:custDataLst>
          </p:nvPr>
        </p:nvSpPr>
        <p:spPr>
          <a:xfrm>
            <a:off x="-38100" y="804863"/>
            <a:ext cx="8610600" cy="6248400"/>
          </a:xfrm>
          <a:prstGeom prst="rect">
            <a:avLst/>
          </a:prstGeom>
          <a:ln/>
        </p:spPr>
        <p:txBody>
          <a:bodyPr vert="horz" lIns="91440" tIns="45720" rIns="91440" bIns="45720" rtlCol="0">
            <a:normAutofit/>
          </a:bodyPr>
          <a:lstStyle/>
          <a:p>
            <a:pPr marL="341313" indent="-341313" defTabSz="914400" fontAlgn="auto">
              <a:lnSpc>
                <a:spcPct val="82000"/>
              </a:lnSpc>
              <a:spcBef>
                <a:spcPts val="700"/>
              </a:spcBef>
              <a:spcAft>
                <a:spcPts val="0"/>
              </a:spcAft>
              <a:buClr>
                <a:srgbClr val="FFFF66"/>
              </a:buClr>
              <a:buSzPct val="80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2800" dirty="0" smtClean="0">
                <a:solidFill>
                  <a:schemeClr val="tx2"/>
                </a:solidFill>
                <a:latin typeface="Source Sans Pro"/>
                <a:ea typeface="+mn-ea"/>
                <a:cs typeface="Arial" pitchFamily="34" charset="0"/>
              </a:rPr>
              <a:t>Identities useful for manipulating logic equations</a:t>
            </a:r>
          </a:p>
          <a:p>
            <a:pPr marL="741363" lvl="1" indent="-284163" defTabSz="914400" fontAlgn="auto">
              <a:lnSpc>
                <a:spcPct val="82000"/>
              </a:lnSpc>
              <a:spcBef>
                <a:spcPts val="600"/>
              </a:spcBef>
              <a:spcAft>
                <a:spcPts val="0"/>
              </a:spcAft>
              <a:buClr>
                <a:srgbClr val="0070C0"/>
              </a:buClr>
              <a:buFont typeface="Arial" pitchFamily="34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dirty="0" smtClean="0">
                <a:solidFill>
                  <a:schemeClr val="tx2"/>
                </a:solidFill>
                <a:latin typeface="Source Sans Pro"/>
                <a:ea typeface="+mn-ea"/>
                <a:cs typeface="Arial" pitchFamily="34" charset="0"/>
              </a:rPr>
              <a:t>For optimization &amp; ease of implementation</a:t>
            </a:r>
          </a:p>
          <a:p>
            <a:pPr marL="741363" lvl="1" indent="-284163" defTabSz="914400" fontAlgn="auto">
              <a:lnSpc>
                <a:spcPct val="82000"/>
              </a:lnSpc>
              <a:spcBef>
                <a:spcPts val="600"/>
              </a:spcBef>
              <a:spcAft>
                <a:spcPts val="0"/>
              </a:spcAft>
              <a:buClr>
                <a:srgbClr val="FFFF66"/>
              </a:buClr>
              <a:buFont typeface="Arial" pitchFamily="34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en-US" sz="200" dirty="0" smtClean="0">
              <a:solidFill>
                <a:schemeClr val="tx2"/>
              </a:solidFill>
              <a:latin typeface="Source Sans Pro"/>
              <a:ea typeface="+mn-ea"/>
              <a:cs typeface="Arial" pitchFamily="34" charset="0"/>
            </a:endParaRPr>
          </a:p>
          <a:p>
            <a:pPr marL="741363" lvl="1" indent="-284163" defTabSz="914400" fontAlgn="auto">
              <a:lnSpc>
                <a:spcPct val="82000"/>
              </a:lnSpc>
              <a:spcBef>
                <a:spcPts val="600"/>
              </a:spcBef>
              <a:spcAft>
                <a:spcPts val="0"/>
              </a:spcAft>
              <a:buClr>
                <a:srgbClr val="FFFF66"/>
              </a:buClr>
              <a:buFont typeface="Arial" pitchFamily="34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3200" dirty="0" smtClean="0">
                <a:solidFill>
                  <a:schemeClr val="tx2"/>
                </a:solidFill>
                <a:latin typeface="Source Sans Pro"/>
                <a:ea typeface="+mn-ea"/>
                <a:cs typeface="Arial" pitchFamily="34" charset="0"/>
              </a:rPr>
              <a:t>a + 0 = </a:t>
            </a:r>
          </a:p>
          <a:p>
            <a:pPr marL="741363" lvl="1" indent="-284163" defTabSz="914400" fontAlgn="auto">
              <a:lnSpc>
                <a:spcPct val="82000"/>
              </a:lnSpc>
              <a:spcBef>
                <a:spcPts val="600"/>
              </a:spcBef>
              <a:spcAft>
                <a:spcPts val="0"/>
              </a:spcAft>
              <a:buClr>
                <a:srgbClr val="FFFF66"/>
              </a:buClr>
              <a:buFont typeface="Arial" pitchFamily="34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3200" dirty="0" smtClean="0">
                <a:solidFill>
                  <a:schemeClr val="tx2"/>
                </a:solidFill>
                <a:latin typeface="Source Sans Pro"/>
                <a:ea typeface="+mn-ea"/>
                <a:cs typeface="Arial" pitchFamily="34" charset="0"/>
              </a:rPr>
              <a:t>a + 1 = </a:t>
            </a:r>
          </a:p>
          <a:p>
            <a:pPr marL="741363" lvl="1" indent="-284163" defTabSz="914400" fontAlgn="auto">
              <a:lnSpc>
                <a:spcPct val="82000"/>
              </a:lnSpc>
              <a:spcBef>
                <a:spcPts val="600"/>
              </a:spcBef>
              <a:spcAft>
                <a:spcPts val="0"/>
              </a:spcAft>
              <a:buClr>
                <a:srgbClr val="FFFF66"/>
              </a:buClr>
              <a:buFont typeface="Arial" pitchFamily="34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3200" dirty="0" smtClean="0">
                <a:solidFill>
                  <a:schemeClr val="tx2"/>
                </a:solidFill>
                <a:latin typeface="Source Sans Pro"/>
                <a:ea typeface="+mn-ea"/>
                <a:cs typeface="Arial" pitchFamily="34" charset="0"/>
              </a:rPr>
              <a:t>a + ā = </a:t>
            </a:r>
          </a:p>
          <a:p>
            <a:pPr marL="741363" lvl="1" indent="-284163" defTabSz="914400" fontAlgn="auto">
              <a:lnSpc>
                <a:spcPct val="82000"/>
              </a:lnSpc>
              <a:spcBef>
                <a:spcPts val="600"/>
              </a:spcBef>
              <a:spcAft>
                <a:spcPts val="0"/>
              </a:spcAft>
              <a:buClr>
                <a:srgbClr val="FFFF66"/>
              </a:buCl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en-US" sz="3200" dirty="0" smtClean="0">
              <a:solidFill>
                <a:schemeClr val="tx2"/>
              </a:solidFill>
              <a:latin typeface="Source Sans Pro"/>
              <a:ea typeface="+mn-ea"/>
              <a:cs typeface="Arial" pitchFamily="34" charset="0"/>
            </a:endParaRPr>
          </a:p>
          <a:p>
            <a:pPr marL="741363" lvl="1" indent="-284163" defTabSz="914400" fontAlgn="auto">
              <a:lnSpc>
                <a:spcPct val="82000"/>
              </a:lnSpc>
              <a:spcBef>
                <a:spcPts val="600"/>
              </a:spcBef>
              <a:spcAft>
                <a:spcPts val="0"/>
              </a:spcAft>
              <a:buClr>
                <a:srgbClr val="FFFF66"/>
              </a:buCl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en-US" sz="3200" dirty="0" smtClean="0">
              <a:solidFill>
                <a:schemeClr val="tx2"/>
              </a:solidFill>
              <a:latin typeface="Source Sans Pro"/>
              <a:ea typeface="+mn-ea"/>
              <a:cs typeface="Arial" pitchFamily="34" charset="0"/>
            </a:endParaRPr>
          </a:p>
          <a:p>
            <a:pPr marL="741363" lvl="1" indent="-284163" defTabSz="914400" fontAlgn="auto">
              <a:lnSpc>
                <a:spcPct val="82000"/>
              </a:lnSpc>
              <a:spcBef>
                <a:spcPts val="600"/>
              </a:spcBef>
              <a:spcAft>
                <a:spcPts val="0"/>
              </a:spcAft>
              <a:buClr>
                <a:srgbClr val="FFFF66"/>
              </a:buCl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3200" dirty="0" smtClean="0">
                <a:solidFill>
                  <a:schemeClr val="tx2"/>
                </a:solidFill>
                <a:latin typeface="Source Sans Pro"/>
                <a:ea typeface="+mn-ea"/>
                <a:cs typeface="Arial" pitchFamily="34" charset="0"/>
              </a:rPr>
              <a:t>a </a:t>
            </a:r>
            <a:r>
              <a:rPr lang="en-US" sz="3200" dirty="0">
                <a:solidFill>
                  <a:schemeClr val="tx2"/>
                </a:solidFill>
                <a:latin typeface="Source Sans Pro"/>
                <a:ea typeface="+mn-ea"/>
                <a:cs typeface="+mn-cs"/>
              </a:rPr>
              <a:t>∙ </a:t>
            </a:r>
            <a:r>
              <a:rPr lang="en-US" sz="3200" dirty="0" smtClean="0">
                <a:solidFill>
                  <a:schemeClr val="tx2"/>
                </a:solidFill>
                <a:latin typeface="Source Sans Pro"/>
                <a:ea typeface="+mn-ea"/>
                <a:cs typeface="Arial" pitchFamily="34" charset="0"/>
              </a:rPr>
              <a:t>0  = </a:t>
            </a:r>
          </a:p>
          <a:p>
            <a:pPr marL="741363" lvl="1" indent="-284163" defTabSz="914400" fontAlgn="auto">
              <a:lnSpc>
                <a:spcPct val="82000"/>
              </a:lnSpc>
              <a:spcBef>
                <a:spcPts val="600"/>
              </a:spcBef>
              <a:spcAft>
                <a:spcPts val="0"/>
              </a:spcAft>
              <a:buClr>
                <a:srgbClr val="FFFF66"/>
              </a:buCl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3200" dirty="0" smtClean="0">
                <a:solidFill>
                  <a:schemeClr val="tx2"/>
                </a:solidFill>
                <a:latin typeface="Source Sans Pro"/>
                <a:ea typeface="+mn-ea"/>
                <a:cs typeface="Arial" pitchFamily="34" charset="0"/>
              </a:rPr>
              <a:t>a </a:t>
            </a:r>
            <a:r>
              <a:rPr lang="en-US" sz="3200" dirty="0">
                <a:solidFill>
                  <a:schemeClr val="tx2"/>
                </a:solidFill>
                <a:latin typeface="Source Sans Pro"/>
                <a:ea typeface="+mn-ea"/>
                <a:cs typeface="+mn-cs"/>
              </a:rPr>
              <a:t>∙ </a:t>
            </a:r>
            <a:r>
              <a:rPr lang="en-US" sz="3200" dirty="0" smtClean="0">
                <a:solidFill>
                  <a:schemeClr val="tx2"/>
                </a:solidFill>
                <a:latin typeface="Source Sans Pro"/>
                <a:ea typeface="+mn-ea"/>
                <a:cs typeface="Arial" pitchFamily="34" charset="0"/>
              </a:rPr>
              <a:t>1  = </a:t>
            </a:r>
          </a:p>
          <a:p>
            <a:pPr marL="741363" lvl="1" indent="-284163" defTabSz="914400" fontAlgn="auto">
              <a:lnSpc>
                <a:spcPct val="82000"/>
              </a:lnSpc>
              <a:spcBef>
                <a:spcPts val="600"/>
              </a:spcBef>
              <a:spcAft>
                <a:spcPts val="0"/>
              </a:spcAft>
              <a:buClr>
                <a:srgbClr val="FFFF66"/>
              </a:buCl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3200" dirty="0" smtClean="0">
                <a:solidFill>
                  <a:schemeClr val="tx2"/>
                </a:solidFill>
                <a:latin typeface="Source Sans Pro"/>
                <a:ea typeface="+mn-ea"/>
                <a:cs typeface="Arial" pitchFamily="34" charset="0"/>
              </a:rPr>
              <a:t>a </a:t>
            </a:r>
            <a:r>
              <a:rPr lang="en-US" sz="3200" dirty="0">
                <a:solidFill>
                  <a:schemeClr val="tx2"/>
                </a:solidFill>
                <a:latin typeface="Source Sans Pro"/>
                <a:ea typeface="+mn-ea"/>
                <a:cs typeface="+mn-cs"/>
              </a:rPr>
              <a:t>∙ </a:t>
            </a:r>
            <a:r>
              <a:rPr lang="en-US" sz="3200" dirty="0" smtClean="0">
                <a:solidFill>
                  <a:schemeClr val="tx2"/>
                </a:solidFill>
                <a:latin typeface="Source Sans Pro"/>
                <a:ea typeface="+mn-ea"/>
                <a:cs typeface="Arial" pitchFamily="34" charset="0"/>
              </a:rPr>
              <a:t>ā  =  </a:t>
            </a:r>
          </a:p>
        </p:txBody>
      </p:sp>
    </p:spTree>
    <p:extLst>
      <p:ext uri="{BB962C8B-B14F-4D97-AF65-F5344CB8AC3E}">
        <p14:creationId xmlns:p14="http://schemas.microsoft.com/office/powerpoint/2010/main" val="3644097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  <p:sp>
        <p:nvSpPr>
          <p:cNvPr id="69" name="Title 1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457200" y="16807"/>
            <a:ext cx="8229600" cy="10229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Source Sans Pro"/>
              </a:rPr>
              <a:t>Identities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Source Sans Pro"/>
            </a:endParaRPr>
          </a:p>
        </p:txBody>
      </p:sp>
      <p:sp>
        <p:nvSpPr>
          <p:cNvPr id="70" name="Rectangle 2"/>
          <p:cNvSpPr txBox="1">
            <a:spLocks noChangeArrowheads="1"/>
          </p:cNvSpPr>
          <p:nvPr>
            <p:custDataLst>
              <p:tags r:id="rId2"/>
            </p:custDataLst>
          </p:nvPr>
        </p:nvSpPr>
        <p:spPr>
          <a:xfrm>
            <a:off x="-38100" y="804863"/>
            <a:ext cx="8610600" cy="6248400"/>
          </a:xfrm>
          <a:prstGeom prst="rect">
            <a:avLst/>
          </a:prstGeom>
          <a:ln/>
        </p:spPr>
        <p:txBody>
          <a:bodyPr vert="horz" lIns="91440" tIns="45720" rIns="91440" bIns="45720" rtlCol="0">
            <a:normAutofit/>
          </a:bodyPr>
          <a:lstStyle/>
          <a:p>
            <a:pPr marL="341313" indent="-341313" defTabSz="914400" fontAlgn="auto">
              <a:lnSpc>
                <a:spcPct val="82000"/>
              </a:lnSpc>
              <a:spcBef>
                <a:spcPts val="700"/>
              </a:spcBef>
              <a:spcAft>
                <a:spcPts val="0"/>
              </a:spcAft>
              <a:buClr>
                <a:srgbClr val="FFFF66"/>
              </a:buClr>
              <a:buSzPct val="80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2800" dirty="0" smtClean="0">
                <a:solidFill>
                  <a:schemeClr val="tx2"/>
                </a:solidFill>
                <a:latin typeface="Source Sans Pro"/>
                <a:ea typeface="+mn-ea"/>
                <a:cs typeface="Arial" pitchFamily="34" charset="0"/>
              </a:rPr>
              <a:t>Identities useful for manipulating logic equations</a:t>
            </a:r>
          </a:p>
          <a:p>
            <a:pPr marL="741363" lvl="1" indent="-284163" defTabSz="914400" fontAlgn="auto">
              <a:lnSpc>
                <a:spcPct val="82000"/>
              </a:lnSpc>
              <a:spcBef>
                <a:spcPts val="600"/>
              </a:spcBef>
              <a:spcAft>
                <a:spcPts val="0"/>
              </a:spcAft>
              <a:buClr>
                <a:srgbClr val="0070C0"/>
              </a:buClr>
              <a:buFont typeface="Arial" pitchFamily="34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dirty="0" smtClean="0">
                <a:solidFill>
                  <a:schemeClr val="tx2"/>
                </a:solidFill>
                <a:latin typeface="Source Sans Pro"/>
                <a:ea typeface="+mn-ea"/>
                <a:cs typeface="Arial" pitchFamily="34" charset="0"/>
              </a:rPr>
              <a:t>For optimization &amp; ease of implementation</a:t>
            </a:r>
          </a:p>
          <a:p>
            <a:pPr marL="741363" lvl="1" indent="-284163" defTabSz="914400" fontAlgn="auto">
              <a:lnSpc>
                <a:spcPct val="82000"/>
              </a:lnSpc>
              <a:spcBef>
                <a:spcPts val="600"/>
              </a:spcBef>
              <a:spcAft>
                <a:spcPts val="0"/>
              </a:spcAft>
              <a:buClr>
                <a:srgbClr val="FFFF66"/>
              </a:buClr>
              <a:buFont typeface="Arial" pitchFamily="34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en-US" sz="200" dirty="0" smtClean="0">
              <a:solidFill>
                <a:schemeClr val="tx2"/>
              </a:solidFill>
              <a:latin typeface="Source Sans Pro"/>
              <a:ea typeface="+mn-ea"/>
              <a:cs typeface="Arial" pitchFamily="34" charset="0"/>
            </a:endParaRPr>
          </a:p>
          <a:p>
            <a:pPr marL="741363" lvl="1" indent="-284163" defTabSz="914400" fontAlgn="auto">
              <a:lnSpc>
                <a:spcPct val="82000"/>
              </a:lnSpc>
              <a:spcBef>
                <a:spcPts val="600"/>
              </a:spcBef>
              <a:spcAft>
                <a:spcPts val="0"/>
              </a:spcAft>
              <a:buClr>
                <a:srgbClr val="FFFF66"/>
              </a:buClr>
              <a:buFont typeface="Arial" pitchFamily="34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3200" dirty="0" smtClean="0">
                <a:solidFill>
                  <a:schemeClr val="tx2"/>
                </a:solidFill>
                <a:latin typeface="Source Sans Pro"/>
                <a:ea typeface="+mn-ea"/>
                <a:cs typeface="Arial" pitchFamily="34" charset="0"/>
              </a:rPr>
              <a:t>a + 0 = </a:t>
            </a:r>
          </a:p>
          <a:p>
            <a:pPr marL="741363" lvl="1" indent="-284163" defTabSz="914400" fontAlgn="auto">
              <a:lnSpc>
                <a:spcPct val="82000"/>
              </a:lnSpc>
              <a:spcBef>
                <a:spcPts val="600"/>
              </a:spcBef>
              <a:spcAft>
                <a:spcPts val="0"/>
              </a:spcAft>
              <a:buClr>
                <a:srgbClr val="FFFF66"/>
              </a:buClr>
              <a:buFont typeface="Arial" pitchFamily="34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3200" dirty="0" smtClean="0">
                <a:solidFill>
                  <a:schemeClr val="tx2"/>
                </a:solidFill>
                <a:latin typeface="Source Sans Pro"/>
                <a:ea typeface="+mn-ea"/>
                <a:cs typeface="Arial" pitchFamily="34" charset="0"/>
              </a:rPr>
              <a:t>a + 1 = </a:t>
            </a:r>
          </a:p>
          <a:p>
            <a:pPr marL="741363" lvl="1" indent="-284163" defTabSz="914400" fontAlgn="auto">
              <a:lnSpc>
                <a:spcPct val="82000"/>
              </a:lnSpc>
              <a:spcBef>
                <a:spcPts val="600"/>
              </a:spcBef>
              <a:spcAft>
                <a:spcPts val="0"/>
              </a:spcAft>
              <a:buClr>
                <a:srgbClr val="FFFF66"/>
              </a:buClr>
              <a:buFont typeface="Arial" pitchFamily="34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3200" dirty="0" smtClean="0">
                <a:solidFill>
                  <a:schemeClr val="tx2"/>
                </a:solidFill>
                <a:latin typeface="Source Sans Pro"/>
                <a:ea typeface="+mn-ea"/>
                <a:cs typeface="Arial" pitchFamily="34" charset="0"/>
              </a:rPr>
              <a:t>a + ā = </a:t>
            </a:r>
          </a:p>
          <a:p>
            <a:pPr marL="741363" lvl="1" indent="-284163" defTabSz="914400" fontAlgn="auto">
              <a:lnSpc>
                <a:spcPct val="82000"/>
              </a:lnSpc>
              <a:spcBef>
                <a:spcPts val="600"/>
              </a:spcBef>
              <a:spcAft>
                <a:spcPts val="0"/>
              </a:spcAft>
              <a:buClr>
                <a:srgbClr val="FFFF66"/>
              </a:buCl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en-US" sz="3200" dirty="0" smtClean="0">
              <a:solidFill>
                <a:schemeClr val="tx2"/>
              </a:solidFill>
              <a:latin typeface="Source Sans Pro"/>
              <a:ea typeface="+mn-ea"/>
              <a:cs typeface="Arial" pitchFamily="34" charset="0"/>
            </a:endParaRPr>
          </a:p>
          <a:p>
            <a:pPr marL="741363" lvl="1" indent="-284163" defTabSz="914400" fontAlgn="auto">
              <a:lnSpc>
                <a:spcPct val="82000"/>
              </a:lnSpc>
              <a:spcBef>
                <a:spcPts val="600"/>
              </a:spcBef>
              <a:spcAft>
                <a:spcPts val="0"/>
              </a:spcAft>
              <a:buClr>
                <a:srgbClr val="FFFF66"/>
              </a:buCl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en-US" sz="3200" dirty="0" smtClean="0">
              <a:solidFill>
                <a:schemeClr val="tx2"/>
              </a:solidFill>
              <a:latin typeface="Source Sans Pro"/>
              <a:ea typeface="+mn-ea"/>
              <a:cs typeface="Arial" pitchFamily="34" charset="0"/>
            </a:endParaRPr>
          </a:p>
          <a:p>
            <a:pPr marL="741363" lvl="1" indent="-284163" defTabSz="914400" fontAlgn="auto">
              <a:lnSpc>
                <a:spcPct val="82000"/>
              </a:lnSpc>
              <a:spcBef>
                <a:spcPts val="600"/>
              </a:spcBef>
              <a:spcAft>
                <a:spcPts val="0"/>
              </a:spcAft>
              <a:buClr>
                <a:srgbClr val="FFFF66"/>
              </a:buCl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3200" dirty="0" smtClean="0">
                <a:solidFill>
                  <a:schemeClr val="tx2"/>
                </a:solidFill>
                <a:latin typeface="Source Sans Pro"/>
                <a:ea typeface="+mn-ea"/>
                <a:cs typeface="Arial" pitchFamily="34" charset="0"/>
              </a:rPr>
              <a:t>a </a:t>
            </a:r>
            <a:r>
              <a:rPr lang="en-US" sz="3200" dirty="0">
                <a:solidFill>
                  <a:schemeClr val="tx2"/>
                </a:solidFill>
                <a:latin typeface="Source Sans Pro"/>
                <a:ea typeface="+mn-ea"/>
                <a:cs typeface="+mn-cs"/>
              </a:rPr>
              <a:t>∙ </a:t>
            </a:r>
            <a:r>
              <a:rPr lang="en-US" sz="3200" dirty="0" smtClean="0">
                <a:solidFill>
                  <a:schemeClr val="tx2"/>
                </a:solidFill>
                <a:latin typeface="Source Sans Pro"/>
                <a:ea typeface="+mn-ea"/>
                <a:cs typeface="Arial" pitchFamily="34" charset="0"/>
              </a:rPr>
              <a:t>0  = </a:t>
            </a:r>
          </a:p>
          <a:p>
            <a:pPr marL="741363" lvl="1" indent="-284163" defTabSz="914400" fontAlgn="auto">
              <a:lnSpc>
                <a:spcPct val="82000"/>
              </a:lnSpc>
              <a:spcBef>
                <a:spcPts val="600"/>
              </a:spcBef>
              <a:spcAft>
                <a:spcPts val="0"/>
              </a:spcAft>
              <a:buClr>
                <a:srgbClr val="FFFF66"/>
              </a:buCl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3200" dirty="0" smtClean="0">
                <a:solidFill>
                  <a:schemeClr val="tx2"/>
                </a:solidFill>
                <a:latin typeface="Source Sans Pro"/>
                <a:ea typeface="+mn-ea"/>
                <a:cs typeface="Arial" pitchFamily="34" charset="0"/>
              </a:rPr>
              <a:t>a </a:t>
            </a:r>
            <a:r>
              <a:rPr lang="en-US" sz="3200" dirty="0">
                <a:solidFill>
                  <a:schemeClr val="tx2"/>
                </a:solidFill>
                <a:latin typeface="Source Sans Pro"/>
                <a:ea typeface="+mn-ea"/>
                <a:cs typeface="+mn-cs"/>
              </a:rPr>
              <a:t>∙ </a:t>
            </a:r>
            <a:r>
              <a:rPr lang="en-US" sz="3200" dirty="0" smtClean="0">
                <a:solidFill>
                  <a:schemeClr val="tx2"/>
                </a:solidFill>
                <a:latin typeface="Source Sans Pro"/>
                <a:ea typeface="+mn-ea"/>
                <a:cs typeface="Arial" pitchFamily="34" charset="0"/>
              </a:rPr>
              <a:t>1  = </a:t>
            </a:r>
          </a:p>
          <a:p>
            <a:pPr marL="741363" lvl="1" indent="-284163" defTabSz="914400" fontAlgn="auto">
              <a:lnSpc>
                <a:spcPct val="82000"/>
              </a:lnSpc>
              <a:spcBef>
                <a:spcPts val="600"/>
              </a:spcBef>
              <a:spcAft>
                <a:spcPts val="0"/>
              </a:spcAft>
              <a:buClr>
                <a:srgbClr val="FFFF66"/>
              </a:buCl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3200" dirty="0" smtClean="0">
                <a:solidFill>
                  <a:schemeClr val="tx2"/>
                </a:solidFill>
                <a:latin typeface="Source Sans Pro"/>
                <a:ea typeface="+mn-ea"/>
                <a:cs typeface="Arial" pitchFamily="34" charset="0"/>
              </a:rPr>
              <a:t>a </a:t>
            </a:r>
            <a:r>
              <a:rPr lang="en-US" sz="3200" dirty="0">
                <a:solidFill>
                  <a:schemeClr val="tx2"/>
                </a:solidFill>
                <a:latin typeface="Source Sans Pro"/>
                <a:ea typeface="+mn-ea"/>
                <a:cs typeface="+mn-cs"/>
              </a:rPr>
              <a:t>∙ </a:t>
            </a:r>
            <a:r>
              <a:rPr lang="en-US" sz="3200" dirty="0" smtClean="0">
                <a:solidFill>
                  <a:schemeClr val="tx2"/>
                </a:solidFill>
                <a:latin typeface="Source Sans Pro"/>
                <a:ea typeface="+mn-ea"/>
                <a:cs typeface="Arial" pitchFamily="34" charset="0"/>
              </a:rPr>
              <a:t>ā  =  </a:t>
            </a:r>
          </a:p>
        </p:txBody>
      </p:sp>
      <p:sp>
        <p:nvSpPr>
          <p:cNvPr id="71" name="Rectangle 2"/>
          <p:cNvSpPr txBox="1">
            <a:spLocks noChangeArrowheads="1"/>
          </p:cNvSpPr>
          <p:nvPr>
            <p:custDataLst>
              <p:tags r:id="rId3"/>
            </p:custDataLst>
          </p:nvPr>
        </p:nvSpPr>
        <p:spPr>
          <a:xfrm>
            <a:off x="1457325" y="1653335"/>
            <a:ext cx="2590800" cy="5334000"/>
          </a:xfrm>
          <a:prstGeom prst="rect">
            <a:avLst/>
          </a:prstGeom>
          <a:ln/>
        </p:spPr>
        <p:txBody>
          <a:bodyPr vert="horz" lIns="91440" tIns="45720" rIns="91440" bIns="45720" rtlCol="0">
            <a:noAutofit/>
          </a:bodyPr>
          <a:lstStyle/>
          <a:p>
            <a:pPr marL="804863" lvl="1" indent="-284163" defTabSz="914400" fontAlgn="auto">
              <a:lnSpc>
                <a:spcPct val="82000"/>
              </a:lnSpc>
              <a:spcBef>
                <a:spcPts val="600"/>
              </a:spcBef>
              <a:spcAft>
                <a:spcPts val="0"/>
              </a:spcAft>
              <a:buClr>
                <a:srgbClr val="FFFF66"/>
              </a:buClr>
              <a:buFont typeface="Arial" pitchFamily="34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3200" dirty="0" smtClean="0">
                <a:solidFill>
                  <a:schemeClr val="accent1"/>
                </a:solidFill>
                <a:latin typeface="Source Sans Pro"/>
                <a:ea typeface="+mn-ea"/>
                <a:cs typeface="Arial" pitchFamily="34" charset="0"/>
              </a:rPr>
              <a:t> a</a:t>
            </a:r>
          </a:p>
          <a:p>
            <a:pPr marL="804863" lvl="1" indent="-284163" defTabSz="914400" fontAlgn="auto">
              <a:lnSpc>
                <a:spcPct val="82000"/>
              </a:lnSpc>
              <a:spcBef>
                <a:spcPts val="600"/>
              </a:spcBef>
              <a:spcAft>
                <a:spcPts val="0"/>
              </a:spcAft>
              <a:buClr>
                <a:srgbClr val="FFFF66"/>
              </a:buClr>
              <a:buFont typeface="Arial" pitchFamily="34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3200" dirty="0" smtClean="0">
                <a:solidFill>
                  <a:schemeClr val="accent1"/>
                </a:solidFill>
                <a:latin typeface="Source Sans Pro"/>
                <a:ea typeface="+mn-ea"/>
                <a:cs typeface="Arial" pitchFamily="34" charset="0"/>
              </a:rPr>
              <a:t> 1</a:t>
            </a:r>
          </a:p>
          <a:p>
            <a:pPr marL="804863" lvl="1" indent="-284163" defTabSz="914400" fontAlgn="auto">
              <a:lnSpc>
                <a:spcPct val="82000"/>
              </a:lnSpc>
              <a:spcBef>
                <a:spcPts val="600"/>
              </a:spcBef>
              <a:spcAft>
                <a:spcPts val="0"/>
              </a:spcAft>
              <a:buClr>
                <a:srgbClr val="FFFF66"/>
              </a:buClr>
              <a:buFont typeface="Arial" pitchFamily="34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3200" dirty="0" smtClean="0">
                <a:solidFill>
                  <a:schemeClr val="accent1"/>
                </a:solidFill>
                <a:latin typeface="Source Sans Pro"/>
                <a:ea typeface="+mn-ea"/>
                <a:cs typeface="Arial" pitchFamily="34" charset="0"/>
              </a:rPr>
              <a:t> 1</a:t>
            </a:r>
          </a:p>
          <a:p>
            <a:pPr marL="465138" lvl="1" indent="-284163" defTabSz="914400" fontAlgn="auto">
              <a:lnSpc>
                <a:spcPct val="82000"/>
              </a:lnSpc>
              <a:spcBef>
                <a:spcPts val="600"/>
              </a:spcBef>
              <a:spcAft>
                <a:spcPts val="0"/>
              </a:spcAft>
              <a:buClr>
                <a:srgbClr val="FFFF66"/>
              </a:buClr>
              <a:buFont typeface="Arial" pitchFamily="34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3200" dirty="0" smtClean="0">
                <a:solidFill>
                  <a:schemeClr val="accent1"/>
                </a:solidFill>
                <a:latin typeface="Source Sans Pro"/>
                <a:ea typeface="+mn-ea"/>
                <a:cs typeface="Arial" pitchFamily="34" charset="0"/>
              </a:rPr>
              <a:t>     </a:t>
            </a:r>
          </a:p>
          <a:p>
            <a:pPr marL="465138" lvl="1" indent="-284163" defTabSz="914400" fontAlgn="auto">
              <a:lnSpc>
                <a:spcPct val="82000"/>
              </a:lnSpc>
              <a:spcBef>
                <a:spcPts val="600"/>
              </a:spcBef>
              <a:spcAft>
                <a:spcPts val="0"/>
              </a:spcAft>
              <a:buClr>
                <a:srgbClr val="FFFF66"/>
              </a:buClr>
              <a:buFont typeface="Arial" pitchFamily="34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en-US" sz="3200" dirty="0" smtClean="0">
              <a:solidFill>
                <a:schemeClr val="accent1"/>
              </a:solidFill>
              <a:latin typeface="Source Sans Pro"/>
              <a:ea typeface="+mn-ea"/>
              <a:cs typeface="Arial" pitchFamily="34" charset="0"/>
            </a:endParaRPr>
          </a:p>
          <a:p>
            <a:pPr marL="465138" lvl="1" indent="-284163" defTabSz="914400" fontAlgn="auto">
              <a:lnSpc>
                <a:spcPct val="82000"/>
              </a:lnSpc>
              <a:spcBef>
                <a:spcPts val="600"/>
              </a:spcBef>
              <a:spcAft>
                <a:spcPts val="0"/>
              </a:spcAft>
              <a:buClr>
                <a:srgbClr val="FFFF66"/>
              </a:buClr>
              <a:buFont typeface="Arial" pitchFamily="34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3200" dirty="0">
                <a:solidFill>
                  <a:schemeClr val="accent1"/>
                </a:solidFill>
                <a:latin typeface="Source Sans Pro"/>
                <a:ea typeface="+mn-ea"/>
                <a:cs typeface="Arial" pitchFamily="34" charset="0"/>
              </a:rPr>
              <a:t> </a:t>
            </a:r>
            <a:r>
              <a:rPr lang="en-US" sz="3200" dirty="0" smtClean="0">
                <a:solidFill>
                  <a:schemeClr val="accent1"/>
                </a:solidFill>
                <a:latin typeface="Source Sans Pro"/>
                <a:ea typeface="+mn-ea"/>
                <a:cs typeface="Arial" pitchFamily="34" charset="0"/>
              </a:rPr>
              <a:t>    0</a:t>
            </a:r>
          </a:p>
          <a:p>
            <a:pPr marL="465138" lvl="1" indent="-284163" defTabSz="914400" fontAlgn="auto">
              <a:lnSpc>
                <a:spcPct val="82000"/>
              </a:lnSpc>
              <a:spcBef>
                <a:spcPts val="600"/>
              </a:spcBef>
              <a:spcAft>
                <a:spcPts val="0"/>
              </a:spcAft>
              <a:buClr>
                <a:srgbClr val="FFFF66"/>
              </a:buClr>
              <a:buFont typeface="Arial" pitchFamily="34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3200" dirty="0" smtClean="0">
                <a:solidFill>
                  <a:schemeClr val="accent1"/>
                </a:solidFill>
                <a:latin typeface="Source Sans Pro"/>
                <a:ea typeface="+mn-ea"/>
                <a:cs typeface="Arial" pitchFamily="34" charset="0"/>
              </a:rPr>
              <a:t>     a</a:t>
            </a:r>
          </a:p>
          <a:p>
            <a:pPr marL="465138" lvl="1" indent="-284163" defTabSz="914400" fontAlgn="auto">
              <a:lnSpc>
                <a:spcPct val="82000"/>
              </a:lnSpc>
              <a:spcBef>
                <a:spcPts val="600"/>
              </a:spcBef>
              <a:spcAft>
                <a:spcPts val="0"/>
              </a:spcAft>
              <a:buClr>
                <a:srgbClr val="FFFF66"/>
              </a:buClr>
              <a:buFont typeface="Arial" pitchFamily="34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3200" dirty="0" smtClean="0">
                <a:solidFill>
                  <a:schemeClr val="accent1"/>
                </a:solidFill>
                <a:latin typeface="Source Sans Pro"/>
                <a:ea typeface="+mn-ea"/>
                <a:cs typeface="Arial" pitchFamily="34" charset="0"/>
              </a:rPr>
              <a:t>     0</a:t>
            </a:r>
          </a:p>
          <a:p>
            <a:pPr marL="1028700" lvl="1" indent="-284163" defTabSz="914400" fontAlgn="auto">
              <a:lnSpc>
                <a:spcPct val="82000"/>
              </a:lnSpc>
              <a:spcBef>
                <a:spcPts val="600"/>
              </a:spcBef>
              <a:spcAft>
                <a:spcPts val="0"/>
              </a:spcAft>
              <a:buClr>
                <a:srgbClr val="FFFF66"/>
              </a:buClr>
              <a:buFont typeface="Arial" pitchFamily="34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en-US" sz="3200" dirty="0" smtClean="0">
              <a:solidFill>
                <a:schemeClr val="accent1"/>
              </a:solidFill>
              <a:latin typeface="Source Sans Pro"/>
              <a:ea typeface="+mn-ea"/>
              <a:cs typeface="Arial" pitchFamily="34" charset="0"/>
            </a:endParaRPr>
          </a:p>
        </p:txBody>
      </p:sp>
      <p:sp>
        <p:nvSpPr>
          <p:cNvPr id="72" name="Line 5"/>
          <p:cNvSpPr>
            <a:spLocks noChangeShapeType="1"/>
          </p:cNvSpPr>
          <p:nvPr/>
        </p:nvSpPr>
        <p:spPr bwMode="auto">
          <a:xfrm>
            <a:off x="4191000" y="3514725"/>
            <a:ext cx="762000" cy="0"/>
          </a:xfrm>
          <a:prstGeom prst="line">
            <a:avLst/>
          </a:prstGeom>
          <a:noFill/>
          <a:ln w="38100">
            <a:solidFill>
              <a:sysClr val="windowText" lastClr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3" name="Oval 6"/>
          <p:cNvSpPr>
            <a:spLocks noChangeArrowheads="1"/>
          </p:cNvSpPr>
          <p:nvPr/>
        </p:nvSpPr>
        <p:spPr bwMode="auto">
          <a:xfrm>
            <a:off x="4953000" y="3325813"/>
            <a:ext cx="381000" cy="381000"/>
          </a:xfrm>
          <a:prstGeom prst="ellipse">
            <a:avLst/>
          </a:prstGeom>
          <a:noFill/>
          <a:ln w="38100">
            <a:solidFill>
              <a:sysClr val="windowText" lastClr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4" name="Line 7"/>
          <p:cNvSpPr>
            <a:spLocks noChangeShapeType="1"/>
          </p:cNvSpPr>
          <p:nvPr/>
        </p:nvSpPr>
        <p:spPr bwMode="auto">
          <a:xfrm>
            <a:off x="6477000" y="3514725"/>
            <a:ext cx="762000" cy="0"/>
          </a:xfrm>
          <a:prstGeom prst="line">
            <a:avLst/>
          </a:prstGeom>
          <a:noFill/>
          <a:ln w="38100">
            <a:solidFill>
              <a:sysClr val="windowText" lastClr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5" name="Oval 8"/>
          <p:cNvSpPr>
            <a:spLocks noChangeArrowheads="1"/>
          </p:cNvSpPr>
          <p:nvPr/>
        </p:nvSpPr>
        <p:spPr bwMode="auto">
          <a:xfrm>
            <a:off x="6096000" y="3325813"/>
            <a:ext cx="381000" cy="381000"/>
          </a:xfrm>
          <a:prstGeom prst="ellipse">
            <a:avLst/>
          </a:prstGeom>
          <a:noFill/>
          <a:ln w="38100">
            <a:solidFill>
              <a:sysClr val="windowText" lastClr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6" name="Line 9"/>
          <p:cNvSpPr>
            <a:spLocks noChangeShapeType="1"/>
          </p:cNvSpPr>
          <p:nvPr/>
        </p:nvSpPr>
        <p:spPr bwMode="auto">
          <a:xfrm flipV="1">
            <a:off x="5343525" y="2895600"/>
            <a:ext cx="914400" cy="609600"/>
          </a:xfrm>
          <a:prstGeom prst="line">
            <a:avLst/>
          </a:prstGeom>
          <a:noFill/>
          <a:ln w="38100">
            <a:solidFill>
              <a:sysClr val="windowText" lastClr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7" name="Line 11"/>
          <p:cNvSpPr>
            <a:spLocks noChangeShapeType="1"/>
          </p:cNvSpPr>
          <p:nvPr/>
        </p:nvSpPr>
        <p:spPr bwMode="auto">
          <a:xfrm>
            <a:off x="4191000" y="2371725"/>
            <a:ext cx="762000" cy="0"/>
          </a:xfrm>
          <a:prstGeom prst="line">
            <a:avLst/>
          </a:prstGeom>
          <a:noFill/>
          <a:ln w="38100">
            <a:solidFill>
              <a:sysClr val="windowText" lastClr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8" name="Oval 12"/>
          <p:cNvSpPr>
            <a:spLocks noChangeArrowheads="1"/>
          </p:cNvSpPr>
          <p:nvPr/>
        </p:nvSpPr>
        <p:spPr bwMode="auto">
          <a:xfrm>
            <a:off x="4953000" y="2182813"/>
            <a:ext cx="381000" cy="381000"/>
          </a:xfrm>
          <a:prstGeom prst="ellipse">
            <a:avLst/>
          </a:prstGeom>
          <a:noFill/>
          <a:ln w="38100">
            <a:solidFill>
              <a:sysClr val="windowText" lastClr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9" name="Line 13"/>
          <p:cNvSpPr>
            <a:spLocks noChangeShapeType="1"/>
          </p:cNvSpPr>
          <p:nvPr/>
        </p:nvSpPr>
        <p:spPr bwMode="auto">
          <a:xfrm>
            <a:off x="6477000" y="2371725"/>
            <a:ext cx="762000" cy="0"/>
          </a:xfrm>
          <a:prstGeom prst="line">
            <a:avLst/>
          </a:prstGeom>
          <a:noFill/>
          <a:ln w="38100">
            <a:solidFill>
              <a:sysClr val="windowText" lastClr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0" name="Oval 14"/>
          <p:cNvSpPr>
            <a:spLocks noChangeArrowheads="1"/>
          </p:cNvSpPr>
          <p:nvPr/>
        </p:nvSpPr>
        <p:spPr bwMode="auto">
          <a:xfrm>
            <a:off x="6096000" y="2182813"/>
            <a:ext cx="381000" cy="381000"/>
          </a:xfrm>
          <a:prstGeom prst="ellipse">
            <a:avLst/>
          </a:prstGeom>
          <a:noFill/>
          <a:ln w="38100">
            <a:solidFill>
              <a:sysClr val="windowText" lastClr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1" name="Line 15"/>
          <p:cNvSpPr>
            <a:spLocks noChangeShapeType="1"/>
          </p:cNvSpPr>
          <p:nvPr/>
        </p:nvSpPr>
        <p:spPr bwMode="auto">
          <a:xfrm flipV="1">
            <a:off x="5343525" y="1752600"/>
            <a:ext cx="914400" cy="609600"/>
          </a:xfrm>
          <a:prstGeom prst="line">
            <a:avLst/>
          </a:prstGeom>
          <a:noFill/>
          <a:ln w="38100">
            <a:solidFill>
              <a:sysClr val="windowText" lastClr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2" name="Line 28"/>
          <p:cNvSpPr>
            <a:spLocks noChangeShapeType="1"/>
          </p:cNvSpPr>
          <p:nvPr/>
        </p:nvSpPr>
        <p:spPr bwMode="auto">
          <a:xfrm flipV="1">
            <a:off x="4191000" y="1981200"/>
            <a:ext cx="0" cy="1524000"/>
          </a:xfrm>
          <a:prstGeom prst="line">
            <a:avLst/>
          </a:prstGeom>
          <a:noFill/>
          <a:ln w="38100">
            <a:solidFill>
              <a:sysClr val="windowText" lastClr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3" name="Litebulb"/>
          <p:cNvSpPr>
            <a:spLocks noEditPoints="1" noChangeArrowheads="1"/>
          </p:cNvSpPr>
          <p:nvPr/>
        </p:nvSpPr>
        <p:spPr bwMode="auto">
          <a:xfrm>
            <a:off x="7467600" y="1371600"/>
            <a:ext cx="1004888" cy="1471613"/>
          </a:xfrm>
          <a:custGeom>
            <a:avLst/>
            <a:gdLst>
              <a:gd name="T0" fmla="*/ 10800 w 21600"/>
              <a:gd name="T1" fmla="*/ 0 h 21600"/>
              <a:gd name="T2" fmla="*/ 21600 w 21600"/>
              <a:gd name="T3" fmla="*/ 7782 h 21600"/>
              <a:gd name="T4" fmla="*/ 0 w 21600"/>
              <a:gd name="T5" fmla="*/ 7782 h 21600"/>
              <a:gd name="T6" fmla="*/ 10800 w 21600"/>
              <a:gd name="T7" fmla="*/ 21600 h 21600"/>
              <a:gd name="T8" fmla="*/ 3556 w 21600"/>
              <a:gd name="T9" fmla="*/ 2188 h 21600"/>
              <a:gd name="T10" fmla="*/ 18277 w 21600"/>
              <a:gd name="T11" fmla="*/ 928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0825" y="21723"/>
                </a:moveTo>
                <a:lnTo>
                  <a:pt x="11215" y="21723"/>
                </a:lnTo>
                <a:lnTo>
                  <a:pt x="11552" y="21688"/>
                </a:lnTo>
                <a:lnTo>
                  <a:pt x="11916" y="21617"/>
                </a:lnTo>
                <a:lnTo>
                  <a:pt x="12253" y="21547"/>
                </a:lnTo>
                <a:lnTo>
                  <a:pt x="12617" y="21441"/>
                </a:lnTo>
                <a:lnTo>
                  <a:pt x="12902" y="21317"/>
                </a:lnTo>
                <a:lnTo>
                  <a:pt x="13162" y="21176"/>
                </a:lnTo>
                <a:lnTo>
                  <a:pt x="13396" y="21000"/>
                </a:lnTo>
                <a:lnTo>
                  <a:pt x="13655" y="20841"/>
                </a:lnTo>
                <a:lnTo>
                  <a:pt x="13863" y="20629"/>
                </a:lnTo>
                <a:lnTo>
                  <a:pt x="14045" y="20435"/>
                </a:lnTo>
                <a:lnTo>
                  <a:pt x="14200" y="20223"/>
                </a:lnTo>
                <a:lnTo>
                  <a:pt x="14356" y="19994"/>
                </a:lnTo>
                <a:lnTo>
                  <a:pt x="14460" y="19747"/>
                </a:lnTo>
                <a:lnTo>
                  <a:pt x="14512" y="19482"/>
                </a:lnTo>
                <a:lnTo>
                  <a:pt x="14512" y="19235"/>
                </a:lnTo>
                <a:lnTo>
                  <a:pt x="14512" y="19147"/>
                </a:lnTo>
                <a:lnTo>
                  <a:pt x="14512" y="18900"/>
                </a:lnTo>
                <a:lnTo>
                  <a:pt x="14512" y="18529"/>
                </a:lnTo>
                <a:lnTo>
                  <a:pt x="14512" y="18052"/>
                </a:lnTo>
                <a:lnTo>
                  <a:pt x="14512" y="17505"/>
                </a:lnTo>
                <a:lnTo>
                  <a:pt x="14512" y="16976"/>
                </a:lnTo>
                <a:lnTo>
                  <a:pt x="14512" y="16464"/>
                </a:lnTo>
                <a:lnTo>
                  <a:pt x="14512" y="15952"/>
                </a:lnTo>
                <a:lnTo>
                  <a:pt x="14512" y="15758"/>
                </a:lnTo>
                <a:lnTo>
                  <a:pt x="14616" y="15547"/>
                </a:lnTo>
                <a:lnTo>
                  <a:pt x="14694" y="15352"/>
                </a:lnTo>
                <a:lnTo>
                  <a:pt x="14798" y="15141"/>
                </a:lnTo>
                <a:lnTo>
                  <a:pt x="15161" y="14735"/>
                </a:lnTo>
                <a:lnTo>
                  <a:pt x="15602" y="14329"/>
                </a:lnTo>
                <a:lnTo>
                  <a:pt x="16745" y="13552"/>
                </a:lnTo>
                <a:lnTo>
                  <a:pt x="18043" y="12670"/>
                </a:lnTo>
                <a:lnTo>
                  <a:pt x="18744" y="12194"/>
                </a:lnTo>
                <a:lnTo>
                  <a:pt x="19341" y="11647"/>
                </a:lnTo>
                <a:lnTo>
                  <a:pt x="19938" y="11099"/>
                </a:lnTo>
                <a:lnTo>
                  <a:pt x="20483" y="10464"/>
                </a:lnTo>
                <a:lnTo>
                  <a:pt x="20743" y="10164"/>
                </a:lnTo>
                <a:lnTo>
                  <a:pt x="20950" y="9794"/>
                </a:lnTo>
                <a:lnTo>
                  <a:pt x="21132" y="9441"/>
                </a:lnTo>
                <a:lnTo>
                  <a:pt x="21288" y="9035"/>
                </a:lnTo>
                <a:lnTo>
                  <a:pt x="21444" y="8664"/>
                </a:lnTo>
                <a:lnTo>
                  <a:pt x="21548" y="8223"/>
                </a:lnTo>
                <a:lnTo>
                  <a:pt x="21600" y="7782"/>
                </a:lnTo>
                <a:lnTo>
                  <a:pt x="21600" y="7341"/>
                </a:lnTo>
                <a:lnTo>
                  <a:pt x="21600" y="6935"/>
                </a:lnTo>
                <a:lnTo>
                  <a:pt x="21548" y="6564"/>
                </a:lnTo>
                <a:lnTo>
                  <a:pt x="21496" y="6229"/>
                </a:lnTo>
                <a:lnTo>
                  <a:pt x="21392" y="5858"/>
                </a:lnTo>
                <a:lnTo>
                  <a:pt x="21288" y="5523"/>
                </a:lnTo>
                <a:lnTo>
                  <a:pt x="21132" y="5135"/>
                </a:lnTo>
                <a:lnTo>
                  <a:pt x="20950" y="4800"/>
                </a:lnTo>
                <a:lnTo>
                  <a:pt x="20743" y="4464"/>
                </a:lnTo>
                <a:lnTo>
                  <a:pt x="20535" y="4164"/>
                </a:lnTo>
                <a:lnTo>
                  <a:pt x="20301" y="3847"/>
                </a:lnTo>
                <a:lnTo>
                  <a:pt x="20042" y="3547"/>
                </a:lnTo>
                <a:lnTo>
                  <a:pt x="19782" y="3247"/>
                </a:lnTo>
                <a:lnTo>
                  <a:pt x="19133" y="2664"/>
                </a:lnTo>
                <a:lnTo>
                  <a:pt x="18458" y="2152"/>
                </a:lnTo>
                <a:lnTo>
                  <a:pt x="17705" y="1694"/>
                </a:lnTo>
                <a:lnTo>
                  <a:pt x="16849" y="1252"/>
                </a:lnTo>
                <a:lnTo>
                  <a:pt x="16407" y="1076"/>
                </a:lnTo>
                <a:lnTo>
                  <a:pt x="15940" y="900"/>
                </a:lnTo>
                <a:lnTo>
                  <a:pt x="15499" y="741"/>
                </a:lnTo>
                <a:lnTo>
                  <a:pt x="15057" y="600"/>
                </a:lnTo>
                <a:lnTo>
                  <a:pt x="14564" y="458"/>
                </a:lnTo>
                <a:lnTo>
                  <a:pt x="14045" y="335"/>
                </a:lnTo>
                <a:lnTo>
                  <a:pt x="13500" y="229"/>
                </a:lnTo>
                <a:lnTo>
                  <a:pt x="13006" y="158"/>
                </a:lnTo>
                <a:lnTo>
                  <a:pt x="12461" y="88"/>
                </a:lnTo>
                <a:lnTo>
                  <a:pt x="11968" y="52"/>
                </a:lnTo>
                <a:lnTo>
                  <a:pt x="11423" y="17"/>
                </a:lnTo>
                <a:lnTo>
                  <a:pt x="10825" y="17"/>
                </a:lnTo>
                <a:lnTo>
                  <a:pt x="10254" y="17"/>
                </a:lnTo>
                <a:lnTo>
                  <a:pt x="9709" y="52"/>
                </a:lnTo>
                <a:lnTo>
                  <a:pt x="9216" y="88"/>
                </a:lnTo>
                <a:lnTo>
                  <a:pt x="8671" y="158"/>
                </a:lnTo>
                <a:lnTo>
                  <a:pt x="8177" y="229"/>
                </a:lnTo>
                <a:lnTo>
                  <a:pt x="7632" y="335"/>
                </a:lnTo>
                <a:lnTo>
                  <a:pt x="7113" y="458"/>
                </a:lnTo>
                <a:lnTo>
                  <a:pt x="6620" y="600"/>
                </a:lnTo>
                <a:lnTo>
                  <a:pt x="6178" y="741"/>
                </a:lnTo>
                <a:lnTo>
                  <a:pt x="5737" y="900"/>
                </a:lnTo>
                <a:lnTo>
                  <a:pt x="5270" y="1076"/>
                </a:lnTo>
                <a:lnTo>
                  <a:pt x="4828" y="1252"/>
                </a:lnTo>
                <a:lnTo>
                  <a:pt x="3972" y="1694"/>
                </a:lnTo>
                <a:lnTo>
                  <a:pt x="3219" y="2152"/>
                </a:lnTo>
                <a:lnTo>
                  <a:pt x="2544" y="2664"/>
                </a:lnTo>
                <a:lnTo>
                  <a:pt x="1895" y="3247"/>
                </a:lnTo>
                <a:lnTo>
                  <a:pt x="1635" y="3547"/>
                </a:lnTo>
                <a:lnTo>
                  <a:pt x="1375" y="3847"/>
                </a:lnTo>
                <a:lnTo>
                  <a:pt x="1142" y="4164"/>
                </a:lnTo>
                <a:lnTo>
                  <a:pt x="934" y="4464"/>
                </a:lnTo>
                <a:lnTo>
                  <a:pt x="726" y="4800"/>
                </a:lnTo>
                <a:lnTo>
                  <a:pt x="545" y="5135"/>
                </a:lnTo>
                <a:lnTo>
                  <a:pt x="389" y="5523"/>
                </a:lnTo>
                <a:lnTo>
                  <a:pt x="285" y="5858"/>
                </a:lnTo>
                <a:lnTo>
                  <a:pt x="181" y="6229"/>
                </a:lnTo>
                <a:lnTo>
                  <a:pt x="129" y="6564"/>
                </a:lnTo>
                <a:lnTo>
                  <a:pt x="77" y="6935"/>
                </a:lnTo>
                <a:lnTo>
                  <a:pt x="77" y="7341"/>
                </a:lnTo>
                <a:lnTo>
                  <a:pt x="77" y="7782"/>
                </a:lnTo>
                <a:lnTo>
                  <a:pt x="129" y="8223"/>
                </a:lnTo>
                <a:lnTo>
                  <a:pt x="233" y="8664"/>
                </a:lnTo>
                <a:lnTo>
                  <a:pt x="389" y="9035"/>
                </a:lnTo>
                <a:lnTo>
                  <a:pt x="545" y="9441"/>
                </a:lnTo>
                <a:lnTo>
                  <a:pt x="726" y="9794"/>
                </a:lnTo>
                <a:lnTo>
                  <a:pt x="934" y="10164"/>
                </a:lnTo>
                <a:lnTo>
                  <a:pt x="1194" y="10464"/>
                </a:lnTo>
                <a:lnTo>
                  <a:pt x="1739" y="11099"/>
                </a:lnTo>
                <a:lnTo>
                  <a:pt x="2336" y="11647"/>
                </a:lnTo>
                <a:lnTo>
                  <a:pt x="2933" y="12194"/>
                </a:lnTo>
                <a:lnTo>
                  <a:pt x="3634" y="12670"/>
                </a:lnTo>
                <a:lnTo>
                  <a:pt x="4932" y="13552"/>
                </a:lnTo>
                <a:lnTo>
                  <a:pt x="6075" y="14329"/>
                </a:lnTo>
                <a:lnTo>
                  <a:pt x="6516" y="14735"/>
                </a:lnTo>
                <a:lnTo>
                  <a:pt x="6879" y="15141"/>
                </a:lnTo>
                <a:lnTo>
                  <a:pt x="6983" y="15352"/>
                </a:lnTo>
                <a:lnTo>
                  <a:pt x="7061" y="15547"/>
                </a:lnTo>
                <a:lnTo>
                  <a:pt x="7165" y="15758"/>
                </a:lnTo>
                <a:lnTo>
                  <a:pt x="7165" y="15952"/>
                </a:lnTo>
                <a:lnTo>
                  <a:pt x="7165" y="16464"/>
                </a:lnTo>
                <a:lnTo>
                  <a:pt x="7165" y="16976"/>
                </a:lnTo>
                <a:lnTo>
                  <a:pt x="7165" y="17505"/>
                </a:lnTo>
                <a:lnTo>
                  <a:pt x="7165" y="18052"/>
                </a:lnTo>
                <a:lnTo>
                  <a:pt x="7165" y="18529"/>
                </a:lnTo>
                <a:lnTo>
                  <a:pt x="7165" y="18900"/>
                </a:lnTo>
                <a:lnTo>
                  <a:pt x="7165" y="19147"/>
                </a:lnTo>
                <a:lnTo>
                  <a:pt x="7165" y="19235"/>
                </a:lnTo>
                <a:lnTo>
                  <a:pt x="7165" y="19482"/>
                </a:lnTo>
                <a:lnTo>
                  <a:pt x="7217" y="19747"/>
                </a:lnTo>
                <a:lnTo>
                  <a:pt x="7321" y="19994"/>
                </a:lnTo>
                <a:lnTo>
                  <a:pt x="7476" y="20223"/>
                </a:lnTo>
                <a:lnTo>
                  <a:pt x="7632" y="20435"/>
                </a:lnTo>
                <a:lnTo>
                  <a:pt x="7814" y="20629"/>
                </a:lnTo>
                <a:lnTo>
                  <a:pt x="8022" y="20841"/>
                </a:lnTo>
                <a:lnTo>
                  <a:pt x="8281" y="21000"/>
                </a:lnTo>
                <a:lnTo>
                  <a:pt x="8515" y="21176"/>
                </a:lnTo>
                <a:lnTo>
                  <a:pt x="8775" y="21317"/>
                </a:lnTo>
                <a:lnTo>
                  <a:pt x="9060" y="21441"/>
                </a:lnTo>
                <a:lnTo>
                  <a:pt x="9424" y="21547"/>
                </a:lnTo>
                <a:lnTo>
                  <a:pt x="9761" y="21617"/>
                </a:lnTo>
                <a:lnTo>
                  <a:pt x="10125" y="21688"/>
                </a:lnTo>
                <a:lnTo>
                  <a:pt x="10462" y="21723"/>
                </a:lnTo>
                <a:lnTo>
                  <a:pt x="10825" y="21723"/>
                </a:lnTo>
                <a:close/>
              </a:path>
              <a:path w="21600" h="21600" extrusionOk="0">
                <a:moveTo>
                  <a:pt x="9242" y="14417"/>
                </a:moveTo>
                <a:lnTo>
                  <a:pt x="8541" y="12035"/>
                </a:lnTo>
                <a:lnTo>
                  <a:pt x="7295" y="10129"/>
                </a:lnTo>
                <a:lnTo>
                  <a:pt x="6905" y="9652"/>
                </a:lnTo>
                <a:lnTo>
                  <a:pt x="8541" y="10182"/>
                </a:lnTo>
                <a:lnTo>
                  <a:pt x="9787" y="9547"/>
                </a:lnTo>
                <a:lnTo>
                  <a:pt x="11189" y="10129"/>
                </a:lnTo>
                <a:lnTo>
                  <a:pt x="12279" y="9547"/>
                </a:lnTo>
                <a:lnTo>
                  <a:pt x="13370" y="10076"/>
                </a:lnTo>
                <a:lnTo>
                  <a:pt x="14850" y="9652"/>
                </a:lnTo>
                <a:lnTo>
                  <a:pt x="12902" y="12247"/>
                </a:lnTo>
                <a:lnTo>
                  <a:pt x="12357" y="14417"/>
                </a:lnTo>
                <a:moveTo>
                  <a:pt x="7191" y="15952"/>
                </a:moveTo>
                <a:lnTo>
                  <a:pt x="14512" y="15952"/>
                </a:lnTo>
                <a:lnTo>
                  <a:pt x="14512" y="17064"/>
                </a:lnTo>
                <a:lnTo>
                  <a:pt x="7191" y="17047"/>
                </a:lnTo>
                <a:lnTo>
                  <a:pt x="7191" y="18123"/>
                </a:lnTo>
                <a:lnTo>
                  <a:pt x="14512" y="18158"/>
                </a:lnTo>
                <a:lnTo>
                  <a:pt x="14538" y="19182"/>
                </a:lnTo>
                <a:lnTo>
                  <a:pt x="7217" y="19182"/>
                </a:lnTo>
              </a:path>
            </a:pathLst>
          </a:custGeom>
          <a:solidFill>
            <a:srgbClr val="FFFFCC"/>
          </a:solidFill>
          <a:ln w="571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84" name="Line 31"/>
          <p:cNvSpPr>
            <a:spLocks noChangeShapeType="1"/>
          </p:cNvSpPr>
          <p:nvPr/>
        </p:nvSpPr>
        <p:spPr bwMode="auto">
          <a:xfrm>
            <a:off x="7239000" y="2362200"/>
            <a:ext cx="0" cy="1371600"/>
          </a:xfrm>
          <a:prstGeom prst="line">
            <a:avLst/>
          </a:prstGeom>
          <a:noFill/>
          <a:ln w="38100">
            <a:solidFill>
              <a:sysClr val="windowText" lastClr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5" name="Line 32"/>
          <p:cNvSpPr>
            <a:spLocks noChangeShapeType="1"/>
          </p:cNvSpPr>
          <p:nvPr/>
        </p:nvSpPr>
        <p:spPr bwMode="auto">
          <a:xfrm>
            <a:off x="7239000" y="3733800"/>
            <a:ext cx="762000" cy="0"/>
          </a:xfrm>
          <a:prstGeom prst="line">
            <a:avLst/>
          </a:prstGeom>
          <a:noFill/>
          <a:ln w="38100">
            <a:solidFill>
              <a:sysClr val="windowText" lastClr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6" name="Line 33"/>
          <p:cNvSpPr>
            <a:spLocks noChangeShapeType="1"/>
          </p:cNvSpPr>
          <p:nvPr/>
        </p:nvSpPr>
        <p:spPr bwMode="auto">
          <a:xfrm flipV="1">
            <a:off x="8001000" y="2895600"/>
            <a:ext cx="0" cy="838200"/>
          </a:xfrm>
          <a:prstGeom prst="line">
            <a:avLst/>
          </a:prstGeom>
          <a:noFill/>
          <a:ln w="38100">
            <a:solidFill>
              <a:sysClr val="windowText" lastClr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7" name="Line 34"/>
          <p:cNvSpPr>
            <a:spLocks noChangeShapeType="1"/>
          </p:cNvSpPr>
          <p:nvPr/>
        </p:nvSpPr>
        <p:spPr bwMode="auto">
          <a:xfrm flipH="1" flipV="1">
            <a:off x="8153400" y="2590800"/>
            <a:ext cx="228600" cy="0"/>
          </a:xfrm>
          <a:prstGeom prst="line">
            <a:avLst/>
          </a:prstGeom>
          <a:noFill/>
          <a:ln w="38100">
            <a:solidFill>
              <a:sysClr val="windowText" lastClr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4419600" y="1905000"/>
            <a:ext cx="3561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a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4419600" y="3058180"/>
            <a:ext cx="3738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b</a:t>
            </a:r>
          </a:p>
        </p:txBody>
      </p:sp>
      <p:sp>
        <p:nvSpPr>
          <p:cNvPr id="90" name="Line 15"/>
          <p:cNvSpPr>
            <a:spLocks noChangeShapeType="1"/>
          </p:cNvSpPr>
          <p:nvPr/>
        </p:nvSpPr>
        <p:spPr bwMode="auto">
          <a:xfrm flipV="1">
            <a:off x="5334000" y="2362200"/>
            <a:ext cx="762000" cy="0"/>
          </a:xfrm>
          <a:prstGeom prst="line">
            <a:avLst/>
          </a:prstGeom>
          <a:noFill/>
          <a:ln w="38100">
            <a:solidFill>
              <a:sysClr val="windowText" lastClr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1" name="Line 15"/>
          <p:cNvSpPr>
            <a:spLocks noChangeShapeType="1"/>
          </p:cNvSpPr>
          <p:nvPr/>
        </p:nvSpPr>
        <p:spPr bwMode="auto">
          <a:xfrm flipV="1">
            <a:off x="5334000" y="3505200"/>
            <a:ext cx="762000" cy="0"/>
          </a:xfrm>
          <a:prstGeom prst="line">
            <a:avLst/>
          </a:prstGeom>
          <a:noFill/>
          <a:ln w="38100">
            <a:solidFill>
              <a:sysClr val="windowText" lastClr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2" name="Line 15"/>
          <p:cNvSpPr>
            <a:spLocks noChangeShapeType="1"/>
          </p:cNvSpPr>
          <p:nvPr/>
        </p:nvSpPr>
        <p:spPr bwMode="auto">
          <a:xfrm flipV="1">
            <a:off x="5334000" y="2362200"/>
            <a:ext cx="762000" cy="0"/>
          </a:xfrm>
          <a:prstGeom prst="line">
            <a:avLst/>
          </a:prstGeom>
          <a:noFill/>
          <a:ln w="50800">
            <a:solidFill>
              <a:sysClr val="window" lastClr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3" name="Line 15"/>
          <p:cNvSpPr>
            <a:spLocks noChangeShapeType="1"/>
          </p:cNvSpPr>
          <p:nvPr/>
        </p:nvSpPr>
        <p:spPr bwMode="auto">
          <a:xfrm flipV="1">
            <a:off x="5334000" y="3505200"/>
            <a:ext cx="762000" cy="0"/>
          </a:xfrm>
          <a:prstGeom prst="line">
            <a:avLst/>
          </a:prstGeom>
          <a:noFill/>
          <a:ln w="50800">
            <a:solidFill>
              <a:sysClr val="window" lastClr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7162800" y="1066800"/>
            <a:ext cx="1600200" cy="1127124"/>
            <a:chOff x="3505200" y="3521076"/>
            <a:chExt cx="1600200" cy="1127124"/>
          </a:xfrm>
        </p:grpSpPr>
        <p:cxnSp>
          <p:nvCxnSpPr>
            <p:cNvPr id="95" name="Straight Connector 94"/>
            <p:cNvCxnSpPr/>
            <p:nvPr/>
          </p:nvCxnSpPr>
          <p:spPr>
            <a:xfrm flipV="1">
              <a:off x="4312444" y="3521076"/>
              <a:ext cx="0" cy="288924"/>
            </a:xfrm>
            <a:prstGeom prst="line">
              <a:avLst/>
            </a:prstGeom>
            <a:noFill/>
            <a:ln w="63500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96" name="Straight Connector 95"/>
            <p:cNvCxnSpPr/>
            <p:nvPr/>
          </p:nvCxnSpPr>
          <p:spPr>
            <a:xfrm flipV="1">
              <a:off x="4572000" y="3597276"/>
              <a:ext cx="242888" cy="288924"/>
            </a:xfrm>
            <a:prstGeom prst="line">
              <a:avLst/>
            </a:prstGeom>
            <a:noFill/>
            <a:ln w="63500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97" name="Straight Connector 96"/>
            <p:cNvCxnSpPr/>
            <p:nvPr/>
          </p:nvCxnSpPr>
          <p:spPr>
            <a:xfrm flipH="1" flipV="1">
              <a:off x="3810000" y="3597276"/>
              <a:ext cx="228600" cy="273048"/>
            </a:xfrm>
            <a:prstGeom prst="line">
              <a:avLst/>
            </a:prstGeom>
            <a:noFill/>
            <a:ln w="63500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98" name="Straight Connector 97"/>
            <p:cNvCxnSpPr/>
            <p:nvPr/>
          </p:nvCxnSpPr>
          <p:spPr>
            <a:xfrm flipH="1" flipV="1">
              <a:off x="3505200" y="3970338"/>
              <a:ext cx="304800" cy="144462"/>
            </a:xfrm>
            <a:prstGeom prst="line">
              <a:avLst/>
            </a:prstGeom>
            <a:noFill/>
            <a:ln w="63500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99" name="Straight Connector 98"/>
            <p:cNvCxnSpPr/>
            <p:nvPr/>
          </p:nvCxnSpPr>
          <p:spPr>
            <a:xfrm flipV="1">
              <a:off x="4800600" y="3870324"/>
              <a:ext cx="304800" cy="168276"/>
            </a:xfrm>
            <a:prstGeom prst="line">
              <a:avLst/>
            </a:prstGeom>
            <a:noFill/>
            <a:ln w="63500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100" name="Straight Connector 99"/>
            <p:cNvCxnSpPr/>
            <p:nvPr/>
          </p:nvCxnSpPr>
          <p:spPr>
            <a:xfrm flipV="1">
              <a:off x="3505200" y="4359276"/>
              <a:ext cx="304800" cy="186530"/>
            </a:xfrm>
            <a:prstGeom prst="line">
              <a:avLst/>
            </a:prstGeom>
            <a:noFill/>
            <a:ln w="63500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101" name="Straight Connector 100"/>
            <p:cNvCxnSpPr/>
            <p:nvPr/>
          </p:nvCxnSpPr>
          <p:spPr>
            <a:xfrm flipH="1" flipV="1">
              <a:off x="4814888" y="4359276"/>
              <a:ext cx="290512" cy="288924"/>
            </a:xfrm>
            <a:prstGeom prst="line">
              <a:avLst/>
            </a:prstGeom>
            <a:noFill/>
            <a:ln w="63500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</p:cxnSp>
      </p:grpSp>
      <p:sp>
        <p:nvSpPr>
          <p:cNvPr id="102" name="Line 17"/>
          <p:cNvSpPr>
            <a:spLocks noChangeShapeType="1"/>
          </p:cNvSpPr>
          <p:nvPr/>
        </p:nvSpPr>
        <p:spPr bwMode="auto">
          <a:xfrm>
            <a:off x="4114800" y="6437312"/>
            <a:ext cx="762000" cy="0"/>
          </a:xfrm>
          <a:prstGeom prst="line">
            <a:avLst/>
          </a:prstGeom>
          <a:noFill/>
          <a:ln w="38100">
            <a:solidFill>
              <a:sysClr val="windowText" lastClr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3" name="Oval 18"/>
          <p:cNvSpPr>
            <a:spLocks noChangeArrowheads="1"/>
          </p:cNvSpPr>
          <p:nvPr/>
        </p:nvSpPr>
        <p:spPr bwMode="auto">
          <a:xfrm>
            <a:off x="4876800" y="6248400"/>
            <a:ext cx="381000" cy="381000"/>
          </a:xfrm>
          <a:prstGeom prst="ellipse">
            <a:avLst/>
          </a:prstGeom>
          <a:noFill/>
          <a:ln w="38100">
            <a:solidFill>
              <a:sysClr val="windowText" lastClr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4" name="Line 19"/>
          <p:cNvSpPr>
            <a:spLocks noChangeShapeType="1"/>
          </p:cNvSpPr>
          <p:nvPr/>
        </p:nvSpPr>
        <p:spPr bwMode="auto">
          <a:xfrm>
            <a:off x="6400800" y="6437312"/>
            <a:ext cx="762000" cy="0"/>
          </a:xfrm>
          <a:prstGeom prst="line">
            <a:avLst/>
          </a:prstGeom>
          <a:noFill/>
          <a:ln w="38100">
            <a:solidFill>
              <a:sysClr val="windowText" lastClr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5" name="Oval 20"/>
          <p:cNvSpPr>
            <a:spLocks noChangeArrowheads="1"/>
          </p:cNvSpPr>
          <p:nvPr/>
        </p:nvSpPr>
        <p:spPr bwMode="auto">
          <a:xfrm>
            <a:off x="6019800" y="6248400"/>
            <a:ext cx="381000" cy="381000"/>
          </a:xfrm>
          <a:prstGeom prst="ellipse">
            <a:avLst/>
          </a:prstGeom>
          <a:noFill/>
          <a:ln w="38100">
            <a:solidFill>
              <a:sysClr val="windowText" lastClr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6" name="Line 21"/>
          <p:cNvSpPr>
            <a:spLocks noChangeShapeType="1"/>
          </p:cNvSpPr>
          <p:nvPr/>
        </p:nvSpPr>
        <p:spPr bwMode="auto">
          <a:xfrm flipV="1">
            <a:off x="5267325" y="5818187"/>
            <a:ext cx="914400" cy="609600"/>
          </a:xfrm>
          <a:prstGeom prst="line">
            <a:avLst/>
          </a:prstGeom>
          <a:noFill/>
          <a:ln w="38100">
            <a:solidFill>
              <a:sysClr val="windowText" lastClr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7" name="Line 23"/>
          <p:cNvSpPr>
            <a:spLocks noChangeShapeType="1"/>
          </p:cNvSpPr>
          <p:nvPr/>
        </p:nvSpPr>
        <p:spPr bwMode="auto">
          <a:xfrm>
            <a:off x="4114800" y="5370512"/>
            <a:ext cx="762000" cy="0"/>
          </a:xfrm>
          <a:prstGeom prst="line">
            <a:avLst/>
          </a:prstGeom>
          <a:noFill/>
          <a:ln w="38100">
            <a:solidFill>
              <a:sysClr val="windowText" lastClr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8" name="Oval 24"/>
          <p:cNvSpPr>
            <a:spLocks noChangeArrowheads="1"/>
          </p:cNvSpPr>
          <p:nvPr/>
        </p:nvSpPr>
        <p:spPr bwMode="auto">
          <a:xfrm>
            <a:off x="4876800" y="5181600"/>
            <a:ext cx="381000" cy="381000"/>
          </a:xfrm>
          <a:prstGeom prst="ellipse">
            <a:avLst/>
          </a:prstGeom>
          <a:noFill/>
          <a:ln w="38100">
            <a:solidFill>
              <a:sysClr val="windowText" lastClr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9" name="Line 25"/>
          <p:cNvSpPr>
            <a:spLocks noChangeShapeType="1"/>
          </p:cNvSpPr>
          <p:nvPr/>
        </p:nvSpPr>
        <p:spPr bwMode="auto">
          <a:xfrm>
            <a:off x="6400800" y="5370512"/>
            <a:ext cx="762000" cy="0"/>
          </a:xfrm>
          <a:prstGeom prst="line">
            <a:avLst/>
          </a:prstGeom>
          <a:noFill/>
          <a:ln w="38100">
            <a:solidFill>
              <a:sysClr val="windowText" lastClr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0" name="Oval 26"/>
          <p:cNvSpPr>
            <a:spLocks noChangeArrowheads="1"/>
          </p:cNvSpPr>
          <p:nvPr/>
        </p:nvSpPr>
        <p:spPr bwMode="auto">
          <a:xfrm>
            <a:off x="6019800" y="5181600"/>
            <a:ext cx="381000" cy="381000"/>
          </a:xfrm>
          <a:prstGeom prst="ellipse">
            <a:avLst/>
          </a:prstGeom>
          <a:noFill/>
          <a:ln w="38100">
            <a:solidFill>
              <a:sysClr val="windowText" lastClr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1" name="Line 27"/>
          <p:cNvSpPr>
            <a:spLocks noChangeShapeType="1"/>
          </p:cNvSpPr>
          <p:nvPr/>
        </p:nvSpPr>
        <p:spPr bwMode="auto">
          <a:xfrm flipV="1">
            <a:off x="5267325" y="4751387"/>
            <a:ext cx="914400" cy="609600"/>
          </a:xfrm>
          <a:prstGeom prst="line">
            <a:avLst/>
          </a:prstGeom>
          <a:noFill/>
          <a:ln w="38100">
            <a:solidFill>
              <a:sysClr val="windowText" lastClr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2" name="Line 36"/>
          <p:cNvSpPr>
            <a:spLocks noChangeShapeType="1"/>
          </p:cNvSpPr>
          <p:nvPr/>
        </p:nvSpPr>
        <p:spPr bwMode="auto">
          <a:xfrm>
            <a:off x="7162800" y="5360987"/>
            <a:ext cx="0" cy="304800"/>
          </a:xfrm>
          <a:prstGeom prst="line">
            <a:avLst/>
          </a:prstGeom>
          <a:noFill/>
          <a:ln w="38100">
            <a:solidFill>
              <a:sysClr val="windowText" lastClr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3" name="Line 37"/>
          <p:cNvSpPr>
            <a:spLocks noChangeShapeType="1"/>
          </p:cNvSpPr>
          <p:nvPr/>
        </p:nvSpPr>
        <p:spPr bwMode="auto">
          <a:xfrm>
            <a:off x="7162800" y="6437312"/>
            <a:ext cx="762000" cy="0"/>
          </a:xfrm>
          <a:prstGeom prst="line">
            <a:avLst/>
          </a:prstGeom>
          <a:noFill/>
          <a:ln w="38100">
            <a:solidFill>
              <a:sysClr val="windowText" lastClr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4" name="Line 38"/>
          <p:cNvSpPr>
            <a:spLocks noChangeShapeType="1"/>
          </p:cNvSpPr>
          <p:nvPr/>
        </p:nvSpPr>
        <p:spPr bwMode="auto">
          <a:xfrm flipV="1">
            <a:off x="7924800" y="5589587"/>
            <a:ext cx="0" cy="838200"/>
          </a:xfrm>
          <a:prstGeom prst="line">
            <a:avLst/>
          </a:prstGeom>
          <a:noFill/>
          <a:ln w="38100">
            <a:solidFill>
              <a:sysClr val="windowText" lastClr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5" name="Line 39"/>
          <p:cNvSpPr>
            <a:spLocks noChangeShapeType="1"/>
          </p:cNvSpPr>
          <p:nvPr/>
        </p:nvSpPr>
        <p:spPr bwMode="auto">
          <a:xfrm flipH="1">
            <a:off x="4114800" y="5665787"/>
            <a:ext cx="3048000" cy="0"/>
          </a:xfrm>
          <a:prstGeom prst="line">
            <a:avLst/>
          </a:prstGeom>
          <a:noFill/>
          <a:ln w="38100">
            <a:solidFill>
              <a:sysClr val="windowText" lastClr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6" name="Line 40"/>
          <p:cNvSpPr>
            <a:spLocks noChangeShapeType="1"/>
          </p:cNvSpPr>
          <p:nvPr/>
        </p:nvSpPr>
        <p:spPr bwMode="auto">
          <a:xfrm flipH="1" flipV="1">
            <a:off x="4114800" y="5665787"/>
            <a:ext cx="0" cy="762000"/>
          </a:xfrm>
          <a:prstGeom prst="line">
            <a:avLst/>
          </a:prstGeom>
          <a:noFill/>
          <a:ln w="38100">
            <a:solidFill>
              <a:sysClr val="windowText" lastClr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7" name="Litebulb"/>
          <p:cNvSpPr>
            <a:spLocks noEditPoints="1" noChangeArrowheads="1"/>
          </p:cNvSpPr>
          <p:nvPr/>
        </p:nvSpPr>
        <p:spPr bwMode="auto">
          <a:xfrm>
            <a:off x="7391400" y="4141787"/>
            <a:ext cx="1004888" cy="1471613"/>
          </a:xfrm>
          <a:custGeom>
            <a:avLst/>
            <a:gdLst>
              <a:gd name="T0" fmla="*/ 10800 w 21600"/>
              <a:gd name="T1" fmla="*/ 0 h 21600"/>
              <a:gd name="T2" fmla="*/ 21600 w 21600"/>
              <a:gd name="T3" fmla="*/ 7782 h 21600"/>
              <a:gd name="T4" fmla="*/ 0 w 21600"/>
              <a:gd name="T5" fmla="*/ 7782 h 21600"/>
              <a:gd name="T6" fmla="*/ 10800 w 21600"/>
              <a:gd name="T7" fmla="*/ 21600 h 21600"/>
              <a:gd name="T8" fmla="*/ 3556 w 21600"/>
              <a:gd name="T9" fmla="*/ 2188 h 21600"/>
              <a:gd name="T10" fmla="*/ 18277 w 21600"/>
              <a:gd name="T11" fmla="*/ 928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0825" y="21723"/>
                </a:moveTo>
                <a:lnTo>
                  <a:pt x="11215" y="21723"/>
                </a:lnTo>
                <a:lnTo>
                  <a:pt x="11552" y="21688"/>
                </a:lnTo>
                <a:lnTo>
                  <a:pt x="11916" y="21617"/>
                </a:lnTo>
                <a:lnTo>
                  <a:pt x="12253" y="21547"/>
                </a:lnTo>
                <a:lnTo>
                  <a:pt x="12617" y="21441"/>
                </a:lnTo>
                <a:lnTo>
                  <a:pt x="12902" y="21317"/>
                </a:lnTo>
                <a:lnTo>
                  <a:pt x="13162" y="21176"/>
                </a:lnTo>
                <a:lnTo>
                  <a:pt x="13396" y="21000"/>
                </a:lnTo>
                <a:lnTo>
                  <a:pt x="13655" y="20841"/>
                </a:lnTo>
                <a:lnTo>
                  <a:pt x="13863" y="20629"/>
                </a:lnTo>
                <a:lnTo>
                  <a:pt x="14045" y="20435"/>
                </a:lnTo>
                <a:lnTo>
                  <a:pt x="14200" y="20223"/>
                </a:lnTo>
                <a:lnTo>
                  <a:pt x="14356" y="19994"/>
                </a:lnTo>
                <a:lnTo>
                  <a:pt x="14460" y="19747"/>
                </a:lnTo>
                <a:lnTo>
                  <a:pt x="14512" y="19482"/>
                </a:lnTo>
                <a:lnTo>
                  <a:pt x="14512" y="19235"/>
                </a:lnTo>
                <a:lnTo>
                  <a:pt x="14512" y="19147"/>
                </a:lnTo>
                <a:lnTo>
                  <a:pt x="14512" y="18900"/>
                </a:lnTo>
                <a:lnTo>
                  <a:pt x="14512" y="18529"/>
                </a:lnTo>
                <a:lnTo>
                  <a:pt x="14512" y="18052"/>
                </a:lnTo>
                <a:lnTo>
                  <a:pt x="14512" y="17505"/>
                </a:lnTo>
                <a:lnTo>
                  <a:pt x="14512" y="16976"/>
                </a:lnTo>
                <a:lnTo>
                  <a:pt x="14512" y="16464"/>
                </a:lnTo>
                <a:lnTo>
                  <a:pt x="14512" y="15952"/>
                </a:lnTo>
                <a:lnTo>
                  <a:pt x="14512" y="15758"/>
                </a:lnTo>
                <a:lnTo>
                  <a:pt x="14616" y="15547"/>
                </a:lnTo>
                <a:lnTo>
                  <a:pt x="14694" y="15352"/>
                </a:lnTo>
                <a:lnTo>
                  <a:pt x="14798" y="15141"/>
                </a:lnTo>
                <a:lnTo>
                  <a:pt x="15161" y="14735"/>
                </a:lnTo>
                <a:lnTo>
                  <a:pt x="15602" y="14329"/>
                </a:lnTo>
                <a:lnTo>
                  <a:pt x="16745" y="13552"/>
                </a:lnTo>
                <a:lnTo>
                  <a:pt x="18043" y="12670"/>
                </a:lnTo>
                <a:lnTo>
                  <a:pt x="18744" y="12194"/>
                </a:lnTo>
                <a:lnTo>
                  <a:pt x="19341" y="11647"/>
                </a:lnTo>
                <a:lnTo>
                  <a:pt x="19938" y="11099"/>
                </a:lnTo>
                <a:lnTo>
                  <a:pt x="20483" y="10464"/>
                </a:lnTo>
                <a:lnTo>
                  <a:pt x="20743" y="10164"/>
                </a:lnTo>
                <a:lnTo>
                  <a:pt x="20950" y="9794"/>
                </a:lnTo>
                <a:lnTo>
                  <a:pt x="21132" y="9441"/>
                </a:lnTo>
                <a:lnTo>
                  <a:pt x="21288" y="9035"/>
                </a:lnTo>
                <a:lnTo>
                  <a:pt x="21444" y="8664"/>
                </a:lnTo>
                <a:lnTo>
                  <a:pt x="21548" y="8223"/>
                </a:lnTo>
                <a:lnTo>
                  <a:pt x="21600" y="7782"/>
                </a:lnTo>
                <a:lnTo>
                  <a:pt x="21600" y="7341"/>
                </a:lnTo>
                <a:lnTo>
                  <a:pt x="21600" y="6935"/>
                </a:lnTo>
                <a:lnTo>
                  <a:pt x="21548" y="6564"/>
                </a:lnTo>
                <a:lnTo>
                  <a:pt x="21496" y="6229"/>
                </a:lnTo>
                <a:lnTo>
                  <a:pt x="21392" y="5858"/>
                </a:lnTo>
                <a:lnTo>
                  <a:pt x="21288" y="5523"/>
                </a:lnTo>
                <a:lnTo>
                  <a:pt x="21132" y="5135"/>
                </a:lnTo>
                <a:lnTo>
                  <a:pt x="20950" y="4800"/>
                </a:lnTo>
                <a:lnTo>
                  <a:pt x="20743" y="4464"/>
                </a:lnTo>
                <a:lnTo>
                  <a:pt x="20535" y="4164"/>
                </a:lnTo>
                <a:lnTo>
                  <a:pt x="20301" y="3847"/>
                </a:lnTo>
                <a:lnTo>
                  <a:pt x="20042" y="3547"/>
                </a:lnTo>
                <a:lnTo>
                  <a:pt x="19782" y="3247"/>
                </a:lnTo>
                <a:lnTo>
                  <a:pt x="19133" y="2664"/>
                </a:lnTo>
                <a:lnTo>
                  <a:pt x="18458" y="2152"/>
                </a:lnTo>
                <a:lnTo>
                  <a:pt x="17705" y="1694"/>
                </a:lnTo>
                <a:lnTo>
                  <a:pt x="16849" y="1252"/>
                </a:lnTo>
                <a:lnTo>
                  <a:pt x="16407" y="1076"/>
                </a:lnTo>
                <a:lnTo>
                  <a:pt x="15940" y="900"/>
                </a:lnTo>
                <a:lnTo>
                  <a:pt x="15499" y="741"/>
                </a:lnTo>
                <a:lnTo>
                  <a:pt x="15057" y="600"/>
                </a:lnTo>
                <a:lnTo>
                  <a:pt x="14564" y="458"/>
                </a:lnTo>
                <a:lnTo>
                  <a:pt x="14045" y="335"/>
                </a:lnTo>
                <a:lnTo>
                  <a:pt x="13500" y="229"/>
                </a:lnTo>
                <a:lnTo>
                  <a:pt x="13006" y="158"/>
                </a:lnTo>
                <a:lnTo>
                  <a:pt x="12461" y="88"/>
                </a:lnTo>
                <a:lnTo>
                  <a:pt x="11968" y="52"/>
                </a:lnTo>
                <a:lnTo>
                  <a:pt x="11423" y="17"/>
                </a:lnTo>
                <a:lnTo>
                  <a:pt x="10825" y="17"/>
                </a:lnTo>
                <a:lnTo>
                  <a:pt x="10254" y="17"/>
                </a:lnTo>
                <a:lnTo>
                  <a:pt x="9709" y="52"/>
                </a:lnTo>
                <a:lnTo>
                  <a:pt x="9216" y="88"/>
                </a:lnTo>
                <a:lnTo>
                  <a:pt x="8671" y="158"/>
                </a:lnTo>
                <a:lnTo>
                  <a:pt x="8177" y="229"/>
                </a:lnTo>
                <a:lnTo>
                  <a:pt x="7632" y="335"/>
                </a:lnTo>
                <a:lnTo>
                  <a:pt x="7113" y="458"/>
                </a:lnTo>
                <a:lnTo>
                  <a:pt x="6620" y="600"/>
                </a:lnTo>
                <a:lnTo>
                  <a:pt x="6178" y="741"/>
                </a:lnTo>
                <a:lnTo>
                  <a:pt x="5737" y="900"/>
                </a:lnTo>
                <a:lnTo>
                  <a:pt x="5270" y="1076"/>
                </a:lnTo>
                <a:lnTo>
                  <a:pt x="4828" y="1252"/>
                </a:lnTo>
                <a:lnTo>
                  <a:pt x="3972" y="1694"/>
                </a:lnTo>
                <a:lnTo>
                  <a:pt x="3219" y="2152"/>
                </a:lnTo>
                <a:lnTo>
                  <a:pt x="2544" y="2664"/>
                </a:lnTo>
                <a:lnTo>
                  <a:pt x="1895" y="3247"/>
                </a:lnTo>
                <a:lnTo>
                  <a:pt x="1635" y="3547"/>
                </a:lnTo>
                <a:lnTo>
                  <a:pt x="1375" y="3847"/>
                </a:lnTo>
                <a:lnTo>
                  <a:pt x="1142" y="4164"/>
                </a:lnTo>
                <a:lnTo>
                  <a:pt x="934" y="4464"/>
                </a:lnTo>
                <a:lnTo>
                  <a:pt x="726" y="4800"/>
                </a:lnTo>
                <a:lnTo>
                  <a:pt x="545" y="5135"/>
                </a:lnTo>
                <a:lnTo>
                  <a:pt x="389" y="5523"/>
                </a:lnTo>
                <a:lnTo>
                  <a:pt x="285" y="5858"/>
                </a:lnTo>
                <a:lnTo>
                  <a:pt x="181" y="6229"/>
                </a:lnTo>
                <a:lnTo>
                  <a:pt x="129" y="6564"/>
                </a:lnTo>
                <a:lnTo>
                  <a:pt x="77" y="6935"/>
                </a:lnTo>
                <a:lnTo>
                  <a:pt x="77" y="7341"/>
                </a:lnTo>
                <a:lnTo>
                  <a:pt x="77" y="7782"/>
                </a:lnTo>
                <a:lnTo>
                  <a:pt x="129" y="8223"/>
                </a:lnTo>
                <a:lnTo>
                  <a:pt x="233" y="8664"/>
                </a:lnTo>
                <a:lnTo>
                  <a:pt x="389" y="9035"/>
                </a:lnTo>
                <a:lnTo>
                  <a:pt x="545" y="9441"/>
                </a:lnTo>
                <a:lnTo>
                  <a:pt x="726" y="9794"/>
                </a:lnTo>
                <a:lnTo>
                  <a:pt x="934" y="10164"/>
                </a:lnTo>
                <a:lnTo>
                  <a:pt x="1194" y="10464"/>
                </a:lnTo>
                <a:lnTo>
                  <a:pt x="1739" y="11099"/>
                </a:lnTo>
                <a:lnTo>
                  <a:pt x="2336" y="11647"/>
                </a:lnTo>
                <a:lnTo>
                  <a:pt x="2933" y="12194"/>
                </a:lnTo>
                <a:lnTo>
                  <a:pt x="3634" y="12670"/>
                </a:lnTo>
                <a:lnTo>
                  <a:pt x="4932" y="13552"/>
                </a:lnTo>
                <a:lnTo>
                  <a:pt x="6075" y="14329"/>
                </a:lnTo>
                <a:lnTo>
                  <a:pt x="6516" y="14735"/>
                </a:lnTo>
                <a:lnTo>
                  <a:pt x="6879" y="15141"/>
                </a:lnTo>
                <a:lnTo>
                  <a:pt x="6983" y="15352"/>
                </a:lnTo>
                <a:lnTo>
                  <a:pt x="7061" y="15547"/>
                </a:lnTo>
                <a:lnTo>
                  <a:pt x="7165" y="15758"/>
                </a:lnTo>
                <a:lnTo>
                  <a:pt x="7165" y="15952"/>
                </a:lnTo>
                <a:lnTo>
                  <a:pt x="7165" y="16464"/>
                </a:lnTo>
                <a:lnTo>
                  <a:pt x="7165" y="16976"/>
                </a:lnTo>
                <a:lnTo>
                  <a:pt x="7165" y="17505"/>
                </a:lnTo>
                <a:lnTo>
                  <a:pt x="7165" y="18052"/>
                </a:lnTo>
                <a:lnTo>
                  <a:pt x="7165" y="18529"/>
                </a:lnTo>
                <a:lnTo>
                  <a:pt x="7165" y="18900"/>
                </a:lnTo>
                <a:lnTo>
                  <a:pt x="7165" y="19147"/>
                </a:lnTo>
                <a:lnTo>
                  <a:pt x="7165" y="19235"/>
                </a:lnTo>
                <a:lnTo>
                  <a:pt x="7165" y="19482"/>
                </a:lnTo>
                <a:lnTo>
                  <a:pt x="7217" y="19747"/>
                </a:lnTo>
                <a:lnTo>
                  <a:pt x="7321" y="19994"/>
                </a:lnTo>
                <a:lnTo>
                  <a:pt x="7476" y="20223"/>
                </a:lnTo>
                <a:lnTo>
                  <a:pt x="7632" y="20435"/>
                </a:lnTo>
                <a:lnTo>
                  <a:pt x="7814" y="20629"/>
                </a:lnTo>
                <a:lnTo>
                  <a:pt x="8022" y="20841"/>
                </a:lnTo>
                <a:lnTo>
                  <a:pt x="8281" y="21000"/>
                </a:lnTo>
                <a:lnTo>
                  <a:pt x="8515" y="21176"/>
                </a:lnTo>
                <a:lnTo>
                  <a:pt x="8775" y="21317"/>
                </a:lnTo>
                <a:lnTo>
                  <a:pt x="9060" y="21441"/>
                </a:lnTo>
                <a:lnTo>
                  <a:pt x="9424" y="21547"/>
                </a:lnTo>
                <a:lnTo>
                  <a:pt x="9761" y="21617"/>
                </a:lnTo>
                <a:lnTo>
                  <a:pt x="10125" y="21688"/>
                </a:lnTo>
                <a:lnTo>
                  <a:pt x="10462" y="21723"/>
                </a:lnTo>
                <a:lnTo>
                  <a:pt x="10825" y="21723"/>
                </a:lnTo>
                <a:close/>
              </a:path>
              <a:path w="21600" h="21600" extrusionOk="0">
                <a:moveTo>
                  <a:pt x="9242" y="14417"/>
                </a:moveTo>
                <a:lnTo>
                  <a:pt x="8541" y="12035"/>
                </a:lnTo>
                <a:lnTo>
                  <a:pt x="7295" y="10129"/>
                </a:lnTo>
                <a:lnTo>
                  <a:pt x="6905" y="9652"/>
                </a:lnTo>
                <a:lnTo>
                  <a:pt x="8541" y="10182"/>
                </a:lnTo>
                <a:lnTo>
                  <a:pt x="9787" y="9547"/>
                </a:lnTo>
                <a:lnTo>
                  <a:pt x="11189" y="10129"/>
                </a:lnTo>
                <a:lnTo>
                  <a:pt x="12279" y="9547"/>
                </a:lnTo>
                <a:lnTo>
                  <a:pt x="13370" y="10076"/>
                </a:lnTo>
                <a:lnTo>
                  <a:pt x="14850" y="9652"/>
                </a:lnTo>
                <a:lnTo>
                  <a:pt x="12902" y="12247"/>
                </a:lnTo>
                <a:lnTo>
                  <a:pt x="12357" y="14417"/>
                </a:lnTo>
                <a:moveTo>
                  <a:pt x="7191" y="15952"/>
                </a:moveTo>
                <a:lnTo>
                  <a:pt x="14512" y="15952"/>
                </a:lnTo>
                <a:lnTo>
                  <a:pt x="14512" y="17064"/>
                </a:lnTo>
                <a:lnTo>
                  <a:pt x="7191" y="17047"/>
                </a:lnTo>
                <a:lnTo>
                  <a:pt x="7191" y="18123"/>
                </a:lnTo>
                <a:lnTo>
                  <a:pt x="14512" y="18158"/>
                </a:lnTo>
                <a:lnTo>
                  <a:pt x="14538" y="19182"/>
                </a:lnTo>
                <a:lnTo>
                  <a:pt x="7217" y="19182"/>
                </a:lnTo>
              </a:path>
            </a:pathLst>
          </a:custGeom>
          <a:solidFill>
            <a:srgbClr val="FFFFCC"/>
          </a:solidFill>
          <a:ln w="571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18" name="Line 42"/>
          <p:cNvSpPr>
            <a:spLocks noChangeShapeType="1"/>
          </p:cNvSpPr>
          <p:nvPr/>
        </p:nvSpPr>
        <p:spPr bwMode="auto">
          <a:xfrm flipH="1" flipV="1">
            <a:off x="8077200" y="5360987"/>
            <a:ext cx="228600" cy="0"/>
          </a:xfrm>
          <a:prstGeom prst="line">
            <a:avLst/>
          </a:prstGeom>
          <a:noFill/>
          <a:ln w="38100">
            <a:solidFill>
              <a:sysClr val="windowText" lastClr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9" name="TextBox 118"/>
          <p:cNvSpPr txBox="1"/>
          <p:nvPr/>
        </p:nvSpPr>
        <p:spPr>
          <a:xfrm>
            <a:off x="4472456" y="4913967"/>
            <a:ext cx="3561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a</a:t>
            </a:r>
          </a:p>
        </p:txBody>
      </p:sp>
      <p:sp>
        <p:nvSpPr>
          <p:cNvPr id="120" name="TextBox 119"/>
          <p:cNvSpPr txBox="1"/>
          <p:nvPr/>
        </p:nvSpPr>
        <p:spPr>
          <a:xfrm>
            <a:off x="4484512" y="5980767"/>
            <a:ext cx="3738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b</a:t>
            </a:r>
          </a:p>
        </p:txBody>
      </p:sp>
      <p:sp>
        <p:nvSpPr>
          <p:cNvPr id="121" name="Line 27"/>
          <p:cNvSpPr>
            <a:spLocks noChangeShapeType="1"/>
          </p:cNvSpPr>
          <p:nvPr/>
        </p:nvSpPr>
        <p:spPr bwMode="auto">
          <a:xfrm flipV="1">
            <a:off x="5257800" y="5360987"/>
            <a:ext cx="762000" cy="0"/>
          </a:xfrm>
          <a:prstGeom prst="line">
            <a:avLst/>
          </a:prstGeom>
          <a:noFill/>
          <a:ln w="38100">
            <a:solidFill>
              <a:sysClr val="windowText" lastClr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2" name="Line 27"/>
          <p:cNvSpPr>
            <a:spLocks noChangeShapeType="1"/>
          </p:cNvSpPr>
          <p:nvPr/>
        </p:nvSpPr>
        <p:spPr bwMode="auto">
          <a:xfrm flipV="1">
            <a:off x="5257800" y="6427787"/>
            <a:ext cx="762000" cy="0"/>
          </a:xfrm>
          <a:prstGeom prst="line">
            <a:avLst/>
          </a:prstGeom>
          <a:noFill/>
          <a:ln w="38100">
            <a:solidFill>
              <a:sysClr val="windowText" lastClr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3" name="Line 27"/>
          <p:cNvSpPr>
            <a:spLocks noChangeShapeType="1"/>
          </p:cNvSpPr>
          <p:nvPr/>
        </p:nvSpPr>
        <p:spPr bwMode="auto">
          <a:xfrm flipV="1">
            <a:off x="5257800" y="5360987"/>
            <a:ext cx="762000" cy="0"/>
          </a:xfrm>
          <a:prstGeom prst="line">
            <a:avLst/>
          </a:prstGeom>
          <a:noFill/>
          <a:ln w="50800">
            <a:solidFill>
              <a:sysClr val="window" lastClr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4" name="Line 27"/>
          <p:cNvSpPr>
            <a:spLocks noChangeShapeType="1"/>
          </p:cNvSpPr>
          <p:nvPr/>
        </p:nvSpPr>
        <p:spPr bwMode="auto">
          <a:xfrm flipV="1">
            <a:off x="5257800" y="6427787"/>
            <a:ext cx="762000" cy="0"/>
          </a:xfrm>
          <a:prstGeom prst="line">
            <a:avLst/>
          </a:prstGeom>
          <a:noFill/>
          <a:ln w="50800">
            <a:solidFill>
              <a:sysClr val="window" lastClr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25" name="Group 124"/>
          <p:cNvGrpSpPr/>
          <p:nvPr/>
        </p:nvGrpSpPr>
        <p:grpSpPr>
          <a:xfrm>
            <a:off x="7086600" y="3852863"/>
            <a:ext cx="1600200" cy="1127124"/>
            <a:chOff x="3505200" y="3521076"/>
            <a:chExt cx="1600200" cy="1127124"/>
          </a:xfrm>
        </p:grpSpPr>
        <p:cxnSp>
          <p:nvCxnSpPr>
            <p:cNvPr id="126" name="Straight Connector 125"/>
            <p:cNvCxnSpPr/>
            <p:nvPr/>
          </p:nvCxnSpPr>
          <p:spPr>
            <a:xfrm flipV="1">
              <a:off x="4312444" y="3521076"/>
              <a:ext cx="0" cy="288924"/>
            </a:xfrm>
            <a:prstGeom prst="line">
              <a:avLst/>
            </a:prstGeom>
            <a:noFill/>
            <a:ln w="63500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127" name="Straight Connector 126"/>
            <p:cNvCxnSpPr/>
            <p:nvPr/>
          </p:nvCxnSpPr>
          <p:spPr>
            <a:xfrm flipV="1">
              <a:off x="4572000" y="3597276"/>
              <a:ext cx="242888" cy="288924"/>
            </a:xfrm>
            <a:prstGeom prst="line">
              <a:avLst/>
            </a:prstGeom>
            <a:noFill/>
            <a:ln w="63500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128" name="Straight Connector 127"/>
            <p:cNvCxnSpPr/>
            <p:nvPr/>
          </p:nvCxnSpPr>
          <p:spPr>
            <a:xfrm flipH="1" flipV="1">
              <a:off x="3810000" y="3597276"/>
              <a:ext cx="228600" cy="273048"/>
            </a:xfrm>
            <a:prstGeom prst="line">
              <a:avLst/>
            </a:prstGeom>
            <a:noFill/>
            <a:ln w="63500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129" name="Straight Connector 128"/>
            <p:cNvCxnSpPr/>
            <p:nvPr/>
          </p:nvCxnSpPr>
          <p:spPr>
            <a:xfrm flipH="1" flipV="1">
              <a:off x="3505200" y="3970338"/>
              <a:ext cx="304800" cy="144462"/>
            </a:xfrm>
            <a:prstGeom prst="line">
              <a:avLst/>
            </a:prstGeom>
            <a:noFill/>
            <a:ln w="63500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130" name="Straight Connector 129"/>
            <p:cNvCxnSpPr/>
            <p:nvPr/>
          </p:nvCxnSpPr>
          <p:spPr>
            <a:xfrm flipV="1">
              <a:off x="4800600" y="3870324"/>
              <a:ext cx="304800" cy="168276"/>
            </a:xfrm>
            <a:prstGeom prst="line">
              <a:avLst/>
            </a:prstGeom>
            <a:noFill/>
            <a:ln w="63500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131" name="Straight Connector 130"/>
            <p:cNvCxnSpPr/>
            <p:nvPr/>
          </p:nvCxnSpPr>
          <p:spPr>
            <a:xfrm flipV="1">
              <a:off x="3505200" y="4359276"/>
              <a:ext cx="304800" cy="186530"/>
            </a:xfrm>
            <a:prstGeom prst="line">
              <a:avLst/>
            </a:prstGeom>
            <a:noFill/>
            <a:ln w="63500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132" name="Straight Connector 131"/>
            <p:cNvCxnSpPr/>
            <p:nvPr/>
          </p:nvCxnSpPr>
          <p:spPr>
            <a:xfrm flipH="1" flipV="1">
              <a:off x="4814888" y="4359276"/>
              <a:ext cx="290512" cy="288924"/>
            </a:xfrm>
            <a:prstGeom prst="line">
              <a:avLst/>
            </a:prstGeom>
            <a:noFill/>
            <a:ln w="63500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1694846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 animBg="1"/>
      <p:bldP spid="76" grpId="1" animBg="1"/>
      <p:bldP spid="81" grpId="0" animBg="1"/>
      <p:bldP spid="81" grpId="1" animBg="1"/>
      <p:bldP spid="81" grpId="2" animBg="1"/>
      <p:bldP spid="92" grpId="0" animBg="1"/>
      <p:bldP spid="92" grpId="1" animBg="1"/>
      <p:bldP spid="92" grpId="2" animBg="1"/>
      <p:bldP spid="93" grpId="0" animBg="1"/>
      <p:bldP spid="93" grpId="1" animBg="1"/>
      <p:bldP spid="106" grpId="0" animBg="1"/>
      <p:bldP spid="106" grpId="1" animBg="1"/>
      <p:bldP spid="111" grpId="0" animBg="1"/>
      <p:bldP spid="111" grpId="1" animBg="1"/>
      <p:bldP spid="111" grpId="2" animBg="1"/>
      <p:bldP spid="123" grpId="0" animBg="1"/>
      <p:bldP spid="123" grpId="1" animBg="1"/>
      <p:bldP spid="123" grpId="2" animBg="1"/>
      <p:bldP spid="124" grpId="0" animBg="1"/>
      <p:bldP spid="124" grpId="1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2"/>
              <p:cNvSpPr txBox="1">
                <a:spLocks noChangeArrowheads="1"/>
              </p:cNvSpPr>
              <p:nvPr>
                <p:custDataLst>
                  <p:tags r:id="rId1"/>
                </p:custDataLst>
              </p:nvPr>
            </p:nvSpPr>
            <p:spPr>
              <a:xfrm>
                <a:off x="228600" y="914400"/>
                <a:ext cx="8610600" cy="6248400"/>
              </a:xfrm>
              <a:prstGeom prst="rect">
                <a:avLst/>
              </a:prstGeom>
              <a:ln/>
            </p:spPr>
            <p:txBody>
              <a:bodyPr vert="horz" lIns="91440" tIns="45720" rIns="91440" bIns="45720" rtlCol="0">
                <a:normAutofit/>
              </a:bodyPr>
              <a:lstStyle/>
              <a:p>
                <a:pPr marL="341313" indent="-341313" defTabSz="914400" fontAlgn="auto">
                  <a:lnSpc>
                    <a:spcPct val="82000"/>
                  </a:lnSpc>
                  <a:spcBef>
                    <a:spcPts val="700"/>
                  </a:spcBef>
                  <a:spcAft>
                    <a:spcPts val="0"/>
                  </a:spcAft>
                  <a:buClr>
                    <a:srgbClr val="FFFF66"/>
                  </a:buClr>
                  <a:buSzPct val="80000"/>
                  <a:tabLst>
                    <a:tab pos="911225" algn="l"/>
                    <a:tab pos="1825625" algn="l"/>
                    <a:tab pos="2740025" algn="l"/>
                    <a:tab pos="3654425" algn="l"/>
                    <a:tab pos="4568825" algn="l"/>
                    <a:tab pos="5483225" algn="l"/>
                    <a:tab pos="6397625" algn="l"/>
                    <a:tab pos="7312025" algn="l"/>
                    <a:tab pos="8226425" algn="l"/>
                    <a:tab pos="9140825" algn="l"/>
                    <a:tab pos="10055225" algn="l"/>
                  </a:tabLst>
                  <a:defRPr/>
                </a:pPr>
                <a:r>
                  <a:rPr lang="en-US" sz="2800" dirty="0" smtClean="0">
                    <a:solidFill>
                      <a:prstClr val="black"/>
                    </a:solidFill>
                    <a:latin typeface="Calibri" pitchFamily="34" charset="0"/>
                    <a:ea typeface="+mn-ea"/>
                    <a:cs typeface="Arial" pitchFamily="34" charset="0"/>
                  </a:rPr>
                  <a:t>Identities useful for manipulating logic equations</a:t>
                </a:r>
              </a:p>
              <a:p>
                <a:pPr marL="741363" lvl="1" indent="-284163" defTabSz="914400" fontAlgn="auto">
                  <a:lnSpc>
                    <a:spcPct val="82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rgbClr val="0070C0"/>
                  </a:buClr>
                  <a:buFont typeface="Arial" pitchFamily="34" charset="0"/>
                  <a:buChar char="–"/>
                  <a:tabLst>
                    <a:tab pos="911225" algn="l"/>
                    <a:tab pos="1825625" algn="l"/>
                    <a:tab pos="2740025" algn="l"/>
                    <a:tab pos="3654425" algn="l"/>
                    <a:tab pos="4568825" algn="l"/>
                    <a:tab pos="5483225" algn="l"/>
                    <a:tab pos="6397625" algn="l"/>
                    <a:tab pos="7312025" algn="l"/>
                    <a:tab pos="8226425" algn="l"/>
                    <a:tab pos="9140825" algn="l"/>
                    <a:tab pos="10055225" algn="l"/>
                  </a:tabLst>
                  <a:defRPr/>
                </a:pPr>
                <a:r>
                  <a:rPr lang="en-US" dirty="0" smtClean="0">
                    <a:solidFill>
                      <a:prstClr val="black"/>
                    </a:solidFill>
                    <a:latin typeface="Calibri" pitchFamily="34" charset="0"/>
                    <a:ea typeface="+mn-ea"/>
                    <a:cs typeface="Arial" pitchFamily="34" charset="0"/>
                  </a:rPr>
                  <a:t>For optimization &amp; ease of implementation</a:t>
                </a:r>
              </a:p>
              <a:p>
                <a:pPr marL="741363" lvl="1" indent="-284163" defTabSz="914400" fontAlgn="auto">
                  <a:lnSpc>
                    <a:spcPct val="82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rgbClr val="FFFF66"/>
                  </a:buClr>
                  <a:buFont typeface="Arial" pitchFamily="34" charset="0"/>
                  <a:buNone/>
                  <a:tabLst>
                    <a:tab pos="911225" algn="l"/>
                    <a:tab pos="1825625" algn="l"/>
                    <a:tab pos="2740025" algn="l"/>
                    <a:tab pos="3654425" algn="l"/>
                    <a:tab pos="4568825" algn="l"/>
                    <a:tab pos="5483225" algn="l"/>
                    <a:tab pos="6397625" algn="l"/>
                    <a:tab pos="7312025" algn="l"/>
                    <a:tab pos="8226425" algn="l"/>
                    <a:tab pos="9140825" algn="l"/>
                    <a:tab pos="10055225" algn="l"/>
                  </a:tabLst>
                  <a:defRPr/>
                </a:pPr>
                <a:endParaRPr lang="en-US" sz="3200" dirty="0">
                  <a:solidFill>
                    <a:prstClr val="black"/>
                  </a:solidFill>
                  <a:latin typeface="Calibri" pitchFamily="34" charset="0"/>
                  <a:ea typeface="+mn-ea"/>
                  <a:cs typeface="Arial" pitchFamily="34" charset="0"/>
                </a:endParaRPr>
              </a:p>
              <a:p>
                <a:pPr marL="741363" lvl="1" indent="-284163" defTabSz="914400" fontAlgn="auto">
                  <a:lnSpc>
                    <a:spcPct val="82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rgbClr val="FFFF66"/>
                  </a:buClr>
                  <a:buFont typeface="Arial" pitchFamily="34" charset="0"/>
                  <a:buNone/>
                  <a:tabLst>
                    <a:tab pos="911225" algn="l"/>
                    <a:tab pos="1825625" algn="l"/>
                    <a:tab pos="2740025" algn="l"/>
                    <a:tab pos="3654425" algn="l"/>
                    <a:tab pos="4568825" algn="l"/>
                    <a:tab pos="5483225" algn="l"/>
                    <a:tab pos="6397625" algn="l"/>
                    <a:tab pos="7312025" algn="l"/>
                    <a:tab pos="8226425" algn="l"/>
                    <a:tab pos="9140825" algn="l"/>
                    <a:tab pos="10055225" algn="l"/>
                  </a:tabLst>
                  <a:defRPr/>
                </a:pP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32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Arial" pitchFamily="34" charset="0"/>
                          </a:rPr>
                        </m:ctrlPr>
                      </m:accPr>
                      <m:e>
                        <m:r>
                          <a:rPr lang="en-US" sz="3200" smtClean="0">
                            <a:solidFill>
                              <a:prstClr val="black"/>
                            </a:solidFill>
                            <a:latin typeface="Cambria Math"/>
                            <a:ea typeface="+mn-ea"/>
                            <a:cs typeface="Arial" pitchFamily="34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 sz="3200" smtClean="0">
                            <a:solidFill>
                              <a:prstClr val="black"/>
                            </a:solidFill>
                            <a:latin typeface="Cambria Math"/>
                            <a:ea typeface="+mn-ea"/>
                            <a:cs typeface="Arial" pitchFamily="34" charset="0"/>
                          </a:rPr>
                          <m:t>a</m:t>
                        </m:r>
                        <m:r>
                          <a:rPr lang="en-US" sz="3200" smtClean="0">
                            <a:solidFill>
                              <a:prstClr val="black"/>
                            </a:solidFill>
                            <a:latin typeface="Cambria Math"/>
                            <a:ea typeface="+mn-ea"/>
                            <a:cs typeface="Arial" pitchFamily="34" charset="0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lang="en-US" sz="3200" smtClean="0">
                            <a:solidFill>
                              <a:prstClr val="black"/>
                            </a:solidFill>
                            <a:latin typeface="Cambria Math"/>
                            <a:ea typeface="+mn-ea"/>
                            <a:cs typeface="Arial" pitchFamily="34" charset="0"/>
                          </a:rPr>
                          <m:t>b</m:t>
                        </m:r>
                        <m:r>
                          <a:rPr lang="en-US" sz="3200" smtClean="0">
                            <a:solidFill>
                              <a:prstClr val="black"/>
                            </a:solidFill>
                            <a:latin typeface="Cambria Math"/>
                            <a:ea typeface="+mn-ea"/>
                            <a:cs typeface="Arial" pitchFamily="34" charset="0"/>
                          </a:rPr>
                          <m:t>)</m:t>
                        </m:r>
                      </m:e>
                    </m:acc>
                  </m:oMath>
                </a14:m>
                <a:r>
                  <a:rPr lang="en-US" sz="3200" dirty="0" smtClean="0">
                    <a:solidFill>
                      <a:prstClr val="black"/>
                    </a:solidFill>
                    <a:latin typeface="Calibri" pitchFamily="34" charset="0"/>
                    <a:ea typeface="+mn-ea"/>
                    <a:cs typeface="Arial" pitchFamily="34" charset="0"/>
                  </a:rPr>
                  <a:t>   = </a:t>
                </a:r>
              </a:p>
              <a:p>
                <a:pPr marL="741363" lvl="1" indent="-284163" defTabSz="914400" fontAlgn="auto">
                  <a:lnSpc>
                    <a:spcPct val="82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rgbClr val="FFFF66"/>
                  </a:buClr>
                  <a:buFont typeface="Arial" pitchFamily="34" charset="0"/>
                  <a:buNone/>
                  <a:tabLst>
                    <a:tab pos="911225" algn="l"/>
                    <a:tab pos="1825625" algn="l"/>
                    <a:tab pos="2740025" algn="l"/>
                    <a:tab pos="3654425" algn="l"/>
                    <a:tab pos="4568825" algn="l"/>
                    <a:tab pos="5483225" algn="l"/>
                    <a:tab pos="6397625" algn="l"/>
                    <a:tab pos="7312025" algn="l"/>
                    <a:tab pos="8226425" algn="l"/>
                    <a:tab pos="9140825" algn="l"/>
                    <a:tab pos="10055225" algn="l"/>
                  </a:tabLst>
                  <a:defRPr/>
                </a:pPr>
                <a:endParaRPr lang="en-US" sz="3200" dirty="0" smtClean="0">
                  <a:solidFill>
                    <a:prstClr val="black"/>
                  </a:solidFill>
                  <a:latin typeface="Calibri" pitchFamily="34" charset="0"/>
                  <a:ea typeface="+mn-ea"/>
                  <a:cs typeface="Arial" pitchFamily="34" charset="0"/>
                </a:endParaRPr>
              </a:p>
              <a:p>
                <a:pPr marL="741363" lvl="1" indent="-284163" defTabSz="914400" fontAlgn="auto">
                  <a:lnSpc>
                    <a:spcPct val="82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rgbClr val="FFFF66"/>
                  </a:buClr>
                  <a:buFont typeface="Arial" pitchFamily="34" charset="0"/>
                  <a:buNone/>
                  <a:tabLst>
                    <a:tab pos="911225" algn="l"/>
                    <a:tab pos="1825625" algn="l"/>
                    <a:tab pos="2740025" algn="l"/>
                    <a:tab pos="3654425" algn="l"/>
                    <a:tab pos="4568825" algn="l"/>
                    <a:tab pos="5483225" algn="l"/>
                    <a:tab pos="6397625" algn="l"/>
                    <a:tab pos="7312025" algn="l"/>
                    <a:tab pos="8226425" algn="l"/>
                    <a:tab pos="9140825" algn="l"/>
                    <a:tab pos="10055225" algn="l"/>
                  </a:tabLst>
                  <a:defRPr/>
                </a:pP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32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Arial" pitchFamily="34" charset="0"/>
                          </a:rPr>
                        </m:ctrlPr>
                      </m:accPr>
                      <m:e>
                        <m:r>
                          <a:rPr lang="en-US" sz="3200" smtClean="0">
                            <a:solidFill>
                              <a:prstClr val="black"/>
                            </a:solidFill>
                            <a:latin typeface="Cambria Math"/>
                            <a:ea typeface="+mn-ea"/>
                            <a:cs typeface="Arial" pitchFamily="34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 sz="3200" smtClean="0">
                            <a:solidFill>
                              <a:prstClr val="black"/>
                            </a:solidFill>
                            <a:latin typeface="Cambria Math"/>
                            <a:ea typeface="+mn-ea"/>
                            <a:cs typeface="Arial" pitchFamily="34" charset="0"/>
                          </a:rPr>
                          <m:t>a</m:t>
                        </m:r>
                        <m:r>
                          <a:rPr lang="en-US" sz="3200" smtClean="0">
                            <a:solidFill>
                              <a:prstClr val="black"/>
                            </a:solidFill>
                            <a:latin typeface="Cambria Math"/>
                            <a:ea typeface="+mn-ea"/>
                            <a:cs typeface="Arial" pitchFamily="34" charset="0"/>
                          </a:rPr>
                          <m:t> ∙</m:t>
                        </m:r>
                        <m:r>
                          <m:rPr>
                            <m:sty m:val="p"/>
                          </m:rPr>
                          <a:rPr lang="en-US" sz="3200" smtClean="0">
                            <a:solidFill>
                              <a:prstClr val="black"/>
                            </a:solidFill>
                            <a:latin typeface="Cambria Math"/>
                            <a:ea typeface="+mn-ea"/>
                            <a:cs typeface="Arial" pitchFamily="34" charset="0"/>
                          </a:rPr>
                          <m:t>b</m:t>
                        </m:r>
                        <m:r>
                          <a:rPr lang="en-US" sz="3200" smtClean="0">
                            <a:solidFill>
                              <a:prstClr val="black"/>
                            </a:solidFill>
                            <a:latin typeface="Cambria Math"/>
                            <a:ea typeface="+mn-ea"/>
                            <a:cs typeface="Arial" pitchFamily="34" charset="0"/>
                          </a:rPr>
                          <m:t>)</m:t>
                        </m:r>
                      </m:e>
                    </m:acc>
                  </m:oMath>
                </a14:m>
                <a:r>
                  <a:rPr lang="en-US" sz="3200" dirty="0" smtClean="0">
                    <a:solidFill>
                      <a:prstClr val="black"/>
                    </a:solidFill>
                    <a:latin typeface="Calibri" pitchFamily="34" charset="0"/>
                    <a:ea typeface="+mn-ea"/>
                    <a:cs typeface="Arial" pitchFamily="34" charset="0"/>
                  </a:rPr>
                  <a:t>    = </a:t>
                </a:r>
              </a:p>
              <a:p>
                <a:pPr marL="741363" lvl="1" indent="-284163" defTabSz="914400" fontAlgn="auto">
                  <a:lnSpc>
                    <a:spcPct val="82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rgbClr val="FFFF66"/>
                  </a:buClr>
                  <a:buFont typeface="Arial" pitchFamily="34" charset="0"/>
                  <a:buNone/>
                  <a:tabLst>
                    <a:tab pos="911225" algn="l"/>
                    <a:tab pos="1825625" algn="l"/>
                    <a:tab pos="2740025" algn="l"/>
                    <a:tab pos="3654425" algn="l"/>
                    <a:tab pos="4568825" algn="l"/>
                    <a:tab pos="5483225" algn="l"/>
                    <a:tab pos="6397625" algn="l"/>
                    <a:tab pos="7312025" algn="l"/>
                    <a:tab pos="8226425" algn="l"/>
                    <a:tab pos="9140825" algn="l"/>
                    <a:tab pos="10055225" algn="l"/>
                  </a:tabLst>
                  <a:defRPr/>
                </a:pPr>
                <a:endParaRPr lang="en-US" sz="3200" dirty="0" smtClean="0">
                  <a:solidFill>
                    <a:prstClr val="black"/>
                  </a:solidFill>
                  <a:latin typeface="Calibri" pitchFamily="34" charset="0"/>
                  <a:ea typeface="+mn-ea"/>
                  <a:cs typeface="Arial" pitchFamily="34" charset="0"/>
                </a:endParaRPr>
              </a:p>
              <a:p>
                <a:pPr marL="741363" lvl="1" indent="-284163" defTabSz="914400" fontAlgn="auto">
                  <a:lnSpc>
                    <a:spcPct val="82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rgbClr val="FFFF66"/>
                  </a:buClr>
                  <a:buFont typeface="Arial" pitchFamily="34" charset="0"/>
                  <a:buNone/>
                  <a:tabLst>
                    <a:tab pos="911225" algn="l"/>
                    <a:tab pos="1825625" algn="l"/>
                    <a:tab pos="2740025" algn="l"/>
                    <a:tab pos="3654425" algn="l"/>
                    <a:tab pos="4568825" algn="l"/>
                    <a:tab pos="5483225" algn="l"/>
                    <a:tab pos="6397625" algn="l"/>
                    <a:tab pos="7312025" algn="l"/>
                    <a:tab pos="8226425" algn="l"/>
                    <a:tab pos="9140825" algn="l"/>
                    <a:tab pos="10055225" algn="l"/>
                  </a:tabLst>
                  <a:defRPr/>
                </a:pPr>
                <a:r>
                  <a:rPr lang="en-US" sz="3200" dirty="0" smtClean="0">
                    <a:solidFill>
                      <a:prstClr val="black"/>
                    </a:solidFill>
                    <a:latin typeface="Calibri" pitchFamily="34" charset="0"/>
                    <a:ea typeface="+mn-ea"/>
                    <a:cs typeface="Arial" pitchFamily="34" charset="0"/>
                  </a:rPr>
                  <a:t>a + a b     = </a:t>
                </a:r>
              </a:p>
              <a:p>
                <a:pPr marL="741363" lvl="1" indent="-284163" defTabSz="914400" fontAlgn="auto">
                  <a:lnSpc>
                    <a:spcPct val="82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rgbClr val="FFFF66"/>
                  </a:buClr>
                  <a:buFont typeface="Arial" pitchFamily="34" charset="0"/>
                  <a:buNone/>
                  <a:tabLst>
                    <a:tab pos="911225" algn="l"/>
                    <a:tab pos="1825625" algn="l"/>
                    <a:tab pos="2740025" algn="l"/>
                    <a:tab pos="3654425" algn="l"/>
                    <a:tab pos="4568825" algn="l"/>
                    <a:tab pos="5483225" algn="l"/>
                    <a:tab pos="6397625" algn="l"/>
                    <a:tab pos="7312025" algn="l"/>
                    <a:tab pos="8226425" algn="l"/>
                    <a:tab pos="9140825" algn="l"/>
                    <a:tab pos="10055225" algn="l"/>
                  </a:tabLst>
                  <a:defRPr/>
                </a:pPr>
                <a:endParaRPr lang="en-US" sz="3200" dirty="0" smtClean="0">
                  <a:solidFill>
                    <a:prstClr val="black"/>
                  </a:solidFill>
                  <a:latin typeface="Calibri" pitchFamily="34" charset="0"/>
                  <a:ea typeface="+mn-ea"/>
                  <a:cs typeface="Arial" pitchFamily="34" charset="0"/>
                </a:endParaRPr>
              </a:p>
              <a:p>
                <a:pPr marL="741363" lvl="1" indent="-284163" defTabSz="914400" fontAlgn="auto">
                  <a:lnSpc>
                    <a:spcPct val="82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rgbClr val="FFFF66"/>
                  </a:buClr>
                  <a:buFont typeface="Arial" pitchFamily="34" charset="0"/>
                  <a:buNone/>
                  <a:tabLst>
                    <a:tab pos="911225" algn="l"/>
                    <a:tab pos="1825625" algn="l"/>
                    <a:tab pos="2740025" algn="l"/>
                    <a:tab pos="3654425" algn="l"/>
                    <a:tab pos="4568825" algn="l"/>
                    <a:tab pos="5483225" algn="l"/>
                    <a:tab pos="6397625" algn="l"/>
                    <a:tab pos="7312025" algn="l"/>
                    <a:tab pos="8226425" algn="l"/>
                    <a:tab pos="9140825" algn="l"/>
                    <a:tab pos="10055225" algn="l"/>
                  </a:tabLst>
                  <a:defRPr/>
                </a:pPr>
                <a:r>
                  <a:rPr lang="en-US" sz="3200" dirty="0" smtClean="0">
                    <a:solidFill>
                      <a:prstClr val="black"/>
                    </a:solidFill>
                    <a:latin typeface="Calibri" pitchFamily="34" charset="0"/>
                    <a:ea typeface="+mn-ea"/>
                    <a:cs typeface="Arial" pitchFamily="34" charset="0"/>
                  </a:rPr>
                  <a:t>a(</a:t>
                </a:r>
                <a:r>
                  <a:rPr lang="en-US" sz="3200" dirty="0" err="1" smtClean="0">
                    <a:solidFill>
                      <a:prstClr val="black"/>
                    </a:solidFill>
                    <a:latin typeface="Calibri" pitchFamily="34" charset="0"/>
                    <a:ea typeface="+mn-ea"/>
                    <a:cs typeface="Arial" pitchFamily="34" charset="0"/>
                  </a:rPr>
                  <a:t>b+c</a:t>
                </a:r>
                <a:r>
                  <a:rPr lang="en-US" sz="3200" dirty="0" smtClean="0">
                    <a:solidFill>
                      <a:prstClr val="black"/>
                    </a:solidFill>
                    <a:latin typeface="Calibri" pitchFamily="34" charset="0"/>
                    <a:ea typeface="+mn-ea"/>
                    <a:cs typeface="Arial" pitchFamily="34" charset="0"/>
                  </a:rPr>
                  <a:t>)     = </a:t>
                </a:r>
              </a:p>
              <a:p>
                <a:pPr marL="741363" lvl="1" indent="-284163" defTabSz="914400" fontAlgn="auto">
                  <a:lnSpc>
                    <a:spcPct val="82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rgbClr val="FFFF66"/>
                  </a:buClr>
                  <a:buFont typeface="Arial" pitchFamily="34" charset="0"/>
                  <a:buNone/>
                  <a:tabLst>
                    <a:tab pos="911225" algn="l"/>
                    <a:tab pos="1825625" algn="l"/>
                    <a:tab pos="2740025" algn="l"/>
                    <a:tab pos="3654425" algn="l"/>
                    <a:tab pos="4568825" algn="l"/>
                    <a:tab pos="5483225" algn="l"/>
                    <a:tab pos="6397625" algn="l"/>
                    <a:tab pos="7312025" algn="l"/>
                    <a:tab pos="8226425" algn="l"/>
                    <a:tab pos="9140825" algn="l"/>
                    <a:tab pos="10055225" algn="l"/>
                  </a:tabLst>
                  <a:defRPr/>
                </a:pPr>
                <a:endParaRPr lang="en-US" sz="3200" i="1" dirty="0" smtClean="0">
                  <a:solidFill>
                    <a:prstClr val="black"/>
                  </a:solidFill>
                  <a:latin typeface="Cambria Math"/>
                  <a:ea typeface="+mn-ea"/>
                  <a:cs typeface="Arial" pitchFamily="34" charset="0"/>
                </a:endParaRPr>
              </a:p>
              <a:p>
                <a:pPr marL="741363" lvl="1" indent="-284163" defTabSz="914400" fontAlgn="auto">
                  <a:lnSpc>
                    <a:spcPct val="82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rgbClr val="FFFF66"/>
                  </a:buClr>
                  <a:buFont typeface="Arial" pitchFamily="34" charset="0"/>
                  <a:buNone/>
                  <a:tabLst>
                    <a:tab pos="911225" algn="l"/>
                    <a:tab pos="1825625" algn="l"/>
                    <a:tab pos="2740025" algn="l"/>
                    <a:tab pos="3654425" algn="l"/>
                    <a:tab pos="4568825" algn="l"/>
                    <a:tab pos="5483225" algn="l"/>
                    <a:tab pos="6397625" algn="l"/>
                    <a:tab pos="7312025" algn="l"/>
                    <a:tab pos="8226425" algn="l"/>
                    <a:tab pos="9140825" algn="l"/>
                    <a:tab pos="10055225" algn="l"/>
                  </a:tabLst>
                  <a:defRPr/>
                </a:pP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32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Arial" pitchFamily="34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3200" smtClean="0">
                            <a:solidFill>
                              <a:prstClr val="black"/>
                            </a:solidFill>
                            <a:latin typeface="Cambria Math"/>
                            <a:ea typeface="+mn-ea"/>
                            <a:cs typeface="Arial" pitchFamily="34" charset="0"/>
                          </a:rPr>
                          <m:t>a</m:t>
                        </m:r>
                        <m:r>
                          <a:rPr lang="en-US" sz="3200" smtClean="0">
                            <a:solidFill>
                              <a:prstClr val="black"/>
                            </a:solidFill>
                            <a:latin typeface="Cambria Math"/>
                            <a:ea typeface="+mn-ea"/>
                            <a:cs typeface="Arial" pitchFamily="34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 sz="3200" smtClean="0">
                            <a:solidFill>
                              <a:prstClr val="black"/>
                            </a:solidFill>
                            <a:latin typeface="Cambria Math"/>
                            <a:ea typeface="+mn-ea"/>
                            <a:cs typeface="Arial" pitchFamily="34" charset="0"/>
                          </a:rPr>
                          <m:t>b</m:t>
                        </m:r>
                        <m:r>
                          <a:rPr lang="en-US" sz="3200" smtClean="0">
                            <a:solidFill>
                              <a:prstClr val="black"/>
                            </a:solidFill>
                            <a:latin typeface="Cambria Math"/>
                            <a:ea typeface="+mn-ea"/>
                            <a:cs typeface="Arial" pitchFamily="34" charset="0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lang="en-US" sz="3200" smtClean="0">
                            <a:solidFill>
                              <a:prstClr val="black"/>
                            </a:solidFill>
                            <a:latin typeface="Cambria Math"/>
                            <a:ea typeface="+mn-ea"/>
                            <a:cs typeface="Arial" pitchFamily="34" charset="0"/>
                          </a:rPr>
                          <m:t>c</m:t>
                        </m:r>
                        <m:r>
                          <a:rPr lang="en-US" sz="3200" smtClean="0">
                            <a:solidFill>
                              <a:prstClr val="black"/>
                            </a:solidFill>
                            <a:latin typeface="Cambria Math"/>
                            <a:ea typeface="+mn-ea"/>
                            <a:cs typeface="Arial" pitchFamily="34" charset="0"/>
                          </a:rPr>
                          <m:t>)</m:t>
                        </m:r>
                      </m:e>
                    </m:acc>
                  </m:oMath>
                </a14:m>
                <a:r>
                  <a:rPr lang="en-US" sz="3200" dirty="0" smtClean="0">
                    <a:solidFill>
                      <a:prstClr val="black"/>
                    </a:solidFill>
                    <a:latin typeface="Calibri" pitchFamily="34" charset="0"/>
                    <a:ea typeface="+mn-ea"/>
                    <a:cs typeface="Arial" pitchFamily="34" charset="0"/>
                  </a:rPr>
                  <a:t> =</a:t>
                </a:r>
              </a:p>
            </p:txBody>
          </p:sp>
        </mc:Choice>
        <mc:Fallback xmlns="">
          <p:sp>
            <p:nvSpPr>
              <p:cNvPr id="44" name="Rectangle 2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5"/>
                </p:custDataLst>
              </p:nvPr>
            </p:nvSpPr>
            <p:spPr>
              <a:xfrm>
                <a:off x="228600" y="914400"/>
                <a:ext cx="8610600" cy="6248400"/>
              </a:xfrm>
              <a:prstGeom prst="rect">
                <a:avLst/>
              </a:prstGeom>
              <a:blipFill>
                <a:blip r:embed="rId6"/>
                <a:stretch>
                  <a:fillRect l="-1487" t="-2049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Title 1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455294" y="2299"/>
            <a:ext cx="8229600" cy="10229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Source Sans Pro"/>
              </a:rPr>
              <a:t>Identities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2961420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2"/>
              <p:cNvSpPr txBox="1">
                <a:spLocks noChangeArrowheads="1"/>
              </p:cNvSpPr>
              <p:nvPr>
                <p:custDataLst>
                  <p:tags r:id="rId1"/>
                </p:custDataLst>
              </p:nvPr>
            </p:nvSpPr>
            <p:spPr>
              <a:xfrm>
                <a:off x="228600" y="914400"/>
                <a:ext cx="8610600" cy="6248400"/>
              </a:xfrm>
              <a:prstGeom prst="rect">
                <a:avLst/>
              </a:prstGeom>
              <a:ln/>
            </p:spPr>
            <p:txBody>
              <a:bodyPr vert="horz" lIns="91440" tIns="45720" rIns="91440" bIns="45720" rtlCol="0">
                <a:normAutofit/>
              </a:bodyPr>
              <a:lstStyle/>
              <a:p>
                <a:pPr marL="341313" indent="-341313" defTabSz="914400" fontAlgn="auto">
                  <a:lnSpc>
                    <a:spcPct val="82000"/>
                  </a:lnSpc>
                  <a:spcBef>
                    <a:spcPts val="700"/>
                  </a:spcBef>
                  <a:spcAft>
                    <a:spcPts val="0"/>
                  </a:spcAft>
                  <a:buClr>
                    <a:srgbClr val="FFFF66"/>
                  </a:buClr>
                  <a:buSzPct val="80000"/>
                  <a:tabLst>
                    <a:tab pos="911225" algn="l"/>
                    <a:tab pos="1825625" algn="l"/>
                    <a:tab pos="2740025" algn="l"/>
                    <a:tab pos="3654425" algn="l"/>
                    <a:tab pos="4568825" algn="l"/>
                    <a:tab pos="5483225" algn="l"/>
                    <a:tab pos="6397625" algn="l"/>
                    <a:tab pos="7312025" algn="l"/>
                    <a:tab pos="8226425" algn="l"/>
                    <a:tab pos="9140825" algn="l"/>
                    <a:tab pos="10055225" algn="l"/>
                  </a:tabLst>
                  <a:defRPr/>
                </a:pPr>
                <a:r>
                  <a:rPr lang="en-US" sz="2800" dirty="0" smtClean="0">
                    <a:solidFill>
                      <a:prstClr val="black"/>
                    </a:solidFill>
                    <a:latin typeface="Calibri" pitchFamily="34" charset="0"/>
                    <a:ea typeface="+mn-ea"/>
                    <a:cs typeface="Arial" pitchFamily="34" charset="0"/>
                  </a:rPr>
                  <a:t>Identities useful for manipulating logic equations</a:t>
                </a:r>
              </a:p>
              <a:p>
                <a:pPr marL="741363" lvl="1" indent="-284163" defTabSz="914400" fontAlgn="auto">
                  <a:lnSpc>
                    <a:spcPct val="82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rgbClr val="0070C0"/>
                  </a:buClr>
                  <a:buFont typeface="Arial" pitchFamily="34" charset="0"/>
                  <a:buChar char="–"/>
                  <a:tabLst>
                    <a:tab pos="911225" algn="l"/>
                    <a:tab pos="1825625" algn="l"/>
                    <a:tab pos="2740025" algn="l"/>
                    <a:tab pos="3654425" algn="l"/>
                    <a:tab pos="4568825" algn="l"/>
                    <a:tab pos="5483225" algn="l"/>
                    <a:tab pos="6397625" algn="l"/>
                    <a:tab pos="7312025" algn="l"/>
                    <a:tab pos="8226425" algn="l"/>
                    <a:tab pos="9140825" algn="l"/>
                    <a:tab pos="10055225" algn="l"/>
                  </a:tabLst>
                  <a:defRPr/>
                </a:pPr>
                <a:r>
                  <a:rPr lang="en-US" dirty="0" smtClean="0">
                    <a:solidFill>
                      <a:prstClr val="black"/>
                    </a:solidFill>
                    <a:latin typeface="Calibri" pitchFamily="34" charset="0"/>
                    <a:ea typeface="+mn-ea"/>
                    <a:cs typeface="Arial" pitchFamily="34" charset="0"/>
                  </a:rPr>
                  <a:t>For optimization &amp; ease of implementation</a:t>
                </a:r>
              </a:p>
              <a:p>
                <a:pPr marL="741363" lvl="1" indent="-284163" defTabSz="914400" fontAlgn="auto">
                  <a:lnSpc>
                    <a:spcPct val="82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rgbClr val="FFFF66"/>
                  </a:buClr>
                  <a:buFont typeface="Arial" pitchFamily="34" charset="0"/>
                  <a:buNone/>
                  <a:tabLst>
                    <a:tab pos="911225" algn="l"/>
                    <a:tab pos="1825625" algn="l"/>
                    <a:tab pos="2740025" algn="l"/>
                    <a:tab pos="3654425" algn="l"/>
                    <a:tab pos="4568825" algn="l"/>
                    <a:tab pos="5483225" algn="l"/>
                    <a:tab pos="6397625" algn="l"/>
                    <a:tab pos="7312025" algn="l"/>
                    <a:tab pos="8226425" algn="l"/>
                    <a:tab pos="9140825" algn="l"/>
                    <a:tab pos="10055225" algn="l"/>
                  </a:tabLst>
                  <a:defRPr/>
                </a:pPr>
                <a:endParaRPr lang="en-US" sz="3200" dirty="0">
                  <a:solidFill>
                    <a:prstClr val="black"/>
                  </a:solidFill>
                  <a:latin typeface="Calibri" pitchFamily="34" charset="0"/>
                  <a:ea typeface="+mn-ea"/>
                  <a:cs typeface="Arial" pitchFamily="34" charset="0"/>
                </a:endParaRPr>
              </a:p>
              <a:p>
                <a:pPr marL="741363" lvl="1" indent="-284163" defTabSz="914400" fontAlgn="auto">
                  <a:lnSpc>
                    <a:spcPct val="82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rgbClr val="FFFF66"/>
                  </a:buClr>
                  <a:buFont typeface="Arial" pitchFamily="34" charset="0"/>
                  <a:buNone/>
                  <a:tabLst>
                    <a:tab pos="911225" algn="l"/>
                    <a:tab pos="1825625" algn="l"/>
                    <a:tab pos="2740025" algn="l"/>
                    <a:tab pos="3654425" algn="l"/>
                    <a:tab pos="4568825" algn="l"/>
                    <a:tab pos="5483225" algn="l"/>
                    <a:tab pos="6397625" algn="l"/>
                    <a:tab pos="7312025" algn="l"/>
                    <a:tab pos="8226425" algn="l"/>
                    <a:tab pos="9140825" algn="l"/>
                    <a:tab pos="10055225" algn="l"/>
                  </a:tabLst>
                  <a:defRPr/>
                </a:pP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32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Arial" pitchFamily="34" charset="0"/>
                          </a:rPr>
                        </m:ctrlPr>
                      </m:accPr>
                      <m:e>
                        <m:r>
                          <a:rPr lang="en-US" sz="3200" smtClean="0">
                            <a:solidFill>
                              <a:prstClr val="black"/>
                            </a:solidFill>
                            <a:latin typeface="Cambria Math"/>
                            <a:ea typeface="+mn-ea"/>
                            <a:cs typeface="Arial" pitchFamily="34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 sz="3200" smtClean="0">
                            <a:solidFill>
                              <a:prstClr val="black"/>
                            </a:solidFill>
                            <a:latin typeface="Cambria Math"/>
                            <a:ea typeface="+mn-ea"/>
                            <a:cs typeface="Arial" pitchFamily="34" charset="0"/>
                          </a:rPr>
                          <m:t>a</m:t>
                        </m:r>
                        <m:r>
                          <a:rPr lang="en-US" sz="3200" smtClean="0">
                            <a:solidFill>
                              <a:prstClr val="black"/>
                            </a:solidFill>
                            <a:latin typeface="Cambria Math"/>
                            <a:ea typeface="+mn-ea"/>
                            <a:cs typeface="Arial" pitchFamily="34" charset="0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lang="en-US" sz="3200" smtClean="0">
                            <a:solidFill>
                              <a:prstClr val="black"/>
                            </a:solidFill>
                            <a:latin typeface="Cambria Math"/>
                            <a:ea typeface="+mn-ea"/>
                            <a:cs typeface="Arial" pitchFamily="34" charset="0"/>
                          </a:rPr>
                          <m:t>b</m:t>
                        </m:r>
                        <m:r>
                          <a:rPr lang="en-US" sz="3200" smtClean="0">
                            <a:solidFill>
                              <a:prstClr val="black"/>
                            </a:solidFill>
                            <a:latin typeface="Cambria Math"/>
                            <a:ea typeface="+mn-ea"/>
                            <a:cs typeface="Arial" pitchFamily="34" charset="0"/>
                          </a:rPr>
                          <m:t>)</m:t>
                        </m:r>
                      </m:e>
                    </m:acc>
                  </m:oMath>
                </a14:m>
                <a:r>
                  <a:rPr lang="en-US" sz="3200" dirty="0" smtClean="0">
                    <a:solidFill>
                      <a:prstClr val="black"/>
                    </a:solidFill>
                    <a:latin typeface="Calibri" pitchFamily="34" charset="0"/>
                    <a:ea typeface="+mn-ea"/>
                    <a:cs typeface="Arial" pitchFamily="34" charset="0"/>
                  </a:rPr>
                  <a:t>   = </a:t>
                </a:r>
              </a:p>
              <a:p>
                <a:pPr marL="741363" lvl="1" indent="-284163" defTabSz="914400" fontAlgn="auto">
                  <a:lnSpc>
                    <a:spcPct val="82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rgbClr val="FFFF66"/>
                  </a:buClr>
                  <a:buFont typeface="Arial" pitchFamily="34" charset="0"/>
                  <a:buNone/>
                  <a:tabLst>
                    <a:tab pos="911225" algn="l"/>
                    <a:tab pos="1825625" algn="l"/>
                    <a:tab pos="2740025" algn="l"/>
                    <a:tab pos="3654425" algn="l"/>
                    <a:tab pos="4568825" algn="l"/>
                    <a:tab pos="5483225" algn="l"/>
                    <a:tab pos="6397625" algn="l"/>
                    <a:tab pos="7312025" algn="l"/>
                    <a:tab pos="8226425" algn="l"/>
                    <a:tab pos="9140825" algn="l"/>
                    <a:tab pos="10055225" algn="l"/>
                  </a:tabLst>
                  <a:defRPr/>
                </a:pPr>
                <a:endParaRPr lang="en-US" sz="3200" dirty="0" smtClean="0">
                  <a:solidFill>
                    <a:prstClr val="black"/>
                  </a:solidFill>
                  <a:latin typeface="Calibri" pitchFamily="34" charset="0"/>
                  <a:ea typeface="+mn-ea"/>
                  <a:cs typeface="Arial" pitchFamily="34" charset="0"/>
                </a:endParaRPr>
              </a:p>
              <a:p>
                <a:pPr marL="741363" lvl="1" indent="-284163" defTabSz="914400" fontAlgn="auto">
                  <a:lnSpc>
                    <a:spcPct val="82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rgbClr val="FFFF66"/>
                  </a:buClr>
                  <a:buFont typeface="Arial" pitchFamily="34" charset="0"/>
                  <a:buNone/>
                  <a:tabLst>
                    <a:tab pos="911225" algn="l"/>
                    <a:tab pos="1825625" algn="l"/>
                    <a:tab pos="2740025" algn="l"/>
                    <a:tab pos="3654425" algn="l"/>
                    <a:tab pos="4568825" algn="l"/>
                    <a:tab pos="5483225" algn="l"/>
                    <a:tab pos="6397625" algn="l"/>
                    <a:tab pos="7312025" algn="l"/>
                    <a:tab pos="8226425" algn="l"/>
                    <a:tab pos="9140825" algn="l"/>
                    <a:tab pos="10055225" algn="l"/>
                  </a:tabLst>
                  <a:defRPr/>
                </a:pP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32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Arial" pitchFamily="34" charset="0"/>
                          </a:rPr>
                        </m:ctrlPr>
                      </m:accPr>
                      <m:e>
                        <m:r>
                          <a:rPr lang="en-US" sz="3200" smtClean="0">
                            <a:solidFill>
                              <a:prstClr val="black"/>
                            </a:solidFill>
                            <a:latin typeface="Cambria Math"/>
                            <a:ea typeface="+mn-ea"/>
                            <a:cs typeface="Arial" pitchFamily="34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 sz="3200" smtClean="0">
                            <a:solidFill>
                              <a:prstClr val="black"/>
                            </a:solidFill>
                            <a:latin typeface="Cambria Math"/>
                            <a:ea typeface="+mn-ea"/>
                            <a:cs typeface="Arial" pitchFamily="34" charset="0"/>
                          </a:rPr>
                          <m:t>a</m:t>
                        </m:r>
                        <m:r>
                          <a:rPr lang="en-US" sz="3200" smtClean="0">
                            <a:solidFill>
                              <a:prstClr val="black"/>
                            </a:solidFill>
                            <a:latin typeface="Cambria Math"/>
                            <a:ea typeface="+mn-ea"/>
                            <a:cs typeface="Arial" pitchFamily="34" charset="0"/>
                          </a:rPr>
                          <m:t> ∙</m:t>
                        </m:r>
                        <m:r>
                          <m:rPr>
                            <m:sty m:val="p"/>
                          </m:rPr>
                          <a:rPr lang="en-US" sz="3200" smtClean="0">
                            <a:solidFill>
                              <a:prstClr val="black"/>
                            </a:solidFill>
                            <a:latin typeface="Cambria Math"/>
                            <a:ea typeface="+mn-ea"/>
                            <a:cs typeface="Arial" pitchFamily="34" charset="0"/>
                          </a:rPr>
                          <m:t>b</m:t>
                        </m:r>
                        <m:r>
                          <a:rPr lang="en-US" sz="3200" smtClean="0">
                            <a:solidFill>
                              <a:prstClr val="black"/>
                            </a:solidFill>
                            <a:latin typeface="Cambria Math"/>
                            <a:ea typeface="+mn-ea"/>
                            <a:cs typeface="Arial" pitchFamily="34" charset="0"/>
                          </a:rPr>
                          <m:t>)</m:t>
                        </m:r>
                      </m:e>
                    </m:acc>
                  </m:oMath>
                </a14:m>
                <a:r>
                  <a:rPr lang="en-US" sz="3200" dirty="0" smtClean="0">
                    <a:solidFill>
                      <a:prstClr val="black"/>
                    </a:solidFill>
                    <a:latin typeface="Calibri" pitchFamily="34" charset="0"/>
                    <a:ea typeface="+mn-ea"/>
                    <a:cs typeface="Arial" pitchFamily="34" charset="0"/>
                  </a:rPr>
                  <a:t>    = </a:t>
                </a:r>
              </a:p>
              <a:p>
                <a:pPr marL="741363" lvl="1" indent="-284163" defTabSz="914400" fontAlgn="auto">
                  <a:lnSpc>
                    <a:spcPct val="82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rgbClr val="FFFF66"/>
                  </a:buClr>
                  <a:buFont typeface="Arial" pitchFamily="34" charset="0"/>
                  <a:buNone/>
                  <a:tabLst>
                    <a:tab pos="911225" algn="l"/>
                    <a:tab pos="1825625" algn="l"/>
                    <a:tab pos="2740025" algn="l"/>
                    <a:tab pos="3654425" algn="l"/>
                    <a:tab pos="4568825" algn="l"/>
                    <a:tab pos="5483225" algn="l"/>
                    <a:tab pos="6397625" algn="l"/>
                    <a:tab pos="7312025" algn="l"/>
                    <a:tab pos="8226425" algn="l"/>
                    <a:tab pos="9140825" algn="l"/>
                    <a:tab pos="10055225" algn="l"/>
                  </a:tabLst>
                  <a:defRPr/>
                </a:pPr>
                <a:endParaRPr lang="en-US" sz="3200" dirty="0" smtClean="0">
                  <a:solidFill>
                    <a:prstClr val="black"/>
                  </a:solidFill>
                  <a:latin typeface="Calibri" pitchFamily="34" charset="0"/>
                  <a:ea typeface="+mn-ea"/>
                  <a:cs typeface="Arial" pitchFamily="34" charset="0"/>
                </a:endParaRPr>
              </a:p>
              <a:p>
                <a:pPr marL="741363" lvl="1" indent="-284163" defTabSz="914400" fontAlgn="auto">
                  <a:lnSpc>
                    <a:spcPct val="82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rgbClr val="FFFF66"/>
                  </a:buClr>
                  <a:buFont typeface="Arial" pitchFamily="34" charset="0"/>
                  <a:buNone/>
                  <a:tabLst>
                    <a:tab pos="911225" algn="l"/>
                    <a:tab pos="1825625" algn="l"/>
                    <a:tab pos="2740025" algn="l"/>
                    <a:tab pos="3654425" algn="l"/>
                    <a:tab pos="4568825" algn="l"/>
                    <a:tab pos="5483225" algn="l"/>
                    <a:tab pos="6397625" algn="l"/>
                    <a:tab pos="7312025" algn="l"/>
                    <a:tab pos="8226425" algn="l"/>
                    <a:tab pos="9140825" algn="l"/>
                    <a:tab pos="10055225" algn="l"/>
                  </a:tabLst>
                  <a:defRPr/>
                </a:pPr>
                <a:r>
                  <a:rPr lang="en-US" sz="3200" dirty="0" smtClean="0">
                    <a:solidFill>
                      <a:prstClr val="black"/>
                    </a:solidFill>
                    <a:latin typeface="Calibri" pitchFamily="34" charset="0"/>
                    <a:ea typeface="+mn-ea"/>
                    <a:cs typeface="Arial" pitchFamily="34" charset="0"/>
                  </a:rPr>
                  <a:t>a + a b     = </a:t>
                </a:r>
              </a:p>
              <a:p>
                <a:pPr marL="741363" lvl="1" indent="-284163" defTabSz="914400" fontAlgn="auto">
                  <a:lnSpc>
                    <a:spcPct val="82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rgbClr val="FFFF66"/>
                  </a:buClr>
                  <a:buFont typeface="Arial" pitchFamily="34" charset="0"/>
                  <a:buNone/>
                  <a:tabLst>
                    <a:tab pos="911225" algn="l"/>
                    <a:tab pos="1825625" algn="l"/>
                    <a:tab pos="2740025" algn="l"/>
                    <a:tab pos="3654425" algn="l"/>
                    <a:tab pos="4568825" algn="l"/>
                    <a:tab pos="5483225" algn="l"/>
                    <a:tab pos="6397625" algn="l"/>
                    <a:tab pos="7312025" algn="l"/>
                    <a:tab pos="8226425" algn="l"/>
                    <a:tab pos="9140825" algn="l"/>
                    <a:tab pos="10055225" algn="l"/>
                  </a:tabLst>
                  <a:defRPr/>
                </a:pPr>
                <a:endParaRPr lang="en-US" sz="3200" dirty="0" smtClean="0">
                  <a:solidFill>
                    <a:prstClr val="black"/>
                  </a:solidFill>
                  <a:latin typeface="Calibri" pitchFamily="34" charset="0"/>
                  <a:ea typeface="+mn-ea"/>
                  <a:cs typeface="Arial" pitchFamily="34" charset="0"/>
                </a:endParaRPr>
              </a:p>
              <a:p>
                <a:pPr marL="741363" lvl="1" indent="-284163" defTabSz="914400" fontAlgn="auto">
                  <a:lnSpc>
                    <a:spcPct val="82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rgbClr val="FFFF66"/>
                  </a:buClr>
                  <a:buFont typeface="Arial" pitchFamily="34" charset="0"/>
                  <a:buNone/>
                  <a:tabLst>
                    <a:tab pos="911225" algn="l"/>
                    <a:tab pos="1825625" algn="l"/>
                    <a:tab pos="2740025" algn="l"/>
                    <a:tab pos="3654425" algn="l"/>
                    <a:tab pos="4568825" algn="l"/>
                    <a:tab pos="5483225" algn="l"/>
                    <a:tab pos="6397625" algn="l"/>
                    <a:tab pos="7312025" algn="l"/>
                    <a:tab pos="8226425" algn="l"/>
                    <a:tab pos="9140825" algn="l"/>
                    <a:tab pos="10055225" algn="l"/>
                  </a:tabLst>
                  <a:defRPr/>
                </a:pPr>
                <a:r>
                  <a:rPr lang="en-US" sz="3200" dirty="0" smtClean="0">
                    <a:solidFill>
                      <a:prstClr val="black"/>
                    </a:solidFill>
                    <a:latin typeface="Calibri" pitchFamily="34" charset="0"/>
                    <a:ea typeface="+mn-ea"/>
                    <a:cs typeface="Arial" pitchFamily="34" charset="0"/>
                  </a:rPr>
                  <a:t>a(</a:t>
                </a:r>
                <a:r>
                  <a:rPr lang="en-US" sz="3200" dirty="0" err="1" smtClean="0">
                    <a:solidFill>
                      <a:prstClr val="black"/>
                    </a:solidFill>
                    <a:latin typeface="Calibri" pitchFamily="34" charset="0"/>
                    <a:ea typeface="+mn-ea"/>
                    <a:cs typeface="Arial" pitchFamily="34" charset="0"/>
                  </a:rPr>
                  <a:t>b+c</a:t>
                </a:r>
                <a:r>
                  <a:rPr lang="en-US" sz="3200" dirty="0" smtClean="0">
                    <a:solidFill>
                      <a:prstClr val="black"/>
                    </a:solidFill>
                    <a:latin typeface="Calibri" pitchFamily="34" charset="0"/>
                    <a:ea typeface="+mn-ea"/>
                    <a:cs typeface="Arial" pitchFamily="34" charset="0"/>
                  </a:rPr>
                  <a:t>)     = </a:t>
                </a:r>
              </a:p>
              <a:p>
                <a:pPr marL="741363" lvl="1" indent="-284163" defTabSz="914400" fontAlgn="auto">
                  <a:lnSpc>
                    <a:spcPct val="82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rgbClr val="FFFF66"/>
                  </a:buClr>
                  <a:buFont typeface="Arial" pitchFamily="34" charset="0"/>
                  <a:buNone/>
                  <a:tabLst>
                    <a:tab pos="911225" algn="l"/>
                    <a:tab pos="1825625" algn="l"/>
                    <a:tab pos="2740025" algn="l"/>
                    <a:tab pos="3654425" algn="l"/>
                    <a:tab pos="4568825" algn="l"/>
                    <a:tab pos="5483225" algn="l"/>
                    <a:tab pos="6397625" algn="l"/>
                    <a:tab pos="7312025" algn="l"/>
                    <a:tab pos="8226425" algn="l"/>
                    <a:tab pos="9140825" algn="l"/>
                    <a:tab pos="10055225" algn="l"/>
                  </a:tabLst>
                  <a:defRPr/>
                </a:pPr>
                <a:endParaRPr lang="en-US" sz="3200" i="1" dirty="0" smtClean="0">
                  <a:solidFill>
                    <a:prstClr val="black"/>
                  </a:solidFill>
                  <a:latin typeface="Cambria Math"/>
                  <a:ea typeface="+mn-ea"/>
                  <a:cs typeface="Arial" pitchFamily="34" charset="0"/>
                </a:endParaRPr>
              </a:p>
              <a:p>
                <a:pPr marL="741363" lvl="1" indent="-284163" defTabSz="914400" fontAlgn="auto">
                  <a:lnSpc>
                    <a:spcPct val="82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rgbClr val="FFFF66"/>
                  </a:buClr>
                  <a:buFont typeface="Arial" pitchFamily="34" charset="0"/>
                  <a:buNone/>
                  <a:tabLst>
                    <a:tab pos="911225" algn="l"/>
                    <a:tab pos="1825625" algn="l"/>
                    <a:tab pos="2740025" algn="l"/>
                    <a:tab pos="3654425" algn="l"/>
                    <a:tab pos="4568825" algn="l"/>
                    <a:tab pos="5483225" algn="l"/>
                    <a:tab pos="6397625" algn="l"/>
                    <a:tab pos="7312025" algn="l"/>
                    <a:tab pos="8226425" algn="l"/>
                    <a:tab pos="9140825" algn="l"/>
                    <a:tab pos="10055225" algn="l"/>
                  </a:tabLst>
                  <a:defRPr/>
                </a:pP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32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Arial" pitchFamily="34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3200" smtClean="0">
                            <a:solidFill>
                              <a:prstClr val="black"/>
                            </a:solidFill>
                            <a:latin typeface="Cambria Math"/>
                            <a:ea typeface="+mn-ea"/>
                            <a:cs typeface="Arial" pitchFamily="34" charset="0"/>
                          </a:rPr>
                          <m:t>a</m:t>
                        </m:r>
                        <m:r>
                          <a:rPr lang="en-US" sz="3200" smtClean="0">
                            <a:solidFill>
                              <a:prstClr val="black"/>
                            </a:solidFill>
                            <a:latin typeface="Cambria Math"/>
                            <a:ea typeface="+mn-ea"/>
                            <a:cs typeface="Arial" pitchFamily="34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 sz="3200" smtClean="0">
                            <a:solidFill>
                              <a:prstClr val="black"/>
                            </a:solidFill>
                            <a:latin typeface="Cambria Math"/>
                            <a:ea typeface="+mn-ea"/>
                            <a:cs typeface="Arial" pitchFamily="34" charset="0"/>
                          </a:rPr>
                          <m:t>b</m:t>
                        </m:r>
                        <m:r>
                          <a:rPr lang="en-US" sz="3200" smtClean="0">
                            <a:solidFill>
                              <a:prstClr val="black"/>
                            </a:solidFill>
                            <a:latin typeface="Cambria Math"/>
                            <a:ea typeface="+mn-ea"/>
                            <a:cs typeface="Arial" pitchFamily="34" charset="0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lang="en-US" sz="3200" smtClean="0">
                            <a:solidFill>
                              <a:prstClr val="black"/>
                            </a:solidFill>
                            <a:latin typeface="Cambria Math"/>
                            <a:ea typeface="+mn-ea"/>
                            <a:cs typeface="Arial" pitchFamily="34" charset="0"/>
                          </a:rPr>
                          <m:t>c</m:t>
                        </m:r>
                        <m:r>
                          <a:rPr lang="en-US" sz="3200" smtClean="0">
                            <a:solidFill>
                              <a:prstClr val="black"/>
                            </a:solidFill>
                            <a:latin typeface="Cambria Math"/>
                            <a:ea typeface="+mn-ea"/>
                            <a:cs typeface="Arial" pitchFamily="34" charset="0"/>
                          </a:rPr>
                          <m:t>)</m:t>
                        </m:r>
                      </m:e>
                    </m:acc>
                  </m:oMath>
                </a14:m>
                <a:r>
                  <a:rPr lang="en-US" sz="3200" dirty="0" smtClean="0">
                    <a:solidFill>
                      <a:prstClr val="black"/>
                    </a:solidFill>
                    <a:latin typeface="Calibri" pitchFamily="34" charset="0"/>
                    <a:ea typeface="+mn-ea"/>
                    <a:cs typeface="Arial" pitchFamily="34" charset="0"/>
                  </a:rPr>
                  <a:t> =</a:t>
                </a:r>
              </a:p>
            </p:txBody>
          </p:sp>
        </mc:Choice>
        <mc:Fallback xmlns="">
          <p:sp>
            <p:nvSpPr>
              <p:cNvPr id="44" name="Rectangle 2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6"/>
                </p:custDataLst>
              </p:nvPr>
            </p:nvSpPr>
            <p:spPr>
              <a:xfrm>
                <a:off x="228600" y="914400"/>
                <a:ext cx="8610600" cy="6248400"/>
              </a:xfrm>
              <a:prstGeom prst="rect">
                <a:avLst/>
              </a:prstGeom>
              <a:blipFill>
                <a:blip r:embed="rId7"/>
                <a:stretch>
                  <a:fillRect l="-1487" t="-2049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Title 1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455294" y="2299"/>
            <a:ext cx="8229600" cy="10229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Source Sans Pro"/>
              </a:rPr>
              <a:t>Identities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Source Sans Pro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2"/>
              <p:cNvSpPr txBox="1">
                <a:spLocks noChangeArrowheads="1"/>
              </p:cNvSpPr>
              <p:nvPr>
                <p:custDataLst>
                  <p:tags r:id="rId3"/>
                </p:custDataLst>
              </p:nvPr>
            </p:nvSpPr>
            <p:spPr>
              <a:xfrm>
                <a:off x="1371600" y="2209800"/>
                <a:ext cx="4038600" cy="5334000"/>
              </a:xfrm>
              <a:prstGeom prst="rect">
                <a:avLst/>
              </a:prstGeom>
              <a:ln/>
            </p:spPr>
            <p:txBody>
              <a:bodyPr vert="horz" lIns="91440" tIns="45720" rIns="91440" bIns="45720" rtlCol="0">
                <a:noAutofit/>
              </a:bodyPr>
              <a:lstStyle/>
              <a:p>
                <a:pPr marL="1028700" lvl="1" indent="-284163" defTabSz="914400" fontAlgn="auto">
                  <a:lnSpc>
                    <a:spcPct val="82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rgbClr val="FFFF66"/>
                  </a:buClr>
                  <a:buFont typeface="Arial" pitchFamily="34" charset="0"/>
                  <a:buNone/>
                  <a:tabLst>
                    <a:tab pos="911225" algn="l"/>
                    <a:tab pos="1825625" algn="l"/>
                    <a:tab pos="2740025" algn="l"/>
                    <a:tab pos="3654425" algn="l"/>
                    <a:tab pos="4568825" algn="l"/>
                    <a:tab pos="5483225" algn="l"/>
                    <a:tab pos="6397625" algn="l"/>
                    <a:tab pos="7312025" algn="l"/>
                    <a:tab pos="8226425" algn="l"/>
                    <a:tab pos="9140825" algn="l"/>
                    <a:tab pos="10055225" algn="l"/>
                  </a:tabLst>
                  <a:defRPr/>
                </a:pPr>
                <a:r>
                  <a:rPr lang="en-US" sz="3200" dirty="0" smtClean="0">
                    <a:solidFill>
                      <a:srgbClr val="0070C0"/>
                    </a:solidFill>
                    <a:latin typeface="Calibri" pitchFamily="34" charset="0"/>
                    <a:ea typeface="+mn-ea"/>
                    <a:cs typeface="Arial" pitchFamily="34" charset="0"/>
                  </a:rPr>
                  <a:t>   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320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+mn-ea"/>
                            <a:cs typeface="Arial" pitchFamily="34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320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+mn-ea"/>
                            <a:cs typeface="Arial" pitchFamily="34" charset="0"/>
                          </a:rPr>
                          <m:t>a</m:t>
                        </m:r>
                      </m:e>
                    </m:acc>
                  </m:oMath>
                </a14:m>
                <a:r>
                  <a:rPr lang="en-US" sz="3200" dirty="0" smtClean="0">
                    <a:solidFill>
                      <a:schemeClr val="accent1"/>
                    </a:solidFill>
                    <a:latin typeface="Source Sans Pro"/>
                    <a:ea typeface="+mn-ea"/>
                    <a:cs typeface="Arial" pitchFamily="34" charset="0"/>
                  </a:rPr>
                  <a:t> ∙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3200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+mn-ea"/>
                            <a:cs typeface="Arial" pitchFamily="34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3200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+mn-ea"/>
                            <a:cs typeface="Arial" pitchFamily="34" charset="0"/>
                          </a:rPr>
                          <m:t>b</m:t>
                        </m:r>
                      </m:e>
                    </m:acc>
                  </m:oMath>
                </a14:m>
                <a:endParaRPr lang="en-US" sz="3200" dirty="0" smtClean="0">
                  <a:solidFill>
                    <a:schemeClr val="accent1"/>
                  </a:solidFill>
                  <a:latin typeface="Source Sans Pro"/>
                  <a:ea typeface="+mn-ea"/>
                  <a:cs typeface="Arial" pitchFamily="34" charset="0"/>
                </a:endParaRPr>
              </a:p>
              <a:p>
                <a:pPr marL="1028700" lvl="1" indent="-284163" defTabSz="914400" fontAlgn="auto">
                  <a:lnSpc>
                    <a:spcPct val="82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rgbClr val="FFFF66"/>
                  </a:buClr>
                  <a:buFont typeface="Arial" pitchFamily="34" charset="0"/>
                  <a:buNone/>
                  <a:tabLst>
                    <a:tab pos="911225" algn="l"/>
                    <a:tab pos="1825625" algn="l"/>
                    <a:tab pos="2740025" algn="l"/>
                    <a:tab pos="3654425" algn="l"/>
                    <a:tab pos="4568825" algn="l"/>
                    <a:tab pos="5483225" algn="l"/>
                    <a:tab pos="6397625" algn="l"/>
                    <a:tab pos="7312025" algn="l"/>
                    <a:tab pos="8226425" algn="l"/>
                    <a:tab pos="9140825" algn="l"/>
                    <a:tab pos="10055225" algn="l"/>
                  </a:tabLst>
                  <a:defRPr/>
                </a:pPr>
                <a:endParaRPr lang="en-US" sz="3200" dirty="0" smtClean="0">
                  <a:solidFill>
                    <a:schemeClr val="accent1"/>
                  </a:solidFill>
                  <a:latin typeface="Source Sans Pro"/>
                  <a:ea typeface="+mn-ea"/>
                  <a:cs typeface="Arial" pitchFamily="34" charset="0"/>
                </a:endParaRPr>
              </a:p>
              <a:p>
                <a:pPr marL="803275" lvl="1" indent="-284163" defTabSz="914400" fontAlgn="auto">
                  <a:lnSpc>
                    <a:spcPct val="82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rgbClr val="FFFF66"/>
                  </a:buClr>
                  <a:tabLst>
                    <a:tab pos="911225" algn="l"/>
                    <a:tab pos="1825625" algn="l"/>
                    <a:tab pos="2740025" algn="l"/>
                    <a:tab pos="3654425" algn="l"/>
                    <a:tab pos="4568825" algn="l"/>
                    <a:tab pos="5483225" algn="l"/>
                    <a:tab pos="6397625" algn="l"/>
                    <a:tab pos="7312025" algn="l"/>
                    <a:tab pos="8226425" algn="l"/>
                    <a:tab pos="9140825" algn="l"/>
                    <a:tab pos="10055225" algn="l"/>
                  </a:tabLst>
                  <a:defRPr/>
                </a:pPr>
                <a:r>
                  <a:rPr lang="en-US" sz="3200" dirty="0" smtClean="0">
                    <a:solidFill>
                      <a:schemeClr val="accent1"/>
                    </a:solidFill>
                    <a:latin typeface="Source Sans Pro"/>
                    <a:ea typeface="+mn-ea"/>
                    <a:cs typeface="Arial" pitchFamily="34" charset="0"/>
                  </a:rPr>
                  <a:t>      </a:t>
                </a:r>
                <a14:m>
                  <m:oMath xmlns:m="http://schemas.openxmlformats.org/officeDocument/2006/math">
                    <m:r>
                      <a:rPr lang="en-US" sz="320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+mn-ea"/>
                        <a:cs typeface="Arial" pitchFamily="34" charset="0"/>
                      </a:rPr>
                      <m:t> </m:t>
                    </m:r>
                    <m:acc>
                      <m:accPr>
                        <m:chr m:val="̅"/>
                        <m:ctrlPr>
                          <a:rPr lang="en-US" sz="320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+mn-ea"/>
                            <a:cs typeface="Arial" pitchFamily="34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320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+mn-ea"/>
                            <a:cs typeface="Arial" pitchFamily="34" charset="0"/>
                          </a:rPr>
                          <m:t>a</m:t>
                        </m:r>
                      </m:e>
                    </m:acc>
                  </m:oMath>
                </a14:m>
                <a:r>
                  <a:rPr lang="en-US" sz="3200" dirty="0" smtClean="0">
                    <a:solidFill>
                      <a:schemeClr val="accent1"/>
                    </a:solidFill>
                    <a:latin typeface="Source Sans Pro"/>
                    <a:ea typeface="+mn-ea"/>
                    <a:cs typeface="Arial" pitchFamily="34" charset="0"/>
                  </a:rPr>
                  <a:t> +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32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+mn-ea"/>
                            <a:cs typeface="Arial" pitchFamily="34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320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+mn-ea"/>
                            <a:cs typeface="Arial" pitchFamily="34" charset="0"/>
                          </a:rPr>
                          <m:t>b</m:t>
                        </m:r>
                      </m:e>
                    </m:acc>
                  </m:oMath>
                </a14:m>
                <a:endParaRPr lang="en-US" sz="3200" dirty="0" smtClean="0">
                  <a:solidFill>
                    <a:schemeClr val="accent1"/>
                  </a:solidFill>
                  <a:latin typeface="Source Sans Pro"/>
                  <a:ea typeface="+mn-ea"/>
                  <a:cs typeface="Arial" pitchFamily="34" charset="0"/>
                </a:endParaRPr>
              </a:p>
              <a:p>
                <a:pPr marL="803275" lvl="1" indent="-284163" defTabSz="914400" fontAlgn="auto">
                  <a:lnSpc>
                    <a:spcPct val="82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rgbClr val="FFFF66"/>
                  </a:buClr>
                  <a:tabLst>
                    <a:tab pos="911225" algn="l"/>
                    <a:tab pos="1825625" algn="l"/>
                    <a:tab pos="2740025" algn="l"/>
                    <a:tab pos="3654425" algn="l"/>
                    <a:tab pos="4568825" algn="l"/>
                    <a:tab pos="5483225" algn="l"/>
                    <a:tab pos="6397625" algn="l"/>
                    <a:tab pos="7312025" algn="l"/>
                    <a:tab pos="8226425" algn="l"/>
                    <a:tab pos="9140825" algn="l"/>
                    <a:tab pos="10055225" algn="l"/>
                  </a:tabLst>
                  <a:defRPr/>
                </a:pPr>
                <a:endParaRPr lang="en-US" sz="3200" dirty="0" smtClean="0">
                  <a:solidFill>
                    <a:schemeClr val="accent1"/>
                  </a:solidFill>
                  <a:latin typeface="Source Sans Pro"/>
                  <a:ea typeface="+mn-ea"/>
                  <a:cs typeface="Arial" pitchFamily="34" charset="0"/>
                </a:endParaRPr>
              </a:p>
              <a:p>
                <a:pPr marL="1196975" lvl="1" indent="-395288" defTabSz="914400" fontAlgn="auto">
                  <a:lnSpc>
                    <a:spcPct val="82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rgbClr val="FFFF66"/>
                  </a:buClr>
                  <a:buFont typeface="Arial" pitchFamily="34" charset="0"/>
                  <a:buNone/>
                  <a:tabLst>
                    <a:tab pos="1825625" algn="l"/>
                    <a:tab pos="2740025" algn="l"/>
                    <a:tab pos="3654425" algn="l"/>
                    <a:tab pos="4568825" algn="l"/>
                    <a:tab pos="5483225" algn="l"/>
                    <a:tab pos="6397625" algn="l"/>
                    <a:tab pos="7312025" algn="l"/>
                    <a:tab pos="8226425" algn="l"/>
                    <a:tab pos="9140825" algn="l"/>
                    <a:tab pos="10055225" algn="l"/>
                  </a:tabLst>
                  <a:defRPr/>
                </a:pPr>
                <a:r>
                  <a:rPr lang="en-US" sz="3200" dirty="0" smtClean="0">
                    <a:solidFill>
                      <a:schemeClr val="accent1"/>
                    </a:solidFill>
                    <a:latin typeface="Source Sans Pro"/>
                    <a:ea typeface="+mn-ea"/>
                    <a:cs typeface="Arial" pitchFamily="34" charset="0"/>
                  </a:rPr>
                  <a:t>    a</a:t>
                </a:r>
              </a:p>
              <a:p>
                <a:pPr marL="1196975" lvl="1" indent="-395288" defTabSz="914400" fontAlgn="auto">
                  <a:lnSpc>
                    <a:spcPct val="82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rgbClr val="FFFF66"/>
                  </a:buClr>
                  <a:buFont typeface="Arial" pitchFamily="34" charset="0"/>
                  <a:buNone/>
                  <a:tabLst>
                    <a:tab pos="1825625" algn="l"/>
                    <a:tab pos="2740025" algn="l"/>
                    <a:tab pos="3654425" algn="l"/>
                    <a:tab pos="4568825" algn="l"/>
                    <a:tab pos="5483225" algn="l"/>
                    <a:tab pos="6397625" algn="l"/>
                    <a:tab pos="7312025" algn="l"/>
                    <a:tab pos="8226425" algn="l"/>
                    <a:tab pos="9140825" algn="l"/>
                    <a:tab pos="10055225" algn="l"/>
                  </a:tabLst>
                  <a:defRPr/>
                </a:pPr>
                <a:endParaRPr lang="en-US" sz="3200" dirty="0" smtClean="0">
                  <a:solidFill>
                    <a:schemeClr val="accent1"/>
                  </a:solidFill>
                  <a:latin typeface="Source Sans Pro"/>
                  <a:ea typeface="+mn-ea"/>
                  <a:cs typeface="Arial" pitchFamily="34" charset="0"/>
                </a:endParaRPr>
              </a:p>
              <a:p>
                <a:pPr marL="631825" lvl="1" indent="112713" defTabSz="914400" fontAlgn="auto">
                  <a:lnSpc>
                    <a:spcPct val="82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rgbClr val="FFFF66"/>
                  </a:buClr>
                  <a:buFont typeface="Arial" pitchFamily="34" charset="0"/>
                  <a:buNone/>
                  <a:tabLst>
                    <a:tab pos="911225" algn="l"/>
                    <a:tab pos="1825625" algn="l"/>
                    <a:tab pos="2740025" algn="l"/>
                    <a:tab pos="3654425" algn="l"/>
                    <a:tab pos="4568825" algn="l"/>
                    <a:tab pos="5483225" algn="l"/>
                    <a:tab pos="6397625" algn="l"/>
                    <a:tab pos="7312025" algn="l"/>
                    <a:tab pos="8226425" algn="l"/>
                    <a:tab pos="9140825" algn="l"/>
                    <a:tab pos="10055225" algn="l"/>
                  </a:tabLst>
                  <a:defRPr/>
                </a:pPr>
                <a:r>
                  <a:rPr lang="en-US" sz="3200" dirty="0" smtClean="0">
                    <a:solidFill>
                      <a:schemeClr val="accent1"/>
                    </a:solidFill>
                    <a:latin typeface="Source Sans Pro"/>
                    <a:ea typeface="+mn-ea"/>
                    <a:cs typeface="Arial" pitchFamily="34" charset="0"/>
                  </a:rPr>
                  <a:t>    </a:t>
                </a:r>
                <a:r>
                  <a:rPr lang="en-US" sz="3200" dirty="0" err="1" smtClean="0">
                    <a:solidFill>
                      <a:schemeClr val="accent1"/>
                    </a:solidFill>
                    <a:latin typeface="Source Sans Pro"/>
                    <a:ea typeface="+mn-ea"/>
                    <a:cs typeface="Arial" pitchFamily="34" charset="0"/>
                  </a:rPr>
                  <a:t>ab</a:t>
                </a:r>
                <a:r>
                  <a:rPr lang="en-US" sz="3200" dirty="0" smtClean="0">
                    <a:solidFill>
                      <a:schemeClr val="accent1"/>
                    </a:solidFill>
                    <a:latin typeface="Source Sans Pro"/>
                    <a:ea typeface="+mn-ea"/>
                    <a:cs typeface="Arial" pitchFamily="34" charset="0"/>
                  </a:rPr>
                  <a:t> + ac</a:t>
                </a:r>
              </a:p>
              <a:p>
                <a:pPr marL="631825" lvl="1" indent="112713" defTabSz="914400" fontAlgn="auto">
                  <a:lnSpc>
                    <a:spcPct val="82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rgbClr val="FFFF66"/>
                  </a:buClr>
                  <a:buFont typeface="Arial" pitchFamily="34" charset="0"/>
                  <a:buNone/>
                  <a:tabLst>
                    <a:tab pos="911225" algn="l"/>
                    <a:tab pos="1825625" algn="l"/>
                    <a:tab pos="2740025" algn="l"/>
                    <a:tab pos="3654425" algn="l"/>
                    <a:tab pos="4568825" algn="l"/>
                    <a:tab pos="5483225" algn="l"/>
                    <a:tab pos="6397625" algn="l"/>
                    <a:tab pos="7312025" algn="l"/>
                    <a:tab pos="8226425" algn="l"/>
                    <a:tab pos="9140825" algn="l"/>
                    <a:tab pos="10055225" algn="l"/>
                  </a:tabLst>
                  <a:defRPr/>
                </a:pPr>
                <a:endParaRPr lang="en-US" sz="3200" dirty="0" smtClean="0">
                  <a:solidFill>
                    <a:schemeClr val="accent1"/>
                  </a:solidFill>
                  <a:latin typeface="Source Sans Pro"/>
                  <a:ea typeface="+mn-ea"/>
                  <a:cs typeface="Arial" pitchFamily="34" charset="0"/>
                </a:endParaRPr>
              </a:p>
              <a:p>
                <a:pPr marL="1027113" lvl="1" indent="-282575" defTabSz="914400" fontAlgn="auto">
                  <a:lnSpc>
                    <a:spcPct val="82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rgbClr val="FFFF66"/>
                  </a:buClr>
                  <a:tabLst>
                    <a:tab pos="911225" algn="l"/>
                    <a:tab pos="1825625" algn="l"/>
                    <a:tab pos="2740025" algn="l"/>
                    <a:tab pos="3654425" algn="l"/>
                    <a:tab pos="4568825" algn="l"/>
                    <a:tab pos="5483225" algn="l"/>
                    <a:tab pos="6397625" algn="l"/>
                    <a:tab pos="7312025" algn="l"/>
                    <a:tab pos="8226425" algn="l"/>
                    <a:tab pos="9140825" algn="l"/>
                    <a:tab pos="10055225" algn="l"/>
                  </a:tabLst>
                  <a:defRPr/>
                </a:pPr>
                <a:r>
                  <a:rPr lang="en-US" sz="3200" dirty="0">
                    <a:solidFill>
                      <a:schemeClr val="accent1"/>
                    </a:solidFill>
                    <a:latin typeface="Source Sans Pro"/>
                    <a:ea typeface="+mn-ea"/>
                    <a:cs typeface="Arial" pitchFamily="34" charset="0"/>
                  </a:rPr>
                  <a:t> </a:t>
                </a:r>
                <a:r>
                  <a:rPr lang="en-US" sz="3200" dirty="0" smtClean="0">
                    <a:solidFill>
                      <a:schemeClr val="accent1"/>
                    </a:solidFill>
                    <a:latin typeface="Source Sans Pro"/>
                    <a:ea typeface="+mn-ea"/>
                    <a:cs typeface="Arial" pitchFamily="34" charset="0"/>
                  </a:rPr>
                  <a:t>  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320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+mn-ea"/>
                            <a:cs typeface="Arial" pitchFamily="34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320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+mn-ea"/>
                            <a:cs typeface="Arial" pitchFamily="34" charset="0"/>
                          </a:rPr>
                          <m:t>a</m:t>
                        </m:r>
                      </m:e>
                    </m:acc>
                  </m:oMath>
                </a14:m>
                <a:r>
                  <a:rPr lang="en-US" sz="3200" dirty="0">
                    <a:solidFill>
                      <a:schemeClr val="accent1"/>
                    </a:solidFill>
                    <a:latin typeface="Source Sans Pro"/>
                    <a:ea typeface="+mn-ea"/>
                    <a:cs typeface="Arial" pitchFamily="34" charset="0"/>
                  </a:rPr>
                  <a:t> +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32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+mn-ea"/>
                            <a:cs typeface="Arial" pitchFamily="34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320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+mn-ea"/>
                            <a:cs typeface="Arial" pitchFamily="34" charset="0"/>
                          </a:rPr>
                          <m:t>b</m:t>
                        </m:r>
                      </m:e>
                    </m:acc>
                  </m:oMath>
                </a14:m>
                <a:r>
                  <a:rPr lang="en-US" sz="3200" dirty="0" smtClean="0">
                    <a:solidFill>
                      <a:schemeClr val="accent1"/>
                    </a:solidFill>
                    <a:latin typeface="Source Sans Pro"/>
                    <a:ea typeface="+mn-ea"/>
                    <a:cs typeface="Arial" pitchFamily="34" charset="0"/>
                  </a:rPr>
                  <a:t>∙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32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+mn-ea"/>
                            <a:cs typeface="Arial" pitchFamily="34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320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+mn-ea"/>
                            <a:cs typeface="Arial" pitchFamily="34" charset="0"/>
                          </a:rPr>
                          <m:t>c</m:t>
                        </m:r>
                      </m:e>
                    </m:acc>
                  </m:oMath>
                </a14:m>
                <a:r>
                  <a:rPr lang="en-US" sz="3200" dirty="0" smtClean="0">
                    <a:solidFill>
                      <a:schemeClr val="accent1"/>
                    </a:solidFill>
                    <a:latin typeface="Source Sans Pro"/>
                    <a:ea typeface="+mn-ea"/>
                    <a:cs typeface="Arial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46" name="Rectangle 2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8"/>
                </p:custDataLst>
              </p:nvPr>
            </p:nvSpPr>
            <p:spPr>
              <a:xfrm>
                <a:off x="1371600" y="2209800"/>
                <a:ext cx="4038600" cy="5334000"/>
              </a:xfrm>
              <a:prstGeom prst="rect">
                <a:avLst/>
              </a:prstGeom>
              <a:blipFill>
                <a:blip r:embed="rId9"/>
                <a:stretch>
                  <a:fillRect t="-3200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7" name="Group 46"/>
          <p:cNvGrpSpPr/>
          <p:nvPr/>
        </p:nvGrpSpPr>
        <p:grpSpPr>
          <a:xfrm>
            <a:off x="4465898" y="2006600"/>
            <a:ext cx="1574800" cy="812800"/>
            <a:chOff x="5867400" y="3200400"/>
            <a:chExt cx="1574800" cy="812800"/>
          </a:xfrm>
        </p:grpSpPr>
        <p:sp>
          <p:nvSpPr>
            <p:cNvPr id="48" name="AutoShape 15"/>
            <p:cNvSpPr>
              <a:spLocks noChangeArrowheads="1"/>
            </p:cNvSpPr>
            <p:nvPr/>
          </p:nvSpPr>
          <p:spPr bwMode="auto">
            <a:xfrm flipH="1">
              <a:off x="6072188" y="3200400"/>
              <a:ext cx="933450" cy="812800"/>
            </a:xfrm>
            <a:prstGeom prst="moon">
              <a:avLst>
                <a:gd name="adj" fmla="val 71690"/>
              </a:avLst>
            </a:prstGeom>
            <a:noFill/>
            <a:ln w="25400">
              <a:solidFill>
                <a:sysClr val="windowText" lastClr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9" name="Line 16"/>
            <p:cNvSpPr>
              <a:spLocks noChangeShapeType="1"/>
            </p:cNvSpPr>
            <p:nvPr/>
          </p:nvSpPr>
          <p:spPr bwMode="auto">
            <a:xfrm flipH="1">
              <a:off x="5997575" y="3446463"/>
              <a:ext cx="279400" cy="0"/>
            </a:xfrm>
            <a:prstGeom prst="line">
              <a:avLst/>
            </a:prstGeom>
            <a:noFill/>
            <a:ln w="28575">
              <a:solidFill>
                <a:sysClr val="windowText" lastClr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0" name="Line 17"/>
            <p:cNvSpPr>
              <a:spLocks noChangeShapeType="1"/>
            </p:cNvSpPr>
            <p:nvPr/>
          </p:nvSpPr>
          <p:spPr bwMode="auto">
            <a:xfrm flipH="1">
              <a:off x="5997575" y="3795713"/>
              <a:ext cx="279400" cy="0"/>
            </a:xfrm>
            <a:prstGeom prst="line">
              <a:avLst/>
            </a:prstGeom>
            <a:noFill/>
            <a:ln w="28575">
              <a:solidFill>
                <a:sysClr val="windowText" lastClr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1" name="Line 18"/>
            <p:cNvSpPr>
              <a:spLocks noChangeShapeType="1"/>
            </p:cNvSpPr>
            <p:nvPr/>
          </p:nvSpPr>
          <p:spPr bwMode="auto">
            <a:xfrm flipH="1">
              <a:off x="7162800" y="3581400"/>
              <a:ext cx="279400" cy="0"/>
            </a:xfrm>
            <a:prstGeom prst="line">
              <a:avLst/>
            </a:prstGeom>
            <a:noFill/>
            <a:ln w="28575">
              <a:solidFill>
                <a:sysClr val="windowText" lastClr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5867400" y="3289756"/>
              <a:ext cx="104196" cy="21544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A</a:t>
              </a: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5867400" y="3670756"/>
              <a:ext cx="104196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54" name="Oval 11"/>
            <p:cNvSpPr>
              <a:spLocks noChangeArrowheads="1"/>
            </p:cNvSpPr>
            <p:nvPr/>
          </p:nvSpPr>
          <p:spPr bwMode="auto">
            <a:xfrm>
              <a:off x="7010400" y="3505200"/>
              <a:ext cx="152400" cy="152400"/>
            </a:xfrm>
            <a:prstGeom prst="ellipse">
              <a:avLst/>
            </a:prstGeom>
            <a:noFill/>
            <a:ln w="25400">
              <a:solidFill>
                <a:sysClr val="windowText" lastClr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7010400" y="2006600"/>
            <a:ext cx="1751013" cy="685800"/>
            <a:chOff x="7010400" y="1752600"/>
            <a:chExt cx="1751013" cy="685800"/>
          </a:xfrm>
        </p:grpSpPr>
        <p:sp>
          <p:nvSpPr>
            <p:cNvPr id="56" name="AutoShape 5"/>
            <p:cNvSpPr>
              <a:spLocks noChangeArrowheads="1"/>
            </p:cNvSpPr>
            <p:nvPr/>
          </p:nvSpPr>
          <p:spPr bwMode="auto">
            <a:xfrm>
              <a:off x="7620000" y="1752600"/>
              <a:ext cx="838201" cy="685800"/>
            </a:xfrm>
            <a:prstGeom prst="flowChartDelay">
              <a:avLst/>
            </a:prstGeom>
            <a:noFill/>
            <a:ln w="25400">
              <a:solidFill>
                <a:sysClr val="windowText" lastClr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7" name="Line 6"/>
            <p:cNvSpPr>
              <a:spLocks noChangeShapeType="1"/>
            </p:cNvSpPr>
            <p:nvPr/>
          </p:nvSpPr>
          <p:spPr bwMode="auto">
            <a:xfrm flipH="1">
              <a:off x="7163320" y="1905000"/>
              <a:ext cx="304800" cy="0"/>
            </a:xfrm>
            <a:prstGeom prst="line">
              <a:avLst/>
            </a:prstGeom>
            <a:noFill/>
            <a:ln w="28575">
              <a:solidFill>
                <a:sysClr val="windowText" lastClr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8" name="Line 7"/>
            <p:cNvSpPr>
              <a:spLocks noChangeShapeType="1"/>
            </p:cNvSpPr>
            <p:nvPr/>
          </p:nvSpPr>
          <p:spPr bwMode="auto">
            <a:xfrm flipH="1">
              <a:off x="7163320" y="2286000"/>
              <a:ext cx="304800" cy="0"/>
            </a:xfrm>
            <a:prstGeom prst="line">
              <a:avLst/>
            </a:prstGeom>
            <a:noFill/>
            <a:ln w="28575">
              <a:solidFill>
                <a:sysClr val="windowText" lastClr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9" name="Line 8"/>
            <p:cNvSpPr>
              <a:spLocks noChangeShapeType="1"/>
            </p:cNvSpPr>
            <p:nvPr/>
          </p:nvSpPr>
          <p:spPr bwMode="auto">
            <a:xfrm flipH="1">
              <a:off x="8456613" y="2089150"/>
              <a:ext cx="304800" cy="0"/>
            </a:xfrm>
            <a:prstGeom prst="line">
              <a:avLst/>
            </a:prstGeom>
            <a:noFill/>
            <a:ln w="28575">
              <a:solidFill>
                <a:sysClr val="windowText" lastClr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7010400" y="1799094"/>
              <a:ext cx="104196" cy="21544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A</a:t>
              </a: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7010400" y="2180094"/>
              <a:ext cx="104196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62" name="Oval 11"/>
            <p:cNvSpPr>
              <a:spLocks noChangeArrowheads="1"/>
            </p:cNvSpPr>
            <p:nvPr/>
          </p:nvSpPr>
          <p:spPr bwMode="auto">
            <a:xfrm>
              <a:off x="7467600" y="1828800"/>
              <a:ext cx="152400" cy="152400"/>
            </a:xfrm>
            <a:prstGeom prst="ellipse">
              <a:avLst/>
            </a:prstGeom>
            <a:noFill/>
            <a:ln w="25400">
              <a:solidFill>
                <a:sysClr val="windowText" lastClr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3" name="Oval 11"/>
            <p:cNvSpPr>
              <a:spLocks noChangeArrowheads="1"/>
            </p:cNvSpPr>
            <p:nvPr/>
          </p:nvSpPr>
          <p:spPr bwMode="auto">
            <a:xfrm>
              <a:off x="7467600" y="2209800"/>
              <a:ext cx="152400" cy="152400"/>
            </a:xfrm>
            <a:prstGeom prst="ellipse">
              <a:avLst/>
            </a:prstGeom>
            <a:noFill/>
            <a:ln w="25400">
              <a:solidFill>
                <a:sysClr val="windowText" lastClr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4" name="TextBox 63"/>
          <p:cNvSpPr txBox="1"/>
          <p:nvPr/>
        </p:nvSpPr>
        <p:spPr>
          <a:xfrm>
            <a:off x="6096000" y="2082800"/>
            <a:ext cx="7136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↔</a:t>
            </a:r>
            <a:endParaRPr lang="en-US" sz="32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grpSp>
        <p:nvGrpSpPr>
          <p:cNvPr id="65" name="Group 64"/>
          <p:cNvGrpSpPr/>
          <p:nvPr/>
        </p:nvGrpSpPr>
        <p:grpSpPr>
          <a:xfrm>
            <a:off x="4343398" y="2997200"/>
            <a:ext cx="1752602" cy="685800"/>
            <a:chOff x="5791200" y="1947862"/>
            <a:chExt cx="1752602" cy="685800"/>
          </a:xfrm>
        </p:grpSpPr>
        <p:sp>
          <p:nvSpPr>
            <p:cNvPr id="66" name="AutoShape 5"/>
            <p:cNvSpPr>
              <a:spLocks noChangeArrowheads="1"/>
            </p:cNvSpPr>
            <p:nvPr/>
          </p:nvSpPr>
          <p:spPr bwMode="auto">
            <a:xfrm>
              <a:off x="6223001" y="1947862"/>
              <a:ext cx="838201" cy="685800"/>
            </a:xfrm>
            <a:prstGeom prst="flowChartDelay">
              <a:avLst/>
            </a:prstGeom>
            <a:noFill/>
            <a:ln w="25400">
              <a:solidFill>
                <a:sysClr val="windowText" lastClr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7" name="Line 6"/>
            <p:cNvSpPr>
              <a:spLocks noChangeShapeType="1"/>
            </p:cNvSpPr>
            <p:nvPr/>
          </p:nvSpPr>
          <p:spPr bwMode="auto">
            <a:xfrm flipH="1">
              <a:off x="5918201" y="2100262"/>
              <a:ext cx="304800" cy="0"/>
            </a:xfrm>
            <a:prstGeom prst="line">
              <a:avLst/>
            </a:prstGeom>
            <a:noFill/>
            <a:ln w="28575">
              <a:solidFill>
                <a:sysClr val="windowText" lastClr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8" name="Line 7"/>
            <p:cNvSpPr>
              <a:spLocks noChangeShapeType="1"/>
            </p:cNvSpPr>
            <p:nvPr/>
          </p:nvSpPr>
          <p:spPr bwMode="auto">
            <a:xfrm flipH="1">
              <a:off x="5918201" y="2481262"/>
              <a:ext cx="304800" cy="0"/>
            </a:xfrm>
            <a:prstGeom prst="line">
              <a:avLst/>
            </a:prstGeom>
            <a:noFill/>
            <a:ln w="28575">
              <a:solidFill>
                <a:sysClr val="windowText" lastClr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9" name="Line 8"/>
            <p:cNvSpPr>
              <a:spLocks noChangeShapeType="1"/>
            </p:cNvSpPr>
            <p:nvPr/>
          </p:nvSpPr>
          <p:spPr bwMode="auto">
            <a:xfrm flipH="1">
              <a:off x="7239002" y="2284412"/>
              <a:ext cx="304800" cy="0"/>
            </a:xfrm>
            <a:prstGeom prst="line">
              <a:avLst/>
            </a:prstGeom>
            <a:noFill/>
            <a:ln w="28575">
              <a:solidFill>
                <a:sysClr val="windowText" lastClr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5791200" y="1994356"/>
              <a:ext cx="104196" cy="21544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A</a:t>
              </a: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5791200" y="2375356"/>
              <a:ext cx="104196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72" name="Oval 11"/>
            <p:cNvSpPr>
              <a:spLocks noChangeArrowheads="1"/>
            </p:cNvSpPr>
            <p:nvPr/>
          </p:nvSpPr>
          <p:spPr bwMode="auto">
            <a:xfrm>
              <a:off x="7086600" y="2209800"/>
              <a:ext cx="152400" cy="152400"/>
            </a:xfrm>
            <a:prstGeom prst="ellipse">
              <a:avLst/>
            </a:prstGeom>
            <a:noFill/>
            <a:ln w="25400">
              <a:solidFill>
                <a:sysClr val="windowText" lastClr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73" name="Group 72"/>
          <p:cNvGrpSpPr/>
          <p:nvPr/>
        </p:nvGrpSpPr>
        <p:grpSpPr>
          <a:xfrm>
            <a:off x="7103575" y="2921000"/>
            <a:ext cx="1583225" cy="812800"/>
            <a:chOff x="7103575" y="2667000"/>
            <a:chExt cx="1583225" cy="812800"/>
          </a:xfrm>
        </p:grpSpPr>
        <p:sp>
          <p:nvSpPr>
            <p:cNvPr id="74" name="AutoShape 15"/>
            <p:cNvSpPr>
              <a:spLocks noChangeArrowheads="1"/>
            </p:cNvSpPr>
            <p:nvPr/>
          </p:nvSpPr>
          <p:spPr bwMode="auto">
            <a:xfrm flipH="1">
              <a:off x="7466013" y="2667000"/>
              <a:ext cx="933450" cy="812800"/>
            </a:xfrm>
            <a:prstGeom prst="moon">
              <a:avLst>
                <a:gd name="adj" fmla="val 71690"/>
              </a:avLst>
            </a:prstGeom>
            <a:noFill/>
            <a:ln w="25400">
              <a:solidFill>
                <a:sysClr val="windowText" lastClr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5" name="Line 16"/>
            <p:cNvSpPr>
              <a:spLocks noChangeShapeType="1"/>
            </p:cNvSpPr>
            <p:nvPr/>
          </p:nvSpPr>
          <p:spPr bwMode="auto">
            <a:xfrm flipH="1">
              <a:off x="7233171" y="2913063"/>
              <a:ext cx="279400" cy="0"/>
            </a:xfrm>
            <a:prstGeom prst="line">
              <a:avLst/>
            </a:prstGeom>
            <a:noFill/>
            <a:ln w="28575">
              <a:solidFill>
                <a:sysClr val="windowText" lastClr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6" name="Line 17"/>
            <p:cNvSpPr>
              <a:spLocks noChangeShapeType="1"/>
            </p:cNvSpPr>
            <p:nvPr/>
          </p:nvSpPr>
          <p:spPr bwMode="auto">
            <a:xfrm flipH="1">
              <a:off x="7233171" y="3262313"/>
              <a:ext cx="279400" cy="0"/>
            </a:xfrm>
            <a:prstGeom prst="line">
              <a:avLst/>
            </a:prstGeom>
            <a:noFill/>
            <a:ln w="28575">
              <a:solidFill>
                <a:sysClr val="windowText" lastClr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7" name="Line 18"/>
            <p:cNvSpPr>
              <a:spLocks noChangeShapeType="1"/>
            </p:cNvSpPr>
            <p:nvPr/>
          </p:nvSpPr>
          <p:spPr bwMode="auto">
            <a:xfrm flipH="1">
              <a:off x="8407400" y="3079750"/>
              <a:ext cx="279400" cy="0"/>
            </a:xfrm>
            <a:prstGeom prst="line">
              <a:avLst/>
            </a:prstGeom>
            <a:noFill/>
            <a:ln w="28575">
              <a:solidFill>
                <a:sysClr val="windowText" lastClr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8" name="Oval 11"/>
            <p:cNvSpPr>
              <a:spLocks noChangeArrowheads="1"/>
            </p:cNvSpPr>
            <p:nvPr/>
          </p:nvSpPr>
          <p:spPr bwMode="auto">
            <a:xfrm>
              <a:off x="7512571" y="2819400"/>
              <a:ext cx="152400" cy="152400"/>
            </a:xfrm>
            <a:prstGeom prst="ellipse">
              <a:avLst/>
            </a:prstGeom>
            <a:noFill/>
            <a:ln w="25400">
              <a:solidFill>
                <a:sysClr val="windowText" lastClr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9" name="Oval 11"/>
            <p:cNvSpPr>
              <a:spLocks noChangeArrowheads="1"/>
            </p:cNvSpPr>
            <p:nvPr/>
          </p:nvSpPr>
          <p:spPr bwMode="auto">
            <a:xfrm>
              <a:off x="7512571" y="3200400"/>
              <a:ext cx="152400" cy="152400"/>
            </a:xfrm>
            <a:prstGeom prst="ellipse">
              <a:avLst/>
            </a:prstGeom>
            <a:noFill/>
            <a:ln w="25400">
              <a:solidFill>
                <a:sysClr val="windowText" lastClr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7103575" y="2743200"/>
              <a:ext cx="104196" cy="21544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A</a:t>
              </a:r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7103575" y="3124200"/>
              <a:ext cx="104196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B</a:t>
              </a:r>
            </a:p>
          </p:txBody>
        </p:sp>
      </p:grpSp>
      <p:sp>
        <p:nvSpPr>
          <p:cNvPr id="82" name="TextBox 81"/>
          <p:cNvSpPr txBox="1"/>
          <p:nvPr/>
        </p:nvSpPr>
        <p:spPr>
          <a:xfrm>
            <a:off x="6096000" y="3022025"/>
            <a:ext cx="7136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↔</a:t>
            </a:r>
            <a:endParaRPr lang="en-US" sz="32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0833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  <p:bldP spid="8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Goals for Today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8915400" cy="58674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From </a:t>
            </a:r>
            <a:r>
              <a:rPr lang="en-US" dirty="0" smtClean="0">
                <a:solidFill>
                  <a:schemeClr val="bg2"/>
                </a:solidFill>
              </a:rPr>
              <a:t>Switches </a:t>
            </a:r>
            <a:r>
              <a:rPr lang="en-US" dirty="0">
                <a:solidFill>
                  <a:schemeClr val="bg2"/>
                </a:solidFill>
              </a:rPr>
              <a:t>to </a:t>
            </a:r>
            <a:r>
              <a:rPr lang="en-US" dirty="0" smtClean="0">
                <a:solidFill>
                  <a:schemeClr val="bg2"/>
                </a:solidFill>
              </a:rPr>
              <a:t>Logic Gates </a:t>
            </a:r>
            <a:r>
              <a:rPr lang="en-US" dirty="0">
                <a:solidFill>
                  <a:schemeClr val="bg2"/>
                </a:solidFill>
              </a:rPr>
              <a:t>to Logic </a:t>
            </a:r>
            <a:r>
              <a:rPr lang="en-US" dirty="0" smtClean="0">
                <a:solidFill>
                  <a:schemeClr val="bg2"/>
                </a:solidFill>
              </a:rPr>
              <a:t>Circuits</a:t>
            </a:r>
            <a:endParaRPr lang="en-US" dirty="0">
              <a:solidFill>
                <a:schemeClr val="bg2"/>
              </a:solidFill>
            </a:endParaRPr>
          </a:p>
          <a:p>
            <a:r>
              <a:rPr lang="en-US" dirty="0">
                <a:solidFill>
                  <a:schemeClr val="bg2"/>
                </a:solidFill>
              </a:rPr>
              <a:t>Logic Gates</a:t>
            </a:r>
          </a:p>
          <a:p>
            <a:pPr lvl="1"/>
            <a:r>
              <a:rPr lang="en-US" dirty="0" smtClean="0">
                <a:solidFill>
                  <a:schemeClr val="bg2"/>
                </a:solidFill>
              </a:rPr>
              <a:t>From switches</a:t>
            </a:r>
            <a:endParaRPr lang="en-US" dirty="0">
              <a:solidFill>
                <a:schemeClr val="bg2"/>
              </a:solidFill>
            </a:endParaRPr>
          </a:p>
          <a:p>
            <a:pPr lvl="1"/>
            <a:r>
              <a:rPr lang="en-US" dirty="0">
                <a:solidFill>
                  <a:schemeClr val="bg2"/>
                </a:solidFill>
              </a:rPr>
              <a:t>Truth Tables</a:t>
            </a:r>
          </a:p>
          <a:p>
            <a:r>
              <a:rPr lang="en-US" dirty="0">
                <a:solidFill>
                  <a:schemeClr val="bg2"/>
                </a:solidFill>
              </a:rPr>
              <a:t>Logic  Circuits</a:t>
            </a:r>
          </a:p>
          <a:p>
            <a:pPr lvl="1"/>
            <a:r>
              <a:rPr lang="en-US" dirty="0" smtClean="0">
                <a:solidFill>
                  <a:schemeClr val="bg2"/>
                </a:solidFill>
              </a:rPr>
              <a:t>From </a:t>
            </a:r>
            <a:r>
              <a:rPr lang="en-US" dirty="0">
                <a:solidFill>
                  <a:schemeClr val="bg2"/>
                </a:solidFill>
              </a:rPr>
              <a:t>Truth Tables to Circuits (Sum of </a:t>
            </a:r>
            <a:r>
              <a:rPr lang="en-US" dirty="0" smtClean="0">
                <a:solidFill>
                  <a:schemeClr val="bg2"/>
                </a:solidFill>
              </a:rPr>
              <a:t>Products)</a:t>
            </a:r>
          </a:p>
          <a:p>
            <a:pPr lvl="1"/>
            <a:r>
              <a:rPr lang="en-US" dirty="0">
                <a:solidFill>
                  <a:schemeClr val="bg2"/>
                </a:solidFill>
              </a:rPr>
              <a:t>Identity </a:t>
            </a:r>
            <a:r>
              <a:rPr lang="en-US" dirty="0" smtClean="0">
                <a:solidFill>
                  <a:schemeClr val="bg2"/>
                </a:solidFill>
              </a:rPr>
              <a:t>Laws</a:t>
            </a:r>
          </a:p>
          <a:p>
            <a:r>
              <a:rPr lang="en-US" b="1" dirty="0" smtClean="0">
                <a:solidFill>
                  <a:schemeClr val="tx2"/>
                </a:solidFill>
              </a:rPr>
              <a:t>Logic </a:t>
            </a:r>
            <a:r>
              <a:rPr lang="en-US" b="1" dirty="0">
                <a:solidFill>
                  <a:schemeClr val="tx2"/>
                </a:solidFill>
              </a:rPr>
              <a:t>Circuit </a:t>
            </a:r>
            <a:r>
              <a:rPr lang="en-US" b="1" dirty="0" smtClean="0">
                <a:solidFill>
                  <a:schemeClr val="tx2"/>
                </a:solidFill>
              </a:rPr>
              <a:t>Minimization – </a:t>
            </a:r>
            <a:r>
              <a:rPr lang="en-US" b="1" i="1" dirty="0" smtClean="0">
                <a:solidFill>
                  <a:schemeClr val="tx2"/>
                </a:solidFill>
              </a:rPr>
              <a:t>why?</a:t>
            </a:r>
            <a:endParaRPr lang="en-US" b="1" i="1" dirty="0">
              <a:solidFill>
                <a:schemeClr val="tx2"/>
              </a:solidFill>
            </a:endParaRPr>
          </a:p>
          <a:p>
            <a:pPr lvl="1"/>
            <a:r>
              <a:rPr lang="en-US" dirty="0">
                <a:solidFill>
                  <a:schemeClr val="tx2"/>
                </a:solidFill>
              </a:rPr>
              <a:t>Algebraic Manipulations</a:t>
            </a:r>
          </a:p>
          <a:p>
            <a:pPr lvl="1"/>
            <a:r>
              <a:rPr lang="en-US" dirty="0" smtClean="0">
                <a:solidFill>
                  <a:schemeClr val="tx2"/>
                </a:solidFill>
              </a:rPr>
              <a:t>Truth </a:t>
            </a:r>
            <a:r>
              <a:rPr lang="en-US" dirty="0">
                <a:solidFill>
                  <a:schemeClr val="tx2"/>
                </a:solidFill>
              </a:rPr>
              <a:t>Tables (</a:t>
            </a:r>
            <a:r>
              <a:rPr lang="en-US" dirty="0" err="1">
                <a:solidFill>
                  <a:schemeClr val="tx2"/>
                </a:solidFill>
              </a:rPr>
              <a:t>Karnaugh</a:t>
            </a:r>
            <a:r>
              <a:rPr lang="en-US" dirty="0">
                <a:solidFill>
                  <a:schemeClr val="tx2"/>
                </a:solidFill>
              </a:rPr>
              <a:t> Maps) </a:t>
            </a:r>
          </a:p>
          <a:p>
            <a:r>
              <a:rPr lang="en-US" dirty="0">
                <a:solidFill>
                  <a:schemeClr val="tx2"/>
                </a:solidFill>
              </a:rPr>
              <a:t>Transistors (electronic switch)</a:t>
            </a:r>
          </a:p>
          <a:p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3764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  <p:sp>
        <p:nvSpPr>
          <p:cNvPr id="13" name="Text Box 98"/>
          <p:cNvSpPr txBox="1">
            <a:spLocks noChangeArrowheads="1"/>
          </p:cNvSpPr>
          <p:nvPr/>
        </p:nvSpPr>
        <p:spPr bwMode="auto">
          <a:xfrm>
            <a:off x="3733800" y="1239857"/>
            <a:ext cx="5181600" cy="3091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xmlns="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defTabSz="914400" fontAlgn="auto">
              <a:lnSpc>
                <a:spcPct val="116000"/>
              </a:lnSpc>
              <a:spcBef>
                <a:spcPts val="0"/>
              </a:spcBef>
              <a:spcAft>
                <a:spcPts val="0"/>
              </a:spcAft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800" dirty="0" smtClean="0">
              <a:solidFill>
                <a:srgbClr val="4F81BD"/>
              </a:solidFill>
              <a:latin typeface="Source Sans Pro"/>
              <a:ea typeface="+mn-ea"/>
              <a:cs typeface="+mn-cs"/>
            </a:endParaRPr>
          </a:p>
          <a:p>
            <a:pPr defTabSz="914400" fontAlgn="auto">
              <a:lnSpc>
                <a:spcPct val="116000"/>
              </a:lnSpc>
              <a:spcBef>
                <a:spcPts val="0"/>
              </a:spcBef>
              <a:spcAft>
                <a:spcPts val="0"/>
              </a:spcAft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>
                <a:solidFill>
                  <a:schemeClr val="accent2"/>
                </a:solidFill>
                <a:latin typeface="Source Sans Pro"/>
                <a:ea typeface="+mn-ea"/>
                <a:cs typeface="+mn-cs"/>
              </a:rPr>
              <a:t>	</a:t>
            </a:r>
            <a:r>
              <a:rPr lang="en-US" sz="2800" dirty="0" smtClean="0">
                <a:solidFill>
                  <a:schemeClr val="accent2"/>
                </a:solidFill>
                <a:latin typeface="Source Sans Pro"/>
                <a:ea typeface="+mn-ea"/>
                <a:cs typeface="+mn-cs"/>
              </a:rPr>
              <a:t>	    (</a:t>
            </a:r>
            <a:r>
              <a:rPr lang="en-US" sz="2800" dirty="0" err="1" smtClean="0">
                <a:solidFill>
                  <a:schemeClr val="accent2"/>
                </a:solidFill>
                <a:latin typeface="Source Sans Pro"/>
                <a:ea typeface="+mn-ea"/>
                <a:cs typeface="+mn-cs"/>
              </a:rPr>
              <a:t>a+b</a:t>
            </a:r>
            <a:r>
              <a:rPr lang="en-US" sz="2800" dirty="0" smtClean="0">
                <a:solidFill>
                  <a:schemeClr val="accent2"/>
                </a:solidFill>
                <a:latin typeface="Source Sans Pro"/>
                <a:ea typeface="+mn-ea"/>
                <a:cs typeface="+mn-cs"/>
              </a:rPr>
              <a:t>)a + (</a:t>
            </a:r>
            <a:r>
              <a:rPr lang="en-US" sz="2800" dirty="0" err="1" smtClean="0">
                <a:solidFill>
                  <a:schemeClr val="accent2"/>
                </a:solidFill>
                <a:latin typeface="Source Sans Pro"/>
                <a:ea typeface="+mn-ea"/>
                <a:cs typeface="+mn-cs"/>
              </a:rPr>
              <a:t>a+b</a:t>
            </a:r>
            <a:r>
              <a:rPr lang="en-US" sz="2800" dirty="0" smtClean="0">
                <a:solidFill>
                  <a:schemeClr val="accent2"/>
                </a:solidFill>
                <a:latin typeface="Source Sans Pro"/>
                <a:ea typeface="+mn-ea"/>
                <a:cs typeface="+mn-cs"/>
              </a:rPr>
              <a:t>)c</a:t>
            </a:r>
          </a:p>
          <a:p>
            <a:pPr defTabSz="914400" fontAlgn="auto">
              <a:lnSpc>
                <a:spcPct val="116000"/>
              </a:lnSpc>
              <a:spcBef>
                <a:spcPts val="0"/>
              </a:spcBef>
              <a:spcAft>
                <a:spcPts val="0"/>
              </a:spcAft>
              <a:buClr>
                <a:srgbClr val="40458C"/>
              </a:buClr>
              <a:buSzPct val="100000"/>
            </a:pPr>
            <a:r>
              <a:rPr lang="en-US" sz="2800" dirty="0" smtClean="0">
                <a:solidFill>
                  <a:prstClr val="black"/>
                </a:solidFill>
                <a:latin typeface="Source Sans Pro"/>
                <a:ea typeface="+mn-ea"/>
                <a:cs typeface="+mn-cs"/>
              </a:rPr>
              <a:t>		</a:t>
            </a:r>
            <a:r>
              <a:rPr lang="en-US" sz="2800" dirty="0" smtClean="0">
                <a:solidFill>
                  <a:schemeClr val="tx2"/>
                </a:solidFill>
                <a:latin typeface="Source Sans Pro"/>
                <a:ea typeface="+mn-ea"/>
                <a:cs typeface="+mn-cs"/>
              </a:rPr>
              <a:t>=</a:t>
            </a:r>
            <a:r>
              <a:rPr lang="en-US" sz="2800" dirty="0" smtClean="0">
                <a:solidFill>
                  <a:prstClr val="black"/>
                </a:solidFill>
                <a:latin typeface="Source Sans Pro"/>
                <a:ea typeface="+mn-ea"/>
                <a:cs typeface="+mn-cs"/>
              </a:rPr>
              <a:t> </a:t>
            </a:r>
            <a:r>
              <a:rPr lang="en-US" sz="2800" dirty="0">
                <a:solidFill>
                  <a:schemeClr val="accent2"/>
                </a:solidFill>
                <a:latin typeface="Source Sans Pro"/>
                <a:ea typeface="+mn-ea"/>
                <a:cs typeface="+mn-cs"/>
              </a:rPr>
              <a:t>aa + </a:t>
            </a:r>
            <a:r>
              <a:rPr lang="en-US" sz="2800" dirty="0" err="1" smtClean="0">
                <a:solidFill>
                  <a:schemeClr val="accent2"/>
                </a:solidFill>
                <a:latin typeface="Source Sans Pro"/>
                <a:ea typeface="+mn-ea"/>
                <a:cs typeface="+mn-cs"/>
              </a:rPr>
              <a:t>ba</a:t>
            </a:r>
            <a:r>
              <a:rPr lang="en-US" sz="2800" dirty="0" smtClean="0">
                <a:solidFill>
                  <a:schemeClr val="accent2"/>
                </a:solidFill>
                <a:latin typeface="Source Sans Pro"/>
                <a:ea typeface="+mn-ea"/>
                <a:cs typeface="+mn-cs"/>
              </a:rPr>
              <a:t> </a:t>
            </a:r>
            <a:r>
              <a:rPr lang="en-US" sz="2800" dirty="0">
                <a:solidFill>
                  <a:schemeClr val="accent2"/>
                </a:solidFill>
                <a:latin typeface="Source Sans Pro"/>
                <a:ea typeface="+mn-ea"/>
                <a:cs typeface="+mn-cs"/>
              </a:rPr>
              <a:t>+ ac + </a:t>
            </a:r>
            <a:r>
              <a:rPr lang="en-US" sz="2800" dirty="0" err="1">
                <a:solidFill>
                  <a:schemeClr val="accent2"/>
                </a:solidFill>
                <a:latin typeface="Source Sans Pro"/>
                <a:ea typeface="+mn-ea"/>
                <a:cs typeface="+mn-cs"/>
              </a:rPr>
              <a:t>bc</a:t>
            </a:r>
            <a:endParaRPr lang="en-US" sz="2800" dirty="0">
              <a:solidFill>
                <a:schemeClr val="accent2"/>
              </a:solidFill>
              <a:latin typeface="Source Sans Pro"/>
              <a:ea typeface="+mn-ea"/>
              <a:cs typeface="+mn-cs"/>
            </a:endParaRPr>
          </a:p>
          <a:p>
            <a:pPr defTabSz="914400" fontAlgn="auto">
              <a:lnSpc>
                <a:spcPct val="116000"/>
              </a:lnSpc>
              <a:spcBef>
                <a:spcPts val="0"/>
              </a:spcBef>
              <a:spcAft>
                <a:spcPts val="0"/>
              </a:spcAft>
              <a:buClr>
                <a:srgbClr val="40458C"/>
              </a:buClr>
              <a:buSzPct val="100000"/>
            </a:pPr>
            <a:r>
              <a:rPr lang="en-US" sz="2800" dirty="0">
                <a:solidFill>
                  <a:prstClr val="white"/>
                </a:solidFill>
                <a:latin typeface="Source Sans Pro"/>
                <a:ea typeface="+mn-ea"/>
                <a:cs typeface="+mn-cs"/>
              </a:rPr>
              <a:t>	</a:t>
            </a:r>
            <a:r>
              <a:rPr lang="en-US" sz="2800" dirty="0">
                <a:solidFill>
                  <a:prstClr val="black"/>
                </a:solidFill>
                <a:latin typeface="Source Sans Pro"/>
                <a:ea typeface="+mn-ea"/>
                <a:cs typeface="+mn-cs"/>
              </a:rPr>
              <a:t>	</a:t>
            </a:r>
            <a:r>
              <a:rPr lang="en-US" sz="2800" dirty="0">
                <a:solidFill>
                  <a:schemeClr val="tx2"/>
                </a:solidFill>
                <a:latin typeface="Source Sans Pro"/>
                <a:ea typeface="+mn-ea"/>
                <a:cs typeface="+mn-cs"/>
              </a:rPr>
              <a:t>= a + </a:t>
            </a:r>
            <a:r>
              <a:rPr lang="en-US" sz="2800" dirty="0">
                <a:solidFill>
                  <a:schemeClr val="accent2"/>
                </a:solidFill>
                <a:latin typeface="Source Sans Pro"/>
                <a:ea typeface="+mn-ea"/>
                <a:cs typeface="+mn-cs"/>
              </a:rPr>
              <a:t>a(</a:t>
            </a:r>
            <a:r>
              <a:rPr lang="en-US" sz="2800" dirty="0" err="1">
                <a:solidFill>
                  <a:schemeClr val="accent2"/>
                </a:solidFill>
                <a:latin typeface="Source Sans Pro"/>
                <a:ea typeface="+mn-ea"/>
                <a:cs typeface="+mn-cs"/>
              </a:rPr>
              <a:t>b+c</a:t>
            </a:r>
            <a:r>
              <a:rPr lang="en-US" sz="2800" dirty="0">
                <a:solidFill>
                  <a:schemeClr val="accent2"/>
                </a:solidFill>
                <a:latin typeface="Source Sans Pro"/>
                <a:ea typeface="+mn-ea"/>
                <a:cs typeface="+mn-cs"/>
              </a:rPr>
              <a:t>) </a:t>
            </a:r>
            <a:r>
              <a:rPr lang="en-US" sz="2800" dirty="0">
                <a:solidFill>
                  <a:schemeClr val="tx2"/>
                </a:solidFill>
                <a:latin typeface="Source Sans Pro"/>
                <a:ea typeface="+mn-ea"/>
                <a:cs typeface="+mn-cs"/>
              </a:rPr>
              <a:t>+ </a:t>
            </a:r>
            <a:r>
              <a:rPr lang="en-US" sz="2800" dirty="0" err="1">
                <a:solidFill>
                  <a:schemeClr val="tx2"/>
                </a:solidFill>
                <a:latin typeface="Source Sans Pro"/>
                <a:ea typeface="+mn-ea"/>
                <a:cs typeface="+mn-cs"/>
              </a:rPr>
              <a:t>bc</a:t>
            </a:r>
            <a:endParaRPr lang="en-US" sz="2800" dirty="0">
              <a:solidFill>
                <a:schemeClr val="tx2"/>
              </a:solidFill>
              <a:latin typeface="Source Sans Pro"/>
              <a:ea typeface="+mn-ea"/>
              <a:cs typeface="+mn-cs"/>
            </a:endParaRPr>
          </a:p>
          <a:p>
            <a:pPr defTabSz="914400" fontAlgn="auto">
              <a:lnSpc>
                <a:spcPct val="116000"/>
              </a:lnSpc>
              <a:spcBef>
                <a:spcPts val="0"/>
              </a:spcBef>
              <a:spcAft>
                <a:spcPts val="0"/>
              </a:spcAft>
              <a:buClr>
                <a:srgbClr val="40458C"/>
              </a:buClr>
              <a:buSzPct val="100000"/>
            </a:pPr>
            <a:r>
              <a:rPr lang="en-US" sz="2800" dirty="0">
                <a:solidFill>
                  <a:prstClr val="white"/>
                </a:solidFill>
                <a:latin typeface="Source Sans Pro"/>
                <a:ea typeface="+mn-ea"/>
                <a:cs typeface="+mn-cs"/>
              </a:rPr>
              <a:t>	</a:t>
            </a:r>
            <a:r>
              <a:rPr lang="en-US" sz="2800" dirty="0">
                <a:solidFill>
                  <a:prstClr val="black"/>
                </a:solidFill>
                <a:latin typeface="Source Sans Pro"/>
                <a:ea typeface="+mn-ea"/>
                <a:cs typeface="+mn-cs"/>
              </a:rPr>
              <a:t>	</a:t>
            </a:r>
            <a:r>
              <a:rPr lang="en-US" sz="2800" dirty="0">
                <a:solidFill>
                  <a:schemeClr val="tx2"/>
                </a:solidFill>
                <a:latin typeface="Source Sans Pro"/>
                <a:ea typeface="+mn-ea"/>
                <a:cs typeface="+mn-cs"/>
              </a:rPr>
              <a:t>=</a:t>
            </a:r>
            <a:r>
              <a:rPr lang="en-US" sz="2800" dirty="0">
                <a:solidFill>
                  <a:prstClr val="black"/>
                </a:solidFill>
                <a:latin typeface="Source Sans Pro"/>
                <a:ea typeface="+mn-ea"/>
                <a:cs typeface="+mn-cs"/>
              </a:rPr>
              <a:t> </a:t>
            </a:r>
            <a:r>
              <a:rPr lang="en-US" sz="2800" dirty="0" smtClean="0">
                <a:solidFill>
                  <a:schemeClr val="accent4"/>
                </a:solidFill>
                <a:latin typeface="Source Sans Pro"/>
                <a:ea typeface="+mn-ea"/>
                <a:cs typeface="+mn-cs"/>
              </a:rPr>
              <a:t>a</a:t>
            </a:r>
            <a:r>
              <a:rPr lang="en-US" sz="2800" dirty="0" smtClean="0">
                <a:solidFill>
                  <a:srgbClr val="4F81BD"/>
                </a:solidFill>
                <a:latin typeface="Source Sans Pro"/>
                <a:ea typeface="+mn-ea"/>
                <a:cs typeface="+mn-cs"/>
              </a:rPr>
              <a:t> </a:t>
            </a:r>
            <a:r>
              <a:rPr lang="en-US" sz="2800" dirty="0">
                <a:solidFill>
                  <a:schemeClr val="tx2"/>
                </a:solidFill>
                <a:latin typeface="Source Sans Pro"/>
                <a:ea typeface="+mn-ea"/>
                <a:cs typeface="+mn-cs"/>
              </a:rPr>
              <a:t>+ </a:t>
            </a:r>
            <a:r>
              <a:rPr lang="en-US" sz="2800" dirty="0" err="1">
                <a:solidFill>
                  <a:schemeClr val="tx2"/>
                </a:solidFill>
                <a:latin typeface="Source Sans Pro"/>
                <a:ea typeface="+mn-ea"/>
                <a:cs typeface="+mn-cs"/>
              </a:rPr>
              <a:t>bc</a:t>
            </a:r>
            <a:endParaRPr lang="en-US" sz="2800" dirty="0">
              <a:solidFill>
                <a:schemeClr val="tx2"/>
              </a:solidFill>
              <a:latin typeface="Source Sans Pro"/>
              <a:ea typeface="+mn-ea"/>
              <a:cs typeface="+mn-cs"/>
            </a:endParaRPr>
          </a:p>
          <a:p>
            <a:pPr defTabSz="914400" fontAlgn="auto">
              <a:lnSpc>
                <a:spcPct val="116000"/>
              </a:lnSpc>
              <a:spcBef>
                <a:spcPts val="0"/>
              </a:spcBef>
              <a:spcAft>
                <a:spcPts val="0"/>
              </a:spcAft>
              <a:buClr>
                <a:srgbClr val="40458C"/>
              </a:buClr>
              <a:buSzPct val="100000"/>
            </a:pPr>
            <a:endParaRPr lang="en-US" sz="2800" dirty="0">
              <a:solidFill>
                <a:prstClr val="black"/>
              </a:solidFill>
              <a:latin typeface="Source Sans Pro"/>
              <a:ea typeface="+mn-ea"/>
              <a:cs typeface="+mn-cs"/>
            </a:endParaRPr>
          </a:p>
        </p:txBody>
      </p:sp>
      <p:sp>
        <p:nvSpPr>
          <p:cNvPr id="14" name="Text Box 98"/>
          <p:cNvSpPr txBox="1">
            <a:spLocks noChangeArrowheads="1"/>
          </p:cNvSpPr>
          <p:nvPr/>
        </p:nvSpPr>
        <p:spPr bwMode="auto">
          <a:xfrm>
            <a:off x="3733800" y="860192"/>
            <a:ext cx="5257800" cy="15486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xmlns="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defTabSz="914400" fontAlgn="auto">
              <a:lnSpc>
                <a:spcPct val="116000"/>
              </a:lnSpc>
              <a:spcBef>
                <a:spcPts val="0"/>
              </a:spcBef>
              <a:spcAft>
                <a:spcPts val="0"/>
              </a:spcAft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 smtClean="0">
                <a:solidFill>
                  <a:schemeClr val="tx2"/>
                </a:solidFill>
                <a:latin typeface="Source Sans Pro"/>
                <a:ea typeface="+mn-ea"/>
                <a:cs typeface="+mn-cs"/>
              </a:rPr>
              <a:t>Minimize this logic equation:</a:t>
            </a:r>
          </a:p>
          <a:p>
            <a:pPr defTabSz="914400" fontAlgn="auto">
              <a:lnSpc>
                <a:spcPct val="116000"/>
              </a:lnSpc>
              <a:spcBef>
                <a:spcPts val="0"/>
              </a:spcBef>
              <a:spcAft>
                <a:spcPts val="0"/>
              </a:spcAft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800" dirty="0" smtClean="0">
              <a:solidFill>
                <a:schemeClr val="tx2"/>
              </a:solidFill>
              <a:latin typeface="Source Sans Pro"/>
              <a:ea typeface="+mn-ea"/>
              <a:cs typeface="+mn-cs"/>
            </a:endParaRPr>
          </a:p>
          <a:p>
            <a:pPr defTabSz="914400" fontAlgn="auto">
              <a:lnSpc>
                <a:spcPct val="116000"/>
              </a:lnSpc>
              <a:spcBef>
                <a:spcPts val="0"/>
              </a:spcBef>
              <a:spcAft>
                <a:spcPts val="0"/>
              </a:spcAft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 smtClean="0">
                <a:solidFill>
                  <a:schemeClr val="tx2"/>
                </a:solidFill>
                <a:latin typeface="Source Sans Pro"/>
                <a:ea typeface="+mn-ea"/>
                <a:cs typeface="+mn-cs"/>
              </a:rPr>
              <a:t>(</a:t>
            </a:r>
            <a:r>
              <a:rPr lang="en-US" sz="2800" dirty="0" err="1" smtClean="0">
                <a:solidFill>
                  <a:schemeClr val="tx2"/>
                </a:solidFill>
                <a:latin typeface="Source Sans Pro"/>
                <a:ea typeface="+mn-ea"/>
                <a:cs typeface="+mn-cs"/>
              </a:rPr>
              <a:t>a+b</a:t>
            </a:r>
            <a:r>
              <a:rPr lang="en-US" sz="2800" dirty="0">
                <a:solidFill>
                  <a:schemeClr val="tx2"/>
                </a:solidFill>
                <a:latin typeface="Source Sans Pro"/>
                <a:ea typeface="+mn-ea"/>
                <a:cs typeface="+mn-cs"/>
              </a:rPr>
              <a:t>)(</a:t>
            </a:r>
            <a:r>
              <a:rPr lang="en-US" sz="2800" dirty="0" err="1">
                <a:solidFill>
                  <a:schemeClr val="tx2"/>
                </a:solidFill>
                <a:latin typeface="Source Sans Pro"/>
                <a:ea typeface="+mn-ea"/>
                <a:cs typeface="+mn-cs"/>
              </a:rPr>
              <a:t>a+c</a:t>
            </a:r>
            <a:r>
              <a:rPr lang="en-US" sz="2800" dirty="0" smtClean="0">
                <a:solidFill>
                  <a:schemeClr val="tx2"/>
                </a:solidFill>
                <a:latin typeface="Source Sans Pro"/>
                <a:ea typeface="+mn-ea"/>
                <a:cs typeface="+mn-cs"/>
              </a:rPr>
              <a:t>)	= 		      </a:t>
            </a:r>
            <a:endParaRPr lang="en-US" sz="2800" dirty="0">
              <a:solidFill>
                <a:schemeClr val="tx2"/>
              </a:solidFill>
              <a:latin typeface="Source Sans Pro"/>
              <a:ea typeface="+mn-ea"/>
              <a:cs typeface="+mn-cs"/>
            </a:endParaRPr>
          </a:p>
        </p:txBody>
      </p:sp>
      <p:sp>
        <p:nvSpPr>
          <p:cNvPr id="15" name="Rectangle 2"/>
          <p:cNvSpPr txBox="1">
            <a:spLocks noChangeArrowheads="1"/>
          </p:cNvSpPr>
          <p:nvPr>
            <p:custDataLst>
              <p:tags r:id="rId1"/>
            </p:custDataLst>
          </p:nvPr>
        </p:nvSpPr>
        <p:spPr>
          <a:xfrm>
            <a:off x="152400" y="838200"/>
            <a:ext cx="3124200" cy="5867400"/>
          </a:xfrm>
          <a:prstGeom prst="rect">
            <a:avLst/>
          </a:prstGeom>
          <a:solidFill>
            <a:srgbClr val="4F81BD">
              <a:lumMod val="40000"/>
              <a:lumOff val="60000"/>
            </a:srgbClr>
          </a:solidFill>
          <a:ln/>
        </p:spPr>
        <p:txBody>
          <a:bodyPr vert="horz" lIns="91440" tIns="45720" rIns="91440" bIns="45720" rtlCol="0">
            <a:normAutofit/>
          </a:bodyPr>
          <a:lstStyle/>
          <a:p>
            <a:pPr marL="284163" marR="0" lvl="0" indent="-284163" defTabSz="914400" eaLnBrk="1" fontAlgn="auto" latinLnBrk="0" hangingPunct="1">
              <a:lnSpc>
                <a:spcPct val="82000"/>
              </a:lnSpc>
              <a:spcBef>
                <a:spcPts val="600"/>
              </a:spcBef>
              <a:spcAft>
                <a:spcPts val="0"/>
              </a:spcAft>
              <a:buClr>
                <a:srgbClr val="FFFF66"/>
              </a:buClr>
              <a:buSzTx/>
              <a:buFont typeface="Arial" pitchFamily="34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kumimoji="0" lang="en-US" sz="3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Source Sans Pro"/>
                <a:ea typeface="+mn-ea"/>
                <a:cs typeface="Arial" pitchFamily="34" charset="0"/>
              </a:rPr>
              <a:t>a + 0 = a </a:t>
            </a:r>
          </a:p>
          <a:p>
            <a:pPr marL="284163" marR="0" lvl="0" indent="-284163" defTabSz="914400" eaLnBrk="1" fontAlgn="auto" latinLnBrk="0" hangingPunct="1">
              <a:lnSpc>
                <a:spcPct val="82000"/>
              </a:lnSpc>
              <a:spcBef>
                <a:spcPts val="600"/>
              </a:spcBef>
              <a:spcAft>
                <a:spcPts val="0"/>
              </a:spcAft>
              <a:buClr>
                <a:srgbClr val="FFFF66"/>
              </a:buClr>
              <a:buSzTx/>
              <a:buFont typeface="Arial" pitchFamily="34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kumimoji="0" lang="en-US" sz="3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Source Sans Pro"/>
                <a:ea typeface="+mn-ea"/>
                <a:cs typeface="Arial" pitchFamily="34" charset="0"/>
              </a:rPr>
              <a:t>a + 1 = 1 </a:t>
            </a:r>
          </a:p>
          <a:p>
            <a:pPr marL="284163" marR="0" lvl="0" indent="-284163" defTabSz="914400" eaLnBrk="1" fontAlgn="auto" latinLnBrk="0" hangingPunct="1">
              <a:lnSpc>
                <a:spcPct val="82000"/>
              </a:lnSpc>
              <a:spcBef>
                <a:spcPts val="600"/>
              </a:spcBef>
              <a:spcAft>
                <a:spcPts val="0"/>
              </a:spcAft>
              <a:buClr>
                <a:srgbClr val="FFFF66"/>
              </a:buClr>
              <a:buSzTx/>
              <a:buFont typeface="Arial" pitchFamily="34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kumimoji="0" lang="en-US" sz="3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Source Sans Pro"/>
                <a:ea typeface="+mn-ea"/>
                <a:cs typeface="Arial" pitchFamily="34" charset="0"/>
              </a:rPr>
              <a:t>a + </a:t>
            </a:r>
            <a:r>
              <a:rPr kumimoji="0" lang="en-US" sz="3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Source Sans Pro"/>
                <a:ea typeface="+mn-ea"/>
                <a:cs typeface="Arial" pitchFamily="34" charset="0"/>
              </a:rPr>
              <a:t>ā</a:t>
            </a:r>
            <a:r>
              <a:rPr kumimoji="0" lang="en-US" sz="3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Source Sans Pro"/>
                <a:ea typeface="+mn-ea"/>
                <a:cs typeface="Arial" pitchFamily="34" charset="0"/>
              </a:rPr>
              <a:t> = 1 </a:t>
            </a:r>
          </a:p>
          <a:p>
            <a:pPr marL="284163" marR="0" lvl="0" indent="-284163" defTabSz="914400" eaLnBrk="1" fontAlgn="auto" latinLnBrk="0" hangingPunct="1">
              <a:lnSpc>
                <a:spcPct val="82000"/>
              </a:lnSpc>
              <a:spcBef>
                <a:spcPts val="600"/>
              </a:spcBef>
              <a:spcAft>
                <a:spcPts val="0"/>
              </a:spcAft>
              <a:buClr>
                <a:srgbClr val="FFFF66"/>
              </a:buClr>
              <a:buSzTx/>
              <a:buFont typeface="Arial" pitchFamily="34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kumimoji="0" lang="en-US" sz="3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Source Sans Pro"/>
                <a:ea typeface="+mn-ea"/>
                <a:cs typeface="Arial" pitchFamily="34" charset="0"/>
              </a:rPr>
              <a:t>a · 0    = 0 </a:t>
            </a:r>
          </a:p>
          <a:p>
            <a:pPr marL="284163" marR="0" lvl="0" indent="-284163" defTabSz="914400" eaLnBrk="1" fontAlgn="auto" latinLnBrk="0" hangingPunct="1">
              <a:lnSpc>
                <a:spcPct val="82000"/>
              </a:lnSpc>
              <a:spcBef>
                <a:spcPts val="600"/>
              </a:spcBef>
              <a:spcAft>
                <a:spcPts val="0"/>
              </a:spcAft>
              <a:buClr>
                <a:srgbClr val="FFFF66"/>
              </a:buClr>
              <a:buSzTx/>
              <a:buFont typeface="Arial" pitchFamily="34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kumimoji="0" lang="en-US" sz="3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Source Sans Pro"/>
                <a:ea typeface="+mn-ea"/>
                <a:cs typeface="Arial" pitchFamily="34" charset="0"/>
              </a:rPr>
              <a:t>a · 1    = a  </a:t>
            </a:r>
          </a:p>
          <a:p>
            <a:pPr marL="284163" marR="0" lvl="0" indent="-284163" defTabSz="914400" eaLnBrk="1" fontAlgn="auto" latinLnBrk="0" hangingPunct="1">
              <a:lnSpc>
                <a:spcPct val="82000"/>
              </a:lnSpc>
              <a:spcBef>
                <a:spcPts val="600"/>
              </a:spcBef>
              <a:spcAft>
                <a:spcPts val="0"/>
              </a:spcAft>
              <a:buClr>
                <a:srgbClr val="FFFF66"/>
              </a:buClr>
              <a:buSzTx/>
              <a:buFont typeface="Arial" pitchFamily="34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kumimoji="0" lang="en-US" sz="3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Source Sans Pro"/>
                <a:ea typeface="+mn-ea"/>
                <a:cs typeface="Arial" pitchFamily="34" charset="0"/>
              </a:rPr>
              <a:t>a · </a:t>
            </a:r>
            <a:r>
              <a:rPr kumimoji="0" lang="en-US" sz="3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Source Sans Pro"/>
                <a:ea typeface="+mn-ea"/>
                <a:cs typeface="Arial" pitchFamily="34" charset="0"/>
              </a:rPr>
              <a:t>ā</a:t>
            </a:r>
            <a:r>
              <a:rPr kumimoji="0" lang="en-US" sz="3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Source Sans Pro"/>
                <a:ea typeface="+mn-ea"/>
                <a:cs typeface="Arial" pitchFamily="34" charset="0"/>
              </a:rPr>
              <a:t>    = 0</a:t>
            </a:r>
          </a:p>
          <a:p>
            <a:pPr marL="284163" marR="0" lvl="0" indent="-284163" defTabSz="914400" eaLnBrk="1" fontAlgn="auto" latinLnBrk="0" hangingPunct="1">
              <a:lnSpc>
                <a:spcPct val="82000"/>
              </a:lnSpc>
              <a:spcBef>
                <a:spcPts val="600"/>
              </a:spcBef>
              <a:spcAft>
                <a:spcPts val="0"/>
              </a:spcAft>
              <a:buClr>
                <a:srgbClr val="FFFF66"/>
              </a:buClr>
              <a:buSzTx/>
              <a:buFont typeface="Arial" pitchFamily="34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424242"/>
              </a:solidFill>
              <a:effectLst/>
              <a:uLnTx/>
              <a:uFillTx/>
              <a:latin typeface="Source Sans Pro"/>
              <a:ea typeface="+mn-ea"/>
              <a:cs typeface="Arial" pitchFamily="34" charset="0"/>
            </a:endParaRPr>
          </a:p>
          <a:p>
            <a:pPr marL="284163" marR="0" lvl="0" indent="-284163" defTabSz="914400" eaLnBrk="1" fontAlgn="auto" latinLnBrk="0" hangingPunct="1">
              <a:lnSpc>
                <a:spcPct val="82000"/>
              </a:lnSpc>
              <a:spcBef>
                <a:spcPts val="600"/>
              </a:spcBef>
              <a:spcAft>
                <a:spcPts val="0"/>
              </a:spcAft>
              <a:buClr>
                <a:srgbClr val="FFFF66"/>
              </a:buClr>
              <a:buSzTx/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kumimoji="0" lang="en-US" sz="30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Source Sans Pro"/>
                <a:ea typeface="+mn-ea"/>
                <a:cs typeface="Calibri (Body)"/>
              </a:rPr>
              <a:t>a </a:t>
            </a:r>
            <a:r>
              <a: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Source Sans Pro"/>
                <a:ea typeface="+mn-ea"/>
                <a:cs typeface="Calibri (Body)"/>
              </a:rPr>
              <a:t>+ a </a:t>
            </a:r>
            <a:r>
              <a:rPr kumimoji="0" lang="en-US" sz="30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Source Sans Pro"/>
                <a:ea typeface="+mn-ea"/>
                <a:cs typeface="Calibri (Body)"/>
              </a:rPr>
              <a:t>b  = a</a:t>
            </a:r>
            <a:endParaRPr kumimoji="0" lang="en-US" sz="3000" b="0" i="0" u="none" strike="noStrike" kern="0" cap="none" spc="0" normalizeH="0" baseline="0" noProof="0" dirty="0">
              <a:ln>
                <a:noFill/>
              </a:ln>
              <a:solidFill>
                <a:schemeClr val="accent4"/>
              </a:solidFill>
              <a:effectLst/>
              <a:uLnTx/>
              <a:uFillTx/>
              <a:latin typeface="Source Sans Pro"/>
              <a:ea typeface="+mn-ea"/>
              <a:cs typeface="Calibri (Body)"/>
            </a:endParaRPr>
          </a:p>
          <a:p>
            <a:pPr marL="284163" marR="0" lvl="0" indent="-284163" defTabSz="914400" eaLnBrk="1" fontAlgn="auto" latinLnBrk="0" hangingPunct="1">
              <a:lnSpc>
                <a:spcPct val="82000"/>
              </a:lnSpc>
              <a:spcBef>
                <a:spcPts val="600"/>
              </a:spcBef>
              <a:spcAft>
                <a:spcPts val="0"/>
              </a:spcAft>
              <a:buClr>
                <a:srgbClr val="FFFF66"/>
              </a:buClr>
              <a:buSzTx/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kumimoji="0" lang="en-US" sz="30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Source Sans Pro"/>
                <a:ea typeface="+mn-ea"/>
                <a:cs typeface="Calibri (Body)"/>
              </a:rPr>
              <a:t>a (</a:t>
            </a:r>
            <a:r>
              <a:rPr kumimoji="0" lang="en-US" sz="3000" b="0" i="0" u="none" strike="noStrike" kern="0" cap="none" spc="0" normalizeH="0" baseline="0" noProof="0" dirty="0" err="1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Source Sans Pro"/>
                <a:ea typeface="+mn-ea"/>
                <a:cs typeface="Calibri (Body)"/>
              </a:rPr>
              <a:t>b+c</a:t>
            </a:r>
            <a:r>
              <a: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Source Sans Pro"/>
                <a:ea typeface="+mn-ea"/>
                <a:cs typeface="Calibri (Body)"/>
              </a:rPr>
              <a:t>) </a:t>
            </a:r>
            <a:r>
              <a:rPr kumimoji="0" lang="en-US" sz="30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Source Sans Pro"/>
                <a:ea typeface="+mn-ea"/>
                <a:cs typeface="Calibri (Body)"/>
              </a:rPr>
              <a:t>= </a:t>
            </a:r>
            <a:r>
              <a:rPr kumimoji="0" lang="en-US" sz="3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Source Sans Pro"/>
                <a:ea typeface="+mn-ea"/>
                <a:cs typeface="Calibri (Body)"/>
              </a:rPr>
              <a:t>ab</a:t>
            </a:r>
            <a:r>
              <a:rPr kumimoji="0" lang="en-US" sz="30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Source Sans Pro"/>
                <a:ea typeface="+mn-ea"/>
                <a:cs typeface="Calibri (Body)"/>
              </a:rPr>
              <a:t> + ac</a:t>
            </a:r>
            <a:endParaRPr kumimoji="0" lang="en-US" sz="3000" b="0" i="0" u="none" strike="noStrike" kern="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Source Sans Pro"/>
              <a:ea typeface="+mn-ea"/>
              <a:cs typeface="Calibri (Body)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 flipV="1">
            <a:off x="3429000" y="914400"/>
            <a:ext cx="0" cy="5791200"/>
          </a:xfrm>
          <a:prstGeom prst="line">
            <a:avLst/>
          </a:prstGeom>
          <a:noFill/>
          <a:ln w="44450" cap="flat" cmpd="sng" algn="ctr">
            <a:solidFill>
              <a:sysClr val="windowText" lastClr="000000"/>
            </a:solidFill>
            <a:prstDash val="solid"/>
          </a:ln>
          <a:effectLst/>
        </p:spPr>
      </p:cxnSp>
      <p:pic>
        <p:nvPicPr>
          <p:cNvPr id="17" name="Picture 16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4953000"/>
            <a:ext cx="2514600" cy="473602"/>
          </a:xfrm>
          <a:prstGeom prst="rect">
            <a:avLst/>
          </a:prstGeom>
        </p:spPr>
      </p:pic>
      <p:pic>
        <p:nvPicPr>
          <p:cNvPr id="18" name="Picture 17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5562600"/>
            <a:ext cx="2400300" cy="533400"/>
          </a:xfrm>
          <a:prstGeom prst="rect">
            <a:avLst/>
          </a:prstGeom>
        </p:spPr>
      </p:pic>
      <p:pic>
        <p:nvPicPr>
          <p:cNvPr id="19" name="Picture 18" descr="latex-image-1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56" y="6172200"/>
            <a:ext cx="2946344" cy="415257"/>
          </a:xfrm>
          <a:prstGeom prst="rect">
            <a:avLst/>
          </a:prstGeom>
        </p:spPr>
      </p:pic>
      <p:sp>
        <p:nvSpPr>
          <p:cNvPr id="20" name="Title 1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457200" y="21933"/>
            <a:ext cx="8229600" cy="10229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Source Sans Pro"/>
              </a:rPr>
              <a:t>Minimization Example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2878422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38</a:t>
            </a:fld>
            <a:endParaRPr lang="en-US" dirty="0"/>
          </a:p>
        </p:txBody>
      </p:sp>
      <p:sp>
        <p:nvSpPr>
          <p:cNvPr id="16" name="Rectangle 2"/>
          <p:cNvSpPr txBox="1">
            <a:spLocks noChangeArrowheads="1"/>
          </p:cNvSpPr>
          <p:nvPr>
            <p:custDataLst>
              <p:tags r:id="rId1"/>
            </p:custDataLst>
          </p:nvPr>
        </p:nvSpPr>
        <p:spPr>
          <a:xfrm>
            <a:off x="152400" y="838200"/>
            <a:ext cx="3124200" cy="5867400"/>
          </a:xfrm>
          <a:prstGeom prst="rect">
            <a:avLst/>
          </a:prstGeom>
          <a:solidFill>
            <a:srgbClr val="4F81BD">
              <a:lumMod val="40000"/>
              <a:lumOff val="60000"/>
            </a:srgbClr>
          </a:solidFill>
          <a:ln/>
        </p:spPr>
        <p:txBody>
          <a:bodyPr vert="horz" lIns="91440" tIns="45720" rIns="91440" bIns="45720" rtlCol="0">
            <a:normAutofit/>
          </a:bodyPr>
          <a:lstStyle/>
          <a:p>
            <a:pPr marL="284163" marR="0" lvl="0" indent="-284163" defTabSz="914400" eaLnBrk="1" fontAlgn="auto" latinLnBrk="0" hangingPunct="1">
              <a:lnSpc>
                <a:spcPct val="82000"/>
              </a:lnSpc>
              <a:spcBef>
                <a:spcPts val="600"/>
              </a:spcBef>
              <a:spcAft>
                <a:spcPts val="0"/>
              </a:spcAft>
              <a:buClr>
                <a:srgbClr val="FFFF66"/>
              </a:buClr>
              <a:buSzTx/>
              <a:buFont typeface="Arial" pitchFamily="34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kumimoji="0" lang="en-US" sz="3000" b="0" u="none" strike="noStrike" kern="0" cap="none" spc="0" normalizeH="0" baseline="0" noProof="0" dirty="0" smtClean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Source Sans Pro"/>
                <a:ea typeface="+mn-ea"/>
                <a:cs typeface="Arial" pitchFamily="34" charset="0"/>
              </a:rPr>
              <a:t>a + 0 = a </a:t>
            </a:r>
          </a:p>
          <a:p>
            <a:pPr marL="284163" marR="0" lvl="0" indent="-284163" defTabSz="914400" eaLnBrk="1" fontAlgn="auto" latinLnBrk="0" hangingPunct="1">
              <a:lnSpc>
                <a:spcPct val="82000"/>
              </a:lnSpc>
              <a:spcBef>
                <a:spcPts val="600"/>
              </a:spcBef>
              <a:spcAft>
                <a:spcPts val="0"/>
              </a:spcAft>
              <a:buClr>
                <a:srgbClr val="FFFF66"/>
              </a:buClr>
              <a:buSzTx/>
              <a:buFont typeface="Arial" pitchFamily="34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kumimoji="0" lang="en-US" sz="3000" b="0" u="none" strike="noStrike" kern="0" cap="none" spc="0" normalizeH="0" baseline="0" noProof="0" dirty="0" smtClean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Source Sans Pro"/>
                <a:ea typeface="+mn-ea"/>
                <a:cs typeface="Arial" pitchFamily="34" charset="0"/>
              </a:rPr>
              <a:t>a + 1 = 1 </a:t>
            </a:r>
          </a:p>
          <a:p>
            <a:pPr marL="284163" marR="0" lvl="0" indent="-284163" defTabSz="914400" eaLnBrk="1" fontAlgn="auto" latinLnBrk="0" hangingPunct="1">
              <a:lnSpc>
                <a:spcPct val="82000"/>
              </a:lnSpc>
              <a:spcBef>
                <a:spcPts val="600"/>
              </a:spcBef>
              <a:spcAft>
                <a:spcPts val="0"/>
              </a:spcAft>
              <a:buClr>
                <a:srgbClr val="FFFF66"/>
              </a:buClr>
              <a:buSzTx/>
              <a:buFont typeface="Arial" pitchFamily="34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kumimoji="0" lang="en-US" sz="3000" b="0" u="none" strike="noStrike" kern="0" cap="none" spc="0" normalizeH="0" baseline="0" noProof="0" dirty="0" smtClean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Source Sans Pro"/>
                <a:ea typeface="+mn-ea"/>
                <a:cs typeface="Arial" pitchFamily="34" charset="0"/>
              </a:rPr>
              <a:t>a + </a:t>
            </a:r>
            <a:r>
              <a:rPr kumimoji="0" lang="en-US" sz="3000" b="0" u="none" strike="noStrike" kern="0" cap="none" spc="0" normalizeH="0" baseline="0" noProof="0" dirty="0" err="1" smtClean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Source Sans Pro"/>
                <a:ea typeface="+mn-ea"/>
                <a:cs typeface="Arial" pitchFamily="34" charset="0"/>
              </a:rPr>
              <a:t>ā</a:t>
            </a:r>
            <a:r>
              <a:rPr kumimoji="0" lang="en-US" sz="3000" b="0" u="none" strike="noStrike" kern="0" cap="none" spc="0" normalizeH="0" baseline="0" noProof="0" dirty="0" smtClean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Source Sans Pro"/>
                <a:ea typeface="+mn-ea"/>
                <a:cs typeface="Arial" pitchFamily="34" charset="0"/>
              </a:rPr>
              <a:t> = 1 </a:t>
            </a:r>
          </a:p>
          <a:p>
            <a:pPr marL="284163" marR="0" lvl="0" indent="-284163" defTabSz="914400" eaLnBrk="1" fontAlgn="auto" latinLnBrk="0" hangingPunct="1">
              <a:lnSpc>
                <a:spcPct val="82000"/>
              </a:lnSpc>
              <a:spcBef>
                <a:spcPts val="600"/>
              </a:spcBef>
              <a:spcAft>
                <a:spcPts val="0"/>
              </a:spcAft>
              <a:buClr>
                <a:srgbClr val="FFFF66"/>
              </a:buClr>
              <a:buSzTx/>
              <a:buFont typeface="Arial" pitchFamily="34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kumimoji="0" lang="en-US" sz="3000" b="0" u="none" strike="noStrike" kern="0" cap="none" spc="0" normalizeH="0" baseline="0" noProof="0" dirty="0" smtClean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Source Sans Pro"/>
                <a:ea typeface="+mn-ea"/>
                <a:cs typeface="Arial" pitchFamily="34" charset="0"/>
              </a:rPr>
              <a:t>a · 0    = 0 </a:t>
            </a:r>
          </a:p>
          <a:p>
            <a:pPr marL="284163" marR="0" lvl="0" indent="-284163" defTabSz="914400" eaLnBrk="1" fontAlgn="auto" latinLnBrk="0" hangingPunct="1">
              <a:lnSpc>
                <a:spcPct val="82000"/>
              </a:lnSpc>
              <a:spcBef>
                <a:spcPts val="600"/>
              </a:spcBef>
              <a:spcAft>
                <a:spcPts val="0"/>
              </a:spcAft>
              <a:buClr>
                <a:srgbClr val="FFFF66"/>
              </a:buClr>
              <a:buSzTx/>
              <a:buFont typeface="Arial" pitchFamily="34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kumimoji="0" lang="en-US" sz="3000" b="0" u="none" strike="noStrike" kern="0" cap="none" spc="0" normalizeH="0" baseline="0" noProof="0" dirty="0" smtClean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Source Sans Pro"/>
                <a:ea typeface="+mn-ea"/>
                <a:cs typeface="Arial" pitchFamily="34" charset="0"/>
              </a:rPr>
              <a:t>a · 1    = a  </a:t>
            </a:r>
          </a:p>
          <a:p>
            <a:pPr marL="284163" marR="0" lvl="0" indent="-284163" defTabSz="914400" eaLnBrk="1" fontAlgn="auto" latinLnBrk="0" hangingPunct="1">
              <a:lnSpc>
                <a:spcPct val="82000"/>
              </a:lnSpc>
              <a:spcBef>
                <a:spcPts val="600"/>
              </a:spcBef>
              <a:spcAft>
                <a:spcPts val="0"/>
              </a:spcAft>
              <a:buClr>
                <a:srgbClr val="FFFF66"/>
              </a:buClr>
              <a:buSzTx/>
              <a:buFont typeface="Arial" pitchFamily="34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kumimoji="0" lang="en-US" sz="3000" b="0" u="none" strike="noStrike" kern="0" cap="none" spc="0" normalizeH="0" baseline="0" noProof="0" dirty="0" smtClean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Source Sans Pro"/>
                <a:ea typeface="+mn-ea"/>
                <a:cs typeface="Arial" pitchFamily="34" charset="0"/>
              </a:rPr>
              <a:t>a · </a:t>
            </a:r>
            <a:r>
              <a:rPr kumimoji="0" lang="en-US" sz="3000" b="0" u="none" strike="noStrike" kern="0" cap="none" spc="0" normalizeH="0" baseline="0" noProof="0" dirty="0" err="1" smtClean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Source Sans Pro"/>
                <a:ea typeface="+mn-ea"/>
                <a:cs typeface="Arial" pitchFamily="34" charset="0"/>
              </a:rPr>
              <a:t>ā</a:t>
            </a:r>
            <a:r>
              <a:rPr kumimoji="0" lang="en-US" sz="3000" b="0" u="none" strike="noStrike" kern="0" cap="none" spc="0" normalizeH="0" baseline="0" noProof="0" dirty="0" smtClean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Source Sans Pro"/>
                <a:ea typeface="+mn-ea"/>
                <a:cs typeface="Arial" pitchFamily="34" charset="0"/>
              </a:rPr>
              <a:t>    = 0</a:t>
            </a:r>
          </a:p>
          <a:p>
            <a:pPr marL="284163" marR="0" lvl="0" indent="-284163" defTabSz="914400" eaLnBrk="1" fontAlgn="auto" latinLnBrk="0" hangingPunct="1">
              <a:lnSpc>
                <a:spcPct val="82000"/>
              </a:lnSpc>
              <a:spcBef>
                <a:spcPts val="600"/>
              </a:spcBef>
              <a:spcAft>
                <a:spcPts val="0"/>
              </a:spcAft>
              <a:buClr>
                <a:srgbClr val="FFFF66"/>
              </a:buClr>
              <a:buSzTx/>
              <a:buFont typeface="Arial" pitchFamily="34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kumimoji="0" lang="en-US" sz="2000" b="0" u="none" strike="noStrike" kern="0" cap="none" spc="0" normalizeH="0" baseline="0" noProof="0" dirty="0" smtClean="0">
              <a:ln>
                <a:noFill/>
              </a:ln>
              <a:solidFill>
                <a:srgbClr val="424242"/>
              </a:solidFill>
              <a:effectLst/>
              <a:uLnTx/>
              <a:uFillTx/>
              <a:latin typeface="Source Sans Pro"/>
              <a:ea typeface="+mn-ea"/>
              <a:cs typeface="Arial" pitchFamily="34" charset="0"/>
            </a:endParaRPr>
          </a:p>
          <a:p>
            <a:pPr marL="284163" marR="0" lvl="0" indent="-284163" defTabSz="914400" eaLnBrk="1" fontAlgn="auto" latinLnBrk="0" hangingPunct="1">
              <a:lnSpc>
                <a:spcPct val="82000"/>
              </a:lnSpc>
              <a:spcBef>
                <a:spcPts val="600"/>
              </a:spcBef>
              <a:spcAft>
                <a:spcPts val="0"/>
              </a:spcAft>
              <a:buClr>
                <a:srgbClr val="FFFF66"/>
              </a:buClr>
              <a:buSzTx/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kumimoji="0" lang="en-US" sz="3000" b="0" u="none" strike="noStrike" kern="0" cap="none" spc="0" normalizeH="0" baseline="0" noProof="0" dirty="0" smtClean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Source Sans Pro"/>
                <a:ea typeface="+mn-ea"/>
                <a:cs typeface="Calibri (Body)"/>
              </a:rPr>
              <a:t>a </a:t>
            </a:r>
            <a:r>
              <a:rPr kumimoji="0" lang="en-US" sz="3000" b="0" u="none" strike="noStrike" kern="0" cap="none" spc="0" normalizeH="0" baseline="0" noProof="0" dirty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Source Sans Pro"/>
                <a:ea typeface="+mn-ea"/>
                <a:cs typeface="Calibri (Body)"/>
              </a:rPr>
              <a:t>+ a </a:t>
            </a:r>
            <a:r>
              <a:rPr kumimoji="0" lang="en-US" sz="3000" b="0" u="none" strike="noStrike" kern="0" cap="none" spc="0" normalizeH="0" baseline="0" noProof="0" dirty="0" smtClean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Source Sans Pro"/>
                <a:ea typeface="+mn-ea"/>
                <a:cs typeface="Calibri (Body)"/>
              </a:rPr>
              <a:t>b  = a</a:t>
            </a:r>
            <a:endParaRPr kumimoji="0" lang="en-US" sz="3000" b="0" u="none" strike="noStrike" kern="0" cap="none" spc="0" normalizeH="0" baseline="0" noProof="0" dirty="0">
              <a:ln>
                <a:noFill/>
              </a:ln>
              <a:solidFill>
                <a:srgbClr val="424242"/>
              </a:solidFill>
              <a:effectLst/>
              <a:uLnTx/>
              <a:uFillTx/>
              <a:latin typeface="Source Sans Pro"/>
              <a:ea typeface="+mn-ea"/>
              <a:cs typeface="Calibri (Body)"/>
            </a:endParaRPr>
          </a:p>
          <a:p>
            <a:pPr marL="284163" marR="0" lvl="0" indent="-284163" defTabSz="914400" eaLnBrk="1" fontAlgn="auto" latinLnBrk="0" hangingPunct="1">
              <a:lnSpc>
                <a:spcPct val="82000"/>
              </a:lnSpc>
              <a:spcBef>
                <a:spcPts val="600"/>
              </a:spcBef>
              <a:spcAft>
                <a:spcPts val="0"/>
              </a:spcAft>
              <a:buClr>
                <a:srgbClr val="FFFF66"/>
              </a:buClr>
              <a:buSzTx/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kumimoji="0" lang="en-US" sz="3000" b="0" u="none" strike="noStrike" kern="0" cap="none" spc="0" normalizeH="0" baseline="0" noProof="0" dirty="0" smtClean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Source Sans Pro"/>
                <a:ea typeface="+mn-ea"/>
                <a:cs typeface="Calibri (Body)"/>
              </a:rPr>
              <a:t>a (</a:t>
            </a:r>
            <a:r>
              <a:rPr kumimoji="0" lang="en-US" sz="3000" b="0" u="none" strike="noStrike" kern="0" cap="none" spc="0" normalizeH="0" baseline="0" noProof="0" dirty="0" err="1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Source Sans Pro"/>
                <a:ea typeface="+mn-ea"/>
                <a:cs typeface="Calibri (Body)"/>
              </a:rPr>
              <a:t>b+c</a:t>
            </a:r>
            <a:r>
              <a:rPr kumimoji="0" lang="en-US" sz="3000" b="0" u="none" strike="noStrike" kern="0" cap="none" spc="0" normalizeH="0" baseline="0" noProof="0" dirty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Source Sans Pro"/>
                <a:ea typeface="+mn-ea"/>
                <a:cs typeface="Calibri (Body)"/>
              </a:rPr>
              <a:t>) </a:t>
            </a:r>
            <a:r>
              <a:rPr kumimoji="0" lang="en-US" sz="3000" b="0" u="none" strike="noStrike" kern="0" cap="none" spc="0" normalizeH="0" baseline="0" noProof="0" dirty="0" smtClean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Source Sans Pro"/>
                <a:ea typeface="+mn-ea"/>
                <a:cs typeface="Calibri (Body)"/>
              </a:rPr>
              <a:t>= </a:t>
            </a:r>
            <a:r>
              <a:rPr kumimoji="0" lang="en-US" sz="3000" b="0" u="none" strike="noStrike" kern="0" cap="none" spc="0" normalizeH="0" baseline="0" noProof="0" dirty="0" err="1" smtClean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Source Sans Pro"/>
                <a:ea typeface="+mn-ea"/>
                <a:cs typeface="Calibri (Body)"/>
              </a:rPr>
              <a:t>ab</a:t>
            </a:r>
            <a:r>
              <a:rPr kumimoji="0" lang="en-US" sz="3000" b="0" u="none" strike="noStrike" kern="0" cap="none" spc="0" normalizeH="0" baseline="0" noProof="0" dirty="0" smtClean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Source Sans Pro"/>
                <a:ea typeface="+mn-ea"/>
                <a:cs typeface="Calibri (Body)"/>
              </a:rPr>
              <a:t> + ac</a:t>
            </a:r>
            <a:endParaRPr kumimoji="0" lang="en-US" sz="3000" b="0" u="none" strike="noStrike" kern="0" cap="none" spc="0" normalizeH="0" baseline="0" noProof="0" dirty="0">
              <a:ln>
                <a:noFill/>
              </a:ln>
              <a:solidFill>
                <a:srgbClr val="424242"/>
              </a:solidFill>
              <a:effectLst/>
              <a:uLnTx/>
              <a:uFillTx/>
              <a:latin typeface="Source Sans Pro"/>
              <a:ea typeface="+mn-ea"/>
              <a:cs typeface="Calibri (Body)"/>
            </a:endParaRPr>
          </a:p>
        </p:txBody>
      </p:sp>
      <p:sp>
        <p:nvSpPr>
          <p:cNvPr id="17" name="Text Box 98"/>
          <p:cNvSpPr txBox="1">
            <a:spLocks noChangeArrowheads="1"/>
          </p:cNvSpPr>
          <p:nvPr/>
        </p:nvSpPr>
        <p:spPr bwMode="auto">
          <a:xfrm>
            <a:off x="3733800" y="860192"/>
            <a:ext cx="5029200" cy="2377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xmlns="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defTabSz="914400" fontAlgn="auto">
              <a:lnSpc>
                <a:spcPct val="116000"/>
              </a:lnSpc>
              <a:spcBef>
                <a:spcPts val="0"/>
              </a:spcBef>
              <a:spcAft>
                <a:spcPts val="0"/>
              </a:spcAft>
              <a:buClr>
                <a:srgbClr val="40458C"/>
              </a:buClr>
              <a:buSzPct val="100000"/>
            </a:pPr>
            <a:r>
              <a:rPr lang="en-US" sz="3200" dirty="0" smtClean="0">
                <a:solidFill>
                  <a:schemeClr val="tx2"/>
                </a:solidFill>
                <a:latin typeface="Source Sans Pro"/>
                <a:ea typeface="+mn-ea"/>
                <a:cs typeface="+mn-cs"/>
              </a:rPr>
              <a:t>(</a:t>
            </a:r>
            <a:r>
              <a:rPr lang="en-US" sz="3200" dirty="0" err="1" smtClean="0">
                <a:solidFill>
                  <a:schemeClr val="tx2"/>
                </a:solidFill>
                <a:latin typeface="Source Sans Pro"/>
                <a:ea typeface="+mn-ea"/>
                <a:cs typeface="+mn-cs"/>
              </a:rPr>
              <a:t>a+b</a:t>
            </a:r>
            <a:r>
              <a:rPr lang="en-US" sz="3200" dirty="0">
                <a:solidFill>
                  <a:schemeClr val="tx2"/>
                </a:solidFill>
                <a:latin typeface="Source Sans Pro"/>
                <a:ea typeface="+mn-ea"/>
                <a:cs typeface="+mn-cs"/>
              </a:rPr>
              <a:t>)(</a:t>
            </a:r>
            <a:r>
              <a:rPr lang="en-US" sz="3200" dirty="0" err="1">
                <a:solidFill>
                  <a:schemeClr val="tx2"/>
                </a:solidFill>
                <a:latin typeface="Source Sans Pro"/>
                <a:ea typeface="+mn-ea"/>
                <a:cs typeface="+mn-cs"/>
              </a:rPr>
              <a:t>a+c</a:t>
            </a:r>
            <a:r>
              <a:rPr lang="en-US" sz="3200" dirty="0" smtClean="0">
                <a:solidFill>
                  <a:schemeClr val="tx2"/>
                </a:solidFill>
                <a:latin typeface="Source Sans Pro"/>
                <a:ea typeface="+mn-ea"/>
                <a:cs typeface="+mn-cs"/>
              </a:rPr>
              <a:t>)	</a:t>
            </a:r>
            <a:r>
              <a:rPr lang="en-US" sz="3200" dirty="0" smtClean="0">
                <a:solidFill>
                  <a:schemeClr val="tx2"/>
                </a:solidFill>
                <a:latin typeface="Source Sans Pro"/>
                <a:ea typeface="+mn-ea"/>
                <a:cs typeface="+mn-cs"/>
                <a:sym typeface="Wingdings"/>
              </a:rPr>
              <a:t></a:t>
            </a:r>
            <a:r>
              <a:rPr lang="en-US" sz="3200" dirty="0" smtClean="0">
                <a:solidFill>
                  <a:schemeClr val="tx2"/>
                </a:solidFill>
                <a:latin typeface="Source Sans Pro"/>
                <a:ea typeface="+mn-ea"/>
                <a:cs typeface="+mn-cs"/>
              </a:rPr>
              <a:t> </a:t>
            </a:r>
            <a:r>
              <a:rPr lang="en-US" sz="3200" dirty="0">
                <a:solidFill>
                  <a:schemeClr val="accent4"/>
                </a:solidFill>
                <a:latin typeface="Source Sans Pro"/>
                <a:ea typeface="+mn-ea"/>
                <a:cs typeface="+mn-cs"/>
              </a:rPr>
              <a:t>a</a:t>
            </a:r>
            <a:r>
              <a:rPr lang="en-US" sz="3200" dirty="0">
                <a:solidFill>
                  <a:schemeClr val="tx2"/>
                </a:solidFill>
                <a:latin typeface="Source Sans Pro"/>
                <a:ea typeface="+mn-ea"/>
                <a:cs typeface="+mn-cs"/>
              </a:rPr>
              <a:t> + </a:t>
            </a:r>
            <a:r>
              <a:rPr lang="en-US" sz="3200" dirty="0" err="1" smtClean="0">
                <a:solidFill>
                  <a:schemeClr val="tx2"/>
                </a:solidFill>
                <a:latin typeface="Source Sans Pro"/>
                <a:ea typeface="+mn-ea"/>
                <a:cs typeface="+mn-cs"/>
              </a:rPr>
              <a:t>bc</a:t>
            </a:r>
            <a:endParaRPr lang="en-US" sz="3200" dirty="0" smtClean="0">
              <a:solidFill>
                <a:schemeClr val="tx2"/>
              </a:solidFill>
              <a:latin typeface="Source Sans Pro"/>
              <a:ea typeface="+mn-ea"/>
              <a:cs typeface="+mn-cs"/>
            </a:endParaRPr>
          </a:p>
          <a:p>
            <a:pPr defTabSz="914400" fontAlgn="auto">
              <a:lnSpc>
                <a:spcPct val="116000"/>
              </a:lnSpc>
              <a:spcBef>
                <a:spcPts val="0"/>
              </a:spcBef>
              <a:spcAft>
                <a:spcPts val="0"/>
              </a:spcAft>
              <a:buClr>
                <a:srgbClr val="40458C"/>
              </a:buClr>
              <a:buSzPct val="100000"/>
            </a:pPr>
            <a:endParaRPr lang="en-US" sz="3200" dirty="0">
              <a:solidFill>
                <a:schemeClr val="tx2"/>
              </a:solidFill>
              <a:latin typeface="Source Sans Pro"/>
              <a:ea typeface="+mn-ea"/>
              <a:cs typeface="+mn-cs"/>
            </a:endParaRPr>
          </a:p>
          <a:p>
            <a:pPr defTabSz="914400" fontAlgn="auto">
              <a:lnSpc>
                <a:spcPct val="116000"/>
              </a:lnSpc>
              <a:spcBef>
                <a:spcPts val="0"/>
              </a:spcBef>
              <a:spcAft>
                <a:spcPts val="0"/>
              </a:spcAft>
              <a:buClr>
                <a:srgbClr val="40458C"/>
              </a:buClr>
              <a:buSzPct val="100000"/>
            </a:pPr>
            <a:r>
              <a:rPr lang="en-US" sz="3200" dirty="0" smtClean="0">
                <a:solidFill>
                  <a:schemeClr val="tx2"/>
                </a:solidFill>
                <a:latin typeface="Source Sans Pro"/>
                <a:ea typeface="+mn-ea"/>
                <a:cs typeface="+mn-cs"/>
              </a:rPr>
              <a:t>How many gates were required before and after?</a:t>
            </a:r>
            <a:endParaRPr lang="en-US" sz="1800" dirty="0">
              <a:solidFill>
                <a:schemeClr val="tx2"/>
              </a:solidFill>
              <a:latin typeface="Source Sans Pro"/>
              <a:ea typeface="+mn-ea"/>
              <a:cs typeface="+mn-cs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 flipV="1">
            <a:off x="3429000" y="914400"/>
            <a:ext cx="0" cy="5791200"/>
          </a:xfrm>
          <a:prstGeom prst="line">
            <a:avLst/>
          </a:prstGeom>
          <a:noFill/>
          <a:ln w="44450" cap="flat" cmpd="sng" algn="ctr">
            <a:solidFill>
              <a:sysClr val="windowText" lastClr="000000"/>
            </a:solidFill>
            <a:prstDash val="solid"/>
          </a:ln>
          <a:effectLst/>
        </p:spPr>
      </p:cxnSp>
      <p:pic>
        <p:nvPicPr>
          <p:cNvPr id="19" name="Picture 18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4953000"/>
            <a:ext cx="2514600" cy="473602"/>
          </a:xfrm>
          <a:prstGeom prst="rect">
            <a:avLst/>
          </a:prstGeom>
        </p:spPr>
      </p:pic>
      <p:pic>
        <p:nvPicPr>
          <p:cNvPr id="20" name="Picture 19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5562600"/>
            <a:ext cx="2400300" cy="533400"/>
          </a:xfrm>
          <a:prstGeom prst="rect">
            <a:avLst/>
          </a:prstGeom>
        </p:spPr>
      </p:pic>
      <p:pic>
        <p:nvPicPr>
          <p:cNvPr id="21" name="Picture 20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56" y="6172200"/>
            <a:ext cx="2946344" cy="415257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508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5029200" y="57152"/>
            <a:ext cx="4038600" cy="7810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accent5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mtClean="0">
                <a:solidFill>
                  <a:srgbClr val="FF0000"/>
                </a:solidFill>
                <a:latin typeface="Calibri"/>
              </a:rPr>
              <a:t>iClicker</a:t>
            </a:r>
            <a:r>
              <a:rPr lang="en-US" dirty="0" smtClean="0">
                <a:solidFill>
                  <a:srgbClr val="FF0000"/>
                </a:solidFill>
                <a:latin typeface="Calibri"/>
              </a:rPr>
              <a:t> Question</a:t>
            </a:r>
            <a:endParaRPr lang="en-US" dirty="0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733799" y="3850973"/>
            <a:ext cx="5029199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2600" u="sng" dirty="0" smtClean="0">
                <a:solidFill>
                  <a:schemeClr val="accent1"/>
                </a:solidFill>
                <a:latin typeface="Source Sans Pro"/>
                <a:ea typeface="+mn-ea"/>
                <a:cs typeface="+mn-cs"/>
              </a:rPr>
              <a:t>BEFORE        		AFTER</a:t>
            </a:r>
          </a:p>
          <a:p>
            <a:pPr marL="514350" indent="-514350" defTabSz="914400" fontAlgn="auto">
              <a:spcBef>
                <a:spcPts val="0"/>
              </a:spcBef>
              <a:spcAft>
                <a:spcPts val="0"/>
              </a:spcAft>
              <a:buFontTx/>
              <a:buAutoNum type="alphaUcParenBoth"/>
            </a:pPr>
            <a:r>
              <a:rPr lang="en-US" sz="2600" dirty="0" smtClean="0">
                <a:solidFill>
                  <a:schemeClr val="accent2"/>
                </a:solidFill>
                <a:latin typeface="Source Sans Pro"/>
                <a:ea typeface="+mn-ea"/>
                <a:cs typeface="+mn-cs"/>
              </a:rPr>
              <a:t>2 OR		1 OR</a:t>
            </a:r>
            <a:endParaRPr lang="en-US" sz="2600" dirty="0">
              <a:solidFill>
                <a:schemeClr val="accent2"/>
              </a:solidFill>
              <a:latin typeface="Source Sans Pro"/>
              <a:ea typeface="+mn-ea"/>
              <a:cs typeface="+mn-cs"/>
            </a:endParaRPr>
          </a:p>
          <a:p>
            <a:pPr marL="514350" indent="-514350" defTabSz="914400" fontAlgn="auto">
              <a:spcBef>
                <a:spcPts val="0"/>
              </a:spcBef>
              <a:spcAft>
                <a:spcPts val="0"/>
              </a:spcAft>
              <a:buFontTx/>
              <a:buAutoNum type="alphaUcParenBoth"/>
            </a:pPr>
            <a:r>
              <a:rPr lang="en-US" sz="2600" dirty="0" smtClean="0">
                <a:solidFill>
                  <a:schemeClr val="accent2"/>
                </a:solidFill>
                <a:latin typeface="Source Sans Pro"/>
                <a:ea typeface="+mn-ea"/>
                <a:cs typeface="+mn-cs"/>
              </a:rPr>
              <a:t>2 OR, 1 AND	2 OR</a:t>
            </a:r>
          </a:p>
          <a:p>
            <a:pPr marL="514350" indent="-514350" defTabSz="914400" fontAlgn="auto">
              <a:spcBef>
                <a:spcPts val="0"/>
              </a:spcBef>
              <a:spcAft>
                <a:spcPts val="0"/>
              </a:spcAft>
              <a:buFontTx/>
              <a:buAutoNum type="alphaUcParenBoth"/>
            </a:pPr>
            <a:r>
              <a:rPr lang="en-US" sz="2600" dirty="0" smtClean="0">
                <a:solidFill>
                  <a:schemeClr val="accent2"/>
                </a:solidFill>
                <a:latin typeface="Source Sans Pro"/>
                <a:ea typeface="+mn-ea"/>
                <a:cs typeface="+mn-cs"/>
              </a:rPr>
              <a:t>2 OR, 1 AND	1 OR, 1 AND</a:t>
            </a:r>
          </a:p>
          <a:p>
            <a:pPr marL="514350" indent="-514350" defTabSz="914400" fontAlgn="auto">
              <a:spcBef>
                <a:spcPts val="0"/>
              </a:spcBef>
              <a:spcAft>
                <a:spcPts val="0"/>
              </a:spcAft>
              <a:buFontTx/>
              <a:buAutoNum type="alphaUcParenBoth"/>
            </a:pPr>
            <a:r>
              <a:rPr lang="en-US" sz="2600" dirty="0">
                <a:solidFill>
                  <a:schemeClr val="accent2"/>
                </a:solidFill>
                <a:latin typeface="Source Sans Pro"/>
                <a:ea typeface="+mn-ea"/>
                <a:cs typeface="+mn-cs"/>
              </a:rPr>
              <a:t>2 OR, 2 AND	2 </a:t>
            </a:r>
            <a:r>
              <a:rPr lang="en-US" sz="2600" dirty="0" smtClean="0">
                <a:solidFill>
                  <a:schemeClr val="accent2"/>
                </a:solidFill>
                <a:latin typeface="Source Sans Pro"/>
                <a:ea typeface="+mn-ea"/>
                <a:cs typeface="+mn-cs"/>
              </a:rPr>
              <a:t>OR</a:t>
            </a:r>
          </a:p>
          <a:p>
            <a:pPr marL="514350" indent="-514350" defTabSz="914400" fontAlgn="auto">
              <a:spcBef>
                <a:spcPts val="0"/>
              </a:spcBef>
              <a:spcAft>
                <a:spcPts val="0"/>
              </a:spcAft>
              <a:buFontTx/>
              <a:buAutoNum type="alphaUcParenBoth"/>
            </a:pPr>
            <a:r>
              <a:rPr lang="en-US" sz="2600" dirty="0" smtClean="0">
                <a:solidFill>
                  <a:schemeClr val="accent2"/>
                </a:solidFill>
                <a:latin typeface="Source Sans Pro"/>
                <a:ea typeface="+mn-ea"/>
                <a:cs typeface="+mn-cs"/>
              </a:rPr>
              <a:t>2 OR, 2 AND	2 OR, 1 AND </a:t>
            </a:r>
            <a:endParaRPr lang="en-US" sz="2600" dirty="0">
              <a:solidFill>
                <a:schemeClr val="accent2"/>
              </a:solidFill>
              <a:latin typeface="Source Sans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4608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39</a:t>
            </a:fld>
            <a:endParaRPr lang="en-US" dirty="0"/>
          </a:p>
        </p:txBody>
      </p:sp>
      <p:sp>
        <p:nvSpPr>
          <p:cNvPr id="16" name="Rectangle 2"/>
          <p:cNvSpPr txBox="1">
            <a:spLocks noChangeArrowheads="1"/>
          </p:cNvSpPr>
          <p:nvPr>
            <p:custDataLst>
              <p:tags r:id="rId1"/>
            </p:custDataLst>
          </p:nvPr>
        </p:nvSpPr>
        <p:spPr>
          <a:xfrm>
            <a:off x="152400" y="838200"/>
            <a:ext cx="3124200" cy="5867400"/>
          </a:xfrm>
          <a:prstGeom prst="rect">
            <a:avLst/>
          </a:prstGeom>
          <a:solidFill>
            <a:srgbClr val="4F81BD">
              <a:lumMod val="40000"/>
              <a:lumOff val="60000"/>
            </a:srgbClr>
          </a:solidFill>
          <a:ln/>
        </p:spPr>
        <p:txBody>
          <a:bodyPr vert="horz" lIns="91440" tIns="45720" rIns="91440" bIns="45720" rtlCol="0">
            <a:normAutofit/>
          </a:bodyPr>
          <a:lstStyle/>
          <a:p>
            <a:pPr marL="284163" marR="0" lvl="0" indent="-284163" defTabSz="914400" eaLnBrk="1" fontAlgn="auto" latinLnBrk="0" hangingPunct="1">
              <a:lnSpc>
                <a:spcPct val="82000"/>
              </a:lnSpc>
              <a:spcBef>
                <a:spcPts val="600"/>
              </a:spcBef>
              <a:spcAft>
                <a:spcPts val="0"/>
              </a:spcAft>
              <a:buClr>
                <a:srgbClr val="FFFF66"/>
              </a:buClr>
              <a:buSzTx/>
              <a:buFont typeface="Arial" pitchFamily="34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kumimoji="0" lang="en-US" sz="3000" b="0" u="none" strike="noStrike" kern="0" cap="none" spc="0" normalizeH="0" baseline="0" noProof="0" dirty="0" smtClean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Source Sans Pro"/>
                <a:ea typeface="+mn-ea"/>
                <a:cs typeface="Arial" pitchFamily="34" charset="0"/>
              </a:rPr>
              <a:t>a + 0 = a </a:t>
            </a:r>
          </a:p>
          <a:p>
            <a:pPr marL="284163" marR="0" lvl="0" indent="-284163" defTabSz="914400" eaLnBrk="1" fontAlgn="auto" latinLnBrk="0" hangingPunct="1">
              <a:lnSpc>
                <a:spcPct val="82000"/>
              </a:lnSpc>
              <a:spcBef>
                <a:spcPts val="600"/>
              </a:spcBef>
              <a:spcAft>
                <a:spcPts val="0"/>
              </a:spcAft>
              <a:buClr>
                <a:srgbClr val="FFFF66"/>
              </a:buClr>
              <a:buSzTx/>
              <a:buFont typeface="Arial" pitchFamily="34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kumimoji="0" lang="en-US" sz="3000" b="0" u="none" strike="noStrike" kern="0" cap="none" spc="0" normalizeH="0" baseline="0" noProof="0" dirty="0" smtClean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Source Sans Pro"/>
                <a:ea typeface="+mn-ea"/>
                <a:cs typeface="Arial" pitchFamily="34" charset="0"/>
              </a:rPr>
              <a:t>a + 1 = 1 </a:t>
            </a:r>
          </a:p>
          <a:p>
            <a:pPr marL="284163" marR="0" lvl="0" indent="-284163" defTabSz="914400" eaLnBrk="1" fontAlgn="auto" latinLnBrk="0" hangingPunct="1">
              <a:lnSpc>
                <a:spcPct val="82000"/>
              </a:lnSpc>
              <a:spcBef>
                <a:spcPts val="600"/>
              </a:spcBef>
              <a:spcAft>
                <a:spcPts val="0"/>
              </a:spcAft>
              <a:buClr>
                <a:srgbClr val="FFFF66"/>
              </a:buClr>
              <a:buSzTx/>
              <a:buFont typeface="Arial" pitchFamily="34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kumimoji="0" lang="en-US" sz="3000" b="0" u="none" strike="noStrike" kern="0" cap="none" spc="0" normalizeH="0" baseline="0" noProof="0" dirty="0" smtClean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Source Sans Pro"/>
                <a:ea typeface="+mn-ea"/>
                <a:cs typeface="Arial" pitchFamily="34" charset="0"/>
              </a:rPr>
              <a:t>a + </a:t>
            </a:r>
            <a:r>
              <a:rPr kumimoji="0" lang="en-US" sz="3000" b="0" u="none" strike="noStrike" kern="0" cap="none" spc="0" normalizeH="0" baseline="0" noProof="0" dirty="0" err="1" smtClean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Source Sans Pro"/>
                <a:ea typeface="+mn-ea"/>
                <a:cs typeface="Arial" pitchFamily="34" charset="0"/>
              </a:rPr>
              <a:t>ā</a:t>
            </a:r>
            <a:r>
              <a:rPr kumimoji="0" lang="en-US" sz="3000" b="0" u="none" strike="noStrike" kern="0" cap="none" spc="0" normalizeH="0" baseline="0" noProof="0" dirty="0" smtClean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Source Sans Pro"/>
                <a:ea typeface="+mn-ea"/>
                <a:cs typeface="Arial" pitchFamily="34" charset="0"/>
              </a:rPr>
              <a:t> = 1 </a:t>
            </a:r>
          </a:p>
          <a:p>
            <a:pPr marL="284163" marR="0" lvl="0" indent="-284163" defTabSz="914400" eaLnBrk="1" fontAlgn="auto" latinLnBrk="0" hangingPunct="1">
              <a:lnSpc>
                <a:spcPct val="82000"/>
              </a:lnSpc>
              <a:spcBef>
                <a:spcPts val="600"/>
              </a:spcBef>
              <a:spcAft>
                <a:spcPts val="0"/>
              </a:spcAft>
              <a:buClr>
                <a:srgbClr val="FFFF66"/>
              </a:buClr>
              <a:buSzTx/>
              <a:buFont typeface="Arial" pitchFamily="34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kumimoji="0" lang="en-US" sz="3000" b="0" u="none" strike="noStrike" kern="0" cap="none" spc="0" normalizeH="0" baseline="0" noProof="0" dirty="0" smtClean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Source Sans Pro"/>
                <a:ea typeface="+mn-ea"/>
                <a:cs typeface="Arial" pitchFamily="34" charset="0"/>
              </a:rPr>
              <a:t>a · 0    = 0 </a:t>
            </a:r>
          </a:p>
          <a:p>
            <a:pPr marL="284163" marR="0" lvl="0" indent="-284163" defTabSz="914400" eaLnBrk="1" fontAlgn="auto" latinLnBrk="0" hangingPunct="1">
              <a:lnSpc>
                <a:spcPct val="82000"/>
              </a:lnSpc>
              <a:spcBef>
                <a:spcPts val="600"/>
              </a:spcBef>
              <a:spcAft>
                <a:spcPts val="0"/>
              </a:spcAft>
              <a:buClr>
                <a:srgbClr val="FFFF66"/>
              </a:buClr>
              <a:buSzTx/>
              <a:buFont typeface="Arial" pitchFamily="34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kumimoji="0" lang="en-US" sz="3000" b="0" u="none" strike="noStrike" kern="0" cap="none" spc="0" normalizeH="0" baseline="0" noProof="0" dirty="0" smtClean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Source Sans Pro"/>
                <a:ea typeface="+mn-ea"/>
                <a:cs typeface="Arial" pitchFamily="34" charset="0"/>
              </a:rPr>
              <a:t>a · 1    = a  </a:t>
            </a:r>
          </a:p>
          <a:p>
            <a:pPr marL="284163" marR="0" lvl="0" indent="-284163" defTabSz="914400" eaLnBrk="1" fontAlgn="auto" latinLnBrk="0" hangingPunct="1">
              <a:lnSpc>
                <a:spcPct val="82000"/>
              </a:lnSpc>
              <a:spcBef>
                <a:spcPts val="600"/>
              </a:spcBef>
              <a:spcAft>
                <a:spcPts val="0"/>
              </a:spcAft>
              <a:buClr>
                <a:srgbClr val="FFFF66"/>
              </a:buClr>
              <a:buSzTx/>
              <a:buFont typeface="Arial" pitchFamily="34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kumimoji="0" lang="en-US" sz="3000" b="0" u="none" strike="noStrike" kern="0" cap="none" spc="0" normalizeH="0" baseline="0" noProof="0" dirty="0" smtClean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Source Sans Pro"/>
                <a:ea typeface="+mn-ea"/>
                <a:cs typeface="Arial" pitchFamily="34" charset="0"/>
              </a:rPr>
              <a:t>a · </a:t>
            </a:r>
            <a:r>
              <a:rPr kumimoji="0" lang="en-US" sz="3000" b="0" u="none" strike="noStrike" kern="0" cap="none" spc="0" normalizeH="0" baseline="0" noProof="0" dirty="0" err="1" smtClean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Source Sans Pro"/>
                <a:ea typeface="+mn-ea"/>
                <a:cs typeface="Arial" pitchFamily="34" charset="0"/>
              </a:rPr>
              <a:t>ā</a:t>
            </a:r>
            <a:r>
              <a:rPr kumimoji="0" lang="en-US" sz="3000" b="0" u="none" strike="noStrike" kern="0" cap="none" spc="0" normalizeH="0" baseline="0" noProof="0" dirty="0" smtClean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Source Sans Pro"/>
                <a:ea typeface="+mn-ea"/>
                <a:cs typeface="Arial" pitchFamily="34" charset="0"/>
              </a:rPr>
              <a:t>    = 0</a:t>
            </a:r>
          </a:p>
          <a:p>
            <a:pPr marL="284163" marR="0" lvl="0" indent="-284163" defTabSz="914400" eaLnBrk="1" fontAlgn="auto" latinLnBrk="0" hangingPunct="1">
              <a:lnSpc>
                <a:spcPct val="82000"/>
              </a:lnSpc>
              <a:spcBef>
                <a:spcPts val="600"/>
              </a:spcBef>
              <a:spcAft>
                <a:spcPts val="0"/>
              </a:spcAft>
              <a:buClr>
                <a:srgbClr val="FFFF66"/>
              </a:buClr>
              <a:buSzTx/>
              <a:buFont typeface="Arial" pitchFamily="34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kumimoji="0" lang="en-US" sz="2000" b="0" u="none" strike="noStrike" kern="0" cap="none" spc="0" normalizeH="0" baseline="0" noProof="0" dirty="0" smtClean="0">
              <a:ln>
                <a:noFill/>
              </a:ln>
              <a:solidFill>
                <a:srgbClr val="424242"/>
              </a:solidFill>
              <a:effectLst/>
              <a:uLnTx/>
              <a:uFillTx/>
              <a:latin typeface="Source Sans Pro"/>
              <a:ea typeface="+mn-ea"/>
              <a:cs typeface="Arial" pitchFamily="34" charset="0"/>
            </a:endParaRPr>
          </a:p>
          <a:p>
            <a:pPr marL="284163" marR="0" lvl="0" indent="-284163" defTabSz="914400" eaLnBrk="1" fontAlgn="auto" latinLnBrk="0" hangingPunct="1">
              <a:lnSpc>
                <a:spcPct val="82000"/>
              </a:lnSpc>
              <a:spcBef>
                <a:spcPts val="600"/>
              </a:spcBef>
              <a:spcAft>
                <a:spcPts val="0"/>
              </a:spcAft>
              <a:buClr>
                <a:srgbClr val="FFFF66"/>
              </a:buClr>
              <a:buSzTx/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kumimoji="0" lang="en-US" sz="3000" b="0" u="none" strike="noStrike" kern="0" cap="none" spc="0" normalizeH="0" baseline="0" noProof="0" dirty="0" smtClean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Source Sans Pro"/>
                <a:ea typeface="+mn-ea"/>
                <a:cs typeface="Calibri (Body)"/>
              </a:rPr>
              <a:t>a </a:t>
            </a:r>
            <a:r>
              <a:rPr kumimoji="0" lang="en-US" sz="3000" b="0" u="none" strike="noStrike" kern="0" cap="none" spc="0" normalizeH="0" baseline="0" noProof="0" dirty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Source Sans Pro"/>
                <a:ea typeface="+mn-ea"/>
                <a:cs typeface="Calibri (Body)"/>
              </a:rPr>
              <a:t>+ a </a:t>
            </a:r>
            <a:r>
              <a:rPr kumimoji="0" lang="en-US" sz="3000" b="0" u="none" strike="noStrike" kern="0" cap="none" spc="0" normalizeH="0" baseline="0" noProof="0" dirty="0" smtClean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Source Sans Pro"/>
                <a:ea typeface="+mn-ea"/>
                <a:cs typeface="Calibri (Body)"/>
              </a:rPr>
              <a:t>b  = a</a:t>
            </a:r>
            <a:endParaRPr kumimoji="0" lang="en-US" sz="3000" b="0" u="none" strike="noStrike" kern="0" cap="none" spc="0" normalizeH="0" baseline="0" noProof="0" dirty="0">
              <a:ln>
                <a:noFill/>
              </a:ln>
              <a:solidFill>
                <a:srgbClr val="424242"/>
              </a:solidFill>
              <a:effectLst/>
              <a:uLnTx/>
              <a:uFillTx/>
              <a:latin typeface="Source Sans Pro"/>
              <a:ea typeface="+mn-ea"/>
              <a:cs typeface="Calibri (Body)"/>
            </a:endParaRPr>
          </a:p>
          <a:p>
            <a:pPr marL="284163" marR="0" lvl="0" indent="-284163" defTabSz="914400" eaLnBrk="1" fontAlgn="auto" latinLnBrk="0" hangingPunct="1">
              <a:lnSpc>
                <a:spcPct val="82000"/>
              </a:lnSpc>
              <a:spcBef>
                <a:spcPts val="600"/>
              </a:spcBef>
              <a:spcAft>
                <a:spcPts val="0"/>
              </a:spcAft>
              <a:buClr>
                <a:srgbClr val="FFFF66"/>
              </a:buClr>
              <a:buSzTx/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kumimoji="0" lang="en-US" sz="3000" b="0" u="none" strike="noStrike" kern="0" cap="none" spc="0" normalizeH="0" baseline="0" noProof="0" dirty="0" smtClean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Source Sans Pro"/>
                <a:ea typeface="+mn-ea"/>
                <a:cs typeface="Calibri (Body)"/>
              </a:rPr>
              <a:t>a (</a:t>
            </a:r>
            <a:r>
              <a:rPr kumimoji="0" lang="en-US" sz="3000" b="0" u="none" strike="noStrike" kern="0" cap="none" spc="0" normalizeH="0" baseline="0" noProof="0" dirty="0" err="1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Source Sans Pro"/>
                <a:ea typeface="+mn-ea"/>
                <a:cs typeface="Calibri (Body)"/>
              </a:rPr>
              <a:t>b+c</a:t>
            </a:r>
            <a:r>
              <a:rPr kumimoji="0" lang="en-US" sz="3000" b="0" u="none" strike="noStrike" kern="0" cap="none" spc="0" normalizeH="0" baseline="0" noProof="0" dirty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Source Sans Pro"/>
                <a:ea typeface="+mn-ea"/>
                <a:cs typeface="Calibri (Body)"/>
              </a:rPr>
              <a:t>) </a:t>
            </a:r>
            <a:r>
              <a:rPr kumimoji="0" lang="en-US" sz="3000" b="0" u="none" strike="noStrike" kern="0" cap="none" spc="0" normalizeH="0" baseline="0" noProof="0" dirty="0" smtClean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Source Sans Pro"/>
                <a:ea typeface="+mn-ea"/>
                <a:cs typeface="Calibri (Body)"/>
              </a:rPr>
              <a:t>= </a:t>
            </a:r>
            <a:r>
              <a:rPr kumimoji="0" lang="en-US" sz="3000" b="0" u="none" strike="noStrike" kern="0" cap="none" spc="0" normalizeH="0" baseline="0" noProof="0" dirty="0" err="1" smtClean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Source Sans Pro"/>
                <a:ea typeface="+mn-ea"/>
                <a:cs typeface="Calibri (Body)"/>
              </a:rPr>
              <a:t>ab</a:t>
            </a:r>
            <a:r>
              <a:rPr kumimoji="0" lang="en-US" sz="3000" b="0" u="none" strike="noStrike" kern="0" cap="none" spc="0" normalizeH="0" baseline="0" noProof="0" dirty="0" smtClean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Source Sans Pro"/>
                <a:ea typeface="+mn-ea"/>
                <a:cs typeface="Calibri (Body)"/>
              </a:rPr>
              <a:t> + ac</a:t>
            </a:r>
            <a:endParaRPr kumimoji="0" lang="en-US" sz="3000" b="0" u="none" strike="noStrike" kern="0" cap="none" spc="0" normalizeH="0" baseline="0" noProof="0" dirty="0">
              <a:ln>
                <a:noFill/>
              </a:ln>
              <a:solidFill>
                <a:srgbClr val="424242"/>
              </a:solidFill>
              <a:effectLst/>
              <a:uLnTx/>
              <a:uFillTx/>
              <a:latin typeface="Source Sans Pro"/>
              <a:ea typeface="+mn-ea"/>
              <a:cs typeface="Calibri (Body)"/>
            </a:endParaRPr>
          </a:p>
        </p:txBody>
      </p:sp>
      <p:sp>
        <p:nvSpPr>
          <p:cNvPr id="17" name="Text Box 98"/>
          <p:cNvSpPr txBox="1">
            <a:spLocks noChangeArrowheads="1"/>
          </p:cNvSpPr>
          <p:nvPr/>
        </p:nvSpPr>
        <p:spPr bwMode="auto">
          <a:xfrm>
            <a:off x="3733800" y="860192"/>
            <a:ext cx="5029200" cy="2377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xmlns="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defTabSz="914400" fontAlgn="auto">
              <a:lnSpc>
                <a:spcPct val="116000"/>
              </a:lnSpc>
              <a:spcBef>
                <a:spcPts val="0"/>
              </a:spcBef>
              <a:spcAft>
                <a:spcPts val="0"/>
              </a:spcAft>
              <a:buClr>
                <a:srgbClr val="40458C"/>
              </a:buClr>
              <a:buSzPct val="100000"/>
            </a:pPr>
            <a:r>
              <a:rPr lang="en-US" sz="3200" dirty="0" smtClean="0">
                <a:solidFill>
                  <a:schemeClr val="tx2"/>
                </a:solidFill>
                <a:latin typeface="Source Sans Pro"/>
                <a:ea typeface="+mn-ea"/>
                <a:cs typeface="+mn-cs"/>
              </a:rPr>
              <a:t>(</a:t>
            </a:r>
            <a:r>
              <a:rPr lang="en-US" sz="3200" dirty="0" err="1" smtClean="0">
                <a:solidFill>
                  <a:schemeClr val="tx2"/>
                </a:solidFill>
                <a:latin typeface="Source Sans Pro"/>
                <a:ea typeface="+mn-ea"/>
                <a:cs typeface="+mn-cs"/>
              </a:rPr>
              <a:t>a+b</a:t>
            </a:r>
            <a:r>
              <a:rPr lang="en-US" sz="3200" dirty="0">
                <a:solidFill>
                  <a:schemeClr val="tx2"/>
                </a:solidFill>
                <a:latin typeface="Source Sans Pro"/>
                <a:ea typeface="+mn-ea"/>
                <a:cs typeface="+mn-cs"/>
              </a:rPr>
              <a:t>)(</a:t>
            </a:r>
            <a:r>
              <a:rPr lang="en-US" sz="3200" dirty="0" err="1">
                <a:solidFill>
                  <a:schemeClr val="tx2"/>
                </a:solidFill>
                <a:latin typeface="Source Sans Pro"/>
                <a:ea typeface="+mn-ea"/>
                <a:cs typeface="+mn-cs"/>
              </a:rPr>
              <a:t>a+c</a:t>
            </a:r>
            <a:r>
              <a:rPr lang="en-US" sz="3200" dirty="0" smtClean="0">
                <a:solidFill>
                  <a:schemeClr val="tx2"/>
                </a:solidFill>
                <a:latin typeface="Source Sans Pro"/>
                <a:ea typeface="+mn-ea"/>
                <a:cs typeface="+mn-cs"/>
              </a:rPr>
              <a:t>)	</a:t>
            </a:r>
            <a:r>
              <a:rPr lang="en-US" sz="3200" dirty="0" smtClean="0">
                <a:solidFill>
                  <a:schemeClr val="tx2"/>
                </a:solidFill>
                <a:latin typeface="Source Sans Pro"/>
                <a:ea typeface="+mn-ea"/>
                <a:cs typeface="+mn-cs"/>
                <a:sym typeface="Wingdings"/>
              </a:rPr>
              <a:t></a:t>
            </a:r>
            <a:r>
              <a:rPr lang="en-US" sz="3200" dirty="0" smtClean="0">
                <a:solidFill>
                  <a:schemeClr val="tx2"/>
                </a:solidFill>
                <a:latin typeface="Source Sans Pro"/>
                <a:ea typeface="+mn-ea"/>
                <a:cs typeface="+mn-cs"/>
              </a:rPr>
              <a:t> </a:t>
            </a:r>
            <a:r>
              <a:rPr lang="en-US" sz="3200" dirty="0">
                <a:solidFill>
                  <a:schemeClr val="accent4"/>
                </a:solidFill>
                <a:latin typeface="Source Sans Pro"/>
                <a:ea typeface="+mn-ea"/>
                <a:cs typeface="+mn-cs"/>
              </a:rPr>
              <a:t>a</a:t>
            </a:r>
            <a:r>
              <a:rPr lang="en-US" sz="3200" dirty="0">
                <a:solidFill>
                  <a:schemeClr val="tx2"/>
                </a:solidFill>
                <a:latin typeface="Source Sans Pro"/>
                <a:ea typeface="+mn-ea"/>
                <a:cs typeface="+mn-cs"/>
              </a:rPr>
              <a:t> + </a:t>
            </a:r>
            <a:r>
              <a:rPr lang="en-US" sz="3200" dirty="0" err="1" smtClean="0">
                <a:solidFill>
                  <a:schemeClr val="tx2"/>
                </a:solidFill>
                <a:latin typeface="Source Sans Pro"/>
                <a:ea typeface="+mn-ea"/>
                <a:cs typeface="+mn-cs"/>
              </a:rPr>
              <a:t>bc</a:t>
            </a:r>
            <a:endParaRPr lang="en-US" sz="3200" dirty="0" smtClean="0">
              <a:solidFill>
                <a:schemeClr val="tx2"/>
              </a:solidFill>
              <a:latin typeface="Source Sans Pro"/>
              <a:ea typeface="+mn-ea"/>
              <a:cs typeface="+mn-cs"/>
            </a:endParaRPr>
          </a:p>
          <a:p>
            <a:pPr defTabSz="914400" fontAlgn="auto">
              <a:lnSpc>
                <a:spcPct val="116000"/>
              </a:lnSpc>
              <a:spcBef>
                <a:spcPts val="0"/>
              </a:spcBef>
              <a:spcAft>
                <a:spcPts val="0"/>
              </a:spcAft>
              <a:buClr>
                <a:srgbClr val="40458C"/>
              </a:buClr>
              <a:buSzPct val="100000"/>
            </a:pPr>
            <a:endParaRPr lang="en-US" sz="3200" dirty="0">
              <a:solidFill>
                <a:schemeClr val="tx2"/>
              </a:solidFill>
              <a:latin typeface="Source Sans Pro"/>
              <a:ea typeface="+mn-ea"/>
              <a:cs typeface="+mn-cs"/>
            </a:endParaRPr>
          </a:p>
          <a:p>
            <a:pPr defTabSz="914400" fontAlgn="auto">
              <a:lnSpc>
                <a:spcPct val="116000"/>
              </a:lnSpc>
              <a:spcBef>
                <a:spcPts val="0"/>
              </a:spcBef>
              <a:spcAft>
                <a:spcPts val="0"/>
              </a:spcAft>
              <a:buClr>
                <a:srgbClr val="40458C"/>
              </a:buClr>
              <a:buSzPct val="100000"/>
            </a:pPr>
            <a:r>
              <a:rPr lang="en-US" sz="3200" dirty="0" smtClean="0">
                <a:solidFill>
                  <a:schemeClr val="tx2"/>
                </a:solidFill>
                <a:latin typeface="Source Sans Pro"/>
                <a:ea typeface="+mn-ea"/>
                <a:cs typeface="+mn-cs"/>
              </a:rPr>
              <a:t>How many gates were required before and after?</a:t>
            </a:r>
            <a:endParaRPr lang="en-US" sz="1800" dirty="0">
              <a:solidFill>
                <a:schemeClr val="tx2"/>
              </a:solidFill>
              <a:latin typeface="Source Sans Pro"/>
              <a:ea typeface="+mn-ea"/>
              <a:cs typeface="+mn-cs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 flipV="1">
            <a:off x="3429000" y="914400"/>
            <a:ext cx="0" cy="5791200"/>
          </a:xfrm>
          <a:prstGeom prst="line">
            <a:avLst/>
          </a:prstGeom>
          <a:noFill/>
          <a:ln w="44450" cap="flat" cmpd="sng" algn="ctr">
            <a:solidFill>
              <a:sysClr val="windowText" lastClr="000000"/>
            </a:solidFill>
            <a:prstDash val="solid"/>
          </a:ln>
          <a:effectLst/>
        </p:spPr>
      </p:cxnSp>
      <p:pic>
        <p:nvPicPr>
          <p:cNvPr id="19" name="Picture 18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4953000"/>
            <a:ext cx="2514600" cy="473602"/>
          </a:xfrm>
          <a:prstGeom prst="rect">
            <a:avLst/>
          </a:prstGeom>
        </p:spPr>
      </p:pic>
      <p:pic>
        <p:nvPicPr>
          <p:cNvPr id="20" name="Picture 19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5562600"/>
            <a:ext cx="2400300" cy="533400"/>
          </a:xfrm>
          <a:prstGeom prst="rect">
            <a:avLst/>
          </a:prstGeom>
        </p:spPr>
      </p:pic>
      <p:pic>
        <p:nvPicPr>
          <p:cNvPr id="21" name="Picture 20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56" y="6172200"/>
            <a:ext cx="2946344" cy="415257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508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5029200" y="57152"/>
            <a:ext cx="4038600" cy="7810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accent5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mtClean="0">
                <a:solidFill>
                  <a:srgbClr val="FF0000"/>
                </a:solidFill>
                <a:latin typeface="Calibri"/>
              </a:rPr>
              <a:t>iClicker</a:t>
            </a:r>
            <a:r>
              <a:rPr lang="en-US" dirty="0" smtClean="0">
                <a:solidFill>
                  <a:srgbClr val="FF0000"/>
                </a:solidFill>
                <a:latin typeface="Calibri"/>
              </a:rPr>
              <a:t> Question</a:t>
            </a:r>
            <a:endParaRPr lang="en-US" dirty="0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733799" y="3850973"/>
            <a:ext cx="5029199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2600" u="sng" dirty="0" smtClean="0">
                <a:solidFill>
                  <a:schemeClr val="accent1"/>
                </a:solidFill>
                <a:latin typeface="Source Sans Pro"/>
                <a:ea typeface="+mn-ea"/>
                <a:cs typeface="+mn-cs"/>
              </a:rPr>
              <a:t>BEFORE        		AFTER</a:t>
            </a:r>
          </a:p>
          <a:p>
            <a:pPr marL="514350" indent="-514350" defTabSz="914400" fontAlgn="auto">
              <a:spcBef>
                <a:spcPts val="0"/>
              </a:spcBef>
              <a:spcAft>
                <a:spcPts val="0"/>
              </a:spcAft>
              <a:buFontTx/>
              <a:buAutoNum type="alphaUcParenBoth"/>
            </a:pPr>
            <a:r>
              <a:rPr lang="en-US" sz="2600" dirty="0" smtClean="0">
                <a:solidFill>
                  <a:schemeClr val="accent2"/>
                </a:solidFill>
                <a:latin typeface="Source Sans Pro"/>
                <a:ea typeface="+mn-ea"/>
                <a:cs typeface="+mn-cs"/>
              </a:rPr>
              <a:t>2 OR		1 OR</a:t>
            </a:r>
            <a:endParaRPr lang="en-US" sz="2600" dirty="0">
              <a:solidFill>
                <a:schemeClr val="accent2"/>
              </a:solidFill>
              <a:latin typeface="Source Sans Pro"/>
              <a:ea typeface="+mn-ea"/>
              <a:cs typeface="+mn-cs"/>
            </a:endParaRPr>
          </a:p>
          <a:p>
            <a:pPr marL="514350" indent="-514350" defTabSz="914400" fontAlgn="auto">
              <a:spcBef>
                <a:spcPts val="0"/>
              </a:spcBef>
              <a:spcAft>
                <a:spcPts val="0"/>
              </a:spcAft>
              <a:buFontTx/>
              <a:buAutoNum type="alphaUcParenBoth"/>
            </a:pPr>
            <a:r>
              <a:rPr lang="en-US" sz="2600" dirty="0" smtClean="0">
                <a:solidFill>
                  <a:schemeClr val="accent2"/>
                </a:solidFill>
                <a:latin typeface="Source Sans Pro"/>
                <a:ea typeface="+mn-ea"/>
                <a:cs typeface="+mn-cs"/>
              </a:rPr>
              <a:t>2 OR, 1 AND	2 OR</a:t>
            </a:r>
          </a:p>
          <a:p>
            <a:pPr marL="514350" indent="-514350" defTabSz="914400" fontAlgn="auto">
              <a:spcBef>
                <a:spcPts val="0"/>
              </a:spcBef>
              <a:spcAft>
                <a:spcPts val="0"/>
              </a:spcAft>
              <a:buFontTx/>
              <a:buAutoNum type="alphaUcParenBoth"/>
            </a:pPr>
            <a:r>
              <a:rPr lang="en-US" sz="2600" dirty="0" smtClean="0">
                <a:solidFill>
                  <a:schemeClr val="accent2"/>
                </a:solidFill>
                <a:latin typeface="Source Sans Pro"/>
                <a:ea typeface="+mn-ea"/>
                <a:cs typeface="+mn-cs"/>
              </a:rPr>
              <a:t>2 OR, 1 AND	1 OR, 1 AND</a:t>
            </a:r>
          </a:p>
          <a:p>
            <a:pPr marL="514350" indent="-514350" defTabSz="914400" fontAlgn="auto">
              <a:spcBef>
                <a:spcPts val="0"/>
              </a:spcBef>
              <a:spcAft>
                <a:spcPts val="0"/>
              </a:spcAft>
              <a:buFontTx/>
              <a:buAutoNum type="alphaUcParenBoth"/>
            </a:pPr>
            <a:r>
              <a:rPr lang="en-US" sz="2600" dirty="0">
                <a:solidFill>
                  <a:schemeClr val="accent2"/>
                </a:solidFill>
                <a:latin typeface="Source Sans Pro"/>
                <a:ea typeface="+mn-ea"/>
                <a:cs typeface="+mn-cs"/>
              </a:rPr>
              <a:t>2 OR, 2 AND	2 </a:t>
            </a:r>
            <a:r>
              <a:rPr lang="en-US" sz="2600" dirty="0" smtClean="0">
                <a:solidFill>
                  <a:schemeClr val="accent2"/>
                </a:solidFill>
                <a:latin typeface="Source Sans Pro"/>
                <a:ea typeface="+mn-ea"/>
                <a:cs typeface="+mn-cs"/>
              </a:rPr>
              <a:t>OR</a:t>
            </a:r>
          </a:p>
          <a:p>
            <a:pPr marL="514350" indent="-514350" defTabSz="914400" fontAlgn="auto">
              <a:spcBef>
                <a:spcPts val="0"/>
              </a:spcBef>
              <a:spcAft>
                <a:spcPts val="0"/>
              </a:spcAft>
              <a:buFontTx/>
              <a:buAutoNum type="alphaUcParenBoth"/>
            </a:pPr>
            <a:r>
              <a:rPr lang="en-US" sz="2600" dirty="0" smtClean="0">
                <a:solidFill>
                  <a:schemeClr val="accent2"/>
                </a:solidFill>
                <a:latin typeface="Source Sans Pro"/>
                <a:ea typeface="+mn-ea"/>
                <a:cs typeface="+mn-cs"/>
              </a:rPr>
              <a:t>2 OR, 2 AND	2 OR, 1 AND </a:t>
            </a:r>
            <a:endParaRPr lang="en-US" sz="2600" dirty="0">
              <a:solidFill>
                <a:schemeClr val="accent2"/>
              </a:solidFill>
              <a:latin typeface="Source Sans Pro"/>
              <a:ea typeface="+mn-ea"/>
              <a:cs typeface="+mn-cs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3514529" y="5029200"/>
            <a:ext cx="5086742" cy="533400"/>
          </a:xfrm>
          <a:prstGeom prst="ellipse">
            <a:avLst/>
          </a:prstGeom>
          <a:noFill/>
          <a:ln w="25400">
            <a:solidFill>
              <a:srgbClr val="0070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949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solidFill>
                  <a:schemeClr val="tx2"/>
                </a:solidFill>
              </a:rPr>
              <a:t>From Switches to Logic Gates to Logic Circuits</a:t>
            </a:r>
          </a:p>
          <a:p>
            <a:r>
              <a:rPr lang="en-US" sz="2800" dirty="0" smtClean="0">
                <a:solidFill>
                  <a:schemeClr val="tx2"/>
                </a:solidFill>
              </a:rPr>
              <a:t>Understanding the foundations of </a:t>
            </a:r>
          </a:p>
          <a:p>
            <a:pPr lvl="1"/>
            <a:r>
              <a:rPr lang="en-US" sz="2400" dirty="0" smtClean="0">
                <a:solidFill>
                  <a:schemeClr val="tx2"/>
                </a:solidFill>
              </a:rPr>
              <a:t>Computer Systems Organization and Programming</a:t>
            </a:r>
          </a:p>
          <a:p>
            <a:pPr lvl="1"/>
            <a:r>
              <a:rPr lang="en-US" sz="2400" dirty="0"/>
              <a:t>		e.g. Galaxy Note </a:t>
            </a:r>
            <a:r>
              <a:rPr lang="en-US" sz="2400" dirty="0"/>
              <a:t>9</a:t>
            </a:r>
            <a:endParaRPr lang="en-US" sz="2400" dirty="0" smtClean="0"/>
          </a:p>
          <a:p>
            <a:pPr lvl="1"/>
            <a:r>
              <a:rPr lang="en-US" sz="2400" dirty="0"/>
              <a:t>	with the </a:t>
            </a:r>
            <a:r>
              <a:rPr lang="en-US" sz="2400" dirty="0" err="1"/>
              <a:t>big.LITTLE</a:t>
            </a:r>
            <a:r>
              <a:rPr lang="en-US" sz="2400" dirty="0"/>
              <a:t> </a:t>
            </a:r>
            <a:r>
              <a:rPr lang="en-US" sz="2400" dirty="0" err="1" smtClean="0"/>
              <a:t>DynamicIQ</a:t>
            </a:r>
            <a:r>
              <a:rPr lang="en-US" sz="2400" dirty="0" smtClean="0"/>
              <a:t> 8-core </a:t>
            </a:r>
            <a:r>
              <a:rPr lang="en-US" sz="2400" dirty="0"/>
              <a:t>ARM processor </a:t>
            </a:r>
          </a:p>
          <a:p>
            <a:pPr marL="228600" lvl="1" indent="0">
              <a:buNone/>
            </a:pPr>
            <a:endParaRPr lang="en-US" sz="2400" dirty="0"/>
          </a:p>
        </p:txBody>
      </p:sp>
      <p:sp>
        <p:nvSpPr>
          <p:cNvPr id="5" name="Title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Goals for Today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>
                <a:solidFill>
                  <a:schemeClr val="tx2"/>
                </a:solidFill>
              </a:rPr>
              <a:pPr>
                <a:defRPr/>
              </a:pPr>
              <a:t>4</a:t>
            </a:fld>
            <a:endParaRPr lang="en-US">
              <a:solidFill>
                <a:schemeClr val="tx2"/>
              </a:solidFill>
            </a:endParaRPr>
          </a:p>
        </p:txBody>
      </p:sp>
      <p:pic>
        <p:nvPicPr>
          <p:cNvPr id="7" name="Picture 2" descr="http://images.anandtech.com/doci/6768/Screen%20Shot%202013-02-20%20at%2012.41.44%20PM_575px.p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0090" y="2971800"/>
            <a:ext cx="4789714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3307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40</a:t>
            </a:fld>
            <a:endParaRPr lang="en-US" dirty="0"/>
          </a:p>
        </p:txBody>
      </p:sp>
      <p:sp>
        <p:nvSpPr>
          <p:cNvPr id="9" name="Title 1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457200" y="0"/>
            <a:ext cx="8229600" cy="10229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Source Sans Pro"/>
              </a:rPr>
              <a:t>Checking Equality w/Truth Tables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Source Sans Pro"/>
            </a:endParaRPr>
          </a:p>
        </p:txBody>
      </p:sp>
      <p:sp>
        <p:nvSpPr>
          <p:cNvPr id="10" name="Content Placeholder 2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228600" y="856846"/>
            <a:ext cx="8686800" cy="556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200"/>
              </a:spcBef>
              <a:buFont typeface="Arial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200"/>
              </a:spcBef>
              <a:buSzPct val="80000"/>
              <a:buFont typeface="Wingdings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2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200"/>
              </a:spcBef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2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82000"/>
              </a:lnSpc>
              <a:spcBef>
                <a:spcPts val="700"/>
              </a:spcBef>
              <a:spcAft>
                <a:spcPts val="0"/>
              </a:spcAft>
              <a:buClr>
                <a:srgbClr val="0070C0"/>
              </a:buClr>
              <a:buSzTx/>
              <a:buFont typeface="Arial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Source Sans Pro"/>
              </a:rPr>
              <a:t>circuits ↔ truth tables ↔ equations</a:t>
            </a:r>
          </a:p>
          <a:p>
            <a:pPr marL="0" marR="0" lvl="0" indent="0" algn="l" defTabSz="457200" rtl="0" eaLnBrk="1" fontAlgn="auto" latinLnBrk="0" hangingPunct="1">
              <a:lnSpc>
                <a:spcPct val="82000"/>
              </a:lnSpc>
              <a:spcBef>
                <a:spcPts val="700"/>
              </a:spcBef>
              <a:spcAft>
                <a:spcPts val="0"/>
              </a:spcAft>
              <a:buClr>
                <a:srgbClr val="0070C0"/>
              </a:buClr>
              <a:buSzTx/>
              <a:buFont typeface="Arial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Source Sans Pro"/>
              </a:rPr>
              <a:t>Example: (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Source Sans Pro"/>
              </a:rPr>
              <a:t>a+b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Source Sans Pro"/>
              </a:rPr>
              <a:t>)(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Source Sans Pro"/>
              </a:rPr>
              <a:t>a+c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Source Sans Pro"/>
              </a:rPr>
              <a:t>) = a +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Source Sans Pro"/>
              </a:rPr>
              <a:t>bc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Source Sans Pro"/>
            </a:endParaRPr>
          </a:p>
        </p:txBody>
      </p:sp>
      <p:graphicFrame>
        <p:nvGraphicFramePr>
          <p:cNvPr id="15" name="Group 2"/>
          <p:cNvGraphicFramePr>
            <a:graphicFrameLocks noGrp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2587146935"/>
              </p:ext>
            </p:extLst>
          </p:nvPr>
        </p:nvGraphicFramePr>
        <p:xfrm>
          <a:off x="609600" y="1828800"/>
          <a:ext cx="7696200" cy="4876802"/>
        </p:xfrm>
        <a:graphic>
          <a:graphicData uri="http://schemas.openxmlformats.org/drawingml/2006/table">
            <a:tbl>
              <a:tblPr/>
              <a:tblGrid>
                <a:gridCol w="4854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31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017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0904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0142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2886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1895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9913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682554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Arial Unicode MS" pitchFamily="34" charset="-128"/>
                          <a:cs typeface="Arial Unicode MS" pitchFamily="34" charset="-128"/>
                        </a:rPr>
                        <a:t>a</a:t>
                      </a: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Arial Unicode MS" pitchFamily="34" charset="-128"/>
                          <a:cs typeface="Arial Unicode MS" pitchFamily="34" charset="-128"/>
                        </a:rPr>
                        <a:t>b</a:t>
                      </a: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Arial Unicode MS" pitchFamily="34" charset="-128"/>
                          <a:cs typeface="Arial Unicode MS" pitchFamily="34" charset="-128"/>
                        </a:rPr>
                        <a:t>c</a:t>
                      </a: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4281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4281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4281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4281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4281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24281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24281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24281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24803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457200" y="0"/>
            <a:ext cx="8229600" cy="10229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Source Sans Pro"/>
              </a:rPr>
              <a:t>Checking Equality w/Truth Tables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Source Sans Pro"/>
            </a:endParaRPr>
          </a:p>
        </p:txBody>
      </p:sp>
      <p:sp>
        <p:nvSpPr>
          <p:cNvPr id="10" name="Content Placeholder 2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228600" y="856846"/>
            <a:ext cx="8686800" cy="556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200"/>
              </a:spcBef>
              <a:buFont typeface="Arial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200"/>
              </a:spcBef>
              <a:buSzPct val="80000"/>
              <a:buFont typeface="Wingdings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2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200"/>
              </a:spcBef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2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82000"/>
              </a:lnSpc>
              <a:spcBef>
                <a:spcPts val="700"/>
              </a:spcBef>
              <a:spcAft>
                <a:spcPts val="0"/>
              </a:spcAft>
              <a:buClr>
                <a:srgbClr val="0070C0"/>
              </a:buClr>
              <a:buSzTx/>
              <a:buFont typeface="Arial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Source Sans Pro"/>
              </a:rPr>
              <a:t>circuits ↔ truth tables ↔ equations</a:t>
            </a:r>
          </a:p>
          <a:p>
            <a:pPr marL="0" marR="0" lvl="0" indent="0" algn="l" defTabSz="457200" rtl="0" eaLnBrk="1" fontAlgn="auto" latinLnBrk="0" hangingPunct="1">
              <a:lnSpc>
                <a:spcPct val="82000"/>
              </a:lnSpc>
              <a:spcBef>
                <a:spcPts val="700"/>
              </a:spcBef>
              <a:spcAft>
                <a:spcPts val="0"/>
              </a:spcAft>
              <a:buClr>
                <a:srgbClr val="0070C0"/>
              </a:buClr>
              <a:buSzTx/>
              <a:buFont typeface="Arial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Source Sans Pro"/>
              </a:rPr>
              <a:t>Example: (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Source Sans Pro"/>
              </a:rPr>
              <a:t>a+b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Source Sans Pro"/>
              </a:rPr>
              <a:t>)(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Source Sans Pro"/>
              </a:rPr>
              <a:t>a+c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Source Sans Pro"/>
              </a:rPr>
              <a:t>) = a +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Source Sans Pro"/>
              </a:rPr>
              <a:t>bc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Source Sans Pro"/>
            </a:endParaRPr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/>
          </p:nvPr>
        </p:nvGraphicFramePr>
        <p:xfrm>
          <a:off x="723900" y="1804973"/>
          <a:ext cx="7696200" cy="4876802"/>
        </p:xfrm>
        <a:graphic>
          <a:graphicData uri="http://schemas.openxmlformats.org/drawingml/2006/table">
            <a:tbl>
              <a:tblPr/>
              <a:tblGrid>
                <a:gridCol w="485448">
                  <a:extLst>
                    <a:ext uri="{9D8B030D-6E8A-4147-A177-3AD203B41FA5}">
                      <a16:colId xmlns:a16="http://schemas.microsoft.com/office/drawing/2014/main" val="3943013520"/>
                    </a:ext>
                  </a:extLst>
                </a:gridCol>
                <a:gridCol w="483160">
                  <a:extLst>
                    <a:ext uri="{9D8B030D-6E8A-4147-A177-3AD203B41FA5}">
                      <a16:colId xmlns:a16="http://schemas.microsoft.com/office/drawing/2014/main" val="1322071546"/>
                    </a:ext>
                  </a:extLst>
                </a:gridCol>
                <a:gridCol w="570173">
                  <a:extLst>
                    <a:ext uri="{9D8B030D-6E8A-4147-A177-3AD203B41FA5}">
                      <a16:colId xmlns:a16="http://schemas.microsoft.com/office/drawing/2014/main" val="391433678"/>
                    </a:ext>
                  </a:extLst>
                </a:gridCol>
                <a:gridCol w="1209043">
                  <a:extLst>
                    <a:ext uri="{9D8B030D-6E8A-4147-A177-3AD203B41FA5}">
                      <a16:colId xmlns:a16="http://schemas.microsoft.com/office/drawing/2014/main" val="159665725"/>
                    </a:ext>
                  </a:extLst>
                </a:gridCol>
                <a:gridCol w="1101421">
                  <a:extLst>
                    <a:ext uri="{9D8B030D-6E8A-4147-A177-3AD203B41FA5}">
                      <a16:colId xmlns:a16="http://schemas.microsoft.com/office/drawing/2014/main" val="2823789851"/>
                    </a:ext>
                  </a:extLst>
                </a:gridCol>
                <a:gridCol w="1428869">
                  <a:extLst>
                    <a:ext uri="{9D8B030D-6E8A-4147-A177-3AD203B41FA5}">
                      <a16:colId xmlns:a16="http://schemas.microsoft.com/office/drawing/2014/main" val="2516724159"/>
                    </a:ext>
                  </a:extLst>
                </a:gridCol>
                <a:gridCol w="1318956">
                  <a:extLst>
                    <a:ext uri="{9D8B030D-6E8A-4147-A177-3AD203B41FA5}">
                      <a16:colId xmlns:a16="http://schemas.microsoft.com/office/drawing/2014/main" val="1800281509"/>
                    </a:ext>
                  </a:extLst>
                </a:gridCol>
                <a:gridCol w="1099130">
                  <a:extLst>
                    <a:ext uri="{9D8B030D-6E8A-4147-A177-3AD203B41FA5}">
                      <a16:colId xmlns:a16="http://schemas.microsoft.com/office/drawing/2014/main" val="1713018737"/>
                    </a:ext>
                  </a:extLst>
                </a:gridCol>
              </a:tblGrid>
              <a:tr h="682554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a</a:t>
                      </a: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b</a:t>
                      </a: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c</a:t>
                      </a: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49493235"/>
                  </a:ext>
                </a:extLst>
              </a:tr>
              <a:tr h="52428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26334832"/>
                  </a:ext>
                </a:extLst>
              </a:tr>
              <a:tr h="52428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3315351"/>
                  </a:ext>
                </a:extLst>
              </a:tr>
              <a:tr h="52428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27870567"/>
                  </a:ext>
                </a:extLst>
              </a:tr>
              <a:tr h="52428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7703602"/>
                  </a:ext>
                </a:extLst>
              </a:tr>
              <a:tr h="52428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08118579"/>
                  </a:ext>
                </a:extLst>
              </a:tr>
              <a:tr h="52428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33839254"/>
                  </a:ext>
                </a:extLst>
              </a:tr>
              <a:tr h="52428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45240290"/>
                  </a:ext>
                </a:extLst>
              </a:tr>
              <a:tr h="52428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559827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03295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42</a:t>
            </a:fld>
            <a:endParaRPr lang="en-US" dirty="0"/>
          </a:p>
        </p:txBody>
      </p:sp>
      <p:sp>
        <p:nvSpPr>
          <p:cNvPr id="9" name="Title 1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457200" y="0"/>
            <a:ext cx="8229600" cy="10229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Source Sans Pro"/>
              </a:rPr>
              <a:t>Checking Equality w/Truth Tables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Source Sans Pro"/>
            </a:endParaRPr>
          </a:p>
        </p:txBody>
      </p:sp>
      <p:sp>
        <p:nvSpPr>
          <p:cNvPr id="10" name="Content Placeholder 2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228600" y="856846"/>
            <a:ext cx="8686800" cy="556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200"/>
              </a:spcBef>
              <a:buFont typeface="Arial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200"/>
              </a:spcBef>
              <a:buSzPct val="80000"/>
              <a:buFont typeface="Wingdings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2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200"/>
              </a:spcBef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2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82000"/>
              </a:lnSpc>
              <a:spcBef>
                <a:spcPts val="700"/>
              </a:spcBef>
              <a:spcAft>
                <a:spcPts val="0"/>
              </a:spcAft>
              <a:buClr>
                <a:srgbClr val="0070C0"/>
              </a:buClr>
              <a:buSzTx/>
              <a:buFont typeface="Arial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Source Sans Pro"/>
              </a:rPr>
              <a:t>circuits ↔ truth tables ↔ equations</a:t>
            </a:r>
          </a:p>
          <a:p>
            <a:pPr marL="0" marR="0" lvl="0" indent="0" algn="l" defTabSz="457200" rtl="0" eaLnBrk="1" fontAlgn="auto" latinLnBrk="0" hangingPunct="1">
              <a:lnSpc>
                <a:spcPct val="82000"/>
              </a:lnSpc>
              <a:spcBef>
                <a:spcPts val="700"/>
              </a:spcBef>
              <a:spcAft>
                <a:spcPts val="0"/>
              </a:spcAft>
              <a:buClr>
                <a:srgbClr val="0070C0"/>
              </a:buClr>
              <a:buSzTx/>
              <a:buFont typeface="Arial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Source Sans Pro"/>
              </a:rPr>
              <a:t>Example: (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Source Sans Pro"/>
              </a:rPr>
              <a:t>a+b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Source Sans Pro"/>
              </a:rPr>
              <a:t>)(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Source Sans Pro"/>
              </a:rPr>
              <a:t>a+c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Source Sans Pro"/>
              </a:rPr>
              <a:t>) = a +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Source Sans Pro"/>
              </a:rPr>
              <a:t>bc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Source Sans Pro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1877837"/>
              </p:ext>
            </p:extLst>
          </p:nvPr>
        </p:nvGraphicFramePr>
        <p:xfrm>
          <a:off x="723900" y="1804973"/>
          <a:ext cx="7696200" cy="4876802"/>
        </p:xfrm>
        <a:graphic>
          <a:graphicData uri="http://schemas.openxmlformats.org/drawingml/2006/table">
            <a:tbl>
              <a:tblPr/>
              <a:tblGrid>
                <a:gridCol w="485448">
                  <a:extLst>
                    <a:ext uri="{9D8B030D-6E8A-4147-A177-3AD203B41FA5}">
                      <a16:colId xmlns:a16="http://schemas.microsoft.com/office/drawing/2014/main" val="361010619"/>
                    </a:ext>
                  </a:extLst>
                </a:gridCol>
                <a:gridCol w="483160">
                  <a:extLst>
                    <a:ext uri="{9D8B030D-6E8A-4147-A177-3AD203B41FA5}">
                      <a16:colId xmlns:a16="http://schemas.microsoft.com/office/drawing/2014/main" val="896994809"/>
                    </a:ext>
                  </a:extLst>
                </a:gridCol>
                <a:gridCol w="570173">
                  <a:extLst>
                    <a:ext uri="{9D8B030D-6E8A-4147-A177-3AD203B41FA5}">
                      <a16:colId xmlns:a16="http://schemas.microsoft.com/office/drawing/2014/main" val="1465588123"/>
                    </a:ext>
                  </a:extLst>
                </a:gridCol>
                <a:gridCol w="1209043">
                  <a:extLst>
                    <a:ext uri="{9D8B030D-6E8A-4147-A177-3AD203B41FA5}">
                      <a16:colId xmlns:a16="http://schemas.microsoft.com/office/drawing/2014/main" val="3180943012"/>
                    </a:ext>
                  </a:extLst>
                </a:gridCol>
                <a:gridCol w="1101421">
                  <a:extLst>
                    <a:ext uri="{9D8B030D-6E8A-4147-A177-3AD203B41FA5}">
                      <a16:colId xmlns:a16="http://schemas.microsoft.com/office/drawing/2014/main" val="3402421311"/>
                    </a:ext>
                  </a:extLst>
                </a:gridCol>
                <a:gridCol w="1428869">
                  <a:extLst>
                    <a:ext uri="{9D8B030D-6E8A-4147-A177-3AD203B41FA5}">
                      <a16:colId xmlns:a16="http://schemas.microsoft.com/office/drawing/2014/main" val="834081533"/>
                    </a:ext>
                  </a:extLst>
                </a:gridCol>
                <a:gridCol w="1318956">
                  <a:extLst>
                    <a:ext uri="{9D8B030D-6E8A-4147-A177-3AD203B41FA5}">
                      <a16:colId xmlns:a16="http://schemas.microsoft.com/office/drawing/2014/main" val="3813157922"/>
                    </a:ext>
                  </a:extLst>
                </a:gridCol>
                <a:gridCol w="1099130">
                  <a:extLst>
                    <a:ext uri="{9D8B030D-6E8A-4147-A177-3AD203B41FA5}">
                      <a16:colId xmlns:a16="http://schemas.microsoft.com/office/drawing/2014/main" val="55662799"/>
                    </a:ext>
                  </a:extLst>
                </a:gridCol>
              </a:tblGrid>
              <a:tr h="682554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Arial Unicode MS" pitchFamily="34" charset="-128"/>
                          <a:cs typeface="Arial Unicode MS" pitchFamily="34" charset="-128"/>
                        </a:rPr>
                        <a:t>bc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Arial Unicode MS" pitchFamily="34" charset="-128"/>
                          <a:cs typeface="Arial Unicode MS" pitchFamily="34" charset="-128"/>
                        </a:rPr>
                        <a:t>RHS</a:t>
                      </a: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27090817"/>
                  </a:ext>
                </a:extLst>
              </a:tr>
              <a:tr h="52428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95370727"/>
                  </a:ext>
                </a:extLst>
              </a:tr>
              <a:tr h="52428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90185495"/>
                  </a:ext>
                </a:extLst>
              </a:tr>
              <a:tr h="52428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4065158"/>
                  </a:ext>
                </a:extLst>
              </a:tr>
              <a:tr h="52428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62872451"/>
                  </a:ext>
                </a:extLst>
              </a:tr>
              <a:tr h="52428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74796121"/>
                  </a:ext>
                </a:extLst>
              </a:tr>
              <a:tr h="52428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92645304"/>
                  </a:ext>
                </a:extLst>
              </a:tr>
              <a:tr h="52428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93407693"/>
                  </a:ext>
                </a:extLst>
              </a:tr>
              <a:tr h="52428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94057454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9580078"/>
              </p:ext>
            </p:extLst>
          </p:nvPr>
        </p:nvGraphicFramePr>
        <p:xfrm>
          <a:off x="723900" y="1804973"/>
          <a:ext cx="7696200" cy="4876802"/>
        </p:xfrm>
        <a:graphic>
          <a:graphicData uri="http://schemas.openxmlformats.org/drawingml/2006/table">
            <a:tbl>
              <a:tblPr/>
              <a:tblGrid>
                <a:gridCol w="485448">
                  <a:extLst>
                    <a:ext uri="{9D8B030D-6E8A-4147-A177-3AD203B41FA5}">
                      <a16:colId xmlns:a16="http://schemas.microsoft.com/office/drawing/2014/main" val="3943013520"/>
                    </a:ext>
                  </a:extLst>
                </a:gridCol>
                <a:gridCol w="483160">
                  <a:extLst>
                    <a:ext uri="{9D8B030D-6E8A-4147-A177-3AD203B41FA5}">
                      <a16:colId xmlns:a16="http://schemas.microsoft.com/office/drawing/2014/main" val="1322071546"/>
                    </a:ext>
                  </a:extLst>
                </a:gridCol>
                <a:gridCol w="570173">
                  <a:extLst>
                    <a:ext uri="{9D8B030D-6E8A-4147-A177-3AD203B41FA5}">
                      <a16:colId xmlns:a16="http://schemas.microsoft.com/office/drawing/2014/main" val="391433678"/>
                    </a:ext>
                  </a:extLst>
                </a:gridCol>
                <a:gridCol w="1209043">
                  <a:extLst>
                    <a:ext uri="{9D8B030D-6E8A-4147-A177-3AD203B41FA5}">
                      <a16:colId xmlns:a16="http://schemas.microsoft.com/office/drawing/2014/main" val="159665725"/>
                    </a:ext>
                  </a:extLst>
                </a:gridCol>
                <a:gridCol w="1101421">
                  <a:extLst>
                    <a:ext uri="{9D8B030D-6E8A-4147-A177-3AD203B41FA5}">
                      <a16:colId xmlns:a16="http://schemas.microsoft.com/office/drawing/2014/main" val="2823789851"/>
                    </a:ext>
                  </a:extLst>
                </a:gridCol>
                <a:gridCol w="1428869">
                  <a:extLst>
                    <a:ext uri="{9D8B030D-6E8A-4147-A177-3AD203B41FA5}">
                      <a16:colId xmlns:a16="http://schemas.microsoft.com/office/drawing/2014/main" val="2516724159"/>
                    </a:ext>
                  </a:extLst>
                </a:gridCol>
                <a:gridCol w="1318956">
                  <a:extLst>
                    <a:ext uri="{9D8B030D-6E8A-4147-A177-3AD203B41FA5}">
                      <a16:colId xmlns:a16="http://schemas.microsoft.com/office/drawing/2014/main" val="1800281509"/>
                    </a:ext>
                  </a:extLst>
                </a:gridCol>
                <a:gridCol w="1099130">
                  <a:extLst>
                    <a:ext uri="{9D8B030D-6E8A-4147-A177-3AD203B41FA5}">
                      <a16:colId xmlns:a16="http://schemas.microsoft.com/office/drawing/2014/main" val="1713018737"/>
                    </a:ext>
                  </a:extLst>
                </a:gridCol>
              </a:tblGrid>
              <a:tr h="682554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a</a:t>
                      </a: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b</a:t>
                      </a: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c</a:t>
                      </a: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49493235"/>
                  </a:ext>
                </a:extLst>
              </a:tr>
              <a:tr h="52428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26334832"/>
                  </a:ext>
                </a:extLst>
              </a:tr>
              <a:tr h="52428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3315351"/>
                  </a:ext>
                </a:extLst>
              </a:tr>
              <a:tr h="52428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27870567"/>
                  </a:ext>
                </a:extLst>
              </a:tr>
              <a:tr h="52428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7703602"/>
                  </a:ext>
                </a:extLst>
              </a:tr>
              <a:tr h="52428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08118579"/>
                  </a:ext>
                </a:extLst>
              </a:tr>
              <a:tr h="52428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33839254"/>
                  </a:ext>
                </a:extLst>
              </a:tr>
              <a:tr h="52428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45240290"/>
                  </a:ext>
                </a:extLst>
              </a:tr>
              <a:tr h="52428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55982743"/>
                  </a:ext>
                </a:extLst>
              </a:tr>
            </a:tbl>
          </a:graphicData>
        </a:graphic>
      </p:graphicFrame>
      <p:sp>
        <p:nvSpPr>
          <p:cNvPr id="11" name="Oval 10"/>
          <p:cNvSpPr/>
          <p:nvPr/>
        </p:nvSpPr>
        <p:spPr>
          <a:xfrm>
            <a:off x="7313403" y="1380226"/>
            <a:ext cx="1066800" cy="5453948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4766248" y="1427788"/>
            <a:ext cx="1066800" cy="5404948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5483566" y="1241785"/>
            <a:ext cx="2179320" cy="316667"/>
          </a:xfrm>
          <a:custGeom>
            <a:avLst/>
            <a:gdLst>
              <a:gd name="connsiteX0" fmla="*/ 0 w 2248524"/>
              <a:gd name="connsiteY0" fmla="*/ 374779 h 374779"/>
              <a:gd name="connsiteX1" fmla="*/ 1109272 w 2248524"/>
              <a:gd name="connsiteY1" fmla="*/ 25 h 374779"/>
              <a:gd name="connsiteX2" fmla="*/ 2248524 w 2248524"/>
              <a:gd name="connsiteY2" fmla="*/ 359789 h 374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48524" h="374779">
                <a:moveTo>
                  <a:pt x="0" y="374779"/>
                </a:moveTo>
                <a:cubicBezTo>
                  <a:pt x="367259" y="188651"/>
                  <a:pt x="734518" y="2523"/>
                  <a:pt x="1109272" y="25"/>
                </a:cubicBezTo>
                <a:cubicBezTo>
                  <a:pt x="1484026" y="-2473"/>
                  <a:pt x="1866275" y="178658"/>
                  <a:pt x="2248524" y="359789"/>
                </a:cubicBezTo>
              </a:path>
            </a:pathLst>
          </a:custGeom>
          <a:noFill/>
          <a:ln w="38100">
            <a:solidFill>
              <a:schemeClr val="accent1"/>
            </a:solidFill>
            <a:headEnd type="triangle" w="lg" len="lg"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6" name="Group 2"/>
          <p:cNvGraphicFramePr>
            <a:graphicFrameLocks noGrp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180097516"/>
              </p:ext>
            </p:extLst>
          </p:nvPr>
        </p:nvGraphicFramePr>
        <p:xfrm>
          <a:off x="723900" y="1814993"/>
          <a:ext cx="7696200" cy="4876802"/>
        </p:xfrm>
        <a:graphic>
          <a:graphicData uri="http://schemas.openxmlformats.org/drawingml/2006/table">
            <a:tbl>
              <a:tblPr/>
              <a:tblGrid>
                <a:gridCol w="4854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31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017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0904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0142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2886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1895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9913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682554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Arial Unicode MS" pitchFamily="34" charset="-128"/>
                          <a:cs typeface="Arial Unicode MS" pitchFamily="34" charset="-128"/>
                        </a:rPr>
                        <a:t>a+b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Arial Unicode MS" pitchFamily="34" charset="-128"/>
                          <a:cs typeface="Arial Unicode MS" pitchFamily="34" charset="-128"/>
                        </a:rPr>
                        <a:t>a+c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Arial Unicode MS" pitchFamily="34" charset="-128"/>
                          <a:cs typeface="Arial Unicode MS" pitchFamily="34" charset="-128"/>
                        </a:rPr>
                        <a:t>LHS</a:t>
                      </a: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4281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4281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4281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4281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4281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24281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24281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24281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64198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157058"/>
            <a:ext cx="8229600" cy="1022934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chemeClr val="tx2"/>
                </a:solidFill>
              </a:rPr>
              <a:t>Takeaway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0" y="1179991"/>
            <a:ext cx="9144000" cy="5073365"/>
          </a:xfrm>
        </p:spPr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Binary (two symbols: </a:t>
            </a:r>
            <a:r>
              <a:rPr lang="en-US" dirty="0" smtClean="0">
                <a:solidFill>
                  <a:schemeClr val="accent1"/>
                </a:solidFill>
              </a:rPr>
              <a:t>true</a:t>
            </a:r>
            <a:r>
              <a:rPr lang="en-US" dirty="0" smtClean="0">
                <a:solidFill>
                  <a:schemeClr val="tx2"/>
                </a:solidFill>
              </a:rPr>
              <a:t> and </a:t>
            </a:r>
            <a:r>
              <a:rPr lang="en-US" dirty="0" smtClean="0">
                <a:solidFill>
                  <a:schemeClr val="accent6"/>
                </a:solidFill>
              </a:rPr>
              <a:t>false</a:t>
            </a:r>
            <a:r>
              <a:rPr lang="en-US" dirty="0" smtClean="0">
                <a:solidFill>
                  <a:schemeClr val="tx2"/>
                </a:solidFill>
              </a:rPr>
              <a:t>) is the basis of Logic Design</a:t>
            </a:r>
          </a:p>
          <a:p>
            <a:endParaRPr lang="en-US" dirty="0">
              <a:solidFill>
                <a:schemeClr val="tx2"/>
              </a:solidFill>
            </a:endParaRPr>
          </a:p>
          <a:p>
            <a:r>
              <a:rPr lang="en-US" dirty="0" smtClean="0">
                <a:solidFill>
                  <a:schemeClr val="tx2"/>
                </a:solidFill>
              </a:rPr>
              <a:t>More than one Logic Circuit can implement same Logic function. Use Algebra (Identities) or Truth Tables to show equivalence.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9262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Goals for Today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8915400" cy="58674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From </a:t>
            </a:r>
            <a:r>
              <a:rPr lang="en-US" dirty="0" smtClean="0">
                <a:solidFill>
                  <a:schemeClr val="bg2"/>
                </a:solidFill>
              </a:rPr>
              <a:t>Switches </a:t>
            </a:r>
            <a:r>
              <a:rPr lang="en-US" dirty="0">
                <a:solidFill>
                  <a:schemeClr val="bg2"/>
                </a:solidFill>
              </a:rPr>
              <a:t>to </a:t>
            </a:r>
            <a:r>
              <a:rPr lang="en-US" dirty="0" smtClean="0">
                <a:solidFill>
                  <a:schemeClr val="bg2"/>
                </a:solidFill>
              </a:rPr>
              <a:t>Logic Gates </a:t>
            </a:r>
            <a:r>
              <a:rPr lang="en-US" dirty="0">
                <a:solidFill>
                  <a:schemeClr val="bg2"/>
                </a:solidFill>
              </a:rPr>
              <a:t>to Logic </a:t>
            </a:r>
            <a:r>
              <a:rPr lang="en-US" dirty="0" smtClean="0">
                <a:solidFill>
                  <a:schemeClr val="bg2"/>
                </a:solidFill>
              </a:rPr>
              <a:t>Circuits</a:t>
            </a:r>
            <a:endParaRPr lang="en-US" dirty="0">
              <a:solidFill>
                <a:schemeClr val="bg2"/>
              </a:solidFill>
            </a:endParaRPr>
          </a:p>
          <a:p>
            <a:r>
              <a:rPr lang="en-US" dirty="0">
                <a:solidFill>
                  <a:schemeClr val="bg2"/>
                </a:solidFill>
              </a:rPr>
              <a:t>Logic Gates</a:t>
            </a:r>
          </a:p>
          <a:p>
            <a:pPr lvl="1"/>
            <a:r>
              <a:rPr lang="en-US" dirty="0" smtClean="0">
                <a:solidFill>
                  <a:schemeClr val="bg2"/>
                </a:solidFill>
              </a:rPr>
              <a:t>From switches</a:t>
            </a:r>
            <a:endParaRPr lang="en-US" dirty="0">
              <a:solidFill>
                <a:schemeClr val="bg2"/>
              </a:solidFill>
            </a:endParaRPr>
          </a:p>
          <a:p>
            <a:pPr lvl="1"/>
            <a:r>
              <a:rPr lang="en-US" dirty="0">
                <a:solidFill>
                  <a:schemeClr val="bg2"/>
                </a:solidFill>
              </a:rPr>
              <a:t>Truth Tables</a:t>
            </a:r>
          </a:p>
          <a:p>
            <a:r>
              <a:rPr lang="en-US" dirty="0">
                <a:solidFill>
                  <a:schemeClr val="bg2"/>
                </a:solidFill>
              </a:rPr>
              <a:t>Logic  Circuits</a:t>
            </a:r>
          </a:p>
          <a:p>
            <a:pPr lvl="1"/>
            <a:r>
              <a:rPr lang="en-US" dirty="0" smtClean="0">
                <a:solidFill>
                  <a:schemeClr val="bg2"/>
                </a:solidFill>
              </a:rPr>
              <a:t>From </a:t>
            </a:r>
            <a:r>
              <a:rPr lang="en-US" dirty="0">
                <a:solidFill>
                  <a:schemeClr val="bg2"/>
                </a:solidFill>
              </a:rPr>
              <a:t>Truth Tables to Circuits (Sum of </a:t>
            </a:r>
            <a:r>
              <a:rPr lang="en-US" dirty="0" smtClean="0">
                <a:solidFill>
                  <a:schemeClr val="bg2"/>
                </a:solidFill>
              </a:rPr>
              <a:t>Products)</a:t>
            </a:r>
          </a:p>
          <a:p>
            <a:pPr lvl="1"/>
            <a:r>
              <a:rPr lang="en-US" dirty="0">
                <a:solidFill>
                  <a:schemeClr val="bg2"/>
                </a:solidFill>
              </a:rPr>
              <a:t>Identity </a:t>
            </a:r>
            <a:r>
              <a:rPr lang="en-US" dirty="0" smtClean="0">
                <a:solidFill>
                  <a:schemeClr val="bg2"/>
                </a:solidFill>
              </a:rPr>
              <a:t>Laws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Logic </a:t>
            </a:r>
            <a:r>
              <a:rPr lang="en-US" dirty="0">
                <a:solidFill>
                  <a:schemeClr val="tx2"/>
                </a:solidFill>
              </a:rPr>
              <a:t>Circuit Minimization</a:t>
            </a:r>
          </a:p>
          <a:p>
            <a:pPr lvl="1"/>
            <a:r>
              <a:rPr lang="en-US" dirty="0">
                <a:solidFill>
                  <a:schemeClr val="bg2"/>
                </a:solidFill>
              </a:rPr>
              <a:t>Algebraic Manipulations</a:t>
            </a:r>
          </a:p>
          <a:p>
            <a:pPr lvl="1"/>
            <a:r>
              <a:rPr lang="en-US" dirty="0" smtClean="0">
                <a:solidFill>
                  <a:schemeClr val="tx2"/>
                </a:solidFill>
              </a:rPr>
              <a:t>Truth </a:t>
            </a:r>
            <a:r>
              <a:rPr lang="en-US" dirty="0">
                <a:solidFill>
                  <a:schemeClr val="tx2"/>
                </a:solidFill>
              </a:rPr>
              <a:t>Tables (</a:t>
            </a:r>
            <a:r>
              <a:rPr lang="en-US" dirty="0" err="1">
                <a:solidFill>
                  <a:schemeClr val="tx2"/>
                </a:solidFill>
              </a:rPr>
              <a:t>Karnaugh</a:t>
            </a:r>
            <a:r>
              <a:rPr lang="en-US" dirty="0">
                <a:solidFill>
                  <a:schemeClr val="tx2"/>
                </a:solidFill>
              </a:rPr>
              <a:t> Maps) </a:t>
            </a:r>
          </a:p>
          <a:p>
            <a:r>
              <a:rPr lang="en-US" dirty="0">
                <a:solidFill>
                  <a:schemeClr val="tx2"/>
                </a:solidFill>
              </a:rPr>
              <a:t>Transistors (electronic switch)</a:t>
            </a:r>
          </a:p>
          <a:p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1294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45</a:t>
            </a:fld>
            <a:endParaRPr lang="en-US" dirty="0"/>
          </a:p>
        </p:txBody>
      </p:sp>
      <p:sp>
        <p:nvSpPr>
          <p:cNvPr id="7" name="Title 1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457200" y="157058"/>
            <a:ext cx="8229600" cy="10229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Source Sans Pro"/>
              </a:rPr>
              <a:t>Karnaugh Maps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Source Sans Pro"/>
            </a:endParaRPr>
          </a:p>
        </p:txBody>
      </p:sp>
      <p:sp>
        <p:nvSpPr>
          <p:cNvPr id="8" name="Content Placeholder 2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228600" y="990600"/>
            <a:ext cx="8686800" cy="5486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200"/>
              </a:spcBef>
              <a:buFont typeface="Arial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200"/>
              </a:spcBef>
              <a:buSzPct val="80000"/>
              <a:buFont typeface="Wingdings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2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200"/>
              </a:spcBef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2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4163" marR="0" lvl="4" indent="-284163" algn="l" defTabSz="457200" rtl="0" eaLnBrk="1" fontAlgn="auto" latinLnBrk="0" hangingPunct="1">
              <a:lnSpc>
                <a:spcPct val="92000"/>
              </a:lnSpc>
              <a:spcBef>
                <a:spcPts val="600"/>
              </a:spcBef>
              <a:spcAft>
                <a:spcPts val="0"/>
              </a:spcAft>
              <a:buClr>
                <a:srgbClr val="FFFF66"/>
              </a:buClr>
              <a:buSzTx/>
              <a:buFont typeface="Arial"/>
              <a:buNone/>
              <a:tabLst>
                <a:tab pos="0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Source Sans Pro"/>
              </a:rPr>
              <a:t>How does one find the most efficient equation?</a:t>
            </a:r>
          </a:p>
          <a:p>
            <a:pPr marL="284163" marR="0" lvl="5" indent="-284163" algn="l" defTabSz="457200" rtl="0" eaLnBrk="1" fontAlgn="auto" latinLnBrk="0" hangingPunct="1">
              <a:lnSpc>
                <a:spcPct val="92000"/>
              </a:lnSpc>
              <a:spcBef>
                <a:spcPts val="500"/>
              </a:spcBef>
              <a:spcAft>
                <a:spcPts val="0"/>
              </a:spcAft>
              <a:buClr>
                <a:sysClr val="windowText" lastClr="000000"/>
              </a:buClr>
              <a:buSzTx/>
              <a:buFont typeface="Arial" pitchFamily="34" charset="0"/>
              <a:buChar char="–"/>
              <a:tabLst>
                <a:tab pos="0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Source Sans Pro"/>
              </a:rPr>
              <a:t>Manipulate algebraically until…?</a:t>
            </a:r>
          </a:p>
          <a:p>
            <a:pPr marL="284163" marR="0" lvl="5" indent="-284163" algn="l" defTabSz="457200" rtl="0" eaLnBrk="1" fontAlgn="auto" latinLnBrk="0" hangingPunct="1">
              <a:lnSpc>
                <a:spcPct val="92000"/>
              </a:lnSpc>
              <a:spcBef>
                <a:spcPts val="500"/>
              </a:spcBef>
              <a:spcAft>
                <a:spcPts val="0"/>
              </a:spcAft>
              <a:buClr>
                <a:sysClr val="windowText" lastClr="000000"/>
              </a:buClr>
              <a:buSzTx/>
              <a:buFont typeface="Arial" pitchFamily="34" charset="0"/>
              <a:buChar char="–"/>
              <a:tabLst>
                <a:tab pos="0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Source Sans Pro"/>
              </a:rPr>
              <a:t>Use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Source Sans Pro"/>
              </a:rPr>
              <a:t>Karnaugh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Source Sans Pro"/>
              </a:rPr>
              <a:t> Maps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Source Sans Pro"/>
              </a:rPr>
              <a:t> (optimize visually)</a:t>
            </a:r>
          </a:p>
          <a:p>
            <a:pPr marL="284163" marR="0" lvl="5" indent="-284163" algn="l" defTabSz="457200" rtl="0" eaLnBrk="1" fontAlgn="auto" latinLnBrk="0" hangingPunct="1">
              <a:lnSpc>
                <a:spcPct val="92000"/>
              </a:lnSpc>
              <a:spcBef>
                <a:spcPts val="500"/>
              </a:spcBef>
              <a:spcAft>
                <a:spcPts val="0"/>
              </a:spcAft>
              <a:buClr>
                <a:sysClr val="windowText" lastClr="000000"/>
              </a:buClr>
              <a:buSzTx/>
              <a:buFont typeface="Arial" pitchFamily="34" charset="0"/>
              <a:buChar char="–"/>
              <a:tabLst>
                <a:tab pos="0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Source Sans Pro"/>
              </a:rPr>
              <a:t>Use a software optimizer</a:t>
            </a:r>
          </a:p>
          <a:p>
            <a:pPr marL="284163" marR="0" lvl="5" indent="-284163" algn="l" defTabSz="457200" rtl="0" eaLnBrk="1" fontAlgn="auto" latinLnBrk="0" hangingPunct="1">
              <a:lnSpc>
                <a:spcPct val="92000"/>
              </a:lnSpc>
              <a:spcBef>
                <a:spcPts val="500"/>
              </a:spcBef>
              <a:spcAft>
                <a:spcPts val="0"/>
              </a:spcAft>
              <a:buClr>
                <a:srgbClr val="FFFF66"/>
              </a:buClr>
              <a:buSzTx/>
              <a:buFont typeface="Arial"/>
              <a:buNone/>
              <a:tabLst>
                <a:tab pos="0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Source Sans Pro"/>
            </a:endParaRPr>
          </a:p>
          <a:p>
            <a:pPr marL="284163" marR="0" lvl="5" indent="-284163" algn="l" defTabSz="457200" rtl="0" eaLnBrk="1" fontAlgn="auto" latinLnBrk="0" hangingPunct="1">
              <a:lnSpc>
                <a:spcPct val="92000"/>
              </a:lnSpc>
              <a:spcBef>
                <a:spcPts val="500"/>
              </a:spcBef>
              <a:spcAft>
                <a:spcPts val="0"/>
              </a:spcAft>
              <a:buClr>
                <a:srgbClr val="FFFF66"/>
              </a:buClr>
              <a:buSzTx/>
              <a:buFont typeface="Arial"/>
              <a:buNone/>
              <a:tabLst>
                <a:tab pos="0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Source Sans Pro"/>
              </a:rPr>
              <a:t>For large circuits</a:t>
            </a:r>
          </a:p>
          <a:p>
            <a:pPr marL="284163" marR="0" lvl="5" indent="-284163" algn="l" defTabSz="457200" rtl="0" eaLnBrk="1" fontAlgn="auto" latinLnBrk="0" hangingPunct="1">
              <a:lnSpc>
                <a:spcPct val="92000"/>
              </a:lnSpc>
              <a:spcBef>
                <a:spcPts val="500"/>
              </a:spcBef>
              <a:spcAft>
                <a:spcPts val="0"/>
              </a:spcAft>
              <a:buClr>
                <a:sysClr val="windowText" lastClr="000000"/>
              </a:buClr>
              <a:buSzTx/>
              <a:buFont typeface="Arial" pitchFamily="34" charset="0"/>
              <a:buChar char="–"/>
              <a:tabLst>
                <a:tab pos="0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Source Sans Pro"/>
              </a:rPr>
              <a:t>Decomposition &amp; reuse of building blocks</a:t>
            </a:r>
          </a:p>
          <a:p>
            <a:pPr marL="284163" marR="0" lvl="5" indent="-284163" algn="l" defTabSz="457200" rtl="0" eaLnBrk="1" fontAlgn="auto" latinLnBrk="0" hangingPunct="1">
              <a:lnSpc>
                <a:spcPct val="92000"/>
              </a:lnSpc>
              <a:spcBef>
                <a:spcPts val="500"/>
              </a:spcBef>
              <a:spcAft>
                <a:spcPts val="0"/>
              </a:spcAft>
              <a:buClr>
                <a:srgbClr val="FFFF66"/>
              </a:buClr>
              <a:buSzTx/>
              <a:buFont typeface="Arial"/>
              <a:buNone/>
              <a:tabLst>
                <a:tab pos="0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2631679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46</a:t>
            </a:fld>
            <a:endParaRPr lang="en-US" dirty="0"/>
          </a:p>
        </p:txBody>
      </p:sp>
      <p:graphicFrame>
        <p:nvGraphicFramePr>
          <p:cNvPr id="16" name="Group 1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50225754"/>
              </p:ext>
            </p:extLst>
          </p:nvPr>
        </p:nvGraphicFramePr>
        <p:xfrm>
          <a:off x="838200" y="1905000"/>
          <a:ext cx="2362200" cy="2781495"/>
        </p:xfrm>
        <a:graphic>
          <a:graphicData uri="http://schemas.openxmlformats.org/drawingml/2006/table">
            <a:tbl>
              <a:tblPr/>
              <a:tblGrid>
                <a:gridCol w="3286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3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87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811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79400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out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9400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9400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9400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9400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9400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9400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9400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9400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11"/>
              <p:cNvSpPr>
                <a:spLocks noChangeArrowheads="1"/>
              </p:cNvSpPr>
              <p:nvPr/>
            </p:nvSpPr>
            <p:spPr bwMode="auto">
              <a:xfrm>
                <a:off x="3810000" y="1143000"/>
                <a:ext cx="4799013" cy="10668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/>
              <a:p>
                <a:pPr marL="341313" indent="-341313" defTabSz="914400" fontAlgn="auto">
                  <a:lnSpc>
                    <a:spcPct val="102000"/>
                  </a:lnSpc>
                  <a:spcBef>
                    <a:spcPts val="800"/>
                  </a:spcBef>
                  <a:spcAft>
                    <a:spcPts val="0"/>
                  </a:spcAft>
                  <a:buClr>
                    <a:srgbClr val="000000"/>
                  </a:buClr>
                  <a:buSzPct val="126000"/>
                  <a:buFont typeface="StarSymbol" charset="0"/>
                  <a:buBlip>
                    <a:blip r:embed="rId2"/>
                  </a:buBlip>
                </a:pPr>
                <a:r>
                  <a:rPr lang="en-US" sz="2800" dirty="0" smtClean="0">
                    <a:solidFill>
                      <a:schemeClr val="tx2"/>
                    </a:solidFill>
                    <a:latin typeface="Source Sans Pro"/>
                    <a:ea typeface="+mn-ea"/>
                    <a:cs typeface="+mn-cs"/>
                  </a:rPr>
                  <a:t>Sum of </a:t>
                </a:r>
                <a:r>
                  <a:rPr lang="en-US" sz="2800" dirty="0" err="1">
                    <a:solidFill>
                      <a:schemeClr val="tx2"/>
                    </a:solidFill>
                    <a:latin typeface="Source Sans Pro"/>
                    <a:ea typeface="+mn-ea"/>
                    <a:cs typeface="+mn-cs"/>
                  </a:rPr>
                  <a:t>minterms</a:t>
                </a:r>
                <a:r>
                  <a:rPr lang="en-US" sz="2800" dirty="0">
                    <a:solidFill>
                      <a:schemeClr val="tx2"/>
                    </a:solidFill>
                    <a:latin typeface="Source Sans Pro"/>
                    <a:ea typeface="+mn-ea"/>
                    <a:cs typeface="+mn-cs"/>
                  </a:rPr>
                  <a:t> yields</a:t>
                </a:r>
              </a:p>
              <a:p>
                <a:pPr marL="741363" lvl="1" indent="-284163" defTabSz="914400" fontAlgn="auto">
                  <a:lnSpc>
                    <a:spcPct val="102000"/>
                  </a:lnSpc>
                  <a:spcBef>
                    <a:spcPts val="700"/>
                  </a:spcBef>
                  <a:spcAft>
                    <a:spcPts val="0"/>
                  </a:spcAft>
                  <a:buSzPct val="60000"/>
                  <a:buFont typeface="Wingdings" pitchFamily="2" charset="2"/>
                  <a:buChar char=""/>
                </a:pPr>
                <a:r>
                  <a:rPr lang="en-US" dirty="0" smtClean="0">
                    <a:solidFill>
                      <a:schemeClr val="tx2"/>
                    </a:solidFill>
                    <a:latin typeface="Source Sans Pro"/>
                    <a:ea typeface="+mn-ea"/>
                    <a:cs typeface="+mn-cs"/>
                  </a:rPr>
                  <a:t>out =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ab</m:t>
                        </m:r>
                      </m:e>
                    </m:acc>
                  </m:oMath>
                </a14:m>
                <a:r>
                  <a:rPr lang="en-US" dirty="0" smtClean="0">
                    <a:solidFill>
                      <a:schemeClr val="tx2"/>
                    </a:solidFill>
                    <a:latin typeface="Source Sans Pro"/>
                    <a:ea typeface="+mn-ea"/>
                    <a:cs typeface="+mn-cs"/>
                  </a:rPr>
                  <a:t>c +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a</m:t>
                        </m:r>
                      </m:e>
                    </m:acc>
                  </m:oMath>
                </a14:m>
                <a:r>
                  <a:rPr lang="en-US" dirty="0" smtClean="0">
                    <a:solidFill>
                      <a:schemeClr val="tx2"/>
                    </a:solidFill>
                    <a:latin typeface="Source Sans Pro"/>
                    <a:ea typeface="+mn-ea"/>
                    <a:cs typeface="+mn-cs"/>
                  </a:rPr>
                  <a:t>bc + a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bc</m:t>
                        </m:r>
                      </m:e>
                    </m:acc>
                  </m:oMath>
                </a14:m>
                <a:r>
                  <a:rPr lang="en-US" dirty="0" smtClean="0">
                    <a:solidFill>
                      <a:schemeClr val="tx2"/>
                    </a:solidFill>
                    <a:latin typeface="Source Sans Pro"/>
                    <a:ea typeface="+mn-ea"/>
                    <a:cs typeface="+mn-cs"/>
                  </a:rPr>
                  <a:t> + a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b</m:t>
                        </m:r>
                      </m:e>
                    </m:acc>
                  </m:oMath>
                </a14:m>
                <a:r>
                  <a:rPr lang="en-US" dirty="0" smtClean="0">
                    <a:solidFill>
                      <a:schemeClr val="tx2"/>
                    </a:solidFill>
                    <a:latin typeface="Source Sans Pro"/>
                    <a:ea typeface="+mn-ea"/>
                    <a:cs typeface="+mn-cs"/>
                  </a:rPr>
                  <a:t>c </a:t>
                </a:r>
                <a:endParaRPr lang="en-US" dirty="0">
                  <a:solidFill>
                    <a:schemeClr val="tx2"/>
                  </a:solidFill>
                  <a:latin typeface="Source Sans Pro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7" name="Rectangle 1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10000" y="1143000"/>
                <a:ext cx="4799013" cy="1066800"/>
              </a:xfrm>
              <a:prstGeom prst="rect">
                <a:avLst/>
              </a:prstGeom>
              <a:blipFill>
                <a:blip r:embed="rId3"/>
                <a:stretch>
                  <a:fillRect t="-1200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itle 1"/>
          <p:cNvSpPr txBox="1">
            <a:spLocks/>
          </p:cNvSpPr>
          <p:nvPr/>
        </p:nvSpPr>
        <p:spPr>
          <a:xfrm>
            <a:off x="304800" y="0"/>
            <a:ext cx="86868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accent5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Source Sans Pro"/>
              </a:rPr>
              <a:t>Minimization with Karnaugh maps (1)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Source Sans Pro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609600" y="2438400"/>
            <a:ext cx="2895600" cy="381000"/>
          </a:xfrm>
          <a:prstGeom prst="ellipse">
            <a:avLst/>
          </a:prstGeom>
          <a:noFill/>
          <a:ln w="38100" cap="flat" cmpd="sng" algn="ctr">
            <a:solidFill>
              <a:srgbClr val="0070C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609600" y="3100753"/>
            <a:ext cx="2895600" cy="264826"/>
          </a:xfrm>
          <a:prstGeom prst="ellipse">
            <a:avLst/>
          </a:prstGeom>
          <a:noFill/>
          <a:ln w="38100" cap="flat" cmpd="sng" algn="ctr">
            <a:solidFill>
              <a:srgbClr val="0070C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609600" y="3382106"/>
            <a:ext cx="2895600" cy="264826"/>
          </a:xfrm>
          <a:prstGeom prst="ellipse">
            <a:avLst/>
          </a:prstGeom>
          <a:noFill/>
          <a:ln w="38100" cap="flat" cmpd="sng" algn="ctr">
            <a:solidFill>
              <a:srgbClr val="0070C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609600" y="3690366"/>
            <a:ext cx="2895600" cy="264826"/>
          </a:xfrm>
          <a:prstGeom prst="ellipse">
            <a:avLst/>
          </a:prstGeom>
          <a:noFill/>
          <a:ln w="38100" cap="flat" cmpd="sng" algn="ctr">
            <a:solidFill>
              <a:srgbClr val="0070C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334000" y="1676400"/>
            <a:ext cx="609600" cy="38100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943600" y="1676400"/>
            <a:ext cx="838200" cy="38100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858000" y="1676400"/>
            <a:ext cx="838200" cy="38100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7696200" y="1676400"/>
            <a:ext cx="838200" cy="38100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2748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47</a:t>
            </a:fld>
            <a:endParaRPr lang="en-US" dirty="0"/>
          </a:p>
        </p:txBody>
      </p:sp>
      <p:graphicFrame>
        <p:nvGraphicFramePr>
          <p:cNvPr id="23" name="Group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09484102"/>
              </p:ext>
            </p:extLst>
          </p:nvPr>
        </p:nvGraphicFramePr>
        <p:xfrm>
          <a:off x="838200" y="1905000"/>
          <a:ext cx="2362200" cy="2781495"/>
        </p:xfrm>
        <a:graphic>
          <a:graphicData uri="http://schemas.openxmlformats.org/drawingml/2006/table">
            <a:tbl>
              <a:tblPr/>
              <a:tblGrid>
                <a:gridCol w="3286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3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87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811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79400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out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9400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Source Sans Pro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9400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Source Sans Pro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9400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Source Sans Pro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9400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Source Sans Pro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9400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Source Sans Pro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9400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Source Sans Pro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9400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Source Sans Pro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9400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Source Sans Pro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55"/>
              <p:cNvSpPr>
                <a:spLocks noChangeArrowheads="1"/>
              </p:cNvSpPr>
              <p:nvPr/>
            </p:nvSpPr>
            <p:spPr bwMode="auto">
              <a:xfrm>
                <a:off x="3810000" y="1143000"/>
                <a:ext cx="4799013" cy="40386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/>
              <a:p>
                <a:pPr marL="341313" indent="-341313" defTabSz="914400" fontAlgn="auto">
                  <a:lnSpc>
                    <a:spcPct val="102000"/>
                  </a:lnSpc>
                  <a:spcBef>
                    <a:spcPts val="800"/>
                  </a:spcBef>
                  <a:spcAft>
                    <a:spcPts val="0"/>
                  </a:spcAft>
                  <a:buClr>
                    <a:srgbClr val="000000"/>
                  </a:buClr>
                  <a:buSzPct val="126000"/>
                  <a:buFont typeface="StarSymbol" charset="0"/>
                  <a:buBlip>
                    <a:blip r:embed="rId2"/>
                  </a:buBlip>
                </a:pPr>
                <a:r>
                  <a:rPr lang="en-US" sz="2800" dirty="0" smtClean="0">
                    <a:solidFill>
                      <a:schemeClr val="tx2"/>
                    </a:solidFill>
                    <a:latin typeface="Source Sans Pro"/>
                    <a:ea typeface="+mn-ea"/>
                    <a:cs typeface="+mn-cs"/>
                  </a:rPr>
                  <a:t>Sum of </a:t>
                </a:r>
                <a:r>
                  <a:rPr lang="en-US" sz="2800" dirty="0" err="1">
                    <a:solidFill>
                      <a:schemeClr val="tx2"/>
                    </a:solidFill>
                    <a:latin typeface="Source Sans Pro"/>
                    <a:ea typeface="+mn-ea"/>
                    <a:cs typeface="+mn-cs"/>
                  </a:rPr>
                  <a:t>minterms</a:t>
                </a:r>
                <a:r>
                  <a:rPr lang="en-US" sz="2800" dirty="0">
                    <a:solidFill>
                      <a:schemeClr val="tx2"/>
                    </a:solidFill>
                    <a:latin typeface="Source Sans Pro"/>
                    <a:ea typeface="+mn-ea"/>
                    <a:cs typeface="+mn-cs"/>
                  </a:rPr>
                  <a:t> yields</a:t>
                </a:r>
              </a:p>
              <a:p>
                <a:pPr marL="741363" lvl="1" indent="-284163" defTabSz="914400" fontAlgn="auto">
                  <a:lnSpc>
                    <a:spcPct val="102000"/>
                  </a:lnSpc>
                  <a:spcBef>
                    <a:spcPts val="700"/>
                  </a:spcBef>
                  <a:spcAft>
                    <a:spcPts val="0"/>
                  </a:spcAft>
                  <a:buSzPct val="60000"/>
                  <a:buFont typeface="Wingdings" pitchFamily="2" charset="2"/>
                  <a:buChar char=""/>
                </a:pPr>
                <a:r>
                  <a:rPr lang="en-US" dirty="0">
                    <a:solidFill>
                      <a:schemeClr val="tx2"/>
                    </a:solidFill>
                    <a:latin typeface="Source Sans Pro"/>
                    <a:ea typeface="+mn-ea"/>
                    <a:cs typeface="+mn-cs"/>
                  </a:rPr>
                  <a:t>out =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ab</m:t>
                        </m:r>
                      </m:e>
                    </m:acc>
                  </m:oMath>
                </a14:m>
                <a:r>
                  <a:rPr lang="en-US" dirty="0">
                    <a:solidFill>
                      <a:schemeClr val="tx2"/>
                    </a:solidFill>
                    <a:latin typeface="Source Sans Pro"/>
                    <a:ea typeface="+mn-ea"/>
                    <a:cs typeface="+mn-cs"/>
                  </a:rPr>
                  <a:t>c +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a</m:t>
                        </m:r>
                      </m:e>
                    </m:acc>
                  </m:oMath>
                </a14:m>
                <a:r>
                  <a:rPr lang="en-US" dirty="0">
                    <a:solidFill>
                      <a:schemeClr val="tx2"/>
                    </a:solidFill>
                    <a:latin typeface="Source Sans Pro"/>
                    <a:ea typeface="+mn-ea"/>
                    <a:cs typeface="+mn-cs"/>
                  </a:rPr>
                  <a:t>bc + a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bc</m:t>
                        </m:r>
                      </m:e>
                    </m:acc>
                  </m:oMath>
                </a14:m>
                <a:r>
                  <a:rPr lang="en-US" dirty="0">
                    <a:solidFill>
                      <a:schemeClr val="tx2"/>
                    </a:solidFill>
                    <a:latin typeface="Source Sans Pro"/>
                    <a:ea typeface="+mn-ea"/>
                    <a:cs typeface="+mn-cs"/>
                  </a:rPr>
                  <a:t> + a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b</m:t>
                        </m:r>
                      </m:e>
                    </m:acc>
                  </m:oMath>
                </a14:m>
                <a:r>
                  <a:rPr lang="en-US" dirty="0">
                    <a:solidFill>
                      <a:schemeClr val="tx2"/>
                    </a:solidFill>
                    <a:latin typeface="Source Sans Pro"/>
                    <a:ea typeface="+mn-ea"/>
                    <a:cs typeface="+mn-cs"/>
                  </a:rPr>
                  <a:t>c </a:t>
                </a:r>
              </a:p>
              <a:p>
                <a:pPr marL="457200" lvl="1" indent="0" defTabSz="914400" fontAlgn="auto">
                  <a:lnSpc>
                    <a:spcPct val="102000"/>
                  </a:lnSpc>
                  <a:spcBef>
                    <a:spcPts val="700"/>
                  </a:spcBef>
                  <a:spcAft>
                    <a:spcPts val="0"/>
                  </a:spcAft>
                  <a:buSzPct val="60000"/>
                </a:pPr>
                <a:endParaRPr lang="en-US" sz="2800" dirty="0">
                  <a:solidFill>
                    <a:schemeClr val="tx2"/>
                  </a:solidFill>
                  <a:latin typeface="Source Sans Pro"/>
                  <a:ea typeface="+mn-ea"/>
                  <a:cs typeface="+mn-cs"/>
                </a:endParaRPr>
              </a:p>
              <a:p>
                <a:pPr marL="341313" indent="-341313" defTabSz="914400" fontAlgn="auto">
                  <a:lnSpc>
                    <a:spcPct val="102000"/>
                  </a:lnSpc>
                  <a:spcBef>
                    <a:spcPts val="800"/>
                  </a:spcBef>
                  <a:spcAft>
                    <a:spcPts val="0"/>
                  </a:spcAft>
                  <a:buClr>
                    <a:srgbClr val="000000"/>
                  </a:buClr>
                  <a:buSzPct val="126000"/>
                  <a:buFont typeface="StarSymbol" charset="0"/>
                  <a:buBlip>
                    <a:blip r:embed="rId2"/>
                  </a:buBlip>
                </a:pPr>
                <a:r>
                  <a:rPr lang="en-US" sz="2800" dirty="0" err="1">
                    <a:solidFill>
                      <a:schemeClr val="tx2"/>
                    </a:solidFill>
                    <a:latin typeface="Source Sans Pro"/>
                    <a:ea typeface="+mn-ea"/>
                    <a:cs typeface="+mn-cs"/>
                  </a:rPr>
                  <a:t>Karnaugh</a:t>
                </a:r>
                <a:r>
                  <a:rPr lang="en-US" sz="2800" dirty="0">
                    <a:solidFill>
                      <a:schemeClr val="tx2"/>
                    </a:solidFill>
                    <a:latin typeface="Source Sans Pro"/>
                    <a:ea typeface="+mn-ea"/>
                    <a:cs typeface="+mn-cs"/>
                  </a:rPr>
                  <a:t> maps identify which inputs are (</a:t>
                </a:r>
                <a:r>
                  <a:rPr lang="en-US" sz="2800" dirty="0" err="1">
                    <a:solidFill>
                      <a:schemeClr val="tx2"/>
                    </a:solidFill>
                    <a:latin typeface="Source Sans Pro"/>
                    <a:ea typeface="+mn-ea"/>
                    <a:cs typeface="+mn-cs"/>
                  </a:rPr>
                  <a:t>ir</a:t>
                </a:r>
                <a:r>
                  <a:rPr lang="en-US" sz="2800" dirty="0">
                    <a:solidFill>
                      <a:schemeClr val="tx2"/>
                    </a:solidFill>
                    <a:latin typeface="Source Sans Pro"/>
                    <a:ea typeface="+mn-ea"/>
                    <a:cs typeface="+mn-cs"/>
                  </a:rPr>
                  <a:t>)relevant to the output</a:t>
                </a:r>
              </a:p>
            </p:txBody>
          </p:sp>
        </mc:Choice>
        <mc:Fallback xmlns="">
          <p:sp>
            <p:nvSpPr>
              <p:cNvPr id="24" name="Rectangle 5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10000" y="1143000"/>
                <a:ext cx="4799013" cy="4038600"/>
              </a:xfrm>
              <a:prstGeom prst="rect">
                <a:avLst/>
              </a:prstGeom>
              <a:blipFill>
                <a:blip r:embed="rId3"/>
                <a:stretch>
                  <a:fillRect t="-3172" r="-482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5" name="Group 6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8755467"/>
              </p:ext>
            </p:extLst>
          </p:nvPr>
        </p:nvGraphicFramePr>
        <p:xfrm>
          <a:off x="1219200" y="5410200"/>
          <a:ext cx="2057400" cy="1066800"/>
        </p:xfrm>
        <a:graphic>
          <a:graphicData uri="http://schemas.openxmlformats.org/drawingml/2006/table">
            <a:tbl>
              <a:tblPr/>
              <a:tblGrid>
                <a:gridCol w="514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43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143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143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33400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3400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6" name="Line 77"/>
          <p:cNvSpPr>
            <a:spLocks noChangeShapeType="1"/>
          </p:cNvSpPr>
          <p:nvPr/>
        </p:nvSpPr>
        <p:spPr bwMode="auto">
          <a:xfrm flipH="1" flipV="1">
            <a:off x="838200" y="5029200"/>
            <a:ext cx="381000" cy="381000"/>
          </a:xfrm>
          <a:prstGeom prst="line">
            <a:avLst/>
          </a:prstGeom>
          <a:noFill/>
          <a:ln w="25400">
            <a:solidFill>
              <a:sysClr val="windowText" lastClr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  <p:sp>
        <p:nvSpPr>
          <p:cNvPr id="27" name="Text Box 78"/>
          <p:cNvSpPr txBox="1">
            <a:spLocks noChangeArrowheads="1"/>
          </p:cNvSpPr>
          <p:nvPr/>
        </p:nvSpPr>
        <p:spPr bwMode="auto">
          <a:xfrm>
            <a:off x="1219200" y="4953000"/>
            <a:ext cx="228351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chemeClr val="tx2"/>
                </a:solidFill>
                <a:latin typeface="Source Sans Pro"/>
                <a:ea typeface="+mn-ea"/>
                <a:cs typeface="+mn-cs"/>
              </a:rPr>
              <a:t>00  </a:t>
            </a:r>
            <a:r>
              <a:rPr lang="en-US" sz="1800" dirty="0" smtClean="0">
                <a:solidFill>
                  <a:schemeClr val="tx2"/>
                </a:solidFill>
                <a:latin typeface="Source Sans Pro"/>
                <a:ea typeface="+mn-ea"/>
                <a:cs typeface="+mn-cs"/>
              </a:rPr>
              <a:t>   01      11      10</a:t>
            </a:r>
            <a:endParaRPr lang="en-US" sz="1800" dirty="0">
              <a:solidFill>
                <a:schemeClr val="tx2"/>
              </a:solidFill>
              <a:latin typeface="Source Sans Pro"/>
              <a:ea typeface="+mn-ea"/>
              <a:cs typeface="+mn-cs"/>
            </a:endParaRPr>
          </a:p>
        </p:txBody>
      </p:sp>
      <p:sp>
        <p:nvSpPr>
          <p:cNvPr id="28" name="Text Box 79"/>
          <p:cNvSpPr txBox="1">
            <a:spLocks noChangeArrowheads="1"/>
          </p:cNvSpPr>
          <p:nvPr/>
        </p:nvSpPr>
        <p:spPr bwMode="auto">
          <a:xfrm>
            <a:off x="814388" y="5402263"/>
            <a:ext cx="31290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800">
                <a:solidFill>
                  <a:schemeClr val="tx2"/>
                </a:solidFill>
                <a:latin typeface="Source Sans Pro"/>
                <a:ea typeface="+mn-ea"/>
                <a:cs typeface="+mn-cs"/>
              </a:rPr>
              <a:t>0</a:t>
            </a:r>
          </a:p>
        </p:txBody>
      </p:sp>
      <p:sp>
        <p:nvSpPr>
          <p:cNvPr id="29" name="Text Box 80"/>
          <p:cNvSpPr txBox="1">
            <a:spLocks noChangeArrowheads="1"/>
          </p:cNvSpPr>
          <p:nvPr/>
        </p:nvSpPr>
        <p:spPr bwMode="auto">
          <a:xfrm>
            <a:off x="838200" y="5943600"/>
            <a:ext cx="31290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800">
                <a:solidFill>
                  <a:schemeClr val="tx2"/>
                </a:solidFill>
                <a:latin typeface="Source Sans Pro"/>
                <a:ea typeface="+mn-ea"/>
                <a:cs typeface="+mn-cs"/>
              </a:rPr>
              <a:t>1</a:t>
            </a:r>
          </a:p>
        </p:txBody>
      </p:sp>
      <p:sp>
        <p:nvSpPr>
          <p:cNvPr id="30" name="Text Box 81"/>
          <p:cNvSpPr txBox="1">
            <a:spLocks noChangeArrowheads="1"/>
          </p:cNvSpPr>
          <p:nvPr/>
        </p:nvSpPr>
        <p:spPr bwMode="auto">
          <a:xfrm>
            <a:off x="609600" y="4876800"/>
            <a:ext cx="30008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800">
                <a:solidFill>
                  <a:schemeClr val="tx2"/>
                </a:solidFill>
                <a:latin typeface="Source Sans Pro"/>
                <a:ea typeface="+mn-ea"/>
                <a:cs typeface="+mn-cs"/>
              </a:rPr>
              <a:t>c</a:t>
            </a:r>
          </a:p>
        </p:txBody>
      </p:sp>
      <p:sp>
        <p:nvSpPr>
          <p:cNvPr id="31" name="Text Box 82"/>
          <p:cNvSpPr txBox="1">
            <a:spLocks noChangeArrowheads="1"/>
          </p:cNvSpPr>
          <p:nvPr/>
        </p:nvSpPr>
        <p:spPr bwMode="auto">
          <a:xfrm>
            <a:off x="838200" y="4724400"/>
            <a:ext cx="44114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800">
                <a:solidFill>
                  <a:schemeClr val="tx2"/>
                </a:solidFill>
                <a:latin typeface="Source Sans Pro"/>
                <a:ea typeface="+mn-ea"/>
                <a:cs typeface="+mn-cs"/>
              </a:rPr>
              <a:t>ab</a:t>
            </a:r>
          </a:p>
        </p:txBody>
      </p:sp>
      <p:sp>
        <p:nvSpPr>
          <p:cNvPr id="32" name="Title 1"/>
          <p:cNvSpPr txBox="1">
            <a:spLocks/>
          </p:cNvSpPr>
          <p:nvPr/>
        </p:nvSpPr>
        <p:spPr>
          <a:xfrm>
            <a:off x="304800" y="0"/>
            <a:ext cx="86106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accent5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Source Sans Pro"/>
              </a:rPr>
              <a:t>Minimization with Karnaugh maps (2)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Source Sans Pro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1295400" y="5486400"/>
            <a:ext cx="238125" cy="257969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1295400" y="6019800"/>
            <a:ext cx="238125" cy="257969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1819275" y="5486400"/>
            <a:ext cx="238125" cy="257969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1828800" y="6019800"/>
            <a:ext cx="238125" cy="257969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2819400" y="5486400"/>
            <a:ext cx="238125" cy="257969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2809875" y="6019800"/>
            <a:ext cx="238125" cy="257969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2286000" y="5486400"/>
            <a:ext cx="238125" cy="257969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2286000" y="6019800"/>
            <a:ext cx="238125" cy="257969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1926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>
                <a:solidFill>
                  <a:schemeClr val="tx2"/>
                </a:solidFill>
              </a:rPr>
              <a:pPr>
                <a:defRPr/>
              </a:pPr>
              <a:t>48</a:t>
            </a:fld>
            <a:endParaRPr lang="en-US" dirty="0">
              <a:solidFill>
                <a:schemeClr val="tx2"/>
              </a:solidFill>
            </a:endParaRPr>
          </a:p>
        </p:txBody>
      </p:sp>
      <p:graphicFrame>
        <p:nvGraphicFramePr>
          <p:cNvPr id="19" name="Group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4572925"/>
              </p:ext>
            </p:extLst>
          </p:nvPr>
        </p:nvGraphicFramePr>
        <p:xfrm>
          <a:off x="838200" y="1905000"/>
          <a:ext cx="2362200" cy="2781495"/>
        </p:xfrm>
        <a:graphic>
          <a:graphicData uri="http://schemas.openxmlformats.org/drawingml/2006/table">
            <a:tbl>
              <a:tblPr/>
              <a:tblGrid>
                <a:gridCol w="3286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3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87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811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79400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out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9400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Source Sans Pro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9400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Source Sans Pro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9400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Source Sans Pro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9400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Source Sans Pro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9400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Source Sans Pro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9400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Source Sans Pro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9400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Source Sans Pro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9400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Source Sans Pro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55"/>
              <p:cNvSpPr>
                <a:spLocks noChangeArrowheads="1"/>
              </p:cNvSpPr>
              <p:nvPr/>
            </p:nvSpPr>
            <p:spPr bwMode="auto">
              <a:xfrm>
                <a:off x="3810000" y="1143000"/>
                <a:ext cx="4799013" cy="40386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/>
              <a:p>
                <a:pPr marL="341313" indent="-341313" defTabSz="914400" fontAlgn="auto">
                  <a:lnSpc>
                    <a:spcPct val="102000"/>
                  </a:lnSpc>
                  <a:spcBef>
                    <a:spcPts val="800"/>
                  </a:spcBef>
                  <a:spcAft>
                    <a:spcPts val="0"/>
                  </a:spcAft>
                  <a:buClr>
                    <a:srgbClr val="000000"/>
                  </a:buClr>
                  <a:buSzPct val="126000"/>
                  <a:buFont typeface="StarSymbol" charset="0"/>
                  <a:buBlip>
                    <a:blip r:embed="rId2"/>
                  </a:buBlip>
                </a:pPr>
                <a:r>
                  <a:rPr lang="en-US" sz="2800" dirty="0" smtClean="0">
                    <a:solidFill>
                      <a:schemeClr val="tx2"/>
                    </a:solidFill>
                    <a:latin typeface="Source Sans Pro"/>
                    <a:ea typeface="+mn-ea"/>
                    <a:cs typeface="+mn-cs"/>
                  </a:rPr>
                  <a:t>Sum of </a:t>
                </a:r>
                <a:r>
                  <a:rPr lang="en-US" sz="2800" dirty="0" err="1">
                    <a:solidFill>
                      <a:schemeClr val="tx2"/>
                    </a:solidFill>
                    <a:latin typeface="Source Sans Pro"/>
                    <a:ea typeface="+mn-ea"/>
                    <a:cs typeface="+mn-cs"/>
                  </a:rPr>
                  <a:t>minterms</a:t>
                </a:r>
                <a:r>
                  <a:rPr lang="en-US" sz="2800" dirty="0">
                    <a:solidFill>
                      <a:schemeClr val="tx2"/>
                    </a:solidFill>
                    <a:latin typeface="Source Sans Pro"/>
                    <a:ea typeface="+mn-ea"/>
                    <a:cs typeface="+mn-cs"/>
                  </a:rPr>
                  <a:t> yields</a:t>
                </a:r>
              </a:p>
              <a:p>
                <a:pPr marL="741363" lvl="1" indent="-284163" defTabSz="914400" fontAlgn="auto">
                  <a:lnSpc>
                    <a:spcPct val="102000"/>
                  </a:lnSpc>
                  <a:spcBef>
                    <a:spcPts val="700"/>
                  </a:spcBef>
                  <a:spcAft>
                    <a:spcPts val="0"/>
                  </a:spcAft>
                  <a:buSzPct val="60000"/>
                  <a:buFont typeface="Wingdings" pitchFamily="2" charset="2"/>
                  <a:buChar char=""/>
                </a:pPr>
                <a:r>
                  <a:rPr lang="en-US" dirty="0">
                    <a:solidFill>
                      <a:schemeClr val="tx2"/>
                    </a:solidFill>
                    <a:latin typeface="Source Sans Pro"/>
                    <a:ea typeface="+mn-ea"/>
                    <a:cs typeface="+mn-cs"/>
                  </a:rPr>
                  <a:t>out =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ab</m:t>
                        </m:r>
                      </m:e>
                    </m:acc>
                  </m:oMath>
                </a14:m>
                <a:r>
                  <a:rPr lang="en-US" dirty="0">
                    <a:solidFill>
                      <a:schemeClr val="tx2"/>
                    </a:solidFill>
                    <a:latin typeface="Source Sans Pro"/>
                    <a:ea typeface="+mn-ea"/>
                    <a:cs typeface="+mn-cs"/>
                  </a:rPr>
                  <a:t>c +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a</m:t>
                        </m:r>
                      </m:e>
                    </m:acc>
                  </m:oMath>
                </a14:m>
                <a:r>
                  <a:rPr lang="en-US" dirty="0">
                    <a:solidFill>
                      <a:schemeClr val="tx2"/>
                    </a:solidFill>
                    <a:latin typeface="Source Sans Pro"/>
                    <a:ea typeface="+mn-ea"/>
                    <a:cs typeface="+mn-cs"/>
                  </a:rPr>
                  <a:t>bc + a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bc</m:t>
                        </m:r>
                      </m:e>
                    </m:acc>
                  </m:oMath>
                </a14:m>
                <a:r>
                  <a:rPr lang="en-US" dirty="0">
                    <a:solidFill>
                      <a:schemeClr val="tx2"/>
                    </a:solidFill>
                    <a:latin typeface="Source Sans Pro"/>
                    <a:ea typeface="+mn-ea"/>
                    <a:cs typeface="+mn-cs"/>
                  </a:rPr>
                  <a:t> + a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b</m:t>
                        </m:r>
                      </m:e>
                    </m:acc>
                  </m:oMath>
                </a14:m>
                <a:r>
                  <a:rPr lang="en-US" dirty="0">
                    <a:solidFill>
                      <a:schemeClr val="tx2"/>
                    </a:solidFill>
                    <a:latin typeface="Source Sans Pro"/>
                    <a:ea typeface="+mn-ea"/>
                    <a:cs typeface="+mn-cs"/>
                  </a:rPr>
                  <a:t>c</a:t>
                </a:r>
                <a:endParaRPr lang="en-US" dirty="0" smtClean="0">
                  <a:solidFill>
                    <a:schemeClr val="tx2"/>
                  </a:solidFill>
                  <a:latin typeface="Source Sans Pro"/>
                  <a:ea typeface="+mn-ea"/>
                  <a:cs typeface="+mn-cs"/>
                </a:endParaRPr>
              </a:p>
              <a:p>
                <a:pPr marL="341313" indent="-341313" defTabSz="914400" fontAlgn="auto">
                  <a:lnSpc>
                    <a:spcPct val="102000"/>
                  </a:lnSpc>
                  <a:spcBef>
                    <a:spcPts val="800"/>
                  </a:spcBef>
                  <a:spcAft>
                    <a:spcPts val="0"/>
                  </a:spcAft>
                  <a:buClr>
                    <a:srgbClr val="000000"/>
                  </a:buClr>
                  <a:buSzPct val="126000"/>
                  <a:buFont typeface="StarSymbol" charset="0"/>
                  <a:buBlip>
                    <a:blip r:embed="rId2"/>
                  </a:buBlip>
                </a:pPr>
                <a:endParaRPr lang="en-US" sz="2800" dirty="0" smtClean="0">
                  <a:solidFill>
                    <a:schemeClr val="tx2"/>
                  </a:solidFill>
                  <a:latin typeface="Source Sans Pro"/>
                  <a:ea typeface="+mn-ea"/>
                  <a:cs typeface="+mn-cs"/>
                </a:endParaRPr>
              </a:p>
              <a:p>
                <a:pPr marL="341313" indent="-341313" defTabSz="914400" fontAlgn="auto">
                  <a:lnSpc>
                    <a:spcPct val="102000"/>
                  </a:lnSpc>
                  <a:spcBef>
                    <a:spcPts val="800"/>
                  </a:spcBef>
                  <a:spcAft>
                    <a:spcPts val="0"/>
                  </a:spcAft>
                  <a:buClr>
                    <a:srgbClr val="000000"/>
                  </a:buClr>
                  <a:buSzPct val="126000"/>
                  <a:buFont typeface="StarSymbol" charset="0"/>
                  <a:buBlip>
                    <a:blip r:embed="rId2"/>
                  </a:buBlip>
                </a:pPr>
                <a:r>
                  <a:rPr lang="en-US" sz="2800" dirty="0" err="1" smtClean="0">
                    <a:solidFill>
                      <a:schemeClr val="tx2"/>
                    </a:solidFill>
                    <a:latin typeface="Source Sans Pro"/>
                    <a:ea typeface="+mn-ea"/>
                    <a:cs typeface="+mn-cs"/>
                  </a:rPr>
                  <a:t>Karnaugh</a:t>
                </a:r>
                <a:r>
                  <a:rPr lang="en-US" sz="2800" dirty="0" smtClean="0">
                    <a:solidFill>
                      <a:schemeClr val="tx2"/>
                    </a:solidFill>
                    <a:latin typeface="Source Sans Pro"/>
                    <a:ea typeface="+mn-ea"/>
                    <a:cs typeface="+mn-cs"/>
                  </a:rPr>
                  <a:t> </a:t>
                </a:r>
                <a:r>
                  <a:rPr lang="en-US" sz="2800" dirty="0">
                    <a:solidFill>
                      <a:schemeClr val="tx2"/>
                    </a:solidFill>
                    <a:latin typeface="Source Sans Pro"/>
                    <a:ea typeface="+mn-ea"/>
                    <a:cs typeface="+mn-cs"/>
                  </a:rPr>
                  <a:t>map minimization</a:t>
                </a:r>
              </a:p>
              <a:p>
                <a:pPr marL="741363" lvl="1" indent="-284163" defTabSz="914400" fontAlgn="auto">
                  <a:lnSpc>
                    <a:spcPct val="102000"/>
                  </a:lnSpc>
                  <a:spcBef>
                    <a:spcPts val="700"/>
                  </a:spcBef>
                  <a:spcAft>
                    <a:spcPts val="0"/>
                  </a:spcAft>
                  <a:buSzPct val="60000"/>
                  <a:buFont typeface="Wingdings" pitchFamily="2" charset="2"/>
                  <a:buChar char=""/>
                </a:pPr>
                <a:r>
                  <a:rPr lang="en-US" dirty="0">
                    <a:solidFill>
                      <a:schemeClr val="tx2"/>
                    </a:solidFill>
                    <a:latin typeface="Source Sans Pro"/>
                    <a:ea typeface="+mn-ea"/>
                    <a:cs typeface="+mn-cs"/>
                  </a:rPr>
                  <a:t>Cover all 1’s</a:t>
                </a:r>
              </a:p>
              <a:p>
                <a:pPr marL="741363" lvl="1" indent="-284163" defTabSz="914400" fontAlgn="auto">
                  <a:lnSpc>
                    <a:spcPct val="102000"/>
                  </a:lnSpc>
                  <a:spcBef>
                    <a:spcPts val="700"/>
                  </a:spcBef>
                  <a:spcAft>
                    <a:spcPts val="0"/>
                  </a:spcAft>
                  <a:buSzPct val="60000"/>
                  <a:buFont typeface="Wingdings" pitchFamily="2" charset="2"/>
                  <a:buChar char=""/>
                </a:pPr>
                <a:r>
                  <a:rPr lang="en-US" dirty="0">
                    <a:solidFill>
                      <a:schemeClr val="tx2"/>
                    </a:solidFill>
                    <a:latin typeface="Source Sans Pro"/>
                    <a:ea typeface="+mn-ea"/>
                    <a:cs typeface="+mn-cs"/>
                  </a:rPr>
                  <a:t>Group adjacent blocks of 2</a:t>
                </a:r>
                <a:r>
                  <a:rPr lang="en-US" baseline="30000" dirty="0">
                    <a:solidFill>
                      <a:schemeClr val="tx2"/>
                    </a:solidFill>
                    <a:latin typeface="Source Sans Pro"/>
                    <a:ea typeface="+mn-ea"/>
                    <a:cs typeface="+mn-cs"/>
                  </a:rPr>
                  <a:t>n</a:t>
                </a:r>
                <a:r>
                  <a:rPr lang="en-US" dirty="0">
                    <a:solidFill>
                      <a:schemeClr val="tx2"/>
                    </a:solidFill>
                    <a:latin typeface="Source Sans Pro"/>
                    <a:ea typeface="+mn-ea"/>
                    <a:cs typeface="+mn-cs"/>
                  </a:rPr>
                  <a:t> 1’s that yield a rectangular shape</a:t>
                </a:r>
              </a:p>
              <a:p>
                <a:pPr marL="741363" lvl="1" indent="-284163" defTabSz="914400" fontAlgn="auto">
                  <a:lnSpc>
                    <a:spcPct val="102000"/>
                  </a:lnSpc>
                  <a:spcBef>
                    <a:spcPts val="700"/>
                  </a:spcBef>
                  <a:spcAft>
                    <a:spcPts val="0"/>
                  </a:spcAft>
                  <a:buSzPct val="60000"/>
                  <a:buFont typeface="Wingdings" pitchFamily="2" charset="2"/>
                  <a:buChar char=""/>
                </a:pPr>
                <a:r>
                  <a:rPr lang="en-US" dirty="0">
                    <a:solidFill>
                      <a:schemeClr val="tx2"/>
                    </a:solidFill>
                    <a:latin typeface="Source Sans Pro"/>
                    <a:ea typeface="+mn-ea"/>
                    <a:cs typeface="+mn-cs"/>
                  </a:rPr>
                  <a:t>Encode the common features of the rectangle</a:t>
                </a:r>
              </a:p>
              <a:p>
                <a:pPr lvl="2" defTabSz="914400" fontAlgn="auto">
                  <a:lnSpc>
                    <a:spcPct val="102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rgbClr val="6F89F7"/>
                  </a:buClr>
                  <a:buSzPct val="95000"/>
                  <a:buFont typeface="Wingdings" pitchFamily="2" charset="2"/>
                  <a:buChar char=""/>
                </a:pPr>
                <a:r>
                  <a:rPr lang="en-US" dirty="0" smtClean="0">
                    <a:solidFill>
                      <a:schemeClr val="accent1"/>
                    </a:solidFill>
                    <a:latin typeface="Source Sans Pro"/>
                    <a:ea typeface="+mn-ea"/>
                    <a:cs typeface="+mn-cs"/>
                  </a:rPr>
                  <a:t>out = a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b</m:t>
                        </m:r>
                      </m:e>
                    </m:acc>
                  </m:oMath>
                </a14:m>
                <a:r>
                  <a:rPr lang="en-US" dirty="0" smtClean="0">
                    <a:solidFill>
                      <a:schemeClr val="accent1"/>
                    </a:solidFill>
                    <a:latin typeface="Source Sans Pro"/>
                    <a:ea typeface="+mn-ea"/>
                    <a:cs typeface="+mn-cs"/>
                  </a:rPr>
                  <a:t> +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a</m:t>
                        </m:r>
                      </m:e>
                    </m:acc>
                  </m:oMath>
                </a14:m>
                <a:r>
                  <a:rPr lang="en-US" dirty="0" smtClean="0">
                    <a:solidFill>
                      <a:schemeClr val="accent1"/>
                    </a:solidFill>
                    <a:latin typeface="Source Sans Pro"/>
                    <a:ea typeface="+mn-ea"/>
                    <a:cs typeface="+mn-cs"/>
                  </a:rPr>
                  <a:t>c</a:t>
                </a:r>
                <a:endParaRPr lang="en-US" dirty="0">
                  <a:solidFill>
                    <a:schemeClr val="accent1"/>
                  </a:solidFill>
                  <a:latin typeface="Source Sans Pro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0" name="Rectangle 5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10000" y="1143000"/>
                <a:ext cx="4799013" cy="4038600"/>
              </a:xfrm>
              <a:prstGeom prst="rect">
                <a:avLst/>
              </a:prstGeom>
              <a:blipFill>
                <a:blip r:embed="rId3"/>
                <a:stretch>
                  <a:fillRect t="-3172" r="-4066" b="-26435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1" name="Group 6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8908403"/>
              </p:ext>
            </p:extLst>
          </p:nvPr>
        </p:nvGraphicFramePr>
        <p:xfrm>
          <a:off x="1219200" y="5410200"/>
          <a:ext cx="2057400" cy="1066800"/>
        </p:xfrm>
        <a:graphic>
          <a:graphicData uri="http://schemas.openxmlformats.org/drawingml/2006/table">
            <a:tbl>
              <a:tblPr/>
              <a:tblGrid>
                <a:gridCol w="514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43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143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143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33400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3400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2" name="Line 77"/>
          <p:cNvSpPr>
            <a:spLocks noChangeShapeType="1"/>
          </p:cNvSpPr>
          <p:nvPr/>
        </p:nvSpPr>
        <p:spPr bwMode="auto">
          <a:xfrm flipH="1" flipV="1">
            <a:off x="838200" y="5029200"/>
            <a:ext cx="381000" cy="381000"/>
          </a:xfrm>
          <a:prstGeom prst="line">
            <a:avLst/>
          </a:prstGeom>
          <a:noFill/>
          <a:ln w="25400">
            <a:solidFill>
              <a:sysClr val="windowText" lastClr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  <p:sp>
        <p:nvSpPr>
          <p:cNvPr id="23" name="Text Box 78"/>
          <p:cNvSpPr txBox="1">
            <a:spLocks noChangeArrowheads="1"/>
          </p:cNvSpPr>
          <p:nvPr/>
        </p:nvSpPr>
        <p:spPr bwMode="auto">
          <a:xfrm>
            <a:off x="1219200" y="4953000"/>
            <a:ext cx="228351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chemeClr val="tx2"/>
                </a:solidFill>
                <a:latin typeface="Source Sans Pro"/>
                <a:ea typeface="+mn-ea"/>
                <a:cs typeface="+mn-cs"/>
              </a:rPr>
              <a:t>00 </a:t>
            </a:r>
            <a:r>
              <a:rPr lang="en-US" sz="1800" dirty="0" smtClean="0">
                <a:solidFill>
                  <a:schemeClr val="tx2"/>
                </a:solidFill>
                <a:latin typeface="Source Sans Pro"/>
                <a:ea typeface="+mn-ea"/>
                <a:cs typeface="+mn-cs"/>
              </a:rPr>
              <a:t>    </a:t>
            </a:r>
            <a:r>
              <a:rPr lang="en-US" sz="1800" dirty="0">
                <a:solidFill>
                  <a:schemeClr val="tx2"/>
                </a:solidFill>
                <a:latin typeface="Source Sans Pro"/>
                <a:ea typeface="+mn-ea"/>
                <a:cs typeface="+mn-cs"/>
              </a:rPr>
              <a:t>01 </a:t>
            </a:r>
            <a:r>
              <a:rPr lang="en-US" sz="1800" dirty="0" smtClean="0">
                <a:solidFill>
                  <a:schemeClr val="tx2"/>
                </a:solidFill>
                <a:latin typeface="Source Sans Pro"/>
                <a:ea typeface="+mn-ea"/>
                <a:cs typeface="+mn-cs"/>
              </a:rPr>
              <a:t>     </a:t>
            </a:r>
            <a:r>
              <a:rPr lang="en-US" sz="1800" dirty="0">
                <a:solidFill>
                  <a:schemeClr val="tx2"/>
                </a:solidFill>
                <a:latin typeface="Source Sans Pro"/>
                <a:ea typeface="+mn-ea"/>
                <a:cs typeface="+mn-cs"/>
              </a:rPr>
              <a:t>11 </a:t>
            </a:r>
            <a:r>
              <a:rPr lang="en-US" sz="1800" dirty="0" smtClean="0">
                <a:solidFill>
                  <a:schemeClr val="tx2"/>
                </a:solidFill>
                <a:latin typeface="Source Sans Pro"/>
                <a:ea typeface="+mn-ea"/>
                <a:cs typeface="+mn-cs"/>
              </a:rPr>
              <a:t>     10</a:t>
            </a:r>
            <a:endParaRPr lang="en-US" sz="1800" dirty="0">
              <a:solidFill>
                <a:schemeClr val="tx2"/>
              </a:solidFill>
              <a:latin typeface="Source Sans Pro"/>
              <a:ea typeface="+mn-ea"/>
              <a:cs typeface="+mn-cs"/>
            </a:endParaRPr>
          </a:p>
        </p:txBody>
      </p:sp>
      <p:sp>
        <p:nvSpPr>
          <p:cNvPr id="24" name="Text Box 79"/>
          <p:cNvSpPr txBox="1">
            <a:spLocks noChangeArrowheads="1"/>
          </p:cNvSpPr>
          <p:nvPr/>
        </p:nvSpPr>
        <p:spPr bwMode="auto">
          <a:xfrm>
            <a:off x="814388" y="5402263"/>
            <a:ext cx="31290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chemeClr val="tx2"/>
                </a:solidFill>
                <a:latin typeface="Source Sans Pro"/>
                <a:ea typeface="+mn-ea"/>
                <a:cs typeface="+mn-cs"/>
              </a:rPr>
              <a:t>0</a:t>
            </a:r>
          </a:p>
        </p:txBody>
      </p:sp>
      <p:sp>
        <p:nvSpPr>
          <p:cNvPr id="25" name="Text Box 80"/>
          <p:cNvSpPr txBox="1">
            <a:spLocks noChangeArrowheads="1"/>
          </p:cNvSpPr>
          <p:nvPr/>
        </p:nvSpPr>
        <p:spPr bwMode="auto">
          <a:xfrm>
            <a:off x="838200" y="5943600"/>
            <a:ext cx="31290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800">
                <a:solidFill>
                  <a:schemeClr val="tx2"/>
                </a:solidFill>
                <a:latin typeface="Source Sans Pro"/>
                <a:ea typeface="+mn-ea"/>
                <a:cs typeface="+mn-cs"/>
              </a:rPr>
              <a:t>1</a:t>
            </a:r>
          </a:p>
        </p:txBody>
      </p:sp>
      <p:sp>
        <p:nvSpPr>
          <p:cNvPr id="26" name="Text Box 81"/>
          <p:cNvSpPr txBox="1">
            <a:spLocks noChangeArrowheads="1"/>
          </p:cNvSpPr>
          <p:nvPr/>
        </p:nvSpPr>
        <p:spPr bwMode="auto">
          <a:xfrm>
            <a:off x="609600" y="4876800"/>
            <a:ext cx="30008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800">
                <a:solidFill>
                  <a:schemeClr val="tx2"/>
                </a:solidFill>
                <a:latin typeface="Source Sans Pro"/>
                <a:ea typeface="+mn-ea"/>
                <a:cs typeface="+mn-cs"/>
              </a:rPr>
              <a:t>c</a:t>
            </a:r>
          </a:p>
        </p:txBody>
      </p:sp>
      <p:sp>
        <p:nvSpPr>
          <p:cNvPr id="27" name="Text Box 82"/>
          <p:cNvSpPr txBox="1">
            <a:spLocks noChangeArrowheads="1"/>
          </p:cNvSpPr>
          <p:nvPr/>
        </p:nvSpPr>
        <p:spPr bwMode="auto">
          <a:xfrm>
            <a:off x="838200" y="4724400"/>
            <a:ext cx="44114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800">
                <a:solidFill>
                  <a:schemeClr val="tx2"/>
                </a:solidFill>
                <a:latin typeface="Source Sans Pro"/>
                <a:ea typeface="+mn-ea"/>
                <a:cs typeface="+mn-cs"/>
              </a:rPr>
              <a:t>ab</a:t>
            </a:r>
          </a:p>
        </p:txBody>
      </p:sp>
      <p:sp>
        <p:nvSpPr>
          <p:cNvPr id="28" name="AutoShape 83"/>
          <p:cNvSpPr>
            <a:spLocks noChangeArrowheads="1"/>
          </p:cNvSpPr>
          <p:nvPr/>
        </p:nvSpPr>
        <p:spPr bwMode="auto">
          <a:xfrm>
            <a:off x="2819400" y="5410200"/>
            <a:ext cx="457200" cy="1066800"/>
          </a:xfrm>
          <a:prstGeom prst="roundRect">
            <a:avLst>
              <a:gd name="adj" fmla="val 16667"/>
            </a:avLst>
          </a:prstGeom>
          <a:solidFill>
            <a:srgbClr val="99CCFF">
              <a:alpha val="45000"/>
            </a:srgbClr>
          </a:solidFill>
          <a:ln w="25400" algn="ctr">
            <a:solidFill>
              <a:sysClr val="windowText" lastClr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  <p:sp>
        <p:nvSpPr>
          <p:cNvPr id="29" name="AutoShape 84"/>
          <p:cNvSpPr>
            <a:spLocks noChangeArrowheads="1"/>
          </p:cNvSpPr>
          <p:nvPr/>
        </p:nvSpPr>
        <p:spPr bwMode="auto">
          <a:xfrm>
            <a:off x="1219201" y="5943600"/>
            <a:ext cx="990600" cy="461487"/>
          </a:xfrm>
          <a:prstGeom prst="roundRect">
            <a:avLst>
              <a:gd name="adj" fmla="val 16667"/>
            </a:avLst>
          </a:prstGeom>
          <a:solidFill>
            <a:srgbClr val="99CCFF">
              <a:alpha val="45000"/>
            </a:srgbClr>
          </a:solidFill>
          <a:ln w="25400" algn="ctr">
            <a:solidFill>
              <a:sysClr val="windowText" lastClr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  <p:sp>
        <p:nvSpPr>
          <p:cNvPr id="30" name="Title 1"/>
          <p:cNvSpPr txBox="1">
            <a:spLocks/>
          </p:cNvSpPr>
          <p:nvPr/>
        </p:nvSpPr>
        <p:spPr>
          <a:xfrm>
            <a:off x="228600" y="0"/>
            <a:ext cx="86868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accent5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Source Sans Pro"/>
              </a:rPr>
              <a:t>Minimization with 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Source Sans Pro"/>
              </a:rPr>
              <a:t>Karnaugh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Source Sans Pro"/>
              </a:rPr>
              <a:t> maps (2)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Source Sans Pro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6248400" y="5660231"/>
            <a:ext cx="609600" cy="541338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5715000" y="5638800"/>
            <a:ext cx="533400" cy="541338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8715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1" grpId="0" animBg="1"/>
      <p:bldP spid="32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49</a:t>
            </a:fld>
            <a:endParaRPr lang="en-US" dirty="0"/>
          </a:p>
        </p:txBody>
      </p:sp>
      <p:sp>
        <p:nvSpPr>
          <p:cNvPr id="31" name="Rectangle 2"/>
          <p:cNvSpPr txBox="1">
            <a:spLocks noChangeArrowheads="1"/>
          </p:cNvSpPr>
          <p:nvPr/>
        </p:nvSpPr>
        <p:spPr>
          <a:xfrm>
            <a:off x="0" y="6349"/>
            <a:ext cx="9144000" cy="9890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accent5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Source Sans Pro"/>
              </a:rPr>
              <a:t>Karnaugh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Source Sans Pro"/>
              </a:rPr>
              <a:t> Minimization Tricks (1)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Source Sans Pro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55"/>
              <p:cNvSpPr>
                <a:spLocks noChangeArrowheads="1"/>
              </p:cNvSpPr>
              <p:nvPr/>
            </p:nvSpPr>
            <p:spPr bwMode="auto">
              <a:xfrm>
                <a:off x="3810000" y="1905000"/>
                <a:ext cx="4799013" cy="40386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/>
              <a:p>
                <a:pPr marL="341313" indent="-341313" defTabSz="914400" fontAlgn="auto">
                  <a:lnSpc>
                    <a:spcPct val="102000"/>
                  </a:lnSpc>
                  <a:spcBef>
                    <a:spcPts val="800"/>
                  </a:spcBef>
                  <a:spcAft>
                    <a:spcPts val="0"/>
                  </a:spcAft>
                  <a:buClr>
                    <a:srgbClr val="000000"/>
                  </a:buClr>
                  <a:buSzPct val="126000"/>
                  <a:buFont typeface="StarSymbol" charset="0"/>
                  <a:buBlip>
                    <a:blip r:embed="rId2"/>
                  </a:buBlip>
                </a:pPr>
                <a:r>
                  <a:rPr lang="en-US" sz="2800" dirty="0" smtClean="0">
                    <a:solidFill>
                      <a:schemeClr val="tx2"/>
                    </a:solidFill>
                    <a:latin typeface="Source Sans Pro"/>
                    <a:ea typeface="+mn-ea"/>
                    <a:cs typeface="+mn-cs"/>
                  </a:rPr>
                  <a:t>Minterms</a:t>
                </a:r>
                <a:r>
                  <a:rPr lang="en-US" sz="2800" dirty="0">
                    <a:solidFill>
                      <a:schemeClr val="tx2"/>
                    </a:solidFill>
                    <a:latin typeface="Source Sans Pro"/>
                    <a:ea typeface="+mn-ea"/>
                    <a:cs typeface="+mn-cs"/>
                  </a:rPr>
                  <a:t> can overlap</a:t>
                </a:r>
              </a:p>
              <a:p>
                <a:pPr marL="741363" lvl="1" indent="-284163" defTabSz="914400" fontAlgn="auto">
                  <a:lnSpc>
                    <a:spcPct val="102000"/>
                  </a:lnSpc>
                  <a:spcBef>
                    <a:spcPts val="700"/>
                  </a:spcBef>
                  <a:spcAft>
                    <a:spcPts val="0"/>
                  </a:spcAft>
                  <a:buSzPct val="60000"/>
                  <a:buFont typeface="Wingdings" pitchFamily="2" charset="2"/>
                  <a:buChar char=""/>
                </a:pPr>
                <a:r>
                  <a:rPr lang="en-US" dirty="0" smtClean="0">
                    <a:solidFill>
                      <a:schemeClr val="accent1"/>
                    </a:solidFill>
                    <a:latin typeface="Source Sans Pro"/>
                    <a:ea typeface="+mn-ea"/>
                    <a:cs typeface="+mn-cs"/>
                  </a:rPr>
                  <a:t>out =</a:t>
                </a:r>
                <a:r>
                  <a:rPr lang="en-US" dirty="0" smtClean="0">
                    <a:solidFill>
                      <a:schemeClr val="tx2"/>
                    </a:solidFill>
                    <a:latin typeface="Source Sans Pro"/>
                    <a:ea typeface="+mn-ea"/>
                    <a:cs typeface="+mn-cs"/>
                  </a:rPr>
                  <a:t> b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c</m:t>
                        </m:r>
                      </m:e>
                    </m:acc>
                  </m:oMath>
                </a14:m>
                <a:r>
                  <a:rPr lang="en-US" dirty="0" smtClean="0">
                    <a:solidFill>
                      <a:schemeClr val="tx2"/>
                    </a:solidFill>
                    <a:latin typeface="Source Sans Pro"/>
                    <a:ea typeface="+mn-ea"/>
                    <a:cs typeface="+mn-cs"/>
                  </a:rPr>
                  <a:t> </a:t>
                </a:r>
                <a:r>
                  <a:rPr lang="en-US" dirty="0">
                    <a:solidFill>
                      <a:schemeClr val="tx2"/>
                    </a:solidFill>
                    <a:latin typeface="Source Sans Pro"/>
                    <a:ea typeface="+mn-ea"/>
                    <a:cs typeface="+mn-cs"/>
                  </a:rPr>
                  <a:t>+ </a:t>
                </a:r>
                <a:r>
                  <a:rPr lang="en-US" dirty="0" smtClean="0">
                    <a:solidFill>
                      <a:schemeClr val="tx2"/>
                    </a:solidFill>
                    <a:latin typeface="Source Sans Pro"/>
                    <a:ea typeface="+mn-ea"/>
                    <a:cs typeface="+mn-cs"/>
                  </a:rPr>
                  <a:t>a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c</m:t>
                        </m:r>
                      </m:e>
                    </m:acc>
                  </m:oMath>
                </a14:m>
                <a:r>
                  <a:rPr lang="en-US" dirty="0" smtClean="0">
                    <a:solidFill>
                      <a:schemeClr val="tx2"/>
                    </a:solidFill>
                    <a:latin typeface="Source Sans Pro"/>
                    <a:ea typeface="+mn-ea"/>
                    <a:cs typeface="+mn-cs"/>
                  </a:rPr>
                  <a:t> </a:t>
                </a:r>
                <a:r>
                  <a:rPr lang="en-US" dirty="0">
                    <a:solidFill>
                      <a:schemeClr val="tx2"/>
                    </a:solidFill>
                    <a:latin typeface="Source Sans Pro"/>
                    <a:ea typeface="+mn-ea"/>
                    <a:cs typeface="+mn-cs"/>
                  </a:rPr>
                  <a:t>+ </a:t>
                </a:r>
                <a:r>
                  <a:rPr lang="en-US" dirty="0" err="1">
                    <a:solidFill>
                      <a:schemeClr val="tx2"/>
                    </a:solidFill>
                    <a:latin typeface="Source Sans Pro"/>
                    <a:ea typeface="+mn-ea"/>
                    <a:cs typeface="+mn-cs"/>
                  </a:rPr>
                  <a:t>ab</a:t>
                </a:r>
                <a:endParaRPr lang="en-US" dirty="0">
                  <a:solidFill>
                    <a:schemeClr val="tx2"/>
                  </a:solidFill>
                  <a:latin typeface="Source Sans Pro"/>
                  <a:ea typeface="+mn-ea"/>
                  <a:cs typeface="+mn-cs"/>
                </a:endParaRPr>
              </a:p>
              <a:p>
                <a:pPr marL="341313" indent="-341313" defTabSz="914400" fontAlgn="auto">
                  <a:lnSpc>
                    <a:spcPct val="102000"/>
                  </a:lnSpc>
                  <a:spcBef>
                    <a:spcPts val="800"/>
                  </a:spcBef>
                  <a:spcAft>
                    <a:spcPts val="0"/>
                  </a:spcAft>
                  <a:buClr>
                    <a:srgbClr val="000000"/>
                  </a:buClr>
                  <a:buSzPct val="126000"/>
                  <a:buFont typeface="StarSymbol" charset="0"/>
                  <a:buBlip>
                    <a:blip r:embed="rId2"/>
                  </a:buBlip>
                </a:pPr>
                <a:endParaRPr lang="en-US" sz="2800" dirty="0">
                  <a:solidFill>
                    <a:schemeClr val="tx2"/>
                  </a:solidFill>
                  <a:latin typeface="Source Sans Pro"/>
                  <a:ea typeface="+mn-ea"/>
                  <a:cs typeface="+mn-cs"/>
                </a:endParaRPr>
              </a:p>
              <a:p>
                <a:pPr marL="341313" indent="-341313" defTabSz="914400" fontAlgn="auto">
                  <a:lnSpc>
                    <a:spcPct val="102000"/>
                  </a:lnSpc>
                  <a:spcBef>
                    <a:spcPts val="800"/>
                  </a:spcBef>
                  <a:spcAft>
                    <a:spcPts val="0"/>
                  </a:spcAft>
                  <a:buClr>
                    <a:srgbClr val="000000"/>
                  </a:buClr>
                  <a:buSzPct val="126000"/>
                  <a:buFont typeface="StarSymbol" charset="0"/>
                  <a:buBlip>
                    <a:blip r:embed="rId2"/>
                  </a:buBlip>
                </a:pPr>
                <a:endParaRPr lang="en-US" sz="2800" dirty="0">
                  <a:solidFill>
                    <a:schemeClr val="tx2"/>
                  </a:solidFill>
                  <a:latin typeface="Source Sans Pro"/>
                  <a:ea typeface="+mn-ea"/>
                  <a:cs typeface="+mn-cs"/>
                </a:endParaRPr>
              </a:p>
              <a:p>
                <a:pPr marL="341313" indent="-341313" defTabSz="914400" fontAlgn="auto">
                  <a:lnSpc>
                    <a:spcPct val="102000"/>
                  </a:lnSpc>
                  <a:spcBef>
                    <a:spcPts val="800"/>
                  </a:spcBef>
                  <a:spcAft>
                    <a:spcPts val="0"/>
                  </a:spcAft>
                  <a:buClr>
                    <a:srgbClr val="000000"/>
                  </a:buClr>
                  <a:buSzPct val="126000"/>
                  <a:buFont typeface="StarSymbol" charset="0"/>
                  <a:buBlip>
                    <a:blip r:embed="rId2"/>
                  </a:buBlip>
                </a:pPr>
                <a:r>
                  <a:rPr lang="en-US" sz="2800" dirty="0" err="1">
                    <a:solidFill>
                      <a:schemeClr val="tx2"/>
                    </a:solidFill>
                    <a:latin typeface="Source Sans Pro"/>
                    <a:ea typeface="+mn-ea"/>
                    <a:cs typeface="+mn-cs"/>
                  </a:rPr>
                  <a:t>Minterms</a:t>
                </a:r>
                <a:r>
                  <a:rPr lang="en-US" sz="2800" dirty="0">
                    <a:solidFill>
                      <a:schemeClr val="tx2"/>
                    </a:solidFill>
                    <a:latin typeface="Source Sans Pro"/>
                    <a:ea typeface="+mn-ea"/>
                    <a:cs typeface="+mn-cs"/>
                  </a:rPr>
                  <a:t> can span 2, 4, 8 or more cells</a:t>
                </a:r>
              </a:p>
              <a:p>
                <a:pPr marL="741363" lvl="1" indent="-284163" defTabSz="914400" fontAlgn="auto">
                  <a:lnSpc>
                    <a:spcPct val="102000"/>
                  </a:lnSpc>
                  <a:spcBef>
                    <a:spcPts val="700"/>
                  </a:spcBef>
                  <a:spcAft>
                    <a:spcPts val="0"/>
                  </a:spcAft>
                  <a:buSzPct val="60000"/>
                  <a:buFont typeface="Wingdings" pitchFamily="2" charset="2"/>
                  <a:buChar char=""/>
                </a:pPr>
                <a:r>
                  <a:rPr lang="en-US" dirty="0" smtClean="0">
                    <a:solidFill>
                      <a:schemeClr val="accent1"/>
                    </a:solidFill>
                    <a:latin typeface="Source Sans Pro"/>
                    <a:ea typeface="+mn-ea"/>
                    <a:cs typeface="+mn-cs"/>
                  </a:rPr>
                  <a:t>out =</a:t>
                </a:r>
                <a:r>
                  <a:rPr lang="en-US" dirty="0" smtClean="0">
                    <a:solidFill>
                      <a:schemeClr val="tx2"/>
                    </a:solidFill>
                    <a:latin typeface="Source Sans Pro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c</m:t>
                        </m:r>
                      </m:e>
                    </m:acc>
                  </m:oMath>
                </a14:m>
                <a:r>
                  <a:rPr lang="en-US" dirty="0" smtClean="0">
                    <a:solidFill>
                      <a:schemeClr val="tx2"/>
                    </a:solidFill>
                    <a:latin typeface="Source Sans Pro"/>
                    <a:ea typeface="+mn-ea"/>
                    <a:cs typeface="+mn-cs"/>
                  </a:rPr>
                  <a:t> </a:t>
                </a:r>
                <a:r>
                  <a:rPr lang="en-US" dirty="0">
                    <a:solidFill>
                      <a:schemeClr val="tx2"/>
                    </a:solidFill>
                    <a:latin typeface="Source Sans Pro"/>
                    <a:ea typeface="+mn-ea"/>
                    <a:cs typeface="+mn-cs"/>
                  </a:rPr>
                  <a:t>+ </a:t>
                </a:r>
                <a:r>
                  <a:rPr lang="en-US" dirty="0" err="1">
                    <a:solidFill>
                      <a:schemeClr val="tx2"/>
                    </a:solidFill>
                    <a:latin typeface="Source Sans Pro"/>
                    <a:ea typeface="+mn-ea"/>
                    <a:cs typeface="+mn-cs"/>
                  </a:rPr>
                  <a:t>ab</a:t>
                </a:r>
                <a:endParaRPr lang="en-US" dirty="0">
                  <a:solidFill>
                    <a:schemeClr val="tx2"/>
                  </a:solidFill>
                  <a:latin typeface="Source Sans Pro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2" name="Rectangle 5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10000" y="1905000"/>
                <a:ext cx="4799013" cy="4038600"/>
              </a:xfrm>
              <a:prstGeom prst="rect">
                <a:avLst/>
              </a:prstGeom>
              <a:blipFill>
                <a:blip r:embed="rId3"/>
                <a:stretch>
                  <a:fillRect t="-3172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3" name="Group 6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360265"/>
              </p:ext>
            </p:extLst>
          </p:nvPr>
        </p:nvGraphicFramePr>
        <p:xfrm>
          <a:off x="1219200" y="2209800"/>
          <a:ext cx="2057400" cy="1066800"/>
        </p:xfrm>
        <a:graphic>
          <a:graphicData uri="http://schemas.openxmlformats.org/drawingml/2006/table">
            <a:tbl>
              <a:tblPr/>
              <a:tblGrid>
                <a:gridCol w="514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43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143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143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33400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3400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4" name="Line 77"/>
          <p:cNvSpPr>
            <a:spLocks noChangeShapeType="1"/>
          </p:cNvSpPr>
          <p:nvPr/>
        </p:nvSpPr>
        <p:spPr bwMode="auto">
          <a:xfrm flipH="1" flipV="1">
            <a:off x="838200" y="1828800"/>
            <a:ext cx="381000" cy="381000"/>
          </a:xfrm>
          <a:prstGeom prst="line">
            <a:avLst/>
          </a:prstGeom>
          <a:noFill/>
          <a:ln w="25400">
            <a:solidFill>
              <a:sysClr val="windowText" lastClr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  <p:sp>
        <p:nvSpPr>
          <p:cNvPr id="35" name="Text Box 78"/>
          <p:cNvSpPr txBox="1">
            <a:spLocks noChangeArrowheads="1"/>
          </p:cNvSpPr>
          <p:nvPr/>
        </p:nvSpPr>
        <p:spPr bwMode="auto">
          <a:xfrm>
            <a:off x="1219200" y="1752600"/>
            <a:ext cx="215527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prstClr val="black"/>
                </a:solidFill>
                <a:latin typeface="Source Sans Pro"/>
                <a:ea typeface="+mn-ea"/>
                <a:cs typeface="+mn-cs"/>
              </a:rPr>
              <a:t>00 </a:t>
            </a:r>
            <a:r>
              <a:rPr lang="en-US" sz="1800" dirty="0" smtClean="0">
                <a:solidFill>
                  <a:prstClr val="black"/>
                </a:solidFill>
                <a:latin typeface="Source Sans Pro"/>
                <a:ea typeface="+mn-ea"/>
                <a:cs typeface="+mn-cs"/>
              </a:rPr>
              <a:t>    </a:t>
            </a:r>
            <a:r>
              <a:rPr lang="en-US" sz="1800" dirty="0">
                <a:solidFill>
                  <a:prstClr val="black"/>
                </a:solidFill>
                <a:latin typeface="Source Sans Pro"/>
                <a:ea typeface="+mn-ea"/>
                <a:cs typeface="+mn-cs"/>
              </a:rPr>
              <a:t>01  </a:t>
            </a:r>
            <a:r>
              <a:rPr lang="en-US" sz="1800" dirty="0" smtClean="0">
                <a:solidFill>
                  <a:prstClr val="black"/>
                </a:solidFill>
                <a:latin typeface="Source Sans Pro"/>
                <a:ea typeface="+mn-ea"/>
                <a:cs typeface="+mn-cs"/>
              </a:rPr>
              <a:t>   11     10</a:t>
            </a:r>
            <a:endParaRPr lang="en-US" sz="1800" dirty="0">
              <a:solidFill>
                <a:prstClr val="black"/>
              </a:solidFill>
              <a:latin typeface="Source Sans Pro"/>
              <a:ea typeface="+mn-ea"/>
              <a:cs typeface="+mn-cs"/>
            </a:endParaRPr>
          </a:p>
        </p:txBody>
      </p:sp>
      <p:sp>
        <p:nvSpPr>
          <p:cNvPr id="36" name="Text Box 79"/>
          <p:cNvSpPr txBox="1">
            <a:spLocks noChangeArrowheads="1"/>
          </p:cNvSpPr>
          <p:nvPr/>
        </p:nvSpPr>
        <p:spPr bwMode="auto">
          <a:xfrm>
            <a:off x="814388" y="2201863"/>
            <a:ext cx="31290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prstClr val="black"/>
                </a:solidFill>
                <a:latin typeface="Source Sans Pro"/>
                <a:ea typeface="+mn-ea"/>
                <a:cs typeface="+mn-cs"/>
              </a:rPr>
              <a:t>0</a:t>
            </a:r>
          </a:p>
        </p:txBody>
      </p:sp>
      <p:sp>
        <p:nvSpPr>
          <p:cNvPr id="37" name="Text Box 80"/>
          <p:cNvSpPr txBox="1">
            <a:spLocks noChangeArrowheads="1"/>
          </p:cNvSpPr>
          <p:nvPr/>
        </p:nvSpPr>
        <p:spPr bwMode="auto">
          <a:xfrm>
            <a:off x="838200" y="2743200"/>
            <a:ext cx="31290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800">
                <a:solidFill>
                  <a:prstClr val="black"/>
                </a:solidFill>
                <a:latin typeface="Source Sans Pro"/>
                <a:ea typeface="+mn-ea"/>
                <a:cs typeface="+mn-cs"/>
              </a:rPr>
              <a:t>1</a:t>
            </a:r>
          </a:p>
        </p:txBody>
      </p:sp>
      <p:sp>
        <p:nvSpPr>
          <p:cNvPr id="38" name="Text Box 81"/>
          <p:cNvSpPr txBox="1">
            <a:spLocks noChangeArrowheads="1"/>
          </p:cNvSpPr>
          <p:nvPr/>
        </p:nvSpPr>
        <p:spPr bwMode="auto">
          <a:xfrm>
            <a:off x="609600" y="1676400"/>
            <a:ext cx="30008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800">
                <a:solidFill>
                  <a:prstClr val="black"/>
                </a:solidFill>
                <a:latin typeface="Source Sans Pro"/>
                <a:ea typeface="+mn-ea"/>
                <a:cs typeface="+mn-cs"/>
              </a:rPr>
              <a:t>c</a:t>
            </a:r>
          </a:p>
        </p:txBody>
      </p:sp>
      <p:sp>
        <p:nvSpPr>
          <p:cNvPr id="39" name="Text Box 82"/>
          <p:cNvSpPr txBox="1">
            <a:spLocks noChangeArrowheads="1"/>
          </p:cNvSpPr>
          <p:nvPr/>
        </p:nvSpPr>
        <p:spPr bwMode="auto">
          <a:xfrm>
            <a:off x="838200" y="1524000"/>
            <a:ext cx="44114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800">
                <a:solidFill>
                  <a:prstClr val="black"/>
                </a:solidFill>
                <a:latin typeface="Source Sans Pro"/>
                <a:ea typeface="+mn-ea"/>
                <a:cs typeface="+mn-cs"/>
              </a:rPr>
              <a:t>ab</a:t>
            </a:r>
          </a:p>
        </p:txBody>
      </p:sp>
      <p:sp>
        <p:nvSpPr>
          <p:cNvPr id="40" name="AutoShape 83"/>
          <p:cNvSpPr>
            <a:spLocks noChangeArrowheads="1"/>
          </p:cNvSpPr>
          <p:nvPr/>
        </p:nvSpPr>
        <p:spPr bwMode="auto">
          <a:xfrm>
            <a:off x="2266038" y="2261959"/>
            <a:ext cx="396706" cy="891063"/>
          </a:xfrm>
          <a:prstGeom prst="roundRect">
            <a:avLst>
              <a:gd name="adj" fmla="val 16667"/>
            </a:avLst>
          </a:prstGeom>
          <a:solidFill>
            <a:srgbClr val="FFFF99">
              <a:alpha val="45000"/>
            </a:srgbClr>
          </a:solidFill>
          <a:ln w="25400" algn="ctr">
            <a:solidFill>
              <a:sysClr val="windowText" lastClr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  <p:sp>
        <p:nvSpPr>
          <p:cNvPr id="41" name="AutoShape 84"/>
          <p:cNvSpPr>
            <a:spLocks noChangeArrowheads="1"/>
          </p:cNvSpPr>
          <p:nvPr/>
        </p:nvSpPr>
        <p:spPr bwMode="auto">
          <a:xfrm>
            <a:off x="1752600" y="2272189"/>
            <a:ext cx="838200" cy="408623"/>
          </a:xfrm>
          <a:prstGeom prst="roundRect">
            <a:avLst>
              <a:gd name="adj" fmla="val 16667"/>
            </a:avLst>
          </a:prstGeom>
          <a:solidFill>
            <a:srgbClr val="99CCFF">
              <a:alpha val="45000"/>
            </a:srgbClr>
          </a:solidFill>
          <a:ln w="25400" algn="ctr">
            <a:solidFill>
              <a:sysClr val="windowText" lastClr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  <p:sp>
        <p:nvSpPr>
          <p:cNvPr id="42" name="AutoShape 89"/>
          <p:cNvSpPr>
            <a:spLocks noChangeArrowheads="1"/>
          </p:cNvSpPr>
          <p:nvPr/>
        </p:nvSpPr>
        <p:spPr bwMode="auto">
          <a:xfrm>
            <a:off x="2286000" y="2272189"/>
            <a:ext cx="838200" cy="408623"/>
          </a:xfrm>
          <a:prstGeom prst="roundRect">
            <a:avLst>
              <a:gd name="adj" fmla="val 16667"/>
            </a:avLst>
          </a:prstGeom>
          <a:solidFill>
            <a:srgbClr val="FF99CC">
              <a:alpha val="45000"/>
            </a:srgbClr>
          </a:solidFill>
          <a:ln w="25400" algn="ctr">
            <a:solidFill>
              <a:sysClr val="windowText" lastClr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  <p:graphicFrame>
        <p:nvGraphicFramePr>
          <p:cNvPr id="43" name="Group 9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7583781"/>
              </p:ext>
            </p:extLst>
          </p:nvPr>
        </p:nvGraphicFramePr>
        <p:xfrm>
          <a:off x="1295400" y="4038600"/>
          <a:ext cx="2057400" cy="1066800"/>
        </p:xfrm>
        <a:graphic>
          <a:graphicData uri="http://schemas.openxmlformats.org/drawingml/2006/table">
            <a:tbl>
              <a:tblPr/>
              <a:tblGrid>
                <a:gridCol w="514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43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143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143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33400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3400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4" name="Line 107"/>
          <p:cNvSpPr>
            <a:spLocks noChangeShapeType="1"/>
          </p:cNvSpPr>
          <p:nvPr/>
        </p:nvSpPr>
        <p:spPr bwMode="auto">
          <a:xfrm flipH="1" flipV="1">
            <a:off x="914400" y="3657600"/>
            <a:ext cx="381000" cy="381000"/>
          </a:xfrm>
          <a:prstGeom prst="line">
            <a:avLst/>
          </a:prstGeom>
          <a:noFill/>
          <a:ln w="25400">
            <a:solidFill>
              <a:sysClr val="windowText" lastClr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  <p:sp>
        <p:nvSpPr>
          <p:cNvPr id="45" name="Text Box 108"/>
          <p:cNvSpPr txBox="1">
            <a:spLocks noChangeArrowheads="1"/>
          </p:cNvSpPr>
          <p:nvPr/>
        </p:nvSpPr>
        <p:spPr bwMode="auto">
          <a:xfrm>
            <a:off x="1295400" y="3581400"/>
            <a:ext cx="215527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prstClr val="black"/>
                </a:solidFill>
                <a:latin typeface="Source Sans Pro"/>
                <a:ea typeface="+mn-ea"/>
                <a:cs typeface="+mn-cs"/>
              </a:rPr>
              <a:t>00 </a:t>
            </a:r>
            <a:r>
              <a:rPr lang="en-US" sz="1800" dirty="0" smtClean="0">
                <a:solidFill>
                  <a:prstClr val="black"/>
                </a:solidFill>
                <a:latin typeface="Source Sans Pro"/>
                <a:ea typeface="+mn-ea"/>
                <a:cs typeface="+mn-cs"/>
              </a:rPr>
              <a:t>    </a:t>
            </a:r>
            <a:r>
              <a:rPr lang="en-US" sz="1800" dirty="0">
                <a:solidFill>
                  <a:prstClr val="black"/>
                </a:solidFill>
                <a:latin typeface="Source Sans Pro"/>
                <a:ea typeface="+mn-ea"/>
                <a:cs typeface="+mn-cs"/>
              </a:rPr>
              <a:t>01  </a:t>
            </a:r>
            <a:r>
              <a:rPr lang="en-US" sz="1800" dirty="0" smtClean="0">
                <a:solidFill>
                  <a:prstClr val="black"/>
                </a:solidFill>
                <a:latin typeface="Source Sans Pro"/>
                <a:ea typeface="+mn-ea"/>
                <a:cs typeface="+mn-cs"/>
              </a:rPr>
              <a:t>   11     10</a:t>
            </a:r>
            <a:endParaRPr lang="en-US" sz="1800" dirty="0">
              <a:solidFill>
                <a:prstClr val="black"/>
              </a:solidFill>
              <a:latin typeface="Source Sans Pro"/>
              <a:ea typeface="+mn-ea"/>
              <a:cs typeface="+mn-cs"/>
            </a:endParaRPr>
          </a:p>
        </p:txBody>
      </p:sp>
      <p:sp>
        <p:nvSpPr>
          <p:cNvPr id="46" name="Text Box 109"/>
          <p:cNvSpPr txBox="1">
            <a:spLocks noChangeArrowheads="1"/>
          </p:cNvSpPr>
          <p:nvPr/>
        </p:nvSpPr>
        <p:spPr bwMode="auto">
          <a:xfrm>
            <a:off x="890588" y="4030663"/>
            <a:ext cx="31290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800">
                <a:solidFill>
                  <a:prstClr val="black"/>
                </a:solidFill>
                <a:latin typeface="Source Sans Pro"/>
                <a:ea typeface="+mn-ea"/>
                <a:cs typeface="+mn-cs"/>
              </a:rPr>
              <a:t>0</a:t>
            </a:r>
          </a:p>
        </p:txBody>
      </p:sp>
      <p:sp>
        <p:nvSpPr>
          <p:cNvPr id="47" name="Text Box 110"/>
          <p:cNvSpPr txBox="1">
            <a:spLocks noChangeArrowheads="1"/>
          </p:cNvSpPr>
          <p:nvPr/>
        </p:nvSpPr>
        <p:spPr bwMode="auto">
          <a:xfrm>
            <a:off x="914400" y="4572000"/>
            <a:ext cx="31290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800">
                <a:solidFill>
                  <a:prstClr val="black"/>
                </a:solidFill>
                <a:latin typeface="Source Sans Pro"/>
                <a:ea typeface="+mn-ea"/>
                <a:cs typeface="+mn-cs"/>
              </a:rPr>
              <a:t>1</a:t>
            </a:r>
          </a:p>
        </p:txBody>
      </p:sp>
      <p:sp>
        <p:nvSpPr>
          <p:cNvPr id="48" name="Text Box 111"/>
          <p:cNvSpPr txBox="1">
            <a:spLocks noChangeArrowheads="1"/>
          </p:cNvSpPr>
          <p:nvPr/>
        </p:nvSpPr>
        <p:spPr bwMode="auto">
          <a:xfrm>
            <a:off x="685800" y="3505200"/>
            <a:ext cx="30008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800">
                <a:solidFill>
                  <a:prstClr val="black"/>
                </a:solidFill>
                <a:latin typeface="Source Sans Pro"/>
                <a:ea typeface="+mn-ea"/>
                <a:cs typeface="+mn-cs"/>
              </a:rPr>
              <a:t>c</a:t>
            </a:r>
          </a:p>
        </p:txBody>
      </p:sp>
      <p:sp>
        <p:nvSpPr>
          <p:cNvPr id="49" name="AutoShape 112"/>
          <p:cNvSpPr>
            <a:spLocks noChangeArrowheads="1"/>
          </p:cNvSpPr>
          <p:nvPr/>
        </p:nvSpPr>
        <p:spPr bwMode="auto">
          <a:xfrm>
            <a:off x="2415396" y="4038600"/>
            <a:ext cx="448574" cy="1066800"/>
          </a:xfrm>
          <a:prstGeom prst="roundRect">
            <a:avLst>
              <a:gd name="adj" fmla="val 16667"/>
            </a:avLst>
          </a:prstGeom>
          <a:solidFill>
            <a:srgbClr val="FFFF99">
              <a:alpha val="45000"/>
            </a:srgbClr>
          </a:solidFill>
          <a:ln w="25400" algn="ctr">
            <a:solidFill>
              <a:sysClr val="windowText" lastClr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  <p:sp>
        <p:nvSpPr>
          <p:cNvPr id="50" name="AutoShape 113"/>
          <p:cNvSpPr>
            <a:spLocks noChangeArrowheads="1"/>
          </p:cNvSpPr>
          <p:nvPr/>
        </p:nvSpPr>
        <p:spPr bwMode="auto">
          <a:xfrm>
            <a:off x="1371600" y="4100989"/>
            <a:ext cx="1905000" cy="408623"/>
          </a:xfrm>
          <a:prstGeom prst="roundRect">
            <a:avLst>
              <a:gd name="adj" fmla="val 16667"/>
            </a:avLst>
          </a:prstGeom>
          <a:solidFill>
            <a:srgbClr val="99CCFF">
              <a:alpha val="45000"/>
            </a:srgbClr>
          </a:solidFill>
          <a:ln w="25400" algn="ctr">
            <a:solidFill>
              <a:sysClr val="windowText" lastClr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  <p:sp>
        <p:nvSpPr>
          <p:cNvPr id="51" name="Text Box 115"/>
          <p:cNvSpPr txBox="1">
            <a:spLocks noChangeArrowheads="1"/>
          </p:cNvSpPr>
          <p:nvPr/>
        </p:nvSpPr>
        <p:spPr bwMode="auto">
          <a:xfrm>
            <a:off x="914400" y="3276600"/>
            <a:ext cx="44114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800">
                <a:solidFill>
                  <a:prstClr val="black"/>
                </a:solidFill>
                <a:latin typeface="Source Sans Pro"/>
                <a:ea typeface="+mn-ea"/>
                <a:cs typeface="+mn-cs"/>
              </a:rPr>
              <a:t>ab</a:t>
            </a:r>
          </a:p>
        </p:txBody>
      </p:sp>
      <p:sp>
        <p:nvSpPr>
          <p:cNvPr id="52" name="Rectangle 51"/>
          <p:cNvSpPr/>
          <p:nvPr/>
        </p:nvSpPr>
        <p:spPr>
          <a:xfrm>
            <a:off x="5334000" y="2438400"/>
            <a:ext cx="457200" cy="359569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5791200" y="2438400"/>
            <a:ext cx="762000" cy="359569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6553200" y="2438400"/>
            <a:ext cx="762000" cy="359569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5334000" y="4898231"/>
            <a:ext cx="457200" cy="359569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5791200" y="4898231"/>
            <a:ext cx="762000" cy="359569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9196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1" grpId="0" animBg="1"/>
      <p:bldP spid="42" grpId="0" animBg="1"/>
      <p:bldP spid="44" grpId="0" animBg="1"/>
      <p:bldP spid="45" grpId="0"/>
      <p:bldP spid="46" grpId="0"/>
      <p:bldP spid="47" grpId="0"/>
      <p:bldP spid="48" grpId="0"/>
      <p:bldP spid="49" grpId="0" animBg="1"/>
      <p:bldP spid="50" grpId="0" animBg="1"/>
      <p:bldP spid="51" grpId="0"/>
      <p:bldP spid="52" grpId="0" animBg="1"/>
      <p:bldP spid="53" grpId="0" animBg="1"/>
      <p:bldP spid="54" grpId="0" animBg="1"/>
      <p:bldP spid="55" grpId="0" animBg="1"/>
      <p:bldP spid="5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solidFill>
                  <a:schemeClr val="tx2"/>
                </a:solidFill>
              </a:rPr>
              <a:t>From Switches to Logic Gates to Logic Circuits</a:t>
            </a:r>
          </a:p>
          <a:p>
            <a:r>
              <a:rPr lang="en-US" sz="2800" dirty="0" smtClean="0">
                <a:solidFill>
                  <a:schemeClr val="tx2"/>
                </a:solidFill>
              </a:rPr>
              <a:t>Understanding the foundations of </a:t>
            </a:r>
          </a:p>
          <a:p>
            <a:pPr lvl="1"/>
            <a:r>
              <a:rPr lang="en-US" sz="2400" dirty="0" smtClean="0">
                <a:solidFill>
                  <a:schemeClr val="tx2"/>
                </a:solidFill>
              </a:rPr>
              <a:t>Computer Systems Organization and Programming</a:t>
            </a:r>
          </a:p>
          <a:p>
            <a:pPr lvl="1"/>
            <a:r>
              <a:rPr lang="en-US" sz="2400" dirty="0">
                <a:solidFill>
                  <a:schemeClr val="tx2"/>
                </a:solidFill>
              </a:rPr>
              <a:t>		e.g. Galaxy Note </a:t>
            </a:r>
            <a:r>
              <a:rPr lang="en-US" sz="2400" dirty="0">
                <a:solidFill>
                  <a:schemeClr val="tx2"/>
                </a:solidFill>
              </a:rPr>
              <a:t>9</a:t>
            </a:r>
            <a:endParaRPr lang="en-US" sz="2400" dirty="0" smtClean="0">
              <a:solidFill>
                <a:schemeClr val="tx2"/>
              </a:solidFill>
            </a:endParaRPr>
          </a:p>
          <a:p>
            <a:pPr lvl="1"/>
            <a:r>
              <a:rPr lang="en-US" sz="2400" dirty="0">
                <a:solidFill>
                  <a:schemeClr val="tx2"/>
                </a:solidFill>
              </a:rPr>
              <a:t>	with the </a:t>
            </a:r>
            <a:r>
              <a:rPr lang="en-US" sz="2400" dirty="0" err="1">
                <a:solidFill>
                  <a:schemeClr val="tx2"/>
                </a:solidFill>
              </a:rPr>
              <a:t>big.LITTLE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DynamicIQ</a:t>
            </a:r>
            <a:r>
              <a:rPr lang="en-US" sz="2400" dirty="0" smtClean="0">
                <a:solidFill>
                  <a:schemeClr val="tx2"/>
                </a:solidFill>
              </a:rPr>
              <a:t> 8-core </a:t>
            </a:r>
            <a:r>
              <a:rPr lang="en-US" sz="2400" dirty="0">
                <a:solidFill>
                  <a:schemeClr val="tx2"/>
                </a:solidFill>
              </a:rPr>
              <a:t>ARM processor </a:t>
            </a:r>
          </a:p>
          <a:p>
            <a:pPr marL="228600" lvl="1" indent="0">
              <a:buNone/>
            </a:pP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5" name="Title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Goals for Today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>
                <a:solidFill>
                  <a:schemeClr val="tx2"/>
                </a:solidFill>
              </a:rPr>
              <a:pPr>
                <a:defRPr/>
              </a:pPr>
              <a:t>5</a:t>
            </a:fld>
            <a:endParaRPr lang="en-US">
              <a:solidFill>
                <a:schemeClr val="tx2"/>
              </a:solidFill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706189"/>
              </p:ext>
            </p:extLst>
          </p:nvPr>
        </p:nvGraphicFramePr>
        <p:xfrm>
          <a:off x="787878" y="3061593"/>
          <a:ext cx="7898922" cy="3597494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6329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329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329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05069"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big</a:t>
                      </a:r>
                      <a:r>
                        <a:rPr lang="en-US" sz="2000" baseline="0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 Quad Core</a:t>
                      </a:r>
                      <a:endParaRPr lang="en-US" sz="2000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LITTLE Quad Core</a:t>
                      </a:r>
                      <a:endParaRPr lang="en-US" sz="2000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6906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Architecture</a:t>
                      </a: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ARM </a:t>
                      </a:r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v8</a:t>
                      </a:r>
                      <a:endParaRPr lang="en-US" sz="2000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ARM </a:t>
                      </a:r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v8</a:t>
                      </a:r>
                      <a:endParaRPr lang="en-US" sz="2000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6906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Process</a:t>
                      </a:r>
                      <a:endParaRPr lang="en-US" sz="2000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Samsung </a:t>
                      </a:r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10nm</a:t>
                      </a:r>
                      <a:endParaRPr lang="en-US" sz="2000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Samsung </a:t>
                      </a:r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10nm</a:t>
                      </a:r>
                      <a:endParaRPr lang="en-US" sz="2000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6156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Frequency</a:t>
                      </a:r>
                      <a:endParaRPr lang="en-US" sz="2000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2.9GHz</a:t>
                      </a:r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+</a:t>
                      </a:r>
                      <a:endParaRPr lang="en-US" sz="2000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1.9GHz</a:t>
                      </a:r>
                      <a:endParaRPr lang="en-US" sz="2000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6906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Area</a:t>
                      </a:r>
                      <a:endParaRPr lang="en-US" sz="2000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3.5mm2</a:t>
                      </a:r>
                      <a:endParaRPr lang="en-US" sz="2000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6906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Power-ratio</a:t>
                      </a:r>
                      <a:endParaRPr lang="en-US" sz="2000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1</a:t>
                      </a:r>
                      <a:endParaRPr lang="en-US" sz="2000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0.17</a:t>
                      </a:r>
                      <a:endParaRPr lang="en-US" sz="2000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6906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L1 Cache Size</a:t>
                      </a:r>
                      <a:endParaRPr lang="en-US" sz="2000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64 </a:t>
                      </a:r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KB</a:t>
                      </a:r>
                      <a:r>
                        <a:rPr lang="en-US" sz="2000" baseline="0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 I/D Cache</a:t>
                      </a:r>
                      <a:endParaRPr lang="en-US" sz="2000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64 </a:t>
                      </a:r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KB I/D Cache</a:t>
                      </a:r>
                      <a:endParaRPr lang="en-US" sz="2000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05069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L2 Cache Size</a:t>
                      </a:r>
                      <a:endParaRPr lang="en-US" sz="2000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2 MB Data Cache</a:t>
                      </a:r>
                      <a:endParaRPr lang="en-US" sz="2000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512 KB</a:t>
                      </a:r>
                      <a:r>
                        <a:rPr lang="en-US" sz="2000" baseline="0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 Data Cache</a:t>
                      </a:r>
                      <a:endParaRPr lang="en-US" sz="2000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87269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50</a:t>
            </a:fld>
            <a:endParaRPr lang="en-US" dirty="0"/>
          </a:p>
        </p:txBody>
      </p:sp>
      <p:sp>
        <p:nvSpPr>
          <p:cNvPr id="33" name="Rectangle 2"/>
          <p:cNvSpPr txBox="1">
            <a:spLocks noChangeArrowheads="1"/>
          </p:cNvSpPr>
          <p:nvPr/>
        </p:nvSpPr>
        <p:spPr>
          <a:xfrm>
            <a:off x="457200" y="157058"/>
            <a:ext cx="8229600" cy="10229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Source Sans Pro"/>
              </a:rPr>
              <a:t>Karnaugh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Source Sans Pro"/>
              </a:rPr>
              <a:t> Minimization Tricks (2)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Source Sans Pro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"/>
              <p:cNvSpPr txBox="1">
                <a:spLocks noChangeArrowheads="1"/>
              </p:cNvSpPr>
              <p:nvPr/>
            </p:nvSpPr>
            <p:spPr>
              <a:xfrm>
                <a:off x="4191000" y="1905000"/>
                <a:ext cx="4418013" cy="411321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457200" rtl="0" eaLnBrk="1" latinLnBrk="0" hangingPunct="1">
                  <a:spcBef>
                    <a:spcPts val="200"/>
                  </a:spcBef>
                  <a:buFont typeface="Arial"/>
                  <a:buChar char="•"/>
                  <a:defRPr sz="3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ts val="200"/>
                  </a:spcBef>
                  <a:buSzPct val="80000"/>
                  <a:buFont typeface="Wingdings" charset="2"/>
                  <a:buChar char="§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ts val="200"/>
                  </a:spcBef>
                  <a:buFont typeface="Arial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ts val="200"/>
                  </a:spcBef>
                  <a:buFont typeface="Wingdings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ts val="200"/>
                  </a:spcBef>
                  <a:buFont typeface="Arial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342900" marR="0" lvl="0" indent="-342900" algn="l" defTabSz="457200" rtl="0" eaLnBrk="1" fontAlgn="auto" latinLnBrk="0" hangingPunct="1">
                  <a:lnSpc>
                    <a:spcPct val="100000"/>
                  </a:lnSpc>
                  <a:spcBef>
                    <a:spcPts val="200"/>
                  </a:spcBef>
                  <a:spcAft>
                    <a:spcPts val="0"/>
                  </a:spcAft>
                  <a:buClrTx/>
                  <a:buSzTx/>
                  <a:buFont typeface="Arial"/>
                  <a:buChar char="•"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Source Sans Pro"/>
                  </a:rPr>
                  <a:t>The map wraps around</a:t>
                </a:r>
              </a:p>
              <a:p>
                <a:pPr marL="742950" marR="0" lvl="1" indent="-285750" algn="l" defTabSz="457200" rtl="0" eaLnBrk="1" fontAlgn="auto" latinLnBrk="0" hangingPunct="1">
                  <a:lnSpc>
                    <a:spcPct val="100000"/>
                  </a:lnSpc>
                  <a:spcBef>
                    <a:spcPts val="200"/>
                  </a:spcBef>
                  <a:spcAft>
                    <a:spcPts val="0"/>
                  </a:spcAft>
                  <a:buClrTx/>
                  <a:buSzPct val="80000"/>
                  <a:buFont typeface="Wingdings" charset="2"/>
                  <a:buChar char="§"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Source Sans Pro"/>
                  </a:rPr>
                  <a:t>out =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accent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kumimoji="0" lang="en-US" sz="24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accent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b</m:t>
                        </m:r>
                      </m:e>
                    </m:acc>
                  </m:oMath>
                </a14:m>
                <a:r>
                  <a:rPr kumimoji="0" lang="en-US" sz="2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Source Sans Pro"/>
                  </a:rPr>
                  <a:t>d</a:t>
                </a: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Source Sans Pro"/>
                </a:endParaRPr>
              </a:p>
              <a:p>
                <a:pPr marL="742950" marR="0" lvl="1" indent="-285750" algn="l" defTabSz="457200" rtl="0" eaLnBrk="1" fontAlgn="auto" latinLnBrk="0" hangingPunct="1">
                  <a:lnSpc>
                    <a:spcPct val="100000"/>
                  </a:lnSpc>
                  <a:spcBef>
                    <a:spcPts val="200"/>
                  </a:spcBef>
                  <a:spcAft>
                    <a:spcPts val="0"/>
                  </a:spcAft>
                  <a:buClrTx/>
                  <a:buSzPct val="80000"/>
                  <a:buFont typeface="Wingdings" charset="2"/>
                  <a:buChar char="§"/>
                  <a:tabLst/>
                  <a:defRPr/>
                </a:pP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Source Sans Pro"/>
                </a:endParaRPr>
              </a:p>
              <a:p>
                <a:pPr marL="742950" marR="0" lvl="1" indent="-285750" algn="l" defTabSz="457200" rtl="0" eaLnBrk="1" fontAlgn="auto" latinLnBrk="0" hangingPunct="1">
                  <a:lnSpc>
                    <a:spcPct val="100000"/>
                  </a:lnSpc>
                  <a:spcBef>
                    <a:spcPts val="200"/>
                  </a:spcBef>
                  <a:spcAft>
                    <a:spcPts val="0"/>
                  </a:spcAft>
                  <a:buClrTx/>
                  <a:buSzPct val="80000"/>
                  <a:buFont typeface="Wingdings" charset="2"/>
                  <a:buChar char="§"/>
                  <a:tabLst/>
                  <a:defRPr/>
                </a:pP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Source Sans Pro"/>
                </a:endParaRPr>
              </a:p>
              <a:p>
                <a:pPr marL="742950" marR="0" lvl="1" indent="-285750" algn="l" defTabSz="457200" rtl="0" eaLnBrk="1" fontAlgn="auto" latinLnBrk="0" hangingPunct="1">
                  <a:lnSpc>
                    <a:spcPct val="100000"/>
                  </a:lnSpc>
                  <a:spcBef>
                    <a:spcPts val="200"/>
                  </a:spcBef>
                  <a:spcAft>
                    <a:spcPts val="0"/>
                  </a:spcAft>
                  <a:buClrTx/>
                  <a:buSzPct val="80000"/>
                  <a:buFont typeface="Wingdings" charset="2"/>
                  <a:buChar char="§"/>
                  <a:tabLst/>
                  <a:defRPr/>
                </a:pPr>
                <a:endParaRPr kumimoji="0" lang="en-US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Source Sans Pro"/>
                </a:endParaRPr>
              </a:p>
              <a:p>
                <a:pPr marL="457200" marR="0" lvl="1" indent="0" algn="l" defTabSz="457200" rtl="0" eaLnBrk="1" fontAlgn="auto" latinLnBrk="0" hangingPunct="1">
                  <a:lnSpc>
                    <a:spcPct val="100000"/>
                  </a:lnSpc>
                  <a:spcBef>
                    <a:spcPts val="200"/>
                  </a:spcBef>
                  <a:spcAft>
                    <a:spcPts val="0"/>
                  </a:spcAft>
                  <a:buClrTx/>
                  <a:buSzPct val="80000"/>
                  <a:buFont typeface="Wingdings" charset="2"/>
                  <a:buNone/>
                  <a:tabLst/>
                  <a:defRPr/>
                </a:pP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Source Sans Pro"/>
                </a:endParaRPr>
              </a:p>
              <a:p>
                <a:pPr marL="742950" marR="0" lvl="1" indent="-285750" algn="l" defTabSz="457200" rtl="0" eaLnBrk="1" fontAlgn="auto" latinLnBrk="0" hangingPunct="1">
                  <a:lnSpc>
                    <a:spcPct val="100000"/>
                  </a:lnSpc>
                  <a:spcBef>
                    <a:spcPts val="200"/>
                  </a:spcBef>
                  <a:spcAft>
                    <a:spcPts val="0"/>
                  </a:spcAft>
                  <a:buClrTx/>
                  <a:buSzPct val="80000"/>
                  <a:buFont typeface="Wingdings" charset="2"/>
                  <a:buChar char="§"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Source Sans Pro"/>
                  </a:rPr>
                  <a:t>out =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chemeClr val="accent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kumimoji="0" lang="en-US" sz="24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chemeClr val="accent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b</m:t>
                        </m:r>
                      </m:e>
                    </m:acc>
                  </m:oMath>
                </a14:m>
                <a:r>
                  <a:rPr kumimoji="0" lang="en-US" sz="2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Source Sans Pro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chemeClr val="accent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kumimoji="0" lang="en-US" sz="24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chemeClr val="accent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d</m:t>
                        </m:r>
                      </m:e>
                    </m:acc>
                  </m:oMath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Source Sans Pro"/>
                </a:endParaRPr>
              </a:p>
              <a:p>
                <a:pPr marL="742950" marR="0" lvl="1" indent="-285750" algn="l" defTabSz="457200" rtl="0" eaLnBrk="1" fontAlgn="auto" latinLnBrk="0" hangingPunct="1">
                  <a:lnSpc>
                    <a:spcPct val="100000"/>
                  </a:lnSpc>
                  <a:spcBef>
                    <a:spcPts val="200"/>
                  </a:spcBef>
                  <a:spcAft>
                    <a:spcPts val="0"/>
                  </a:spcAft>
                  <a:buClrTx/>
                  <a:buSzPct val="80000"/>
                  <a:buFont typeface="Wingdings" charset="2"/>
                  <a:buChar char="§"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Source Sans Pro"/>
                </a:endParaRPr>
              </a:p>
            </p:txBody>
          </p:sp>
        </mc:Choice>
        <mc:Fallback xmlns="">
          <p:sp>
            <p:nvSpPr>
              <p:cNvPr id="34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1000" y="1905000"/>
                <a:ext cx="4418013" cy="4113213"/>
              </a:xfrm>
              <a:prstGeom prst="rect">
                <a:avLst/>
              </a:prstGeom>
              <a:blipFill>
                <a:blip r:embed="rId2"/>
                <a:stretch>
                  <a:fillRect l="-2486" t="-1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5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7290690"/>
              </p:ext>
            </p:extLst>
          </p:nvPr>
        </p:nvGraphicFramePr>
        <p:xfrm>
          <a:off x="1295400" y="4648200"/>
          <a:ext cx="2057400" cy="1858012"/>
        </p:xfrm>
        <a:graphic>
          <a:graphicData uri="http://schemas.openxmlformats.org/drawingml/2006/table">
            <a:tbl>
              <a:tblPr/>
              <a:tblGrid>
                <a:gridCol w="514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43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143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143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81000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2400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9700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3700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6" name="Line 31"/>
          <p:cNvSpPr>
            <a:spLocks noChangeShapeType="1"/>
          </p:cNvSpPr>
          <p:nvPr/>
        </p:nvSpPr>
        <p:spPr bwMode="auto">
          <a:xfrm flipH="1" flipV="1">
            <a:off x="914400" y="4267200"/>
            <a:ext cx="381000" cy="381000"/>
          </a:xfrm>
          <a:prstGeom prst="line">
            <a:avLst/>
          </a:prstGeom>
          <a:noFill/>
          <a:ln w="25400">
            <a:solidFill>
              <a:sysClr val="windowText" lastClr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" name="Text Box 32"/>
          <p:cNvSpPr txBox="1">
            <a:spLocks noChangeArrowheads="1"/>
          </p:cNvSpPr>
          <p:nvPr/>
        </p:nvSpPr>
        <p:spPr bwMode="auto">
          <a:xfrm>
            <a:off x="1297190" y="4176742"/>
            <a:ext cx="191430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00  </a:t>
            </a:r>
            <a:r>
              <a:rPr lang="en-US" sz="18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  01     11     10</a:t>
            </a:r>
            <a:endParaRPr lang="en-US" sz="18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38" name="Text Box 33"/>
          <p:cNvSpPr txBox="1">
            <a:spLocks noChangeArrowheads="1"/>
          </p:cNvSpPr>
          <p:nvPr/>
        </p:nvSpPr>
        <p:spPr bwMode="auto">
          <a:xfrm>
            <a:off x="808240" y="4626005"/>
            <a:ext cx="41870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80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00</a:t>
            </a:r>
          </a:p>
        </p:txBody>
      </p:sp>
      <p:sp>
        <p:nvSpPr>
          <p:cNvPr id="39" name="Text Box 34"/>
          <p:cNvSpPr txBox="1">
            <a:spLocks noChangeArrowheads="1"/>
          </p:cNvSpPr>
          <p:nvPr/>
        </p:nvSpPr>
        <p:spPr bwMode="auto">
          <a:xfrm>
            <a:off x="813003" y="5072092"/>
            <a:ext cx="41870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80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01</a:t>
            </a:r>
          </a:p>
        </p:txBody>
      </p:sp>
      <p:sp>
        <p:nvSpPr>
          <p:cNvPr id="40" name="Text Box 35"/>
          <p:cNvSpPr txBox="1">
            <a:spLocks noChangeArrowheads="1"/>
          </p:cNvSpPr>
          <p:nvPr/>
        </p:nvSpPr>
        <p:spPr bwMode="auto">
          <a:xfrm>
            <a:off x="914400" y="1143000"/>
            <a:ext cx="41710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80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ab</a:t>
            </a:r>
          </a:p>
        </p:txBody>
      </p:sp>
      <p:sp>
        <p:nvSpPr>
          <p:cNvPr id="41" name="Text Box 36"/>
          <p:cNvSpPr txBox="1">
            <a:spLocks noChangeArrowheads="1"/>
          </p:cNvSpPr>
          <p:nvPr/>
        </p:nvSpPr>
        <p:spPr bwMode="auto">
          <a:xfrm>
            <a:off x="563563" y="4181475"/>
            <a:ext cx="40427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80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cd</a:t>
            </a:r>
          </a:p>
        </p:txBody>
      </p:sp>
      <p:sp>
        <p:nvSpPr>
          <p:cNvPr id="42" name="Text Box 37"/>
          <p:cNvSpPr txBox="1">
            <a:spLocks noChangeArrowheads="1"/>
          </p:cNvSpPr>
          <p:nvPr/>
        </p:nvSpPr>
        <p:spPr bwMode="auto">
          <a:xfrm>
            <a:off x="800100" y="5581650"/>
            <a:ext cx="41870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80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11</a:t>
            </a:r>
          </a:p>
        </p:txBody>
      </p:sp>
      <p:sp>
        <p:nvSpPr>
          <p:cNvPr id="43" name="Text Box 38"/>
          <p:cNvSpPr txBox="1">
            <a:spLocks noChangeArrowheads="1"/>
          </p:cNvSpPr>
          <p:nvPr/>
        </p:nvSpPr>
        <p:spPr bwMode="auto">
          <a:xfrm>
            <a:off x="790575" y="5981700"/>
            <a:ext cx="41870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80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10</a:t>
            </a:r>
          </a:p>
        </p:txBody>
      </p:sp>
      <p:sp>
        <p:nvSpPr>
          <p:cNvPr id="44" name="AutoShape 39"/>
          <p:cNvSpPr>
            <a:spLocks noChangeArrowheads="1"/>
          </p:cNvSpPr>
          <p:nvPr/>
        </p:nvSpPr>
        <p:spPr bwMode="auto">
          <a:xfrm>
            <a:off x="2854338" y="5987858"/>
            <a:ext cx="533400" cy="533400"/>
          </a:xfrm>
          <a:prstGeom prst="roundRect">
            <a:avLst>
              <a:gd name="adj" fmla="val 16667"/>
            </a:avLst>
          </a:prstGeom>
          <a:solidFill>
            <a:srgbClr val="99CCFF">
              <a:alpha val="45000"/>
            </a:srgbClr>
          </a:solidFill>
          <a:ln w="25400" algn="ctr">
            <a:solidFill>
              <a:sysClr val="windowText" lastClr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5" name="AutoShape 40"/>
          <p:cNvSpPr>
            <a:spLocks noChangeArrowheads="1"/>
          </p:cNvSpPr>
          <p:nvPr/>
        </p:nvSpPr>
        <p:spPr bwMode="auto">
          <a:xfrm>
            <a:off x="2861152" y="4495801"/>
            <a:ext cx="567848" cy="576292"/>
          </a:xfrm>
          <a:prstGeom prst="roundRect">
            <a:avLst>
              <a:gd name="adj" fmla="val 16667"/>
            </a:avLst>
          </a:prstGeom>
          <a:solidFill>
            <a:srgbClr val="99CCFF">
              <a:alpha val="45000"/>
            </a:srgbClr>
          </a:solidFill>
          <a:ln w="25400" algn="ctr">
            <a:solidFill>
              <a:sysClr val="windowText" lastClr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6" name="AutoShape 41"/>
          <p:cNvSpPr>
            <a:spLocks noChangeArrowheads="1"/>
          </p:cNvSpPr>
          <p:nvPr/>
        </p:nvSpPr>
        <p:spPr bwMode="auto">
          <a:xfrm>
            <a:off x="1209279" y="4495800"/>
            <a:ext cx="588697" cy="550891"/>
          </a:xfrm>
          <a:prstGeom prst="roundRect">
            <a:avLst>
              <a:gd name="adj" fmla="val 16667"/>
            </a:avLst>
          </a:prstGeom>
          <a:solidFill>
            <a:srgbClr val="99CCFF">
              <a:alpha val="45000"/>
            </a:srgbClr>
          </a:solidFill>
          <a:ln w="25400" algn="ctr">
            <a:solidFill>
              <a:sysClr val="windowText" lastClr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7" name="AutoShape 42"/>
          <p:cNvSpPr>
            <a:spLocks noChangeArrowheads="1"/>
          </p:cNvSpPr>
          <p:nvPr/>
        </p:nvSpPr>
        <p:spPr bwMode="auto">
          <a:xfrm>
            <a:off x="1209279" y="5979433"/>
            <a:ext cx="561048" cy="583673"/>
          </a:xfrm>
          <a:prstGeom prst="roundRect">
            <a:avLst>
              <a:gd name="adj" fmla="val 16667"/>
            </a:avLst>
          </a:prstGeom>
          <a:solidFill>
            <a:srgbClr val="99CCFF">
              <a:alpha val="45000"/>
            </a:srgbClr>
          </a:solidFill>
          <a:ln w="25400" algn="ctr">
            <a:solidFill>
              <a:sysClr val="windowText" lastClr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48" name="Group 8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8966066"/>
              </p:ext>
            </p:extLst>
          </p:nvPr>
        </p:nvGraphicFramePr>
        <p:xfrm>
          <a:off x="1295400" y="1905000"/>
          <a:ext cx="2057400" cy="1858012"/>
        </p:xfrm>
        <a:graphic>
          <a:graphicData uri="http://schemas.openxmlformats.org/drawingml/2006/table">
            <a:tbl>
              <a:tblPr/>
              <a:tblGrid>
                <a:gridCol w="514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43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953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81000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2400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9700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3700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9" name="Line 71"/>
          <p:cNvSpPr>
            <a:spLocks noChangeShapeType="1"/>
          </p:cNvSpPr>
          <p:nvPr/>
        </p:nvSpPr>
        <p:spPr bwMode="auto">
          <a:xfrm flipH="1" flipV="1">
            <a:off x="914400" y="1524000"/>
            <a:ext cx="381000" cy="381000"/>
          </a:xfrm>
          <a:prstGeom prst="line">
            <a:avLst/>
          </a:prstGeom>
          <a:noFill/>
          <a:ln w="25400">
            <a:solidFill>
              <a:sysClr val="windowText" lastClr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0" name="Text Box 72"/>
          <p:cNvSpPr txBox="1">
            <a:spLocks noChangeArrowheads="1"/>
          </p:cNvSpPr>
          <p:nvPr/>
        </p:nvSpPr>
        <p:spPr bwMode="auto">
          <a:xfrm>
            <a:off x="1267028" y="1443067"/>
            <a:ext cx="191430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00 </a:t>
            </a:r>
            <a:r>
              <a:rPr lang="en-US" sz="18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   </a:t>
            </a:r>
            <a:r>
              <a:rPr lang="en-US" sz="18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01  </a:t>
            </a:r>
            <a:r>
              <a:rPr lang="en-US" sz="18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  11     10</a:t>
            </a:r>
            <a:endParaRPr lang="en-US" sz="18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1" name="Text Box 73"/>
          <p:cNvSpPr txBox="1">
            <a:spLocks noChangeArrowheads="1"/>
          </p:cNvSpPr>
          <p:nvPr/>
        </p:nvSpPr>
        <p:spPr bwMode="auto">
          <a:xfrm>
            <a:off x="808240" y="1882805"/>
            <a:ext cx="41870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80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00</a:t>
            </a:r>
          </a:p>
        </p:txBody>
      </p:sp>
      <p:sp>
        <p:nvSpPr>
          <p:cNvPr id="52" name="Text Box 74"/>
          <p:cNvSpPr txBox="1">
            <a:spLocks noChangeArrowheads="1"/>
          </p:cNvSpPr>
          <p:nvPr/>
        </p:nvSpPr>
        <p:spPr bwMode="auto">
          <a:xfrm>
            <a:off x="813003" y="2328892"/>
            <a:ext cx="41870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80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01</a:t>
            </a:r>
          </a:p>
        </p:txBody>
      </p:sp>
      <p:sp>
        <p:nvSpPr>
          <p:cNvPr id="53" name="Text Box 75"/>
          <p:cNvSpPr txBox="1">
            <a:spLocks noChangeArrowheads="1"/>
          </p:cNvSpPr>
          <p:nvPr/>
        </p:nvSpPr>
        <p:spPr bwMode="auto">
          <a:xfrm>
            <a:off x="914400" y="3886200"/>
            <a:ext cx="41710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ab</a:t>
            </a:r>
          </a:p>
        </p:txBody>
      </p:sp>
      <p:sp>
        <p:nvSpPr>
          <p:cNvPr id="54" name="Text Box 76"/>
          <p:cNvSpPr txBox="1">
            <a:spLocks noChangeArrowheads="1"/>
          </p:cNvSpPr>
          <p:nvPr/>
        </p:nvSpPr>
        <p:spPr bwMode="auto">
          <a:xfrm>
            <a:off x="537368" y="1443067"/>
            <a:ext cx="40427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cd</a:t>
            </a:r>
          </a:p>
        </p:txBody>
      </p:sp>
      <p:sp>
        <p:nvSpPr>
          <p:cNvPr id="55" name="Text Box 77"/>
          <p:cNvSpPr txBox="1">
            <a:spLocks noChangeArrowheads="1"/>
          </p:cNvSpPr>
          <p:nvPr/>
        </p:nvSpPr>
        <p:spPr bwMode="auto">
          <a:xfrm>
            <a:off x="801890" y="2824192"/>
            <a:ext cx="41870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80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11</a:t>
            </a:r>
          </a:p>
        </p:txBody>
      </p:sp>
      <p:sp>
        <p:nvSpPr>
          <p:cNvPr id="56" name="Text Box 78"/>
          <p:cNvSpPr txBox="1">
            <a:spLocks noChangeArrowheads="1"/>
          </p:cNvSpPr>
          <p:nvPr/>
        </p:nvSpPr>
        <p:spPr bwMode="auto">
          <a:xfrm>
            <a:off x="792365" y="3224242"/>
            <a:ext cx="41870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80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10</a:t>
            </a:r>
          </a:p>
        </p:txBody>
      </p:sp>
      <p:sp>
        <p:nvSpPr>
          <p:cNvPr id="57" name="AutoShape 79"/>
          <p:cNvSpPr>
            <a:spLocks noChangeArrowheads="1"/>
          </p:cNvSpPr>
          <p:nvPr/>
        </p:nvSpPr>
        <p:spPr bwMode="auto">
          <a:xfrm>
            <a:off x="1209279" y="2367968"/>
            <a:ext cx="544907" cy="832432"/>
          </a:xfrm>
          <a:prstGeom prst="roundRect">
            <a:avLst>
              <a:gd name="adj" fmla="val 16667"/>
            </a:avLst>
          </a:prstGeom>
          <a:solidFill>
            <a:srgbClr val="99CCFF">
              <a:alpha val="45000"/>
            </a:srgbClr>
          </a:solidFill>
          <a:ln w="25400" algn="ctr">
            <a:solidFill>
              <a:sysClr val="windowText" lastClr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8" name="AutoShape 81"/>
          <p:cNvSpPr>
            <a:spLocks noChangeArrowheads="1"/>
          </p:cNvSpPr>
          <p:nvPr/>
        </p:nvSpPr>
        <p:spPr bwMode="auto">
          <a:xfrm>
            <a:off x="2838435" y="2370706"/>
            <a:ext cx="685800" cy="762000"/>
          </a:xfrm>
          <a:prstGeom prst="roundRect">
            <a:avLst>
              <a:gd name="adj" fmla="val 16667"/>
            </a:avLst>
          </a:prstGeom>
          <a:solidFill>
            <a:srgbClr val="99CCFF">
              <a:alpha val="45000"/>
            </a:srgbClr>
          </a:solidFill>
          <a:ln w="25400" algn="ctr">
            <a:solidFill>
              <a:sysClr val="windowText" lastClr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5755098" y="2392137"/>
            <a:ext cx="457200" cy="359569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4688298" y="4626005"/>
            <a:ext cx="1524000" cy="369888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4777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7" grpId="0"/>
      <p:bldP spid="38" grpId="0"/>
      <p:bldP spid="39" grpId="0"/>
      <p:bldP spid="41" grpId="0"/>
      <p:bldP spid="42" grpId="0"/>
      <p:bldP spid="43" grpId="0"/>
      <p:bldP spid="44" grpId="0" animBg="1"/>
      <p:bldP spid="45" grpId="0" animBg="1"/>
      <p:bldP spid="46" grpId="0" animBg="1"/>
      <p:bldP spid="47" grpId="0" animBg="1"/>
      <p:bldP spid="53" grpId="0"/>
      <p:bldP spid="57" grpId="0" animBg="1"/>
      <p:bldP spid="58" grpId="0" animBg="1"/>
      <p:bldP spid="59" grpId="0" animBg="1"/>
      <p:bldP spid="60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51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"/>
              <p:cNvSpPr txBox="1">
                <a:spLocks noChangeArrowheads="1"/>
              </p:cNvSpPr>
              <p:nvPr/>
            </p:nvSpPr>
            <p:spPr>
              <a:xfrm>
                <a:off x="4191000" y="1905000"/>
                <a:ext cx="4953000" cy="49530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457200" rtl="0" eaLnBrk="1" latinLnBrk="0" hangingPunct="1">
                  <a:spcBef>
                    <a:spcPts val="200"/>
                  </a:spcBef>
                  <a:buFont typeface="Arial"/>
                  <a:buChar char="•"/>
                  <a:defRPr sz="3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ts val="200"/>
                  </a:spcBef>
                  <a:buSzPct val="80000"/>
                  <a:buFont typeface="Wingdings" charset="2"/>
                  <a:buChar char="§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ts val="200"/>
                  </a:spcBef>
                  <a:buFont typeface="Arial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ts val="200"/>
                  </a:spcBef>
                  <a:buFont typeface="Wingdings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ts val="200"/>
                  </a:spcBef>
                  <a:buFont typeface="Arial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342900" marR="0" lvl="0" indent="-342900" algn="l" defTabSz="457200" rtl="0" eaLnBrk="1" fontAlgn="auto" latinLnBrk="0" hangingPunct="1">
                  <a:lnSpc>
                    <a:spcPct val="100000"/>
                  </a:lnSpc>
                  <a:spcBef>
                    <a:spcPts val="200"/>
                  </a:spcBef>
                  <a:spcAft>
                    <a:spcPts val="0"/>
                  </a:spcAft>
                  <a:buClrTx/>
                  <a:buSzTx/>
                  <a:buFont typeface="Arial"/>
                  <a:buChar char="•"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Source Sans Pro"/>
                  </a:rPr>
                  <a:t>“Don’t care” values can be interpreted individually in whatever way is convenient</a:t>
                </a:r>
              </a:p>
              <a:p>
                <a:pPr marL="742950" marR="0" lvl="1" indent="-285750" algn="l" defTabSz="457200" rtl="0" eaLnBrk="1" fontAlgn="auto" latinLnBrk="0" hangingPunct="1">
                  <a:lnSpc>
                    <a:spcPct val="100000"/>
                  </a:lnSpc>
                  <a:spcBef>
                    <a:spcPts val="200"/>
                  </a:spcBef>
                  <a:spcAft>
                    <a:spcPts val="0"/>
                  </a:spcAft>
                  <a:buClrTx/>
                  <a:buSzPct val="80000"/>
                  <a:buFont typeface="Wingdings" charset="2"/>
                  <a:buChar char="§"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Source Sans Pro"/>
                  </a:rPr>
                  <a:t>assume all x’s = 1</a:t>
                </a:r>
              </a:p>
              <a:p>
                <a:pPr marL="742950" marR="0" lvl="1" indent="-285750" algn="l" defTabSz="457200" rtl="0" eaLnBrk="1" fontAlgn="auto" latinLnBrk="0" hangingPunct="1">
                  <a:lnSpc>
                    <a:spcPct val="100000"/>
                  </a:lnSpc>
                  <a:spcBef>
                    <a:spcPts val="200"/>
                  </a:spcBef>
                  <a:spcAft>
                    <a:spcPts val="0"/>
                  </a:spcAft>
                  <a:buClrTx/>
                  <a:buSzPct val="80000"/>
                  <a:buFont typeface="Wingdings" charset="2"/>
                  <a:buChar char="§"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Source Sans Pro"/>
                  </a:rPr>
                  <a:t>out = d</a:t>
                </a:r>
              </a:p>
              <a:p>
                <a:pPr marL="742950" marR="0" lvl="1" indent="-285750" algn="l" defTabSz="457200" rtl="0" eaLnBrk="1" fontAlgn="auto" latinLnBrk="0" hangingPunct="1">
                  <a:lnSpc>
                    <a:spcPct val="100000"/>
                  </a:lnSpc>
                  <a:spcBef>
                    <a:spcPts val="200"/>
                  </a:spcBef>
                  <a:spcAft>
                    <a:spcPts val="0"/>
                  </a:spcAft>
                  <a:buClrTx/>
                  <a:buSzPct val="80000"/>
                  <a:buFont typeface="Wingdings" charset="2"/>
                  <a:buChar char="§"/>
                  <a:tabLst/>
                  <a:defRPr/>
                </a:pPr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Source Sans Pro"/>
                </a:endParaRPr>
              </a:p>
              <a:p>
                <a:pPr marL="457200" marR="0" lvl="1" indent="0" algn="l" defTabSz="457200" rtl="0" eaLnBrk="1" fontAlgn="auto" latinLnBrk="0" hangingPunct="1">
                  <a:lnSpc>
                    <a:spcPct val="100000"/>
                  </a:lnSpc>
                  <a:spcBef>
                    <a:spcPts val="200"/>
                  </a:spcBef>
                  <a:spcAft>
                    <a:spcPts val="0"/>
                  </a:spcAft>
                  <a:buClrTx/>
                  <a:buSzPct val="80000"/>
                  <a:buFont typeface="Wingdings" charset="2"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Source Sans Pro"/>
                </a:endParaRPr>
              </a:p>
              <a:p>
                <a:pPr marL="742950" marR="0" lvl="1" indent="-285750" algn="l" defTabSz="457200" rtl="0" eaLnBrk="1" fontAlgn="auto" latinLnBrk="0" hangingPunct="1">
                  <a:lnSpc>
                    <a:spcPct val="100000"/>
                  </a:lnSpc>
                  <a:spcBef>
                    <a:spcPts val="200"/>
                  </a:spcBef>
                  <a:spcAft>
                    <a:spcPts val="0"/>
                  </a:spcAft>
                  <a:buClrTx/>
                  <a:buSzPct val="80000"/>
                  <a:buFont typeface="Wingdings" charset="2"/>
                  <a:buChar char="§"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Source Sans Pro"/>
                  </a:rPr>
                  <a:t>assume middle x’s = 0</a:t>
                </a:r>
              </a:p>
              <a:p>
                <a:pPr marL="742950" marR="0" lvl="1" indent="-285750" algn="l" defTabSz="457200" rtl="0" eaLnBrk="1" fontAlgn="auto" latinLnBrk="0" hangingPunct="1">
                  <a:lnSpc>
                    <a:spcPct val="100000"/>
                  </a:lnSpc>
                  <a:spcBef>
                    <a:spcPts val="200"/>
                  </a:spcBef>
                  <a:spcAft>
                    <a:spcPts val="0"/>
                  </a:spcAft>
                  <a:buClrTx/>
                  <a:buSzPct val="80000"/>
                  <a:buFont typeface="Wingdings" charset="2"/>
                  <a:buChar char="§"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Source Sans Pro"/>
                  </a:rPr>
                  <a:t>assume 4</a:t>
                </a:r>
                <a:r>
                  <a:rPr kumimoji="0" lang="en-US" sz="2400" b="0" i="0" u="none" strike="noStrike" kern="1200" cap="none" spc="0" normalizeH="0" baseline="30000" noProof="0" dirty="0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Source Sans Pro"/>
                  </a:rPr>
                  <a:t>th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Source Sans Pro"/>
                  </a:rPr>
                  <a:t> column x = 1</a:t>
                </a:r>
              </a:p>
              <a:p>
                <a:pPr marL="742950" marR="0" lvl="1" indent="-285750" algn="l" defTabSz="457200" rtl="0" eaLnBrk="1" fontAlgn="auto" latinLnBrk="0" hangingPunct="1">
                  <a:lnSpc>
                    <a:spcPct val="100000"/>
                  </a:lnSpc>
                  <a:spcBef>
                    <a:spcPts val="200"/>
                  </a:spcBef>
                  <a:spcAft>
                    <a:spcPts val="0"/>
                  </a:spcAft>
                  <a:buClrTx/>
                  <a:buSzPct val="80000"/>
                  <a:buFont typeface="Wingdings" charset="2"/>
                  <a:buChar char="§"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Source Sans Pro"/>
                  </a:rPr>
                  <a:t>out =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chemeClr val="accent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kumimoji="0" lang="en-US" sz="24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chemeClr val="accent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b</m:t>
                        </m:r>
                      </m:e>
                    </m:acc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Source Sans Pro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chemeClr val="accent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kumimoji="0" lang="en-US" sz="24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chemeClr val="accent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d</m:t>
                        </m:r>
                      </m:e>
                    </m:acc>
                  </m:oMath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Source Sans Pro"/>
                </a:endParaRPr>
              </a:p>
            </p:txBody>
          </p:sp>
        </mc:Choice>
        <mc:Fallback xmlns="">
          <p:sp>
            <p:nvSpPr>
              <p:cNvPr id="32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1000" y="1905000"/>
                <a:ext cx="4953000" cy="4953000"/>
              </a:xfrm>
              <a:prstGeom prst="rect">
                <a:avLst/>
              </a:prstGeom>
              <a:blipFill>
                <a:blip r:embed="rId2"/>
                <a:stretch>
                  <a:fillRect l="-2217" t="-1355" r="-6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Rectangle 2"/>
          <p:cNvSpPr txBox="1">
            <a:spLocks noChangeArrowheads="1"/>
          </p:cNvSpPr>
          <p:nvPr/>
        </p:nvSpPr>
        <p:spPr>
          <a:xfrm>
            <a:off x="457200" y="157058"/>
            <a:ext cx="8229600" cy="10229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Source Sans Pro"/>
              </a:rPr>
              <a:t>Karnaugh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Source Sans Pro"/>
              </a:rPr>
              <a:t> Minimization Tricks (3)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Source Sans Pro"/>
            </a:endParaRPr>
          </a:p>
        </p:txBody>
      </p:sp>
      <p:graphicFrame>
        <p:nvGraphicFramePr>
          <p:cNvPr id="34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0616544"/>
              </p:ext>
            </p:extLst>
          </p:nvPr>
        </p:nvGraphicFramePr>
        <p:xfrm>
          <a:off x="1295400" y="4648200"/>
          <a:ext cx="2057400" cy="1858012"/>
        </p:xfrm>
        <a:graphic>
          <a:graphicData uri="http://schemas.openxmlformats.org/drawingml/2006/table">
            <a:tbl>
              <a:tblPr/>
              <a:tblGrid>
                <a:gridCol w="514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43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143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143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81000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2400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9700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3700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5" name="Line 31"/>
          <p:cNvSpPr>
            <a:spLocks noChangeShapeType="1"/>
          </p:cNvSpPr>
          <p:nvPr/>
        </p:nvSpPr>
        <p:spPr bwMode="auto">
          <a:xfrm flipH="1" flipV="1">
            <a:off x="914400" y="4267200"/>
            <a:ext cx="381000" cy="381000"/>
          </a:xfrm>
          <a:prstGeom prst="line">
            <a:avLst/>
          </a:prstGeom>
          <a:noFill/>
          <a:ln w="25400">
            <a:solidFill>
              <a:sysClr val="windowText" lastClr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" name="Text Box 32"/>
          <p:cNvSpPr txBox="1">
            <a:spLocks noChangeArrowheads="1"/>
          </p:cNvSpPr>
          <p:nvPr/>
        </p:nvSpPr>
        <p:spPr bwMode="auto">
          <a:xfrm>
            <a:off x="1295400" y="4191000"/>
            <a:ext cx="191430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00  </a:t>
            </a:r>
            <a:r>
              <a:rPr lang="en-US" sz="18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  01     11     10</a:t>
            </a:r>
            <a:endParaRPr lang="en-US" sz="18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37" name="Text Box 33"/>
          <p:cNvSpPr txBox="1">
            <a:spLocks noChangeArrowheads="1"/>
          </p:cNvSpPr>
          <p:nvPr/>
        </p:nvSpPr>
        <p:spPr bwMode="auto">
          <a:xfrm>
            <a:off x="806450" y="4640263"/>
            <a:ext cx="41870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80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00</a:t>
            </a:r>
          </a:p>
        </p:txBody>
      </p:sp>
      <p:sp>
        <p:nvSpPr>
          <p:cNvPr id="38" name="Text Box 34"/>
          <p:cNvSpPr txBox="1">
            <a:spLocks noChangeArrowheads="1"/>
          </p:cNvSpPr>
          <p:nvPr/>
        </p:nvSpPr>
        <p:spPr bwMode="auto">
          <a:xfrm>
            <a:off x="811213" y="5086350"/>
            <a:ext cx="41870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80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01</a:t>
            </a:r>
          </a:p>
        </p:txBody>
      </p:sp>
      <p:sp>
        <p:nvSpPr>
          <p:cNvPr id="39" name="Text Box 35"/>
          <p:cNvSpPr txBox="1">
            <a:spLocks noChangeArrowheads="1"/>
          </p:cNvSpPr>
          <p:nvPr/>
        </p:nvSpPr>
        <p:spPr bwMode="auto">
          <a:xfrm>
            <a:off x="914400" y="1143000"/>
            <a:ext cx="41710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80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ab</a:t>
            </a:r>
          </a:p>
        </p:txBody>
      </p:sp>
      <p:sp>
        <p:nvSpPr>
          <p:cNvPr id="40" name="Text Box 36"/>
          <p:cNvSpPr txBox="1">
            <a:spLocks noChangeArrowheads="1"/>
          </p:cNvSpPr>
          <p:nvPr/>
        </p:nvSpPr>
        <p:spPr bwMode="auto">
          <a:xfrm>
            <a:off x="563563" y="4181475"/>
            <a:ext cx="40427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80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cd</a:t>
            </a:r>
          </a:p>
        </p:txBody>
      </p:sp>
      <p:sp>
        <p:nvSpPr>
          <p:cNvPr id="41" name="Text Box 37"/>
          <p:cNvSpPr txBox="1">
            <a:spLocks noChangeArrowheads="1"/>
          </p:cNvSpPr>
          <p:nvPr/>
        </p:nvSpPr>
        <p:spPr bwMode="auto">
          <a:xfrm>
            <a:off x="800100" y="5581650"/>
            <a:ext cx="41870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80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11</a:t>
            </a:r>
          </a:p>
        </p:txBody>
      </p:sp>
      <p:sp>
        <p:nvSpPr>
          <p:cNvPr id="42" name="Text Box 38"/>
          <p:cNvSpPr txBox="1">
            <a:spLocks noChangeArrowheads="1"/>
          </p:cNvSpPr>
          <p:nvPr/>
        </p:nvSpPr>
        <p:spPr bwMode="auto">
          <a:xfrm>
            <a:off x="790575" y="5981700"/>
            <a:ext cx="41870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80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10</a:t>
            </a:r>
          </a:p>
        </p:txBody>
      </p:sp>
      <p:sp>
        <p:nvSpPr>
          <p:cNvPr id="43" name="AutoShape 39"/>
          <p:cNvSpPr>
            <a:spLocks noChangeArrowheads="1"/>
          </p:cNvSpPr>
          <p:nvPr/>
        </p:nvSpPr>
        <p:spPr bwMode="auto">
          <a:xfrm>
            <a:off x="2819400" y="5992337"/>
            <a:ext cx="685800" cy="570770"/>
          </a:xfrm>
          <a:prstGeom prst="roundRect">
            <a:avLst>
              <a:gd name="adj" fmla="val 16667"/>
            </a:avLst>
          </a:prstGeom>
          <a:solidFill>
            <a:srgbClr val="99CCFF">
              <a:alpha val="45000"/>
            </a:srgbClr>
          </a:solidFill>
          <a:ln w="25400" algn="ctr">
            <a:solidFill>
              <a:sysClr val="windowText" lastClr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4" name="AutoShape 40"/>
          <p:cNvSpPr>
            <a:spLocks noChangeArrowheads="1"/>
          </p:cNvSpPr>
          <p:nvPr/>
        </p:nvSpPr>
        <p:spPr bwMode="auto">
          <a:xfrm>
            <a:off x="2828706" y="4429508"/>
            <a:ext cx="552791" cy="599693"/>
          </a:xfrm>
          <a:prstGeom prst="roundRect">
            <a:avLst>
              <a:gd name="adj" fmla="val 16667"/>
            </a:avLst>
          </a:prstGeom>
          <a:solidFill>
            <a:srgbClr val="99CCFF">
              <a:alpha val="45000"/>
            </a:srgbClr>
          </a:solidFill>
          <a:ln w="25400" algn="ctr">
            <a:solidFill>
              <a:sysClr val="windowText" lastClr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5" name="AutoShape 41"/>
          <p:cNvSpPr>
            <a:spLocks noChangeArrowheads="1"/>
          </p:cNvSpPr>
          <p:nvPr/>
        </p:nvSpPr>
        <p:spPr bwMode="auto">
          <a:xfrm>
            <a:off x="1120241" y="4429508"/>
            <a:ext cx="657102" cy="616599"/>
          </a:xfrm>
          <a:prstGeom prst="roundRect">
            <a:avLst>
              <a:gd name="adj" fmla="val 16667"/>
            </a:avLst>
          </a:prstGeom>
          <a:solidFill>
            <a:srgbClr val="99CCFF">
              <a:alpha val="45000"/>
            </a:srgbClr>
          </a:solidFill>
          <a:ln w="25400" algn="ctr">
            <a:solidFill>
              <a:sysClr val="windowText" lastClr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6" name="AutoShape 42"/>
          <p:cNvSpPr>
            <a:spLocks noChangeArrowheads="1"/>
          </p:cNvSpPr>
          <p:nvPr/>
        </p:nvSpPr>
        <p:spPr bwMode="auto">
          <a:xfrm>
            <a:off x="1143000" y="5992336"/>
            <a:ext cx="634343" cy="570771"/>
          </a:xfrm>
          <a:prstGeom prst="roundRect">
            <a:avLst>
              <a:gd name="adj" fmla="val 16667"/>
            </a:avLst>
          </a:prstGeom>
          <a:solidFill>
            <a:srgbClr val="99CCFF">
              <a:alpha val="45000"/>
            </a:srgbClr>
          </a:solidFill>
          <a:ln w="25400" algn="ctr">
            <a:solidFill>
              <a:sysClr val="windowText" lastClr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47" name="Group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8098032"/>
              </p:ext>
            </p:extLst>
          </p:nvPr>
        </p:nvGraphicFramePr>
        <p:xfrm>
          <a:off x="1295400" y="1905000"/>
          <a:ext cx="2057400" cy="1858012"/>
        </p:xfrm>
        <a:graphic>
          <a:graphicData uri="http://schemas.openxmlformats.org/drawingml/2006/table">
            <a:tbl>
              <a:tblPr/>
              <a:tblGrid>
                <a:gridCol w="514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43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953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81000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2400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9700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3700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8" name="Line 71"/>
          <p:cNvSpPr>
            <a:spLocks noChangeShapeType="1"/>
          </p:cNvSpPr>
          <p:nvPr/>
        </p:nvSpPr>
        <p:spPr bwMode="auto">
          <a:xfrm flipH="1" flipV="1">
            <a:off x="914400" y="1524000"/>
            <a:ext cx="381000" cy="381000"/>
          </a:xfrm>
          <a:prstGeom prst="line">
            <a:avLst/>
          </a:prstGeom>
          <a:noFill/>
          <a:ln w="25400">
            <a:solidFill>
              <a:sysClr val="windowText" lastClr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9" name="Text Box 72"/>
          <p:cNvSpPr txBox="1">
            <a:spLocks noChangeArrowheads="1"/>
          </p:cNvSpPr>
          <p:nvPr/>
        </p:nvSpPr>
        <p:spPr bwMode="auto">
          <a:xfrm>
            <a:off x="1265238" y="1457325"/>
            <a:ext cx="191430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00  </a:t>
            </a:r>
            <a:r>
              <a:rPr lang="en-US" sz="18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  01     11     10</a:t>
            </a:r>
            <a:endParaRPr lang="en-US" sz="18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0" name="Text Box 73"/>
          <p:cNvSpPr txBox="1">
            <a:spLocks noChangeArrowheads="1"/>
          </p:cNvSpPr>
          <p:nvPr/>
        </p:nvSpPr>
        <p:spPr bwMode="auto">
          <a:xfrm>
            <a:off x="806450" y="1897063"/>
            <a:ext cx="41870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80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00</a:t>
            </a:r>
          </a:p>
        </p:txBody>
      </p:sp>
      <p:sp>
        <p:nvSpPr>
          <p:cNvPr id="51" name="Text Box 74"/>
          <p:cNvSpPr txBox="1">
            <a:spLocks noChangeArrowheads="1"/>
          </p:cNvSpPr>
          <p:nvPr/>
        </p:nvSpPr>
        <p:spPr bwMode="auto">
          <a:xfrm>
            <a:off x="811213" y="2343150"/>
            <a:ext cx="41870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80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01</a:t>
            </a:r>
          </a:p>
        </p:txBody>
      </p:sp>
      <p:sp>
        <p:nvSpPr>
          <p:cNvPr id="52" name="Text Box 75"/>
          <p:cNvSpPr txBox="1">
            <a:spLocks noChangeArrowheads="1"/>
          </p:cNvSpPr>
          <p:nvPr/>
        </p:nvSpPr>
        <p:spPr bwMode="auto">
          <a:xfrm>
            <a:off x="914400" y="3886200"/>
            <a:ext cx="41710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80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ab</a:t>
            </a:r>
          </a:p>
        </p:txBody>
      </p:sp>
      <p:sp>
        <p:nvSpPr>
          <p:cNvPr id="53" name="Text Box 76"/>
          <p:cNvSpPr txBox="1">
            <a:spLocks noChangeArrowheads="1"/>
          </p:cNvSpPr>
          <p:nvPr/>
        </p:nvSpPr>
        <p:spPr bwMode="auto">
          <a:xfrm>
            <a:off x="533400" y="1447800"/>
            <a:ext cx="40427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80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cd</a:t>
            </a:r>
          </a:p>
        </p:txBody>
      </p:sp>
      <p:sp>
        <p:nvSpPr>
          <p:cNvPr id="54" name="Text Box 77"/>
          <p:cNvSpPr txBox="1">
            <a:spLocks noChangeArrowheads="1"/>
          </p:cNvSpPr>
          <p:nvPr/>
        </p:nvSpPr>
        <p:spPr bwMode="auto">
          <a:xfrm>
            <a:off x="800100" y="2838450"/>
            <a:ext cx="41870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80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11</a:t>
            </a:r>
          </a:p>
        </p:txBody>
      </p:sp>
      <p:sp>
        <p:nvSpPr>
          <p:cNvPr id="55" name="Text Box 78"/>
          <p:cNvSpPr txBox="1">
            <a:spLocks noChangeArrowheads="1"/>
          </p:cNvSpPr>
          <p:nvPr/>
        </p:nvSpPr>
        <p:spPr bwMode="auto">
          <a:xfrm>
            <a:off x="790575" y="3238500"/>
            <a:ext cx="41870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80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10</a:t>
            </a:r>
          </a:p>
        </p:txBody>
      </p:sp>
      <p:sp>
        <p:nvSpPr>
          <p:cNvPr id="56" name="AutoShape 80"/>
          <p:cNvSpPr>
            <a:spLocks noChangeArrowheads="1"/>
          </p:cNvSpPr>
          <p:nvPr/>
        </p:nvSpPr>
        <p:spPr bwMode="auto">
          <a:xfrm>
            <a:off x="1295400" y="2438400"/>
            <a:ext cx="2057400" cy="762000"/>
          </a:xfrm>
          <a:prstGeom prst="roundRect">
            <a:avLst>
              <a:gd name="adj" fmla="val 16667"/>
            </a:avLst>
          </a:prstGeom>
          <a:solidFill>
            <a:srgbClr val="99CCFF">
              <a:alpha val="45000"/>
            </a:srgbClr>
          </a:solidFill>
          <a:ln w="25400" algn="ctr">
            <a:solidFill>
              <a:sysClr val="windowText" lastClr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5715000" y="3750839"/>
            <a:ext cx="457200" cy="359569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5715000" y="5486400"/>
            <a:ext cx="457200" cy="359569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0439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4" grpId="0" animBg="1"/>
      <p:bldP spid="45" grpId="0" animBg="1"/>
      <p:bldP spid="46" grpId="0" animBg="1"/>
      <p:bldP spid="56" grpId="0" animBg="1"/>
      <p:bldP spid="57" grpId="0" animBg="1"/>
      <p:bldP spid="58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>
                <a:solidFill>
                  <a:schemeClr val="tx2"/>
                </a:solidFill>
              </a:rPr>
              <a:pPr>
                <a:defRPr/>
              </a:pPr>
              <a:t>52</a:t>
            </a:fld>
            <a:endParaRPr lang="en-US" dirty="0">
              <a:solidFill>
                <a:schemeClr val="tx2"/>
              </a:solidFill>
            </a:endParaRPr>
          </a:p>
        </p:txBody>
      </p:sp>
      <p:graphicFrame>
        <p:nvGraphicFramePr>
          <p:cNvPr id="18" name="Group 6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0132028"/>
              </p:ext>
            </p:extLst>
          </p:nvPr>
        </p:nvGraphicFramePr>
        <p:xfrm>
          <a:off x="1046205" y="1671935"/>
          <a:ext cx="2057400" cy="1066800"/>
        </p:xfrm>
        <a:graphic>
          <a:graphicData uri="http://schemas.openxmlformats.org/drawingml/2006/table">
            <a:tbl>
              <a:tblPr/>
              <a:tblGrid>
                <a:gridCol w="514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43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143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143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33400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3400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9" name="Title 1"/>
          <p:cNvSpPr txBox="1">
            <a:spLocks/>
          </p:cNvSpPr>
          <p:nvPr/>
        </p:nvSpPr>
        <p:spPr>
          <a:xfrm>
            <a:off x="228600" y="0"/>
            <a:ext cx="86868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accent5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Source Sans Pro"/>
              </a:rPr>
              <a:t>Minimization with K-Maps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Source Sans Pro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55"/>
              <p:cNvSpPr>
                <a:spLocks noChangeArrowheads="1"/>
              </p:cNvSpPr>
              <p:nvPr/>
            </p:nvSpPr>
            <p:spPr bwMode="auto">
              <a:xfrm>
                <a:off x="3672861" y="693865"/>
                <a:ext cx="4799013" cy="273513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/>
              <a:p>
                <a:pPr marL="457200" lvl="1" indent="0" defTabSz="914400" fontAlgn="auto">
                  <a:lnSpc>
                    <a:spcPct val="102000"/>
                  </a:lnSpc>
                  <a:spcBef>
                    <a:spcPts val="700"/>
                  </a:spcBef>
                  <a:spcAft>
                    <a:spcPts val="0"/>
                  </a:spcAft>
                  <a:buSzPct val="60000"/>
                </a:pPr>
                <a:endParaRPr lang="en-US" dirty="0" smtClean="0">
                  <a:solidFill>
                    <a:schemeClr val="tx2"/>
                  </a:solidFill>
                  <a:latin typeface="Source Sans Pro"/>
                  <a:ea typeface="+mn-ea"/>
                  <a:cs typeface="+mn-cs"/>
                </a:endParaRPr>
              </a:p>
              <a:p>
                <a:pPr marL="457200" lvl="1" indent="0" defTabSz="914400" fontAlgn="auto">
                  <a:lnSpc>
                    <a:spcPct val="102000"/>
                  </a:lnSpc>
                  <a:spcBef>
                    <a:spcPts val="700"/>
                  </a:spcBef>
                  <a:spcAft>
                    <a:spcPts val="0"/>
                  </a:spcAft>
                  <a:buSzPct val="60000"/>
                </a:pPr>
                <a:r>
                  <a:rPr lang="en-US" dirty="0" smtClean="0">
                    <a:solidFill>
                      <a:schemeClr val="tx2"/>
                    </a:solidFill>
                    <a:latin typeface="Source Sans Pro"/>
                    <a:ea typeface="+mn-ea"/>
                    <a:cs typeface="+mn-cs"/>
                  </a:rPr>
                  <a:t>(1) Circle the 1’s (see below)</a:t>
                </a:r>
              </a:p>
              <a:p>
                <a:pPr marL="457200" lvl="1" indent="0" defTabSz="914400" fontAlgn="auto">
                  <a:lnSpc>
                    <a:spcPct val="102000"/>
                  </a:lnSpc>
                  <a:spcBef>
                    <a:spcPts val="700"/>
                  </a:spcBef>
                  <a:spcAft>
                    <a:spcPts val="0"/>
                  </a:spcAft>
                  <a:buSzPct val="60000"/>
                </a:pPr>
                <a:r>
                  <a:rPr lang="en-US" dirty="0" smtClean="0">
                    <a:solidFill>
                      <a:schemeClr val="tx2"/>
                    </a:solidFill>
                    <a:latin typeface="Source Sans Pro"/>
                    <a:ea typeface="+mn-ea"/>
                    <a:cs typeface="+mn-cs"/>
                  </a:rPr>
                  <a:t>(2) Each circle is a logical component of the final equation </a:t>
                </a:r>
              </a:p>
              <a:p>
                <a:pPr marL="457200" lvl="1" indent="0" defTabSz="914400" fontAlgn="auto">
                  <a:lnSpc>
                    <a:spcPct val="102000"/>
                  </a:lnSpc>
                  <a:spcBef>
                    <a:spcPts val="700"/>
                  </a:spcBef>
                  <a:spcAft>
                    <a:spcPts val="0"/>
                  </a:spcAft>
                  <a:buSzPct val="60000"/>
                </a:pPr>
                <a:r>
                  <a:rPr lang="en-US" dirty="0">
                    <a:solidFill>
                      <a:schemeClr val="tx2"/>
                    </a:solidFill>
                    <a:latin typeface="Source Sans Pro"/>
                    <a:ea typeface="+mn-ea"/>
                    <a:cs typeface="+mn-cs"/>
                  </a:rPr>
                  <a:t>	</a:t>
                </a:r>
                <a:endParaRPr lang="en-US" dirty="0" smtClean="0">
                  <a:solidFill>
                    <a:schemeClr val="tx2"/>
                  </a:solidFill>
                  <a:latin typeface="Source Sans Pro"/>
                  <a:ea typeface="+mn-ea"/>
                  <a:cs typeface="+mn-cs"/>
                </a:endParaRPr>
              </a:p>
              <a:p>
                <a:pPr marL="457200" lvl="1" indent="0" defTabSz="914400" fontAlgn="auto">
                  <a:lnSpc>
                    <a:spcPct val="102000"/>
                  </a:lnSpc>
                  <a:spcBef>
                    <a:spcPts val="700"/>
                  </a:spcBef>
                  <a:spcAft>
                    <a:spcPts val="0"/>
                  </a:spcAft>
                  <a:buSzPct val="60000"/>
                </a:pPr>
                <a:r>
                  <a:rPr lang="en-US" dirty="0">
                    <a:solidFill>
                      <a:schemeClr val="tx2"/>
                    </a:solidFill>
                    <a:latin typeface="Source Sans Pro"/>
                    <a:ea typeface="+mn-ea"/>
                    <a:cs typeface="+mn-cs"/>
                  </a:rPr>
                  <a:t>	</a:t>
                </a:r>
                <a:r>
                  <a:rPr lang="en-US" dirty="0" smtClean="0">
                    <a:solidFill>
                      <a:schemeClr val="tx2"/>
                    </a:solidFill>
                    <a:latin typeface="Source Sans Pro"/>
                    <a:ea typeface="+mn-ea"/>
                    <a:cs typeface="+mn-cs"/>
                  </a:rPr>
                  <a:t> </a:t>
                </a:r>
                <a:r>
                  <a:rPr lang="en-US" dirty="0" smtClean="0">
                    <a:solidFill>
                      <a:schemeClr val="accent1"/>
                    </a:solidFill>
                    <a:latin typeface="Source Sans Pro"/>
                    <a:ea typeface="+mn-ea"/>
                    <a:cs typeface="+mn-cs"/>
                  </a:rPr>
                  <a:t>=</a:t>
                </a:r>
                <a:r>
                  <a:rPr lang="en-US" dirty="0" smtClean="0">
                    <a:solidFill>
                      <a:schemeClr val="tx2"/>
                    </a:solidFill>
                    <a:latin typeface="Source Sans Pro"/>
                    <a:ea typeface="+mn-ea"/>
                    <a:cs typeface="+mn-cs"/>
                  </a:rPr>
                  <a:t> </a:t>
                </a:r>
                <a:r>
                  <a:rPr lang="en-US" dirty="0" smtClean="0">
                    <a:solidFill>
                      <a:schemeClr val="accent2"/>
                    </a:solidFill>
                    <a:latin typeface="Source Sans Pro"/>
                    <a:ea typeface="+mn-ea"/>
                    <a:cs typeface="+mn-cs"/>
                  </a:rPr>
                  <a:t>a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b</m:t>
                        </m:r>
                      </m:e>
                    </m:acc>
                  </m:oMath>
                </a14:m>
                <a:r>
                  <a:rPr lang="en-US" dirty="0" smtClean="0">
                    <a:solidFill>
                      <a:schemeClr val="tx2"/>
                    </a:solidFill>
                    <a:latin typeface="Source Sans Pro"/>
                    <a:ea typeface="+mn-ea"/>
                    <a:cs typeface="+mn-cs"/>
                  </a:rPr>
                  <a:t> </a:t>
                </a:r>
                <a:r>
                  <a:rPr lang="en-US" dirty="0" smtClean="0">
                    <a:solidFill>
                      <a:schemeClr val="accent1"/>
                    </a:solidFill>
                    <a:latin typeface="Source Sans Pro"/>
                    <a:ea typeface="+mn-ea"/>
                    <a:cs typeface="+mn-cs"/>
                  </a:rPr>
                  <a:t>+</a:t>
                </a:r>
                <a:r>
                  <a:rPr lang="en-US" dirty="0" smtClean="0">
                    <a:solidFill>
                      <a:schemeClr val="tx2"/>
                    </a:solidFill>
                    <a:latin typeface="Source Sans Pro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a</m:t>
                        </m:r>
                      </m:e>
                    </m:acc>
                  </m:oMath>
                </a14:m>
                <a:r>
                  <a:rPr lang="en-US" dirty="0" smtClean="0">
                    <a:solidFill>
                      <a:schemeClr val="accent4"/>
                    </a:solidFill>
                    <a:latin typeface="Source Sans Pro"/>
                    <a:ea typeface="+mn-ea"/>
                    <a:cs typeface="+mn-cs"/>
                  </a:rPr>
                  <a:t>c</a:t>
                </a:r>
                <a:endParaRPr lang="en-US" dirty="0">
                  <a:solidFill>
                    <a:schemeClr val="tx2"/>
                  </a:solidFill>
                  <a:latin typeface="Source Sans Pro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1" name="Rectangle 5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672861" y="693865"/>
                <a:ext cx="4799013" cy="2735135"/>
              </a:xfrm>
              <a:prstGeom prst="rect">
                <a:avLst/>
              </a:prstGeom>
              <a:blipFill>
                <a:blip r:embed="rId2"/>
                <a:stretch>
                  <a:fillRect r="-3812" b="-89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AutoShape 83"/>
          <p:cNvSpPr>
            <a:spLocks noChangeArrowheads="1"/>
          </p:cNvSpPr>
          <p:nvPr/>
        </p:nvSpPr>
        <p:spPr bwMode="auto">
          <a:xfrm>
            <a:off x="2591637" y="1657011"/>
            <a:ext cx="560592" cy="1002306"/>
          </a:xfrm>
          <a:prstGeom prst="roundRect">
            <a:avLst>
              <a:gd name="adj" fmla="val 16667"/>
            </a:avLst>
          </a:prstGeom>
          <a:solidFill>
            <a:srgbClr val="F79646">
              <a:alpha val="45000"/>
            </a:srgbClr>
          </a:solidFill>
          <a:ln w="25400" algn="ctr">
            <a:solidFill>
              <a:srgbClr val="F79646"/>
            </a:solidFill>
            <a:round/>
            <a:headEnd/>
            <a:tailEnd/>
          </a:ln>
          <a:effectLst/>
          <a:extLst/>
        </p:spPr>
        <p:txBody>
          <a:bodyPr wrap="square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  <p:sp>
        <p:nvSpPr>
          <p:cNvPr id="23" name="AutoShape 84"/>
          <p:cNvSpPr>
            <a:spLocks noChangeArrowheads="1"/>
          </p:cNvSpPr>
          <p:nvPr/>
        </p:nvSpPr>
        <p:spPr bwMode="auto">
          <a:xfrm>
            <a:off x="1066080" y="2274273"/>
            <a:ext cx="971940" cy="408623"/>
          </a:xfrm>
          <a:prstGeom prst="roundRect">
            <a:avLst>
              <a:gd name="adj" fmla="val 16667"/>
            </a:avLst>
          </a:prstGeom>
          <a:solidFill>
            <a:srgbClr val="92D050">
              <a:alpha val="45000"/>
            </a:srgbClr>
          </a:solidFill>
          <a:ln w="25400" algn="ctr">
            <a:solidFill>
              <a:srgbClr val="92D050"/>
            </a:solidFill>
            <a:round/>
            <a:headEnd/>
            <a:tailEnd/>
          </a:ln>
          <a:effectLst/>
          <a:extLst/>
        </p:spPr>
        <p:txBody>
          <a:bodyPr wrap="square" anchor="ctr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chemeClr val="tx2"/>
              </a:solidFill>
              <a:latin typeface="Source Sans Pro"/>
              <a:ea typeface="+mn-ea"/>
              <a:cs typeface="+mn-cs"/>
            </a:endParaRPr>
          </a:p>
        </p:txBody>
      </p:sp>
      <p:sp>
        <p:nvSpPr>
          <p:cNvPr id="24" name="Line 77"/>
          <p:cNvSpPr>
            <a:spLocks noChangeShapeType="1"/>
          </p:cNvSpPr>
          <p:nvPr/>
        </p:nvSpPr>
        <p:spPr bwMode="auto">
          <a:xfrm flipH="1" flipV="1">
            <a:off x="665205" y="1290935"/>
            <a:ext cx="381000" cy="381000"/>
          </a:xfrm>
          <a:prstGeom prst="line">
            <a:avLst/>
          </a:prstGeom>
          <a:noFill/>
          <a:ln w="25400">
            <a:solidFill>
              <a:sysClr val="windowText" lastClr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  <p:sp>
        <p:nvSpPr>
          <p:cNvPr id="25" name="Text Box 78"/>
          <p:cNvSpPr txBox="1">
            <a:spLocks noChangeArrowheads="1"/>
          </p:cNvSpPr>
          <p:nvPr/>
        </p:nvSpPr>
        <p:spPr bwMode="auto">
          <a:xfrm>
            <a:off x="1022071" y="1214735"/>
            <a:ext cx="229864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xmlns="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chemeClr val="tx2"/>
                </a:solidFill>
                <a:latin typeface="Source Sans Pro"/>
                <a:ea typeface="+mn-ea"/>
                <a:cs typeface="+mn-cs"/>
              </a:rPr>
              <a:t>00  </a:t>
            </a:r>
            <a:r>
              <a:rPr lang="en-US" dirty="0" smtClean="0">
                <a:solidFill>
                  <a:schemeClr val="tx2"/>
                </a:solidFill>
                <a:latin typeface="Source Sans Pro"/>
                <a:ea typeface="+mn-ea"/>
                <a:cs typeface="+mn-cs"/>
              </a:rPr>
              <a:t> 01   11   10</a:t>
            </a:r>
            <a:endParaRPr lang="en-US" dirty="0">
              <a:solidFill>
                <a:schemeClr val="tx2"/>
              </a:solidFill>
              <a:latin typeface="Source Sans Pro"/>
              <a:ea typeface="+mn-ea"/>
              <a:cs typeface="+mn-cs"/>
            </a:endParaRPr>
          </a:p>
        </p:txBody>
      </p:sp>
      <p:sp>
        <p:nvSpPr>
          <p:cNvPr id="26" name="Text Box 79"/>
          <p:cNvSpPr txBox="1">
            <a:spLocks noChangeArrowheads="1"/>
          </p:cNvSpPr>
          <p:nvPr/>
        </p:nvSpPr>
        <p:spPr bwMode="auto">
          <a:xfrm>
            <a:off x="641393" y="1663998"/>
            <a:ext cx="35618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xmlns="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>
                <a:solidFill>
                  <a:schemeClr val="tx2"/>
                </a:solidFill>
                <a:latin typeface="Source Sans Pro"/>
                <a:ea typeface="+mn-ea"/>
                <a:cs typeface="+mn-cs"/>
              </a:rPr>
              <a:t>0</a:t>
            </a:r>
          </a:p>
        </p:txBody>
      </p:sp>
      <p:sp>
        <p:nvSpPr>
          <p:cNvPr id="27" name="Text Box 80"/>
          <p:cNvSpPr txBox="1">
            <a:spLocks noChangeArrowheads="1"/>
          </p:cNvSpPr>
          <p:nvPr/>
        </p:nvSpPr>
        <p:spPr bwMode="auto">
          <a:xfrm>
            <a:off x="665205" y="2205335"/>
            <a:ext cx="35618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xmlns="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>
                <a:solidFill>
                  <a:schemeClr val="tx2"/>
                </a:solidFill>
                <a:latin typeface="Source Sans Pro"/>
                <a:ea typeface="+mn-ea"/>
                <a:cs typeface="+mn-cs"/>
              </a:rPr>
              <a:t>1</a:t>
            </a:r>
          </a:p>
        </p:txBody>
      </p:sp>
      <p:sp>
        <p:nvSpPr>
          <p:cNvPr id="28" name="Text Box 81"/>
          <p:cNvSpPr txBox="1">
            <a:spLocks noChangeArrowheads="1"/>
          </p:cNvSpPr>
          <p:nvPr/>
        </p:nvSpPr>
        <p:spPr bwMode="auto">
          <a:xfrm>
            <a:off x="360405" y="1138535"/>
            <a:ext cx="33855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xmlns="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>
                <a:solidFill>
                  <a:schemeClr val="tx2"/>
                </a:solidFill>
                <a:latin typeface="Source Sans Pro"/>
                <a:ea typeface="+mn-ea"/>
                <a:cs typeface="+mn-cs"/>
              </a:rPr>
              <a:t>c</a:t>
            </a:r>
          </a:p>
        </p:txBody>
      </p:sp>
      <p:sp>
        <p:nvSpPr>
          <p:cNvPr id="29" name="Text Box 82"/>
          <p:cNvSpPr txBox="1">
            <a:spLocks noChangeArrowheads="1"/>
          </p:cNvSpPr>
          <p:nvPr/>
        </p:nvSpPr>
        <p:spPr bwMode="auto">
          <a:xfrm>
            <a:off x="665205" y="909935"/>
            <a:ext cx="52770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xmlns="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>
                <a:solidFill>
                  <a:schemeClr val="tx2"/>
                </a:solidFill>
                <a:latin typeface="Source Sans Pro"/>
                <a:ea typeface="+mn-ea"/>
                <a:cs typeface="+mn-cs"/>
              </a:rPr>
              <a:t>ab</a:t>
            </a:r>
          </a:p>
        </p:txBody>
      </p:sp>
      <p:sp>
        <p:nvSpPr>
          <p:cNvPr id="30" name="Content Placeholder 2"/>
          <p:cNvSpPr txBox="1">
            <a:spLocks/>
          </p:cNvSpPr>
          <p:nvPr/>
        </p:nvSpPr>
        <p:spPr>
          <a:xfrm>
            <a:off x="304800" y="3108580"/>
            <a:ext cx="8534400" cy="3368419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5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5">
                  <a:lumMod val="60000"/>
                  <a:lumOff val="40000"/>
                </a:schemeClr>
              </a:buClr>
              <a:buFont typeface="Calibri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5">
                  <a:lumMod val="60000"/>
                  <a:lumOff val="40000"/>
                </a:schemeClr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accent5">
                  <a:lumMod val="60000"/>
                  <a:lumOff val="40000"/>
                </a:schemeClr>
              </a:buClr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b="1" dirty="0" smtClean="0">
                <a:solidFill>
                  <a:schemeClr val="tx2"/>
                </a:solidFill>
                <a:latin typeface="Source Sans Pro"/>
              </a:rPr>
              <a:t>Rules:</a:t>
            </a:r>
          </a:p>
          <a:p>
            <a:pPr marL="457200" indent="-457200" fontAlgn="auto">
              <a:spcAft>
                <a:spcPts val="0"/>
              </a:spcAft>
              <a:buFont typeface="Arial" charset="0"/>
              <a:buChar char="•"/>
            </a:pPr>
            <a:r>
              <a:rPr lang="en-US" dirty="0" smtClean="0">
                <a:solidFill>
                  <a:schemeClr val="tx2"/>
                </a:solidFill>
                <a:latin typeface="Source Sans Pro"/>
              </a:rPr>
              <a:t>Use fewest circles necessary to cover all 1’s</a:t>
            </a:r>
          </a:p>
          <a:p>
            <a:pPr marL="457200" indent="-457200" fontAlgn="auto">
              <a:spcAft>
                <a:spcPts val="0"/>
              </a:spcAft>
              <a:buFont typeface="Arial" charset="0"/>
              <a:buChar char="•"/>
            </a:pPr>
            <a:r>
              <a:rPr lang="en-US" dirty="0" smtClean="0">
                <a:solidFill>
                  <a:schemeClr val="tx2"/>
                </a:solidFill>
                <a:latin typeface="Source Sans Pro"/>
              </a:rPr>
              <a:t>Circles must cover </a:t>
            </a:r>
            <a:r>
              <a:rPr lang="en-US" i="1" dirty="0" smtClean="0">
                <a:solidFill>
                  <a:schemeClr val="tx2"/>
                </a:solidFill>
                <a:latin typeface="Source Sans Pro"/>
              </a:rPr>
              <a:t>only </a:t>
            </a:r>
            <a:r>
              <a:rPr lang="en-US" dirty="0" smtClean="0">
                <a:solidFill>
                  <a:schemeClr val="tx2"/>
                </a:solidFill>
                <a:latin typeface="Source Sans Pro"/>
              </a:rPr>
              <a:t>1’s</a:t>
            </a:r>
          </a:p>
          <a:p>
            <a:pPr marL="457200" indent="-457200" fontAlgn="auto">
              <a:spcAft>
                <a:spcPts val="0"/>
              </a:spcAft>
              <a:buFont typeface="Arial" charset="0"/>
              <a:buChar char="•"/>
            </a:pPr>
            <a:r>
              <a:rPr lang="en-US" dirty="0" smtClean="0">
                <a:solidFill>
                  <a:schemeClr val="tx2"/>
                </a:solidFill>
                <a:latin typeface="Source Sans Pro"/>
              </a:rPr>
              <a:t>Circles span rectangles of size power of 2 (1, 2, 4, 8…)</a:t>
            </a:r>
          </a:p>
          <a:p>
            <a:pPr marL="457200" indent="-457200" fontAlgn="auto">
              <a:spcAft>
                <a:spcPts val="0"/>
              </a:spcAft>
              <a:buFont typeface="Arial" charset="0"/>
              <a:buChar char="•"/>
            </a:pPr>
            <a:r>
              <a:rPr lang="en-US" dirty="0" smtClean="0">
                <a:solidFill>
                  <a:schemeClr val="tx2"/>
                </a:solidFill>
                <a:latin typeface="Source Sans Pro"/>
              </a:rPr>
              <a:t>Circles should be as large as possible (all circles of 1?)</a:t>
            </a:r>
          </a:p>
          <a:p>
            <a:pPr marL="457200" indent="-457200" fontAlgn="auto">
              <a:spcAft>
                <a:spcPts val="0"/>
              </a:spcAft>
              <a:buFont typeface="Arial" charset="0"/>
              <a:buChar char="•"/>
            </a:pPr>
            <a:r>
              <a:rPr lang="en-US" dirty="0" smtClean="0">
                <a:solidFill>
                  <a:schemeClr val="tx2"/>
                </a:solidFill>
                <a:latin typeface="Source Sans Pro"/>
              </a:rPr>
              <a:t>Circles may wrap around edges of K-Map</a:t>
            </a:r>
          </a:p>
          <a:p>
            <a:pPr marL="457200" indent="-457200" fontAlgn="auto">
              <a:spcAft>
                <a:spcPts val="0"/>
              </a:spcAft>
              <a:buFont typeface="Arial" charset="0"/>
              <a:buChar char="•"/>
            </a:pPr>
            <a:r>
              <a:rPr lang="en-US" dirty="0" smtClean="0">
                <a:solidFill>
                  <a:schemeClr val="tx2"/>
                </a:solidFill>
                <a:latin typeface="Source Sans Pro"/>
              </a:rPr>
              <a:t>1 may be circled multiple times </a:t>
            </a:r>
            <a:r>
              <a:rPr lang="en-US" i="1" dirty="0" smtClean="0">
                <a:solidFill>
                  <a:schemeClr val="tx2"/>
                </a:solidFill>
                <a:latin typeface="Source Sans Pro"/>
              </a:rPr>
              <a:t>if </a:t>
            </a:r>
            <a:r>
              <a:rPr lang="en-US" dirty="0" smtClean="0">
                <a:solidFill>
                  <a:schemeClr val="tx2"/>
                </a:solidFill>
                <a:latin typeface="Source Sans Pro"/>
              </a:rPr>
              <a:t>that means fewer circles</a:t>
            </a:r>
            <a:endParaRPr lang="en-US" b="1" dirty="0">
              <a:solidFill>
                <a:schemeClr val="tx2"/>
              </a:solidFill>
              <a:latin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4036552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53</a:t>
            </a:fld>
            <a:endParaRPr lang="en-US" dirty="0"/>
          </a:p>
        </p:txBody>
      </p:sp>
      <p:sp>
        <p:nvSpPr>
          <p:cNvPr id="17" name="Rectangle 2"/>
          <p:cNvSpPr txBox="1">
            <a:spLocks noChangeArrowheads="1"/>
          </p:cNvSpPr>
          <p:nvPr/>
        </p:nvSpPr>
        <p:spPr>
          <a:xfrm>
            <a:off x="457200" y="0"/>
            <a:ext cx="8229600" cy="10229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Source Sans Pro"/>
              </a:rPr>
              <a:t>Multiplexer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Source Sans Pro"/>
            </a:endParaRPr>
          </a:p>
        </p:txBody>
      </p:sp>
      <p:sp>
        <p:nvSpPr>
          <p:cNvPr id="18" name="Rectangle 3"/>
          <p:cNvSpPr txBox="1">
            <a:spLocks noChangeArrowheads="1"/>
          </p:cNvSpPr>
          <p:nvPr/>
        </p:nvSpPr>
        <p:spPr>
          <a:xfrm>
            <a:off x="4038600" y="962025"/>
            <a:ext cx="5105400" cy="56816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200"/>
              </a:spcBef>
              <a:buFont typeface="Arial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200"/>
              </a:spcBef>
              <a:buSzPct val="80000"/>
              <a:buFont typeface="Wingdings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2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200"/>
              </a:spcBef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2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30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Source Sans Pro"/>
              </a:rPr>
              <a:t>A multiplexer selects between multiple inputs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Pct val="80000"/>
              <a:buFont typeface="Wingdings" charset="2"/>
              <a:buChar char="§"/>
              <a:tabLst/>
              <a:defRPr/>
            </a:pP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Source Sans Pro"/>
              </a:rPr>
              <a:t>out = a, if d = 0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Pct val="80000"/>
              <a:buFont typeface="Wingdings" charset="2"/>
              <a:buChar char="§"/>
              <a:tabLst/>
              <a:defRPr/>
            </a:pP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Source Sans Pro"/>
              </a:rPr>
              <a:t>out = b, if d = 1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Pct val="80000"/>
              <a:buFont typeface="Wingdings" charset="2"/>
              <a:buChar char="§"/>
              <a:tabLst/>
              <a:defRPr/>
            </a:pPr>
            <a:endParaRPr kumimoji="0" lang="en-US" sz="2800" b="0" i="0" u="none" strike="noStrike" kern="1200" cap="none" spc="0" normalizeH="0" baseline="0" noProof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Source Sans Pro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30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Source Sans Pro"/>
              </a:rPr>
              <a:t>Build truth table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30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Source Sans Pro"/>
              </a:rPr>
              <a:t>Minimize diagram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30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Source Sans Pro"/>
              </a:rPr>
              <a:t>Derive logic diagram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Source Sans Pro"/>
            </a:endParaRPr>
          </a:p>
        </p:txBody>
      </p:sp>
      <p:grpSp>
        <p:nvGrpSpPr>
          <p:cNvPr id="19" name="Group 56"/>
          <p:cNvGrpSpPr>
            <a:grpSpLocks/>
          </p:cNvGrpSpPr>
          <p:nvPr/>
        </p:nvGrpSpPr>
        <p:grpSpPr bwMode="auto">
          <a:xfrm>
            <a:off x="533400" y="1600200"/>
            <a:ext cx="1758950" cy="1541463"/>
            <a:chOff x="122" y="1147"/>
            <a:chExt cx="1654" cy="1804"/>
          </a:xfrm>
        </p:grpSpPr>
        <p:sp>
          <p:nvSpPr>
            <p:cNvPr id="20" name="Rectangle 57"/>
            <p:cNvSpPr>
              <a:spLocks noChangeArrowheads="1"/>
            </p:cNvSpPr>
            <p:nvPr/>
          </p:nvSpPr>
          <p:spPr bwMode="auto">
            <a:xfrm>
              <a:off x="624" y="1152"/>
              <a:ext cx="960" cy="1008"/>
            </a:xfrm>
            <a:prstGeom prst="rect">
              <a:avLst/>
            </a:prstGeom>
            <a:noFill/>
            <a:ln w="25400">
              <a:solidFill>
                <a:sysClr val="windowText" lastClr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charset="0"/>
                <a:ea typeface="+mn-ea"/>
                <a:cs typeface="+mn-cs"/>
              </a:endParaRPr>
            </a:p>
          </p:txBody>
        </p:sp>
        <p:sp>
          <p:nvSpPr>
            <p:cNvPr id="21" name="Line 58"/>
            <p:cNvSpPr>
              <a:spLocks noChangeShapeType="1"/>
            </p:cNvSpPr>
            <p:nvPr/>
          </p:nvSpPr>
          <p:spPr bwMode="auto">
            <a:xfrm flipH="1">
              <a:off x="432" y="1344"/>
              <a:ext cx="192" cy="0"/>
            </a:xfrm>
            <a:prstGeom prst="line">
              <a:avLst/>
            </a:prstGeom>
            <a:noFill/>
            <a:ln w="25400">
              <a:solidFill>
                <a:sysClr val="windowText" lastClr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charset="0"/>
                <a:ea typeface="+mn-ea"/>
                <a:cs typeface="+mn-cs"/>
              </a:endParaRPr>
            </a:p>
          </p:txBody>
        </p:sp>
        <p:sp>
          <p:nvSpPr>
            <p:cNvPr id="22" name="Line 59"/>
            <p:cNvSpPr>
              <a:spLocks noChangeShapeType="1"/>
            </p:cNvSpPr>
            <p:nvPr/>
          </p:nvSpPr>
          <p:spPr bwMode="auto">
            <a:xfrm flipH="1">
              <a:off x="432" y="1920"/>
              <a:ext cx="192" cy="0"/>
            </a:xfrm>
            <a:prstGeom prst="line">
              <a:avLst/>
            </a:prstGeom>
            <a:noFill/>
            <a:ln w="25400">
              <a:solidFill>
                <a:sysClr val="windowText" lastClr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charset="0"/>
                <a:ea typeface="+mn-ea"/>
                <a:cs typeface="+mn-cs"/>
              </a:endParaRPr>
            </a:p>
          </p:txBody>
        </p:sp>
        <p:sp>
          <p:nvSpPr>
            <p:cNvPr id="23" name="Line 60"/>
            <p:cNvSpPr>
              <a:spLocks noChangeShapeType="1"/>
            </p:cNvSpPr>
            <p:nvPr/>
          </p:nvSpPr>
          <p:spPr bwMode="auto">
            <a:xfrm flipH="1">
              <a:off x="1584" y="1632"/>
              <a:ext cx="192" cy="0"/>
            </a:xfrm>
            <a:prstGeom prst="line">
              <a:avLst/>
            </a:prstGeom>
            <a:noFill/>
            <a:ln w="25400">
              <a:solidFill>
                <a:sysClr val="windowText" lastClr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charset="0"/>
                <a:ea typeface="+mn-ea"/>
                <a:cs typeface="+mn-cs"/>
              </a:endParaRPr>
            </a:p>
          </p:txBody>
        </p:sp>
        <p:sp>
          <p:nvSpPr>
            <p:cNvPr id="24" name="Line 61"/>
            <p:cNvSpPr>
              <a:spLocks noChangeShapeType="1"/>
            </p:cNvSpPr>
            <p:nvPr/>
          </p:nvSpPr>
          <p:spPr bwMode="auto">
            <a:xfrm flipH="1" flipV="1">
              <a:off x="1056" y="2160"/>
              <a:ext cx="0" cy="240"/>
            </a:xfrm>
            <a:prstGeom prst="line">
              <a:avLst/>
            </a:prstGeom>
            <a:noFill/>
            <a:ln w="25400">
              <a:solidFill>
                <a:sysClr val="windowText" lastClr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charset="0"/>
                <a:ea typeface="+mn-ea"/>
                <a:cs typeface="+mn-cs"/>
              </a:endParaRPr>
            </a:p>
          </p:txBody>
        </p:sp>
        <p:sp>
          <p:nvSpPr>
            <p:cNvPr id="25" name="Text Box 62"/>
            <p:cNvSpPr txBox="1">
              <a:spLocks noChangeArrowheads="1"/>
            </p:cNvSpPr>
            <p:nvPr/>
          </p:nvSpPr>
          <p:spPr bwMode="auto">
            <a:xfrm>
              <a:off x="122" y="1147"/>
              <a:ext cx="333" cy="6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16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0458C"/>
                </a:buClr>
                <a:buSzPct val="100000"/>
                <a:buFont typeface="Times New Roman" charset="0"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a</a:t>
              </a:r>
            </a:p>
          </p:txBody>
        </p:sp>
        <p:sp>
          <p:nvSpPr>
            <p:cNvPr id="26" name="Text Box 63"/>
            <p:cNvSpPr txBox="1">
              <a:spLocks noChangeArrowheads="1"/>
            </p:cNvSpPr>
            <p:nvPr/>
          </p:nvSpPr>
          <p:spPr bwMode="auto">
            <a:xfrm>
              <a:off x="122" y="1723"/>
              <a:ext cx="333" cy="6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16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0458C"/>
                </a:buClr>
                <a:buSzPct val="100000"/>
                <a:buFont typeface="Times New Roman" charset="0"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27" name="Text Box 64"/>
            <p:cNvSpPr txBox="1">
              <a:spLocks noChangeArrowheads="1"/>
            </p:cNvSpPr>
            <p:nvPr/>
          </p:nvSpPr>
          <p:spPr bwMode="auto">
            <a:xfrm>
              <a:off x="843" y="2347"/>
              <a:ext cx="333" cy="6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16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0458C"/>
                </a:buClr>
                <a:buSzPct val="100000"/>
                <a:buFont typeface="Times New Roman" charset="0"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d</a:t>
              </a:r>
            </a:p>
          </p:txBody>
        </p:sp>
      </p:grpSp>
      <p:graphicFrame>
        <p:nvGraphicFramePr>
          <p:cNvPr id="28" name="Group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53927430"/>
              </p:ext>
            </p:extLst>
          </p:nvPr>
        </p:nvGraphicFramePr>
        <p:xfrm>
          <a:off x="990600" y="3352800"/>
          <a:ext cx="2362200" cy="3017520"/>
        </p:xfrm>
        <a:graphic>
          <a:graphicData uri="http://schemas.openxmlformats.org/drawingml/2006/table">
            <a:tbl>
              <a:tblPr/>
              <a:tblGrid>
                <a:gridCol w="3286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3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87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811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79400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out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9400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9400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9400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9400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9400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9400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9400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9400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83132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54</a:t>
            </a:fld>
            <a:endParaRPr lang="en-US" dirty="0"/>
          </a:p>
        </p:txBody>
      </p:sp>
      <p:sp>
        <p:nvSpPr>
          <p:cNvPr id="17" name="Rectangle 2"/>
          <p:cNvSpPr txBox="1">
            <a:spLocks noChangeArrowheads="1"/>
          </p:cNvSpPr>
          <p:nvPr/>
        </p:nvSpPr>
        <p:spPr>
          <a:xfrm>
            <a:off x="381000" y="13599"/>
            <a:ext cx="8534400" cy="9890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accent5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Multiplexer Implementation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graphicFrame>
        <p:nvGraphicFramePr>
          <p:cNvPr id="18" name="Group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9614948"/>
              </p:ext>
            </p:extLst>
          </p:nvPr>
        </p:nvGraphicFramePr>
        <p:xfrm>
          <a:off x="990600" y="3352800"/>
          <a:ext cx="2362200" cy="3017520"/>
        </p:xfrm>
        <a:graphic>
          <a:graphicData uri="http://schemas.openxmlformats.org/drawingml/2006/table">
            <a:tbl>
              <a:tblPr/>
              <a:tblGrid>
                <a:gridCol w="3286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3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87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811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79400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out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9400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9400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9400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9400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9400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9400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9400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9400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55"/>
              <p:cNvSpPr>
                <a:spLocks noChangeArrowheads="1"/>
              </p:cNvSpPr>
              <p:nvPr/>
            </p:nvSpPr>
            <p:spPr bwMode="auto">
              <a:xfrm>
                <a:off x="3810000" y="1905000"/>
                <a:ext cx="4799013" cy="7620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/>
              <a:p>
                <a:pPr marL="342900" indent="-342900" defTabSz="914400" fontAlgn="auto">
                  <a:spcBef>
                    <a:spcPct val="20000"/>
                  </a:spcBef>
                  <a:spcAft>
                    <a:spcPts val="0"/>
                  </a:spcAft>
                  <a:buClr>
                    <a:srgbClr val="0070C0"/>
                  </a:buClr>
                  <a:buFontTx/>
                  <a:buChar char="•"/>
                </a:pPr>
                <a:r>
                  <a:rPr lang="en-US" sz="3200" dirty="0" smtClean="0">
                    <a:solidFill>
                      <a:schemeClr val="tx2"/>
                    </a:solidFill>
                    <a:latin typeface="Source Sans Pro"/>
                    <a:ea typeface="+mn-ea"/>
                    <a:cs typeface="+mn-cs"/>
                  </a:rPr>
                  <a:t>Build a truth table</a:t>
                </a:r>
              </a:p>
              <a:p>
                <a:pPr lvl="1" defTabSz="914400" fontAlgn="auto">
                  <a:spcBef>
                    <a:spcPct val="20000"/>
                  </a:spcBef>
                  <a:spcAft>
                    <a:spcPts val="0"/>
                  </a:spcAft>
                  <a:buClr>
                    <a:srgbClr val="FFFF66"/>
                  </a:buClr>
                </a:pPr>
                <a:r>
                  <a:rPr lang="en-US" dirty="0" smtClean="0">
                    <a:solidFill>
                      <a:srgbClr val="0070C0"/>
                    </a:solidFill>
                    <a:latin typeface="Source Sans Pro"/>
                    <a:ea typeface="+mn-ea"/>
                    <a:cs typeface="+mn-cs"/>
                  </a:rPr>
                  <a:t>out =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a</m:t>
                        </m:r>
                      </m:e>
                    </m:acc>
                  </m:oMath>
                </a14:m>
                <a:r>
                  <a:rPr lang="en-US" dirty="0" err="1" smtClean="0">
                    <a:solidFill>
                      <a:srgbClr val="0070C0"/>
                    </a:solidFill>
                    <a:latin typeface="Source Sans Pro"/>
                    <a:ea typeface="+mn-ea"/>
                    <a:cs typeface="+mn-cs"/>
                  </a:rPr>
                  <a:t>bd</a:t>
                </a:r>
                <a:r>
                  <a:rPr lang="en-US" dirty="0" smtClean="0">
                    <a:solidFill>
                      <a:srgbClr val="0070C0"/>
                    </a:solidFill>
                    <a:latin typeface="Source Sans Pro"/>
                    <a:ea typeface="+mn-ea"/>
                    <a:cs typeface="+mn-cs"/>
                  </a:rPr>
                  <a:t> + a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bd</m:t>
                        </m:r>
                      </m:e>
                    </m:acc>
                  </m:oMath>
                </a14:m>
                <a:r>
                  <a:rPr lang="en-US" dirty="0" smtClean="0">
                    <a:solidFill>
                      <a:srgbClr val="0070C0"/>
                    </a:solidFill>
                    <a:latin typeface="Source Sans Pro"/>
                    <a:ea typeface="+mn-ea"/>
                    <a:cs typeface="+mn-cs"/>
                  </a:rPr>
                  <a:t> + ab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d</m:t>
                        </m:r>
                      </m:e>
                    </m:acc>
                  </m:oMath>
                </a14:m>
                <a:r>
                  <a:rPr lang="en-US" dirty="0" smtClean="0">
                    <a:solidFill>
                      <a:srgbClr val="0070C0"/>
                    </a:solidFill>
                    <a:latin typeface="Source Sans Pro"/>
                    <a:ea typeface="+mn-ea"/>
                    <a:cs typeface="+mn-cs"/>
                  </a:rPr>
                  <a:t> + </a:t>
                </a:r>
                <a:r>
                  <a:rPr lang="en-US" dirty="0" err="1" smtClean="0">
                    <a:solidFill>
                      <a:srgbClr val="0070C0"/>
                    </a:solidFill>
                    <a:latin typeface="Source Sans Pro"/>
                    <a:ea typeface="+mn-ea"/>
                    <a:cs typeface="+mn-cs"/>
                  </a:rPr>
                  <a:t>abd</a:t>
                </a:r>
                <a:endParaRPr lang="en-US" dirty="0" smtClean="0">
                  <a:solidFill>
                    <a:srgbClr val="0070C0"/>
                  </a:solidFill>
                  <a:latin typeface="Source Sans Pro"/>
                  <a:ea typeface="+mn-ea"/>
                  <a:cs typeface="+mn-cs"/>
                </a:endParaRPr>
              </a:p>
              <a:p>
                <a:pPr lvl="1" defTabSz="914400" fontAlgn="auto">
                  <a:spcBef>
                    <a:spcPct val="20000"/>
                  </a:spcBef>
                  <a:spcAft>
                    <a:spcPts val="0"/>
                  </a:spcAft>
                  <a:buClr>
                    <a:srgbClr val="FFFF66"/>
                  </a:buClr>
                </a:pPr>
                <a:endParaRPr lang="en-US" sz="2800" dirty="0" smtClean="0">
                  <a:solidFill>
                    <a:srgbClr val="0070C0"/>
                  </a:solidFill>
                  <a:latin typeface="Source Sans Pro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9" name="Rectangle 5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10000" y="1905000"/>
                <a:ext cx="4799013" cy="762000"/>
              </a:xfrm>
              <a:prstGeom prst="rect">
                <a:avLst/>
              </a:prstGeom>
              <a:blipFill>
                <a:blip r:embed="rId2"/>
                <a:stretch>
                  <a:fillRect l="-4828" t="-16800" b="-4720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0" name="Group 56"/>
          <p:cNvGrpSpPr>
            <a:grpSpLocks/>
          </p:cNvGrpSpPr>
          <p:nvPr/>
        </p:nvGrpSpPr>
        <p:grpSpPr bwMode="auto">
          <a:xfrm>
            <a:off x="533400" y="1600200"/>
            <a:ext cx="1758950" cy="1541463"/>
            <a:chOff x="122" y="1147"/>
            <a:chExt cx="1654" cy="1804"/>
          </a:xfrm>
        </p:grpSpPr>
        <p:sp>
          <p:nvSpPr>
            <p:cNvPr id="21" name="Rectangle 57"/>
            <p:cNvSpPr>
              <a:spLocks noChangeArrowheads="1"/>
            </p:cNvSpPr>
            <p:nvPr/>
          </p:nvSpPr>
          <p:spPr bwMode="auto">
            <a:xfrm>
              <a:off x="624" y="1152"/>
              <a:ext cx="960" cy="1008"/>
            </a:xfrm>
            <a:prstGeom prst="rect">
              <a:avLst/>
            </a:prstGeom>
            <a:noFill/>
            <a:ln w="25400">
              <a:solidFill>
                <a:sysClr val="windowText" lastClr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charset="0"/>
                <a:ea typeface="+mn-ea"/>
                <a:cs typeface="+mn-cs"/>
              </a:endParaRPr>
            </a:p>
          </p:txBody>
        </p:sp>
        <p:sp>
          <p:nvSpPr>
            <p:cNvPr id="22" name="Line 58"/>
            <p:cNvSpPr>
              <a:spLocks noChangeShapeType="1"/>
            </p:cNvSpPr>
            <p:nvPr/>
          </p:nvSpPr>
          <p:spPr bwMode="auto">
            <a:xfrm flipH="1">
              <a:off x="432" y="1344"/>
              <a:ext cx="192" cy="0"/>
            </a:xfrm>
            <a:prstGeom prst="line">
              <a:avLst/>
            </a:prstGeom>
            <a:noFill/>
            <a:ln w="25400">
              <a:solidFill>
                <a:sysClr val="windowText" lastClr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charset="0"/>
                <a:ea typeface="+mn-ea"/>
                <a:cs typeface="+mn-cs"/>
              </a:endParaRPr>
            </a:p>
          </p:txBody>
        </p:sp>
        <p:sp>
          <p:nvSpPr>
            <p:cNvPr id="23" name="Line 59"/>
            <p:cNvSpPr>
              <a:spLocks noChangeShapeType="1"/>
            </p:cNvSpPr>
            <p:nvPr/>
          </p:nvSpPr>
          <p:spPr bwMode="auto">
            <a:xfrm flipH="1">
              <a:off x="432" y="1920"/>
              <a:ext cx="192" cy="0"/>
            </a:xfrm>
            <a:prstGeom prst="line">
              <a:avLst/>
            </a:prstGeom>
            <a:noFill/>
            <a:ln w="25400">
              <a:solidFill>
                <a:sysClr val="windowText" lastClr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charset="0"/>
                <a:ea typeface="+mn-ea"/>
                <a:cs typeface="+mn-cs"/>
              </a:endParaRPr>
            </a:p>
          </p:txBody>
        </p:sp>
        <p:sp>
          <p:nvSpPr>
            <p:cNvPr id="24" name="Line 60"/>
            <p:cNvSpPr>
              <a:spLocks noChangeShapeType="1"/>
            </p:cNvSpPr>
            <p:nvPr/>
          </p:nvSpPr>
          <p:spPr bwMode="auto">
            <a:xfrm flipH="1">
              <a:off x="1584" y="1632"/>
              <a:ext cx="192" cy="0"/>
            </a:xfrm>
            <a:prstGeom prst="line">
              <a:avLst/>
            </a:prstGeom>
            <a:noFill/>
            <a:ln w="25400">
              <a:solidFill>
                <a:sysClr val="windowText" lastClr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charset="0"/>
                <a:ea typeface="+mn-ea"/>
                <a:cs typeface="+mn-cs"/>
              </a:endParaRPr>
            </a:p>
          </p:txBody>
        </p:sp>
        <p:sp>
          <p:nvSpPr>
            <p:cNvPr id="25" name="Line 61"/>
            <p:cNvSpPr>
              <a:spLocks noChangeShapeType="1"/>
            </p:cNvSpPr>
            <p:nvPr/>
          </p:nvSpPr>
          <p:spPr bwMode="auto">
            <a:xfrm flipH="1" flipV="1">
              <a:off x="1056" y="2160"/>
              <a:ext cx="0" cy="240"/>
            </a:xfrm>
            <a:prstGeom prst="line">
              <a:avLst/>
            </a:prstGeom>
            <a:noFill/>
            <a:ln w="25400">
              <a:solidFill>
                <a:sysClr val="windowText" lastClr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charset="0"/>
                <a:ea typeface="+mn-ea"/>
                <a:cs typeface="+mn-cs"/>
              </a:endParaRPr>
            </a:p>
          </p:txBody>
        </p:sp>
        <p:sp>
          <p:nvSpPr>
            <p:cNvPr id="26" name="Text Box 62"/>
            <p:cNvSpPr txBox="1">
              <a:spLocks noChangeArrowheads="1"/>
            </p:cNvSpPr>
            <p:nvPr/>
          </p:nvSpPr>
          <p:spPr bwMode="auto">
            <a:xfrm>
              <a:off x="122" y="1147"/>
              <a:ext cx="333" cy="6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16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0458C"/>
                </a:buClr>
                <a:buSzPct val="100000"/>
                <a:buFont typeface="Times New Roman" charset="0"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a</a:t>
              </a:r>
            </a:p>
          </p:txBody>
        </p:sp>
        <p:sp>
          <p:nvSpPr>
            <p:cNvPr id="27" name="Text Box 63"/>
            <p:cNvSpPr txBox="1">
              <a:spLocks noChangeArrowheads="1"/>
            </p:cNvSpPr>
            <p:nvPr/>
          </p:nvSpPr>
          <p:spPr bwMode="auto">
            <a:xfrm>
              <a:off x="122" y="1723"/>
              <a:ext cx="333" cy="6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16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0458C"/>
                </a:buClr>
                <a:buSzPct val="100000"/>
                <a:buFont typeface="Times New Roman" charset="0"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28" name="Text Box 64"/>
            <p:cNvSpPr txBox="1">
              <a:spLocks noChangeArrowheads="1"/>
            </p:cNvSpPr>
            <p:nvPr/>
          </p:nvSpPr>
          <p:spPr bwMode="auto">
            <a:xfrm>
              <a:off x="843" y="2347"/>
              <a:ext cx="333" cy="6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16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0458C"/>
                </a:buClr>
                <a:buSzPct val="100000"/>
                <a:buFont typeface="Times New Roman" charset="0"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84736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55</a:t>
            </a:fld>
            <a:endParaRPr lang="en-US" dirty="0"/>
          </a:p>
        </p:txBody>
      </p:sp>
      <p:sp>
        <p:nvSpPr>
          <p:cNvPr id="17" name="Rectangle 2"/>
          <p:cNvSpPr txBox="1">
            <a:spLocks noChangeArrowheads="1"/>
          </p:cNvSpPr>
          <p:nvPr/>
        </p:nvSpPr>
        <p:spPr>
          <a:xfrm>
            <a:off x="381000" y="13599"/>
            <a:ext cx="8534400" cy="9890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accent5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Multiplexer Implementation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graphicFrame>
        <p:nvGraphicFramePr>
          <p:cNvPr id="18" name="Group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9614948"/>
              </p:ext>
            </p:extLst>
          </p:nvPr>
        </p:nvGraphicFramePr>
        <p:xfrm>
          <a:off x="990600" y="3352800"/>
          <a:ext cx="2362200" cy="3017520"/>
        </p:xfrm>
        <a:graphic>
          <a:graphicData uri="http://schemas.openxmlformats.org/drawingml/2006/table">
            <a:tbl>
              <a:tblPr/>
              <a:tblGrid>
                <a:gridCol w="3286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3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87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811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79400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out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9400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9400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9400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9400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9400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9400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9400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9400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pSp>
        <p:nvGrpSpPr>
          <p:cNvPr id="20" name="Group 56"/>
          <p:cNvGrpSpPr>
            <a:grpSpLocks/>
          </p:cNvGrpSpPr>
          <p:nvPr/>
        </p:nvGrpSpPr>
        <p:grpSpPr bwMode="auto">
          <a:xfrm>
            <a:off x="533400" y="1600200"/>
            <a:ext cx="1758950" cy="1541463"/>
            <a:chOff x="122" y="1147"/>
            <a:chExt cx="1654" cy="1804"/>
          </a:xfrm>
        </p:grpSpPr>
        <p:sp>
          <p:nvSpPr>
            <p:cNvPr id="21" name="Rectangle 57"/>
            <p:cNvSpPr>
              <a:spLocks noChangeArrowheads="1"/>
            </p:cNvSpPr>
            <p:nvPr/>
          </p:nvSpPr>
          <p:spPr bwMode="auto">
            <a:xfrm>
              <a:off x="624" y="1152"/>
              <a:ext cx="960" cy="1008"/>
            </a:xfrm>
            <a:prstGeom prst="rect">
              <a:avLst/>
            </a:prstGeom>
            <a:noFill/>
            <a:ln w="25400">
              <a:solidFill>
                <a:sysClr val="windowText" lastClr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charset="0"/>
                <a:ea typeface="+mn-ea"/>
                <a:cs typeface="+mn-cs"/>
              </a:endParaRPr>
            </a:p>
          </p:txBody>
        </p:sp>
        <p:sp>
          <p:nvSpPr>
            <p:cNvPr id="22" name="Line 58"/>
            <p:cNvSpPr>
              <a:spLocks noChangeShapeType="1"/>
            </p:cNvSpPr>
            <p:nvPr/>
          </p:nvSpPr>
          <p:spPr bwMode="auto">
            <a:xfrm flipH="1">
              <a:off x="432" y="1344"/>
              <a:ext cx="192" cy="0"/>
            </a:xfrm>
            <a:prstGeom prst="line">
              <a:avLst/>
            </a:prstGeom>
            <a:noFill/>
            <a:ln w="25400">
              <a:solidFill>
                <a:sysClr val="windowText" lastClr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charset="0"/>
                <a:ea typeface="+mn-ea"/>
                <a:cs typeface="+mn-cs"/>
              </a:endParaRPr>
            </a:p>
          </p:txBody>
        </p:sp>
        <p:sp>
          <p:nvSpPr>
            <p:cNvPr id="23" name="Line 59"/>
            <p:cNvSpPr>
              <a:spLocks noChangeShapeType="1"/>
            </p:cNvSpPr>
            <p:nvPr/>
          </p:nvSpPr>
          <p:spPr bwMode="auto">
            <a:xfrm flipH="1">
              <a:off x="432" y="1920"/>
              <a:ext cx="192" cy="0"/>
            </a:xfrm>
            <a:prstGeom prst="line">
              <a:avLst/>
            </a:prstGeom>
            <a:noFill/>
            <a:ln w="25400">
              <a:solidFill>
                <a:sysClr val="windowText" lastClr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charset="0"/>
                <a:ea typeface="+mn-ea"/>
                <a:cs typeface="+mn-cs"/>
              </a:endParaRPr>
            </a:p>
          </p:txBody>
        </p:sp>
        <p:sp>
          <p:nvSpPr>
            <p:cNvPr id="24" name="Line 60"/>
            <p:cNvSpPr>
              <a:spLocks noChangeShapeType="1"/>
            </p:cNvSpPr>
            <p:nvPr/>
          </p:nvSpPr>
          <p:spPr bwMode="auto">
            <a:xfrm flipH="1">
              <a:off x="1584" y="1632"/>
              <a:ext cx="192" cy="0"/>
            </a:xfrm>
            <a:prstGeom prst="line">
              <a:avLst/>
            </a:prstGeom>
            <a:noFill/>
            <a:ln w="25400">
              <a:solidFill>
                <a:sysClr val="windowText" lastClr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charset="0"/>
                <a:ea typeface="+mn-ea"/>
                <a:cs typeface="+mn-cs"/>
              </a:endParaRPr>
            </a:p>
          </p:txBody>
        </p:sp>
        <p:sp>
          <p:nvSpPr>
            <p:cNvPr id="25" name="Line 61"/>
            <p:cNvSpPr>
              <a:spLocks noChangeShapeType="1"/>
            </p:cNvSpPr>
            <p:nvPr/>
          </p:nvSpPr>
          <p:spPr bwMode="auto">
            <a:xfrm flipH="1" flipV="1">
              <a:off x="1056" y="2160"/>
              <a:ext cx="0" cy="240"/>
            </a:xfrm>
            <a:prstGeom prst="line">
              <a:avLst/>
            </a:prstGeom>
            <a:noFill/>
            <a:ln w="25400">
              <a:solidFill>
                <a:sysClr val="windowText" lastClr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charset="0"/>
                <a:ea typeface="+mn-ea"/>
                <a:cs typeface="+mn-cs"/>
              </a:endParaRPr>
            </a:p>
          </p:txBody>
        </p:sp>
        <p:sp>
          <p:nvSpPr>
            <p:cNvPr id="26" name="Text Box 62"/>
            <p:cNvSpPr txBox="1">
              <a:spLocks noChangeArrowheads="1"/>
            </p:cNvSpPr>
            <p:nvPr/>
          </p:nvSpPr>
          <p:spPr bwMode="auto">
            <a:xfrm>
              <a:off x="122" y="1147"/>
              <a:ext cx="333" cy="6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16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0458C"/>
                </a:buClr>
                <a:buSzPct val="100000"/>
                <a:buFont typeface="Times New Roman" charset="0"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a</a:t>
              </a:r>
            </a:p>
          </p:txBody>
        </p:sp>
        <p:sp>
          <p:nvSpPr>
            <p:cNvPr id="27" name="Text Box 63"/>
            <p:cNvSpPr txBox="1">
              <a:spLocks noChangeArrowheads="1"/>
            </p:cNvSpPr>
            <p:nvPr/>
          </p:nvSpPr>
          <p:spPr bwMode="auto">
            <a:xfrm>
              <a:off x="122" y="1723"/>
              <a:ext cx="333" cy="6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16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0458C"/>
                </a:buClr>
                <a:buSzPct val="100000"/>
                <a:buFont typeface="Times New Roman" charset="0"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28" name="Text Box 64"/>
            <p:cNvSpPr txBox="1">
              <a:spLocks noChangeArrowheads="1"/>
            </p:cNvSpPr>
            <p:nvPr/>
          </p:nvSpPr>
          <p:spPr bwMode="auto">
            <a:xfrm>
              <a:off x="843" y="2347"/>
              <a:ext cx="333" cy="6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16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0458C"/>
                </a:buClr>
                <a:buSzPct val="100000"/>
                <a:buFont typeface="Times New Roman" charset="0"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d</a:t>
              </a:r>
            </a:p>
          </p:txBody>
        </p:sp>
      </p:grpSp>
      <p:sp>
        <p:nvSpPr>
          <p:cNvPr id="35" name="Rectangle 55"/>
          <p:cNvSpPr>
            <a:spLocks noChangeArrowheads="1"/>
          </p:cNvSpPr>
          <p:nvPr/>
        </p:nvSpPr>
        <p:spPr bwMode="auto">
          <a:xfrm>
            <a:off x="3810000" y="1905000"/>
            <a:ext cx="4799013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342900" indent="-342900" defTabSz="914400" fontAlgn="auto">
              <a:spcBef>
                <a:spcPct val="20000"/>
              </a:spcBef>
              <a:spcAft>
                <a:spcPts val="0"/>
              </a:spcAft>
              <a:buClr>
                <a:srgbClr val="0070C0"/>
              </a:buClr>
              <a:buFontTx/>
              <a:buChar char="•"/>
            </a:pPr>
            <a:r>
              <a:rPr lang="en-US" sz="3200" dirty="0" smtClean="0">
                <a:solidFill>
                  <a:schemeClr val="tx2"/>
                </a:solidFill>
                <a:latin typeface="Source Sans Pro"/>
                <a:ea typeface="+mn-ea"/>
                <a:cs typeface="+mn-cs"/>
              </a:rPr>
              <a:t>Build the </a:t>
            </a:r>
            <a:r>
              <a:rPr lang="en-US" sz="3200" dirty="0" err="1" smtClean="0">
                <a:solidFill>
                  <a:schemeClr val="tx2"/>
                </a:solidFill>
                <a:latin typeface="Source Sans Pro"/>
                <a:ea typeface="+mn-ea"/>
                <a:cs typeface="+mn-cs"/>
              </a:rPr>
              <a:t>Karnaugh</a:t>
            </a:r>
            <a:r>
              <a:rPr lang="en-US" sz="3200" dirty="0" smtClean="0">
                <a:solidFill>
                  <a:schemeClr val="tx2"/>
                </a:solidFill>
                <a:latin typeface="Source Sans Pro"/>
                <a:ea typeface="+mn-ea"/>
                <a:cs typeface="+mn-cs"/>
              </a:rPr>
              <a:t> map</a:t>
            </a:r>
            <a:endParaRPr lang="en-US" sz="2800" dirty="0" smtClean="0">
              <a:solidFill>
                <a:schemeClr val="tx2"/>
              </a:solidFill>
              <a:latin typeface="Source Sans Pro"/>
              <a:ea typeface="+mn-ea"/>
              <a:cs typeface="+mn-cs"/>
            </a:endParaRPr>
          </a:p>
          <a:p>
            <a:pPr lvl="1" defTabSz="914400" fontAlgn="auto">
              <a:spcBef>
                <a:spcPct val="20000"/>
              </a:spcBef>
              <a:spcAft>
                <a:spcPts val="0"/>
              </a:spcAft>
              <a:buClr>
                <a:srgbClr val="FFFF66"/>
              </a:buClr>
            </a:pPr>
            <a:endParaRPr lang="en-US" sz="2800" dirty="0" smtClean="0">
              <a:solidFill>
                <a:schemeClr val="tx2"/>
              </a:solidFill>
              <a:latin typeface="Source Sans Pro"/>
              <a:ea typeface="+mn-ea"/>
              <a:cs typeface="+mn-cs"/>
            </a:endParaRPr>
          </a:p>
        </p:txBody>
      </p:sp>
      <p:graphicFrame>
        <p:nvGraphicFramePr>
          <p:cNvPr id="36" name="Group 6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139731"/>
              </p:ext>
            </p:extLst>
          </p:nvPr>
        </p:nvGraphicFramePr>
        <p:xfrm>
          <a:off x="5562600" y="3505200"/>
          <a:ext cx="2057400" cy="1066800"/>
        </p:xfrm>
        <a:graphic>
          <a:graphicData uri="http://schemas.openxmlformats.org/drawingml/2006/table">
            <a:tbl>
              <a:tblPr/>
              <a:tblGrid>
                <a:gridCol w="514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43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143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143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33400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3400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7" name="Line 83"/>
          <p:cNvSpPr>
            <a:spLocks noChangeShapeType="1"/>
          </p:cNvSpPr>
          <p:nvPr/>
        </p:nvSpPr>
        <p:spPr bwMode="auto">
          <a:xfrm flipH="1" flipV="1">
            <a:off x="5181600" y="3124200"/>
            <a:ext cx="381000" cy="381000"/>
          </a:xfrm>
          <a:prstGeom prst="line">
            <a:avLst/>
          </a:prstGeom>
          <a:noFill/>
          <a:ln w="25400">
            <a:solidFill>
              <a:sysClr val="windowText" lastClr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  <p:sp>
        <p:nvSpPr>
          <p:cNvPr id="38" name="Text Box 84"/>
          <p:cNvSpPr txBox="1">
            <a:spLocks noChangeArrowheads="1"/>
          </p:cNvSpPr>
          <p:nvPr/>
        </p:nvSpPr>
        <p:spPr bwMode="auto">
          <a:xfrm>
            <a:off x="5562600" y="3048000"/>
            <a:ext cx="215527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chemeClr val="tx2"/>
                </a:solidFill>
                <a:latin typeface="Source Sans Pro"/>
                <a:ea typeface="+mn-ea"/>
                <a:cs typeface="+mn-cs"/>
              </a:rPr>
              <a:t>00  </a:t>
            </a:r>
            <a:r>
              <a:rPr lang="en-US" sz="1800" dirty="0" smtClean="0">
                <a:solidFill>
                  <a:schemeClr val="tx2"/>
                </a:solidFill>
                <a:latin typeface="Source Sans Pro"/>
                <a:ea typeface="+mn-ea"/>
                <a:cs typeface="+mn-cs"/>
              </a:rPr>
              <a:t>   01     11     10</a:t>
            </a:r>
            <a:endParaRPr lang="en-US" sz="1800" dirty="0">
              <a:solidFill>
                <a:schemeClr val="tx2"/>
              </a:solidFill>
              <a:latin typeface="Source Sans Pro"/>
              <a:ea typeface="+mn-ea"/>
              <a:cs typeface="+mn-cs"/>
            </a:endParaRPr>
          </a:p>
        </p:txBody>
      </p:sp>
      <p:sp>
        <p:nvSpPr>
          <p:cNvPr id="39" name="Text Box 85"/>
          <p:cNvSpPr txBox="1">
            <a:spLocks noChangeArrowheads="1"/>
          </p:cNvSpPr>
          <p:nvPr/>
        </p:nvSpPr>
        <p:spPr bwMode="auto">
          <a:xfrm>
            <a:off x="5157788" y="3497263"/>
            <a:ext cx="31290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800">
                <a:solidFill>
                  <a:schemeClr val="tx2"/>
                </a:solidFill>
                <a:latin typeface="Source Sans Pro"/>
                <a:ea typeface="+mn-ea"/>
                <a:cs typeface="+mn-cs"/>
              </a:rPr>
              <a:t>0</a:t>
            </a:r>
          </a:p>
        </p:txBody>
      </p:sp>
      <p:sp>
        <p:nvSpPr>
          <p:cNvPr id="40" name="Text Box 86"/>
          <p:cNvSpPr txBox="1">
            <a:spLocks noChangeArrowheads="1"/>
          </p:cNvSpPr>
          <p:nvPr/>
        </p:nvSpPr>
        <p:spPr bwMode="auto">
          <a:xfrm>
            <a:off x="5181600" y="4038600"/>
            <a:ext cx="31290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800">
                <a:solidFill>
                  <a:schemeClr val="tx2"/>
                </a:solidFill>
                <a:latin typeface="Source Sans Pro"/>
                <a:ea typeface="+mn-ea"/>
                <a:cs typeface="+mn-cs"/>
              </a:rPr>
              <a:t>1</a:t>
            </a:r>
          </a:p>
        </p:txBody>
      </p:sp>
      <p:sp>
        <p:nvSpPr>
          <p:cNvPr id="41" name="Text Box 87"/>
          <p:cNvSpPr txBox="1">
            <a:spLocks noChangeArrowheads="1"/>
          </p:cNvSpPr>
          <p:nvPr/>
        </p:nvSpPr>
        <p:spPr bwMode="auto">
          <a:xfrm>
            <a:off x="4945063" y="2971800"/>
            <a:ext cx="31290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800">
                <a:solidFill>
                  <a:schemeClr val="tx2"/>
                </a:solidFill>
                <a:latin typeface="Source Sans Pro"/>
                <a:ea typeface="+mn-ea"/>
                <a:cs typeface="+mn-cs"/>
              </a:rPr>
              <a:t>d</a:t>
            </a:r>
          </a:p>
        </p:txBody>
      </p:sp>
      <p:sp>
        <p:nvSpPr>
          <p:cNvPr id="42" name="Text Box 88"/>
          <p:cNvSpPr txBox="1">
            <a:spLocks noChangeArrowheads="1"/>
          </p:cNvSpPr>
          <p:nvPr/>
        </p:nvSpPr>
        <p:spPr bwMode="auto">
          <a:xfrm>
            <a:off x="5181600" y="2819400"/>
            <a:ext cx="44114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800">
                <a:solidFill>
                  <a:schemeClr val="tx2"/>
                </a:solidFill>
                <a:latin typeface="Source Sans Pro"/>
                <a:ea typeface="+mn-ea"/>
                <a:cs typeface="+mn-cs"/>
              </a:rPr>
              <a:t>ab</a:t>
            </a:r>
          </a:p>
        </p:txBody>
      </p:sp>
    </p:spTree>
    <p:extLst>
      <p:ext uri="{BB962C8B-B14F-4D97-AF65-F5344CB8AC3E}">
        <p14:creationId xmlns:p14="http://schemas.microsoft.com/office/powerpoint/2010/main" val="152339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/>
      <p:bldP spid="39" grpId="0"/>
      <p:bldP spid="40" grpId="0"/>
      <p:bldP spid="41" grpId="0"/>
      <p:bldP spid="42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56</a:t>
            </a:fld>
            <a:endParaRPr lang="en-US" dirty="0"/>
          </a:p>
        </p:txBody>
      </p:sp>
      <p:sp>
        <p:nvSpPr>
          <p:cNvPr id="17" name="Rectangle 2"/>
          <p:cNvSpPr txBox="1">
            <a:spLocks noChangeArrowheads="1"/>
          </p:cNvSpPr>
          <p:nvPr/>
        </p:nvSpPr>
        <p:spPr>
          <a:xfrm>
            <a:off x="381000" y="13599"/>
            <a:ext cx="8534400" cy="9890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accent5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Multiplexer Implementation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graphicFrame>
        <p:nvGraphicFramePr>
          <p:cNvPr id="18" name="Group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9614948"/>
              </p:ext>
            </p:extLst>
          </p:nvPr>
        </p:nvGraphicFramePr>
        <p:xfrm>
          <a:off x="990600" y="3352800"/>
          <a:ext cx="2362200" cy="3017520"/>
        </p:xfrm>
        <a:graphic>
          <a:graphicData uri="http://schemas.openxmlformats.org/drawingml/2006/table">
            <a:tbl>
              <a:tblPr/>
              <a:tblGrid>
                <a:gridCol w="3286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3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87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811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79400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out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9400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9400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9400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9400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9400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9400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9400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9400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pSp>
        <p:nvGrpSpPr>
          <p:cNvPr id="20" name="Group 56"/>
          <p:cNvGrpSpPr>
            <a:grpSpLocks/>
          </p:cNvGrpSpPr>
          <p:nvPr/>
        </p:nvGrpSpPr>
        <p:grpSpPr bwMode="auto">
          <a:xfrm>
            <a:off x="533400" y="1600200"/>
            <a:ext cx="1758950" cy="1541463"/>
            <a:chOff x="122" y="1147"/>
            <a:chExt cx="1654" cy="1804"/>
          </a:xfrm>
        </p:grpSpPr>
        <p:sp>
          <p:nvSpPr>
            <p:cNvPr id="21" name="Rectangle 57"/>
            <p:cNvSpPr>
              <a:spLocks noChangeArrowheads="1"/>
            </p:cNvSpPr>
            <p:nvPr/>
          </p:nvSpPr>
          <p:spPr bwMode="auto">
            <a:xfrm>
              <a:off x="624" y="1152"/>
              <a:ext cx="960" cy="1008"/>
            </a:xfrm>
            <a:prstGeom prst="rect">
              <a:avLst/>
            </a:prstGeom>
            <a:noFill/>
            <a:ln w="25400">
              <a:solidFill>
                <a:sysClr val="windowText" lastClr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charset="0"/>
                <a:ea typeface="+mn-ea"/>
                <a:cs typeface="+mn-cs"/>
              </a:endParaRPr>
            </a:p>
          </p:txBody>
        </p:sp>
        <p:sp>
          <p:nvSpPr>
            <p:cNvPr id="22" name="Line 58"/>
            <p:cNvSpPr>
              <a:spLocks noChangeShapeType="1"/>
            </p:cNvSpPr>
            <p:nvPr/>
          </p:nvSpPr>
          <p:spPr bwMode="auto">
            <a:xfrm flipH="1">
              <a:off x="432" y="1344"/>
              <a:ext cx="192" cy="0"/>
            </a:xfrm>
            <a:prstGeom prst="line">
              <a:avLst/>
            </a:prstGeom>
            <a:noFill/>
            <a:ln w="25400">
              <a:solidFill>
                <a:sysClr val="windowText" lastClr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charset="0"/>
                <a:ea typeface="+mn-ea"/>
                <a:cs typeface="+mn-cs"/>
              </a:endParaRPr>
            </a:p>
          </p:txBody>
        </p:sp>
        <p:sp>
          <p:nvSpPr>
            <p:cNvPr id="23" name="Line 59"/>
            <p:cNvSpPr>
              <a:spLocks noChangeShapeType="1"/>
            </p:cNvSpPr>
            <p:nvPr/>
          </p:nvSpPr>
          <p:spPr bwMode="auto">
            <a:xfrm flipH="1">
              <a:off x="432" y="1920"/>
              <a:ext cx="192" cy="0"/>
            </a:xfrm>
            <a:prstGeom prst="line">
              <a:avLst/>
            </a:prstGeom>
            <a:noFill/>
            <a:ln w="25400">
              <a:solidFill>
                <a:sysClr val="windowText" lastClr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charset="0"/>
                <a:ea typeface="+mn-ea"/>
                <a:cs typeface="+mn-cs"/>
              </a:endParaRPr>
            </a:p>
          </p:txBody>
        </p:sp>
        <p:sp>
          <p:nvSpPr>
            <p:cNvPr id="24" name="Line 60"/>
            <p:cNvSpPr>
              <a:spLocks noChangeShapeType="1"/>
            </p:cNvSpPr>
            <p:nvPr/>
          </p:nvSpPr>
          <p:spPr bwMode="auto">
            <a:xfrm flipH="1">
              <a:off x="1584" y="1632"/>
              <a:ext cx="192" cy="0"/>
            </a:xfrm>
            <a:prstGeom prst="line">
              <a:avLst/>
            </a:prstGeom>
            <a:noFill/>
            <a:ln w="25400">
              <a:solidFill>
                <a:sysClr val="windowText" lastClr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charset="0"/>
                <a:ea typeface="+mn-ea"/>
                <a:cs typeface="+mn-cs"/>
              </a:endParaRPr>
            </a:p>
          </p:txBody>
        </p:sp>
        <p:sp>
          <p:nvSpPr>
            <p:cNvPr id="25" name="Line 61"/>
            <p:cNvSpPr>
              <a:spLocks noChangeShapeType="1"/>
            </p:cNvSpPr>
            <p:nvPr/>
          </p:nvSpPr>
          <p:spPr bwMode="auto">
            <a:xfrm flipH="1" flipV="1">
              <a:off x="1056" y="2160"/>
              <a:ext cx="0" cy="240"/>
            </a:xfrm>
            <a:prstGeom prst="line">
              <a:avLst/>
            </a:prstGeom>
            <a:noFill/>
            <a:ln w="25400">
              <a:solidFill>
                <a:sysClr val="windowText" lastClr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charset="0"/>
                <a:ea typeface="+mn-ea"/>
                <a:cs typeface="+mn-cs"/>
              </a:endParaRPr>
            </a:p>
          </p:txBody>
        </p:sp>
        <p:sp>
          <p:nvSpPr>
            <p:cNvPr id="26" name="Text Box 62"/>
            <p:cNvSpPr txBox="1">
              <a:spLocks noChangeArrowheads="1"/>
            </p:cNvSpPr>
            <p:nvPr/>
          </p:nvSpPr>
          <p:spPr bwMode="auto">
            <a:xfrm>
              <a:off x="122" y="1147"/>
              <a:ext cx="333" cy="6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16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0458C"/>
                </a:buClr>
                <a:buSzPct val="100000"/>
                <a:buFont typeface="Times New Roman" charset="0"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a</a:t>
              </a:r>
            </a:p>
          </p:txBody>
        </p:sp>
        <p:sp>
          <p:nvSpPr>
            <p:cNvPr id="27" name="Text Box 63"/>
            <p:cNvSpPr txBox="1">
              <a:spLocks noChangeArrowheads="1"/>
            </p:cNvSpPr>
            <p:nvPr/>
          </p:nvSpPr>
          <p:spPr bwMode="auto">
            <a:xfrm>
              <a:off x="122" y="1723"/>
              <a:ext cx="333" cy="6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16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0458C"/>
                </a:buClr>
                <a:buSzPct val="100000"/>
                <a:buFont typeface="Times New Roman" charset="0"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28" name="Text Box 64"/>
            <p:cNvSpPr txBox="1">
              <a:spLocks noChangeArrowheads="1"/>
            </p:cNvSpPr>
            <p:nvPr/>
          </p:nvSpPr>
          <p:spPr bwMode="auto">
            <a:xfrm>
              <a:off x="843" y="2347"/>
              <a:ext cx="333" cy="6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16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0458C"/>
                </a:buClr>
                <a:buSzPct val="100000"/>
                <a:buFont typeface="Times New Roman" charset="0"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d</a:t>
              </a:r>
            </a:p>
          </p:txBody>
        </p:sp>
      </p:grpSp>
      <p:sp>
        <p:nvSpPr>
          <p:cNvPr id="35" name="Rectangle 55"/>
          <p:cNvSpPr>
            <a:spLocks noChangeArrowheads="1"/>
          </p:cNvSpPr>
          <p:nvPr/>
        </p:nvSpPr>
        <p:spPr bwMode="auto">
          <a:xfrm>
            <a:off x="3810000" y="1905000"/>
            <a:ext cx="4799013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342900" indent="-342900" defTabSz="914400" fontAlgn="auto">
              <a:spcBef>
                <a:spcPct val="20000"/>
              </a:spcBef>
              <a:spcAft>
                <a:spcPts val="0"/>
              </a:spcAft>
              <a:buClr>
                <a:srgbClr val="0070C0"/>
              </a:buClr>
              <a:buFontTx/>
              <a:buChar char="•"/>
            </a:pPr>
            <a:r>
              <a:rPr lang="en-US" sz="3200" dirty="0" smtClean="0">
                <a:solidFill>
                  <a:schemeClr val="tx2"/>
                </a:solidFill>
                <a:latin typeface="Source Sans Pro"/>
                <a:ea typeface="+mn-ea"/>
                <a:cs typeface="+mn-cs"/>
              </a:rPr>
              <a:t>Build the </a:t>
            </a:r>
            <a:r>
              <a:rPr lang="en-US" sz="3200" dirty="0" err="1" smtClean="0">
                <a:solidFill>
                  <a:schemeClr val="tx2"/>
                </a:solidFill>
                <a:latin typeface="Source Sans Pro"/>
                <a:ea typeface="+mn-ea"/>
                <a:cs typeface="+mn-cs"/>
              </a:rPr>
              <a:t>Karnaugh</a:t>
            </a:r>
            <a:r>
              <a:rPr lang="en-US" sz="3200" dirty="0" smtClean="0">
                <a:solidFill>
                  <a:schemeClr val="tx2"/>
                </a:solidFill>
                <a:latin typeface="Source Sans Pro"/>
                <a:ea typeface="+mn-ea"/>
                <a:cs typeface="+mn-cs"/>
              </a:rPr>
              <a:t> map</a:t>
            </a:r>
            <a:endParaRPr lang="en-US" sz="2800" dirty="0" smtClean="0">
              <a:solidFill>
                <a:schemeClr val="tx2"/>
              </a:solidFill>
              <a:latin typeface="Source Sans Pro"/>
              <a:ea typeface="+mn-ea"/>
              <a:cs typeface="+mn-cs"/>
            </a:endParaRPr>
          </a:p>
          <a:p>
            <a:pPr lvl="1" defTabSz="914400" fontAlgn="auto">
              <a:spcBef>
                <a:spcPct val="20000"/>
              </a:spcBef>
              <a:spcAft>
                <a:spcPts val="0"/>
              </a:spcAft>
              <a:buClr>
                <a:srgbClr val="FFFF66"/>
              </a:buClr>
            </a:pPr>
            <a:endParaRPr lang="en-US" sz="2800" dirty="0" smtClean="0">
              <a:solidFill>
                <a:schemeClr val="tx2"/>
              </a:solidFill>
              <a:latin typeface="Source Sans Pro"/>
              <a:ea typeface="+mn-ea"/>
              <a:cs typeface="+mn-cs"/>
            </a:endParaRPr>
          </a:p>
        </p:txBody>
      </p:sp>
      <p:graphicFrame>
        <p:nvGraphicFramePr>
          <p:cNvPr id="36" name="Group 6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6808426"/>
              </p:ext>
            </p:extLst>
          </p:nvPr>
        </p:nvGraphicFramePr>
        <p:xfrm>
          <a:off x="5562600" y="3505200"/>
          <a:ext cx="2057400" cy="1066800"/>
        </p:xfrm>
        <a:graphic>
          <a:graphicData uri="http://schemas.openxmlformats.org/drawingml/2006/table">
            <a:tbl>
              <a:tblPr/>
              <a:tblGrid>
                <a:gridCol w="514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43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143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143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334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Source Sans Pro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Source Sans Pro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Source Sans Pro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Source Sans Pro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Source Sans Pro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Source Sans Pro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Source Sans Pro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Source Sans Pro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7" name="Line 83"/>
          <p:cNvSpPr>
            <a:spLocks noChangeShapeType="1"/>
          </p:cNvSpPr>
          <p:nvPr/>
        </p:nvSpPr>
        <p:spPr bwMode="auto">
          <a:xfrm flipH="1" flipV="1">
            <a:off x="5181600" y="3124200"/>
            <a:ext cx="381000" cy="381000"/>
          </a:xfrm>
          <a:prstGeom prst="line">
            <a:avLst/>
          </a:prstGeom>
          <a:noFill/>
          <a:ln w="25400">
            <a:solidFill>
              <a:sysClr val="windowText" lastClr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  <p:sp>
        <p:nvSpPr>
          <p:cNvPr id="38" name="Text Box 84"/>
          <p:cNvSpPr txBox="1">
            <a:spLocks noChangeArrowheads="1"/>
          </p:cNvSpPr>
          <p:nvPr/>
        </p:nvSpPr>
        <p:spPr bwMode="auto">
          <a:xfrm>
            <a:off x="5562600" y="3048000"/>
            <a:ext cx="215527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chemeClr val="tx2"/>
                </a:solidFill>
                <a:latin typeface="Source Sans Pro"/>
                <a:ea typeface="+mn-ea"/>
                <a:cs typeface="+mn-cs"/>
              </a:rPr>
              <a:t>00  </a:t>
            </a:r>
            <a:r>
              <a:rPr lang="en-US" sz="1800" dirty="0" smtClean="0">
                <a:solidFill>
                  <a:schemeClr val="tx2"/>
                </a:solidFill>
                <a:latin typeface="Source Sans Pro"/>
                <a:ea typeface="+mn-ea"/>
                <a:cs typeface="+mn-cs"/>
              </a:rPr>
              <a:t>   01     11     10</a:t>
            </a:r>
            <a:endParaRPr lang="en-US" sz="1800" dirty="0">
              <a:solidFill>
                <a:schemeClr val="tx2"/>
              </a:solidFill>
              <a:latin typeface="Source Sans Pro"/>
              <a:ea typeface="+mn-ea"/>
              <a:cs typeface="+mn-cs"/>
            </a:endParaRPr>
          </a:p>
        </p:txBody>
      </p:sp>
      <p:sp>
        <p:nvSpPr>
          <p:cNvPr id="39" name="Text Box 85"/>
          <p:cNvSpPr txBox="1">
            <a:spLocks noChangeArrowheads="1"/>
          </p:cNvSpPr>
          <p:nvPr/>
        </p:nvSpPr>
        <p:spPr bwMode="auto">
          <a:xfrm>
            <a:off x="5157788" y="3497263"/>
            <a:ext cx="31290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800">
                <a:solidFill>
                  <a:schemeClr val="tx2"/>
                </a:solidFill>
                <a:latin typeface="Source Sans Pro"/>
                <a:ea typeface="+mn-ea"/>
                <a:cs typeface="+mn-cs"/>
              </a:rPr>
              <a:t>0</a:t>
            </a:r>
          </a:p>
        </p:txBody>
      </p:sp>
      <p:sp>
        <p:nvSpPr>
          <p:cNvPr id="40" name="Text Box 86"/>
          <p:cNvSpPr txBox="1">
            <a:spLocks noChangeArrowheads="1"/>
          </p:cNvSpPr>
          <p:nvPr/>
        </p:nvSpPr>
        <p:spPr bwMode="auto">
          <a:xfrm>
            <a:off x="5181600" y="4038600"/>
            <a:ext cx="31290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800">
                <a:solidFill>
                  <a:schemeClr val="tx2"/>
                </a:solidFill>
                <a:latin typeface="Source Sans Pro"/>
                <a:ea typeface="+mn-ea"/>
                <a:cs typeface="+mn-cs"/>
              </a:rPr>
              <a:t>1</a:t>
            </a:r>
          </a:p>
        </p:txBody>
      </p:sp>
      <p:sp>
        <p:nvSpPr>
          <p:cNvPr id="41" name="Text Box 87"/>
          <p:cNvSpPr txBox="1">
            <a:spLocks noChangeArrowheads="1"/>
          </p:cNvSpPr>
          <p:nvPr/>
        </p:nvSpPr>
        <p:spPr bwMode="auto">
          <a:xfrm>
            <a:off x="4945063" y="2971800"/>
            <a:ext cx="31290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800">
                <a:solidFill>
                  <a:schemeClr val="tx2"/>
                </a:solidFill>
                <a:latin typeface="Source Sans Pro"/>
                <a:ea typeface="+mn-ea"/>
                <a:cs typeface="+mn-cs"/>
              </a:rPr>
              <a:t>d</a:t>
            </a:r>
          </a:p>
        </p:txBody>
      </p:sp>
      <p:sp>
        <p:nvSpPr>
          <p:cNvPr id="42" name="Text Box 88"/>
          <p:cNvSpPr txBox="1">
            <a:spLocks noChangeArrowheads="1"/>
          </p:cNvSpPr>
          <p:nvPr/>
        </p:nvSpPr>
        <p:spPr bwMode="auto">
          <a:xfrm>
            <a:off x="5181600" y="2819400"/>
            <a:ext cx="44114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800">
                <a:solidFill>
                  <a:schemeClr val="tx2"/>
                </a:solidFill>
                <a:latin typeface="Source Sans Pro"/>
                <a:ea typeface="+mn-ea"/>
                <a:cs typeface="+mn-cs"/>
              </a:rPr>
              <a:t>ab</a:t>
            </a:r>
          </a:p>
        </p:txBody>
      </p:sp>
    </p:spTree>
    <p:extLst>
      <p:ext uri="{BB962C8B-B14F-4D97-AF65-F5344CB8AC3E}">
        <p14:creationId xmlns:p14="http://schemas.microsoft.com/office/powerpoint/2010/main" val="1548868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57</a:t>
            </a:fld>
            <a:endParaRPr lang="en-US" dirty="0"/>
          </a:p>
        </p:txBody>
      </p:sp>
      <p:sp>
        <p:nvSpPr>
          <p:cNvPr id="17" name="Rectangle 2"/>
          <p:cNvSpPr txBox="1">
            <a:spLocks noChangeArrowheads="1"/>
          </p:cNvSpPr>
          <p:nvPr/>
        </p:nvSpPr>
        <p:spPr>
          <a:xfrm>
            <a:off x="381000" y="13599"/>
            <a:ext cx="8534400" cy="9890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accent5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Multiplexer Implementation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graphicFrame>
        <p:nvGraphicFramePr>
          <p:cNvPr id="18" name="Group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9614948"/>
              </p:ext>
            </p:extLst>
          </p:nvPr>
        </p:nvGraphicFramePr>
        <p:xfrm>
          <a:off x="990600" y="3352800"/>
          <a:ext cx="2362200" cy="3017520"/>
        </p:xfrm>
        <a:graphic>
          <a:graphicData uri="http://schemas.openxmlformats.org/drawingml/2006/table">
            <a:tbl>
              <a:tblPr/>
              <a:tblGrid>
                <a:gridCol w="3286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3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87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811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79400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out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9400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9400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9400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9400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9400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9400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9400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9400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pSp>
        <p:nvGrpSpPr>
          <p:cNvPr id="20" name="Group 56"/>
          <p:cNvGrpSpPr>
            <a:grpSpLocks/>
          </p:cNvGrpSpPr>
          <p:nvPr/>
        </p:nvGrpSpPr>
        <p:grpSpPr bwMode="auto">
          <a:xfrm>
            <a:off x="533400" y="1600200"/>
            <a:ext cx="1758950" cy="1541463"/>
            <a:chOff x="122" y="1147"/>
            <a:chExt cx="1654" cy="1804"/>
          </a:xfrm>
        </p:grpSpPr>
        <p:sp>
          <p:nvSpPr>
            <p:cNvPr id="21" name="Rectangle 57"/>
            <p:cNvSpPr>
              <a:spLocks noChangeArrowheads="1"/>
            </p:cNvSpPr>
            <p:nvPr/>
          </p:nvSpPr>
          <p:spPr bwMode="auto">
            <a:xfrm>
              <a:off x="624" y="1152"/>
              <a:ext cx="960" cy="1008"/>
            </a:xfrm>
            <a:prstGeom prst="rect">
              <a:avLst/>
            </a:prstGeom>
            <a:noFill/>
            <a:ln w="25400">
              <a:solidFill>
                <a:sysClr val="windowText" lastClr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charset="0"/>
                <a:ea typeface="+mn-ea"/>
                <a:cs typeface="+mn-cs"/>
              </a:endParaRPr>
            </a:p>
          </p:txBody>
        </p:sp>
        <p:sp>
          <p:nvSpPr>
            <p:cNvPr id="22" name="Line 58"/>
            <p:cNvSpPr>
              <a:spLocks noChangeShapeType="1"/>
            </p:cNvSpPr>
            <p:nvPr/>
          </p:nvSpPr>
          <p:spPr bwMode="auto">
            <a:xfrm flipH="1">
              <a:off x="432" y="1344"/>
              <a:ext cx="192" cy="0"/>
            </a:xfrm>
            <a:prstGeom prst="line">
              <a:avLst/>
            </a:prstGeom>
            <a:noFill/>
            <a:ln w="25400">
              <a:solidFill>
                <a:sysClr val="windowText" lastClr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charset="0"/>
                <a:ea typeface="+mn-ea"/>
                <a:cs typeface="+mn-cs"/>
              </a:endParaRPr>
            </a:p>
          </p:txBody>
        </p:sp>
        <p:sp>
          <p:nvSpPr>
            <p:cNvPr id="23" name="Line 59"/>
            <p:cNvSpPr>
              <a:spLocks noChangeShapeType="1"/>
            </p:cNvSpPr>
            <p:nvPr/>
          </p:nvSpPr>
          <p:spPr bwMode="auto">
            <a:xfrm flipH="1">
              <a:off x="432" y="1920"/>
              <a:ext cx="192" cy="0"/>
            </a:xfrm>
            <a:prstGeom prst="line">
              <a:avLst/>
            </a:prstGeom>
            <a:noFill/>
            <a:ln w="25400">
              <a:solidFill>
                <a:sysClr val="windowText" lastClr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charset="0"/>
                <a:ea typeface="+mn-ea"/>
                <a:cs typeface="+mn-cs"/>
              </a:endParaRPr>
            </a:p>
          </p:txBody>
        </p:sp>
        <p:sp>
          <p:nvSpPr>
            <p:cNvPr id="24" name="Line 60"/>
            <p:cNvSpPr>
              <a:spLocks noChangeShapeType="1"/>
            </p:cNvSpPr>
            <p:nvPr/>
          </p:nvSpPr>
          <p:spPr bwMode="auto">
            <a:xfrm flipH="1">
              <a:off x="1584" y="1632"/>
              <a:ext cx="192" cy="0"/>
            </a:xfrm>
            <a:prstGeom prst="line">
              <a:avLst/>
            </a:prstGeom>
            <a:noFill/>
            <a:ln w="25400">
              <a:solidFill>
                <a:sysClr val="windowText" lastClr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charset="0"/>
                <a:ea typeface="+mn-ea"/>
                <a:cs typeface="+mn-cs"/>
              </a:endParaRPr>
            </a:p>
          </p:txBody>
        </p:sp>
        <p:sp>
          <p:nvSpPr>
            <p:cNvPr id="25" name="Line 61"/>
            <p:cNvSpPr>
              <a:spLocks noChangeShapeType="1"/>
            </p:cNvSpPr>
            <p:nvPr/>
          </p:nvSpPr>
          <p:spPr bwMode="auto">
            <a:xfrm flipH="1" flipV="1">
              <a:off x="1056" y="2160"/>
              <a:ext cx="0" cy="240"/>
            </a:xfrm>
            <a:prstGeom prst="line">
              <a:avLst/>
            </a:prstGeom>
            <a:noFill/>
            <a:ln w="25400">
              <a:solidFill>
                <a:sysClr val="windowText" lastClr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charset="0"/>
                <a:ea typeface="+mn-ea"/>
                <a:cs typeface="+mn-cs"/>
              </a:endParaRPr>
            </a:p>
          </p:txBody>
        </p:sp>
        <p:sp>
          <p:nvSpPr>
            <p:cNvPr id="26" name="Text Box 62"/>
            <p:cNvSpPr txBox="1">
              <a:spLocks noChangeArrowheads="1"/>
            </p:cNvSpPr>
            <p:nvPr/>
          </p:nvSpPr>
          <p:spPr bwMode="auto">
            <a:xfrm>
              <a:off x="122" y="1147"/>
              <a:ext cx="333" cy="6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16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0458C"/>
                </a:buClr>
                <a:buSzPct val="100000"/>
                <a:buFont typeface="Times New Roman" charset="0"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a</a:t>
              </a:r>
            </a:p>
          </p:txBody>
        </p:sp>
        <p:sp>
          <p:nvSpPr>
            <p:cNvPr id="27" name="Text Box 63"/>
            <p:cNvSpPr txBox="1">
              <a:spLocks noChangeArrowheads="1"/>
            </p:cNvSpPr>
            <p:nvPr/>
          </p:nvSpPr>
          <p:spPr bwMode="auto">
            <a:xfrm>
              <a:off x="122" y="1723"/>
              <a:ext cx="333" cy="6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16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0458C"/>
                </a:buClr>
                <a:buSzPct val="100000"/>
                <a:buFont typeface="Times New Roman" charset="0"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28" name="Text Box 64"/>
            <p:cNvSpPr txBox="1">
              <a:spLocks noChangeArrowheads="1"/>
            </p:cNvSpPr>
            <p:nvPr/>
          </p:nvSpPr>
          <p:spPr bwMode="auto">
            <a:xfrm>
              <a:off x="843" y="2347"/>
              <a:ext cx="333" cy="6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16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0458C"/>
                </a:buClr>
                <a:buSzPct val="100000"/>
                <a:buFont typeface="Times New Roman" charset="0"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d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55"/>
              <p:cNvSpPr>
                <a:spLocks noChangeArrowheads="1"/>
              </p:cNvSpPr>
              <p:nvPr/>
            </p:nvSpPr>
            <p:spPr bwMode="auto">
              <a:xfrm>
                <a:off x="3810000" y="1905000"/>
                <a:ext cx="4799013" cy="7620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/>
              <a:p>
                <a:pPr marL="342900" lvl="0" indent="-342900" defTabSz="914400" fontAlgn="auto">
                  <a:spcBef>
                    <a:spcPct val="20000"/>
                  </a:spcBef>
                  <a:spcAft>
                    <a:spcPts val="0"/>
                  </a:spcAft>
                  <a:buClr>
                    <a:srgbClr val="0070C0"/>
                  </a:buClr>
                  <a:buFontTx/>
                  <a:buChar char="•"/>
                </a:pPr>
                <a:r>
                  <a:rPr lang="en-US" sz="3200" dirty="0">
                    <a:solidFill>
                      <a:schemeClr val="tx2"/>
                    </a:solidFill>
                    <a:latin typeface="Source Sans Pro"/>
                    <a:ea typeface="+mn-ea"/>
                    <a:cs typeface="+mn-cs"/>
                  </a:rPr>
                  <a:t>Derive Minimal Logic Equation</a:t>
                </a:r>
              </a:p>
              <a:p>
                <a:pPr marL="342900" lvl="0" indent="-342900" defTabSz="914400" fontAlgn="auto">
                  <a:spcBef>
                    <a:spcPct val="20000"/>
                  </a:spcBef>
                  <a:spcAft>
                    <a:spcPts val="0"/>
                  </a:spcAft>
                  <a:buClr>
                    <a:srgbClr val="4BACC6">
                      <a:lumMod val="60000"/>
                      <a:lumOff val="40000"/>
                    </a:srgbClr>
                  </a:buClr>
                  <a:buFontTx/>
                  <a:buChar char="•"/>
                </a:pPr>
                <a:endParaRPr lang="en-US" sz="3200" dirty="0">
                  <a:solidFill>
                    <a:prstClr val="black"/>
                  </a:solidFill>
                  <a:latin typeface="Helvetica" charset="0"/>
                  <a:ea typeface="+mn-ea"/>
                  <a:cs typeface="+mn-cs"/>
                </a:endParaRPr>
              </a:p>
              <a:p>
                <a:pPr marL="342900" lvl="0" indent="-342900" defTabSz="914400" fontAlgn="auto">
                  <a:spcBef>
                    <a:spcPct val="20000"/>
                  </a:spcBef>
                  <a:spcAft>
                    <a:spcPts val="0"/>
                  </a:spcAft>
                  <a:buClr>
                    <a:srgbClr val="4BACC6">
                      <a:lumMod val="60000"/>
                      <a:lumOff val="40000"/>
                    </a:srgbClr>
                  </a:buClr>
                  <a:buFontTx/>
                  <a:buChar char="•"/>
                </a:pPr>
                <a:endParaRPr lang="en-US" sz="3200" dirty="0">
                  <a:solidFill>
                    <a:prstClr val="black"/>
                  </a:solidFill>
                  <a:latin typeface="Helvetica" charset="0"/>
                  <a:ea typeface="+mn-ea"/>
                  <a:cs typeface="+mn-cs"/>
                </a:endParaRPr>
              </a:p>
              <a:p>
                <a:pPr lvl="0" defTabSz="914400" fontAlgn="auto">
                  <a:spcBef>
                    <a:spcPct val="20000"/>
                  </a:spcBef>
                  <a:spcAft>
                    <a:spcPts val="0"/>
                  </a:spcAft>
                  <a:buClr>
                    <a:srgbClr val="4BACC6">
                      <a:lumMod val="60000"/>
                      <a:lumOff val="40000"/>
                    </a:srgbClr>
                  </a:buClr>
                </a:pPr>
                <a:endParaRPr lang="en-US" sz="3200" dirty="0">
                  <a:solidFill>
                    <a:prstClr val="black"/>
                  </a:solidFill>
                  <a:latin typeface="Helvetica" charset="0"/>
                  <a:ea typeface="+mn-ea"/>
                  <a:cs typeface="+mn-cs"/>
                </a:endParaRPr>
              </a:p>
              <a:p>
                <a:pPr marL="342900" lvl="1" indent="-342900" defTabSz="914400" fontAlgn="auto">
                  <a:spcBef>
                    <a:spcPct val="20000"/>
                  </a:spcBef>
                  <a:spcAft>
                    <a:spcPts val="0"/>
                  </a:spcAft>
                  <a:buClr>
                    <a:srgbClr val="0070C0"/>
                  </a:buClr>
                  <a:buFontTx/>
                  <a:buChar char="•"/>
                </a:pPr>
                <a:r>
                  <a:rPr lang="en-US" dirty="0" smtClean="0">
                    <a:solidFill>
                      <a:schemeClr val="accent1"/>
                    </a:solidFill>
                    <a:latin typeface="Source Sans Pro"/>
                    <a:ea typeface="+mn-ea"/>
                    <a:cs typeface="+mn-cs"/>
                  </a:rPr>
                  <a:t>out = a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d</m:t>
                        </m:r>
                      </m:e>
                    </m:acc>
                  </m:oMath>
                </a14:m>
                <a:r>
                  <a:rPr lang="en-US" dirty="0">
                    <a:solidFill>
                      <a:schemeClr val="accent1"/>
                    </a:solidFill>
                    <a:latin typeface="Source Sans Pro"/>
                    <a:ea typeface="+mn-ea"/>
                    <a:cs typeface="+mn-cs"/>
                  </a:rPr>
                  <a:t> + </a:t>
                </a:r>
                <a:r>
                  <a:rPr lang="en-US" dirty="0" err="1">
                    <a:solidFill>
                      <a:schemeClr val="accent1"/>
                    </a:solidFill>
                    <a:latin typeface="Source Sans Pro"/>
                    <a:ea typeface="+mn-ea"/>
                    <a:cs typeface="+mn-cs"/>
                  </a:rPr>
                  <a:t>bd</a:t>
                </a:r>
                <a:endParaRPr lang="en-US" dirty="0">
                  <a:solidFill>
                    <a:schemeClr val="accent1"/>
                  </a:solidFill>
                  <a:latin typeface="Source Sans Pro"/>
                  <a:ea typeface="+mn-ea"/>
                  <a:cs typeface="+mn-cs"/>
                </a:endParaRPr>
              </a:p>
              <a:p>
                <a:pPr lvl="1" defTabSz="914400" fontAlgn="auto">
                  <a:spcBef>
                    <a:spcPct val="20000"/>
                  </a:spcBef>
                  <a:spcAft>
                    <a:spcPts val="0"/>
                  </a:spcAft>
                  <a:buClr>
                    <a:srgbClr val="FFFF66"/>
                  </a:buClr>
                </a:pPr>
                <a:endParaRPr lang="en-US" sz="2800" dirty="0">
                  <a:solidFill>
                    <a:prstClr val="black"/>
                  </a:solidFill>
                  <a:latin typeface="Helvetica" charset="0"/>
                  <a:ea typeface="+mn-ea"/>
                  <a:cs typeface="+mn-cs"/>
                </a:endParaRPr>
              </a:p>
              <a:p>
                <a:pPr lvl="1" defTabSz="914400" fontAlgn="auto">
                  <a:spcBef>
                    <a:spcPct val="20000"/>
                  </a:spcBef>
                  <a:spcAft>
                    <a:spcPts val="0"/>
                  </a:spcAft>
                  <a:buClr>
                    <a:srgbClr val="FFFF66"/>
                  </a:buClr>
                </a:pPr>
                <a:endParaRPr lang="en-US" sz="2800" dirty="0" smtClean="0">
                  <a:solidFill>
                    <a:schemeClr val="tx2"/>
                  </a:solidFill>
                  <a:latin typeface="Source Sans Pro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5" name="Rectangle 5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10000" y="1905000"/>
                <a:ext cx="4799013" cy="762000"/>
              </a:xfrm>
              <a:prstGeom prst="rect">
                <a:avLst/>
              </a:prstGeom>
              <a:blipFill>
                <a:blip r:embed="rId2"/>
                <a:stretch>
                  <a:fillRect l="-4828" t="-16800" b="-34160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6" name="Group 6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6808426"/>
              </p:ext>
            </p:extLst>
          </p:nvPr>
        </p:nvGraphicFramePr>
        <p:xfrm>
          <a:off x="5562600" y="3505200"/>
          <a:ext cx="2057400" cy="1066800"/>
        </p:xfrm>
        <a:graphic>
          <a:graphicData uri="http://schemas.openxmlformats.org/drawingml/2006/table">
            <a:tbl>
              <a:tblPr/>
              <a:tblGrid>
                <a:gridCol w="514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43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143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143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334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Source Sans Pro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Source Sans Pro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Source Sans Pro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Source Sans Pro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Source Sans Pro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Source Sans Pro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Source Sans Pro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Source Sans Pro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7" name="Line 83"/>
          <p:cNvSpPr>
            <a:spLocks noChangeShapeType="1"/>
          </p:cNvSpPr>
          <p:nvPr/>
        </p:nvSpPr>
        <p:spPr bwMode="auto">
          <a:xfrm flipH="1" flipV="1">
            <a:off x="5181600" y="3124200"/>
            <a:ext cx="381000" cy="381000"/>
          </a:xfrm>
          <a:prstGeom prst="line">
            <a:avLst/>
          </a:prstGeom>
          <a:noFill/>
          <a:ln w="25400">
            <a:solidFill>
              <a:sysClr val="windowText" lastClr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  <p:sp>
        <p:nvSpPr>
          <p:cNvPr id="38" name="Text Box 84"/>
          <p:cNvSpPr txBox="1">
            <a:spLocks noChangeArrowheads="1"/>
          </p:cNvSpPr>
          <p:nvPr/>
        </p:nvSpPr>
        <p:spPr bwMode="auto">
          <a:xfrm>
            <a:off x="5562600" y="3048000"/>
            <a:ext cx="215527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chemeClr val="tx2"/>
                </a:solidFill>
                <a:latin typeface="Source Sans Pro"/>
                <a:ea typeface="+mn-ea"/>
                <a:cs typeface="+mn-cs"/>
              </a:rPr>
              <a:t>00  </a:t>
            </a:r>
            <a:r>
              <a:rPr lang="en-US" sz="1800" dirty="0" smtClean="0">
                <a:solidFill>
                  <a:schemeClr val="tx2"/>
                </a:solidFill>
                <a:latin typeface="Source Sans Pro"/>
                <a:ea typeface="+mn-ea"/>
                <a:cs typeface="+mn-cs"/>
              </a:rPr>
              <a:t>   01     11     10</a:t>
            </a:r>
            <a:endParaRPr lang="en-US" sz="1800" dirty="0">
              <a:solidFill>
                <a:schemeClr val="tx2"/>
              </a:solidFill>
              <a:latin typeface="Source Sans Pro"/>
              <a:ea typeface="+mn-ea"/>
              <a:cs typeface="+mn-cs"/>
            </a:endParaRPr>
          </a:p>
        </p:txBody>
      </p:sp>
      <p:sp>
        <p:nvSpPr>
          <p:cNvPr id="39" name="Text Box 85"/>
          <p:cNvSpPr txBox="1">
            <a:spLocks noChangeArrowheads="1"/>
          </p:cNvSpPr>
          <p:nvPr/>
        </p:nvSpPr>
        <p:spPr bwMode="auto">
          <a:xfrm>
            <a:off x="5157788" y="3497263"/>
            <a:ext cx="31290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800">
                <a:solidFill>
                  <a:schemeClr val="tx2"/>
                </a:solidFill>
                <a:latin typeface="Source Sans Pro"/>
                <a:ea typeface="+mn-ea"/>
                <a:cs typeface="+mn-cs"/>
              </a:rPr>
              <a:t>0</a:t>
            </a:r>
          </a:p>
        </p:txBody>
      </p:sp>
      <p:sp>
        <p:nvSpPr>
          <p:cNvPr id="40" name="Text Box 86"/>
          <p:cNvSpPr txBox="1">
            <a:spLocks noChangeArrowheads="1"/>
          </p:cNvSpPr>
          <p:nvPr/>
        </p:nvSpPr>
        <p:spPr bwMode="auto">
          <a:xfrm>
            <a:off x="5181600" y="4038600"/>
            <a:ext cx="31290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800">
                <a:solidFill>
                  <a:schemeClr val="tx2"/>
                </a:solidFill>
                <a:latin typeface="Source Sans Pro"/>
                <a:ea typeface="+mn-ea"/>
                <a:cs typeface="+mn-cs"/>
              </a:rPr>
              <a:t>1</a:t>
            </a:r>
          </a:p>
        </p:txBody>
      </p:sp>
      <p:sp>
        <p:nvSpPr>
          <p:cNvPr id="41" name="Text Box 87"/>
          <p:cNvSpPr txBox="1">
            <a:spLocks noChangeArrowheads="1"/>
          </p:cNvSpPr>
          <p:nvPr/>
        </p:nvSpPr>
        <p:spPr bwMode="auto">
          <a:xfrm>
            <a:off x="4945063" y="2971800"/>
            <a:ext cx="31290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800">
                <a:solidFill>
                  <a:schemeClr val="tx2"/>
                </a:solidFill>
                <a:latin typeface="Source Sans Pro"/>
                <a:ea typeface="+mn-ea"/>
                <a:cs typeface="+mn-cs"/>
              </a:rPr>
              <a:t>d</a:t>
            </a:r>
          </a:p>
        </p:txBody>
      </p:sp>
      <p:sp>
        <p:nvSpPr>
          <p:cNvPr id="42" name="Text Box 88"/>
          <p:cNvSpPr txBox="1">
            <a:spLocks noChangeArrowheads="1"/>
          </p:cNvSpPr>
          <p:nvPr/>
        </p:nvSpPr>
        <p:spPr bwMode="auto">
          <a:xfrm>
            <a:off x="5181600" y="2819400"/>
            <a:ext cx="44114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800">
                <a:solidFill>
                  <a:schemeClr val="tx2"/>
                </a:solidFill>
                <a:latin typeface="Source Sans Pro"/>
                <a:ea typeface="+mn-ea"/>
                <a:cs typeface="+mn-cs"/>
              </a:rPr>
              <a:t>ab</a:t>
            </a:r>
          </a:p>
        </p:txBody>
      </p:sp>
      <p:sp>
        <p:nvSpPr>
          <p:cNvPr id="29" name="AutoShape 90"/>
          <p:cNvSpPr>
            <a:spLocks noChangeArrowheads="1"/>
          </p:cNvSpPr>
          <p:nvPr/>
        </p:nvSpPr>
        <p:spPr bwMode="auto">
          <a:xfrm>
            <a:off x="6629400" y="3581400"/>
            <a:ext cx="838200" cy="381000"/>
          </a:xfrm>
          <a:prstGeom prst="roundRect">
            <a:avLst>
              <a:gd name="adj" fmla="val 16667"/>
            </a:avLst>
          </a:prstGeom>
          <a:solidFill>
            <a:srgbClr val="99CCFF">
              <a:alpha val="45000"/>
            </a:srgbClr>
          </a:solidFill>
          <a:ln w="2540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0" name="AutoShape 89"/>
          <p:cNvSpPr>
            <a:spLocks noChangeArrowheads="1"/>
          </p:cNvSpPr>
          <p:nvPr/>
        </p:nvSpPr>
        <p:spPr bwMode="auto">
          <a:xfrm>
            <a:off x="6096000" y="4114800"/>
            <a:ext cx="838200" cy="381000"/>
          </a:xfrm>
          <a:prstGeom prst="roundRect">
            <a:avLst>
              <a:gd name="adj" fmla="val 16667"/>
            </a:avLst>
          </a:prstGeom>
          <a:solidFill>
            <a:srgbClr val="99CCFF">
              <a:alpha val="45000"/>
            </a:srgbClr>
          </a:solidFill>
          <a:ln w="2540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3" name="AutoShape 92"/>
          <p:cNvSpPr>
            <a:spLocks noChangeArrowheads="1"/>
          </p:cNvSpPr>
          <p:nvPr/>
        </p:nvSpPr>
        <p:spPr bwMode="auto">
          <a:xfrm>
            <a:off x="5961063" y="5218112"/>
            <a:ext cx="838200" cy="685800"/>
          </a:xfrm>
          <a:prstGeom prst="flowChartDelay">
            <a:avLst/>
          </a:prstGeom>
          <a:noFill/>
          <a:ln w="25400">
            <a:solidFill>
              <a:sysClr val="windowText" lastClr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charset="0"/>
              <a:ea typeface="+mn-ea"/>
              <a:cs typeface="+mn-cs"/>
            </a:endParaRPr>
          </a:p>
        </p:txBody>
      </p:sp>
      <p:sp>
        <p:nvSpPr>
          <p:cNvPr id="64" name="Line 93"/>
          <p:cNvSpPr>
            <a:spLocks noChangeShapeType="1"/>
          </p:cNvSpPr>
          <p:nvPr/>
        </p:nvSpPr>
        <p:spPr bwMode="auto">
          <a:xfrm flipH="1" flipV="1">
            <a:off x="4675188" y="5370512"/>
            <a:ext cx="1285875" cy="0"/>
          </a:xfrm>
          <a:prstGeom prst="line">
            <a:avLst/>
          </a:prstGeom>
          <a:noFill/>
          <a:ln w="28575">
            <a:solidFill>
              <a:sysClr val="windowText" lastClr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charset="0"/>
              <a:ea typeface="+mn-ea"/>
              <a:cs typeface="+mn-cs"/>
            </a:endParaRPr>
          </a:p>
        </p:txBody>
      </p:sp>
      <p:sp>
        <p:nvSpPr>
          <p:cNvPr id="65" name="Text Box 94"/>
          <p:cNvSpPr txBox="1">
            <a:spLocks noChangeArrowheads="1"/>
          </p:cNvSpPr>
          <p:nvPr/>
        </p:nvSpPr>
        <p:spPr bwMode="auto">
          <a:xfrm>
            <a:off x="4132263" y="5656262"/>
            <a:ext cx="354012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914400" fontAlgn="auto">
              <a:lnSpc>
                <a:spcPct val="116000"/>
              </a:lnSpc>
              <a:spcBef>
                <a:spcPts val="0"/>
              </a:spcBef>
              <a:spcAft>
                <a:spcPts val="0"/>
              </a:spcAft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sz="1800" smtClean="0">
                <a:solidFill>
                  <a:srgbClr val="FFFFFF"/>
                </a:solidFill>
                <a:latin typeface="Arial" charset="0"/>
                <a:ea typeface="+mn-ea"/>
                <a:cs typeface="+mn-cs"/>
              </a:rPr>
              <a:t>d</a:t>
            </a:r>
          </a:p>
        </p:txBody>
      </p:sp>
      <p:sp>
        <p:nvSpPr>
          <p:cNvPr id="66" name="Line 95"/>
          <p:cNvSpPr>
            <a:spLocks noChangeShapeType="1"/>
          </p:cNvSpPr>
          <p:nvPr/>
        </p:nvSpPr>
        <p:spPr bwMode="auto">
          <a:xfrm flipH="1" flipV="1">
            <a:off x="6789738" y="5551487"/>
            <a:ext cx="468312" cy="0"/>
          </a:xfrm>
          <a:prstGeom prst="line">
            <a:avLst/>
          </a:prstGeom>
          <a:noFill/>
          <a:ln w="28575">
            <a:solidFill>
              <a:sysClr val="windowText" lastClr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charset="0"/>
              <a:ea typeface="+mn-ea"/>
              <a:cs typeface="+mn-cs"/>
            </a:endParaRPr>
          </a:p>
        </p:txBody>
      </p:sp>
      <p:sp>
        <p:nvSpPr>
          <p:cNvPr id="67" name="AutoShape 97"/>
          <p:cNvSpPr>
            <a:spLocks noChangeArrowheads="1"/>
          </p:cNvSpPr>
          <p:nvPr/>
        </p:nvSpPr>
        <p:spPr bwMode="auto">
          <a:xfrm>
            <a:off x="4970463" y="6113462"/>
            <a:ext cx="838200" cy="685800"/>
          </a:xfrm>
          <a:prstGeom prst="flowChartDelay">
            <a:avLst/>
          </a:prstGeom>
          <a:noFill/>
          <a:ln w="25400">
            <a:solidFill>
              <a:sysClr val="windowText" lastClr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charset="0"/>
              <a:ea typeface="+mn-ea"/>
              <a:cs typeface="+mn-cs"/>
            </a:endParaRPr>
          </a:p>
        </p:txBody>
      </p:sp>
      <p:sp>
        <p:nvSpPr>
          <p:cNvPr id="68" name="Line 98"/>
          <p:cNvSpPr>
            <a:spLocks noChangeShapeType="1"/>
          </p:cNvSpPr>
          <p:nvPr/>
        </p:nvSpPr>
        <p:spPr bwMode="auto">
          <a:xfrm flipH="1">
            <a:off x="4665663" y="6265862"/>
            <a:ext cx="304800" cy="0"/>
          </a:xfrm>
          <a:prstGeom prst="line">
            <a:avLst/>
          </a:prstGeom>
          <a:noFill/>
          <a:ln w="28575">
            <a:solidFill>
              <a:sysClr val="windowText" lastClr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charset="0"/>
              <a:ea typeface="+mn-ea"/>
              <a:cs typeface="+mn-cs"/>
            </a:endParaRPr>
          </a:p>
        </p:txBody>
      </p:sp>
      <p:sp>
        <p:nvSpPr>
          <p:cNvPr id="69" name="Line 99"/>
          <p:cNvSpPr>
            <a:spLocks noChangeShapeType="1"/>
          </p:cNvSpPr>
          <p:nvPr/>
        </p:nvSpPr>
        <p:spPr bwMode="auto">
          <a:xfrm flipH="1">
            <a:off x="4665663" y="6646862"/>
            <a:ext cx="304800" cy="0"/>
          </a:xfrm>
          <a:prstGeom prst="line">
            <a:avLst/>
          </a:prstGeom>
          <a:noFill/>
          <a:ln w="28575">
            <a:solidFill>
              <a:sysClr val="windowText" lastClr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charset="0"/>
              <a:ea typeface="+mn-ea"/>
              <a:cs typeface="+mn-cs"/>
            </a:endParaRPr>
          </a:p>
        </p:txBody>
      </p:sp>
      <p:sp>
        <p:nvSpPr>
          <p:cNvPr id="70" name="Text Box 100"/>
          <p:cNvSpPr txBox="1">
            <a:spLocks noChangeArrowheads="1"/>
          </p:cNvSpPr>
          <p:nvPr/>
        </p:nvSpPr>
        <p:spPr bwMode="auto">
          <a:xfrm>
            <a:off x="4284663" y="6342062"/>
            <a:ext cx="354012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914400" fontAlgn="auto">
              <a:lnSpc>
                <a:spcPct val="116000"/>
              </a:lnSpc>
              <a:spcBef>
                <a:spcPts val="0"/>
              </a:spcBef>
              <a:spcAft>
                <a:spcPts val="0"/>
              </a:spcAft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sz="1800" smtClean="0">
                <a:solidFill>
                  <a:srgbClr val="FFFFFF"/>
                </a:solidFill>
                <a:latin typeface="Arial" charset="0"/>
                <a:ea typeface="+mn-ea"/>
                <a:cs typeface="+mn-cs"/>
              </a:rPr>
              <a:t>b</a:t>
            </a:r>
          </a:p>
        </p:txBody>
      </p:sp>
      <p:sp>
        <p:nvSpPr>
          <p:cNvPr id="71" name="Line 101"/>
          <p:cNvSpPr>
            <a:spLocks noChangeShapeType="1"/>
          </p:cNvSpPr>
          <p:nvPr/>
        </p:nvSpPr>
        <p:spPr bwMode="auto">
          <a:xfrm flipH="1" flipV="1">
            <a:off x="5808663" y="6418262"/>
            <a:ext cx="1431925" cy="1588"/>
          </a:xfrm>
          <a:prstGeom prst="line">
            <a:avLst/>
          </a:prstGeom>
          <a:noFill/>
          <a:ln w="28575">
            <a:solidFill>
              <a:sysClr val="windowText" lastClr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charset="0"/>
              <a:ea typeface="+mn-ea"/>
              <a:cs typeface="+mn-cs"/>
            </a:endParaRPr>
          </a:p>
        </p:txBody>
      </p:sp>
      <p:sp>
        <p:nvSpPr>
          <p:cNvPr id="72" name="Text Box 102"/>
          <p:cNvSpPr txBox="1">
            <a:spLocks noChangeArrowheads="1"/>
          </p:cNvSpPr>
          <p:nvPr/>
        </p:nvSpPr>
        <p:spPr bwMode="auto">
          <a:xfrm>
            <a:off x="4284663" y="5046662"/>
            <a:ext cx="354012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914400" fontAlgn="auto">
              <a:lnSpc>
                <a:spcPct val="116000"/>
              </a:lnSpc>
              <a:spcBef>
                <a:spcPts val="0"/>
              </a:spcBef>
              <a:spcAft>
                <a:spcPts val="0"/>
              </a:spcAft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sz="1800" smtClean="0">
                <a:solidFill>
                  <a:srgbClr val="FFFFFF"/>
                </a:solidFill>
                <a:latin typeface="Arial" charset="0"/>
                <a:ea typeface="+mn-ea"/>
                <a:cs typeface="+mn-cs"/>
              </a:rPr>
              <a:t>a</a:t>
            </a:r>
          </a:p>
        </p:txBody>
      </p:sp>
      <p:sp>
        <p:nvSpPr>
          <p:cNvPr id="73" name="Line 103"/>
          <p:cNvSpPr>
            <a:spLocks noChangeShapeType="1"/>
          </p:cNvSpPr>
          <p:nvPr/>
        </p:nvSpPr>
        <p:spPr bwMode="auto">
          <a:xfrm>
            <a:off x="4665663" y="5732462"/>
            <a:ext cx="0" cy="533400"/>
          </a:xfrm>
          <a:prstGeom prst="line">
            <a:avLst/>
          </a:prstGeom>
          <a:noFill/>
          <a:ln w="25400">
            <a:solidFill>
              <a:sysClr val="windowText" lastClr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charset="0"/>
              <a:ea typeface="+mn-ea"/>
              <a:cs typeface="+mn-cs"/>
            </a:endParaRPr>
          </a:p>
        </p:txBody>
      </p:sp>
      <p:sp>
        <p:nvSpPr>
          <p:cNvPr id="74" name="Line 104"/>
          <p:cNvSpPr>
            <a:spLocks noChangeShapeType="1"/>
          </p:cNvSpPr>
          <p:nvPr/>
        </p:nvSpPr>
        <p:spPr bwMode="auto">
          <a:xfrm>
            <a:off x="4437063" y="5980112"/>
            <a:ext cx="228600" cy="0"/>
          </a:xfrm>
          <a:prstGeom prst="line">
            <a:avLst/>
          </a:prstGeom>
          <a:noFill/>
          <a:ln w="25400">
            <a:solidFill>
              <a:sysClr val="windowText" lastClr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charset="0"/>
              <a:ea typeface="+mn-ea"/>
              <a:cs typeface="+mn-cs"/>
            </a:endParaRPr>
          </a:p>
        </p:txBody>
      </p:sp>
      <p:grpSp>
        <p:nvGrpSpPr>
          <p:cNvPr id="75" name="Group 105"/>
          <p:cNvGrpSpPr>
            <a:grpSpLocks/>
          </p:cNvGrpSpPr>
          <p:nvPr/>
        </p:nvGrpSpPr>
        <p:grpSpPr bwMode="auto">
          <a:xfrm>
            <a:off x="4665663" y="5484812"/>
            <a:ext cx="1295400" cy="533400"/>
            <a:chOff x="3654" y="1680"/>
            <a:chExt cx="934" cy="336"/>
          </a:xfrm>
        </p:grpSpPr>
        <p:sp>
          <p:nvSpPr>
            <p:cNvPr id="76" name="AutoShape 106"/>
            <p:cNvSpPr>
              <a:spLocks noChangeArrowheads="1"/>
            </p:cNvSpPr>
            <p:nvPr/>
          </p:nvSpPr>
          <p:spPr bwMode="auto">
            <a:xfrm rot="5400000">
              <a:off x="3960" y="1656"/>
              <a:ext cx="336" cy="384"/>
            </a:xfrm>
            <a:prstGeom prst="triangle">
              <a:avLst>
                <a:gd name="adj" fmla="val 50000"/>
              </a:avLst>
            </a:prstGeom>
            <a:noFill/>
            <a:ln w="25400">
              <a:solidFill>
                <a:sysClr val="windowText" lastClr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charset="0"/>
                <a:ea typeface="+mn-ea"/>
                <a:cs typeface="+mn-cs"/>
              </a:endParaRPr>
            </a:p>
          </p:txBody>
        </p:sp>
        <p:sp>
          <p:nvSpPr>
            <p:cNvPr id="77" name="Oval 107"/>
            <p:cNvSpPr>
              <a:spLocks noChangeArrowheads="1"/>
            </p:cNvSpPr>
            <p:nvPr/>
          </p:nvSpPr>
          <p:spPr bwMode="auto">
            <a:xfrm>
              <a:off x="4326" y="1799"/>
              <a:ext cx="96" cy="96"/>
            </a:xfrm>
            <a:prstGeom prst="ellipse">
              <a:avLst/>
            </a:prstGeom>
            <a:noFill/>
            <a:ln w="25400">
              <a:solidFill>
                <a:sysClr val="windowText" lastClr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charset="0"/>
                <a:ea typeface="+mn-ea"/>
                <a:cs typeface="+mn-cs"/>
              </a:endParaRPr>
            </a:p>
          </p:txBody>
        </p:sp>
        <p:sp>
          <p:nvSpPr>
            <p:cNvPr id="78" name="Line 108"/>
            <p:cNvSpPr>
              <a:spLocks noChangeShapeType="1"/>
            </p:cNvSpPr>
            <p:nvPr/>
          </p:nvSpPr>
          <p:spPr bwMode="auto">
            <a:xfrm flipH="1">
              <a:off x="3654" y="1847"/>
              <a:ext cx="288" cy="0"/>
            </a:xfrm>
            <a:prstGeom prst="line">
              <a:avLst/>
            </a:prstGeom>
            <a:noFill/>
            <a:ln w="25400">
              <a:solidFill>
                <a:sysClr val="windowText" lastClr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charset="0"/>
                <a:ea typeface="+mn-ea"/>
                <a:cs typeface="+mn-cs"/>
              </a:endParaRPr>
            </a:p>
          </p:txBody>
        </p:sp>
        <p:sp>
          <p:nvSpPr>
            <p:cNvPr id="79" name="Line 109"/>
            <p:cNvSpPr>
              <a:spLocks noChangeShapeType="1"/>
            </p:cNvSpPr>
            <p:nvPr/>
          </p:nvSpPr>
          <p:spPr bwMode="auto">
            <a:xfrm flipH="1" flipV="1">
              <a:off x="4422" y="1847"/>
              <a:ext cx="166" cy="3"/>
            </a:xfrm>
            <a:prstGeom prst="line">
              <a:avLst/>
            </a:prstGeom>
            <a:noFill/>
            <a:ln w="25400">
              <a:solidFill>
                <a:sysClr val="windowText" lastClr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charset="0"/>
                <a:ea typeface="+mn-ea"/>
                <a:cs typeface="+mn-cs"/>
              </a:endParaRPr>
            </a:p>
          </p:txBody>
        </p:sp>
      </p:grpSp>
      <p:sp>
        <p:nvSpPr>
          <p:cNvPr id="80" name="Line 110"/>
          <p:cNvSpPr>
            <a:spLocks noChangeShapeType="1"/>
          </p:cNvSpPr>
          <p:nvPr/>
        </p:nvSpPr>
        <p:spPr bwMode="auto">
          <a:xfrm>
            <a:off x="7256463" y="5532437"/>
            <a:ext cx="0" cy="457200"/>
          </a:xfrm>
          <a:prstGeom prst="line">
            <a:avLst/>
          </a:prstGeom>
          <a:noFill/>
          <a:ln w="25400">
            <a:solidFill>
              <a:sysClr val="windowText" lastClr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charset="0"/>
              <a:ea typeface="+mn-ea"/>
              <a:cs typeface="+mn-cs"/>
            </a:endParaRPr>
          </a:p>
        </p:txBody>
      </p:sp>
      <p:sp>
        <p:nvSpPr>
          <p:cNvPr id="81" name="Line 111"/>
          <p:cNvSpPr>
            <a:spLocks noChangeShapeType="1"/>
          </p:cNvSpPr>
          <p:nvPr/>
        </p:nvSpPr>
        <p:spPr bwMode="auto">
          <a:xfrm>
            <a:off x="7265988" y="6354762"/>
            <a:ext cx="0" cy="92075"/>
          </a:xfrm>
          <a:prstGeom prst="line">
            <a:avLst/>
          </a:prstGeom>
          <a:noFill/>
          <a:ln w="25400">
            <a:solidFill>
              <a:sysClr val="windowText" lastClr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charset="0"/>
              <a:ea typeface="+mn-ea"/>
              <a:cs typeface="+mn-cs"/>
            </a:endParaRPr>
          </a:p>
        </p:txBody>
      </p:sp>
      <p:grpSp>
        <p:nvGrpSpPr>
          <p:cNvPr id="82" name="Group 112"/>
          <p:cNvGrpSpPr>
            <a:grpSpLocks/>
          </p:cNvGrpSpPr>
          <p:nvPr/>
        </p:nvGrpSpPr>
        <p:grpSpPr bwMode="auto">
          <a:xfrm>
            <a:off x="7243763" y="5734050"/>
            <a:ext cx="1295400" cy="812800"/>
            <a:chOff x="4685" y="3035"/>
            <a:chExt cx="816" cy="512"/>
          </a:xfrm>
        </p:grpSpPr>
        <p:sp>
          <p:nvSpPr>
            <p:cNvPr id="83" name="AutoShape 113"/>
            <p:cNvSpPr>
              <a:spLocks noChangeArrowheads="1"/>
            </p:cNvSpPr>
            <p:nvPr/>
          </p:nvSpPr>
          <p:spPr bwMode="auto">
            <a:xfrm flipH="1">
              <a:off x="4732" y="3035"/>
              <a:ext cx="588" cy="512"/>
            </a:xfrm>
            <a:prstGeom prst="moon">
              <a:avLst>
                <a:gd name="adj" fmla="val 71690"/>
              </a:avLst>
            </a:prstGeom>
            <a:noFill/>
            <a:ln w="25400">
              <a:solidFill>
                <a:sysClr val="windowText" lastClr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charset="0"/>
                <a:ea typeface="+mn-ea"/>
                <a:cs typeface="+mn-cs"/>
              </a:endParaRPr>
            </a:p>
          </p:txBody>
        </p:sp>
        <p:sp>
          <p:nvSpPr>
            <p:cNvPr id="84" name="Line 114"/>
            <p:cNvSpPr>
              <a:spLocks noChangeShapeType="1"/>
            </p:cNvSpPr>
            <p:nvPr/>
          </p:nvSpPr>
          <p:spPr bwMode="auto">
            <a:xfrm flipH="1">
              <a:off x="4685" y="3190"/>
              <a:ext cx="176" cy="0"/>
            </a:xfrm>
            <a:prstGeom prst="line">
              <a:avLst/>
            </a:prstGeom>
            <a:noFill/>
            <a:ln w="28575">
              <a:solidFill>
                <a:sysClr val="windowText" lastClr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charset="0"/>
                <a:ea typeface="+mn-ea"/>
                <a:cs typeface="+mn-cs"/>
              </a:endParaRPr>
            </a:p>
          </p:txBody>
        </p:sp>
        <p:sp>
          <p:nvSpPr>
            <p:cNvPr id="85" name="Line 115"/>
            <p:cNvSpPr>
              <a:spLocks noChangeShapeType="1"/>
            </p:cNvSpPr>
            <p:nvPr/>
          </p:nvSpPr>
          <p:spPr bwMode="auto">
            <a:xfrm flipH="1">
              <a:off x="4685" y="3410"/>
              <a:ext cx="176" cy="0"/>
            </a:xfrm>
            <a:prstGeom prst="line">
              <a:avLst/>
            </a:prstGeom>
            <a:noFill/>
            <a:ln w="28575">
              <a:solidFill>
                <a:sysClr val="windowText" lastClr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charset="0"/>
                <a:ea typeface="+mn-ea"/>
                <a:cs typeface="+mn-cs"/>
              </a:endParaRPr>
            </a:p>
          </p:txBody>
        </p:sp>
        <p:sp>
          <p:nvSpPr>
            <p:cNvPr id="86" name="Line 116"/>
            <p:cNvSpPr>
              <a:spLocks noChangeShapeType="1"/>
            </p:cNvSpPr>
            <p:nvPr/>
          </p:nvSpPr>
          <p:spPr bwMode="auto">
            <a:xfrm flipH="1">
              <a:off x="5325" y="3295"/>
              <a:ext cx="176" cy="0"/>
            </a:xfrm>
            <a:prstGeom prst="line">
              <a:avLst/>
            </a:prstGeom>
            <a:noFill/>
            <a:ln w="28575">
              <a:solidFill>
                <a:sysClr val="windowText" lastClr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charset="0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60586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63" grpId="0" animBg="1"/>
      <p:bldP spid="64" grpId="0" animBg="1"/>
      <p:bldP spid="65" grpId="0"/>
      <p:bldP spid="66" grpId="0" animBg="1"/>
      <p:bldP spid="67" grpId="0" animBg="1"/>
      <p:bldP spid="68" grpId="0" animBg="1"/>
      <p:bldP spid="69" grpId="0" animBg="1"/>
      <p:bldP spid="70" grpId="0"/>
      <p:bldP spid="71" grpId="0" animBg="1"/>
      <p:bldP spid="72" grpId="0"/>
      <p:bldP spid="73" grpId="0" animBg="1"/>
      <p:bldP spid="74" grpId="0" animBg="1"/>
      <p:bldP spid="80" grpId="0" animBg="1"/>
      <p:bldP spid="81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58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76200" y="157058"/>
            <a:ext cx="9067800" cy="833542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chemeClr val="tx2"/>
                </a:solidFill>
              </a:rPr>
              <a:t>Takeaway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76199" y="990600"/>
            <a:ext cx="9223075" cy="5638800"/>
          </a:xfrm>
        </p:spPr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Binary (two symbols: </a:t>
            </a:r>
            <a:r>
              <a:rPr lang="en-US" dirty="0" smtClean="0">
                <a:solidFill>
                  <a:schemeClr val="accent1"/>
                </a:solidFill>
              </a:rPr>
              <a:t>true</a:t>
            </a:r>
            <a:r>
              <a:rPr lang="en-US" dirty="0" smtClean="0">
                <a:solidFill>
                  <a:schemeClr val="tx2"/>
                </a:solidFill>
              </a:rPr>
              <a:t> and </a:t>
            </a:r>
            <a:r>
              <a:rPr lang="en-US" dirty="0" smtClean="0">
                <a:solidFill>
                  <a:schemeClr val="accent6"/>
                </a:solidFill>
              </a:rPr>
              <a:t>false</a:t>
            </a:r>
            <a:r>
              <a:rPr lang="en-US" dirty="0" smtClean="0">
                <a:solidFill>
                  <a:schemeClr val="tx2"/>
                </a:solidFill>
              </a:rPr>
              <a:t>) is the basis of Logic Design</a:t>
            </a:r>
          </a:p>
          <a:p>
            <a:endParaRPr lang="en-US" dirty="0">
              <a:solidFill>
                <a:schemeClr val="tx2"/>
              </a:solidFill>
            </a:endParaRPr>
          </a:p>
          <a:p>
            <a:r>
              <a:rPr lang="en-US" dirty="0" smtClean="0">
                <a:solidFill>
                  <a:schemeClr val="tx2"/>
                </a:solidFill>
              </a:rPr>
              <a:t>More than one Logic Circuit can implement same Logic function. Use Algebra (Identities) or Truth Tables to show equivalence.</a:t>
            </a:r>
          </a:p>
          <a:p>
            <a:endParaRPr lang="en-US" dirty="0">
              <a:solidFill>
                <a:schemeClr val="tx2"/>
              </a:solidFill>
            </a:endParaRPr>
          </a:p>
          <a:p>
            <a:r>
              <a:rPr lang="en-US" dirty="0" smtClean="0">
                <a:solidFill>
                  <a:schemeClr val="tx2"/>
                </a:solidFill>
              </a:rPr>
              <a:t>Any logic function can be implemented as “sum of products”. </a:t>
            </a:r>
            <a:r>
              <a:rPr lang="en-US" dirty="0" err="1" smtClean="0">
                <a:solidFill>
                  <a:schemeClr val="tx2"/>
                </a:solidFill>
              </a:rPr>
              <a:t>Karnaugh</a:t>
            </a:r>
            <a:r>
              <a:rPr lang="en-US" dirty="0" smtClean="0">
                <a:solidFill>
                  <a:schemeClr val="tx2"/>
                </a:solidFill>
              </a:rPr>
              <a:t> Maps minimize number of gates.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9728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86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</a:rPr>
              <a:t>Dates to keep in Mind</a:t>
            </a:r>
            <a:endParaRPr lang="en-US" sz="2800" b="1" dirty="0">
              <a:solidFill>
                <a:srgbClr val="0070C0"/>
              </a:solidFill>
            </a:endParaRPr>
          </a:p>
          <a:p>
            <a:pPr lvl="1">
              <a:spcBef>
                <a:spcPts val="72"/>
              </a:spcBef>
            </a:pPr>
            <a:r>
              <a:rPr lang="en-US" sz="2400" dirty="0" smtClean="0"/>
              <a:t>Prelims: </a:t>
            </a:r>
            <a:r>
              <a:rPr lang="en-US" sz="2400" dirty="0" smtClean="0"/>
              <a:t>Tue </a:t>
            </a:r>
            <a:r>
              <a:rPr lang="en-US" sz="2400" dirty="0" smtClean="0"/>
              <a:t>Mar </a:t>
            </a:r>
            <a:r>
              <a:rPr lang="en-US" sz="2400" dirty="0" smtClean="0"/>
              <a:t>5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</a:t>
            </a:r>
            <a:r>
              <a:rPr lang="en-US" sz="2400" dirty="0" smtClean="0"/>
              <a:t>and </a:t>
            </a:r>
            <a:r>
              <a:rPr lang="en-US" sz="2400" dirty="0" err="1" smtClean="0"/>
              <a:t>Thur</a:t>
            </a:r>
            <a:r>
              <a:rPr lang="en-US" sz="2400" dirty="0" smtClean="0"/>
              <a:t> May </a:t>
            </a:r>
            <a:r>
              <a:rPr lang="en-US" sz="2400" dirty="0" smtClean="0"/>
              <a:t>2</a:t>
            </a:r>
            <a:r>
              <a:rPr lang="en-US" sz="2400" baseline="30000" dirty="0" smtClean="0"/>
              <a:t>nd</a:t>
            </a:r>
            <a:r>
              <a:rPr lang="en-US" sz="2400" dirty="0" smtClean="0"/>
              <a:t> </a:t>
            </a:r>
            <a:endParaRPr lang="en-US" sz="2400" dirty="0" smtClean="0"/>
          </a:p>
          <a:p>
            <a:pPr lvl="1">
              <a:spcBef>
                <a:spcPts val="72"/>
              </a:spcBef>
            </a:pPr>
            <a:r>
              <a:rPr lang="en-US" sz="2400" dirty="0" err="1" smtClean="0"/>
              <a:t>Proj</a:t>
            </a:r>
            <a:r>
              <a:rPr lang="en-US" sz="2400" dirty="0" smtClean="0"/>
              <a:t> 1: Due Fri Feb </a:t>
            </a:r>
            <a:r>
              <a:rPr lang="en-US" sz="2400" dirty="0" smtClean="0"/>
              <a:t>15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</a:t>
            </a:r>
            <a:endParaRPr lang="en-US" sz="2400" dirty="0" smtClean="0"/>
          </a:p>
          <a:p>
            <a:pPr lvl="1">
              <a:spcBef>
                <a:spcPts val="72"/>
              </a:spcBef>
            </a:pPr>
            <a:r>
              <a:rPr lang="en-US" sz="2400" dirty="0" err="1" smtClean="0"/>
              <a:t>Proj</a:t>
            </a:r>
            <a:r>
              <a:rPr lang="en-US" sz="2400" dirty="0" smtClean="0"/>
              <a:t> 2</a:t>
            </a:r>
            <a:r>
              <a:rPr lang="en-US" sz="2400" dirty="0" smtClean="0"/>
              <a:t>: Due  Fri Mar </a:t>
            </a:r>
            <a:r>
              <a:rPr lang="en-US" sz="2400" dirty="0" smtClean="0"/>
              <a:t>11</a:t>
            </a:r>
            <a:r>
              <a:rPr lang="en-US" sz="2400" baseline="30000" dirty="0" smtClean="0"/>
              <a:t>th</a:t>
            </a:r>
            <a:endParaRPr lang="en-US" sz="2400" dirty="0" smtClean="0"/>
          </a:p>
          <a:p>
            <a:pPr lvl="1">
              <a:spcBef>
                <a:spcPts val="72"/>
              </a:spcBef>
            </a:pPr>
            <a:r>
              <a:rPr lang="en-US" sz="2400" dirty="0" err="1" smtClean="0"/>
              <a:t>Proj</a:t>
            </a:r>
            <a:r>
              <a:rPr lang="en-US" sz="2400" dirty="0" smtClean="0"/>
              <a:t> 3: Due </a:t>
            </a:r>
            <a:r>
              <a:rPr lang="en-US" sz="2400" dirty="0" err="1" smtClean="0"/>
              <a:t>Thur</a:t>
            </a:r>
            <a:r>
              <a:rPr lang="en-US" sz="2400" dirty="0" smtClean="0"/>
              <a:t> Mar 28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before Spring break</a:t>
            </a:r>
            <a:endParaRPr lang="en-US" sz="2400" dirty="0" smtClean="0"/>
          </a:p>
          <a:p>
            <a:pPr lvl="1">
              <a:spcBef>
                <a:spcPts val="72"/>
              </a:spcBef>
            </a:pPr>
            <a:r>
              <a:rPr lang="en-US" sz="2400" dirty="0" smtClean="0"/>
              <a:t>Final Project: Due Tue May </a:t>
            </a:r>
            <a:r>
              <a:rPr lang="en-US" sz="2400" dirty="0" smtClean="0"/>
              <a:t>16</a:t>
            </a:r>
            <a:r>
              <a:rPr lang="en-US" sz="2400" baseline="30000" dirty="0" smtClean="0"/>
              <a:t>th</a:t>
            </a:r>
            <a:endParaRPr lang="en-US" sz="2400" dirty="0" smtClean="0"/>
          </a:p>
        </p:txBody>
      </p:sp>
      <p:sp>
        <p:nvSpPr>
          <p:cNvPr id="4208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Administrivia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59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4429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Goals for Today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8915400" cy="574204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From </a:t>
            </a:r>
            <a:r>
              <a:rPr lang="en-US" dirty="0" smtClean="0">
                <a:solidFill>
                  <a:schemeClr val="tx2"/>
                </a:solidFill>
              </a:rPr>
              <a:t>Switches </a:t>
            </a:r>
            <a:r>
              <a:rPr lang="en-US" dirty="0">
                <a:solidFill>
                  <a:schemeClr val="tx2"/>
                </a:solidFill>
              </a:rPr>
              <a:t>to </a:t>
            </a:r>
            <a:r>
              <a:rPr lang="en-US" dirty="0" smtClean="0">
                <a:solidFill>
                  <a:schemeClr val="tx2"/>
                </a:solidFill>
              </a:rPr>
              <a:t>Logic Gates </a:t>
            </a:r>
            <a:r>
              <a:rPr lang="en-US" dirty="0">
                <a:solidFill>
                  <a:schemeClr val="tx2"/>
                </a:solidFill>
              </a:rPr>
              <a:t>to Logic </a:t>
            </a:r>
            <a:r>
              <a:rPr lang="en-US" dirty="0" smtClean="0">
                <a:solidFill>
                  <a:schemeClr val="tx2"/>
                </a:solidFill>
              </a:rPr>
              <a:t>Circuits</a:t>
            </a:r>
            <a:endParaRPr lang="en-US" dirty="0">
              <a:solidFill>
                <a:schemeClr val="tx2"/>
              </a:solidFill>
            </a:endParaRPr>
          </a:p>
          <a:p>
            <a:r>
              <a:rPr lang="en-US" dirty="0">
                <a:solidFill>
                  <a:schemeClr val="tx2"/>
                </a:solidFill>
              </a:rPr>
              <a:t>Logic Gates</a:t>
            </a:r>
          </a:p>
          <a:p>
            <a:pPr lvl="1"/>
            <a:r>
              <a:rPr lang="en-US" dirty="0" smtClean="0">
                <a:solidFill>
                  <a:schemeClr val="tx2"/>
                </a:solidFill>
              </a:rPr>
              <a:t>From switches</a:t>
            </a:r>
            <a:endParaRPr lang="en-US" dirty="0">
              <a:solidFill>
                <a:schemeClr val="tx2"/>
              </a:solidFill>
            </a:endParaRPr>
          </a:p>
          <a:p>
            <a:pPr lvl="1"/>
            <a:r>
              <a:rPr lang="en-US" dirty="0">
                <a:solidFill>
                  <a:schemeClr val="tx2"/>
                </a:solidFill>
              </a:rPr>
              <a:t>Truth Tables</a:t>
            </a:r>
          </a:p>
          <a:p>
            <a:r>
              <a:rPr lang="en-US" dirty="0">
                <a:solidFill>
                  <a:schemeClr val="tx2"/>
                </a:solidFill>
              </a:rPr>
              <a:t>Logic </a:t>
            </a:r>
            <a:r>
              <a:rPr lang="en-US" dirty="0" smtClean="0">
                <a:solidFill>
                  <a:schemeClr val="tx2"/>
                </a:solidFill>
              </a:rPr>
              <a:t>Circuits</a:t>
            </a:r>
          </a:p>
          <a:p>
            <a:pPr lvl="1"/>
            <a:r>
              <a:rPr lang="en-US" dirty="0">
                <a:solidFill>
                  <a:schemeClr val="tx2"/>
                </a:solidFill>
              </a:rPr>
              <a:t>From Truth Tables to Circuits (Sum of Products</a:t>
            </a:r>
            <a:r>
              <a:rPr lang="en-US" dirty="0" smtClean="0">
                <a:solidFill>
                  <a:schemeClr val="tx2"/>
                </a:solidFill>
              </a:rPr>
              <a:t>)</a:t>
            </a:r>
            <a:endParaRPr lang="en-US" dirty="0">
              <a:solidFill>
                <a:schemeClr val="tx2"/>
              </a:solidFill>
            </a:endParaRPr>
          </a:p>
          <a:p>
            <a:pPr lvl="1"/>
            <a:r>
              <a:rPr lang="en-US" dirty="0" smtClean="0">
                <a:solidFill>
                  <a:schemeClr val="tx2"/>
                </a:solidFill>
              </a:rPr>
              <a:t>Identity </a:t>
            </a:r>
            <a:r>
              <a:rPr lang="en-US" dirty="0">
                <a:solidFill>
                  <a:schemeClr val="tx2"/>
                </a:solidFill>
              </a:rPr>
              <a:t>Laws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Logic </a:t>
            </a:r>
            <a:r>
              <a:rPr lang="en-US" dirty="0">
                <a:solidFill>
                  <a:schemeClr val="tx2"/>
                </a:solidFill>
              </a:rPr>
              <a:t>Circuit Minimization</a:t>
            </a:r>
          </a:p>
          <a:p>
            <a:pPr lvl="1"/>
            <a:r>
              <a:rPr lang="en-US" dirty="0">
                <a:solidFill>
                  <a:schemeClr val="tx2"/>
                </a:solidFill>
              </a:rPr>
              <a:t>Algebraic Manipulations</a:t>
            </a:r>
          </a:p>
          <a:p>
            <a:pPr lvl="1"/>
            <a:r>
              <a:rPr lang="en-US" dirty="0" smtClean="0">
                <a:solidFill>
                  <a:schemeClr val="tx2"/>
                </a:solidFill>
              </a:rPr>
              <a:t>Truth </a:t>
            </a:r>
            <a:r>
              <a:rPr lang="en-US" dirty="0">
                <a:solidFill>
                  <a:schemeClr val="tx2"/>
                </a:solidFill>
              </a:rPr>
              <a:t>Tables (</a:t>
            </a:r>
            <a:r>
              <a:rPr lang="en-US" dirty="0" err="1">
                <a:solidFill>
                  <a:schemeClr val="tx2"/>
                </a:solidFill>
              </a:rPr>
              <a:t>Karnaugh</a:t>
            </a:r>
            <a:r>
              <a:rPr lang="en-US" dirty="0">
                <a:solidFill>
                  <a:schemeClr val="tx2"/>
                </a:solidFill>
              </a:rPr>
              <a:t> Maps) </a:t>
            </a:r>
          </a:p>
          <a:p>
            <a:r>
              <a:rPr lang="en-US" dirty="0">
                <a:solidFill>
                  <a:schemeClr val="tx2"/>
                </a:solidFill>
              </a:rPr>
              <a:t>Transistors (electronic switch)</a:t>
            </a:r>
          </a:p>
          <a:p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5717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201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168"/>
              </a:spcBef>
            </a:pPr>
            <a:r>
              <a:rPr lang="en-US" dirty="0" smtClean="0"/>
              <a:t>Attempt to balance the </a:t>
            </a:r>
            <a:r>
              <a:rPr lang="en-US" dirty="0" err="1" smtClean="0"/>
              <a:t>iClicker</a:t>
            </a:r>
            <a:r>
              <a:rPr lang="en-US" dirty="0" smtClean="0"/>
              <a:t> graph</a:t>
            </a:r>
          </a:p>
          <a:p>
            <a:pPr>
              <a:spcBef>
                <a:spcPts val="168"/>
              </a:spcBef>
            </a:pPr>
            <a:endParaRPr lang="en-US" dirty="0"/>
          </a:p>
          <a:p>
            <a:pPr>
              <a:spcBef>
                <a:spcPts val="168"/>
              </a:spcBef>
            </a:pPr>
            <a:endParaRPr lang="en-US" dirty="0" smtClean="0"/>
          </a:p>
          <a:p>
            <a:pPr>
              <a:spcBef>
                <a:spcPts val="168"/>
              </a:spcBef>
            </a:pPr>
            <a:endParaRPr lang="en-US" dirty="0"/>
          </a:p>
          <a:p>
            <a:pPr>
              <a:spcBef>
                <a:spcPts val="168"/>
              </a:spcBef>
            </a:pPr>
            <a:endParaRPr lang="en-US" dirty="0" smtClean="0"/>
          </a:p>
          <a:p>
            <a:pPr>
              <a:spcBef>
                <a:spcPts val="168"/>
              </a:spcBef>
            </a:pPr>
            <a:endParaRPr lang="en-US" dirty="0"/>
          </a:p>
          <a:p>
            <a:pPr>
              <a:spcBef>
                <a:spcPts val="168"/>
              </a:spcBef>
            </a:pPr>
            <a:endParaRPr lang="en-US" dirty="0" smtClean="0"/>
          </a:p>
          <a:p>
            <a:pPr>
              <a:spcBef>
                <a:spcPts val="168"/>
              </a:spcBef>
            </a:pPr>
            <a:endParaRPr lang="en-US" dirty="0" smtClean="0"/>
          </a:p>
          <a:p>
            <a:pPr>
              <a:spcBef>
                <a:spcPts val="168"/>
              </a:spcBef>
            </a:pPr>
            <a:r>
              <a:rPr lang="en-US" sz="2800" dirty="0" smtClean="0"/>
              <a:t>Register </a:t>
            </a:r>
            <a:r>
              <a:rPr lang="en-US" sz="2800" dirty="0" err="1" smtClean="0"/>
              <a:t>iClicker</a:t>
            </a:r>
            <a:endParaRPr lang="en-US" sz="2800" dirty="0" smtClean="0"/>
          </a:p>
          <a:p>
            <a:pPr lvl="1">
              <a:spcBef>
                <a:spcPts val="168"/>
              </a:spcBef>
            </a:pPr>
            <a:r>
              <a:rPr lang="en-US" sz="2400" dirty="0"/>
              <a:t>http://</a:t>
            </a:r>
            <a:r>
              <a:rPr lang="en-US" sz="2400" dirty="0" smtClean="0"/>
              <a:t>atcsupport.cit.cornell.edu/pollsrvc/</a:t>
            </a:r>
          </a:p>
        </p:txBody>
      </p:sp>
      <p:sp>
        <p:nvSpPr>
          <p:cNvPr id="9820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iClicker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60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872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2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20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20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Goals for Today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61</a:t>
            </a:fld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8915400" cy="58674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From </a:t>
            </a:r>
            <a:r>
              <a:rPr lang="en-US" dirty="0" smtClean="0">
                <a:solidFill>
                  <a:schemeClr val="bg2"/>
                </a:solidFill>
              </a:rPr>
              <a:t>Switches </a:t>
            </a:r>
            <a:r>
              <a:rPr lang="en-US" dirty="0">
                <a:solidFill>
                  <a:schemeClr val="bg2"/>
                </a:solidFill>
              </a:rPr>
              <a:t>to </a:t>
            </a:r>
            <a:r>
              <a:rPr lang="en-US" dirty="0" smtClean="0">
                <a:solidFill>
                  <a:schemeClr val="bg2"/>
                </a:solidFill>
              </a:rPr>
              <a:t>Logic Gates </a:t>
            </a:r>
            <a:r>
              <a:rPr lang="en-US" dirty="0">
                <a:solidFill>
                  <a:schemeClr val="bg2"/>
                </a:solidFill>
              </a:rPr>
              <a:t>to Logic </a:t>
            </a:r>
            <a:r>
              <a:rPr lang="en-US" dirty="0" smtClean="0">
                <a:solidFill>
                  <a:schemeClr val="bg2"/>
                </a:solidFill>
              </a:rPr>
              <a:t>Circuits</a:t>
            </a:r>
            <a:endParaRPr lang="en-US" dirty="0">
              <a:solidFill>
                <a:schemeClr val="bg2"/>
              </a:solidFill>
            </a:endParaRPr>
          </a:p>
          <a:p>
            <a:r>
              <a:rPr lang="en-US" dirty="0">
                <a:solidFill>
                  <a:schemeClr val="bg2"/>
                </a:solidFill>
              </a:rPr>
              <a:t>Logic Gates</a:t>
            </a:r>
          </a:p>
          <a:p>
            <a:pPr lvl="1"/>
            <a:r>
              <a:rPr lang="en-US" dirty="0" smtClean="0">
                <a:solidFill>
                  <a:schemeClr val="bg2"/>
                </a:solidFill>
              </a:rPr>
              <a:t>From switches</a:t>
            </a:r>
            <a:endParaRPr lang="en-US" dirty="0">
              <a:solidFill>
                <a:schemeClr val="bg2"/>
              </a:solidFill>
            </a:endParaRPr>
          </a:p>
          <a:p>
            <a:pPr lvl="1"/>
            <a:r>
              <a:rPr lang="en-US" dirty="0">
                <a:solidFill>
                  <a:schemeClr val="bg2"/>
                </a:solidFill>
              </a:rPr>
              <a:t>Truth Tables</a:t>
            </a:r>
          </a:p>
          <a:p>
            <a:r>
              <a:rPr lang="en-US" dirty="0">
                <a:solidFill>
                  <a:schemeClr val="bg2"/>
                </a:solidFill>
              </a:rPr>
              <a:t>Logic  Circuits</a:t>
            </a:r>
          </a:p>
          <a:p>
            <a:pPr lvl="1"/>
            <a:r>
              <a:rPr lang="en-US" dirty="0" smtClean="0">
                <a:solidFill>
                  <a:schemeClr val="bg2"/>
                </a:solidFill>
              </a:rPr>
              <a:t>From </a:t>
            </a:r>
            <a:r>
              <a:rPr lang="en-US" dirty="0">
                <a:solidFill>
                  <a:schemeClr val="bg2"/>
                </a:solidFill>
              </a:rPr>
              <a:t>Truth Tables to Circuits (Sum of </a:t>
            </a:r>
            <a:r>
              <a:rPr lang="en-US" dirty="0" smtClean="0">
                <a:solidFill>
                  <a:schemeClr val="bg2"/>
                </a:solidFill>
              </a:rPr>
              <a:t>Products)</a:t>
            </a:r>
          </a:p>
          <a:p>
            <a:pPr lvl="1"/>
            <a:r>
              <a:rPr lang="en-US" dirty="0">
                <a:solidFill>
                  <a:schemeClr val="bg2"/>
                </a:solidFill>
              </a:rPr>
              <a:t>Identity </a:t>
            </a:r>
            <a:r>
              <a:rPr lang="en-US" dirty="0" smtClean="0">
                <a:solidFill>
                  <a:schemeClr val="bg2"/>
                </a:solidFill>
              </a:rPr>
              <a:t>Laws</a:t>
            </a:r>
          </a:p>
          <a:p>
            <a:r>
              <a:rPr lang="en-US" dirty="0" smtClean="0">
                <a:solidFill>
                  <a:schemeClr val="bg2"/>
                </a:solidFill>
              </a:rPr>
              <a:t>Logic </a:t>
            </a:r>
            <a:r>
              <a:rPr lang="en-US" dirty="0">
                <a:solidFill>
                  <a:schemeClr val="bg2"/>
                </a:solidFill>
              </a:rPr>
              <a:t>Circuit Minimization</a:t>
            </a:r>
          </a:p>
          <a:p>
            <a:pPr lvl="1"/>
            <a:r>
              <a:rPr lang="en-US" dirty="0">
                <a:solidFill>
                  <a:schemeClr val="bg2"/>
                </a:solidFill>
              </a:rPr>
              <a:t>Algebraic Manipulations</a:t>
            </a:r>
          </a:p>
          <a:p>
            <a:pPr lvl="1"/>
            <a:r>
              <a:rPr lang="en-US" dirty="0" smtClean="0">
                <a:solidFill>
                  <a:schemeClr val="bg2"/>
                </a:solidFill>
              </a:rPr>
              <a:t>Truth </a:t>
            </a:r>
            <a:r>
              <a:rPr lang="en-US" dirty="0">
                <a:solidFill>
                  <a:schemeClr val="bg2"/>
                </a:solidFill>
              </a:rPr>
              <a:t>Tables (</a:t>
            </a:r>
            <a:r>
              <a:rPr lang="en-US" dirty="0" err="1">
                <a:solidFill>
                  <a:schemeClr val="bg2"/>
                </a:solidFill>
              </a:rPr>
              <a:t>Karnaugh</a:t>
            </a:r>
            <a:r>
              <a:rPr lang="en-US" dirty="0">
                <a:solidFill>
                  <a:schemeClr val="bg2"/>
                </a:solidFill>
              </a:rPr>
              <a:t> Maps) </a:t>
            </a:r>
          </a:p>
          <a:p>
            <a:r>
              <a:rPr lang="en-US" dirty="0">
                <a:solidFill>
                  <a:schemeClr val="tx2"/>
                </a:solidFill>
              </a:rPr>
              <a:t>Transistors (electronic switch)</a:t>
            </a:r>
          </a:p>
          <a:p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0677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62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132271"/>
            <a:ext cx="9144000" cy="1008988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chemeClr val="tx2"/>
                </a:solidFill>
              </a:rPr>
              <a:t>Silicon Valley &amp; the Semiconductor Industry</a:t>
            </a:r>
            <a:endParaRPr lang="en-US" sz="3600" dirty="0">
              <a:solidFill>
                <a:schemeClr val="tx2"/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0" y="1179991"/>
            <a:ext cx="9144000" cy="5073365"/>
          </a:xfrm>
        </p:spPr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Transistors:</a:t>
            </a:r>
          </a:p>
          <a:p>
            <a:r>
              <a:rPr lang="en-US" sz="2800" dirty="0" err="1" smtClean="0">
                <a:solidFill>
                  <a:schemeClr val="tx2"/>
                </a:solidFill>
              </a:rPr>
              <a:t>Youtube</a:t>
            </a:r>
            <a:r>
              <a:rPr lang="en-US" sz="2800" dirty="0" smtClean="0">
                <a:solidFill>
                  <a:schemeClr val="tx2"/>
                </a:solidFill>
              </a:rPr>
              <a:t> video “How does a transistor work”</a:t>
            </a:r>
          </a:p>
          <a:p>
            <a:pPr marL="457200" lvl="1" indent="0">
              <a:buNone/>
            </a:pPr>
            <a:r>
              <a:rPr lang="en-US" sz="2400" dirty="0" smtClean="0">
                <a:solidFill>
                  <a:schemeClr val="tx2"/>
                </a:solidFill>
                <a:hlinkClick r:id="rId3"/>
              </a:rPr>
              <a:t>https://www.youtube.com/watch?v=IcrBqCFLHIY</a:t>
            </a:r>
            <a:endParaRPr lang="en-US" sz="2800" dirty="0" smtClean="0">
              <a:solidFill>
                <a:schemeClr val="tx2"/>
              </a:solidFill>
            </a:endParaRPr>
          </a:p>
          <a:p>
            <a:pPr marL="457200" indent="-457200">
              <a:buClr>
                <a:srgbClr val="0070C0"/>
              </a:buClr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tx2"/>
                </a:solidFill>
              </a:rPr>
              <a:t>Break: show some Transistor, Fab, Wafer photos</a:t>
            </a:r>
            <a:endParaRPr lang="en-US" sz="2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5668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63</a:t>
            </a:fld>
            <a:endParaRPr lang="en-US" dirty="0"/>
          </a:p>
        </p:txBody>
      </p:sp>
      <p:sp>
        <p:nvSpPr>
          <p:cNvPr id="126" name="Rectangle 125"/>
          <p:cNvSpPr/>
          <p:nvPr/>
        </p:nvSpPr>
        <p:spPr>
          <a:xfrm>
            <a:off x="6128068" y="1534968"/>
            <a:ext cx="1030224" cy="228600"/>
          </a:xfrm>
          <a:prstGeom prst="rect">
            <a:avLst/>
          </a:prstGeom>
          <a:solidFill>
            <a:sysClr val="window" lastClr="FFFFFF">
              <a:lumMod val="50000"/>
            </a:sys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27" name="Straight Connector 126"/>
          <p:cNvCxnSpPr/>
          <p:nvPr/>
        </p:nvCxnSpPr>
        <p:spPr>
          <a:xfrm rot="5400000">
            <a:off x="6526941" y="1420020"/>
            <a:ext cx="240268" cy="2565"/>
          </a:xfrm>
          <a:prstGeom prst="line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128" name="Title 1"/>
          <p:cNvSpPr txBox="1">
            <a:spLocks/>
          </p:cNvSpPr>
          <p:nvPr/>
        </p:nvSpPr>
        <p:spPr>
          <a:xfrm>
            <a:off x="457200" y="0"/>
            <a:ext cx="8229600" cy="10229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Source Sans Pro"/>
              </a:rPr>
              <a:t>Transistors 101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Source Sans Pro"/>
            </a:endParaRPr>
          </a:p>
        </p:txBody>
      </p:sp>
      <p:sp>
        <p:nvSpPr>
          <p:cNvPr id="129" name="Content Placeholder 2"/>
          <p:cNvSpPr txBox="1">
            <a:spLocks/>
          </p:cNvSpPr>
          <p:nvPr/>
        </p:nvSpPr>
        <p:spPr>
          <a:xfrm>
            <a:off x="136525" y="3736556"/>
            <a:ext cx="8626475" cy="2984919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457200" rtl="0" eaLnBrk="1" latinLnBrk="0" hangingPunct="1">
              <a:spcBef>
                <a:spcPts val="200"/>
              </a:spcBef>
              <a:buFont typeface="Arial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200"/>
              </a:spcBef>
              <a:buSzPct val="80000"/>
              <a:buFont typeface="Wingdings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2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200"/>
              </a:spcBef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2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Source Sans Pro"/>
              </a:rPr>
              <a:t>N-Type Silicon</a:t>
            </a: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Source Sans Pro"/>
              </a:rPr>
              <a:t>: 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Source Sans Pro"/>
              </a:rPr>
              <a:t>negative free-carriers (electrons)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Source Sans Pro"/>
              </a:rPr>
              <a:t>P-Type Silicon: 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Source Sans Pro"/>
              </a:rPr>
              <a:t>positive free-carriers (holes)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Source Sans Pro"/>
              </a:rPr>
              <a:t>P-Transistor: 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Source Sans Pro"/>
              </a:rPr>
              <a:t>negative charge on gate generates electric field that creates a (+ charged) p-channel connecting source &amp; drain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Source Sans Pro"/>
              </a:rPr>
              <a:t>N-Transistor: 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Source Sans Pro"/>
              </a:rPr>
              <a:t>works the opposite way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Source Sans Pro"/>
              </a:rPr>
              <a:t>Metal-Oxide Semiconductor (Gate-Insulator-Silicon)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Source Sans Pro"/>
              </a:rPr>
              <a:t>Complementary MOS = </a:t>
            </a: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Source Sans Pro"/>
                <a:ea typeface="ＭＳ Ｐゴシック" charset="-128"/>
                <a:cs typeface="ＭＳ Ｐゴシック" charset="-128"/>
              </a:rPr>
              <a:t>CMOS 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Source Sans Pro"/>
                <a:ea typeface="ＭＳ Ｐゴシック" charset="-128"/>
                <a:cs typeface="ＭＳ Ｐゴシック" charset="-128"/>
              </a:rPr>
              <a:t>technology 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Source Sans Pro"/>
              </a:rPr>
              <a:t>uses both p- &amp; n-type</a:t>
            </a:r>
            <a:r>
              <a:rPr kumimoji="0" lang="en-US" sz="3000" b="0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Source Sans Pro"/>
              </a:rPr>
              <a:t> 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Source Sans Pro"/>
              </a:rPr>
              <a:t>transistors</a:t>
            </a:r>
          </a:p>
        </p:txBody>
      </p:sp>
      <p:grpSp>
        <p:nvGrpSpPr>
          <p:cNvPr id="130" name="Group 222"/>
          <p:cNvGrpSpPr/>
          <p:nvPr/>
        </p:nvGrpSpPr>
        <p:grpSpPr>
          <a:xfrm>
            <a:off x="475210" y="914400"/>
            <a:ext cx="3715790" cy="2798914"/>
            <a:chOff x="475210" y="1856969"/>
            <a:chExt cx="3715790" cy="2798914"/>
          </a:xfrm>
        </p:grpSpPr>
        <p:sp>
          <p:nvSpPr>
            <p:cNvPr id="131" name="Rectangle 130"/>
            <p:cNvSpPr/>
            <p:nvPr/>
          </p:nvSpPr>
          <p:spPr>
            <a:xfrm>
              <a:off x="506664" y="2912689"/>
              <a:ext cx="3657600" cy="1283732"/>
            </a:xfrm>
            <a:prstGeom prst="rect">
              <a:avLst/>
            </a:prstGeom>
            <a:solidFill>
              <a:srgbClr val="00B0F0"/>
            </a:solidFill>
            <a:ln w="9525" cap="flat" cmpd="sng" algn="ctr">
              <a:solidFill>
                <a:srgbClr val="8064A2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N-type</a:t>
              </a:r>
            </a:p>
          </p:txBody>
        </p:sp>
        <p:sp>
          <p:nvSpPr>
            <p:cNvPr id="132" name="Rectangle 131"/>
            <p:cNvSpPr/>
            <p:nvPr/>
          </p:nvSpPr>
          <p:spPr>
            <a:xfrm>
              <a:off x="2057183" y="4224996"/>
              <a:ext cx="556563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2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Off</a:t>
              </a:r>
            </a:p>
          </p:txBody>
        </p:sp>
        <p:sp>
          <p:nvSpPr>
            <p:cNvPr id="133" name="Rectangle 132"/>
            <p:cNvSpPr/>
            <p:nvPr/>
          </p:nvSpPr>
          <p:spPr>
            <a:xfrm>
              <a:off x="1867188" y="2695169"/>
              <a:ext cx="1030224" cy="228600"/>
            </a:xfrm>
            <a:prstGeom prst="rect">
              <a:avLst/>
            </a:prstGeom>
            <a:solidFill>
              <a:srgbClr val="00B050"/>
            </a:solidFill>
            <a:ln w="9525" cap="flat" cmpd="sng" algn="ctr">
              <a:solidFill>
                <a:srgbClr val="9BBB59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Insulator</a:t>
              </a:r>
            </a:p>
          </p:txBody>
        </p:sp>
        <p:sp>
          <p:nvSpPr>
            <p:cNvPr id="134" name="Rectangle 133"/>
            <p:cNvSpPr/>
            <p:nvPr/>
          </p:nvSpPr>
          <p:spPr>
            <a:xfrm>
              <a:off x="936507" y="2912689"/>
              <a:ext cx="914400" cy="685800"/>
            </a:xfrm>
            <a:prstGeom prst="rect">
              <a:avLst/>
            </a:prstGeom>
            <a:gradFill rotWithShape="1">
              <a:gsLst>
                <a:gs pos="0">
                  <a:srgbClr val="C0504D">
                    <a:tint val="100000"/>
                    <a:shade val="100000"/>
                    <a:satMod val="130000"/>
                  </a:srgbClr>
                </a:gs>
                <a:gs pos="100000">
                  <a:srgbClr val="C0504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C0504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b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P-type</a:t>
              </a:r>
            </a:p>
          </p:txBody>
        </p:sp>
        <p:sp>
          <p:nvSpPr>
            <p:cNvPr id="135" name="Rectangle 134"/>
            <p:cNvSpPr/>
            <p:nvPr/>
          </p:nvSpPr>
          <p:spPr>
            <a:xfrm>
              <a:off x="2901426" y="2912689"/>
              <a:ext cx="914400" cy="685800"/>
            </a:xfrm>
            <a:prstGeom prst="rect">
              <a:avLst/>
            </a:prstGeom>
            <a:gradFill rotWithShape="1">
              <a:gsLst>
                <a:gs pos="0">
                  <a:srgbClr val="C0504D">
                    <a:tint val="100000"/>
                    <a:shade val="100000"/>
                    <a:satMod val="130000"/>
                  </a:srgbClr>
                </a:gs>
                <a:gs pos="100000">
                  <a:srgbClr val="C0504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C0504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b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P-type</a:t>
              </a:r>
            </a:p>
          </p:txBody>
        </p:sp>
        <p:sp>
          <p:nvSpPr>
            <p:cNvPr id="136" name="Rectangle 135"/>
            <p:cNvSpPr/>
            <p:nvPr/>
          </p:nvSpPr>
          <p:spPr>
            <a:xfrm>
              <a:off x="1867188" y="2466569"/>
              <a:ext cx="1030224" cy="228600"/>
            </a:xfrm>
            <a:prstGeom prst="rect">
              <a:avLst/>
            </a:prstGeom>
            <a:solidFill>
              <a:sysClr val="window" lastClr="FFFFFF">
                <a:lumMod val="50000"/>
              </a:sysClr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7" name="Rectangle 136"/>
            <p:cNvSpPr/>
            <p:nvPr/>
          </p:nvSpPr>
          <p:spPr>
            <a:xfrm>
              <a:off x="2070660" y="1856969"/>
              <a:ext cx="62841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Gate</a:t>
              </a:r>
            </a:p>
          </p:txBody>
        </p:sp>
        <p:sp>
          <p:nvSpPr>
            <p:cNvPr id="138" name="Rectangle 137"/>
            <p:cNvSpPr/>
            <p:nvPr/>
          </p:nvSpPr>
          <p:spPr>
            <a:xfrm>
              <a:off x="3021264" y="1889529"/>
              <a:ext cx="68724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Drain</a:t>
              </a:r>
            </a:p>
          </p:txBody>
        </p:sp>
        <p:sp>
          <p:nvSpPr>
            <p:cNvPr id="139" name="Rectangle 138"/>
            <p:cNvSpPr/>
            <p:nvPr/>
          </p:nvSpPr>
          <p:spPr>
            <a:xfrm>
              <a:off x="985350" y="1889529"/>
              <a:ext cx="82328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Source</a:t>
              </a:r>
            </a:p>
          </p:txBody>
        </p:sp>
        <p:cxnSp>
          <p:nvCxnSpPr>
            <p:cNvPr id="140" name="Straight Connector 139"/>
            <p:cNvCxnSpPr>
              <a:stCxn id="139" idx="2"/>
              <a:endCxn id="134" idx="0"/>
            </p:cNvCxnSpPr>
            <p:nvPr/>
          </p:nvCxnSpPr>
          <p:spPr>
            <a:xfrm rot="5400000">
              <a:off x="1068437" y="2584132"/>
              <a:ext cx="653828" cy="3287"/>
            </a:xfrm>
            <a:prstGeom prst="line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141" name="Straight Connector 140"/>
            <p:cNvCxnSpPr>
              <a:stCxn id="138" idx="2"/>
              <a:endCxn id="135" idx="0"/>
            </p:cNvCxnSpPr>
            <p:nvPr/>
          </p:nvCxnSpPr>
          <p:spPr>
            <a:xfrm rot="5400000">
              <a:off x="3034843" y="2582645"/>
              <a:ext cx="653828" cy="6261"/>
            </a:xfrm>
            <a:prstGeom prst="line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142" name="Straight Connector 141"/>
            <p:cNvCxnSpPr>
              <a:stCxn id="137" idx="2"/>
              <a:endCxn id="136" idx="0"/>
            </p:cNvCxnSpPr>
            <p:nvPr/>
          </p:nvCxnSpPr>
          <p:spPr>
            <a:xfrm rot="5400000">
              <a:off x="2263449" y="2345153"/>
              <a:ext cx="240268" cy="2565"/>
            </a:xfrm>
            <a:prstGeom prst="line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sp>
          <p:nvSpPr>
            <p:cNvPr id="143" name="Rectangle 142"/>
            <p:cNvSpPr/>
            <p:nvPr/>
          </p:nvSpPr>
          <p:spPr>
            <a:xfrm>
              <a:off x="3559382" y="2824821"/>
              <a:ext cx="30008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+</a:t>
              </a:r>
            </a:p>
          </p:txBody>
        </p:sp>
        <p:sp>
          <p:nvSpPr>
            <p:cNvPr id="144" name="Rectangle 143"/>
            <p:cNvSpPr/>
            <p:nvPr/>
          </p:nvSpPr>
          <p:spPr>
            <a:xfrm>
              <a:off x="3330782" y="2787649"/>
              <a:ext cx="30008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+</a:t>
              </a:r>
            </a:p>
          </p:txBody>
        </p:sp>
        <p:sp>
          <p:nvSpPr>
            <p:cNvPr id="145" name="Rectangle 144"/>
            <p:cNvSpPr/>
            <p:nvPr/>
          </p:nvSpPr>
          <p:spPr>
            <a:xfrm>
              <a:off x="3102182" y="2847569"/>
              <a:ext cx="30008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+</a:t>
              </a:r>
            </a:p>
          </p:txBody>
        </p:sp>
        <p:sp>
          <p:nvSpPr>
            <p:cNvPr id="146" name="Rectangle 145"/>
            <p:cNvSpPr/>
            <p:nvPr/>
          </p:nvSpPr>
          <p:spPr>
            <a:xfrm>
              <a:off x="2868864" y="2824821"/>
              <a:ext cx="30008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+</a:t>
              </a:r>
            </a:p>
          </p:txBody>
        </p:sp>
        <p:sp>
          <p:nvSpPr>
            <p:cNvPr id="147" name="Rectangle 146"/>
            <p:cNvSpPr/>
            <p:nvPr/>
          </p:nvSpPr>
          <p:spPr>
            <a:xfrm>
              <a:off x="1594463" y="2861993"/>
              <a:ext cx="30008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+</a:t>
              </a:r>
            </a:p>
          </p:txBody>
        </p:sp>
        <p:sp>
          <p:nvSpPr>
            <p:cNvPr id="148" name="Rectangle 147"/>
            <p:cNvSpPr/>
            <p:nvPr/>
          </p:nvSpPr>
          <p:spPr>
            <a:xfrm>
              <a:off x="1365863" y="2824821"/>
              <a:ext cx="30008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+</a:t>
              </a:r>
            </a:p>
          </p:txBody>
        </p:sp>
        <p:sp>
          <p:nvSpPr>
            <p:cNvPr id="149" name="Rectangle 148"/>
            <p:cNvSpPr/>
            <p:nvPr/>
          </p:nvSpPr>
          <p:spPr>
            <a:xfrm>
              <a:off x="1508340" y="3053421"/>
              <a:ext cx="30008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+</a:t>
              </a:r>
            </a:p>
          </p:txBody>
        </p:sp>
        <p:sp>
          <p:nvSpPr>
            <p:cNvPr id="150" name="Rectangle 149"/>
            <p:cNvSpPr/>
            <p:nvPr/>
          </p:nvSpPr>
          <p:spPr>
            <a:xfrm>
              <a:off x="1203540" y="3053421"/>
              <a:ext cx="30008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+</a:t>
              </a:r>
            </a:p>
          </p:txBody>
        </p:sp>
        <p:sp>
          <p:nvSpPr>
            <p:cNvPr id="151" name="Rectangle 150"/>
            <p:cNvSpPr/>
            <p:nvPr/>
          </p:nvSpPr>
          <p:spPr>
            <a:xfrm>
              <a:off x="898119" y="3102261"/>
              <a:ext cx="30008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+</a:t>
              </a:r>
            </a:p>
          </p:txBody>
        </p:sp>
        <p:sp>
          <p:nvSpPr>
            <p:cNvPr id="152" name="Rectangle 151"/>
            <p:cNvSpPr/>
            <p:nvPr/>
          </p:nvSpPr>
          <p:spPr>
            <a:xfrm>
              <a:off x="1137263" y="2884741"/>
              <a:ext cx="30008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+</a:t>
              </a:r>
            </a:p>
          </p:txBody>
        </p:sp>
        <p:sp>
          <p:nvSpPr>
            <p:cNvPr id="153" name="Rectangle 152"/>
            <p:cNvSpPr/>
            <p:nvPr/>
          </p:nvSpPr>
          <p:spPr>
            <a:xfrm>
              <a:off x="903945" y="2861993"/>
              <a:ext cx="30008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+</a:t>
              </a:r>
            </a:p>
          </p:txBody>
        </p:sp>
        <p:sp>
          <p:nvSpPr>
            <p:cNvPr id="154" name="Rectangle 153"/>
            <p:cNvSpPr/>
            <p:nvPr/>
          </p:nvSpPr>
          <p:spPr>
            <a:xfrm>
              <a:off x="3711782" y="3700193"/>
              <a:ext cx="25533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-</a:t>
              </a:r>
            </a:p>
          </p:txBody>
        </p:sp>
        <p:sp>
          <p:nvSpPr>
            <p:cNvPr id="155" name="Rectangle 154"/>
            <p:cNvSpPr/>
            <p:nvPr/>
          </p:nvSpPr>
          <p:spPr>
            <a:xfrm>
              <a:off x="3483182" y="3663021"/>
              <a:ext cx="25533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-</a:t>
              </a:r>
            </a:p>
          </p:txBody>
        </p:sp>
        <p:sp>
          <p:nvSpPr>
            <p:cNvPr id="156" name="Rectangle 155"/>
            <p:cNvSpPr/>
            <p:nvPr/>
          </p:nvSpPr>
          <p:spPr>
            <a:xfrm>
              <a:off x="2640264" y="3771781"/>
              <a:ext cx="25533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-</a:t>
              </a:r>
            </a:p>
          </p:txBody>
        </p:sp>
        <p:sp>
          <p:nvSpPr>
            <p:cNvPr id="157" name="Rectangle 156"/>
            <p:cNvSpPr/>
            <p:nvPr/>
          </p:nvSpPr>
          <p:spPr>
            <a:xfrm>
              <a:off x="2335464" y="3815421"/>
              <a:ext cx="25533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-</a:t>
              </a:r>
            </a:p>
          </p:txBody>
        </p:sp>
        <p:sp>
          <p:nvSpPr>
            <p:cNvPr id="158" name="Rectangle 157"/>
            <p:cNvSpPr/>
            <p:nvPr/>
          </p:nvSpPr>
          <p:spPr>
            <a:xfrm>
              <a:off x="2106864" y="3739221"/>
              <a:ext cx="25533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-</a:t>
              </a:r>
            </a:p>
          </p:txBody>
        </p:sp>
        <p:sp>
          <p:nvSpPr>
            <p:cNvPr id="159" name="Rectangle 158"/>
            <p:cNvSpPr/>
            <p:nvPr/>
          </p:nvSpPr>
          <p:spPr>
            <a:xfrm>
              <a:off x="3254582" y="3722941"/>
              <a:ext cx="25533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-</a:t>
              </a:r>
            </a:p>
          </p:txBody>
        </p:sp>
        <p:sp>
          <p:nvSpPr>
            <p:cNvPr id="160" name="Rectangle 159"/>
            <p:cNvSpPr/>
            <p:nvPr/>
          </p:nvSpPr>
          <p:spPr>
            <a:xfrm>
              <a:off x="3021264" y="3700193"/>
              <a:ext cx="25533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-</a:t>
              </a:r>
            </a:p>
          </p:txBody>
        </p:sp>
        <p:sp>
          <p:nvSpPr>
            <p:cNvPr id="161" name="Rectangle 160"/>
            <p:cNvSpPr/>
            <p:nvPr/>
          </p:nvSpPr>
          <p:spPr>
            <a:xfrm>
              <a:off x="1851528" y="3700193"/>
              <a:ext cx="25533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-</a:t>
              </a:r>
            </a:p>
          </p:txBody>
        </p:sp>
        <p:sp>
          <p:nvSpPr>
            <p:cNvPr id="162" name="Rectangle 161"/>
            <p:cNvSpPr/>
            <p:nvPr/>
          </p:nvSpPr>
          <p:spPr>
            <a:xfrm>
              <a:off x="1622928" y="3663021"/>
              <a:ext cx="25533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-</a:t>
              </a:r>
            </a:p>
          </p:txBody>
        </p:sp>
        <p:sp>
          <p:nvSpPr>
            <p:cNvPr id="163" name="Rectangle 162"/>
            <p:cNvSpPr/>
            <p:nvPr/>
          </p:nvSpPr>
          <p:spPr>
            <a:xfrm>
              <a:off x="780010" y="3771781"/>
              <a:ext cx="25533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-</a:t>
              </a:r>
            </a:p>
          </p:txBody>
        </p:sp>
        <p:sp>
          <p:nvSpPr>
            <p:cNvPr id="164" name="Rectangle 163"/>
            <p:cNvSpPr/>
            <p:nvPr/>
          </p:nvSpPr>
          <p:spPr>
            <a:xfrm>
              <a:off x="475210" y="3815421"/>
              <a:ext cx="25533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-</a:t>
              </a:r>
            </a:p>
          </p:txBody>
        </p:sp>
        <p:sp>
          <p:nvSpPr>
            <p:cNvPr id="165" name="Rectangle 164"/>
            <p:cNvSpPr/>
            <p:nvPr/>
          </p:nvSpPr>
          <p:spPr>
            <a:xfrm>
              <a:off x="1394328" y="3722941"/>
              <a:ext cx="25533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-</a:t>
              </a:r>
            </a:p>
          </p:txBody>
        </p:sp>
        <p:sp>
          <p:nvSpPr>
            <p:cNvPr id="166" name="Rectangle 165"/>
            <p:cNvSpPr/>
            <p:nvPr/>
          </p:nvSpPr>
          <p:spPr>
            <a:xfrm>
              <a:off x="1161010" y="3700193"/>
              <a:ext cx="25533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-</a:t>
              </a:r>
            </a:p>
          </p:txBody>
        </p:sp>
        <p:sp>
          <p:nvSpPr>
            <p:cNvPr id="167" name="Rectangle 166"/>
            <p:cNvSpPr/>
            <p:nvPr/>
          </p:nvSpPr>
          <p:spPr>
            <a:xfrm>
              <a:off x="1954464" y="3048809"/>
              <a:ext cx="25533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-</a:t>
              </a:r>
            </a:p>
          </p:txBody>
        </p:sp>
        <p:sp>
          <p:nvSpPr>
            <p:cNvPr id="168" name="Rectangle 167"/>
            <p:cNvSpPr/>
            <p:nvPr/>
          </p:nvSpPr>
          <p:spPr>
            <a:xfrm>
              <a:off x="2568782" y="2999969"/>
              <a:ext cx="25533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-</a:t>
              </a:r>
            </a:p>
          </p:txBody>
        </p:sp>
        <p:sp>
          <p:nvSpPr>
            <p:cNvPr id="169" name="Rectangle 168"/>
            <p:cNvSpPr/>
            <p:nvPr/>
          </p:nvSpPr>
          <p:spPr>
            <a:xfrm>
              <a:off x="2335464" y="2977221"/>
              <a:ext cx="25533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-</a:t>
              </a:r>
            </a:p>
          </p:txBody>
        </p:sp>
        <p:sp>
          <p:nvSpPr>
            <p:cNvPr id="170" name="Rectangle 169"/>
            <p:cNvSpPr/>
            <p:nvPr/>
          </p:nvSpPr>
          <p:spPr>
            <a:xfrm>
              <a:off x="582864" y="3369889"/>
              <a:ext cx="25533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-</a:t>
              </a:r>
            </a:p>
          </p:txBody>
        </p:sp>
        <p:sp>
          <p:nvSpPr>
            <p:cNvPr id="171" name="Rectangle 170"/>
            <p:cNvSpPr/>
            <p:nvPr/>
          </p:nvSpPr>
          <p:spPr>
            <a:xfrm>
              <a:off x="659064" y="2999969"/>
              <a:ext cx="25533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-</a:t>
              </a:r>
            </a:p>
          </p:txBody>
        </p:sp>
        <p:sp>
          <p:nvSpPr>
            <p:cNvPr id="172" name="Rectangle 171"/>
            <p:cNvSpPr/>
            <p:nvPr/>
          </p:nvSpPr>
          <p:spPr>
            <a:xfrm>
              <a:off x="506664" y="2824821"/>
              <a:ext cx="25533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-</a:t>
              </a:r>
            </a:p>
          </p:txBody>
        </p:sp>
        <p:sp>
          <p:nvSpPr>
            <p:cNvPr id="173" name="Rectangle 172"/>
            <p:cNvSpPr/>
            <p:nvPr/>
          </p:nvSpPr>
          <p:spPr>
            <a:xfrm>
              <a:off x="3859464" y="3446089"/>
              <a:ext cx="25533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-</a:t>
              </a:r>
            </a:p>
          </p:txBody>
        </p:sp>
        <p:sp>
          <p:nvSpPr>
            <p:cNvPr id="174" name="Rectangle 173"/>
            <p:cNvSpPr/>
            <p:nvPr/>
          </p:nvSpPr>
          <p:spPr>
            <a:xfrm>
              <a:off x="3935664" y="3076169"/>
              <a:ext cx="25533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-</a:t>
              </a:r>
            </a:p>
          </p:txBody>
        </p:sp>
        <p:sp>
          <p:nvSpPr>
            <p:cNvPr id="175" name="Rectangle 174"/>
            <p:cNvSpPr/>
            <p:nvPr/>
          </p:nvSpPr>
          <p:spPr>
            <a:xfrm>
              <a:off x="3783264" y="2901021"/>
              <a:ext cx="25533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-</a:t>
              </a:r>
            </a:p>
          </p:txBody>
        </p:sp>
        <p:sp>
          <p:nvSpPr>
            <p:cNvPr id="176" name="Rectangle 175"/>
            <p:cNvSpPr/>
            <p:nvPr/>
          </p:nvSpPr>
          <p:spPr>
            <a:xfrm>
              <a:off x="1878264" y="3559461"/>
              <a:ext cx="25533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-</a:t>
              </a:r>
            </a:p>
          </p:txBody>
        </p:sp>
        <p:sp>
          <p:nvSpPr>
            <p:cNvPr id="177" name="Rectangle 176"/>
            <p:cNvSpPr/>
            <p:nvPr/>
          </p:nvSpPr>
          <p:spPr>
            <a:xfrm>
              <a:off x="2492582" y="3510621"/>
              <a:ext cx="25533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-</a:t>
              </a:r>
            </a:p>
          </p:txBody>
        </p:sp>
        <p:sp>
          <p:nvSpPr>
            <p:cNvPr id="178" name="Rectangle 177"/>
            <p:cNvSpPr/>
            <p:nvPr/>
          </p:nvSpPr>
          <p:spPr>
            <a:xfrm>
              <a:off x="2335464" y="3205821"/>
              <a:ext cx="25533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-</a:t>
              </a:r>
            </a:p>
          </p:txBody>
        </p:sp>
        <p:sp>
          <p:nvSpPr>
            <p:cNvPr id="179" name="Rectangle 178"/>
            <p:cNvSpPr/>
            <p:nvPr/>
          </p:nvSpPr>
          <p:spPr>
            <a:xfrm>
              <a:off x="3223128" y="3510621"/>
              <a:ext cx="25533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-</a:t>
              </a:r>
            </a:p>
          </p:txBody>
        </p:sp>
        <p:sp>
          <p:nvSpPr>
            <p:cNvPr id="180" name="Rectangle 179"/>
            <p:cNvSpPr/>
            <p:nvPr/>
          </p:nvSpPr>
          <p:spPr>
            <a:xfrm>
              <a:off x="887664" y="3586821"/>
              <a:ext cx="25533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-</a:t>
              </a:r>
            </a:p>
          </p:txBody>
        </p:sp>
        <p:sp>
          <p:nvSpPr>
            <p:cNvPr id="181" name="Rectangle 180"/>
            <p:cNvSpPr/>
            <p:nvPr/>
          </p:nvSpPr>
          <p:spPr>
            <a:xfrm>
              <a:off x="3542480" y="3053421"/>
              <a:ext cx="30008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+</a:t>
              </a:r>
            </a:p>
          </p:txBody>
        </p:sp>
        <p:sp>
          <p:nvSpPr>
            <p:cNvPr id="182" name="Rectangle 181"/>
            <p:cNvSpPr/>
            <p:nvPr/>
          </p:nvSpPr>
          <p:spPr>
            <a:xfrm>
              <a:off x="3237680" y="3053421"/>
              <a:ext cx="30008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+</a:t>
              </a:r>
            </a:p>
          </p:txBody>
        </p:sp>
        <p:sp>
          <p:nvSpPr>
            <p:cNvPr id="183" name="Rectangle 182"/>
            <p:cNvSpPr/>
            <p:nvPr/>
          </p:nvSpPr>
          <p:spPr>
            <a:xfrm>
              <a:off x="2850854" y="3102261"/>
              <a:ext cx="30008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+</a:t>
              </a:r>
            </a:p>
          </p:txBody>
        </p:sp>
      </p:grpSp>
      <p:sp>
        <p:nvSpPr>
          <p:cNvPr id="184" name="Rectangle 183"/>
          <p:cNvSpPr/>
          <p:nvPr/>
        </p:nvSpPr>
        <p:spPr>
          <a:xfrm>
            <a:off x="4773864" y="1991012"/>
            <a:ext cx="3657600" cy="1283732"/>
          </a:xfrm>
          <a:prstGeom prst="rect">
            <a:avLst/>
          </a:prstGeom>
          <a:solidFill>
            <a:srgbClr val="00B0F0"/>
          </a:solidFill>
          <a:ln w="9525" cap="flat" cmpd="sng" algn="ctr">
            <a:solidFill>
              <a:srgbClr val="8064A2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N-type</a:t>
            </a:r>
          </a:p>
        </p:txBody>
      </p:sp>
      <p:sp>
        <p:nvSpPr>
          <p:cNvPr id="185" name="Rectangle 184"/>
          <p:cNvSpPr/>
          <p:nvPr/>
        </p:nvSpPr>
        <p:spPr>
          <a:xfrm>
            <a:off x="6339235" y="3303319"/>
            <a:ext cx="526857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2200" b="1" dirty="0" smtClean="0">
                <a:solidFill>
                  <a:srgbClr val="0070C0"/>
                </a:solidFill>
                <a:latin typeface="Calibri"/>
                <a:ea typeface="+mn-ea"/>
                <a:cs typeface="+mn-cs"/>
              </a:rPr>
              <a:t>On</a:t>
            </a:r>
            <a:endParaRPr lang="en-US" sz="2200" b="1" dirty="0">
              <a:solidFill>
                <a:srgbClr val="0070C0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86" name="Rectangle 185"/>
          <p:cNvSpPr/>
          <p:nvPr/>
        </p:nvSpPr>
        <p:spPr>
          <a:xfrm>
            <a:off x="6131475" y="1773492"/>
            <a:ext cx="1030224" cy="228600"/>
          </a:xfrm>
          <a:prstGeom prst="rect">
            <a:avLst/>
          </a:prstGeom>
          <a:solidFill>
            <a:srgbClr val="00B050"/>
          </a:soli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Insulator</a:t>
            </a:r>
          </a:p>
        </p:txBody>
      </p:sp>
      <p:sp>
        <p:nvSpPr>
          <p:cNvPr id="187" name="Rectangle 186"/>
          <p:cNvSpPr/>
          <p:nvPr/>
        </p:nvSpPr>
        <p:spPr>
          <a:xfrm>
            <a:off x="5203707" y="1991012"/>
            <a:ext cx="914400" cy="685800"/>
          </a:xfrm>
          <a:prstGeom prst="rect">
            <a:avLst/>
          </a:prstGeom>
          <a:gradFill rotWithShape="1">
            <a:gsLst>
              <a:gs pos="0">
                <a:srgbClr val="C0504D">
                  <a:tint val="100000"/>
                  <a:shade val="100000"/>
                  <a:satMod val="130000"/>
                </a:srgbClr>
              </a:gs>
              <a:gs pos="100000">
                <a:srgbClr val="C0504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b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P-type</a:t>
            </a:r>
          </a:p>
        </p:txBody>
      </p:sp>
      <p:sp>
        <p:nvSpPr>
          <p:cNvPr id="188" name="Rectangle 187"/>
          <p:cNvSpPr/>
          <p:nvPr/>
        </p:nvSpPr>
        <p:spPr>
          <a:xfrm>
            <a:off x="7168626" y="1991012"/>
            <a:ext cx="914400" cy="685800"/>
          </a:xfrm>
          <a:prstGeom prst="rect">
            <a:avLst/>
          </a:prstGeom>
          <a:gradFill rotWithShape="1">
            <a:gsLst>
              <a:gs pos="0">
                <a:srgbClr val="C0504D">
                  <a:tint val="100000"/>
                  <a:shade val="100000"/>
                  <a:satMod val="130000"/>
                </a:srgbClr>
              </a:gs>
              <a:gs pos="100000">
                <a:srgbClr val="C0504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b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P-type</a:t>
            </a:r>
          </a:p>
        </p:txBody>
      </p:sp>
      <p:sp>
        <p:nvSpPr>
          <p:cNvPr id="189" name="Rectangle 188"/>
          <p:cNvSpPr/>
          <p:nvPr/>
        </p:nvSpPr>
        <p:spPr>
          <a:xfrm>
            <a:off x="6332382" y="935292"/>
            <a:ext cx="6284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Gate</a:t>
            </a:r>
            <a:endParaRPr lang="en-US" sz="18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90" name="Rectangle 189"/>
          <p:cNvSpPr/>
          <p:nvPr/>
        </p:nvSpPr>
        <p:spPr>
          <a:xfrm>
            <a:off x="7288464" y="967852"/>
            <a:ext cx="6872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Drain</a:t>
            </a:r>
            <a:endParaRPr lang="en-US" sz="18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91" name="Rectangle 190"/>
          <p:cNvSpPr/>
          <p:nvPr/>
        </p:nvSpPr>
        <p:spPr>
          <a:xfrm>
            <a:off x="5252550" y="967852"/>
            <a:ext cx="8232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Source</a:t>
            </a:r>
            <a:endParaRPr lang="en-US" sz="18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cxnSp>
        <p:nvCxnSpPr>
          <p:cNvPr id="192" name="Straight Connector 191"/>
          <p:cNvCxnSpPr>
            <a:stCxn id="191" idx="2"/>
            <a:endCxn id="187" idx="0"/>
          </p:cNvCxnSpPr>
          <p:nvPr/>
        </p:nvCxnSpPr>
        <p:spPr>
          <a:xfrm rot="5400000">
            <a:off x="5335637" y="1662455"/>
            <a:ext cx="653828" cy="3287"/>
          </a:xfrm>
          <a:prstGeom prst="line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193" name="Straight Connector 192"/>
          <p:cNvCxnSpPr>
            <a:stCxn id="190" idx="2"/>
            <a:endCxn id="188" idx="0"/>
          </p:cNvCxnSpPr>
          <p:nvPr/>
        </p:nvCxnSpPr>
        <p:spPr>
          <a:xfrm rot="5400000">
            <a:off x="7302043" y="1660968"/>
            <a:ext cx="653828" cy="6261"/>
          </a:xfrm>
          <a:prstGeom prst="line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194" name="Rectangle 193"/>
          <p:cNvSpPr/>
          <p:nvPr/>
        </p:nvSpPr>
        <p:spPr>
          <a:xfrm>
            <a:off x="7826582" y="1903144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+</a:t>
            </a:r>
            <a:endParaRPr lang="en-US" sz="18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95" name="Rectangle 194"/>
          <p:cNvSpPr/>
          <p:nvPr/>
        </p:nvSpPr>
        <p:spPr>
          <a:xfrm>
            <a:off x="7597982" y="1865972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+</a:t>
            </a:r>
            <a:endParaRPr lang="en-US" sz="18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96" name="Rectangle 195"/>
          <p:cNvSpPr/>
          <p:nvPr/>
        </p:nvSpPr>
        <p:spPr>
          <a:xfrm>
            <a:off x="7369382" y="1925892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+</a:t>
            </a:r>
            <a:endParaRPr lang="en-US" sz="18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97" name="Rectangle 196"/>
          <p:cNvSpPr/>
          <p:nvPr/>
        </p:nvSpPr>
        <p:spPr>
          <a:xfrm>
            <a:off x="7136064" y="1903144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+</a:t>
            </a:r>
            <a:endParaRPr lang="en-US" sz="18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98" name="Rectangle 197"/>
          <p:cNvSpPr/>
          <p:nvPr/>
        </p:nvSpPr>
        <p:spPr>
          <a:xfrm>
            <a:off x="5861663" y="1940316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+</a:t>
            </a:r>
            <a:endParaRPr lang="en-US" sz="18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99" name="Rectangle 198"/>
          <p:cNvSpPr/>
          <p:nvPr/>
        </p:nvSpPr>
        <p:spPr>
          <a:xfrm>
            <a:off x="5633063" y="1903144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+</a:t>
            </a:r>
            <a:endParaRPr lang="en-US" sz="18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200" name="Rectangle 199"/>
          <p:cNvSpPr/>
          <p:nvPr/>
        </p:nvSpPr>
        <p:spPr>
          <a:xfrm>
            <a:off x="5404463" y="1963064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+</a:t>
            </a:r>
            <a:endParaRPr lang="en-US" sz="18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201" name="Rectangle 200"/>
          <p:cNvSpPr/>
          <p:nvPr/>
        </p:nvSpPr>
        <p:spPr>
          <a:xfrm>
            <a:off x="5171145" y="1940316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+</a:t>
            </a:r>
            <a:endParaRPr lang="en-US" sz="18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202" name="Rectangle 201"/>
          <p:cNvSpPr/>
          <p:nvPr/>
        </p:nvSpPr>
        <p:spPr>
          <a:xfrm>
            <a:off x="7978982" y="2778516"/>
            <a:ext cx="2553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-</a:t>
            </a:r>
            <a:endParaRPr lang="en-US" sz="18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203" name="Rectangle 202"/>
          <p:cNvSpPr/>
          <p:nvPr/>
        </p:nvSpPr>
        <p:spPr>
          <a:xfrm>
            <a:off x="7750382" y="2741344"/>
            <a:ext cx="2553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-</a:t>
            </a:r>
            <a:endParaRPr lang="en-US" sz="18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204" name="Rectangle 203"/>
          <p:cNvSpPr/>
          <p:nvPr/>
        </p:nvSpPr>
        <p:spPr>
          <a:xfrm>
            <a:off x="6907464" y="2850104"/>
            <a:ext cx="2553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-</a:t>
            </a:r>
            <a:endParaRPr lang="en-US" sz="18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205" name="Rectangle 204"/>
          <p:cNvSpPr/>
          <p:nvPr/>
        </p:nvSpPr>
        <p:spPr>
          <a:xfrm>
            <a:off x="6602664" y="2893744"/>
            <a:ext cx="2553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-</a:t>
            </a:r>
            <a:endParaRPr lang="en-US" sz="18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206" name="Rectangle 205"/>
          <p:cNvSpPr/>
          <p:nvPr/>
        </p:nvSpPr>
        <p:spPr>
          <a:xfrm>
            <a:off x="6374064" y="2817544"/>
            <a:ext cx="2553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-</a:t>
            </a:r>
            <a:endParaRPr lang="en-US" sz="18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207" name="Rectangle 206"/>
          <p:cNvSpPr/>
          <p:nvPr/>
        </p:nvSpPr>
        <p:spPr>
          <a:xfrm>
            <a:off x="7521782" y="2801264"/>
            <a:ext cx="2553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-</a:t>
            </a:r>
            <a:endParaRPr lang="en-US" sz="18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208" name="Rectangle 207"/>
          <p:cNvSpPr/>
          <p:nvPr/>
        </p:nvSpPr>
        <p:spPr>
          <a:xfrm>
            <a:off x="7288464" y="2778516"/>
            <a:ext cx="2553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-</a:t>
            </a:r>
            <a:endParaRPr lang="en-US" sz="18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209" name="Rectangle 208"/>
          <p:cNvSpPr/>
          <p:nvPr/>
        </p:nvSpPr>
        <p:spPr>
          <a:xfrm>
            <a:off x="6118728" y="2778516"/>
            <a:ext cx="2553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-</a:t>
            </a:r>
            <a:endParaRPr lang="en-US" sz="18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210" name="Rectangle 209"/>
          <p:cNvSpPr/>
          <p:nvPr/>
        </p:nvSpPr>
        <p:spPr>
          <a:xfrm>
            <a:off x="5890128" y="2741344"/>
            <a:ext cx="2553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-</a:t>
            </a:r>
            <a:endParaRPr lang="en-US" sz="18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211" name="Rectangle 210"/>
          <p:cNvSpPr/>
          <p:nvPr/>
        </p:nvSpPr>
        <p:spPr>
          <a:xfrm>
            <a:off x="5047210" y="2850104"/>
            <a:ext cx="2553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-</a:t>
            </a:r>
            <a:endParaRPr lang="en-US" sz="18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212" name="Rectangle 211"/>
          <p:cNvSpPr/>
          <p:nvPr/>
        </p:nvSpPr>
        <p:spPr>
          <a:xfrm>
            <a:off x="4742410" y="2893744"/>
            <a:ext cx="2553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-</a:t>
            </a:r>
            <a:endParaRPr lang="en-US" sz="18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213" name="Rectangle 212"/>
          <p:cNvSpPr/>
          <p:nvPr/>
        </p:nvSpPr>
        <p:spPr>
          <a:xfrm>
            <a:off x="5661528" y="2801264"/>
            <a:ext cx="2553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-</a:t>
            </a:r>
            <a:endParaRPr lang="en-US" sz="18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214" name="Rectangle 213"/>
          <p:cNvSpPr/>
          <p:nvPr/>
        </p:nvSpPr>
        <p:spPr>
          <a:xfrm>
            <a:off x="5428210" y="2778516"/>
            <a:ext cx="2553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-</a:t>
            </a:r>
            <a:endParaRPr lang="en-US" sz="18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215" name="Rectangle 214"/>
          <p:cNvSpPr/>
          <p:nvPr/>
        </p:nvSpPr>
        <p:spPr>
          <a:xfrm>
            <a:off x="6221664" y="2127132"/>
            <a:ext cx="2553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-</a:t>
            </a:r>
            <a:endParaRPr lang="en-US" sz="18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216" name="Rectangle 215"/>
          <p:cNvSpPr/>
          <p:nvPr/>
        </p:nvSpPr>
        <p:spPr>
          <a:xfrm>
            <a:off x="6835982" y="2078292"/>
            <a:ext cx="2553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-</a:t>
            </a:r>
            <a:endParaRPr lang="en-US" sz="18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217" name="Rectangle 216"/>
          <p:cNvSpPr/>
          <p:nvPr/>
        </p:nvSpPr>
        <p:spPr>
          <a:xfrm>
            <a:off x="6602664" y="2055544"/>
            <a:ext cx="2553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-</a:t>
            </a:r>
            <a:endParaRPr lang="en-US" sz="18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218" name="Rectangle 217"/>
          <p:cNvSpPr/>
          <p:nvPr/>
        </p:nvSpPr>
        <p:spPr>
          <a:xfrm>
            <a:off x="4850064" y="2448212"/>
            <a:ext cx="2553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-</a:t>
            </a:r>
            <a:endParaRPr lang="en-US" sz="18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219" name="Rectangle 218"/>
          <p:cNvSpPr/>
          <p:nvPr/>
        </p:nvSpPr>
        <p:spPr>
          <a:xfrm>
            <a:off x="4926264" y="2078292"/>
            <a:ext cx="2553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-</a:t>
            </a:r>
            <a:endParaRPr lang="en-US" sz="18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220" name="Rectangle 219"/>
          <p:cNvSpPr/>
          <p:nvPr/>
        </p:nvSpPr>
        <p:spPr>
          <a:xfrm>
            <a:off x="4773864" y="1903144"/>
            <a:ext cx="2553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-</a:t>
            </a:r>
            <a:endParaRPr lang="en-US" sz="18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221" name="Rectangle 220"/>
          <p:cNvSpPr/>
          <p:nvPr/>
        </p:nvSpPr>
        <p:spPr>
          <a:xfrm>
            <a:off x="8126664" y="2524412"/>
            <a:ext cx="2553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-</a:t>
            </a:r>
            <a:endParaRPr lang="en-US" sz="18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222" name="Rectangle 221"/>
          <p:cNvSpPr/>
          <p:nvPr/>
        </p:nvSpPr>
        <p:spPr>
          <a:xfrm>
            <a:off x="8202864" y="2154492"/>
            <a:ext cx="2553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-</a:t>
            </a:r>
            <a:endParaRPr lang="en-US" sz="18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223" name="Rectangle 222"/>
          <p:cNvSpPr/>
          <p:nvPr/>
        </p:nvSpPr>
        <p:spPr>
          <a:xfrm>
            <a:off x="8050464" y="1979344"/>
            <a:ext cx="2553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-</a:t>
            </a:r>
            <a:endParaRPr lang="en-US" sz="18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224" name="Rectangle 223"/>
          <p:cNvSpPr/>
          <p:nvPr/>
        </p:nvSpPr>
        <p:spPr>
          <a:xfrm>
            <a:off x="6145464" y="2637784"/>
            <a:ext cx="2553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-</a:t>
            </a:r>
            <a:endParaRPr lang="en-US" sz="18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225" name="Rectangle 224"/>
          <p:cNvSpPr/>
          <p:nvPr/>
        </p:nvSpPr>
        <p:spPr>
          <a:xfrm>
            <a:off x="6759782" y="2588944"/>
            <a:ext cx="2553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-</a:t>
            </a:r>
            <a:endParaRPr lang="en-US" sz="18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226" name="Rectangle 225"/>
          <p:cNvSpPr/>
          <p:nvPr/>
        </p:nvSpPr>
        <p:spPr>
          <a:xfrm>
            <a:off x="6602664" y="2284144"/>
            <a:ext cx="2553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-</a:t>
            </a:r>
            <a:endParaRPr lang="en-US" sz="18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227" name="Rectangle 226"/>
          <p:cNvSpPr/>
          <p:nvPr/>
        </p:nvSpPr>
        <p:spPr>
          <a:xfrm>
            <a:off x="7490328" y="2588944"/>
            <a:ext cx="2553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-</a:t>
            </a:r>
            <a:endParaRPr lang="en-US" sz="18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228" name="Rectangle 227"/>
          <p:cNvSpPr/>
          <p:nvPr/>
        </p:nvSpPr>
        <p:spPr>
          <a:xfrm>
            <a:off x="5154864" y="2665144"/>
            <a:ext cx="2553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-</a:t>
            </a:r>
            <a:endParaRPr lang="en-US" sz="18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229" name="Rectangle 228"/>
          <p:cNvSpPr/>
          <p:nvPr/>
        </p:nvSpPr>
        <p:spPr>
          <a:xfrm>
            <a:off x="5322924" y="2122520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+</a:t>
            </a:r>
            <a:endParaRPr lang="en-US" sz="18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230" name="Rectangle 229"/>
          <p:cNvSpPr/>
          <p:nvPr/>
        </p:nvSpPr>
        <p:spPr>
          <a:xfrm>
            <a:off x="7700918" y="2122520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+</a:t>
            </a:r>
            <a:endParaRPr lang="en-US" sz="18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grpSp>
        <p:nvGrpSpPr>
          <p:cNvPr id="231" name="Group 226"/>
          <p:cNvGrpSpPr/>
          <p:nvPr/>
        </p:nvGrpSpPr>
        <p:grpSpPr>
          <a:xfrm>
            <a:off x="5502681" y="1981200"/>
            <a:ext cx="2345919" cy="409421"/>
            <a:chOff x="5514027" y="2267996"/>
            <a:chExt cx="2345919" cy="409421"/>
          </a:xfrm>
        </p:grpSpPr>
        <p:sp>
          <p:nvSpPr>
            <p:cNvPr id="232" name="Rectangle 231"/>
            <p:cNvSpPr/>
            <p:nvPr/>
          </p:nvSpPr>
          <p:spPr>
            <a:xfrm>
              <a:off x="5514027" y="2267996"/>
              <a:ext cx="2313428" cy="365755"/>
            </a:xfrm>
            <a:prstGeom prst="rect">
              <a:avLst/>
            </a:prstGeom>
            <a:solidFill>
              <a:srgbClr val="C0504D"/>
            </a:solidFill>
            <a:ln w="9525" cap="flat" cmpd="sng" algn="ctr">
              <a:solidFill>
                <a:srgbClr val="C0504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b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7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P-type channel created</a:t>
              </a:r>
            </a:p>
          </p:txBody>
        </p:sp>
        <p:sp>
          <p:nvSpPr>
            <p:cNvPr id="233" name="Rectangle 232"/>
            <p:cNvSpPr/>
            <p:nvPr/>
          </p:nvSpPr>
          <p:spPr>
            <a:xfrm>
              <a:off x="6063221" y="2390120"/>
              <a:ext cx="300082" cy="27748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+</a:t>
              </a:r>
            </a:p>
          </p:txBody>
        </p:sp>
        <p:sp>
          <p:nvSpPr>
            <p:cNvPr id="234" name="Rectangle 233"/>
            <p:cNvSpPr/>
            <p:nvPr/>
          </p:nvSpPr>
          <p:spPr>
            <a:xfrm>
              <a:off x="6520421" y="2399932"/>
              <a:ext cx="300082" cy="27748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+</a:t>
              </a:r>
            </a:p>
          </p:txBody>
        </p:sp>
        <p:sp>
          <p:nvSpPr>
            <p:cNvPr id="235" name="Rectangle 234"/>
            <p:cNvSpPr/>
            <p:nvPr/>
          </p:nvSpPr>
          <p:spPr>
            <a:xfrm>
              <a:off x="5551973" y="2394732"/>
              <a:ext cx="300082" cy="27748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+</a:t>
              </a:r>
            </a:p>
          </p:txBody>
        </p:sp>
        <p:sp>
          <p:nvSpPr>
            <p:cNvPr id="236" name="Rectangle 235"/>
            <p:cNvSpPr/>
            <p:nvPr/>
          </p:nvSpPr>
          <p:spPr>
            <a:xfrm>
              <a:off x="7559864" y="2399932"/>
              <a:ext cx="300082" cy="27748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+</a:t>
              </a:r>
            </a:p>
          </p:txBody>
        </p:sp>
        <p:sp>
          <p:nvSpPr>
            <p:cNvPr id="237" name="Rectangle 236"/>
            <p:cNvSpPr/>
            <p:nvPr/>
          </p:nvSpPr>
          <p:spPr>
            <a:xfrm>
              <a:off x="7047950" y="2399932"/>
              <a:ext cx="300082" cy="27748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+</a:t>
              </a:r>
            </a:p>
          </p:txBody>
        </p:sp>
      </p:grpSp>
      <p:grpSp>
        <p:nvGrpSpPr>
          <p:cNvPr id="238" name="Group 237"/>
          <p:cNvGrpSpPr/>
          <p:nvPr/>
        </p:nvGrpSpPr>
        <p:grpSpPr>
          <a:xfrm>
            <a:off x="6131475" y="1228424"/>
            <a:ext cx="1030224" cy="650263"/>
            <a:chOff x="6131475" y="1380824"/>
            <a:chExt cx="1030224" cy="650263"/>
          </a:xfrm>
        </p:grpSpPr>
        <p:sp>
          <p:nvSpPr>
            <p:cNvPr id="239" name="Rectangle 238"/>
            <p:cNvSpPr/>
            <p:nvPr/>
          </p:nvSpPr>
          <p:spPr>
            <a:xfrm>
              <a:off x="6131475" y="1697292"/>
              <a:ext cx="1030224" cy="22860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240" name="Straight Connector 239"/>
            <p:cNvCxnSpPr>
              <a:stCxn id="189" idx="2"/>
              <a:endCxn id="239" idx="0"/>
            </p:cNvCxnSpPr>
            <p:nvPr/>
          </p:nvCxnSpPr>
          <p:spPr>
            <a:xfrm>
              <a:off x="6646587" y="1380824"/>
              <a:ext cx="0" cy="316468"/>
            </a:xfrm>
            <a:prstGeom prst="line">
              <a:avLst/>
            </a:prstGeom>
            <a:noFill/>
            <a:ln w="38100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sp>
          <p:nvSpPr>
            <p:cNvPr id="241" name="Rectangle 240"/>
            <p:cNvSpPr/>
            <p:nvPr/>
          </p:nvSpPr>
          <p:spPr>
            <a:xfrm>
              <a:off x="6417931" y="1600200"/>
              <a:ext cx="440069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2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—</a:t>
              </a:r>
            </a:p>
          </p:txBody>
        </p:sp>
      </p:grpSp>
      <p:cxnSp>
        <p:nvCxnSpPr>
          <p:cNvPr id="242" name="Straight Connector 241"/>
          <p:cNvCxnSpPr/>
          <p:nvPr/>
        </p:nvCxnSpPr>
        <p:spPr>
          <a:xfrm rot="5400000" flipH="1" flipV="1">
            <a:off x="5279035" y="1788724"/>
            <a:ext cx="533400" cy="1588"/>
          </a:xfrm>
          <a:prstGeom prst="line">
            <a:avLst/>
          </a:prstGeom>
          <a:noFill/>
          <a:ln w="38100" cap="flat" cmpd="sng" algn="ctr">
            <a:solidFill>
              <a:srgbClr val="F79646"/>
            </a:solidFill>
            <a:prstDash val="solid"/>
            <a:round/>
            <a:headEnd type="none" w="med" len="med"/>
            <a:tailEnd type="non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243" name="Straight Connector 242"/>
          <p:cNvCxnSpPr/>
          <p:nvPr/>
        </p:nvCxnSpPr>
        <p:spPr>
          <a:xfrm rot="5400000" flipH="1" flipV="1">
            <a:off x="7448813" y="1788724"/>
            <a:ext cx="533400" cy="1588"/>
          </a:xfrm>
          <a:prstGeom prst="line">
            <a:avLst/>
          </a:prstGeom>
          <a:noFill/>
          <a:ln w="38100" cap="flat" cmpd="sng" algn="ctr">
            <a:solidFill>
              <a:srgbClr val="F79646"/>
            </a:solidFill>
            <a:prstDash val="solid"/>
            <a:round/>
            <a:headEnd type="none" w="med" len="med"/>
            <a:tailEnd type="triangl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244" name="Straight Connector 243"/>
          <p:cNvCxnSpPr/>
          <p:nvPr/>
        </p:nvCxnSpPr>
        <p:spPr>
          <a:xfrm rot="10800000">
            <a:off x="5539359" y="2056218"/>
            <a:ext cx="2185416" cy="1588"/>
          </a:xfrm>
          <a:prstGeom prst="line">
            <a:avLst/>
          </a:prstGeom>
          <a:noFill/>
          <a:ln w="38100" cap="flat" cmpd="sng" algn="ctr">
            <a:solidFill>
              <a:srgbClr val="F79646"/>
            </a:solidFill>
            <a:prstDash val="solid"/>
            <a:round/>
            <a:headEnd type="none" w="med" len="med"/>
            <a:tailEnd type="non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245" name="TextBox 244"/>
          <p:cNvSpPr txBox="1"/>
          <p:nvPr/>
        </p:nvSpPr>
        <p:spPr>
          <a:xfrm flipH="1">
            <a:off x="5135731" y="3336584"/>
            <a:ext cx="13273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srgbClr val="FF0000"/>
                </a:solidFill>
                <a:latin typeface="Calibri"/>
                <a:ea typeface="+mn-ea"/>
                <a:cs typeface="+mn-cs"/>
              </a:rPr>
              <a:t>P-Transistor</a:t>
            </a:r>
            <a:endParaRPr lang="en-US" sz="18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246" name="TextBox 245"/>
          <p:cNvSpPr txBox="1"/>
          <p:nvPr/>
        </p:nvSpPr>
        <p:spPr>
          <a:xfrm flipH="1">
            <a:off x="852241" y="3302692"/>
            <a:ext cx="13273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srgbClr val="FF0000"/>
                </a:solidFill>
                <a:latin typeface="Calibri"/>
                <a:ea typeface="+mn-ea"/>
                <a:cs typeface="+mn-cs"/>
              </a:rPr>
              <a:t>P-Transistor</a:t>
            </a:r>
            <a:endParaRPr lang="en-US" sz="18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597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" grpId="0" uiExpand="1" build="p"/>
      <p:bldP spid="185" grpId="0"/>
      <p:bldP spid="245" grpId="0"/>
      <p:bldP spid="246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64</a:t>
            </a:fld>
            <a:endParaRPr lang="en-US" dirty="0"/>
          </a:p>
        </p:txBody>
      </p:sp>
      <p:sp>
        <p:nvSpPr>
          <p:cNvPr id="54" name="Rectangle 2"/>
          <p:cNvSpPr txBox="1">
            <a:spLocks noChangeArrowheads="1"/>
          </p:cNvSpPr>
          <p:nvPr/>
        </p:nvSpPr>
        <p:spPr>
          <a:xfrm>
            <a:off x="457200" y="0"/>
            <a:ext cx="8229600" cy="10229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Source Sans Pro"/>
              </a:rPr>
              <a:t>CMOS Notation</a:t>
            </a:r>
          </a:p>
        </p:txBody>
      </p:sp>
      <p:sp>
        <p:nvSpPr>
          <p:cNvPr id="55" name="Rectangle 3"/>
          <p:cNvSpPr txBox="1">
            <a:spLocks noChangeArrowheads="1"/>
          </p:cNvSpPr>
          <p:nvPr/>
        </p:nvSpPr>
        <p:spPr>
          <a:xfrm>
            <a:off x="304800" y="990600"/>
            <a:ext cx="8534400" cy="5638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200"/>
              </a:spcBef>
              <a:buFont typeface="Arial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200"/>
              </a:spcBef>
              <a:buSzPct val="80000"/>
              <a:buFont typeface="Wingdings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2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200"/>
              </a:spcBef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2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Source Sans Pro"/>
              </a:rPr>
              <a:t>	N-type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Source Sans Pro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Source Sans Pro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Source Sans Pro"/>
              </a:rPr>
              <a:t>	P-type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Source Sans Pro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Source Sans Pro"/>
            </a:endParaRPr>
          </a:p>
          <a:p>
            <a:pPr marL="284163" marR="0" lvl="0" indent="-225425" algn="l" defTabSz="4572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6600"/>
              </a:buClr>
              <a:buSzTx/>
              <a:buFont typeface="Arial"/>
              <a:buNone/>
              <a:tabLst/>
              <a:defRPr/>
            </a:pP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Source Sans Pro"/>
            </a:endParaRPr>
          </a:p>
          <a:p>
            <a:pPr marL="284163" marR="0" lvl="0" indent="-225425" algn="l" defTabSz="4572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6600"/>
              </a:buClr>
              <a:buSzTx/>
              <a:buFont typeface="Arial"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Source Sans Pro"/>
              </a:rPr>
              <a:t>Gate input controls whether current can flow between the other two terminals or not.</a:t>
            </a:r>
          </a:p>
          <a:p>
            <a:pPr marL="284163" marR="0" lvl="0" indent="-225425" algn="l" defTabSz="4572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6600"/>
              </a:buClr>
              <a:buSzTx/>
              <a:buFont typeface="Arial"/>
              <a:buNone/>
              <a:tabLst/>
              <a:defRPr/>
            </a:pPr>
            <a:endParaRPr kumimoji="0" lang="en-US" sz="2600" b="0" i="1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Source Sans Pro"/>
            </a:endParaRPr>
          </a:p>
          <a:p>
            <a:pPr marL="284163" marR="0" lvl="0" indent="-225425" algn="l" defTabSz="4572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6600"/>
              </a:buClr>
              <a:buSzTx/>
              <a:buFont typeface="Arial"/>
              <a:buNone/>
              <a:tabLst/>
              <a:defRPr/>
            </a:pPr>
            <a:r>
              <a:rPr kumimoji="0" lang="en-US" sz="26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Source Sans Pro"/>
              </a:rPr>
              <a:t>Hint:</a:t>
            </a:r>
            <a:r>
              <a:rPr kumimoji="0" lang="en-US" sz="26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Source Sans Pro"/>
              </a:rPr>
              <a:t> 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Source Sans Pro"/>
              </a:rPr>
              <a:t>the “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Source Sans Pro"/>
              </a:rPr>
              <a:t>o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Source Sans Pro"/>
              </a:rPr>
              <a:t>” bubble of the 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Source Sans Pro"/>
              </a:rPr>
              <a:t>p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Source Sans Pro"/>
              </a:rPr>
              <a:t>-type tells you that this gate wants a 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Source Sans Pro"/>
              </a:rPr>
              <a:t>0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Source Sans Pro"/>
              </a:rPr>
              <a:t> to be turned on</a:t>
            </a:r>
          </a:p>
        </p:txBody>
      </p:sp>
      <p:grpSp>
        <p:nvGrpSpPr>
          <p:cNvPr id="57" name="Group 56"/>
          <p:cNvGrpSpPr/>
          <p:nvPr/>
        </p:nvGrpSpPr>
        <p:grpSpPr>
          <a:xfrm>
            <a:off x="2479675" y="1500188"/>
            <a:ext cx="720725" cy="762000"/>
            <a:chOff x="498475" y="2338388"/>
            <a:chExt cx="720725" cy="762000"/>
          </a:xfrm>
        </p:grpSpPr>
        <p:sp>
          <p:nvSpPr>
            <p:cNvPr id="58" name="Line 6"/>
            <p:cNvSpPr>
              <a:spLocks noChangeShapeType="1"/>
            </p:cNvSpPr>
            <p:nvPr/>
          </p:nvSpPr>
          <p:spPr bwMode="auto">
            <a:xfrm>
              <a:off x="1066800" y="2566988"/>
              <a:ext cx="0" cy="304800"/>
            </a:xfrm>
            <a:prstGeom prst="line">
              <a:avLst/>
            </a:prstGeom>
            <a:noFill/>
            <a:ln w="19050">
              <a:solidFill>
                <a:sysClr val="windowText" lastClr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9" name="Line 7"/>
            <p:cNvSpPr>
              <a:spLocks noChangeShapeType="1"/>
            </p:cNvSpPr>
            <p:nvPr/>
          </p:nvSpPr>
          <p:spPr bwMode="auto">
            <a:xfrm flipH="1">
              <a:off x="838200" y="2719388"/>
              <a:ext cx="228600" cy="0"/>
            </a:xfrm>
            <a:prstGeom prst="line">
              <a:avLst/>
            </a:prstGeom>
            <a:noFill/>
            <a:ln w="19050">
              <a:solidFill>
                <a:sysClr val="windowText" lastClr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0" name="Freeform 8"/>
            <p:cNvSpPr>
              <a:spLocks/>
            </p:cNvSpPr>
            <p:nvPr/>
          </p:nvSpPr>
          <p:spPr bwMode="auto">
            <a:xfrm>
              <a:off x="1143000" y="2338388"/>
              <a:ext cx="76200" cy="762000"/>
            </a:xfrm>
            <a:custGeom>
              <a:avLst/>
              <a:gdLst>
                <a:gd name="T0" fmla="*/ 48 w 48"/>
                <a:gd name="T1" fmla="*/ 0 h 480"/>
                <a:gd name="T2" fmla="*/ 48 w 48"/>
                <a:gd name="T3" fmla="*/ 144 h 480"/>
                <a:gd name="T4" fmla="*/ 0 w 48"/>
                <a:gd name="T5" fmla="*/ 144 h 480"/>
                <a:gd name="T6" fmla="*/ 0 w 48"/>
                <a:gd name="T7" fmla="*/ 336 h 480"/>
                <a:gd name="T8" fmla="*/ 48 w 48"/>
                <a:gd name="T9" fmla="*/ 336 h 480"/>
                <a:gd name="T10" fmla="*/ 48 w 48"/>
                <a:gd name="T11" fmla="*/ 480 h 48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8"/>
                <a:gd name="T19" fmla="*/ 0 h 480"/>
                <a:gd name="T20" fmla="*/ 48 w 48"/>
                <a:gd name="T21" fmla="*/ 480 h 48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8" h="480">
                  <a:moveTo>
                    <a:pt x="48" y="0"/>
                  </a:moveTo>
                  <a:lnTo>
                    <a:pt x="48" y="144"/>
                  </a:lnTo>
                  <a:lnTo>
                    <a:pt x="0" y="144"/>
                  </a:lnTo>
                  <a:lnTo>
                    <a:pt x="0" y="336"/>
                  </a:lnTo>
                  <a:lnTo>
                    <a:pt x="48" y="336"/>
                  </a:lnTo>
                  <a:lnTo>
                    <a:pt x="48" y="480"/>
                  </a:lnTo>
                </a:path>
              </a:pathLst>
            </a:custGeom>
            <a:noFill/>
            <a:ln w="19050">
              <a:solidFill>
                <a:sysClr val="windowText" lastClr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1" name="Text Box 10"/>
            <p:cNvSpPr txBox="1">
              <a:spLocks noChangeArrowheads="1"/>
            </p:cNvSpPr>
            <p:nvPr/>
          </p:nvSpPr>
          <p:spPr bwMode="auto">
            <a:xfrm>
              <a:off x="498475" y="2719388"/>
              <a:ext cx="506413" cy="320675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 lIns="0" tIns="0" rIns="0" bIns="45709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1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+mn-cs"/>
                </a:rPr>
                <a:t>gate</a:t>
              </a:r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2743200" y="3067050"/>
            <a:ext cx="457200" cy="762000"/>
            <a:chOff x="1905000" y="2338388"/>
            <a:chExt cx="457200" cy="762000"/>
          </a:xfrm>
        </p:grpSpPr>
        <p:sp>
          <p:nvSpPr>
            <p:cNvPr id="63" name="Line 11"/>
            <p:cNvSpPr>
              <a:spLocks noChangeShapeType="1"/>
            </p:cNvSpPr>
            <p:nvPr/>
          </p:nvSpPr>
          <p:spPr bwMode="auto">
            <a:xfrm>
              <a:off x="2209800" y="2566988"/>
              <a:ext cx="0" cy="304800"/>
            </a:xfrm>
            <a:prstGeom prst="line">
              <a:avLst/>
            </a:prstGeom>
            <a:noFill/>
            <a:ln w="19050">
              <a:solidFill>
                <a:sysClr val="windowText" lastClr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4" name="Line 12"/>
            <p:cNvSpPr>
              <a:spLocks noChangeShapeType="1"/>
            </p:cNvSpPr>
            <p:nvPr/>
          </p:nvSpPr>
          <p:spPr bwMode="auto">
            <a:xfrm flipH="1">
              <a:off x="1905000" y="2719388"/>
              <a:ext cx="228600" cy="0"/>
            </a:xfrm>
            <a:prstGeom prst="line">
              <a:avLst/>
            </a:prstGeom>
            <a:noFill/>
            <a:ln w="19050">
              <a:solidFill>
                <a:sysClr val="windowText" lastClr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5" name="Freeform 13"/>
            <p:cNvSpPr>
              <a:spLocks/>
            </p:cNvSpPr>
            <p:nvPr/>
          </p:nvSpPr>
          <p:spPr bwMode="auto">
            <a:xfrm>
              <a:off x="2286000" y="2338388"/>
              <a:ext cx="76200" cy="762000"/>
            </a:xfrm>
            <a:custGeom>
              <a:avLst/>
              <a:gdLst>
                <a:gd name="T0" fmla="*/ 48 w 48"/>
                <a:gd name="T1" fmla="*/ 0 h 480"/>
                <a:gd name="T2" fmla="*/ 48 w 48"/>
                <a:gd name="T3" fmla="*/ 144 h 480"/>
                <a:gd name="T4" fmla="*/ 0 w 48"/>
                <a:gd name="T5" fmla="*/ 144 h 480"/>
                <a:gd name="T6" fmla="*/ 0 w 48"/>
                <a:gd name="T7" fmla="*/ 336 h 480"/>
                <a:gd name="T8" fmla="*/ 48 w 48"/>
                <a:gd name="T9" fmla="*/ 336 h 480"/>
                <a:gd name="T10" fmla="*/ 48 w 48"/>
                <a:gd name="T11" fmla="*/ 480 h 48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8"/>
                <a:gd name="T19" fmla="*/ 0 h 480"/>
                <a:gd name="T20" fmla="*/ 48 w 48"/>
                <a:gd name="T21" fmla="*/ 480 h 48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8" h="480">
                  <a:moveTo>
                    <a:pt x="48" y="0"/>
                  </a:moveTo>
                  <a:lnTo>
                    <a:pt x="48" y="144"/>
                  </a:lnTo>
                  <a:lnTo>
                    <a:pt x="0" y="144"/>
                  </a:lnTo>
                  <a:lnTo>
                    <a:pt x="0" y="336"/>
                  </a:lnTo>
                  <a:lnTo>
                    <a:pt x="48" y="336"/>
                  </a:lnTo>
                  <a:lnTo>
                    <a:pt x="48" y="480"/>
                  </a:lnTo>
                </a:path>
              </a:pathLst>
            </a:custGeom>
            <a:noFill/>
            <a:ln w="19050">
              <a:solidFill>
                <a:sysClr val="windowText" lastClr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6" name="Oval 15"/>
            <p:cNvSpPr>
              <a:spLocks noChangeArrowheads="1"/>
            </p:cNvSpPr>
            <p:nvPr/>
          </p:nvSpPr>
          <p:spPr bwMode="auto">
            <a:xfrm>
              <a:off x="2092325" y="2663826"/>
              <a:ext cx="104775" cy="104775"/>
            </a:xfrm>
            <a:prstGeom prst="ellipse">
              <a:avLst/>
            </a:prstGeom>
            <a:solidFill>
              <a:sysClr val="window" lastClr="FFFFFF"/>
            </a:solidFill>
            <a:ln w="12700">
              <a:solidFill>
                <a:sysClr val="windowText" lastClr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67" name="Group 16"/>
          <p:cNvGrpSpPr>
            <a:grpSpLocks/>
          </p:cNvGrpSpPr>
          <p:nvPr/>
        </p:nvGrpSpPr>
        <p:grpSpPr bwMode="auto">
          <a:xfrm>
            <a:off x="4038602" y="1219200"/>
            <a:ext cx="1195390" cy="990600"/>
            <a:chOff x="1728" y="1200"/>
            <a:chExt cx="753" cy="624"/>
          </a:xfrm>
        </p:grpSpPr>
        <p:sp>
          <p:nvSpPr>
            <p:cNvPr id="68" name="Line 17"/>
            <p:cNvSpPr>
              <a:spLocks noChangeShapeType="1"/>
            </p:cNvSpPr>
            <p:nvPr/>
          </p:nvSpPr>
          <p:spPr bwMode="auto">
            <a:xfrm>
              <a:off x="2352" y="1488"/>
              <a:ext cx="0" cy="192"/>
            </a:xfrm>
            <a:prstGeom prst="line">
              <a:avLst/>
            </a:prstGeom>
            <a:noFill/>
            <a:ln w="19050">
              <a:solidFill>
                <a:sysClr val="windowText" lastClr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9" name="Line 18"/>
            <p:cNvSpPr>
              <a:spLocks noChangeShapeType="1"/>
            </p:cNvSpPr>
            <p:nvPr/>
          </p:nvSpPr>
          <p:spPr bwMode="auto">
            <a:xfrm flipH="1">
              <a:off x="2208" y="1584"/>
              <a:ext cx="144" cy="0"/>
            </a:xfrm>
            <a:prstGeom prst="line">
              <a:avLst/>
            </a:prstGeom>
            <a:noFill/>
            <a:ln w="19050">
              <a:solidFill>
                <a:sysClr val="windowText" lastClr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0" name="Text Box 19"/>
            <p:cNvSpPr txBox="1">
              <a:spLocks noChangeArrowheads="1"/>
            </p:cNvSpPr>
            <p:nvPr/>
          </p:nvSpPr>
          <p:spPr bwMode="auto">
            <a:xfrm>
              <a:off x="1728" y="1200"/>
              <a:ext cx="707" cy="204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 lIns="0" tIns="0" rIns="0" bIns="45709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1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+mn-cs"/>
                </a:rPr>
                <a:t>Off/Open </a:t>
              </a:r>
            </a:p>
          </p:txBody>
        </p:sp>
        <p:sp>
          <p:nvSpPr>
            <p:cNvPr id="71" name="Line 20"/>
            <p:cNvSpPr>
              <a:spLocks noChangeShapeType="1"/>
            </p:cNvSpPr>
            <p:nvPr/>
          </p:nvSpPr>
          <p:spPr bwMode="auto">
            <a:xfrm>
              <a:off x="2448" y="1344"/>
              <a:ext cx="0" cy="144"/>
            </a:xfrm>
            <a:prstGeom prst="line">
              <a:avLst/>
            </a:prstGeom>
            <a:noFill/>
            <a:ln w="19050">
              <a:solidFill>
                <a:sysClr val="windowText" lastClr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2" name="Line 21"/>
            <p:cNvSpPr>
              <a:spLocks noChangeShapeType="1"/>
            </p:cNvSpPr>
            <p:nvPr/>
          </p:nvSpPr>
          <p:spPr bwMode="auto">
            <a:xfrm>
              <a:off x="2448" y="1680"/>
              <a:ext cx="0" cy="144"/>
            </a:xfrm>
            <a:prstGeom prst="line">
              <a:avLst/>
            </a:prstGeom>
            <a:noFill/>
            <a:ln w="19050">
              <a:solidFill>
                <a:sysClr val="windowText" lastClr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3" name="Text Box 22"/>
            <p:cNvSpPr txBox="1">
              <a:spLocks noChangeArrowheads="1"/>
            </p:cNvSpPr>
            <p:nvPr/>
          </p:nvSpPr>
          <p:spPr bwMode="auto">
            <a:xfrm>
              <a:off x="2089" y="1488"/>
              <a:ext cx="126" cy="204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 lIns="0" tIns="0" rIns="0" bIns="45709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+mn-cs"/>
                </a:rPr>
                <a:t>0</a:t>
              </a:r>
              <a:endParaRPr kumimoji="0" lang="en-US" sz="1800" b="0" i="1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endParaRPr>
            </a:p>
          </p:txBody>
        </p:sp>
        <p:sp>
          <p:nvSpPr>
            <p:cNvPr id="74" name="Oval 23"/>
            <p:cNvSpPr>
              <a:spLocks noChangeArrowheads="1"/>
            </p:cNvSpPr>
            <p:nvPr/>
          </p:nvSpPr>
          <p:spPr bwMode="auto">
            <a:xfrm>
              <a:off x="2412" y="1455"/>
              <a:ext cx="66" cy="66"/>
            </a:xfrm>
            <a:prstGeom prst="ellipse">
              <a:avLst/>
            </a:prstGeom>
            <a:solidFill>
              <a:sysClr val="window" lastClr="FFFFFF"/>
            </a:solidFill>
            <a:ln w="12700">
              <a:solidFill>
                <a:sysClr val="windowText" lastClr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5" name="Oval 24"/>
            <p:cNvSpPr>
              <a:spLocks noChangeArrowheads="1"/>
            </p:cNvSpPr>
            <p:nvPr/>
          </p:nvSpPr>
          <p:spPr bwMode="auto">
            <a:xfrm>
              <a:off x="2418" y="1645"/>
              <a:ext cx="63" cy="66"/>
            </a:xfrm>
            <a:prstGeom prst="ellipse">
              <a:avLst/>
            </a:prstGeom>
            <a:solidFill>
              <a:sysClr val="window" lastClr="FFFFFF"/>
            </a:solidFill>
            <a:ln w="12700">
              <a:solidFill>
                <a:sysClr val="windowText" lastClr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76" name="Group 25"/>
          <p:cNvGrpSpPr>
            <a:grpSpLocks/>
          </p:cNvGrpSpPr>
          <p:nvPr/>
        </p:nvGrpSpPr>
        <p:grpSpPr bwMode="auto">
          <a:xfrm>
            <a:off x="6019808" y="1143000"/>
            <a:ext cx="1408116" cy="1104900"/>
            <a:chOff x="2577" y="1152"/>
            <a:chExt cx="887" cy="696"/>
          </a:xfrm>
        </p:grpSpPr>
        <p:sp>
          <p:nvSpPr>
            <p:cNvPr id="77" name="Text Box 26"/>
            <p:cNvSpPr txBox="1">
              <a:spLocks noChangeArrowheads="1"/>
            </p:cNvSpPr>
            <p:nvPr/>
          </p:nvSpPr>
          <p:spPr bwMode="auto">
            <a:xfrm>
              <a:off x="2577" y="1152"/>
              <a:ext cx="796" cy="204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 lIns="0" tIns="0" rIns="0" bIns="45709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1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+mn-cs"/>
                </a:rPr>
                <a:t>On/Closed</a:t>
              </a:r>
            </a:p>
          </p:txBody>
        </p:sp>
        <p:sp>
          <p:nvSpPr>
            <p:cNvPr id="78" name="Line 27"/>
            <p:cNvSpPr>
              <a:spLocks noChangeShapeType="1"/>
            </p:cNvSpPr>
            <p:nvPr/>
          </p:nvSpPr>
          <p:spPr bwMode="auto">
            <a:xfrm>
              <a:off x="3431" y="1320"/>
              <a:ext cx="0" cy="144"/>
            </a:xfrm>
            <a:prstGeom prst="line">
              <a:avLst/>
            </a:prstGeom>
            <a:noFill/>
            <a:ln w="19050">
              <a:solidFill>
                <a:sysClr val="windowText" lastClr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9" name="Line 28"/>
            <p:cNvSpPr>
              <a:spLocks noChangeShapeType="1"/>
            </p:cNvSpPr>
            <p:nvPr/>
          </p:nvSpPr>
          <p:spPr bwMode="auto">
            <a:xfrm>
              <a:off x="3431" y="1704"/>
              <a:ext cx="0" cy="144"/>
            </a:xfrm>
            <a:prstGeom prst="line">
              <a:avLst/>
            </a:prstGeom>
            <a:noFill/>
            <a:ln w="19050">
              <a:solidFill>
                <a:sysClr val="windowText" lastClr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0" name="Text Box 29"/>
            <p:cNvSpPr txBox="1">
              <a:spLocks noChangeArrowheads="1"/>
            </p:cNvSpPr>
            <p:nvPr/>
          </p:nvSpPr>
          <p:spPr bwMode="auto">
            <a:xfrm>
              <a:off x="3170" y="1512"/>
              <a:ext cx="126" cy="204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 lIns="0" tIns="0" rIns="0" bIns="45709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+mn-cs"/>
                </a:rPr>
                <a:t>1</a:t>
              </a:r>
              <a:endParaRPr kumimoji="0" lang="en-US" sz="1800" b="0" i="1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endParaRPr>
            </a:p>
          </p:txBody>
        </p:sp>
        <p:sp>
          <p:nvSpPr>
            <p:cNvPr id="81" name="Oval 30"/>
            <p:cNvSpPr>
              <a:spLocks noChangeArrowheads="1"/>
            </p:cNvSpPr>
            <p:nvPr/>
          </p:nvSpPr>
          <p:spPr bwMode="auto">
            <a:xfrm>
              <a:off x="3395" y="1431"/>
              <a:ext cx="66" cy="66"/>
            </a:xfrm>
            <a:prstGeom prst="ellipse">
              <a:avLst/>
            </a:prstGeom>
            <a:solidFill>
              <a:sysClr val="window" lastClr="FFFFFF"/>
            </a:solidFill>
            <a:ln w="12700">
              <a:solidFill>
                <a:sysClr val="windowText" lastClr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2" name="Oval 31"/>
            <p:cNvSpPr>
              <a:spLocks noChangeArrowheads="1"/>
            </p:cNvSpPr>
            <p:nvPr/>
          </p:nvSpPr>
          <p:spPr bwMode="auto">
            <a:xfrm>
              <a:off x="3401" y="1669"/>
              <a:ext cx="63" cy="66"/>
            </a:xfrm>
            <a:prstGeom prst="ellipse">
              <a:avLst/>
            </a:prstGeom>
            <a:solidFill>
              <a:sysClr val="window" lastClr="FFFFFF"/>
            </a:solidFill>
            <a:ln w="12700">
              <a:solidFill>
                <a:sysClr val="windowText" lastClr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3" name="Freeform 32"/>
            <p:cNvSpPr>
              <a:spLocks/>
            </p:cNvSpPr>
            <p:nvPr/>
          </p:nvSpPr>
          <p:spPr bwMode="auto">
            <a:xfrm rot="16200000" flipH="1">
              <a:off x="3307" y="1548"/>
              <a:ext cx="170" cy="70"/>
            </a:xfrm>
            <a:custGeom>
              <a:avLst/>
              <a:gdLst>
                <a:gd name="T0" fmla="*/ 0 w 384"/>
                <a:gd name="T1" fmla="*/ 96 h 96"/>
                <a:gd name="T2" fmla="*/ 48 w 384"/>
                <a:gd name="T3" fmla="*/ 96 h 96"/>
                <a:gd name="T4" fmla="*/ 96 w 384"/>
                <a:gd name="T5" fmla="*/ 0 h 96"/>
                <a:gd name="T6" fmla="*/ 144 w 384"/>
                <a:gd name="T7" fmla="*/ 96 h 96"/>
                <a:gd name="T8" fmla="*/ 192 w 384"/>
                <a:gd name="T9" fmla="*/ 0 h 96"/>
                <a:gd name="T10" fmla="*/ 240 w 384"/>
                <a:gd name="T11" fmla="*/ 96 h 96"/>
                <a:gd name="T12" fmla="*/ 288 w 384"/>
                <a:gd name="T13" fmla="*/ 0 h 96"/>
                <a:gd name="T14" fmla="*/ 336 w 384"/>
                <a:gd name="T15" fmla="*/ 96 h 96"/>
                <a:gd name="T16" fmla="*/ 384 w 384"/>
                <a:gd name="T17" fmla="*/ 96 h 9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84"/>
                <a:gd name="T28" fmla="*/ 0 h 96"/>
                <a:gd name="T29" fmla="*/ 384 w 384"/>
                <a:gd name="T30" fmla="*/ 96 h 9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84" h="96">
                  <a:moveTo>
                    <a:pt x="0" y="96"/>
                  </a:moveTo>
                  <a:lnTo>
                    <a:pt x="48" y="96"/>
                  </a:lnTo>
                  <a:lnTo>
                    <a:pt x="96" y="0"/>
                  </a:lnTo>
                  <a:lnTo>
                    <a:pt x="144" y="96"/>
                  </a:lnTo>
                  <a:lnTo>
                    <a:pt x="192" y="0"/>
                  </a:lnTo>
                  <a:lnTo>
                    <a:pt x="240" y="96"/>
                  </a:lnTo>
                  <a:lnTo>
                    <a:pt x="288" y="0"/>
                  </a:lnTo>
                  <a:lnTo>
                    <a:pt x="336" y="96"/>
                  </a:lnTo>
                  <a:lnTo>
                    <a:pt x="384" y="96"/>
                  </a:lnTo>
                </a:path>
              </a:pathLst>
            </a:custGeom>
            <a:noFill/>
            <a:ln w="12700">
              <a:solidFill>
                <a:sysClr val="windowText" lastClr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84" name="Group 33"/>
          <p:cNvGrpSpPr>
            <a:grpSpLocks/>
          </p:cNvGrpSpPr>
          <p:nvPr/>
        </p:nvGrpSpPr>
        <p:grpSpPr bwMode="auto">
          <a:xfrm>
            <a:off x="4038605" y="2914650"/>
            <a:ext cx="1195389" cy="990600"/>
            <a:chOff x="3696" y="1200"/>
            <a:chExt cx="753" cy="624"/>
          </a:xfrm>
        </p:grpSpPr>
        <p:sp>
          <p:nvSpPr>
            <p:cNvPr id="85" name="Line 34"/>
            <p:cNvSpPr>
              <a:spLocks noChangeShapeType="1"/>
            </p:cNvSpPr>
            <p:nvPr/>
          </p:nvSpPr>
          <p:spPr bwMode="auto">
            <a:xfrm>
              <a:off x="4320" y="1488"/>
              <a:ext cx="0" cy="192"/>
            </a:xfrm>
            <a:prstGeom prst="line">
              <a:avLst/>
            </a:prstGeom>
            <a:noFill/>
            <a:ln w="19050">
              <a:solidFill>
                <a:sysClr val="windowText" lastClr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6" name="Text Box 36"/>
            <p:cNvSpPr txBox="1">
              <a:spLocks noChangeArrowheads="1"/>
            </p:cNvSpPr>
            <p:nvPr/>
          </p:nvSpPr>
          <p:spPr bwMode="auto">
            <a:xfrm>
              <a:off x="3696" y="1200"/>
              <a:ext cx="707" cy="204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 lIns="0" tIns="0" rIns="0" bIns="45709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1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+mn-cs"/>
                </a:rPr>
                <a:t>Off/Open </a:t>
              </a:r>
            </a:p>
          </p:txBody>
        </p:sp>
        <p:sp>
          <p:nvSpPr>
            <p:cNvPr id="87" name="Line 37"/>
            <p:cNvSpPr>
              <a:spLocks noChangeShapeType="1"/>
            </p:cNvSpPr>
            <p:nvPr/>
          </p:nvSpPr>
          <p:spPr bwMode="auto">
            <a:xfrm>
              <a:off x="4416" y="1344"/>
              <a:ext cx="0" cy="144"/>
            </a:xfrm>
            <a:prstGeom prst="line">
              <a:avLst/>
            </a:prstGeom>
            <a:noFill/>
            <a:ln w="19050">
              <a:solidFill>
                <a:sysClr val="windowText" lastClr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8" name="Line 38"/>
            <p:cNvSpPr>
              <a:spLocks noChangeShapeType="1"/>
            </p:cNvSpPr>
            <p:nvPr/>
          </p:nvSpPr>
          <p:spPr bwMode="auto">
            <a:xfrm>
              <a:off x="4416" y="1680"/>
              <a:ext cx="0" cy="144"/>
            </a:xfrm>
            <a:prstGeom prst="line">
              <a:avLst/>
            </a:prstGeom>
            <a:noFill/>
            <a:ln w="19050">
              <a:solidFill>
                <a:sysClr val="windowText" lastClr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9" name="Text Box 39"/>
            <p:cNvSpPr txBox="1">
              <a:spLocks noChangeArrowheads="1"/>
            </p:cNvSpPr>
            <p:nvPr/>
          </p:nvSpPr>
          <p:spPr bwMode="auto">
            <a:xfrm>
              <a:off x="4023" y="1509"/>
              <a:ext cx="126" cy="204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 lIns="0" tIns="0" rIns="0" bIns="45709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+mn-cs"/>
                </a:rPr>
                <a:t>1</a:t>
              </a:r>
              <a:endParaRPr kumimoji="0" lang="en-US" sz="1800" b="0" i="1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endParaRPr>
            </a:p>
          </p:txBody>
        </p:sp>
        <p:sp>
          <p:nvSpPr>
            <p:cNvPr id="90" name="Oval 40"/>
            <p:cNvSpPr>
              <a:spLocks noChangeArrowheads="1"/>
            </p:cNvSpPr>
            <p:nvPr/>
          </p:nvSpPr>
          <p:spPr bwMode="auto">
            <a:xfrm>
              <a:off x="4380" y="1455"/>
              <a:ext cx="66" cy="66"/>
            </a:xfrm>
            <a:prstGeom prst="ellipse">
              <a:avLst/>
            </a:prstGeom>
            <a:solidFill>
              <a:sysClr val="window" lastClr="FFFFFF"/>
            </a:solidFill>
            <a:ln w="12700">
              <a:solidFill>
                <a:sysClr val="windowText" lastClr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1" name="Oval 41"/>
            <p:cNvSpPr>
              <a:spLocks noChangeArrowheads="1"/>
            </p:cNvSpPr>
            <p:nvPr/>
          </p:nvSpPr>
          <p:spPr bwMode="auto">
            <a:xfrm>
              <a:off x="4386" y="1645"/>
              <a:ext cx="63" cy="66"/>
            </a:xfrm>
            <a:prstGeom prst="ellipse">
              <a:avLst/>
            </a:prstGeom>
            <a:solidFill>
              <a:sysClr val="window" lastClr="FFFFFF"/>
            </a:solidFill>
            <a:ln w="12700">
              <a:solidFill>
                <a:sysClr val="windowText" lastClr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92" name="Group 42"/>
          <p:cNvGrpSpPr>
            <a:grpSpLocks/>
          </p:cNvGrpSpPr>
          <p:nvPr/>
        </p:nvGrpSpPr>
        <p:grpSpPr bwMode="auto">
          <a:xfrm>
            <a:off x="6019799" y="2895600"/>
            <a:ext cx="1447801" cy="1009650"/>
            <a:chOff x="4545" y="1188"/>
            <a:chExt cx="912" cy="636"/>
          </a:xfrm>
        </p:grpSpPr>
        <p:sp>
          <p:nvSpPr>
            <p:cNvPr id="93" name="Text Box 43"/>
            <p:cNvSpPr txBox="1">
              <a:spLocks noChangeArrowheads="1"/>
            </p:cNvSpPr>
            <p:nvPr/>
          </p:nvSpPr>
          <p:spPr bwMode="auto">
            <a:xfrm>
              <a:off x="4545" y="1188"/>
              <a:ext cx="796" cy="204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 lIns="0" tIns="0" rIns="0" bIns="45709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1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+mn-cs"/>
                </a:rPr>
                <a:t>On/Closed</a:t>
              </a:r>
            </a:p>
          </p:txBody>
        </p:sp>
        <p:sp>
          <p:nvSpPr>
            <p:cNvPr id="94" name="Line 44"/>
            <p:cNvSpPr>
              <a:spLocks noChangeShapeType="1"/>
            </p:cNvSpPr>
            <p:nvPr/>
          </p:nvSpPr>
          <p:spPr bwMode="auto">
            <a:xfrm>
              <a:off x="5424" y="1296"/>
              <a:ext cx="0" cy="144"/>
            </a:xfrm>
            <a:prstGeom prst="line">
              <a:avLst/>
            </a:prstGeom>
            <a:noFill/>
            <a:ln w="19050">
              <a:solidFill>
                <a:sysClr val="windowText" lastClr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5" name="Line 45"/>
            <p:cNvSpPr>
              <a:spLocks noChangeShapeType="1"/>
            </p:cNvSpPr>
            <p:nvPr/>
          </p:nvSpPr>
          <p:spPr bwMode="auto">
            <a:xfrm>
              <a:off x="5424" y="1680"/>
              <a:ext cx="0" cy="144"/>
            </a:xfrm>
            <a:prstGeom prst="line">
              <a:avLst/>
            </a:prstGeom>
            <a:noFill/>
            <a:ln w="19050">
              <a:solidFill>
                <a:sysClr val="windowText" lastClr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6" name="Text Box 46"/>
            <p:cNvSpPr txBox="1">
              <a:spLocks noChangeArrowheads="1"/>
            </p:cNvSpPr>
            <p:nvPr/>
          </p:nvSpPr>
          <p:spPr bwMode="auto">
            <a:xfrm>
              <a:off x="5149" y="1476"/>
              <a:ext cx="126" cy="204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 lIns="0" tIns="0" rIns="0" bIns="45709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+mn-cs"/>
                </a:rPr>
                <a:t>0</a:t>
              </a:r>
              <a:endParaRPr kumimoji="0" lang="en-US" sz="1800" b="0" i="1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endParaRPr>
            </a:p>
          </p:txBody>
        </p:sp>
        <p:sp>
          <p:nvSpPr>
            <p:cNvPr id="97" name="Oval 47"/>
            <p:cNvSpPr>
              <a:spLocks noChangeArrowheads="1"/>
            </p:cNvSpPr>
            <p:nvPr/>
          </p:nvSpPr>
          <p:spPr bwMode="auto">
            <a:xfrm>
              <a:off x="5388" y="1407"/>
              <a:ext cx="66" cy="66"/>
            </a:xfrm>
            <a:prstGeom prst="ellipse">
              <a:avLst/>
            </a:prstGeom>
            <a:solidFill>
              <a:sysClr val="window" lastClr="FFFFFF"/>
            </a:solidFill>
            <a:ln w="12700">
              <a:solidFill>
                <a:sysClr val="windowText" lastClr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8" name="Oval 48"/>
            <p:cNvSpPr>
              <a:spLocks noChangeArrowheads="1"/>
            </p:cNvSpPr>
            <p:nvPr/>
          </p:nvSpPr>
          <p:spPr bwMode="auto">
            <a:xfrm>
              <a:off x="5394" y="1645"/>
              <a:ext cx="63" cy="66"/>
            </a:xfrm>
            <a:prstGeom prst="ellipse">
              <a:avLst/>
            </a:prstGeom>
            <a:solidFill>
              <a:sysClr val="window" lastClr="FFFFFF"/>
            </a:solidFill>
            <a:ln w="12700">
              <a:solidFill>
                <a:sysClr val="windowText" lastClr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9" name="Freeform 49"/>
            <p:cNvSpPr>
              <a:spLocks/>
            </p:cNvSpPr>
            <p:nvPr/>
          </p:nvSpPr>
          <p:spPr bwMode="auto">
            <a:xfrm rot="16200000" flipH="1">
              <a:off x="5300" y="1524"/>
              <a:ext cx="170" cy="70"/>
            </a:xfrm>
            <a:custGeom>
              <a:avLst/>
              <a:gdLst>
                <a:gd name="T0" fmla="*/ 0 w 384"/>
                <a:gd name="T1" fmla="*/ 96 h 96"/>
                <a:gd name="T2" fmla="*/ 48 w 384"/>
                <a:gd name="T3" fmla="*/ 96 h 96"/>
                <a:gd name="T4" fmla="*/ 96 w 384"/>
                <a:gd name="T5" fmla="*/ 0 h 96"/>
                <a:gd name="T6" fmla="*/ 144 w 384"/>
                <a:gd name="T7" fmla="*/ 96 h 96"/>
                <a:gd name="T8" fmla="*/ 192 w 384"/>
                <a:gd name="T9" fmla="*/ 0 h 96"/>
                <a:gd name="T10" fmla="*/ 240 w 384"/>
                <a:gd name="T11" fmla="*/ 96 h 96"/>
                <a:gd name="T12" fmla="*/ 288 w 384"/>
                <a:gd name="T13" fmla="*/ 0 h 96"/>
                <a:gd name="T14" fmla="*/ 336 w 384"/>
                <a:gd name="T15" fmla="*/ 96 h 96"/>
                <a:gd name="T16" fmla="*/ 384 w 384"/>
                <a:gd name="T17" fmla="*/ 96 h 9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84"/>
                <a:gd name="T28" fmla="*/ 0 h 96"/>
                <a:gd name="T29" fmla="*/ 384 w 384"/>
                <a:gd name="T30" fmla="*/ 96 h 9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84" h="96">
                  <a:moveTo>
                    <a:pt x="0" y="96"/>
                  </a:moveTo>
                  <a:lnTo>
                    <a:pt x="48" y="96"/>
                  </a:lnTo>
                  <a:lnTo>
                    <a:pt x="96" y="0"/>
                  </a:lnTo>
                  <a:lnTo>
                    <a:pt x="144" y="96"/>
                  </a:lnTo>
                  <a:lnTo>
                    <a:pt x="192" y="0"/>
                  </a:lnTo>
                  <a:lnTo>
                    <a:pt x="240" y="96"/>
                  </a:lnTo>
                  <a:lnTo>
                    <a:pt x="288" y="0"/>
                  </a:lnTo>
                  <a:lnTo>
                    <a:pt x="336" y="96"/>
                  </a:lnTo>
                  <a:lnTo>
                    <a:pt x="384" y="96"/>
                  </a:lnTo>
                </a:path>
              </a:pathLst>
            </a:custGeom>
            <a:noFill/>
            <a:ln w="12700">
              <a:solidFill>
                <a:sysClr val="windowText" lastClr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00" name="Text Box 10"/>
          <p:cNvSpPr txBox="1">
            <a:spLocks noChangeArrowheads="1"/>
          </p:cNvSpPr>
          <p:nvPr/>
        </p:nvSpPr>
        <p:spPr bwMode="auto">
          <a:xfrm>
            <a:off x="2438400" y="3524250"/>
            <a:ext cx="506413" cy="320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lIns="0" tIns="0" rIns="0" bIns="45709">
            <a:spAutoFit/>
          </a:bodyPr>
          <a:lstStyle/>
          <a:p>
            <a:pPr defTabSz="914400" fontAlgn="auto">
              <a:spcBef>
                <a:spcPct val="50000"/>
              </a:spcBef>
              <a:spcAft>
                <a:spcPts val="0"/>
              </a:spcAft>
            </a:pPr>
            <a:r>
              <a:rPr lang="en-US" sz="1800" i="1" dirty="0">
                <a:solidFill>
                  <a:prstClr val="black"/>
                </a:solidFill>
                <a:latin typeface="Verdana" pitchFamily="34" charset="0"/>
                <a:ea typeface="+mn-ea"/>
                <a:cs typeface="+mn-cs"/>
              </a:rPr>
              <a:t>gate</a:t>
            </a:r>
          </a:p>
        </p:txBody>
      </p:sp>
      <p:sp>
        <p:nvSpPr>
          <p:cNvPr id="101" name="Line 12"/>
          <p:cNvSpPr>
            <a:spLocks noChangeShapeType="1"/>
          </p:cNvSpPr>
          <p:nvPr/>
        </p:nvSpPr>
        <p:spPr bwMode="auto">
          <a:xfrm flipH="1">
            <a:off x="4724400" y="3525321"/>
            <a:ext cx="228600" cy="0"/>
          </a:xfrm>
          <a:prstGeom prst="line">
            <a:avLst/>
          </a:prstGeom>
          <a:noFill/>
          <a:ln w="19050">
            <a:solidFill>
              <a:sysClr val="windowText" lastClr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2" name="Oval 15"/>
          <p:cNvSpPr>
            <a:spLocks noChangeArrowheads="1"/>
          </p:cNvSpPr>
          <p:nvPr/>
        </p:nvSpPr>
        <p:spPr bwMode="auto">
          <a:xfrm>
            <a:off x="4913279" y="3469759"/>
            <a:ext cx="104775" cy="104775"/>
          </a:xfrm>
          <a:prstGeom prst="ellipse">
            <a:avLst/>
          </a:prstGeom>
          <a:solidFill>
            <a:sysClr val="window" lastClr="FFFFFF"/>
          </a:solidFill>
          <a:ln w="12700">
            <a:solidFill>
              <a:sysClr val="windowText" lastClr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5225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build="p"/>
      <p:bldP spid="100" grpId="0"/>
      <p:bldP spid="101" grpId="0" animBg="1"/>
      <p:bldP spid="102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65</a:t>
            </a:fld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8686800" cy="5486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chemeClr val="tx2"/>
                </a:solidFill>
              </a:rPr>
              <a:t>Which </a:t>
            </a:r>
            <a:r>
              <a:rPr lang="en-US" dirty="0">
                <a:solidFill>
                  <a:schemeClr val="tx2"/>
                </a:solidFill>
              </a:rPr>
              <a:t>of the following statements </a:t>
            </a:r>
            <a:r>
              <a:rPr lang="en-US" dirty="0" smtClean="0">
                <a:solidFill>
                  <a:schemeClr val="tx2"/>
                </a:solidFill>
              </a:rPr>
              <a:t>is </a:t>
            </a:r>
            <a:r>
              <a:rPr lang="en-US" b="1" dirty="0" smtClean="0">
                <a:solidFill>
                  <a:schemeClr val="tx2"/>
                </a:solidFill>
              </a:rPr>
              <a:t>false</a:t>
            </a:r>
            <a:r>
              <a:rPr lang="en-US" dirty="0" smtClean="0">
                <a:solidFill>
                  <a:schemeClr val="tx2"/>
                </a:solidFill>
              </a:rPr>
              <a:t>? </a:t>
            </a:r>
          </a:p>
          <a:p>
            <a:endParaRPr lang="en-US" dirty="0" smtClean="0">
              <a:solidFill>
                <a:schemeClr val="tx2"/>
              </a:solidFill>
            </a:endParaRPr>
          </a:p>
          <a:p>
            <a:pPr marL="514350" indent="-514350">
              <a:buAutoNum type="alphaUcParenBoth"/>
            </a:pPr>
            <a:r>
              <a:rPr lang="en-US" dirty="0" smtClean="0">
                <a:solidFill>
                  <a:schemeClr val="tx2"/>
                </a:solidFill>
              </a:rPr>
              <a:t> P- </a:t>
            </a:r>
            <a:r>
              <a:rPr lang="en-US" dirty="0">
                <a:solidFill>
                  <a:schemeClr val="tx2"/>
                </a:solidFill>
              </a:rPr>
              <a:t>and N-type transistors are both used in CMOS </a:t>
            </a:r>
            <a:r>
              <a:rPr lang="en-US" dirty="0" smtClean="0">
                <a:solidFill>
                  <a:schemeClr val="tx2"/>
                </a:solidFill>
              </a:rPr>
              <a:t>designs.</a:t>
            </a:r>
          </a:p>
          <a:p>
            <a:pPr marL="514350" indent="-514350">
              <a:buAutoNum type="alphaUcParenBoth"/>
            </a:pPr>
            <a:r>
              <a:rPr lang="en-US" dirty="0" smtClean="0">
                <a:solidFill>
                  <a:schemeClr val="tx2"/>
                </a:solidFill>
              </a:rPr>
              <a:t> As </a:t>
            </a:r>
            <a:r>
              <a:rPr lang="en-US" dirty="0">
                <a:solidFill>
                  <a:schemeClr val="tx2"/>
                </a:solidFill>
              </a:rPr>
              <a:t>transistors get smaller, the frequency of your processor will keep getting faster</a:t>
            </a:r>
            <a:r>
              <a:rPr lang="en-US" dirty="0" smtClean="0">
                <a:solidFill>
                  <a:schemeClr val="tx2"/>
                </a:solidFill>
              </a:rPr>
              <a:t>.</a:t>
            </a:r>
          </a:p>
          <a:p>
            <a:pPr marL="514350" indent="-514350">
              <a:buAutoNum type="alphaUcParenBoth"/>
            </a:pPr>
            <a:r>
              <a:rPr lang="en-US" dirty="0" smtClean="0">
                <a:solidFill>
                  <a:schemeClr val="tx2"/>
                </a:solidFill>
              </a:rPr>
              <a:t> As </a:t>
            </a:r>
            <a:r>
              <a:rPr lang="en-US" dirty="0">
                <a:solidFill>
                  <a:schemeClr val="tx2"/>
                </a:solidFill>
              </a:rPr>
              <a:t>transistors get smaller, you can fit more and more of them on a single chip</a:t>
            </a:r>
            <a:r>
              <a:rPr lang="en-US" dirty="0" smtClean="0">
                <a:solidFill>
                  <a:schemeClr val="tx2"/>
                </a:solidFill>
              </a:rPr>
              <a:t>.</a:t>
            </a:r>
          </a:p>
          <a:p>
            <a:pPr marL="514350" indent="-514350">
              <a:buAutoNum type="alphaUcParenBoth"/>
            </a:pP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smtClean="0">
                <a:solidFill>
                  <a:schemeClr val="tx2"/>
                </a:solidFill>
              </a:rPr>
              <a:t>Pure </a:t>
            </a:r>
            <a:r>
              <a:rPr lang="en-US" dirty="0">
                <a:solidFill>
                  <a:schemeClr val="tx2"/>
                </a:solidFill>
              </a:rPr>
              <a:t>silicon is a </a:t>
            </a:r>
            <a:r>
              <a:rPr lang="en-US" dirty="0" smtClean="0">
                <a:solidFill>
                  <a:schemeClr val="tx2"/>
                </a:solidFill>
              </a:rPr>
              <a:t>semi conductor.</a:t>
            </a:r>
          </a:p>
          <a:p>
            <a:pPr marL="514350" indent="-514350">
              <a:buAutoNum type="alphaUcParenBoth"/>
            </a:pP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smtClean="0">
                <a:solidFill>
                  <a:schemeClr val="tx2"/>
                </a:solidFill>
              </a:rPr>
              <a:t>Experts believe that Moore’s Law </a:t>
            </a:r>
            <a:r>
              <a:rPr lang="en-US" dirty="0">
                <a:solidFill>
                  <a:schemeClr val="tx2"/>
                </a:solidFill>
              </a:rPr>
              <a:t>will soon end.</a:t>
            </a:r>
            <a:endParaRPr lang="en-US" dirty="0" smtClean="0">
              <a:solidFill>
                <a:schemeClr val="tx2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ource Sans Pro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5029200" y="57152"/>
            <a:ext cx="4038600" cy="7810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accent5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 smtClean="0">
                <a:solidFill>
                  <a:schemeClr val="accent2"/>
                </a:solidFill>
                <a:latin typeface="Source Sans Pro"/>
              </a:rPr>
              <a:t>iClicker</a:t>
            </a:r>
            <a:r>
              <a:rPr lang="en-US" dirty="0" smtClean="0">
                <a:solidFill>
                  <a:schemeClr val="accent2"/>
                </a:solidFill>
                <a:latin typeface="Source Sans Pro"/>
              </a:rPr>
              <a:t> Question</a:t>
            </a:r>
            <a:endParaRPr lang="en-US" dirty="0">
              <a:solidFill>
                <a:schemeClr val="accent2"/>
              </a:solidFill>
              <a:latin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913657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66</a:t>
            </a:fld>
            <a:endParaRPr lang="en-US" dirty="0"/>
          </a:p>
        </p:txBody>
      </p:sp>
      <p:sp>
        <p:nvSpPr>
          <p:cNvPr id="124" name="Title 1"/>
          <p:cNvSpPr txBox="1">
            <a:spLocks/>
          </p:cNvSpPr>
          <p:nvPr/>
        </p:nvSpPr>
        <p:spPr>
          <a:xfrm>
            <a:off x="457200" y="0"/>
            <a:ext cx="8229600" cy="10229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Source Sans Pro"/>
              </a:rPr>
              <a:t>2-Transistor Combination: NOT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Source Sans Pro"/>
            </a:endParaRPr>
          </a:p>
        </p:txBody>
      </p:sp>
      <p:sp>
        <p:nvSpPr>
          <p:cNvPr id="125" name="Content Placeholder 2"/>
          <p:cNvSpPr txBox="1">
            <a:spLocks/>
          </p:cNvSpPr>
          <p:nvPr/>
        </p:nvSpPr>
        <p:spPr>
          <a:xfrm>
            <a:off x="228600" y="838200"/>
            <a:ext cx="8686800" cy="20620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200"/>
              </a:spcBef>
              <a:buFont typeface="Arial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200"/>
              </a:spcBef>
              <a:buSzPct val="80000"/>
              <a:buFont typeface="Wingdings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2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200"/>
              </a:spcBef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2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dirty="0" smtClean="0">
                <a:solidFill>
                  <a:schemeClr val="tx2"/>
                </a:solidFill>
                <a:latin typeface="Source Sans Pro"/>
                <a:ea typeface="Calibri" charset="0"/>
                <a:cs typeface="Calibri" charset="0"/>
              </a:rPr>
              <a:t>Logic gates are constructed by combining transistors in complementary arrangements</a:t>
            </a:r>
          </a:p>
          <a:p>
            <a:pPr fontAlgn="auto">
              <a:spcAft>
                <a:spcPts val="0"/>
              </a:spcAft>
            </a:pPr>
            <a:r>
              <a:rPr lang="en-US" dirty="0" smtClean="0">
                <a:solidFill>
                  <a:schemeClr val="tx2"/>
                </a:solidFill>
                <a:latin typeface="Source Sans Pro"/>
                <a:ea typeface="Calibri" charset="0"/>
                <a:cs typeface="Calibri" charset="0"/>
              </a:rPr>
              <a:t>Combine </a:t>
            </a:r>
            <a:r>
              <a:rPr lang="en-US" dirty="0" err="1" smtClean="0">
                <a:solidFill>
                  <a:schemeClr val="tx2"/>
                </a:solidFill>
                <a:latin typeface="Source Sans Pro"/>
                <a:ea typeface="Calibri" charset="0"/>
                <a:cs typeface="Calibri" charset="0"/>
              </a:rPr>
              <a:t>p&amp;n</a:t>
            </a:r>
            <a:r>
              <a:rPr lang="en-US" dirty="0" smtClean="0">
                <a:solidFill>
                  <a:schemeClr val="tx2"/>
                </a:solidFill>
                <a:latin typeface="Source Sans Pro"/>
                <a:ea typeface="Calibri" charset="0"/>
                <a:cs typeface="Calibri" charset="0"/>
              </a:rPr>
              <a:t> transistors to make a NOT gate:</a:t>
            </a:r>
          </a:p>
        </p:txBody>
      </p:sp>
      <p:sp>
        <p:nvSpPr>
          <p:cNvPr id="127" name="Rectangle 126"/>
          <p:cNvSpPr/>
          <p:nvPr/>
        </p:nvSpPr>
        <p:spPr>
          <a:xfrm>
            <a:off x="4686235" y="3440668"/>
            <a:ext cx="94448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800" i="1" dirty="0" smtClean="0">
                <a:solidFill>
                  <a:srgbClr val="C0504D"/>
                </a:solidFill>
                <a:latin typeface="Verdana" charset="0"/>
                <a:ea typeface="+mn-ea"/>
                <a:cs typeface="+mn-cs"/>
              </a:rPr>
              <a:t>p-gate</a:t>
            </a:r>
          </a:p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800" i="1" dirty="0" smtClean="0">
                <a:solidFill>
                  <a:srgbClr val="C0504D"/>
                </a:solidFill>
                <a:latin typeface="Verdana" charset="0"/>
                <a:ea typeface="+mn-ea"/>
                <a:cs typeface="+mn-cs"/>
              </a:rPr>
              <a:t>closes</a:t>
            </a:r>
            <a:endParaRPr lang="en-US" sz="1800" dirty="0">
              <a:solidFill>
                <a:srgbClr val="C0504D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28" name="Rectangle 127"/>
          <p:cNvSpPr/>
          <p:nvPr/>
        </p:nvSpPr>
        <p:spPr>
          <a:xfrm>
            <a:off x="4712588" y="4623137"/>
            <a:ext cx="145165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800" i="1" dirty="0" smtClean="0">
                <a:solidFill>
                  <a:prstClr val="black"/>
                </a:solidFill>
                <a:latin typeface="Verdana" charset="0"/>
                <a:ea typeface="+mn-ea"/>
                <a:cs typeface="+mn-cs"/>
              </a:rPr>
              <a:t>n-gate </a:t>
            </a:r>
          </a:p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800" i="1" dirty="0" smtClean="0">
                <a:solidFill>
                  <a:prstClr val="black"/>
                </a:solidFill>
                <a:latin typeface="Verdana" charset="0"/>
                <a:ea typeface="+mn-ea"/>
                <a:cs typeface="+mn-cs"/>
              </a:rPr>
              <a:t>stays open</a:t>
            </a:r>
            <a:endParaRPr lang="en-US" sz="18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29" name="Rectangle 128"/>
          <p:cNvSpPr>
            <a:spLocks noChangeAspect="1"/>
          </p:cNvSpPr>
          <p:nvPr/>
        </p:nvSpPr>
        <p:spPr>
          <a:xfrm>
            <a:off x="7704158" y="3516868"/>
            <a:ext cx="145165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800" i="1" dirty="0" smtClean="0">
                <a:solidFill>
                  <a:prstClr val="black"/>
                </a:solidFill>
                <a:latin typeface="Verdana" charset="0"/>
                <a:ea typeface="+mn-ea"/>
                <a:cs typeface="+mn-cs"/>
              </a:rPr>
              <a:t>p-gate</a:t>
            </a:r>
          </a:p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800" i="1" dirty="0" smtClean="0">
                <a:solidFill>
                  <a:prstClr val="black"/>
                </a:solidFill>
                <a:latin typeface="Verdana" charset="0"/>
                <a:ea typeface="+mn-ea"/>
                <a:cs typeface="+mn-cs"/>
              </a:rPr>
              <a:t>stays open</a:t>
            </a:r>
            <a:endParaRPr lang="en-US" sz="1800" dirty="0" smtClean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30" name="Rectangle 129"/>
          <p:cNvSpPr/>
          <p:nvPr/>
        </p:nvSpPr>
        <p:spPr>
          <a:xfrm>
            <a:off x="7751751" y="4507468"/>
            <a:ext cx="102784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800" i="1" dirty="0" smtClean="0">
                <a:solidFill>
                  <a:srgbClr val="4BACC6"/>
                </a:solidFill>
                <a:latin typeface="Verdana" charset="0"/>
                <a:ea typeface="+mn-ea"/>
                <a:cs typeface="+mn-cs"/>
              </a:rPr>
              <a:t>n-gate </a:t>
            </a:r>
          </a:p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800" i="1" dirty="0" smtClean="0">
                <a:solidFill>
                  <a:srgbClr val="4BACC6"/>
                </a:solidFill>
                <a:latin typeface="Verdana" charset="0"/>
                <a:ea typeface="+mn-ea"/>
                <a:cs typeface="+mn-cs"/>
              </a:rPr>
              <a:t>closes</a:t>
            </a:r>
            <a:endParaRPr lang="en-US" sz="1800" dirty="0" smtClean="0">
              <a:solidFill>
                <a:srgbClr val="4BACC6"/>
              </a:solidFill>
              <a:latin typeface="Calibri"/>
              <a:ea typeface="+mn-ea"/>
              <a:cs typeface="+mn-cs"/>
            </a:endParaRPr>
          </a:p>
        </p:txBody>
      </p:sp>
      <p:grpSp>
        <p:nvGrpSpPr>
          <p:cNvPr id="131" name="Group 130"/>
          <p:cNvGrpSpPr/>
          <p:nvPr/>
        </p:nvGrpSpPr>
        <p:grpSpPr>
          <a:xfrm>
            <a:off x="343768" y="2514668"/>
            <a:ext cx="2770169" cy="3505132"/>
            <a:chOff x="343768" y="2045800"/>
            <a:chExt cx="2770169" cy="3505132"/>
          </a:xfrm>
        </p:grpSpPr>
        <p:grpSp>
          <p:nvGrpSpPr>
            <p:cNvPr id="132" name="Group 276"/>
            <p:cNvGrpSpPr/>
            <p:nvPr/>
          </p:nvGrpSpPr>
          <p:grpSpPr>
            <a:xfrm>
              <a:off x="343768" y="2045800"/>
              <a:ext cx="2770169" cy="3505132"/>
              <a:chOff x="343768" y="2198200"/>
              <a:chExt cx="2770169" cy="3505132"/>
            </a:xfrm>
          </p:grpSpPr>
          <p:grpSp>
            <p:nvGrpSpPr>
              <p:cNvPr id="134" name="Group 125"/>
              <p:cNvGrpSpPr/>
              <p:nvPr/>
            </p:nvGrpSpPr>
            <p:grpSpPr>
              <a:xfrm>
                <a:off x="343768" y="2198200"/>
                <a:ext cx="2770169" cy="3505132"/>
                <a:chOff x="496168" y="2198200"/>
                <a:chExt cx="2770169" cy="3505132"/>
              </a:xfrm>
            </p:grpSpPr>
            <p:grpSp>
              <p:nvGrpSpPr>
                <p:cNvPr id="137" name="Group 117"/>
                <p:cNvGrpSpPr/>
                <p:nvPr/>
              </p:nvGrpSpPr>
              <p:grpSpPr>
                <a:xfrm>
                  <a:off x="609951" y="2198200"/>
                  <a:ext cx="2656386" cy="3505132"/>
                  <a:chOff x="609951" y="2198200"/>
                  <a:chExt cx="2656386" cy="3505132"/>
                </a:xfrm>
              </p:grpSpPr>
              <p:grpSp>
                <p:nvGrpSpPr>
                  <p:cNvPr id="140" name="Group 51"/>
                  <p:cNvGrpSpPr>
                    <a:grpSpLocks/>
                  </p:cNvGrpSpPr>
                  <p:nvPr/>
                </p:nvGrpSpPr>
                <p:grpSpPr bwMode="auto">
                  <a:xfrm>
                    <a:off x="609951" y="2198200"/>
                    <a:ext cx="2656386" cy="2898274"/>
                    <a:chOff x="196" y="2601"/>
                    <a:chExt cx="1219" cy="1330"/>
                  </a:xfrm>
                </p:grpSpPr>
                <p:grpSp>
                  <p:nvGrpSpPr>
                    <p:cNvPr id="143" name="Group 5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68" y="3451"/>
                      <a:ext cx="240" cy="480"/>
                      <a:chOff x="624" y="3600"/>
                      <a:chExt cx="240" cy="480"/>
                    </a:xfrm>
                  </p:grpSpPr>
                  <p:sp>
                    <p:nvSpPr>
                      <p:cNvPr id="153" name="Line 53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768" y="3744"/>
                        <a:ext cx="0" cy="192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ysClr val="windowText" lastClr="000000"/>
                        </a:solidFill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 wrap="none" anchor="ctr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lvl="0" indent="0" defTabSz="91440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154" name="Line 54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624" y="3840"/>
                        <a:ext cx="144" cy="0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ysClr val="windowText" lastClr="000000"/>
                        </a:solidFill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 wrap="none" anchor="ctr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lvl="0" indent="0" defTabSz="91440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155" name="Freeform 5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816" y="3600"/>
                        <a:ext cx="48" cy="480"/>
                      </a:xfrm>
                      <a:custGeom>
                        <a:avLst/>
                        <a:gdLst>
                          <a:gd name="T0" fmla="*/ 48 w 48"/>
                          <a:gd name="T1" fmla="*/ 0 h 480"/>
                          <a:gd name="T2" fmla="*/ 48 w 48"/>
                          <a:gd name="T3" fmla="*/ 144 h 480"/>
                          <a:gd name="T4" fmla="*/ 0 w 48"/>
                          <a:gd name="T5" fmla="*/ 144 h 480"/>
                          <a:gd name="T6" fmla="*/ 0 w 48"/>
                          <a:gd name="T7" fmla="*/ 336 h 480"/>
                          <a:gd name="T8" fmla="*/ 48 w 48"/>
                          <a:gd name="T9" fmla="*/ 336 h 480"/>
                          <a:gd name="T10" fmla="*/ 48 w 48"/>
                          <a:gd name="T11" fmla="*/ 480 h 480"/>
                          <a:gd name="T12" fmla="*/ 0 60000 65536"/>
                          <a:gd name="T13" fmla="*/ 0 60000 65536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w 48"/>
                          <a:gd name="T19" fmla="*/ 0 h 480"/>
                          <a:gd name="T20" fmla="*/ 48 w 48"/>
                          <a:gd name="T21" fmla="*/ 480 h 480"/>
                        </a:gdLst>
                        <a:ahLst/>
                        <a:cxnLst>
                          <a:cxn ang="T12">
                            <a:pos x="T0" y="T1"/>
                          </a:cxn>
                          <a:cxn ang="T13">
                            <a:pos x="T2" y="T3"/>
                          </a:cxn>
                          <a:cxn ang="T14">
                            <a:pos x="T4" y="T5"/>
                          </a:cxn>
                          <a:cxn ang="T15">
                            <a:pos x="T6" y="T7"/>
                          </a:cxn>
                          <a:cxn ang="T16">
                            <a:pos x="T8" y="T9"/>
                          </a:cxn>
                          <a:cxn ang="T17">
                            <a:pos x="T10" y="T11"/>
                          </a:cxn>
                        </a:cxnLst>
                        <a:rect l="T18" t="T19" r="T20" b="T21"/>
                        <a:pathLst>
                          <a:path w="48" h="480">
                            <a:moveTo>
                              <a:pt x="48" y="0"/>
                            </a:moveTo>
                            <a:lnTo>
                              <a:pt x="48" y="144"/>
                            </a:lnTo>
                            <a:lnTo>
                              <a:pt x="0" y="144"/>
                            </a:lnTo>
                            <a:lnTo>
                              <a:pt x="0" y="336"/>
                            </a:lnTo>
                            <a:lnTo>
                              <a:pt x="48" y="336"/>
                            </a:lnTo>
                            <a:lnTo>
                              <a:pt x="48" y="480"/>
                            </a:lnTo>
                          </a:path>
                        </a:pathLst>
                      </a:custGeom>
                      <a:noFill/>
                      <a:ln w="19050">
                        <a:solidFill>
                          <a:sysClr val="windowText" lastClr="000000"/>
                        </a:solidFill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 wrap="none" anchor="ctr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lvl="0" indent="0" defTabSz="91440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</p:grpSp>
                <p:sp>
                  <p:nvSpPr>
                    <p:cNvPr id="144" name="Text Box 56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96" y="2601"/>
                      <a:ext cx="1219" cy="191"/>
                    </a:xfrm>
                    <a:prstGeom prst="rect">
                      <a:avLst/>
                    </a:prstGeom>
                    <a:noFill/>
                    <a:ln w="28575">
                      <a:noFill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square" lIns="0" tIns="0" rIns="0" bIns="45709">
                      <a:prstTxWarp prst="textNoShape">
                        <a:avLst/>
                      </a:prstTxWarp>
                      <a:spAutoFit/>
                    </a:bodyPr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F79646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Verdana" charset="0"/>
                          <a:ea typeface="+mn-ea"/>
                          <a:cs typeface="+mn-cs"/>
                        </a:rPr>
                        <a:t>CMOS Inverter  :</a:t>
                      </a:r>
                    </a:p>
                  </p:txBody>
                </p:sp>
                <p:grpSp>
                  <p:nvGrpSpPr>
                    <p:cNvPr id="145" name="Group 5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68" y="2971"/>
                      <a:ext cx="240" cy="480"/>
                      <a:chOff x="1344" y="3024"/>
                      <a:chExt cx="240" cy="480"/>
                    </a:xfrm>
                  </p:grpSpPr>
                  <p:sp>
                    <p:nvSpPr>
                      <p:cNvPr id="149" name="Line 58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488" y="3168"/>
                        <a:ext cx="0" cy="192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ysClr val="windowText" lastClr="000000"/>
                        </a:solidFill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 wrap="none" anchor="ctr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lvl="0" indent="0" defTabSz="91440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150" name="Line 59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1344" y="3264"/>
                        <a:ext cx="144" cy="0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ysClr val="windowText" lastClr="000000"/>
                        </a:solidFill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 wrap="none" anchor="ctr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lvl="0" indent="0" defTabSz="91440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151" name="Freeform 6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536" y="3024"/>
                        <a:ext cx="48" cy="480"/>
                      </a:xfrm>
                      <a:custGeom>
                        <a:avLst/>
                        <a:gdLst>
                          <a:gd name="T0" fmla="*/ 48 w 48"/>
                          <a:gd name="T1" fmla="*/ 0 h 480"/>
                          <a:gd name="T2" fmla="*/ 48 w 48"/>
                          <a:gd name="T3" fmla="*/ 144 h 480"/>
                          <a:gd name="T4" fmla="*/ 0 w 48"/>
                          <a:gd name="T5" fmla="*/ 144 h 480"/>
                          <a:gd name="T6" fmla="*/ 0 w 48"/>
                          <a:gd name="T7" fmla="*/ 336 h 480"/>
                          <a:gd name="T8" fmla="*/ 48 w 48"/>
                          <a:gd name="T9" fmla="*/ 336 h 480"/>
                          <a:gd name="T10" fmla="*/ 48 w 48"/>
                          <a:gd name="T11" fmla="*/ 480 h 480"/>
                          <a:gd name="T12" fmla="*/ 0 60000 65536"/>
                          <a:gd name="T13" fmla="*/ 0 60000 65536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w 48"/>
                          <a:gd name="T19" fmla="*/ 0 h 480"/>
                          <a:gd name="T20" fmla="*/ 48 w 48"/>
                          <a:gd name="T21" fmla="*/ 480 h 480"/>
                        </a:gdLst>
                        <a:ahLst/>
                        <a:cxnLst>
                          <a:cxn ang="T12">
                            <a:pos x="T0" y="T1"/>
                          </a:cxn>
                          <a:cxn ang="T13">
                            <a:pos x="T2" y="T3"/>
                          </a:cxn>
                          <a:cxn ang="T14">
                            <a:pos x="T4" y="T5"/>
                          </a:cxn>
                          <a:cxn ang="T15">
                            <a:pos x="T6" y="T7"/>
                          </a:cxn>
                          <a:cxn ang="T16">
                            <a:pos x="T8" y="T9"/>
                          </a:cxn>
                          <a:cxn ang="T17">
                            <a:pos x="T10" y="T11"/>
                          </a:cxn>
                        </a:cxnLst>
                        <a:rect l="T18" t="T19" r="T20" b="T21"/>
                        <a:pathLst>
                          <a:path w="48" h="480">
                            <a:moveTo>
                              <a:pt x="48" y="0"/>
                            </a:moveTo>
                            <a:lnTo>
                              <a:pt x="48" y="144"/>
                            </a:lnTo>
                            <a:lnTo>
                              <a:pt x="0" y="144"/>
                            </a:lnTo>
                            <a:lnTo>
                              <a:pt x="0" y="336"/>
                            </a:lnTo>
                            <a:lnTo>
                              <a:pt x="48" y="336"/>
                            </a:lnTo>
                            <a:lnTo>
                              <a:pt x="48" y="480"/>
                            </a:lnTo>
                          </a:path>
                        </a:pathLst>
                      </a:custGeom>
                      <a:noFill/>
                      <a:ln w="19050">
                        <a:solidFill>
                          <a:sysClr val="windowText" lastClr="000000"/>
                        </a:solidFill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 wrap="none" anchor="ctr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lvl="0" indent="0" defTabSz="91440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152" name="Oval 6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414" y="3229"/>
                        <a:ext cx="66" cy="66"/>
                      </a:xfrm>
                      <a:prstGeom prst="ellipse">
                        <a:avLst/>
                      </a:prstGeom>
                      <a:solidFill>
                        <a:sysClr val="window" lastClr="FFFFFF"/>
                      </a:solidFill>
                      <a:ln w="19050">
                        <a:solidFill>
                          <a:sysClr val="windowText" lastClr="000000"/>
                        </a:solidFill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 wrap="none" anchor="ctr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lvl="0" indent="0" defTabSz="91440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</p:grpSp>
                <p:sp>
                  <p:nvSpPr>
                    <p:cNvPr id="146" name="Line 6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808" y="3451"/>
                      <a:ext cx="192" cy="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ysClr val="windowText" lastClr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47" name="Line 6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76" y="3451"/>
                      <a:ext cx="192" cy="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ysClr val="windowText" lastClr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48" name="Line 6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68" y="3211"/>
                      <a:ext cx="0" cy="48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ysClr val="windowText" lastClr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</p:grpSp>
              <p:sp>
                <p:nvSpPr>
                  <p:cNvPr id="141" name="Rectangle 140"/>
                  <p:cNvSpPr/>
                  <p:nvPr/>
                </p:nvSpPr>
                <p:spPr>
                  <a:xfrm>
                    <a:off x="1295189" y="5334000"/>
                    <a:ext cx="1615086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800" b="1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1F497D"/>
                        </a:solidFill>
                        <a:effectLst/>
                        <a:uLnTx/>
                        <a:uFillTx/>
                        <a:latin typeface="Verdana" charset="0"/>
                        <a:ea typeface="+mn-ea"/>
                        <a:cs typeface="+mn-cs"/>
                      </a:rPr>
                      <a:t>ground (0)</a:t>
                    </a:r>
                    <a:endParaRPr kumimoji="0" lang="en-US" sz="1800" b="1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rgbClr val="1F497D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42" name="Rectangle 141"/>
                  <p:cNvSpPr/>
                  <p:nvPr/>
                </p:nvSpPr>
                <p:spPr>
                  <a:xfrm>
                    <a:off x="791477" y="2667000"/>
                    <a:ext cx="2446556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800" b="1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C0504D"/>
                        </a:solidFill>
                        <a:effectLst/>
                        <a:uLnTx/>
                        <a:uFillTx/>
                        <a:latin typeface="Verdana" charset="0"/>
                        <a:ea typeface="+mn-ea"/>
                        <a:cs typeface="+mn-cs"/>
                      </a:rPr>
                      <a:t>power source (1)</a:t>
                    </a:r>
                    <a:endParaRPr kumimoji="0" lang="en-US" sz="1800" b="1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rgbClr val="C0504D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138" name="Rectangle 137"/>
                <p:cNvSpPr/>
                <p:nvPr/>
              </p:nvSpPr>
              <p:spPr>
                <a:xfrm>
                  <a:off x="496168" y="4050268"/>
                  <a:ext cx="799232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1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rgbClr val="00B050"/>
                      </a:solidFill>
                      <a:effectLst/>
                      <a:uLnTx/>
                      <a:uFillTx/>
                      <a:latin typeface="Verdana" charset="0"/>
                      <a:ea typeface="+mn-ea"/>
                      <a:cs typeface="+mn-cs"/>
                    </a:rPr>
                    <a:t>input</a:t>
                  </a:r>
                  <a:endPara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39" name="Rectangle 138"/>
                <p:cNvSpPr/>
                <p:nvPr/>
              </p:nvSpPr>
              <p:spPr>
                <a:xfrm>
                  <a:off x="2057400" y="3959225"/>
                  <a:ext cx="965945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1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rgbClr val="00B050"/>
                      </a:solidFill>
                      <a:effectLst/>
                      <a:uLnTx/>
                      <a:uFillTx/>
                      <a:latin typeface="Verdana" charset="0"/>
                      <a:ea typeface="+mn-ea"/>
                      <a:cs typeface="+mn-cs"/>
                    </a:rPr>
                    <a:t>output</a:t>
                  </a:r>
                  <a:endPara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35" name="Rectangle 134"/>
              <p:cNvSpPr/>
              <p:nvPr/>
            </p:nvSpPr>
            <p:spPr>
              <a:xfrm>
                <a:off x="1752600" y="3225800"/>
                <a:ext cx="95572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1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Verdana" charset="0"/>
                    <a:ea typeface="+mn-ea"/>
                    <a:cs typeface="+mn-cs"/>
                  </a:rPr>
                  <a:t>p-gate</a:t>
                </a:r>
                <a:endPara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6" name="Rectangle 135"/>
              <p:cNvSpPr/>
              <p:nvPr/>
            </p:nvSpPr>
            <p:spPr>
              <a:xfrm>
                <a:off x="1752600" y="4402693"/>
                <a:ext cx="95798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1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Verdana" charset="0"/>
                    <a:ea typeface="+mn-ea"/>
                    <a:cs typeface="+mn-cs"/>
                  </a:rPr>
                  <a:t>n-gate</a:t>
                </a:r>
                <a:endPara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133" name="Line 62"/>
            <p:cNvSpPr>
              <a:spLocks noChangeShapeType="1"/>
            </p:cNvSpPr>
            <p:nvPr/>
          </p:nvSpPr>
          <p:spPr bwMode="auto">
            <a:xfrm>
              <a:off x="1647034" y="2856726"/>
              <a:ext cx="274320" cy="0"/>
            </a:xfrm>
            <a:prstGeom prst="line">
              <a:avLst/>
            </a:prstGeom>
            <a:noFill/>
            <a:ln w="19050">
              <a:solidFill>
                <a:sysClr val="windowText" lastClr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56" name="Group 155"/>
          <p:cNvGrpSpPr/>
          <p:nvPr/>
        </p:nvGrpSpPr>
        <p:grpSpPr>
          <a:xfrm>
            <a:off x="3649641" y="2983468"/>
            <a:ext cx="2446556" cy="3036332"/>
            <a:chOff x="3649641" y="2514600"/>
            <a:chExt cx="2446556" cy="3036332"/>
          </a:xfrm>
        </p:grpSpPr>
        <p:grpSp>
          <p:nvGrpSpPr>
            <p:cNvPr id="157" name="Group 122"/>
            <p:cNvGrpSpPr/>
            <p:nvPr/>
          </p:nvGrpSpPr>
          <p:grpSpPr>
            <a:xfrm>
              <a:off x="3649641" y="2514600"/>
              <a:ext cx="2446556" cy="3036332"/>
              <a:chOff x="4030641" y="2667000"/>
              <a:chExt cx="2446556" cy="3036332"/>
            </a:xfrm>
          </p:grpSpPr>
          <p:grpSp>
            <p:nvGrpSpPr>
              <p:cNvPr id="159" name="Group 52"/>
              <p:cNvGrpSpPr>
                <a:grpSpLocks/>
              </p:cNvGrpSpPr>
              <p:nvPr/>
            </p:nvGrpSpPr>
            <p:grpSpPr bwMode="auto">
              <a:xfrm>
                <a:off x="4468807" y="4050482"/>
                <a:ext cx="522996" cy="1045994"/>
                <a:chOff x="624" y="3600"/>
                <a:chExt cx="240" cy="480"/>
              </a:xfrm>
            </p:grpSpPr>
            <p:sp>
              <p:nvSpPr>
                <p:cNvPr id="170" name="Line 53"/>
                <p:cNvSpPr>
                  <a:spLocks noChangeShapeType="1"/>
                </p:cNvSpPr>
                <p:nvPr/>
              </p:nvSpPr>
              <p:spPr bwMode="auto">
                <a:xfrm>
                  <a:off x="768" y="3744"/>
                  <a:ext cx="0" cy="192"/>
                </a:xfrm>
                <a:prstGeom prst="line">
                  <a:avLst/>
                </a:prstGeom>
                <a:noFill/>
                <a:ln w="19050">
                  <a:solidFill>
                    <a:sysClr val="windowText" lastClr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71" name="Line 54"/>
                <p:cNvSpPr>
                  <a:spLocks noChangeShapeType="1"/>
                </p:cNvSpPr>
                <p:nvPr/>
              </p:nvSpPr>
              <p:spPr bwMode="auto">
                <a:xfrm flipH="1">
                  <a:off x="624" y="3840"/>
                  <a:ext cx="144" cy="0"/>
                </a:xfrm>
                <a:prstGeom prst="line">
                  <a:avLst/>
                </a:prstGeom>
                <a:noFill/>
                <a:ln w="19050">
                  <a:solidFill>
                    <a:sysClr val="windowText" lastClr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72" name="Freeform 55"/>
                <p:cNvSpPr>
                  <a:spLocks/>
                </p:cNvSpPr>
                <p:nvPr/>
              </p:nvSpPr>
              <p:spPr bwMode="auto">
                <a:xfrm>
                  <a:off x="816" y="3600"/>
                  <a:ext cx="48" cy="480"/>
                </a:xfrm>
                <a:custGeom>
                  <a:avLst/>
                  <a:gdLst>
                    <a:gd name="T0" fmla="*/ 48 w 48"/>
                    <a:gd name="T1" fmla="*/ 0 h 480"/>
                    <a:gd name="T2" fmla="*/ 48 w 48"/>
                    <a:gd name="T3" fmla="*/ 144 h 480"/>
                    <a:gd name="T4" fmla="*/ 0 w 48"/>
                    <a:gd name="T5" fmla="*/ 144 h 480"/>
                    <a:gd name="T6" fmla="*/ 0 w 48"/>
                    <a:gd name="T7" fmla="*/ 336 h 480"/>
                    <a:gd name="T8" fmla="*/ 48 w 48"/>
                    <a:gd name="T9" fmla="*/ 336 h 480"/>
                    <a:gd name="T10" fmla="*/ 48 w 48"/>
                    <a:gd name="T11" fmla="*/ 480 h 48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48"/>
                    <a:gd name="T19" fmla="*/ 0 h 480"/>
                    <a:gd name="T20" fmla="*/ 48 w 48"/>
                    <a:gd name="T21" fmla="*/ 480 h 48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48" h="480">
                      <a:moveTo>
                        <a:pt x="48" y="0"/>
                      </a:moveTo>
                      <a:lnTo>
                        <a:pt x="48" y="144"/>
                      </a:lnTo>
                      <a:lnTo>
                        <a:pt x="0" y="144"/>
                      </a:lnTo>
                      <a:lnTo>
                        <a:pt x="0" y="336"/>
                      </a:lnTo>
                      <a:lnTo>
                        <a:pt x="48" y="336"/>
                      </a:lnTo>
                      <a:lnTo>
                        <a:pt x="48" y="480"/>
                      </a:lnTo>
                    </a:path>
                  </a:pathLst>
                </a:custGeom>
                <a:noFill/>
                <a:ln w="19050">
                  <a:solidFill>
                    <a:sysClr val="windowText" lastClr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60" name="Group 57"/>
              <p:cNvGrpSpPr>
                <a:grpSpLocks/>
              </p:cNvGrpSpPr>
              <p:nvPr/>
            </p:nvGrpSpPr>
            <p:grpSpPr bwMode="auto">
              <a:xfrm>
                <a:off x="4468807" y="3004488"/>
                <a:ext cx="522996" cy="1045994"/>
                <a:chOff x="1344" y="3024"/>
                <a:chExt cx="240" cy="480"/>
              </a:xfrm>
            </p:grpSpPr>
            <p:sp>
              <p:nvSpPr>
                <p:cNvPr id="166" name="Line 58"/>
                <p:cNvSpPr>
                  <a:spLocks noChangeShapeType="1"/>
                </p:cNvSpPr>
                <p:nvPr/>
              </p:nvSpPr>
              <p:spPr bwMode="auto">
                <a:xfrm>
                  <a:off x="1488" y="3168"/>
                  <a:ext cx="0" cy="192"/>
                </a:xfrm>
                <a:prstGeom prst="line">
                  <a:avLst/>
                </a:prstGeom>
                <a:noFill/>
                <a:ln w="19050">
                  <a:solidFill>
                    <a:sysClr val="windowText" lastClr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67" name="Line 59"/>
                <p:cNvSpPr>
                  <a:spLocks noChangeShapeType="1"/>
                </p:cNvSpPr>
                <p:nvPr/>
              </p:nvSpPr>
              <p:spPr bwMode="auto">
                <a:xfrm flipH="1">
                  <a:off x="1344" y="3264"/>
                  <a:ext cx="144" cy="0"/>
                </a:xfrm>
                <a:prstGeom prst="line">
                  <a:avLst/>
                </a:prstGeom>
                <a:noFill/>
                <a:ln w="19050">
                  <a:solidFill>
                    <a:sysClr val="windowText" lastClr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68" name="Freeform 60"/>
                <p:cNvSpPr>
                  <a:spLocks/>
                </p:cNvSpPr>
                <p:nvPr/>
              </p:nvSpPr>
              <p:spPr bwMode="auto">
                <a:xfrm>
                  <a:off x="1536" y="3024"/>
                  <a:ext cx="48" cy="480"/>
                </a:xfrm>
                <a:custGeom>
                  <a:avLst/>
                  <a:gdLst>
                    <a:gd name="T0" fmla="*/ 48 w 48"/>
                    <a:gd name="T1" fmla="*/ 0 h 480"/>
                    <a:gd name="T2" fmla="*/ 48 w 48"/>
                    <a:gd name="T3" fmla="*/ 144 h 480"/>
                    <a:gd name="T4" fmla="*/ 0 w 48"/>
                    <a:gd name="T5" fmla="*/ 144 h 480"/>
                    <a:gd name="T6" fmla="*/ 0 w 48"/>
                    <a:gd name="T7" fmla="*/ 336 h 480"/>
                    <a:gd name="T8" fmla="*/ 48 w 48"/>
                    <a:gd name="T9" fmla="*/ 336 h 480"/>
                    <a:gd name="T10" fmla="*/ 48 w 48"/>
                    <a:gd name="T11" fmla="*/ 480 h 48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48"/>
                    <a:gd name="T19" fmla="*/ 0 h 480"/>
                    <a:gd name="T20" fmla="*/ 48 w 48"/>
                    <a:gd name="T21" fmla="*/ 480 h 48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48" h="480">
                      <a:moveTo>
                        <a:pt x="48" y="0"/>
                      </a:moveTo>
                      <a:lnTo>
                        <a:pt x="48" y="144"/>
                      </a:lnTo>
                      <a:lnTo>
                        <a:pt x="0" y="144"/>
                      </a:lnTo>
                      <a:lnTo>
                        <a:pt x="0" y="336"/>
                      </a:lnTo>
                      <a:lnTo>
                        <a:pt x="48" y="336"/>
                      </a:lnTo>
                      <a:lnTo>
                        <a:pt x="48" y="480"/>
                      </a:lnTo>
                    </a:path>
                  </a:pathLst>
                </a:custGeom>
                <a:noFill/>
                <a:ln w="19050">
                  <a:solidFill>
                    <a:sysClr val="windowText" lastClr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69" name="Oval 61"/>
                <p:cNvSpPr>
                  <a:spLocks noChangeArrowheads="1"/>
                </p:cNvSpPr>
                <p:nvPr/>
              </p:nvSpPr>
              <p:spPr bwMode="auto">
                <a:xfrm>
                  <a:off x="1414" y="3229"/>
                  <a:ext cx="66" cy="66"/>
                </a:xfrm>
                <a:prstGeom prst="ellipse">
                  <a:avLst/>
                </a:prstGeom>
                <a:solidFill>
                  <a:sysClr val="window" lastClr="FFFFFF"/>
                </a:solidFill>
                <a:ln w="19050">
                  <a:solidFill>
                    <a:sysClr val="windowText" lastClr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61" name="Line 62"/>
              <p:cNvSpPr>
                <a:spLocks noChangeShapeType="1"/>
              </p:cNvSpPr>
              <p:nvPr/>
            </p:nvSpPr>
            <p:spPr bwMode="auto">
              <a:xfrm>
                <a:off x="4991803" y="4050482"/>
                <a:ext cx="418397" cy="0"/>
              </a:xfrm>
              <a:prstGeom prst="line">
                <a:avLst/>
              </a:prstGeom>
              <a:noFill/>
              <a:ln w="19050">
                <a:solidFill>
                  <a:sysClr val="windowText" lastClr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62" name="Line 63"/>
              <p:cNvSpPr>
                <a:spLocks noChangeShapeType="1"/>
              </p:cNvSpPr>
              <p:nvPr/>
            </p:nvSpPr>
            <p:spPr bwMode="auto">
              <a:xfrm>
                <a:off x="4050410" y="4050482"/>
                <a:ext cx="418397" cy="0"/>
              </a:xfrm>
              <a:prstGeom prst="line">
                <a:avLst/>
              </a:prstGeom>
              <a:noFill/>
              <a:ln w="19050">
                <a:solidFill>
                  <a:sysClr val="windowText" lastClr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63" name="Line 64"/>
              <p:cNvSpPr>
                <a:spLocks noChangeShapeType="1"/>
              </p:cNvSpPr>
              <p:nvPr/>
            </p:nvSpPr>
            <p:spPr bwMode="auto">
              <a:xfrm>
                <a:off x="4468807" y="3527485"/>
                <a:ext cx="0" cy="1045994"/>
              </a:xfrm>
              <a:prstGeom prst="line">
                <a:avLst/>
              </a:prstGeom>
              <a:noFill/>
              <a:ln w="19050">
                <a:solidFill>
                  <a:sysClr val="windowText" lastClr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64" name="Rectangle 163"/>
              <p:cNvSpPr/>
              <p:nvPr/>
            </p:nvSpPr>
            <p:spPr>
              <a:xfrm>
                <a:off x="4030641" y="2667000"/>
                <a:ext cx="244655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1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C0504D"/>
                    </a:solidFill>
                    <a:effectLst/>
                    <a:uLnTx/>
                    <a:uFillTx/>
                    <a:latin typeface="Verdana" charset="0"/>
                    <a:ea typeface="+mn-ea"/>
                    <a:cs typeface="+mn-cs"/>
                  </a:rPr>
                  <a:t>power source (1)</a:t>
                </a:r>
                <a:endParaRPr kumimoji="0" lang="en-US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C0504D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65" name="Rectangle 164"/>
              <p:cNvSpPr/>
              <p:nvPr/>
            </p:nvSpPr>
            <p:spPr>
              <a:xfrm>
                <a:off x="4404714" y="5334000"/>
                <a:ext cx="161508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1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1F497D"/>
                    </a:solidFill>
                    <a:effectLst/>
                    <a:uLnTx/>
                    <a:uFillTx/>
                    <a:latin typeface="Verdana" charset="0"/>
                    <a:ea typeface="+mn-ea"/>
                    <a:cs typeface="+mn-cs"/>
                  </a:rPr>
                  <a:t>ground (0)</a:t>
                </a:r>
                <a:endParaRPr kumimoji="0" lang="en-US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158" name="Line 62"/>
            <p:cNvSpPr>
              <a:spLocks noChangeShapeType="1"/>
            </p:cNvSpPr>
            <p:nvPr/>
          </p:nvSpPr>
          <p:spPr bwMode="auto">
            <a:xfrm>
              <a:off x="4474444" y="2856726"/>
              <a:ext cx="274320" cy="0"/>
            </a:xfrm>
            <a:prstGeom prst="line">
              <a:avLst/>
            </a:prstGeom>
            <a:noFill/>
            <a:ln w="19050">
              <a:solidFill>
                <a:sysClr val="windowText" lastClr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73" name="Group 172"/>
          <p:cNvGrpSpPr/>
          <p:nvPr/>
        </p:nvGrpSpPr>
        <p:grpSpPr>
          <a:xfrm>
            <a:off x="6504003" y="2983468"/>
            <a:ext cx="2446556" cy="3036332"/>
            <a:chOff x="6504003" y="2514600"/>
            <a:chExt cx="2446556" cy="3036332"/>
          </a:xfrm>
        </p:grpSpPr>
        <p:grpSp>
          <p:nvGrpSpPr>
            <p:cNvPr id="174" name="Group 117"/>
            <p:cNvGrpSpPr/>
            <p:nvPr/>
          </p:nvGrpSpPr>
          <p:grpSpPr>
            <a:xfrm>
              <a:off x="6504003" y="2514600"/>
              <a:ext cx="2446556" cy="3036332"/>
              <a:chOff x="791476" y="2667000"/>
              <a:chExt cx="2446556" cy="3036332"/>
            </a:xfrm>
          </p:grpSpPr>
          <p:grpSp>
            <p:nvGrpSpPr>
              <p:cNvPr id="176" name="Group 51"/>
              <p:cNvGrpSpPr>
                <a:grpSpLocks/>
              </p:cNvGrpSpPr>
              <p:nvPr/>
            </p:nvGrpSpPr>
            <p:grpSpPr bwMode="auto">
              <a:xfrm>
                <a:off x="1002198" y="3004490"/>
                <a:ext cx="1359790" cy="2091988"/>
                <a:chOff x="376" y="2971"/>
                <a:chExt cx="624" cy="960"/>
              </a:xfrm>
            </p:grpSpPr>
            <p:grpSp>
              <p:nvGrpSpPr>
                <p:cNvPr id="179" name="Group 52"/>
                <p:cNvGrpSpPr>
                  <a:grpSpLocks/>
                </p:cNvGrpSpPr>
                <p:nvPr/>
              </p:nvGrpSpPr>
              <p:grpSpPr bwMode="auto">
                <a:xfrm>
                  <a:off x="568" y="3451"/>
                  <a:ext cx="240" cy="480"/>
                  <a:chOff x="624" y="3600"/>
                  <a:chExt cx="240" cy="480"/>
                </a:xfrm>
              </p:grpSpPr>
              <p:sp>
                <p:nvSpPr>
                  <p:cNvPr id="188" name="Line 53"/>
                  <p:cNvSpPr>
                    <a:spLocks noChangeShapeType="1"/>
                  </p:cNvSpPr>
                  <p:nvPr/>
                </p:nvSpPr>
                <p:spPr bwMode="auto">
                  <a:xfrm>
                    <a:off x="768" y="3744"/>
                    <a:ext cx="0" cy="192"/>
                  </a:xfrm>
                  <a:prstGeom prst="line">
                    <a:avLst/>
                  </a:prstGeom>
                  <a:noFill/>
                  <a:ln w="19050">
                    <a:solidFill>
                      <a:sysClr val="windowText" lastClr="00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89" name="Line 5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624" y="3840"/>
                    <a:ext cx="144" cy="0"/>
                  </a:xfrm>
                  <a:prstGeom prst="line">
                    <a:avLst/>
                  </a:prstGeom>
                  <a:noFill/>
                  <a:ln w="19050">
                    <a:solidFill>
                      <a:sysClr val="windowText" lastClr="00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90" name="Freeform 55"/>
                  <p:cNvSpPr>
                    <a:spLocks/>
                  </p:cNvSpPr>
                  <p:nvPr/>
                </p:nvSpPr>
                <p:spPr bwMode="auto">
                  <a:xfrm>
                    <a:off x="816" y="3600"/>
                    <a:ext cx="48" cy="480"/>
                  </a:xfrm>
                  <a:custGeom>
                    <a:avLst/>
                    <a:gdLst>
                      <a:gd name="T0" fmla="*/ 48 w 48"/>
                      <a:gd name="T1" fmla="*/ 0 h 480"/>
                      <a:gd name="T2" fmla="*/ 48 w 48"/>
                      <a:gd name="T3" fmla="*/ 144 h 480"/>
                      <a:gd name="T4" fmla="*/ 0 w 48"/>
                      <a:gd name="T5" fmla="*/ 144 h 480"/>
                      <a:gd name="T6" fmla="*/ 0 w 48"/>
                      <a:gd name="T7" fmla="*/ 336 h 480"/>
                      <a:gd name="T8" fmla="*/ 48 w 48"/>
                      <a:gd name="T9" fmla="*/ 336 h 480"/>
                      <a:gd name="T10" fmla="*/ 48 w 48"/>
                      <a:gd name="T11" fmla="*/ 480 h 480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48"/>
                      <a:gd name="T19" fmla="*/ 0 h 480"/>
                      <a:gd name="T20" fmla="*/ 48 w 48"/>
                      <a:gd name="T21" fmla="*/ 480 h 480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48" h="480">
                        <a:moveTo>
                          <a:pt x="48" y="0"/>
                        </a:moveTo>
                        <a:lnTo>
                          <a:pt x="48" y="144"/>
                        </a:lnTo>
                        <a:lnTo>
                          <a:pt x="0" y="144"/>
                        </a:lnTo>
                        <a:lnTo>
                          <a:pt x="0" y="336"/>
                        </a:lnTo>
                        <a:lnTo>
                          <a:pt x="48" y="336"/>
                        </a:lnTo>
                        <a:lnTo>
                          <a:pt x="48" y="480"/>
                        </a:lnTo>
                      </a:path>
                    </a:pathLst>
                  </a:custGeom>
                  <a:noFill/>
                  <a:ln w="19050">
                    <a:solidFill>
                      <a:sysClr val="windowText" lastClr="00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180" name="Group 57"/>
                <p:cNvGrpSpPr>
                  <a:grpSpLocks/>
                </p:cNvGrpSpPr>
                <p:nvPr/>
              </p:nvGrpSpPr>
              <p:grpSpPr bwMode="auto">
                <a:xfrm>
                  <a:off x="568" y="2971"/>
                  <a:ext cx="240" cy="480"/>
                  <a:chOff x="1344" y="3024"/>
                  <a:chExt cx="240" cy="480"/>
                </a:xfrm>
              </p:grpSpPr>
              <p:sp>
                <p:nvSpPr>
                  <p:cNvPr id="184" name="Line 58"/>
                  <p:cNvSpPr>
                    <a:spLocks noChangeShapeType="1"/>
                  </p:cNvSpPr>
                  <p:nvPr/>
                </p:nvSpPr>
                <p:spPr bwMode="auto">
                  <a:xfrm>
                    <a:off x="1488" y="3168"/>
                    <a:ext cx="0" cy="192"/>
                  </a:xfrm>
                  <a:prstGeom prst="line">
                    <a:avLst/>
                  </a:prstGeom>
                  <a:noFill/>
                  <a:ln w="19050">
                    <a:solidFill>
                      <a:sysClr val="windowText" lastClr="00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85" name="Line 5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344" y="3264"/>
                    <a:ext cx="144" cy="0"/>
                  </a:xfrm>
                  <a:prstGeom prst="line">
                    <a:avLst/>
                  </a:prstGeom>
                  <a:noFill/>
                  <a:ln w="19050">
                    <a:solidFill>
                      <a:sysClr val="windowText" lastClr="00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86" name="Freeform 60"/>
                  <p:cNvSpPr>
                    <a:spLocks/>
                  </p:cNvSpPr>
                  <p:nvPr/>
                </p:nvSpPr>
                <p:spPr bwMode="auto">
                  <a:xfrm>
                    <a:off x="1536" y="3024"/>
                    <a:ext cx="48" cy="480"/>
                  </a:xfrm>
                  <a:custGeom>
                    <a:avLst/>
                    <a:gdLst>
                      <a:gd name="T0" fmla="*/ 48 w 48"/>
                      <a:gd name="T1" fmla="*/ 0 h 480"/>
                      <a:gd name="T2" fmla="*/ 48 w 48"/>
                      <a:gd name="T3" fmla="*/ 144 h 480"/>
                      <a:gd name="T4" fmla="*/ 0 w 48"/>
                      <a:gd name="T5" fmla="*/ 144 h 480"/>
                      <a:gd name="T6" fmla="*/ 0 w 48"/>
                      <a:gd name="T7" fmla="*/ 336 h 480"/>
                      <a:gd name="T8" fmla="*/ 48 w 48"/>
                      <a:gd name="T9" fmla="*/ 336 h 480"/>
                      <a:gd name="T10" fmla="*/ 48 w 48"/>
                      <a:gd name="T11" fmla="*/ 480 h 480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48"/>
                      <a:gd name="T19" fmla="*/ 0 h 480"/>
                      <a:gd name="T20" fmla="*/ 48 w 48"/>
                      <a:gd name="T21" fmla="*/ 480 h 480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48" h="480">
                        <a:moveTo>
                          <a:pt x="48" y="0"/>
                        </a:moveTo>
                        <a:lnTo>
                          <a:pt x="48" y="144"/>
                        </a:lnTo>
                        <a:lnTo>
                          <a:pt x="0" y="144"/>
                        </a:lnTo>
                        <a:lnTo>
                          <a:pt x="0" y="336"/>
                        </a:lnTo>
                        <a:lnTo>
                          <a:pt x="48" y="336"/>
                        </a:lnTo>
                        <a:lnTo>
                          <a:pt x="48" y="480"/>
                        </a:lnTo>
                      </a:path>
                    </a:pathLst>
                  </a:custGeom>
                  <a:noFill/>
                  <a:ln w="19050">
                    <a:solidFill>
                      <a:sysClr val="windowText" lastClr="00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87" name="Oval 61"/>
                  <p:cNvSpPr>
                    <a:spLocks noChangeArrowheads="1"/>
                  </p:cNvSpPr>
                  <p:nvPr/>
                </p:nvSpPr>
                <p:spPr bwMode="auto">
                  <a:xfrm>
                    <a:off x="1414" y="3229"/>
                    <a:ext cx="66" cy="66"/>
                  </a:xfrm>
                  <a:prstGeom prst="ellipse">
                    <a:avLst/>
                  </a:prstGeom>
                  <a:solidFill>
                    <a:sysClr val="window" lastClr="FFFFFF"/>
                  </a:solidFill>
                  <a:ln w="19050">
                    <a:solidFill>
                      <a:sysClr val="windowText" lastClr="00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181" name="Line 62"/>
                <p:cNvSpPr>
                  <a:spLocks noChangeShapeType="1"/>
                </p:cNvSpPr>
                <p:nvPr/>
              </p:nvSpPr>
              <p:spPr bwMode="auto">
                <a:xfrm>
                  <a:off x="808" y="3451"/>
                  <a:ext cx="192" cy="0"/>
                </a:xfrm>
                <a:prstGeom prst="line">
                  <a:avLst/>
                </a:prstGeom>
                <a:noFill/>
                <a:ln w="19050">
                  <a:solidFill>
                    <a:sysClr val="windowText" lastClr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82" name="Line 63"/>
                <p:cNvSpPr>
                  <a:spLocks noChangeShapeType="1"/>
                </p:cNvSpPr>
                <p:nvPr/>
              </p:nvSpPr>
              <p:spPr bwMode="auto">
                <a:xfrm>
                  <a:off x="376" y="3451"/>
                  <a:ext cx="192" cy="0"/>
                </a:xfrm>
                <a:prstGeom prst="line">
                  <a:avLst/>
                </a:prstGeom>
                <a:noFill/>
                <a:ln w="19050">
                  <a:solidFill>
                    <a:sysClr val="windowText" lastClr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83" name="Line 64"/>
                <p:cNvSpPr>
                  <a:spLocks noChangeShapeType="1"/>
                </p:cNvSpPr>
                <p:nvPr/>
              </p:nvSpPr>
              <p:spPr bwMode="auto">
                <a:xfrm>
                  <a:off x="568" y="3211"/>
                  <a:ext cx="0" cy="480"/>
                </a:xfrm>
                <a:prstGeom prst="line">
                  <a:avLst/>
                </a:prstGeom>
                <a:noFill/>
                <a:ln w="19050">
                  <a:solidFill>
                    <a:sysClr val="windowText" lastClr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77" name="Rectangle 176"/>
              <p:cNvSpPr/>
              <p:nvPr/>
            </p:nvSpPr>
            <p:spPr>
              <a:xfrm>
                <a:off x="1295189" y="5334000"/>
                <a:ext cx="161508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1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1F497D"/>
                    </a:solidFill>
                    <a:effectLst/>
                    <a:uLnTx/>
                    <a:uFillTx/>
                    <a:latin typeface="Verdana" charset="0"/>
                    <a:ea typeface="+mn-ea"/>
                    <a:cs typeface="+mn-cs"/>
                  </a:rPr>
                  <a:t>ground (0)</a:t>
                </a:r>
                <a:endParaRPr kumimoji="0" lang="en-US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78" name="Rectangle 177"/>
              <p:cNvSpPr/>
              <p:nvPr/>
            </p:nvSpPr>
            <p:spPr>
              <a:xfrm>
                <a:off x="791476" y="2667000"/>
                <a:ext cx="244655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1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C0504D"/>
                    </a:solidFill>
                    <a:effectLst/>
                    <a:uLnTx/>
                    <a:uFillTx/>
                    <a:latin typeface="Verdana" charset="0"/>
                    <a:ea typeface="+mn-ea"/>
                    <a:cs typeface="+mn-cs"/>
                  </a:rPr>
                  <a:t>power source (1)</a:t>
                </a:r>
                <a:endParaRPr kumimoji="0" lang="en-US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C0504D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175" name="Line 62"/>
            <p:cNvSpPr>
              <a:spLocks noChangeShapeType="1"/>
            </p:cNvSpPr>
            <p:nvPr/>
          </p:nvSpPr>
          <p:spPr bwMode="auto">
            <a:xfrm>
              <a:off x="7530841" y="2845316"/>
              <a:ext cx="274320" cy="0"/>
            </a:xfrm>
            <a:prstGeom prst="line">
              <a:avLst/>
            </a:prstGeom>
            <a:noFill/>
            <a:ln w="19050">
              <a:solidFill>
                <a:sysClr val="windowText" lastClr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91" name="Group 190"/>
          <p:cNvGrpSpPr/>
          <p:nvPr/>
        </p:nvGrpSpPr>
        <p:grpSpPr>
          <a:xfrm>
            <a:off x="4481463" y="3335343"/>
            <a:ext cx="1157337" cy="1185083"/>
            <a:chOff x="4481287" y="2871232"/>
            <a:chExt cx="1157337" cy="1185083"/>
          </a:xfrm>
        </p:grpSpPr>
        <p:grpSp>
          <p:nvGrpSpPr>
            <p:cNvPr id="192" name="Group 191"/>
            <p:cNvGrpSpPr/>
            <p:nvPr/>
          </p:nvGrpSpPr>
          <p:grpSpPr>
            <a:xfrm>
              <a:off x="4533123" y="2895600"/>
              <a:ext cx="1105501" cy="1160715"/>
              <a:chOff x="4533123" y="2895600"/>
              <a:chExt cx="1105501" cy="1160715"/>
            </a:xfrm>
          </p:grpSpPr>
          <p:grpSp>
            <p:nvGrpSpPr>
              <p:cNvPr id="194" name="Group 119"/>
              <p:cNvGrpSpPr/>
              <p:nvPr/>
            </p:nvGrpSpPr>
            <p:grpSpPr>
              <a:xfrm>
                <a:off x="4600223" y="3733800"/>
                <a:ext cx="1038401" cy="322515"/>
                <a:chOff x="4981399" y="3886200"/>
                <a:chExt cx="1038401" cy="322515"/>
              </a:xfrm>
            </p:grpSpPr>
            <p:sp>
              <p:nvSpPr>
                <p:cNvPr id="199" name="Text Box 56"/>
                <p:cNvSpPr txBox="1">
                  <a:spLocks noChangeArrowheads="1"/>
                </p:cNvSpPr>
                <p:nvPr/>
              </p:nvSpPr>
              <p:spPr bwMode="auto">
                <a:xfrm>
                  <a:off x="5599224" y="3886200"/>
                  <a:ext cx="420576" cy="322515"/>
                </a:xfrm>
                <a:prstGeom prst="rect">
                  <a:avLst/>
                </a:prstGeom>
                <a:noFill/>
                <a:ln w="28575">
                  <a:noFill/>
                  <a:miter lim="800000"/>
                  <a:headEnd type="none" w="sm" len="sm"/>
                  <a:tailEnd type="none" w="sm" len="sm"/>
                </a:ln>
              </p:spPr>
              <p:txBody>
                <a:bodyPr wrap="square" lIns="0" tIns="0" rIns="0" bIns="45709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1" i="1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rgbClr val="C0504D"/>
                      </a:solidFill>
                      <a:effectLst/>
                      <a:uLnTx/>
                      <a:uFillTx/>
                      <a:latin typeface=""/>
                      <a:ea typeface="+mn-ea"/>
                      <a:cs typeface=""/>
                    </a:rPr>
                    <a:t>1</a:t>
                  </a:r>
                </a:p>
              </p:txBody>
            </p:sp>
            <p:sp>
              <p:nvSpPr>
                <p:cNvPr id="200" name="Line 62"/>
                <p:cNvSpPr>
                  <a:spLocks noChangeShapeType="1"/>
                </p:cNvSpPr>
                <p:nvPr/>
              </p:nvSpPr>
              <p:spPr bwMode="auto">
                <a:xfrm>
                  <a:off x="4981399" y="4050481"/>
                  <a:ext cx="418397" cy="0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rgbClr val="C0504D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"/>
                    <a:ea typeface="+mn-ea"/>
                    <a:cs typeface=""/>
                  </a:endParaRPr>
                </a:p>
              </p:txBody>
            </p:sp>
          </p:grpSp>
          <p:grpSp>
            <p:nvGrpSpPr>
              <p:cNvPr id="195" name="Group 194"/>
              <p:cNvGrpSpPr/>
              <p:nvPr/>
            </p:nvGrpSpPr>
            <p:grpSpPr>
              <a:xfrm>
                <a:off x="4533123" y="2895600"/>
                <a:ext cx="76200" cy="990600"/>
                <a:chOff x="7924801" y="914400"/>
                <a:chExt cx="76200" cy="990600"/>
              </a:xfrm>
            </p:grpSpPr>
            <p:sp>
              <p:nvSpPr>
                <p:cNvPr id="196" name="Line 62"/>
                <p:cNvSpPr>
                  <a:spLocks noChangeShapeType="1"/>
                </p:cNvSpPr>
                <p:nvPr/>
              </p:nvSpPr>
              <p:spPr bwMode="auto">
                <a:xfrm>
                  <a:off x="8001001" y="914400"/>
                  <a:ext cx="0" cy="304800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rgbClr val="C0504D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"/>
                    <a:ea typeface="+mn-ea"/>
                    <a:cs typeface=""/>
                  </a:endParaRPr>
                </a:p>
              </p:txBody>
            </p:sp>
            <p:sp>
              <p:nvSpPr>
                <p:cNvPr id="197" name="Freeform 32"/>
                <p:cNvSpPr>
                  <a:spLocks/>
                </p:cNvSpPr>
                <p:nvPr/>
              </p:nvSpPr>
              <p:spPr bwMode="auto">
                <a:xfrm rot="16200000" flipH="1">
                  <a:off x="7696201" y="1371600"/>
                  <a:ext cx="533400" cy="76200"/>
                </a:xfrm>
                <a:custGeom>
                  <a:avLst/>
                  <a:gdLst>
                    <a:gd name="T0" fmla="*/ 0 w 384"/>
                    <a:gd name="T1" fmla="*/ 96 h 96"/>
                    <a:gd name="T2" fmla="*/ 48 w 384"/>
                    <a:gd name="T3" fmla="*/ 96 h 96"/>
                    <a:gd name="T4" fmla="*/ 96 w 384"/>
                    <a:gd name="T5" fmla="*/ 0 h 96"/>
                    <a:gd name="T6" fmla="*/ 144 w 384"/>
                    <a:gd name="T7" fmla="*/ 96 h 96"/>
                    <a:gd name="T8" fmla="*/ 192 w 384"/>
                    <a:gd name="T9" fmla="*/ 0 h 96"/>
                    <a:gd name="T10" fmla="*/ 240 w 384"/>
                    <a:gd name="T11" fmla="*/ 96 h 96"/>
                    <a:gd name="T12" fmla="*/ 288 w 384"/>
                    <a:gd name="T13" fmla="*/ 0 h 96"/>
                    <a:gd name="T14" fmla="*/ 336 w 384"/>
                    <a:gd name="T15" fmla="*/ 96 h 96"/>
                    <a:gd name="T16" fmla="*/ 384 w 384"/>
                    <a:gd name="T17" fmla="*/ 96 h 9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384"/>
                    <a:gd name="T28" fmla="*/ 0 h 96"/>
                    <a:gd name="T29" fmla="*/ 384 w 384"/>
                    <a:gd name="T30" fmla="*/ 96 h 9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384" h="96">
                      <a:moveTo>
                        <a:pt x="0" y="96"/>
                      </a:moveTo>
                      <a:lnTo>
                        <a:pt x="48" y="96"/>
                      </a:lnTo>
                      <a:lnTo>
                        <a:pt x="96" y="0"/>
                      </a:lnTo>
                      <a:lnTo>
                        <a:pt x="144" y="96"/>
                      </a:lnTo>
                      <a:lnTo>
                        <a:pt x="192" y="0"/>
                      </a:lnTo>
                      <a:lnTo>
                        <a:pt x="240" y="96"/>
                      </a:lnTo>
                      <a:lnTo>
                        <a:pt x="288" y="0"/>
                      </a:lnTo>
                      <a:lnTo>
                        <a:pt x="336" y="96"/>
                      </a:lnTo>
                      <a:lnTo>
                        <a:pt x="384" y="96"/>
                      </a:lnTo>
                    </a:path>
                  </a:pathLst>
                </a:custGeom>
                <a:noFill/>
                <a:ln w="38100" cap="flat" cmpd="sng" algn="ctr">
                  <a:solidFill>
                    <a:srgbClr val="C0504D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"/>
                    <a:ea typeface="+mn-ea"/>
                    <a:cs typeface=""/>
                  </a:endParaRPr>
                </a:p>
              </p:txBody>
            </p:sp>
            <p:sp>
              <p:nvSpPr>
                <p:cNvPr id="198" name="Line 62"/>
                <p:cNvSpPr>
                  <a:spLocks noChangeShapeType="1"/>
                </p:cNvSpPr>
                <p:nvPr/>
              </p:nvSpPr>
              <p:spPr bwMode="auto">
                <a:xfrm>
                  <a:off x="8001000" y="1600200"/>
                  <a:ext cx="0" cy="304800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rgbClr val="C0504D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"/>
                    <a:ea typeface="+mn-ea"/>
                    <a:cs typeface=""/>
                  </a:endParaRPr>
                </a:p>
              </p:txBody>
            </p:sp>
          </p:grpSp>
        </p:grpSp>
        <p:sp>
          <p:nvSpPr>
            <p:cNvPr id="193" name="Line 62"/>
            <p:cNvSpPr>
              <a:spLocks noChangeShapeType="1"/>
            </p:cNvSpPr>
            <p:nvPr/>
          </p:nvSpPr>
          <p:spPr bwMode="auto">
            <a:xfrm>
              <a:off x="4481287" y="2871232"/>
              <a:ext cx="274320" cy="0"/>
            </a:xfrm>
            <a:prstGeom prst="line">
              <a:avLst/>
            </a:prstGeom>
            <a:noFill/>
            <a:ln w="38100" cap="flat" cmpd="sng" algn="ctr">
              <a:solidFill>
                <a:srgbClr val="C0504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"/>
                <a:ea typeface="+mn-ea"/>
                <a:cs typeface=""/>
              </a:endParaRPr>
            </a:p>
          </p:txBody>
        </p:sp>
      </p:grpSp>
      <p:grpSp>
        <p:nvGrpSpPr>
          <p:cNvPr id="201" name="Group 200"/>
          <p:cNvGrpSpPr/>
          <p:nvPr/>
        </p:nvGrpSpPr>
        <p:grpSpPr>
          <a:xfrm>
            <a:off x="7558268" y="4186130"/>
            <a:ext cx="877776" cy="1371600"/>
            <a:chOff x="7543800" y="3733800"/>
            <a:chExt cx="877776" cy="1371600"/>
          </a:xfrm>
        </p:grpSpPr>
        <p:grpSp>
          <p:nvGrpSpPr>
            <p:cNvPr id="202" name="Group 201"/>
            <p:cNvGrpSpPr/>
            <p:nvPr/>
          </p:nvGrpSpPr>
          <p:grpSpPr>
            <a:xfrm>
              <a:off x="7581123" y="3733800"/>
              <a:ext cx="840453" cy="1210674"/>
              <a:chOff x="7581123" y="3733800"/>
              <a:chExt cx="840453" cy="1210674"/>
            </a:xfrm>
          </p:grpSpPr>
          <p:grpSp>
            <p:nvGrpSpPr>
              <p:cNvPr id="204" name="Group 273"/>
              <p:cNvGrpSpPr/>
              <p:nvPr/>
            </p:nvGrpSpPr>
            <p:grpSpPr>
              <a:xfrm>
                <a:off x="7635874" y="3733800"/>
                <a:ext cx="785702" cy="322515"/>
                <a:chOff x="7635874" y="3886200"/>
                <a:chExt cx="785702" cy="322515"/>
              </a:xfrm>
            </p:grpSpPr>
            <p:sp>
              <p:nvSpPr>
                <p:cNvPr id="209" name="Line 62"/>
                <p:cNvSpPr>
                  <a:spLocks noChangeShapeType="1"/>
                </p:cNvSpPr>
                <p:nvPr/>
              </p:nvSpPr>
              <p:spPr bwMode="auto">
                <a:xfrm>
                  <a:off x="7635874" y="4054475"/>
                  <a:ext cx="418397" cy="0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rgbClr val="4BACC6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10" name="Text Box 56"/>
                <p:cNvSpPr txBox="1">
                  <a:spLocks noChangeArrowheads="1"/>
                </p:cNvSpPr>
                <p:nvPr/>
              </p:nvSpPr>
              <p:spPr bwMode="auto">
                <a:xfrm>
                  <a:off x="8001000" y="3886200"/>
                  <a:ext cx="420576" cy="322515"/>
                </a:xfrm>
                <a:prstGeom prst="rect">
                  <a:avLst/>
                </a:prstGeom>
                <a:noFill/>
                <a:ln w="28575">
                  <a:noFill/>
                  <a:miter lim="800000"/>
                  <a:headEnd type="none" w="sm" len="sm"/>
                  <a:tailEnd type="none" w="sm" len="sm"/>
                </a:ln>
              </p:spPr>
              <p:txBody>
                <a:bodyPr wrap="square" lIns="0" tIns="0" rIns="0" bIns="45709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1" i="1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rgbClr val="4BACC6"/>
                      </a:solidFill>
                      <a:effectLst/>
                      <a:uLnTx/>
                      <a:uFillTx/>
                      <a:latin typeface="Verdana" charset="0"/>
                      <a:ea typeface="+mn-ea"/>
                      <a:cs typeface="+mn-cs"/>
                    </a:rPr>
                    <a:t>0</a:t>
                  </a:r>
                </a:p>
              </p:txBody>
            </p:sp>
          </p:grpSp>
          <p:grpSp>
            <p:nvGrpSpPr>
              <p:cNvPr id="205" name="Group 204"/>
              <p:cNvGrpSpPr/>
              <p:nvPr/>
            </p:nvGrpSpPr>
            <p:grpSpPr>
              <a:xfrm>
                <a:off x="7581123" y="3899158"/>
                <a:ext cx="76200" cy="1045316"/>
                <a:chOff x="8229600" y="1295400"/>
                <a:chExt cx="76200" cy="1045316"/>
              </a:xfrm>
            </p:grpSpPr>
            <p:sp>
              <p:nvSpPr>
                <p:cNvPr id="206" name="Line 62"/>
                <p:cNvSpPr>
                  <a:spLocks noChangeShapeType="1"/>
                </p:cNvSpPr>
                <p:nvPr/>
              </p:nvSpPr>
              <p:spPr bwMode="auto">
                <a:xfrm>
                  <a:off x="8305800" y="1295400"/>
                  <a:ext cx="0" cy="304800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rgbClr val="4BACC6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07" name="Freeform 32"/>
                <p:cNvSpPr>
                  <a:spLocks/>
                </p:cNvSpPr>
                <p:nvPr/>
              </p:nvSpPr>
              <p:spPr bwMode="auto">
                <a:xfrm rot="16200000" flipH="1">
                  <a:off x="8001000" y="1752600"/>
                  <a:ext cx="533400" cy="76200"/>
                </a:xfrm>
                <a:custGeom>
                  <a:avLst/>
                  <a:gdLst>
                    <a:gd name="T0" fmla="*/ 0 w 384"/>
                    <a:gd name="T1" fmla="*/ 96 h 96"/>
                    <a:gd name="T2" fmla="*/ 48 w 384"/>
                    <a:gd name="T3" fmla="*/ 96 h 96"/>
                    <a:gd name="T4" fmla="*/ 96 w 384"/>
                    <a:gd name="T5" fmla="*/ 0 h 96"/>
                    <a:gd name="T6" fmla="*/ 144 w 384"/>
                    <a:gd name="T7" fmla="*/ 96 h 96"/>
                    <a:gd name="T8" fmla="*/ 192 w 384"/>
                    <a:gd name="T9" fmla="*/ 0 h 96"/>
                    <a:gd name="T10" fmla="*/ 240 w 384"/>
                    <a:gd name="T11" fmla="*/ 96 h 96"/>
                    <a:gd name="T12" fmla="*/ 288 w 384"/>
                    <a:gd name="T13" fmla="*/ 0 h 96"/>
                    <a:gd name="T14" fmla="*/ 336 w 384"/>
                    <a:gd name="T15" fmla="*/ 96 h 96"/>
                    <a:gd name="T16" fmla="*/ 384 w 384"/>
                    <a:gd name="T17" fmla="*/ 96 h 9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384"/>
                    <a:gd name="T28" fmla="*/ 0 h 96"/>
                    <a:gd name="T29" fmla="*/ 384 w 384"/>
                    <a:gd name="T30" fmla="*/ 96 h 9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384" h="96">
                      <a:moveTo>
                        <a:pt x="0" y="96"/>
                      </a:moveTo>
                      <a:lnTo>
                        <a:pt x="48" y="96"/>
                      </a:lnTo>
                      <a:lnTo>
                        <a:pt x="96" y="0"/>
                      </a:lnTo>
                      <a:lnTo>
                        <a:pt x="144" y="96"/>
                      </a:lnTo>
                      <a:lnTo>
                        <a:pt x="192" y="0"/>
                      </a:lnTo>
                      <a:lnTo>
                        <a:pt x="240" y="96"/>
                      </a:lnTo>
                      <a:lnTo>
                        <a:pt x="288" y="0"/>
                      </a:lnTo>
                      <a:lnTo>
                        <a:pt x="336" y="96"/>
                      </a:lnTo>
                      <a:lnTo>
                        <a:pt x="384" y="96"/>
                      </a:lnTo>
                    </a:path>
                  </a:pathLst>
                </a:custGeom>
                <a:noFill/>
                <a:ln w="38100" cap="flat" cmpd="sng" algn="ctr">
                  <a:solidFill>
                    <a:srgbClr val="4BACC6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08" name="Line 62"/>
                <p:cNvSpPr>
                  <a:spLocks noChangeShapeType="1"/>
                </p:cNvSpPr>
                <p:nvPr/>
              </p:nvSpPr>
              <p:spPr bwMode="auto">
                <a:xfrm>
                  <a:off x="8305799" y="1981199"/>
                  <a:ext cx="0" cy="359517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rgbClr val="4BACC6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203" name="Freeform 66"/>
            <p:cNvSpPr>
              <a:spLocks/>
            </p:cNvSpPr>
            <p:nvPr/>
          </p:nvSpPr>
          <p:spPr bwMode="auto">
            <a:xfrm>
              <a:off x="7543800" y="4952859"/>
              <a:ext cx="209198" cy="152541"/>
            </a:xfrm>
            <a:custGeom>
              <a:avLst/>
              <a:gdLst>
                <a:gd name="T0" fmla="*/ 0 w 96"/>
                <a:gd name="T1" fmla="*/ 0 h 48"/>
                <a:gd name="T2" fmla="*/ 96 w 96"/>
                <a:gd name="T3" fmla="*/ 0 h 48"/>
                <a:gd name="T4" fmla="*/ 48 w 96"/>
                <a:gd name="T5" fmla="*/ 149 h 48"/>
                <a:gd name="T6" fmla="*/ 0 w 96"/>
                <a:gd name="T7" fmla="*/ 0 h 4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6"/>
                <a:gd name="T13" fmla="*/ 0 h 48"/>
                <a:gd name="T14" fmla="*/ 96 w 96"/>
                <a:gd name="T15" fmla="*/ 48 h 4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6" h="48">
                  <a:moveTo>
                    <a:pt x="0" y="0"/>
                  </a:moveTo>
                  <a:lnTo>
                    <a:pt x="96" y="0"/>
                  </a:lnTo>
                  <a:lnTo>
                    <a:pt x="48" y="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BACC6"/>
            </a:solidFill>
            <a:ln w="38100" cap="flat" cmpd="sng" algn="ctr">
              <a:solidFill>
                <a:srgbClr val="4BACC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11" name="Group 121"/>
          <p:cNvGrpSpPr/>
          <p:nvPr/>
        </p:nvGrpSpPr>
        <p:grpSpPr>
          <a:xfrm>
            <a:off x="3279184" y="3440668"/>
            <a:ext cx="1122134" cy="1740932"/>
            <a:chOff x="3658163" y="3124200"/>
            <a:chExt cx="1122134" cy="1740932"/>
          </a:xfrm>
        </p:grpSpPr>
        <p:sp>
          <p:nvSpPr>
            <p:cNvPr id="212" name="Text Box 56"/>
            <p:cNvSpPr txBox="1">
              <a:spLocks noChangeArrowheads="1"/>
            </p:cNvSpPr>
            <p:nvPr/>
          </p:nvSpPr>
          <p:spPr bwMode="auto">
            <a:xfrm>
              <a:off x="3658163" y="3887045"/>
              <a:ext cx="420576" cy="322515"/>
            </a:xfrm>
            <a:prstGeom prst="rect">
              <a:avLst/>
            </a:prstGeom>
            <a:noFill/>
            <a:ln w="28575">
              <a:noFill/>
              <a:miter lim="800000"/>
              <a:headEnd type="none" w="sm" len="sm"/>
              <a:tailEnd type="none" w="sm" len="sm"/>
            </a:ln>
          </p:spPr>
          <p:txBody>
            <a:bodyPr wrap="square" lIns="0" tIns="0" rIns="0" bIns="45709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1" u="none" strike="noStrike" kern="0" cap="none" spc="0" normalizeH="0" baseline="0" noProof="0" dirty="0" smtClean="0">
                  <a:ln>
                    <a:noFill/>
                  </a:ln>
                  <a:solidFill>
                    <a:srgbClr val="4BACC6"/>
                  </a:solidFill>
                  <a:effectLst/>
                  <a:uLnTx/>
                  <a:uFillTx/>
                  <a:latin typeface="Verdana" charset="0"/>
                  <a:ea typeface="+mn-ea"/>
                  <a:cs typeface="+mn-cs"/>
                </a:rPr>
                <a:t>0</a:t>
              </a:r>
            </a:p>
          </p:txBody>
        </p:sp>
        <p:sp>
          <p:nvSpPr>
            <p:cNvPr id="213" name="Line 63"/>
            <p:cNvSpPr>
              <a:spLocks noChangeShapeType="1"/>
            </p:cNvSpPr>
            <p:nvPr/>
          </p:nvSpPr>
          <p:spPr bwMode="auto">
            <a:xfrm>
              <a:off x="4055038" y="4038600"/>
              <a:ext cx="418397" cy="0"/>
            </a:xfrm>
            <a:prstGeom prst="line">
              <a:avLst/>
            </a:prstGeom>
            <a:noFill/>
            <a:ln w="50800" cap="flat" cmpd="sng" algn="ctr">
              <a:solidFill>
                <a:srgbClr val="4BACC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214" name="Group 115"/>
            <p:cNvGrpSpPr/>
            <p:nvPr/>
          </p:nvGrpSpPr>
          <p:grpSpPr>
            <a:xfrm>
              <a:off x="4142643" y="3124200"/>
              <a:ext cx="637654" cy="1740932"/>
              <a:chOff x="4384669" y="3124200"/>
              <a:chExt cx="637654" cy="1740932"/>
            </a:xfrm>
          </p:grpSpPr>
          <p:grpSp>
            <p:nvGrpSpPr>
              <p:cNvPr id="215" name="Group 107"/>
              <p:cNvGrpSpPr/>
              <p:nvPr/>
            </p:nvGrpSpPr>
            <p:grpSpPr>
              <a:xfrm>
                <a:off x="4708525" y="3323509"/>
                <a:ext cx="313798" cy="1464391"/>
                <a:chOff x="7440607" y="3318285"/>
                <a:chExt cx="313798" cy="1464391"/>
              </a:xfrm>
            </p:grpSpPr>
            <p:sp>
              <p:nvSpPr>
                <p:cNvPr id="218" name="Line 53"/>
                <p:cNvSpPr>
                  <a:spLocks noChangeShapeType="1"/>
                </p:cNvSpPr>
                <p:nvPr/>
              </p:nvSpPr>
              <p:spPr bwMode="auto">
                <a:xfrm>
                  <a:off x="7754405" y="4364279"/>
                  <a:ext cx="0" cy="418397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rgbClr val="4BACC6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19" name="Line 54"/>
                <p:cNvSpPr>
                  <a:spLocks noChangeShapeType="1"/>
                </p:cNvSpPr>
                <p:nvPr/>
              </p:nvSpPr>
              <p:spPr bwMode="auto">
                <a:xfrm flipH="1">
                  <a:off x="7440607" y="4573478"/>
                  <a:ext cx="313798" cy="0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rgbClr val="4BACC6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sng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20" name="Line 58"/>
                <p:cNvSpPr>
                  <a:spLocks noChangeShapeType="1"/>
                </p:cNvSpPr>
                <p:nvPr/>
              </p:nvSpPr>
              <p:spPr bwMode="auto">
                <a:xfrm>
                  <a:off x="7754405" y="3318285"/>
                  <a:ext cx="0" cy="418397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rgbClr val="4BACC6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21" name="Line 59"/>
                <p:cNvSpPr>
                  <a:spLocks noChangeShapeType="1"/>
                </p:cNvSpPr>
                <p:nvPr/>
              </p:nvSpPr>
              <p:spPr bwMode="auto">
                <a:xfrm flipH="1">
                  <a:off x="7440607" y="3527484"/>
                  <a:ext cx="313798" cy="0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rgbClr val="4BACC6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22" name="Oval 61"/>
                <p:cNvSpPr>
                  <a:spLocks noChangeArrowheads="1"/>
                </p:cNvSpPr>
                <p:nvPr/>
              </p:nvSpPr>
              <p:spPr bwMode="auto">
                <a:xfrm>
                  <a:off x="7593148" y="3451213"/>
                  <a:ext cx="143824" cy="143824"/>
                </a:xfrm>
                <a:prstGeom prst="ellipse">
                  <a:avLst/>
                </a:prstGeom>
                <a:solidFill>
                  <a:srgbClr val="4BACC6"/>
                </a:solidFill>
                <a:ln w="38100" cap="flat" cmpd="sng" algn="ctr">
                  <a:solidFill>
                    <a:srgbClr val="4BACC6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23" name="Line 64"/>
                <p:cNvSpPr>
                  <a:spLocks noChangeShapeType="1"/>
                </p:cNvSpPr>
                <p:nvPr/>
              </p:nvSpPr>
              <p:spPr bwMode="auto">
                <a:xfrm>
                  <a:off x="7440607" y="3527484"/>
                  <a:ext cx="0" cy="1045993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rgbClr val="4BACC6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216" name="Rectangle 215"/>
              <p:cNvSpPr/>
              <p:nvPr/>
            </p:nvSpPr>
            <p:spPr>
              <a:xfrm>
                <a:off x="4384669" y="3124200"/>
                <a:ext cx="42733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1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4BACC6"/>
                    </a:solidFill>
                    <a:effectLst/>
                    <a:uLnTx/>
                    <a:uFillTx/>
                    <a:latin typeface="Verdana" charset="0"/>
                    <a:ea typeface="+mn-ea"/>
                    <a:cs typeface="+mn-cs"/>
                  </a:rPr>
                  <a:t>—</a:t>
                </a:r>
                <a:endParaRPr kumimoji="0" lang="en-US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4BACC6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17" name="Rectangle 216"/>
              <p:cNvSpPr/>
              <p:nvPr/>
            </p:nvSpPr>
            <p:spPr>
              <a:xfrm>
                <a:off x="4384669" y="4495800"/>
                <a:ext cx="42733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1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4BACC6"/>
                    </a:solidFill>
                    <a:effectLst/>
                    <a:uLnTx/>
                    <a:uFillTx/>
                    <a:latin typeface="Verdana" charset="0"/>
                    <a:ea typeface="+mn-ea"/>
                    <a:cs typeface="+mn-cs"/>
                  </a:rPr>
                  <a:t>—</a:t>
                </a:r>
                <a:endParaRPr kumimoji="0" lang="en-US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4BACC6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24" name="Group 255"/>
          <p:cNvGrpSpPr/>
          <p:nvPr/>
        </p:nvGrpSpPr>
        <p:grpSpPr>
          <a:xfrm>
            <a:off x="6324600" y="3440668"/>
            <a:ext cx="1122134" cy="1740932"/>
            <a:chOff x="3658163" y="3124200"/>
            <a:chExt cx="1122134" cy="1740932"/>
          </a:xfrm>
        </p:grpSpPr>
        <p:sp>
          <p:nvSpPr>
            <p:cNvPr id="225" name="Line 63"/>
            <p:cNvSpPr>
              <a:spLocks noChangeShapeType="1"/>
            </p:cNvSpPr>
            <p:nvPr/>
          </p:nvSpPr>
          <p:spPr bwMode="auto">
            <a:xfrm>
              <a:off x="4055038" y="4038600"/>
              <a:ext cx="418397" cy="0"/>
            </a:xfrm>
            <a:prstGeom prst="line">
              <a:avLst/>
            </a:prstGeom>
            <a:noFill/>
            <a:ln w="50800" cap="flat" cmpd="sng" algn="ctr">
              <a:solidFill>
                <a:srgbClr val="C0504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226" name="Group 115"/>
            <p:cNvGrpSpPr/>
            <p:nvPr/>
          </p:nvGrpSpPr>
          <p:grpSpPr>
            <a:xfrm>
              <a:off x="4191563" y="3124200"/>
              <a:ext cx="588734" cy="1740932"/>
              <a:chOff x="4433589" y="3124200"/>
              <a:chExt cx="588734" cy="1740932"/>
            </a:xfrm>
          </p:grpSpPr>
          <p:grpSp>
            <p:nvGrpSpPr>
              <p:cNvPr id="228" name="Group 107"/>
              <p:cNvGrpSpPr/>
              <p:nvPr/>
            </p:nvGrpSpPr>
            <p:grpSpPr>
              <a:xfrm>
                <a:off x="4708525" y="3323509"/>
                <a:ext cx="313798" cy="1464391"/>
                <a:chOff x="7440607" y="3318285"/>
                <a:chExt cx="313798" cy="1464391"/>
              </a:xfrm>
            </p:grpSpPr>
            <p:sp>
              <p:nvSpPr>
                <p:cNvPr id="231" name="Line 53"/>
                <p:cNvSpPr>
                  <a:spLocks noChangeShapeType="1"/>
                </p:cNvSpPr>
                <p:nvPr/>
              </p:nvSpPr>
              <p:spPr bwMode="auto">
                <a:xfrm>
                  <a:off x="7754405" y="4364279"/>
                  <a:ext cx="0" cy="418397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rgbClr val="C0504D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32" name="Line 54"/>
                <p:cNvSpPr>
                  <a:spLocks noChangeShapeType="1"/>
                </p:cNvSpPr>
                <p:nvPr/>
              </p:nvSpPr>
              <p:spPr bwMode="auto">
                <a:xfrm flipH="1">
                  <a:off x="7440607" y="4573478"/>
                  <a:ext cx="313798" cy="0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rgbClr val="C0504D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sng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33" name="Line 58"/>
                <p:cNvSpPr>
                  <a:spLocks noChangeShapeType="1"/>
                </p:cNvSpPr>
                <p:nvPr/>
              </p:nvSpPr>
              <p:spPr bwMode="auto">
                <a:xfrm>
                  <a:off x="7754405" y="3318285"/>
                  <a:ext cx="0" cy="418397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rgbClr val="C0504D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34" name="Line 59"/>
                <p:cNvSpPr>
                  <a:spLocks noChangeShapeType="1"/>
                </p:cNvSpPr>
                <p:nvPr/>
              </p:nvSpPr>
              <p:spPr bwMode="auto">
                <a:xfrm flipH="1">
                  <a:off x="7440607" y="3527484"/>
                  <a:ext cx="313798" cy="0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rgbClr val="C0504D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35" name="Oval 61"/>
                <p:cNvSpPr>
                  <a:spLocks noChangeArrowheads="1"/>
                </p:cNvSpPr>
                <p:nvPr/>
              </p:nvSpPr>
              <p:spPr bwMode="auto">
                <a:xfrm>
                  <a:off x="7593148" y="3451213"/>
                  <a:ext cx="143824" cy="143824"/>
                </a:xfrm>
                <a:prstGeom prst="ellipse">
                  <a:avLst/>
                </a:prstGeom>
                <a:solidFill>
                  <a:srgbClr val="C0504D"/>
                </a:solidFill>
                <a:ln w="38100" cap="flat" cmpd="sng" algn="ctr">
                  <a:solidFill>
                    <a:srgbClr val="C0504D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36" name="Line 64"/>
                <p:cNvSpPr>
                  <a:spLocks noChangeShapeType="1"/>
                </p:cNvSpPr>
                <p:nvPr/>
              </p:nvSpPr>
              <p:spPr bwMode="auto">
                <a:xfrm>
                  <a:off x="7440607" y="3527484"/>
                  <a:ext cx="0" cy="1045993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rgbClr val="C0504D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229" name="Rectangle 228"/>
              <p:cNvSpPr/>
              <p:nvPr/>
            </p:nvSpPr>
            <p:spPr>
              <a:xfrm>
                <a:off x="4433589" y="3124200"/>
                <a:ext cx="39667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1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C0504D"/>
                    </a:solidFill>
                    <a:effectLst/>
                    <a:uLnTx/>
                    <a:uFillTx/>
                    <a:latin typeface="Verdana" charset="0"/>
                    <a:ea typeface="+mn-ea"/>
                    <a:cs typeface="+mn-cs"/>
                  </a:rPr>
                  <a:t>+</a:t>
                </a:r>
                <a:endParaRPr kumimoji="0" lang="en-US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C0504D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30" name="Rectangle 229"/>
              <p:cNvSpPr/>
              <p:nvPr/>
            </p:nvSpPr>
            <p:spPr>
              <a:xfrm>
                <a:off x="4433589" y="4495800"/>
                <a:ext cx="39667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1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C0504D"/>
                    </a:solidFill>
                    <a:effectLst/>
                    <a:uLnTx/>
                    <a:uFillTx/>
                    <a:latin typeface="Verdana" charset="0"/>
                    <a:ea typeface="+mn-ea"/>
                    <a:cs typeface="+mn-cs"/>
                  </a:rPr>
                  <a:t>+</a:t>
                </a:r>
                <a:endParaRPr kumimoji="0" lang="en-US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C0504D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227" name="Text Box 56"/>
            <p:cNvSpPr txBox="1">
              <a:spLocks noChangeArrowheads="1"/>
            </p:cNvSpPr>
            <p:nvPr/>
          </p:nvSpPr>
          <p:spPr bwMode="auto">
            <a:xfrm>
              <a:off x="3658163" y="3887045"/>
              <a:ext cx="420576" cy="322515"/>
            </a:xfrm>
            <a:prstGeom prst="rect">
              <a:avLst/>
            </a:prstGeom>
            <a:noFill/>
            <a:ln w="28575">
              <a:noFill/>
              <a:miter lim="800000"/>
              <a:headEnd type="none" w="sm" len="sm"/>
              <a:tailEnd type="none" w="sm" len="sm"/>
            </a:ln>
          </p:spPr>
          <p:txBody>
            <a:bodyPr wrap="square" lIns="0" tIns="0" rIns="0" bIns="45709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1" u="none" strike="noStrike" kern="0" cap="none" spc="0" normalizeH="0" baseline="0" noProof="0" dirty="0" smtClean="0">
                  <a:ln>
                    <a:noFill/>
                  </a:ln>
                  <a:solidFill>
                    <a:srgbClr val="C0504D"/>
                  </a:solidFill>
                  <a:effectLst/>
                  <a:uLnTx/>
                  <a:uFillTx/>
                  <a:latin typeface="Verdana" charset="0"/>
                  <a:ea typeface="+mn-ea"/>
                  <a:cs typeface="+mn-cs"/>
                </a:rPr>
                <a:t>1</a:t>
              </a:r>
            </a:p>
          </p:txBody>
        </p:sp>
      </p:grpSp>
      <p:cxnSp>
        <p:nvCxnSpPr>
          <p:cNvPr id="237" name="Straight Connector 236"/>
          <p:cNvCxnSpPr/>
          <p:nvPr/>
        </p:nvCxnSpPr>
        <p:spPr>
          <a:xfrm>
            <a:off x="4533835" y="5497602"/>
            <a:ext cx="152400" cy="0"/>
          </a:xfrm>
          <a:prstGeom prst="line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238" name="Straight Connector 237"/>
          <p:cNvCxnSpPr/>
          <p:nvPr/>
        </p:nvCxnSpPr>
        <p:spPr>
          <a:xfrm>
            <a:off x="4506204" y="5410200"/>
            <a:ext cx="218196" cy="0"/>
          </a:xfrm>
          <a:prstGeom prst="line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239" name="Straight Connector 238"/>
          <p:cNvCxnSpPr/>
          <p:nvPr/>
        </p:nvCxnSpPr>
        <p:spPr>
          <a:xfrm>
            <a:off x="1709724" y="5509266"/>
            <a:ext cx="152400" cy="0"/>
          </a:xfrm>
          <a:prstGeom prst="line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240" name="Straight Connector 239"/>
          <p:cNvCxnSpPr/>
          <p:nvPr/>
        </p:nvCxnSpPr>
        <p:spPr>
          <a:xfrm>
            <a:off x="1682093" y="5421864"/>
            <a:ext cx="218196" cy="0"/>
          </a:xfrm>
          <a:prstGeom prst="line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241" name="Straight Connector 240"/>
          <p:cNvCxnSpPr/>
          <p:nvPr/>
        </p:nvCxnSpPr>
        <p:spPr>
          <a:xfrm>
            <a:off x="7573404" y="5492839"/>
            <a:ext cx="152400" cy="0"/>
          </a:xfrm>
          <a:prstGeom prst="line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242" name="Straight Connector 241"/>
          <p:cNvCxnSpPr/>
          <p:nvPr/>
        </p:nvCxnSpPr>
        <p:spPr>
          <a:xfrm>
            <a:off x="7545773" y="5405437"/>
            <a:ext cx="218196" cy="0"/>
          </a:xfrm>
          <a:prstGeom prst="line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</a:ln>
          <a:effectLst/>
        </p:spPr>
      </p:cxnSp>
    </p:spTree>
    <p:extLst>
      <p:ext uri="{BB962C8B-B14F-4D97-AF65-F5344CB8AC3E}">
        <p14:creationId xmlns:p14="http://schemas.microsoft.com/office/powerpoint/2010/main" val="575962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" grpId="0"/>
      <p:bldP spid="128" grpId="0"/>
      <p:bldP spid="129" grpId="0"/>
      <p:bldP spid="130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67</a:t>
            </a:fld>
            <a:endParaRPr lang="en-US" dirty="0"/>
          </a:p>
        </p:txBody>
      </p:sp>
      <p:sp>
        <p:nvSpPr>
          <p:cNvPr id="39" name="Rectangle 2"/>
          <p:cNvSpPr txBox="1">
            <a:spLocks noChangeArrowheads="1"/>
          </p:cNvSpPr>
          <p:nvPr/>
        </p:nvSpPr>
        <p:spPr>
          <a:xfrm>
            <a:off x="661988" y="0"/>
            <a:ext cx="7772400" cy="7320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accent5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Source Sans Pro"/>
              </a:rPr>
              <a:t>Inverter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Source Sans Pro"/>
            </a:endParaRPr>
          </a:p>
        </p:txBody>
      </p:sp>
      <p:graphicFrame>
        <p:nvGraphicFramePr>
          <p:cNvPr id="40" name="Group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46077218"/>
              </p:ext>
            </p:extLst>
          </p:nvPr>
        </p:nvGraphicFramePr>
        <p:xfrm>
          <a:off x="5295900" y="3855720"/>
          <a:ext cx="1524000" cy="1554480"/>
        </p:xfrm>
        <a:graphic>
          <a:graphicData uri="http://schemas.openxmlformats.org/drawingml/2006/table">
            <a:tbl>
              <a:tblPr/>
              <a:tblGrid>
                <a:gridCol w="76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82600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In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Out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2600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2600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1" name="Rectangle 17"/>
          <p:cNvSpPr>
            <a:spLocks noChangeArrowheads="1"/>
          </p:cNvSpPr>
          <p:nvPr/>
        </p:nvSpPr>
        <p:spPr bwMode="auto">
          <a:xfrm>
            <a:off x="3982986" y="992187"/>
            <a:ext cx="4856214" cy="2589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defTabSz="914400" fontAlgn="auto">
              <a:spcBef>
                <a:spcPct val="20000"/>
              </a:spcBef>
              <a:spcAft>
                <a:spcPts val="0"/>
              </a:spcAft>
              <a:buClr>
                <a:srgbClr val="1F497D"/>
              </a:buClr>
            </a:pPr>
            <a:r>
              <a:rPr lang="en-US" sz="2800" dirty="0" smtClean="0">
                <a:solidFill>
                  <a:schemeClr val="tx2"/>
                </a:solidFill>
                <a:latin typeface="Source Sans Pro"/>
                <a:ea typeface="+mn-ea"/>
                <a:cs typeface="+mn-cs"/>
              </a:rPr>
              <a:t>Function</a:t>
            </a:r>
            <a:r>
              <a:rPr lang="en-US" sz="2800" dirty="0">
                <a:solidFill>
                  <a:schemeClr val="tx2"/>
                </a:solidFill>
                <a:latin typeface="Source Sans Pro"/>
                <a:ea typeface="+mn-ea"/>
                <a:cs typeface="+mn-cs"/>
              </a:rPr>
              <a:t>: NOT</a:t>
            </a:r>
          </a:p>
          <a:p>
            <a:pPr defTabSz="914400" fontAlgn="auto">
              <a:spcBef>
                <a:spcPct val="20000"/>
              </a:spcBef>
              <a:spcAft>
                <a:spcPts val="0"/>
              </a:spcAft>
              <a:buClr>
                <a:srgbClr val="1F497D"/>
              </a:buClr>
            </a:pPr>
            <a:r>
              <a:rPr lang="en-US" sz="2800" dirty="0" smtClean="0">
                <a:solidFill>
                  <a:schemeClr val="tx2"/>
                </a:solidFill>
                <a:latin typeface="Source Sans Pro"/>
                <a:ea typeface="+mn-ea"/>
                <a:cs typeface="+mn-cs"/>
              </a:rPr>
              <a:t>Symbol</a:t>
            </a:r>
            <a:r>
              <a:rPr lang="en-US" sz="2800" dirty="0">
                <a:solidFill>
                  <a:schemeClr val="tx2"/>
                </a:solidFill>
                <a:latin typeface="Source Sans Pro"/>
                <a:ea typeface="+mn-ea"/>
                <a:cs typeface="+mn-cs"/>
              </a:rPr>
              <a:t>:</a:t>
            </a:r>
          </a:p>
          <a:p>
            <a:pPr defTabSz="914400" fontAlgn="auto">
              <a:spcBef>
                <a:spcPct val="20000"/>
              </a:spcBef>
              <a:spcAft>
                <a:spcPts val="0"/>
              </a:spcAft>
              <a:buClr>
                <a:srgbClr val="1F497D"/>
              </a:buClr>
            </a:pPr>
            <a:endParaRPr lang="en-US" sz="2800" dirty="0" smtClean="0">
              <a:solidFill>
                <a:schemeClr val="tx2"/>
              </a:solidFill>
              <a:latin typeface="Source Sans Pro"/>
              <a:ea typeface="+mn-ea"/>
              <a:cs typeface="+mn-cs"/>
            </a:endParaRPr>
          </a:p>
          <a:p>
            <a:pPr defTabSz="914400" fontAlgn="auto">
              <a:spcBef>
                <a:spcPct val="20000"/>
              </a:spcBef>
              <a:spcAft>
                <a:spcPts val="0"/>
              </a:spcAft>
              <a:buClr>
                <a:srgbClr val="1F497D"/>
              </a:buClr>
            </a:pPr>
            <a:endParaRPr lang="en-US" sz="2800" dirty="0">
              <a:solidFill>
                <a:schemeClr val="tx2"/>
              </a:solidFill>
              <a:latin typeface="Source Sans Pro"/>
              <a:ea typeface="+mn-ea"/>
              <a:cs typeface="+mn-cs"/>
            </a:endParaRPr>
          </a:p>
          <a:p>
            <a:pPr defTabSz="914400" fontAlgn="auto">
              <a:spcBef>
                <a:spcPct val="20000"/>
              </a:spcBef>
              <a:spcAft>
                <a:spcPts val="0"/>
              </a:spcAft>
              <a:buClr>
                <a:srgbClr val="1F497D"/>
              </a:buClr>
            </a:pPr>
            <a:r>
              <a:rPr lang="en-US" sz="2800" dirty="0" smtClean="0">
                <a:solidFill>
                  <a:schemeClr val="tx2"/>
                </a:solidFill>
                <a:latin typeface="Source Sans Pro"/>
                <a:ea typeface="+mn-ea"/>
                <a:cs typeface="+mn-cs"/>
              </a:rPr>
              <a:t>Truth Table:</a:t>
            </a:r>
            <a:endParaRPr lang="en-US" sz="2800" dirty="0">
              <a:solidFill>
                <a:schemeClr val="tx2"/>
              </a:solidFill>
              <a:latin typeface="Source Sans Pro"/>
              <a:ea typeface="+mn-ea"/>
              <a:cs typeface="+mn-cs"/>
            </a:endParaRPr>
          </a:p>
          <a:p>
            <a:pPr defTabSz="914400" fontAlgn="auto">
              <a:spcBef>
                <a:spcPct val="20000"/>
              </a:spcBef>
              <a:spcAft>
                <a:spcPts val="0"/>
              </a:spcAft>
              <a:buClr>
                <a:srgbClr val="1F497D"/>
              </a:buClr>
            </a:pPr>
            <a:endParaRPr lang="en-US" sz="2800" dirty="0">
              <a:solidFill>
                <a:schemeClr val="tx2"/>
              </a:solidFill>
              <a:latin typeface="Source Sans Pro"/>
              <a:ea typeface="+mn-ea"/>
              <a:cs typeface="+mn-cs"/>
            </a:endParaRPr>
          </a:p>
        </p:txBody>
      </p:sp>
      <p:sp>
        <p:nvSpPr>
          <p:cNvPr id="42" name="AutoShape 18"/>
          <p:cNvSpPr>
            <a:spLocks noChangeArrowheads="1"/>
          </p:cNvSpPr>
          <p:nvPr/>
        </p:nvSpPr>
        <p:spPr bwMode="auto">
          <a:xfrm rot="5400000">
            <a:off x="6237017" y="2162326"/>
            <a:ext cx="638715" cy="733663"/>
          </a:xfrm>
          <a:prstGeom prst="triangle">
            <a:avLst>
              <a:gd name="adj" fmla="val 50000"/>
            </a:avLst>
          </a:prstGeom>
          <a:noFill/>
          <a:ln w="25400">
            <a:solidFill>
              <a:sysClr val="windowText" lastClr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3" name="Oval 19"/>
          <p:cNvSpPr>
            <a:spLocks noChangeAspect="1" noChangeArrowheads="1"/>
          </p:cNvSpPr>
          <p:nvPr/>
        </p:nvSpPr>
        <p:spPr bwMode="auto">
          <a:xfrm>
            <a:off x="6922516" y="2443803"/>
            <a:ext cx="201168" cy="201168"/>
          </a:xfrm>
          <a:prstGeom prst="ellipse">
            <a:avLst/>
          </a:prstGeom>
          <a:noFill/>
          <a:ln w="25400">
            <a:solidFill>
              <a:sysClr val="windowText" lastClr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4" name="Line 20"/>
          <p:cNvSpPr>
            <a:spLocks noChangeShapeType="1"/>
          </p:cNvSpPr>
          <p:nvPr/>
        </p:nvSpPr>
        <p:spPr bwMode="auto">
          <a:xfrm flipH="1">
            <a:off x="5732343" y="2544387"/>
            <a:ext cx="457200" cy="0"/>
          </a:xfrm>
          <a:prstGeom prst="line">
            <a:avLst/>
          </a:prstGeom>
          <a:noFill/>
          <a:ln w="25400">
            <a:solidFill>
              <a:sysClr val="windowText" lastClr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5" name="Line 21"/>
          <p:cNvSpPr>
            <a:spLocks noChangeShapeType="1"/>
          </p:cNvSpPr>
          <p:nvPr/>
        </p:nvSpPr>
        <p:spPr bwMode="auto">
          <a:xfrm flipH="1" flipV="1">
            <a:off x="7123684" y="2544387"/>
            <a:ext cx="183121" cy="0"/>
          </a:xfrm>
          <a:prstGeom prst="line">
            <a:avLst/>
          </a:prstGeom>
          <a:noFill/>
          <a:ln w="25400">
            <a:solidFill>
              <a:sysClr val="windowText" lastClr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6" name="Text Box 22"/>
          <p:cNvSpPr txBox="1">
            <a:spLocks noChangeArrowheads="1"/>
          </p:cNvSpPr>
          <p:nvPr/>
        </p:nvSpPr>
        <p:spPr bwMode="auto">
          <a:xfrm>
            <a:off x="5257800" y="2280859"/>
            <a:ext cx="425116" cy="483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914400" fontAlgn="auto">
              <a:lnSpc>
                <a:spcPct val="116000"/>
              </a:lnSpc>
              <a:spcBef>
                <a:spcPts val="0"/>
              </a:spcBef>
              <a:spcAft>
                <a:spcPts val="0"/>
              </a:spcAft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dirty="0">
                <a:solidFill>
                  <a:schemeClr val="tx2"/>
                </a:solidFill>
                <a:latin typeface="Source Sans Pro"/>
                <a:ea typeface="+mn-ea"/>
                <a:cs typeface="+mn-cs"/>
              </a:rPr>
              <a:t>in</a:t>
            </a:r>
          </a:p>
        </p:txBody>
      </p:sp>
      <p:sp>
        <p:nvSpPr>
          <p:cNvPr id="47" name="Text Box 23"/>
          <p:cNvSpPr txBox="1">
            <a:spLocks noChangeArrowheads="1"/>
          </p:cNvSpPr>
          <p:nvPr/>
        </p:nvSpPr>
        <p:spPr bwMode="auto">
          <a:xfrm>
            <a:off x="7429833" y="2302526"/>
            <a:ext cx="612668" cy="483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914400" fontAlgn="auto">
              <a:lnSpc>
                <a:spcPct val="116000"/>
              </a:lnSpc>
              <a:spcBef>
                <a:spcPts val="0"/>
              </a:spcBef>
              <a:spcAft>
                <a:spcPts val="0"/>
              </a:spcAft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dirty="0">
                <a:solidFill>
                  <a:schemeClr val="tx2"/>
                </a:solidFill>
                <a:latin typeface="Source Sans Pro"/>
                <a:ea typeface="+mn-ea"/>
                <a:cs typeface="+mn-cs"/>
              </a:rPr>
              <a:t>out</a:t>
            </a:r>
          </a:p>
        </p:txBody>
      </p:sp>
      <p:sp>
        <p:nvSpPr>
          <p:cNvPr id="48" name="Line 15"/>
          <p:cNvSpPr>
            <a:spLocks noChangeShapeType="1"/>
          </p:cNvSpPr>
          <p:nvPr>
            <p:custDataLst>
              <p:tags r:id="rId1"/>
            </p:custDataLst>
          </p:nvPr>
        </p:nvSpPr>
        <p:spPr bwMode="auto">
          <a:xfrm>
            <a:off x="1173189" y="2560085"/>
            <a:ext cx="486954" cy="5511"/>
          </a:xfrm>
          <a:prstGeom prst="line">
            <a:avLst/>
          </a:prstGeom>
          <a:noFill/>
          <a:ln w="25560">
            <a:solidFill>
              <a:sysClr val="windowText" lastClr="000000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 w="28575">
                <a:solidFill>
                  <a:prstClr val="black"/>
                </a:solidFill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9" name="Line 17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>
            <a:off x="1925643" y="2777223"/>
            <a:ext cx="1224" cy="217138"/>
          </a:xfrm>
          <a:prstGeom prst="line">
            <a:avLst/>
          </a:prstGeom>
          <a:noFill/>
          <a:ln w="25560">
            <a:solidFill>
              <a:sysClr val="windowText" lastClr="000000"/>
            </a:solidFill>
            <a:miter lim="800000"/>
            <a:headEnd/>
            <a:tailEnd type="oval"/>
          </a:ln>
          <a:effectLst/>
        </p:spPr>
        <p:txBody>
          <a:bodyPr lIns="91430" tIns="45715" rIns="91430" bIns="45715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 w="28575">
                <a:solidFill>
                  <a:prstClr val="black"/>
                </a:solidFill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0" name="Line 18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>
            <a:off x="1748235" y="2341844"/>
            <a:ext cx="1223" cy="435378"/>
          </a:xfrm>
          <a:prstGeom prst="line">
            <a:avLst/>
          </a:prstGeom>
          <a:noFill/>
          <a:ln w="25560">
            <a:solidFill>
              <a:sysClr val="windowText" lastClr="000000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 w="28575">
                <a:solidFill>
                  <a:prstClr val="black"/>
                </a:solidFill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1" name="Line 19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1748236" y="2777223"/>
            <a:ext cx="177408" cy="1103"/>
          </a:xfrm>
          <a:prstGeom prst="line">
            <a:avLst/>
          </a:prstGeom>
          <a:noFill/>
          <a:ln w="25560">
            <a:solidFill>
              <a:sysClr val="windowText" lastClr="000000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 w="28575">
                <a:solidFill>
                  <a:prstClr val="black"/>
                </a:solidFill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2" name="Line 20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1748236" y="2341845"/>
            <a:ext cx="177408" cy="1102"/>
          </a:xfrm>
          <a:prstGeom prst="line">
            <a:avLst/>
          </a:prstGeom>
          <a:noFill/>
          <a:ln w="25560">
            <a:solidFill>
              <a:sysClr val="windowText" lastClr="000000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 w="28575">
                <a:solidFill>
                  <a:prstClr val="black"/>
                </a:solidFill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3" name="Line 21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1660143" y="2341844"/>
            <a:ext cx="1223" cy="435378"/>
          </a:xfrm>
          <a:prstGeom prst="line">
            <a:avLst/>
          </a:prstGeom>
          <a:noFill/>
          <a:ln w="25560">
            <a:solidFill>
              <a:sysClr val="windowText" lastClr="000000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 w="28575">
                <a:solidFill>
                  <a:prstClr val="black"/>
                </a:solidFill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4" name="Line 4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1178555" y="1754087"/>
            <a:ext cx="353592" cy="1102"/>
          </a:xfrm>
          <a:prstGeom prst="line">
            <a:avLst/>
          </a:prstGeom>
          <a:noFill/>
          <a:ln w="25560">
            <a:solidFill>
              <a:sysClr val="windowText" lastClr="000000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 w="28575">
                <a:solidFill>
                  <a:prstClr val="black"/>
                </a:solidFill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5" name="Line 5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1931009" y="1319811"/>
            <a:ext cx="1224" cy="217138"/>
          </a:xfrm>
          <a:prstGeom prst="line">
            <a:avLst/>
          </a:prstGeom>
          <a:noFill/>
          <a:ln w="25560">
            <a:solidFill>
              <a:sysClr val="windowText" lastClr="000000"/>
            </a:solidFill>
            <a:miter lim="800000"/>
            <a:headEnd type="oval"/>
            <a:tailEnd/>
          </a:ln>
          <a:effectLst/>
        </p:spPr>
        <p:txBody>
          <a:bodyPr lIns="91430" tIns="45715" rIns="91430" bIns="45715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 w="28575">
                <a:solidFill>
                  <a:prstClr val="black"/>
                </a:solidFill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6" name="Line 6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 flipH="1">
            <a:off x="1929124" y="1971224"/>
            <a:ext cx="1885" cy="384687"/>
          </a:xfrm>
          <a:prstGeom prst="line">
            <a:avLst/>
          </a:prstGeom>
          <a:noFill/>
          <a:ln w="25560">
            <a:solidFill>
              <a:sysClr val="windowText" lastClr="000000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 w="28575">
                <a:solidFill>
                  <a:prstClr val="black"/>
                </a:solidFill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7" name="Line 7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>
            <a:off x="1754825" y="1536949"/>
            <a:ext cx="1224" cy="435379"/>
          </a:xfrm>
          <a:prstGeom prst="line">
            <a:avLst/>
          </a:prstGeom>
          <a:noFill/>
          <a:ln w="25560">
            <a:solidFill>
              <a:sysClr val="windowText" lastClr="000000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 w="28575">
                <a:solidFill>
                  <a:prstClr val="black"/>
                </a:solidFill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8" name="Line 8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1754825" y="1971224"/>
            <a:ext cx="177408" cy="1103"/>
          </a:xfrm>
          <a:prstGeom prst="line">
            <a:avLst/>
          </a:prstGeom>
          <a:noFill/>
          <a:ln w="25560">
            <a:solidFill>
              <a:sysClr val="windowText" lastClr="000000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 w="28575">
                <a:solidFill>
                  <a:prstClr val="black"/>
                </a:solidFill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9" name="Line 9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>
            <a:off x="1754825" y="1536948"/>
            <a:ext cx="177408" cy="1103"/>
          </a:xfrm>
          <a:prstGeom prst="line">
            <a:avLst/>
          </a:prstGeom>
          <a:noFill/>
          <a:ln w="25560">
            <a:solidFill>
              <a:sysClr val="windowText" lastClr="000000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 w="28575">
                <a:solidFill>
                  <a:prstClr val="black"/>
                </a:solidFill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0" name="Line 10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>
            <a:off x="1665510" y="1536949"/>
            <a:ext cx="1223" cy="435379"/>
          </a:xfrm>
          <a:prstGeom prst="line">
            <a:avLst/>
          </a:prstGeom>
          <a:noFill/>
          <a:ln w="25560">
            <a:solidFill>
              <a:sysClr val="windowText" lastClr="000000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 w="28575">
                <a:solidFill>
                  <a:prstClr val="black"/>
                </a:solidFill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1" name="Oval 11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1532148" y="1718815"/>
            <a:ext cx="90539" cy="73849"/>
          </a:xfrm>
          <a:prstGeom prst="ellipse">
            <a:avLst/>
          </a:prstGeom>
          <a:noFill/>
          <a:ln w="25560">
            <a:solidFill>
              <a:sysClr val="windowText" lastClr="000000"/>
            </a:solidFill>
            <a:miter lim="800000"/>
            <a:headEnd/>
            <a:tailEnd/>
          </a:ln>
          <a:effectLst/>
        </p:spPr>
        <p:txBody>
          <a:bodyPr wrap="none" lIns="91430" tIns="45715" rIns="91430" bIns="45715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 w="28575">
                <a:solidFill>
                  <a:prstClr val="black"/>
                </a:solidFill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2" name="Text Box 30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224780" y="1858796"/>
            <a:ext cx="422190" cy="48589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9991" tIns="46795" rIns="89991" bIns="46795">
            <a:spAutoFit/>
          </a:bodyPr>
          <a:lstStyle/>
          <a:p>
            <a:pPr defTabSz="914400" fontAlgn="auto">
              <a:lnSpc>
                <a:spcPct val="116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chemeClr val="tx2"/>
                </a:solidFill>
                <a:latin typeface="Source Sans Pro"/>
                <a:ea typeface="+mn-ea"/>
                <a:cs typeface="+mn-cs"/>
              </a:rPr>
              <a:t>in</a:t>
            </a:r>
          </a:p>
        </p:txBody>
      </p:sp>
      <p:sp>
        <p:nvSpPr>
          <p:cNvPr id="63" name="Text Box 30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2472865" y="1858796"/>
            <a:ext cx="608138" cy="49711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9991" tIns="46795" rIns="89991" bIns="46795">
            <a:spAutoFit/>
          </a:bodyPr>
          <a:lstStyle/>
          <a:p>
            <a:pPr defTabSz="914400" fontAlgn="auto">
              <a:lnSpc>
                <a:spcPct val="116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chemeClr val="tx2"/>
                </a:solidFill>
                <a:latin typeface="Source Sans Pro"/>
                <a:ea typeface="+mn-ea"/>
                <a:cs typeface="+mn-cs"/>
              </a:rPr>
              <a:t>out</a:t>
            </a:r>
            <a:endParaRPr lang="en-US" dirty="0">
              <a:solidFill>
                <a:schemeClr val="tx2"/>
              </a:solidFill>
              <a:latin typeface="Source Sans Pro"/>
              <a:ea typeface="+mn-ea"/>
              <a:cs typeface="+mn-cs"/>
            </a:endParaRPr>
          </a:p>
        </p:txBody>
      </p:sp>
      <p:cxnSp>
        <p:nvCxnSpPr>
          <p:cNvPr id="64" name="Straight Connector 63"/>
          <p:cNvCxnSpPr/>
          <p:nvPr>
            <p:custDataLst>
              <p:tags r:id="rId17"/>
            </p:custDataLst>
          </p:nvPr>
        </p:nvCxnSpPr>
        <p:spPr>
          <a:xfrm rot="5400000">
            <a:off x="770669" y="2157709"/>
            <a:ext cx="810407" cy="5366"/>
          </a:xfrm>
          <a:prstGeom prst="line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65" name="Straight Connector 64"/>
          <p:cNvCxnSpPr/>
          <p:nvPr>
            <p:custDataLst>
              <p:tags r:id="rId18"/>
            </p:custDataLst>
          </p:nvPr>
        </p:nvCxnSpPr>
        <p:spPr>
          <a:xfrm rot="10800000">
            <a:off x="719536" y="2127253"/>
            <a:ext cx="451945" cy="0"/>
          </a:xfrm>
          <a:prstGeom prst="line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  <a:headEnd type="oval"/>
          </a:ln>
          <a:effectLst/>
        </p:spPr>
      </p:cxnSp>
      <p:cxnSp>
        <p:nvCxnSpPr>
          <p:cNvPr id="66" name="Straight Connector 65"/>
          <p:cNvCxnSpPr/>
          <p:nvPr>
            <p:custDataLst>
              <p:tags r:id="rId19"/>
            </p:custDataLst>
          </p:nvPr>
        </p:nvCxnSpPr>
        <p:spPr>
          <a:xfrm>
            <a:off x="1925644" y="2127253"/>
            <a:ext cx="459021" cy="0"/>
          </a:xfrm>
          <a:prstGeom prst="line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  <a:headEnd type="oval"/>
          </a:ln>
          <a:effectLst/>
        </p:spPr>
      </p:cxnSp>
      <p:cxnSp>
        <p:nvCxnSpPr>
          <p:cNvPr id="67" name="Straight Connector 66"/>
          <p:cNvCxnSpPr/>
          <p:nvPr/>
        </p:nvCxnSpPr>
        <p:spPr>
          <a:xfrm>
            <a:off x="1582681" y="3005138"/>
            <a:ext cx="650875" cy="0"/>
          </a:xfrm>
          <a:prstGeom prst="line">
            <a:avLst/>
          </a:prstGeom>
          <a:noFill/>
          <a:ln w="31750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68" name="Straight Connector 67"/>
          <p:cNvCxnSpPr/>
          <p:nvPr/>
        </p:nvCxnSpPr>
        <p:spPr>
          <a:xfrm>
            <a:off x="1825568" y="3200400"/>
            <a:ext cx="152400" cy="0"/>
          </a:xfrm>
          <a:prstGeom prst="line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69" name="Straight Connector 68"/>
          <p:cNvCxnSpPr/>
          <p:nvPr/>
        </p:nvCxnSpPr>
        <p:spPr>
          <a:xfrm>
            <a:off x="1735081" y="3124200"/>
            <a:ext cx="304800" cy="0"/>
          </a:xfrm>
          <a:prstGeom prst="line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</a:ln>
          <a:effectLst/>
        </p:spPr>
      </p:cxnSp>
      <p:sp>
        <p:nvSpPr>
          <p:cNvPr id="70" name="Line 15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 flipV="1">
            <a:off x="1642621" y="1321988"/>
            <a:ext cx="514735" cy="0"/>
          </a:xfrm>
          <a:prstGeom prst="line">
            <a:avLst/>
          </a:prstGeom>
          <a:noFill/>
          <a:ln w="25560">
            <a:solidFill>
              <a:sysClr val="windowText" lastClr="000000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 w="28575">
                <a:solidFill>
                  <a:prstClr val="black"/>
                </a:solidFill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1" name="Text Box 30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1547756" y="898954"/>
            <a:ext cx="2312131" cy="42068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9991" tIns="46795" rIns="89991" bIns="46795">
            <a:spAutoFit/>
          </a:bodyPr>
          <a:lstStyle/>
          <a:p>
            <a:pPr defTabSz="914400" fontAlgn="auto">
              <a:lnSpc>
                <a:spcPct val="116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 smtClean="0">
                <a:solidFill>
                  <a:schemeClr val="tx2"/>
                </a:solidFill>
                <a:latin typeface="Source Sans Pro"/>
                <a:ea typeface="+mn-ea"/>
                <a:cs typeface="+mn-cs"/>
              </a:rPr>
              <a:t>V</a:t>
            </a:r>
            <a:r>
              <a:rPr lang="en-US" sz="2000" baseline="-25000" dirty="0" smtClean="0">
                <a:solidFill>
                  <a:schemeClr val="tx2"/>
                </a:solidFill>
                <a:latin typeface="Source Sans Pro"/>
                <a:ea typeface="+mn-ea"/>
                <a:cs typeface="+mn-cs"/>
              </a:rPr>
              <a:t>supply</a:t>
            </a:r>
            <a:r>
              <a:rPr lang="en-US" sz="2000" dirty="0" smtClean="0">
                <a:solidFill>
                  <a:schemeClr val="tx2"/>
                </a:solidFill>
                <a:latin typeface="Source Sans Pro"/>
                <a:ea typeface="+mn-ea"/>
                <a:cs typeface="+mn-cs"/>
              </a:rPr>
              <a:t> (aka logic 1)</a:t>
            </a:r>
            <a:endParaRPr lang="en-US" sz="2000" dirty="0">
              <a:solidFill>
                <a:schemeClr val="tx2"/>
              </a:solidFill>
              <a:latin typeface="Source Sans Pro"/>
              <a:ea typeface="+mn-ea"/>
              <a:cs typeface="+mn-cs"/>
            </a:endParaRPr>
          </a:p>
        </p:txBody>
      </p:sp>
      <p:sp>
        <p:nvSpPr>
          <p:cNvPr id="72" name="Text Box 30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1416666" y="3248083"/>
            <a:ext cx="2219157" cy="42068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9991" tIns="46795" rIns="89991" bIns="46795">
            <a:spAutoFit/>
          </a:bodyPr>
          <a:lstStyle/>
          <a:p>
            <a:pPr defTabSz="914400" fontAlgn="auto">
              <a:lnSpc>
                <a:spcPct val="116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 smtClean="0">
                <a:solidFill>
                  <a:schemeClr val="tx2"/>
                </a:solidFill>
                <a:latin typeface="Source Sans Pro"/>
                <a:ea typeface="+mn-ea"/>
                <a:cs typeface="+mn-cs"/>
              </a:rPr>
              <a:t>(ground is logic 0)</a:t>
            </a:r>
            <a:endParaRPr lang="en-US" sz="2000" dirty="0">
              <a:solidFill>
                <a:schemeClr val="tx2"/>
              </a:solidFill>
              <a:latin typeface="Source Sans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1934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2" grpId="0" animBg="1"/>
      <p:bldP spid="43" grpId="0" animBg="1"/>
      <p:bldP spid="44" grpId="0" animBg="1"/>
      <p:bldP spid="45" grpId="0" animBg="1"/>
      <p:bldP spid="46" grpId="0"/>
      <p:bldP spid="47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68</a:t>
            </a:fld>
            <a:endParaRPr lang="en-US" dirty="0"/>
          </a:p>
        </p:txBody>
      </p:sp>
      <p:sp>
        <p:nvSpPr>
          <p:cNvPr id="59" name="Rectangle 2"/>
          <p:cNvSpPr txBox="1">
            <a:spLocks noChangeArrowheads="1"/>
          </p:cNvSpPr>
          <p:nvPr/>
        </p:nvSpPr>
        <p:spPr>
          <a:xfrm>
            <a:off x="661988" y="0"/>
            <a:ext cx="7772400" cy="698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Source Sans Pro"/>
              </a:rPr>
              <a:t>NOR Gate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Source Sans Pro"/>
            </a:endParaRPr>
          </a:p>
        </p:txBody>
      </p:sp>
      <p:graphicFrame>
        <p:nvGraphicFramePr>
          <p:cNvPr id="60" name="Group 5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23641361"/>
              </p:ext>
            </p:extLst>
          </p:nvPr>
        </p:nvGraphicFramePr>
        <p:xfrm>
          <a:off x="5641512" y="3987114"/>
          <a:ext cx="1673688" cy="2639060"/>
        </p:xfrm>
        <a:graphic>
          <a:graphicData uri="http://schemas.openxmlformats.org/drawingml/2006/table">
            <a:tbl>
              <a:tblPr/>
              <a:tblGrid>
                <a:gridCol w="4397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19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out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0225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0225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0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0225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0225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1" name="Rectangle 79"/>
          <p:cNvSpPr>
            <a:spLocks noChangeArrowheads="1"/>
          </p:cNvSpPr>
          <p:nvPr/>
        </p:nvSpPr>
        <p:spPr bwMode="auto">
          <a:xfrm>
            <a:off x="4800600" y="952864"/>
            <a:ext cx="4114800" cy="411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defTabSz="914400" fontAlgn="auto">
              <a:spcBef>
                <a:spcPct val="20000"/>
              </a:spcBef>
              <a:spcAft>
                <a:spcPts val="0"/>
              </a:spcAft>
              <a:buClr>
                <a:srgbClr val="1F497D"/>
              </a:buClr>
            </a:pPr>
            <a:r>
              <a:rPr lang="en-US" sz="2800" dirty="0">
                <a:solidFill>
                  <a:schemeClr val="tx2"/>
                </a:solidFill>
                <a:latin typeface="Source Sans Pro"/>
                <a:ea typeface="+mn-ea"/>
                <a:cs typeface="+mn-cs"/>
              </a:rPr>
              <a:t>Function: NOR</a:t>
            </a:r>
          </a:p>
          <a:p>
            <a:pPr defTabSz="914400" fontAlgn="auto">
              <a:spcBef>
                <a:spcPct val="20000"/>
              </a:spcBef>
              <a:spcAft>
                <a:spcPts val="0"/>
              </a:spcAft>
              <a:buClr>
                <a:srgbClr val="1F497D"/>
              </a:buClr>
            </a:pPr>
            <a:r>
              <a:rPr lang="en-US" sz="2800" dirty="0">
                <a:solidFill>
                  <a:schemeClr val="tx2"/>
                </a:solidFill>
                <a:latin typeface="Source Sans Pro"/>
                <a:ea typeface="+mn-ea"/>
                <a:cs typeface="+mn-cs"/>
              </a:rPr>
              <a:t>Symbol:</a:t>
            </a:r>
          </a:p>
          <a:p>
            <a:pPr defTabSz="914400" fontAlgn="auto">
              <a:spcBef>
                <a:spcPct val="20000"/>
              </a:spcBef>
              <a:spcAft>
                <a:spcPts val="0"/>
              </a:spcAft>
              <a:buClr>
                <a:srgbClr val="1F497D"/>
              </a:buClr>
            </a:pPr>
            <a:endParaRPr lang="en-US" sz="2800" dirty="0" smtClean="0">
              <a:solidFill>
                <a:schemeClr val="tx2"/>
              </a:solidFill>
              <a:latin typeface="Source Sans Pro"/>
              <a:ea typeface="+mn-ea"/>
              <a:cs typeface="+mn-cs"/>
            </a:endParaRPr>
          </a:p>
          <a:p>
            <a:pPr defTabSz="914400" fontAlgn="auto">
              <a:spcBef>
                <a:spcPct val="20000"/>
              </a:spcBef>
              <a:spcAft>
                <a:spcPts val="0"/>
              </a:spcAft>
              <a:buClr>
                <a:srgbClr val="1F497D"/>
              </a:buClr>
            </a:pPr>
            <a:endParaRPr lang="en-US" sz="2800" dirty="0">
              <a:solidFill>
                <a:schemeClr val="tx2"/>
              </a:solidFill>
              <a:latin typeface="Source Sans Pro"/>
              <a:ea typeface="+mn-ea"/>
              <a:cs typeface="+mn-cs"/>
            </a:endParaRPr>
          </a:p>
          <a:p>
            <a:pPr defTabSz="914400" fontAlgn="auto">
              <a:spcBef>
                <a:spcPct val="20000"/>
              </a:spcBef>
              <a:spcAft>
                <a:spcPts val="0"/>
              </a:spcAft>
              <a:buClr>
                <a:srgbClr val="1F497D"/>
              </a:buClr>
            </a:pPr>
            <a:endParaRPr lang="en-US" sz="2800" dirty="0">
              <a:solidFill>
                <a:schemeClr val="tx2"/>
              </a:solidFill>
              <a:latin typeface="Source Sans Pro"/>
              <a:ea typeface="+mn-ea"/>
              <a:cs typeface="+mn-cs"/>
            </a:endParaRPr>
          </a:p>
          <a:p>
            <a:pPr defTabSz="914400" fontAlgn="auto">
              <a:spcBef>
                <a:spcPct val="20000"/>
              </a:spcBef>
              <a:spcAft>
                <a:spcPts val="0"/>
              </a:spcAft>
              <a:buClr>
                <a:srgbClr val="1F497D"/>
              </a:buClr>
            </a:pPr>
            <a:r>
              <a:rPr lang="en-US" sz="2800" dirty="0" smtClean="0">
                <a:solidFill>
                  <a:schemeClr val="tx2"/>
                </a:solidFill>
                <a:latin typeface="Source Sans Pro"/>
                <a:ea typeface="+mn-ea"/>
                <a:cs typeface="+mn-cs"/>
              </a:rPr>
              <a:t>Truth Table:</a:t>
            </a:r>
            <a:endParaRPr lang="en-US" sz="2800" dirty="0">
              <a:solidFill>
                <a:schemeClr val="tx2"/>
              </a:solidFill>
              <a:latin typeface="Source Sans Pro"/>
              <a:ea typeface="+mn-ea"/>
              <a:cs typeface="+mn-cs"/>
            </a:endParaRPr>
          </a:p>
          <a:p>
            <a:pPr marL="342900" indent="-342900" defTabSz="914400" fontAlgn="auto">
              <a:spcBef>
                <a:spcPct val="20000"/>
              </a:spcBef>
              <a:spcAft>
                <a:spcPts val="0"/>
              </a:spcAft>
              <a:buClr>
                <a:srgbClr val="1F497D"/>
              </a:buClr>
              <a:buFontTx/>
              <a:buChar char="•"/>
            </a:pPr>
            <a:endParaRPr lang="en-US" sz="2800" dirty="0">
              <a:solidFill>
                <a:schemeClr val="tx2"/>
              </a:solidFill>
              <a:latin typeface="Source Sans Pro"/>
              <a:ea typeface="+mn-ea"/>
              <a:cs typeface="+mn-cs"/>
            </a:endParaRPr>
          </a:p>
          <a:p>
            <a:pPr marL="342900" indent="-342900" defTabSz="914400" fontAlgn="auto">
              <a:spcBef>
                <a:spcPct val="20000"/>
              </a:spcBef>
              <a:spcAft>
                <a:spcPts val="0"/>
              </a:spcAft>
              <a:buClr>
                <a:srgbClr val="1F497D"/>
              </a:buClr>
              <a:buFontTx/>
              <a:buChar char="•"/>
            </a:pPr>
            <a:endParaRPr lang="en-US" sz="2800" dirty="0">
              <a:solidFill>
                <a:schemeClr val="tx2"/>
              </a:solidFill>
              <a:latin typeface="Source Sans Pro"/>
              <a:ea typeface="+mn-ea"/>
              <a:cs typeface="+mn-cs"/>
            </a:endParaRPr>
          </a:p>
          <a:p>
            <a:pPr marL="342900" indent="-342900" defTabSz="914400" fontAlgn="auto">
              <a:spcBef>
                <a:spcPct val="20000"/>
              </a:spcBef>
              <a:spcAft>
                <a:spcPts val="0"/>
              </a:spcAft>
              <a:buClr>
                <a:srgbClr val="1F497D"/>
              </a:buClr>
              <a:buFontTx/>
              <a:buChar char="•"/>
            </a:pPr>
            <a:endParaRPr lang="en-US" sz="2800" dirty="0">
              <a:solidFill>
                <a:schemeClr val="tx2"/>
              </a:solidFill>
              <a:latin typeface="Source Sans Pro"/>
              <a:ea typeface="+mn-ea"/>
              <a:cs typeface="+mn-cs"/>
            </a:endParaRPr>
          </a:p>
        </p:txBody>
      </p:sp>
      <p:sp>
        <p:nvSpPr>
          <p:cNvPr id="62" name="AutoShape 80"/>
          <p:cNvSpPr>
            <a:spLocks noChangeArrowheads="1"/>
          </p:cNvSpPr>
          <p:nvPr/>
        </p:nvSpPr>
        <p:spPr bwMode="auto">
          <a:xfrm flipH="1">
            <a:off x="5432425" y="2159773"/>
            <a:ext cx="1022350" cy="889000"/>
          </a:xfrm>
          <a:prstGeom prst="moon">
            <a:avLst>
              <a:gd name="adj" fmla="val 71690"/>
            </a:avLst>
          </a:prstGeom>
          <a:noFill/>
          <a:ln w="25400">
            <a:solidFill>
              <a:sysClr val="windowText" lastClr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3" name="Line 81"/>
          <p:cNvSpPr>
            <a:spLocks noChangeShapeType="1"/>
          </p:cNvSpPr>
          <p:nvPr/>
        </p:nvSpPr>
        <p:spPr bwMode="auto">
          <a:xfrm flipH="1">
            <a:off x="5351463" y="2429648"/>
            <a:ext cx="304800" cy="0"/>
          </a:xfrm>
          <a:prstGeom prst="line">
            <a:avLst/>
          </a:prstGeom>
          <a:noFill/>
          <a:ln w="28575">
            <a:solidFill>
              <a:sysClr val="windowText" lastClr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4" name="Line 82"/>
          <p:cNvSpPr>
            <a:spLocks noChangeShapeType="1"/>
          </p:cNvSpPr>
          <p:nvPr/>
        </p:nvSpPr>
        <p:spPr bwMode="auto">
          <a:xfrm flipH="1">
            <a:off x="5351463" y="2810648"/>
            <a:ext cx="304800" cy="0"/>
          </a:xfrm>
          <a:prstGeom prst="line">
            <a:avLst/>
          </a:prstGeom>
          <a:noFill/>
          <a:ln w="28575">
            <a:solidFill>
              <a:sysClr val="windowText" lastClr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5" name="Text Box 83"/>
          <p:cNvSpPr txBox="1">
            <a:spLocks noChangeArrowheads="1"/>
          </p:cNvSpPr>
          <p:nvPr/>
        </p:nvSpPr>
        <p:spPr bwMode="auto">
          <a:xfrm>
            <a:off x="4970463" y="2505848"/>
            <a:ext cx="354012" cy="515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914400" fontAlgn="auto">
              <a:lnSpc>
                <a:spcPct val="116000"/>
              </a:lnSpc>
              <a:spcBef>
                <a:spcPts val="0"/>
              </a:spcBef>
              <a:spcAft>
                <a:spcPts val="0"/>
              </a:spcAft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>
                <a:solidFill>
                  <a:schemeClr val="tx2"/>
                </a:solidFill>
                <a:latin typeface="Source Sans Pro"/>
                <a:ea typeface="+mn-ea"/>
                <a:cs typeface="+mn-cs"/>
              </a:rPr>
              <a:t>b</a:t>
            </a:r>
          </a:p>
        </p:txBody>
      </p:sp>
      <p:sp>
        <p:nvSpPr>
          <p:cNvPr id="66" name="Text Box 84"/>
          <p:cNvSpPr txBox="1">
            <a:spLocks noChangeArrowheads="1"/>
          </p:cNvSpPr>
          <p:nvPr/>
        </p:nvSpPr>
        <p:spPr bwMode="auto">
          <a:xfrm>
            <a:off x="4970463" y="2124848"/>
            <a:ext cx="354012" cy="515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914400" fontAlgn="auto">
              <a:lnSpc>
                <a:spcPct val="116000"/>
              </a:lnSpc>
              <a:spcBef>
                <a:spcPts val="0"/>
              </a:spcBef>
              <a:spcAft>
                <a:spcPts val="0"/>
              </a:spcAft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>
                <a:solidFill>
                  <a:schemeClr val="tx2"/>
                </a:solidFill>
                <a:latin typeface="Source Sans Pro"/>
                <a:ea typeface="+mn-ea"/>
                <a:cs typeface="+mn-cs"/>
              </a:rPr>
              <a:t>a</a:t>
            </a:r>
          </a:p>
        </p:txBody>
      </p:sp>
      <p:sp>
        <p:nvSpPr>
          <p:cNvPr id="67" name="Oval 85"/>
          <p:cNvSpPr>
            <a:spLocks noChangeArrowheads="1"/>
          </p:cNvSpPr>
          <p:nvPr/>
        </p:nvSpPr>
        <p:spPr bwMode="auto">
          <a:xfrm>
            <a:off x="6465888" y="2532835"/>
            <a:ext cx="152400" cy="152400"/>
          </a:xfrm>
          <a:prstGeom prst="ellipse">
            <a:avLst/>
          </a:prstGeom>
          <a:noFill/>
          <a:ln w="25400">
            <a:solidFill>
              <a:sysClr val="windowText" lastClr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8" name="Line 86"/>
          <p:cNvSpPr>
            <a:spLocks noChangeShapeType="1"/>
          </p:cNvSpPr>
          <p:nvPr/>
        </p:nvSpPr>
        <p:spPr bwMode="auto">
          <a:xfrm flipH="1">
            <a:off x="6619875" y="2610623"/>
            <a:ext cx="304800" cy="0"/>
          </a:xfrm>
          <a:prstGeom prst="line">
            <a:avLst/>
          </a:prstGeom>
          <a:noFill/>
          <a:ln w="28575">
            <a:solidFill>
              <a:sysClr val="windowText" lastClr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9" name="Text Box 87"/>
          <p:cNvSpPr txBox="1">
            <a:spLocks noChangeArrowheads="1"/>
          </p:cNvSpPr>
          <p:nvPr/>
        </p:nvSpPr>
        <p:spPr bwMode="auto">
          <a:xfrm>
            <a:off x="6999288" y="2277248"/>
            <a:ext cx="608012" cy="515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914400" fontAlgn="auto">
              <a:lnSpc>
                <a:spcPct val="116000"/>
              </a:lnSpc>
              <a:spcBef>
                <a:spcPts val="0"/>
              </a:spcBef>
              <a:spcAft>
                <a:spcPts val="0"/>
              </a:spcAft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dirty="0">
                <a:solidFill>
                  <a:schemeClr val="tx2"/>
                </a:solidFill>
                <a:latin typeface="Source Sans Pro"/>
                <a:ea typeface="+mn-ea"/>
                <a:cs typeface="+mn-cs"/>
              </a:rPr>
              <a:t>out</a:t>
            </a:r>
          </a:p>
        </p:txBody>
      </p:sp>
      <p:sp>
        <p:nvSpPr>
          <p:cNvPr id="70" name="Line 15"/>
          <p:cNvSpPr>
            <a:spLocks noChangeShapeType="1"/>
          </p:cNvSpPr>
          <p:nvPr>
            <p:custDataLst>
              <p:tags r:id="rId1"/>
            </p:custDataLst>
          </p:nvPr>
        </p:nvSpPr>
        <p:spPr bwMode="auto">
          <a:xfrm flipV="1">
            <a:off x="2059448" y="1727665"/>
            <a:ext cx="405804" cy="0"/>
          </a:xfrm>
          <a:prstGeom prst="line">
            <a:avLst/>
          </a:prstGeom>
          <a:noFill/>
          <a:ln w="25560">
            <a:solidFill>
              <a:sysClr val="windowText" lastClr="000000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 w="28575">
                <a:solidFill>
                  <a:prstClr val="black"/>
                </a:solidFill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1" name="Line 17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 flipV="1">
            <a:off x="2818335" y="1298901"/>
            <a:ext cx="1224" cy="217138"/>
          </a:xfrm>
          <a:prstGeom prst="line">
            <a:avLst/>
          </a:prstGeom>
          <a:noFill/>
          <a:ln w="25560">
            <a:solidFill>
              <a:sysClr val="windowText" lastClr="000000"/>
            </a:solidFill>
            <a:miter lim="800000"/>
            <a:headEnd/>
            <a:tailEnd type="oval"/>
          </a:ln>
          <a:effectLst/>
        </p:spPr>
        <p:txBody>
          <a:bodyPr lIns="91430" tIns="45715" rIns="91430" bIns="45715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 w="28575">
                <a:solidFill>
                  <a:prstClr val="black"/>
                </a:solidFill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2" name="Line 18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 flipV="1">
            <a:off x="2640927" y="1516040"/>
            <a:ext cx="1223" cy="435378"/>
          </a:xfrm>
          <a:prstGeom prst="line">
            <a:avLst/>
          </a:prstGeom>
          <a:noFill/>
          <a:ln w="25560">
            <a:solidFill>
              <a:sysClr val="windowText" lastClr="000000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 w="28575">
                <a:solidFill>
                  <a:prstClr val="black"/>
                </a:solidFill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3" name="Line 19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 flipV="1">
            <a:off x="2640928" y="1514936"/>
            <a:ext cx="177408" cy="1103"/>
          </a:xfrm>
          <a:prstGeom prst="line">
            <a:avLst/>
          </a:prstGeom>
          <a:noFill/>
          <a:ln w="25560">
            <a:solidFill>
              <a:sysClr val="windowText" lastClr="000000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 w="28575">
                <a:solidFill>
                  <a:prstClr val="black"/>
                </a:solidFill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4" name="Line 20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 flipV="1">
            <a:off x="2640928" y="1950315"/>
            <a:ext cx="177408" cy="1102"/>
          </a:xfrm>
          <a:prstGeom prst="line">
            <a:avLst/>
          </a:prstGeom>
          <a:noFill/>
          <a:ln w="25560">
            <a:solidFill>
              <a:sysClr val="windowText" lastClr="000000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 w="28575">
                <a:solidFill>
                  <a:prstClr val="black"/>
                </a:solidFill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5" name="Line 21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 flipV="1">
            <a:off x="2552835" y="1516040"/>
            <a:ext cx="1223" cy="435378"/>
          </a:xfrm>
          <a:prstGeom prst="line">
            <a:avLst/>
          </a:prstGeom>
          <a:noFill/>
          <a:ln w="25560">
            <a:solidFill>
              <a:sysClr val="windowText" lastClr="000000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 w="28575">
                <a:solidFill>
                  <a:prstClr val="black"/>
                </a:solidFill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6" name="Line 4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 flipV="1">
            <a:off x="2071247" y="2538073"/>
            <a:ext cx="353592" cy="1102"/>
          </a:xfrm>
          <a:prstGeom prst="line">
            <a:avLst/>
          </a:prstGeom>
          <a:noFill/>
          <a:ln w="25560">
            <a:solidFill>
              <a:sysClr val="windowText" lastClr="000000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 w="28575">
                <a:solidFill>
                  <a:prstClr val="black"/>
                </a:solidFill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7" name="Line 5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 flipV="1">
            <a:off x="3341913" y="3745262"/>
            <a:ext cx="1224" cy="217138"/>
          </a:xfrm>
          <a:prstGeom prst="line">
            <a:avLst/>
          </a:prstGeom>
          <a:noFill/>
          <a:ln w="25560">
            <a:solidFill>
              <a:sysClr val="windowText" lastClr="000000"/>
            </a:solidFill>
            <a:miter lim="800000"/>
            <a:headEnd type="oval"/>
            <a:tailEnd/>
          </a:ln>
          <a:effectLst/>
        </p:spPr>
        <p:txBody>
          <a:bodyPr lIns="91430" tIns="45715" rIns="91430" bIns="45715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 w="28575">
                <a:solidFill>
                  <a:prstClr val="black"/>
                </a:solidFill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8" name="Line 6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 flipH="1" flipV="1">
            <a:off x="2821816" y="1937351"/>
            <a:ext cx="1885" cy="384687"/>
          </a:xfrm>
          <a:prstGeom prst="line">
            <a:avLst/>
          </a:prstGeom>
          <a:noFill/>
          <a:ln w="25560">
            <a:solidFill>
              <a:sysClr val="windowText" lastClr="000000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 w="28575">
                <a:solidFill>
                  <a:prstClr val="black"/>
                </a:solidFill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9" name="Line 7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 flipV="1">
            <a:off x="2647517" y="2320934"/>
            <a:ext cx="1224" cy="435379"/>
          </a:xfrm>
          <a:prstGeom prst="line">
            <a:avLst/>
          </a:prstGeom>
          <a:noFill/>
          <a:ln w="25560">
            <a:solidFill>
              <a:sysClr val="windowText" lastClr="000000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 w="28575">
                <a:solidFill>
                  <a:prstClr val="black"/>
                </a:solidFill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0" name="Line 8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 flipV="1">
            <a:off x="2647517" y="2320935"/>
            <a:ext cx="177408" cy="1103"/>
          </a:xfrm>
          <a:prstGeom prst="line">
            <a:avLst/>
          </a:prstGeom>
          <a:noFill/>
          <a:ln w="25560">
            <a:solidFill>
              <a:sysClr val="windowText" lastClr="000000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 w="28575">
                <a:solidFill>
                  <a:prstClr val="black"/>
                </a:solidFill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1" name="Line 9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 flipV="1">
            <a:off x="2647517" y="2755211"/>
            <a:ext cx="177408" cy="1103"/>
          </a:xfrm>
          <a:prstGeom prst="line">
            <a:avLst/>
          </a:prstGeom>
          <a:noFill/>
          <a:ln w="25560">
            <a:solidFill>
              <a:sysClr val="windowText" lastClr="000000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 w="28575">
                <a:solidFill>
                  <a:prstClr val="black"/>
                </a:solidFill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2" name="Line 10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 flipV="1">
            <a:off x="2558202" y="2320934"/>
            <a:ext cx="1223" cy="435379"/>
          </a:xfrm>
          <a:prstGeom prst="line">
            <a:avLst/>
          </a:prstGeom>
          <a:noFill/>
          <a:ln w="25560">
            <a:solidFill>
              <a:sysClr val="windowText" lastClr="000000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 w="28575">
                <a:solidFill>
                  <a:prstClr val="black"/>
                </a:solidFill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3" name="Oval 11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 flipV="1">
            <a:off x="2424840" y="2500598"/>
            <a:ext cx="90539" cy="73849"/>
          </a:xfrm>
          <a:prstGeom prst="ellipse">
            <a:avLst/>
          </a:prstGeom>
          <a:noFill/>
          <a:ln w="25560">
            <a:solidFill>
              <a:sysClr val="windowText" lastClr="000000"/>
            </a:solidFill>
            <a:miter lim="800000"/>
            <a:headEnd/>
            <a:tailEnd/>
          </a:ln>
          <a:effectLst/>
        </p:spPr>
        <p:txBody>
          <a:bodyPr wrap="none" lIns="91430" tIns="45715" rIns="91430" bIns="45715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 w="28575">
                <a:solidFill>
                  <a:prstClr val="black"/>
                </a:solidFill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4" name="Line 15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 flipV="1">
            <a:off x="2515379" y="1283360"/>
            <a:ext cx="514735" cy="0"/>
          </a:xfrm>
          <a:prstGeom prst="line">
            <a:avLst/>
          </a:prstGeom>
          <a:noFill/>
          <a:ln w="25560">
            <a:solidFill>
              <a:sysClr val="windowText" lastClr="000000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 w="28575">
                <a:solidFill>
                  <a:prstClr val="black"/>
                </a:solidFill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5" name="Text Box 30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1699775" y="1484620"/>
            <a:ext cx="386924" cy="48589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9991" tIns="46795" rIns="89991" bIns="46795">
            <a:spAutoFit/>
          </a:bodyPr>
          <a:lstStyle/>
          <a:p>
            <a:pPr defTabSz="914400" fontAlgn="auto">
              <a:lnSpc>
                <a:spcPct val="116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chemeClr val="tx2"/>
                </a:solidFill>
                <a:latin typeface="Source Sans Pro"/>
                <a:ea typeface="+mn-ea"/>
                <a:cs typeface="+mn-cs"/>
              </a:rPr>
              <a:t>A</a:t>
            </a:r>
            <a:endParaRPr lang="en-US" dirty="0">
              <a:solidFill>
                <a:schemeClr val="tx2"/>
              </a:solidFill>
              <a:latin typeface="Source Sans Pro"/>
              <a:ea typeface="+mn-ea"/>
              <a:cs typeface="+mn-cs"/>
            </a:endParaRPr>
          </a:p>
        </p:txBody>
      </p:sp>
      <p:sp>
        <p:nvSpPr>
          <p:cNvPr id="86" name="Text Box 30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3538512" y="2736275"/>
            <a:ext cx="609742" cy="48589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9991" tIns="46795" rIns="89991" bIns="46795">
            <a:spAutoFit/>
          </a:bodyPr>
          <a:lstStyle/>
          <a:p>
            <a:pPr defTabSz="914400" fontAlgn="auto">
              <a:lnSpc>
                <a:spcPct val="116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chemeClr val="tx2"/>
                </a:solidFill>
                <a:latin typeface="Source Sans Pro"/>
                <a:ea typeface="+mn-ea"/>
                <a:cs typeface="+mn-cs"/>
              </a:rPr>
              <a:t>out</a:t>
            </a:r>
            <a:endParaRPr lang="en-US" dirty="0">
              <a:solidFill>
                <a:schemeClr val="tx2"/>
              </a:solidFill>
              <a:latin typeface="Source Sans Pro"/>
              <a:ea typeface="+mn-ea"/>
              <a:cs typeface="+mn-cs"/>
            </a:endParaRPr>
          </a:p>
        </p:txBody>
      </p:sp>
      <p:sp>
        <p:nvSpPr>
          <p:cNvPr id="87" name="Text Box 30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2438400" y="762000"/>
            <a:ext cx="978433" cy="48589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9991" tIns="46795" rIns="89991" bIns="46795">
            <a:spAutoFit/>
          </a:bodyPr>
          <a:lstStyle/>
          <a:p>
            <a:pPr defTabSz="914400" fontAlgn="auto">
              <a:lnSpc>
                <a:spcPct val="116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chemeClr val="tx2"/>
                </a:solidFill>
                <a:latin typeface="Source Sans Pro"/>
                <a:ea typeface="+mn-ea"/>
                <a:cs typeface="+mn-cs"/>
              </a:rPr>
              <a:t>V</a:t>
            </a:r>
            <a:r>
              <a:rPr lang="en-US" baseline="-25000" dirty="0">
                <a:solidFill>
                  <a:schemeClr val="tx2"/>
                </a:solidFill>
                <a:latin typeface="Source Sans Pro"/>
                <a:ea typeface="+mn-ea"/>
                <a:cs typeface="+mn-cs"/>
              </a:rPr>
              <a:t>supply</a:t>
            </a:r>
            <a:endParaRPr lang="en-US" dirty="0">
              <a:solidFill>
                <a:schemeClr val="tx2"/>
              </a:solidFill>
              <a:latin typeface="Source Sans Pro"/>
              <a:ea typeface="+mn-ea"/>
              <a:cs typeface="+mn-cs"/>
            </a:endParaRPr>
          </a:p>
        </p:txBody>
      </p:sp>
      <p:sp>
        <p:nvSpPr>
          <p:cNvPr id="88" name="Text Box 30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1706208" y="2265485"/>
            <a:ext cx="386924" cy="48589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9991" tIns="46795" rIns="89991" bIns="46795">
            <a:spAutoFit/>
          </a:bodyPr>
          <a:lstStyle/>
          <a:p>
            <a:pPr defTabSz="914400" fontAlgn="auto">
              <a:lnSpc>
                <a:spcPct val="116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chemeClr val="tx2"/>
                </a:solidFill>
                <a:latin typeface="Source Sans Pro"/>
                <a:ea typeface="+mn-ea"/>
                <a:cs typeface="+mn-cs"/>
              </a:rPr>
              <a:t>B</a:t>
            </a:r>
            <a:endParaRPr lang="en-US" dirty="0">
              <a:solidFill>
                <a:schemeClr val="tx2"/>
              </a:solidFill>
              <a:latin typeface="Source Sans Pro"/>
              <a:ea typeface="+mn-ea"/>
              <a:cs typeface="+mn-cs"/>
            </a:endParaRPr>
          </a:p>
        </p:txBody>
      </p:sp>
      <p:sp>
        <p:nvSpPr>
          <p:cNvPr id="89" name="Line 4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 flipV="1">
            <a:off x="2752202" y="3546053"/>
            <a:ext cx="310294" cy="1102"/>
          </a:xfrm>
          <a:prstGeom prst="line">
            <a:avLst/>
          </a:prstGeom>
          <a:noFill/>
          <a:ln w="25560">
            <a:solidFill>
              <a:sysClr val="windowText" lastClr="000000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 w="28575">
                <a:solidFill>
                  <a:prstClr val="black"/>
                </a:solidFill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0" name="Line 7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 flipV="1">
            <a:off x="3162252" y="3328914"/>
            <a:ext cx="1224" cy="435379"/>
          </a:xfrm>
          <a:prstGeom prst="line">
            <a:avLst/>
          </a:prstGeom>
          <a:noFill/>
          <a:ln w="25560">
            <a:solidFill>
              <a:sysClr val="windowText" lastClr="000000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 w="28575">
                <a:solidFill>
                  <a:prstClr val="black"/>
                </a:solidFill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1" name="Line 8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 flipV="1">
            <a:off x="3162252" y="3328915"/>
            <a:ext cx="177408" cy="1103"/>
          </a:xfrm>
          <a:prstGeom prst="line">
            <a:avLst/>
          </a:prstGeom>
          <a:noFill/>
          <a:ln w="25560">
            <a:solidFill>
              <a:sysClr val="windowText" lastClr="000000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 w="28575">
                <a:solidFill>
                  <a:prstClr val="black"/>
                </a:solidFill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2" name="Line 9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 flipV="1">
            <a:off x="3162252" y="3763191"/>
            <a:ext cx="177408" cy="1103"/>
          </a:xfrm>
          <a:prstGeom prst="line">
            <a:avLst/>
          </a:prstGeom>
          <a:noFill/>
          <a:ln w="25560">
            <a:solidFill>
              <a:sysClr val="windowText" lastClr="000000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 w="28575">
                <a:solidFill>
                  <a:prstClr val="black"/>
                </a:solidFill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3" name="Line 10"/>
          <p:cNvSpPr>
            <a:spLocks noChangeShapeType="1"/>
          </p:cNvSpPr>
          <p:nvPr>
            <p:custDataLst>
              <p:tags r:id="rId24"/>
            </p:custDataLst>
          </p:nvPr>
        </p:nvSpPr>
        <p:spPr bwMode="auto">
          <a:xfrm flipV="1">
            <a:off x="3072937" y="3328914"/>
            <a:ext cx="1223" cy="435379"/>
          </a:xfrm>
          <a:prstGeom prst="line">
            <a:avLst/>
          </a:prstGeom>
          <a:noFill/>
          <a:ln w="25560">
            <a:solidFill>
              <a:sysClr val="windowText" lastClr="000000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 w="28575">
                <a:solidFill>
                  <a:prstClr val="black"/>
                </a:solidFill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4" name="Text Box 30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2465252" y="3296000"/>
            <a:ext cx="386924" cy="48589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9991" tIns="46795" rIns="89991" bIns="46795">
            <a:spAutoFit/>
          </a:bodyPr>
          <a:lstStyle/>
          <a:p>
            <a:pPr defTabSz="914400" fontAlgn="auto">
              <a:lnSpc>
                <a:spcPct val="116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chemeClr val="tx2"/>
                </a:solidFill>
                <a:latin typeface="Source Sans Pro"/>
                <a:ea typeface="+mn-ea"/>
                <a:cs typeface="+mn-cs"/>
              </a:rPr>
              <a:t>B</a:t>
            </a:r>
            <a:endParaRPr lang="en-US" dirty="0">
              <a:solidFill>
                <a:schemeClr val="tx2"/>
              </a:solidFill>
              <a:latin typeface="Source Sans Pro"/>
              <a:ea typeface="+mn-ea"/>
              <a:cs typeface="+mn-cs"/>
            </a:endParaRPr>
          </a:p>
        </p:txBody>
      </p:sp>
      <p:sp>
        <p:nvSpPr>
          <p:cNvPr id="95" name="Line 5"/>
          <p:cNvSpPr>
            <a:spLocks noChangeShapeType="1"/>
          </p:cNvSpPr>
          <p:nvPr>
            <p:custDataLst>
              <p:tags r:id="rId26"/>
            </p:custDataLst>
          </p:nvPr>
        </p:nvSpPr>
        <p:spPr bwMode="auto">
          <a:xfrm>
            <a:off x="3336547" y="2985565"/>
            <a:ext cx="3113" cy="333375"/>
          </a:xfrm>
          <a:prstGeom prst="line">
            <a:avLst/>
          </a:prstGeom>
          <a:noFill/>
          <a:ln w="25560">
            <a:solidFill>
              <a:sysClr val="windowText" lastClr="000000"/>
            </a:solidFill>
            <a:miter lim="800000"/>
            <a:headEnd type="oval"/>
            <a:tailEnd/>
          </a:ln>
          <a:effectLst/>
        </p:spPr>
        <p:txBody>
          <a:bodyPr lIns="91430" tIns="45715" rIns="91430" bIns="45715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 w="28575">
                <a:solidFill>
                  <a:prstClr val="black"/>
                </a:solidFill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6" name="Line 15"/>
          <p:cNvSpPr>
            <a:spLocks noChangeShapeType="1"/>
          </p:cNvSpPr>
          <p:nvPr>
            <p:custDataLst>
              <p:tags r:id="rId27"/>
            </p:custDataLst>
          </p:nvPr>
        </p:nvSpPr>
        <p:spPr bwMode="auto">
          <a:xfrm flipV="1">
            <a:off x="2142238" y="2985566"/>
            <a:ext cx="1444687" cy="1587"/>
          </a:xfrm>
          <a:prstGeom prst="line">
            <a:avLst/>
          </a:prstGeom>
          <a:noFill/>
          <a:ln w="25560">
            <a:solidFill>
              <a:sysClr val="windowText" lastClr="000000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 w="28575">
                <a:solidFill>
                  <a:prstClr val="black"/>
                </a:solidFill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7" name="Line 5"/>
          <p:cNvSpPr>
            <a:spLocks noChangeShapeType="1"/>
          </p:cNvSpPr>
          <p:nvPr>
            <p:custDataLst>
              <p:tags r:id="rId28"/>
            </p:custDataLst>
          </p:nvPr>
        </p:nvSpPr>
        <p:spPr bwMode="auto">
          <a:xfrm flipV="1">
            <a:off x="2144491" y="3764777"/>
            <a:ext cx="1224" cy="217138"/>
          </a:xfrm>
          <a:prstGeom prst="line">
            <a:avLst/>
          </a:prstGeom>
          <a:noFill/>
          <a:ln w="25560">
            <a:solidFill>
              <a:sysClr val="windowText" lastClr="000000"/>
            </a:solidFill>
            <a:miter lim="800000"/>
            <a:headEnd type="oval"/>
            <a:tailEnd/>
          </a:ln>
          <a:effectLst/>
        </p:spPr>
        <p:txBody>
          <a:bodyPr lIns="91430" tIns="45715" rIns="91430" bIns="45715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 w="28575">
                <a:solidFill>
                  <a:prstClr val="black"/>
                </a:solidFill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8" name="Line 4"/>
          <p:cNvSpPr>
            <a:spLocks noChangeShapeType="1"/>
          </p:cNvSpPr>
          <p:nvPr>
            <p:custDataLst>
              <p:tags r:id="rId29"/>
            </p:custDataLst>
          </p:nvPr>
        </p:nvSpPr>
        <p:spPr bwMode="auto">
          <a:xfrm flipV="1">
            <a:off x="1554779" y="3548742"/>
            <a:ext cx="320735" cy="0"/>
          </a:xfrm>
          <a:prstGeom prst="line">
            <a:avLst/>
          </a:prstGeom>
          <a:noFill/>
          <a:ln w="25560">
            <a:solidFill>
              <a:sysClr val="windowText" lastClr="000000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 w="28575">
                <a:solidFill>
                  <a:prstClr val="black"/>
                </a:solidFill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9" name="Line 7"/>
          <p:cNvSpPr>
            <a:spLocks noChangeShapeType="1"/>
          </p:cNvSpPr>
          <p:nvPr>
            <p:custDataLst>
              <p:tags r:id="rId30"/>
            </p:custDataLst>
          </p:nvPr>
        </p:nvSpPr>
        <p:spPr bwMode="auto">
          <a:xfrm flipV="1">
            <a:off x="1964830" y="3330501"/>
            <a:ext cx="1224" cy="435379"/>
          </a:xfrm>
          <a:prstGeom prst="line">
            <a:avLst/>
          </a:prstGeom>
          <a:noFill/>
          <a:ln w="25560">
            <a:solidFill>
              <a:sysClr val="windowText" lastClr="000000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 w="28575">
                <a:solidFill>
                  <a:prstClr val="black"/>
                </a:solidFill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0" name="Line 8"/>
          <p:cNvSpPr>
            <a:spLocks noChangeShapeType="1"/>
          </p:cNvSpPr>
          <p:nvPr>
            <p:custDataLst>
              <p:tags r:id="rId31"/>
            </p:custDataLst>
          </p:nvPr>
        </p:nvSpPr>
        <p:spPr bwMode="auto">
          <a:xfrm flipV="1">
            <a:off x="1964830" y="3330502"/>
            <a:ext cx="177408" cy="1103"/>
          </a:xfrm>
          <a:prstGeom prst="line">
            <a:avLst/>
          </a:prstGeom>
          <a:noFill/>
          <a:ln w="25560">
            <a:solidFill>
              <a:sysClr val="windowText" lastClr="000000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 w="28575">
                <a:solidFill>
                  <a:prstClr val="black"/>
                </a:solidFill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1" name="Line 9"/>
          <p:cNvSpPr>
            <a:spLocks noChangeShapeType="1"/>
          </p:cNvSpPr>
          <p:nvPr>
            <p:custDataLst>
              <p:tags r:id="rId32"/>
            </p:custDataLst>
          </p:nvPr>
        </p:nvSpPr>
        <p:spPr bwMode="auto">
          <a:xfrm flipV="1">
            <a:off x="1964830" y="3764778"/>
            <a:ext cx="177408" cy="1103"/>
          </a:xfrm>
          <a:prstGeom prst="line">
            <a:avLst/>
          </a:prstGeom>
          <a:noFill/>
          <a:ln w="25560">
            <a:solidFill>
              <a:sysClr val="windowText" lastClr="000000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 w="28575">
                <a:solidFill>
                  <a:prstClr val="black"/>
                </a:solidFill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2" name="Line 10"/>
          <p:cNvSpPr>
            <a:spLocks noChangeShapeType="1"/>
          </p:cNvSpPr>
          <p:nvPr>
            <p:custDataLst>
              <p:tags r:id="rId33"/>
            </p:custDataLst>
          </p:nvPr>
        </p:nvSpPr>
        <p:spPr bwMode="auto">
          <a:xfrm flipV="1">
            <a:off x="1875515" y="3330501"/>
            <a:ext cx="1223" cy="435379"/>
          </a:xfrm>
          <a:prstGeom prst="line">
            <a:avLst/>
          </a:prstGeom>
          <a:noFill/>
          <a:ln w="25560">
            <a:solidFill>
              <a:sysClr val="windowText" lastClr="000000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 w="28575">
                <a:solidFill>
                  <a:prstClr val="black"/>
                </a:solidFill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3" name="Text Box 30"/>
          <p:cNvSpPr txBox="1"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1267830" y="3297587"/>
            <a:ext cx="386924" cy="48589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9991" tIns="46795" rIns="89991" bIns="46795">
            <a:spAutoFit/>
          </a:bodyPr>
          <a:lstStyle/>
          <a:p>
            <a:pPr defTabSz="914400" fontAlgn="auto">
              <a:lnSpc>
                <a:spcPct val="116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chemeClr val="tx2"/>
                </a:solidFill>
                <a:latin typeface="Source Sans Pro"/>
                <a:ea typeface="+mn-ea"/>
                <a:cs typeface="+mn-cs"/>
              </a:rPr>
              <a:t>A</a:t>
            </a:r>
            <a:endParaRPr lang="en-US" dirty="0">
              <a:solidFill>
                <a:schemeClr val="tx2"/>
              </a:solidFill>
              <a:latin typeface="Source Sans Pro"/>
              <a:ea typeface="+mn-ea"/>
              <a:cs typeface="+mn-cs"/>
            </a:endParaRPr>
          </a:p>
        </p:txBody>
      </p:sp>
      <p:sp>
        <p:nvSpPr>
          <p:cNvPr id="104" name="Line 5"/>
          <p:cNvSpPr>
            <a:spLocks noChangeShapeType="1"/>
          </p:cNvSpPr>
          <p:nvPr>
            <p:custDataLst>
              <p:tags r:id="rId35"/>
            </p:custDataLst>
          </p:nvPr>
        </p:nvSpPr>
        <p:spPr bwMode="auto">
          <a:xfrm>
            <a:off x="2139125" y="2987152"/>
            <a:ext cx="3113" cy="333375"/>
          </a:xfrm>
          <a:prstGeom prst="line">
            <a:avLst/>
          </a:prstGeom>
          <a:noFill/>
          <a:ln w="25560">
            <a:solidFill>
              <a:sysClr val="windowText" lastClr="000000"/>
            </a:solidFill>
            <a:miter lim="800000"/>
            <a:headEnd type="none"/>
            <a:tailEnd/>
          </a:ln>
          <a:effectLst/>
        </p:spPr>
        <p:txBody>
          <a:bodyPr lIns="91430" tIns="45715" rIns="91430" bIns="45715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 w="28575">
                <a:solidFill>
                  <a:prstClr val="black"/>
                </a:solidFill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5" name="Line 5"/>
          <p:cNvSpPr>
            <a:spLocks noChangeShapeType="1"/>
          </p:cNvSpPr>
          <p:nvPr>
            <p:custDataLst>
              <p:tags r:id="rId36"/>
            </p:custDataLst>
          </p:nvPr>
        </p:nvSpPr>
        <p:spPr bwMode="auto">
          <a:xfrm flipV="1">
            <a:off x="2824925" y="2756314"/>
            <a:ext cx="1224" cy="217138"/>
          </a:xfrm>
          <a:prstGeom prst="line">
            <a:avLst/>
          </a:prstGeom>
          <a:noFill/>
          <a:ln w="25560">
            <a:solidFill>
              <a:sysClr val="windowText" lastClr="000000"/>
            </a:solidFill>
            <a:miter lim="800000"/>
            <a:headEnd type="oval"/>
            <a:tailEnd/>
          </a:ln>
          <a:effectLst/>
        </p:spPr>
        <p:txBody>
          <a:bodyPr lIns="91430" tIns="45715" rIns="91430" bIns="45715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 w="28575">
                <a:solidFill>
                  <a:prstClr val="black"/>
                </a:solidFill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6" name="Oval 11"/>
          <p:cNvSpPr>
            <a:spLocks noChangeArrowheads="1"/>
          </p:cNvSpPr>
          <p:nvPr>
            <p:custDataLst>
              <p:tags r:id="rId37"/>
            </p:custDataLst>
          </p:nvPr>
        </p:nvSpPr>
        <p:spPr bwMode="auto">
          <a:xfrm flipV="1">
            <a:off x="2443925" y="1698151"/>
            <a:ext cx="90539" cy="73849"/>
          </a:xfrm>
          <a:prstGeom prst="ellipse">
            <a:avLst/>
          </a:prstGeom>
          <a:noFill/>
          <a:ln w="25560">
            <a:solidFill>
              <a:sysClr val="windowText" lastClr="000000"/>
            </a:solidFill>
            <a:miter lim="800000"/>
            <a:headEnd/>
            <a:tailEnd/>
          </a:ln>
          <a:effectLst/>
        </p:spPr>
        <p:txBody>
          <a:bodyPr wrap="none" lIns="91430" tIns="45715" rIns="91430" bIns="45715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 w="28575">
                <a:solidFill>
                  <a:prstClr val="black"/>
                </a:solidFill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07" name="Straight Connector 106"/>
          <p:cNvCxnSpPr/>
          <p:nvPr/>
        </p:nvCxnSpPr>
        <p:spPr>
          <a:xfrm>
            <a:off x="1787525" y="3995738"/>
            <a:ext cx="650875" cy="0"/>
          </a:xfrm>
          <a:prstGeom prst="line">
            <a:avLst/>
          </a:prstGeom>
          <a:noFill/>
          <a:ln w="31750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108" name="Straight Connector 107"/>
          <p:cNvCxnSpPr/>
          <p:nvPr/>
        </p:nvCxnSpPr>
        <p:spPr>
          <a:xfrm>
            <a:off x="2030412" y="4191000"/>
            <a:ext cx="152400" cy="0"/>
          </a:xfrm>
          <a:prstGeom prst="line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109" name="Straight Connector 108"/>
          <p:cNvCxnSpPr/>
          <p:nvPr/>
        </p:nvCxnSpPr>
        <p:spPr>
          <a:xfrm>
            <a:off x="1939925" y="4114800"/>
            <a:ext cx="304800" cy="0"/>
          </a:xfrm>
          <a:prstGeom prst="line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110" name="Straight Connector 109"/>
          <p:cNvCxnSpPr/>
          <p:nvPr/>
        </p:nvCxnSpPr>
        <p:spPr>
          <a:xfrm>
            <a:off x="3006725" y="3995738"/>
            <a:ext cx="650875" cy="0"/>
          </a:xfrm>
          <a:prstGeom prst="line">
            <a:avLst/>
          </a:prstGeom>
          <a:noFill/>
          <a:ln w="31750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111" name="Straight Connector 110"/>
          <p:cNvCxnSpPr/>
          <p:nvPr/>
        </p:nvCxnSpPr>
        <p:spPr>
          <a:xfrm>
            <a:off x="3249612" y="4191000"/>
            <a:ext cx="152400" cy="0"/>
          </a:xfrm>
          <a:prstGeom prst="line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112" name="Straight Connector 111"/>
          <p:cNvCxnSpPr/>
          <p:nvPr/>
        </p:nvCxnSpPr>
        <p:spPr>
          <a:xfrm>
            <a:off x="3159125" y="4114800"/>
            <a:ext cx="304800" cy="0"/>
          </a:xfrm>
          <a:prstGeom prst="line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</a:ln>
          <a:effectLst/>
        </p:spPr>
      </p:cxnSp>
    </p:spTree>
    <p:extLst>
      <p:ext uri="{BB962C8B-B14F-4D97-AF65-F5344CB8AC3E}">
        <p14:creationId xmlns:p14="http://schemas.microsoft.com/office/powerpoint/2010/main" val="649089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69</a:t>
            </a:fld>
            <a:endParaRPr lang="en-US" dirty="0"/>
          </a:p>
        </p:txBody>
      </p:sp>
      <p:sp>
        <p:nvSpPr>
          <p:cNvPr id="81" name="Rectangle 2"/>
          <p:cNvSpPr txBox="1">
            <a:spLocks noChangeArrowheads="1"/>
          </p:cNvSpPr>
          <p:nvPr/>
        </p:nvSpPr>
        <p:spPr>
          <a:xfrm>
            <a:off x="158441" y="742411"/>
            <a:ext cx="4182029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accent5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Source Sans Pro"/>
              </a:rPr>
              <a:t>Which Gate is this?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Source Sans Pro"/>
            </a:endParaRPr>
          </a:p>
        </p:txBody>
      </p:sp>
      <p:graphicFrame>
        <p:nvGraphicFramePr>
          <p:cNvPr id="82" name="Group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45897222"/>
              </p:ext>
            </p:extLst>
          </p:nvPr>
        </p:nvGraphicFramePr>
        <p:xfrm>
          <a:off x="5686633" y="3759428"/>
          <a:ext cx="1600200" cy="2590800"/>
        </p:xfrm>
        <a:graphic>
          <a:graphicData uri="http://schemas.openxmlformats.org/drawingml/2006/table">
            <a:tbl>
              <a:tblPr/>
              <a:tblGrid>
                <a:gridCol w="45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5125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out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0850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6713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0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 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125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125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84" name="Rectangle 29"/>
          <p:cNvSpPr>
            <a:spLocks noChangeArrowheads="1"/>
          </p:cNvSpPr>
          <p:nvPr/>
        </p:nvSpPr>
        <p:spPr bwMode="auto">
          <a:xfrm>
            <a:off x="4495800" y="1017588"/>
            <a:ext cx="4114800" cy="4113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defTabSz="914400" fontAlgn="auto">
              <a:spcBef>
                <a:spcPct val="20000"/>
              </a:spcBef>
              <a:spcAft>
                <a:spcPts val="0"/>
              </a:spcAft>
              <a:buClr>
                <a:srgbClr val="1F497D"/>
              </a:buClr>
            </a:pPr>
            <a:r>
              <a:rPr lang="en-US" sz="2800" dirty="0">
                <a:solidFill>
                  <a:schemeClr val="tx2"/>
                </a:solidFill>
                <a:latin typeface="Source Sans Pro"/>
                <a:ea typeface="+mn-ea"/>
                <a:cs typeface="+mn-cs"/>
              </a:rPr>
              <a:t>Function</a:t>
            </a:r>
            <a:r>
              <a:rPr lang="en-US" sz="2800" dirty="0" smtClean="0">
                <a:solidFill>
                  <a:schemeClr val="tx2"/>
                </a:solidFill>
                <a:latin typeface="Source Sans Pro"/>
                <a:ea typeface="+mn-ea"/>
                <a:cs typeface="+mn-cs"/>
              </a:rPr>
              <a:t>:</a:t>
            </a:r>
            <a:endParaRPr lang="en-US" sz="2800" dirty="0">
              <a:solidFill>
                <a:schemeClr val="tx2"/>
              </a:solidFill>
              <a:latin typeface="Source Sans Pro"/>
              <a:ea typeface="+mn-ea"/>
              <a:cs typeface="+mn-cs"/>
            </a:endParaRPr>
          </a:p>
          <a:p>
            <a:pPr defTabSz="914400" fontAlgn="auto">
              <a:spcBef>
                <a:spcPct val="20000"/>
              </a:spcBef>
              <a:spcAft>
                <a:spcPts val="0"/>
              </a:spcAft>
              <a:buClr>
                <a:srgbClr val="1F497D"/>
              </a:buClr>
            </a:pPr>
            <a:r>
              <a:rPr lang="en-US" sz="2800" dirty="0">
                <a:solidFill>
                  <a:schemeClr val="tx2"/>
                </a:solidFill>
                <a:latin typeface="Source Sans Pro"/>
                <a:ea typeface="+mn-ea"/>
                <a:cs typeface="+mn-cs"/>
              </a:rPr>
              <a:t>Symbol:</a:t>
            </a:r>
          </a:p>
          <a:p>
            <a:pPr defTabSz="914400" fontAlgn="auto">
              <a:spcBef>
                <a:spcPct val="20000"/>
              </a:spcBef>
              <a:spcAft>
                <a:spcPts val="0"/>
              </a:spcAft>
              <a:buClr>
                <a:srgbClr val="1F497D"/>
              </a:buClr>
            </a:pPr>
            <a:endParaRPr lang="en-US" sz="2800" dirty="0">
              <a:solidFill>
                <a:schemeClr val="tx2"/>
              </a:solidFill>
              <a:latin typeface="Source Sans Pro"/>
              <a:ea typeface="+mn-ea"/>
              <a:cs typeface="+mn-cs"/>
            </a:endParaRPr>
          </a:p>
          <a:p>
            <a:pPr defTabSz="914400" fontAlgn="auto">
              <a:spcBef>
                <a:spcPct val="20000"/>
              </a:spcBef>
              <a:spcAft>
                <a:spcPts val="0"/>
              </a:spcAft>
              <a:buClr>
                <a:srgbClr val="1F497D"/>
              </a:buClr>
            </a:pPr>
            <a:endParaRPr lang="en-US" sz="2800" dirty="0">
              <a:solidFill>
                <a:schemeClr val="tx2"/>
              </a:solidFill>
              <a:latin typeface="Source Sans Pro"/>
              <a:ea typeface="+mn-ea"/>
              <a:cs typeface="+mn-cs"/>
            </a:endParaRPr>
          </a:p>
          <a:p>
            <a:pPr defTabSz="914400" fontAlgn="auto">
              <a:spcBef>
                <a:spcPct val="20000"/>
              </a:spcBef>
              <a:spcAft>
                <a:spcPts val="0"/>
              </a:spcAft>
              <a:buClr>
                <a:srgbClr val="1F497D"/>
              </a:buClr>
            </a:pPr>
            <a:r>
              <a:rPr lang="en-US" sz="2800" dirty="0" smtClean="0">
                <a:solidFill>
                  <a:schemeClr val="tx2"/>
                </a:solidFill>
                <a:latin typeface="Source Sans Pro"/>
                <a:ea typeface="+mn-ea"/>
                <a:cs typeface="+mn-cs"/>
              </a:rPr>
              <a:t>Truth Table:</a:t>
            </a:r>
            <a:endParaRPr lang="en-US" sz="2800" dirty="0">
              <a:solidFill>
                <a:schemeClr val="tx2"/>
              </a:solidFill>
              <a:latin typeface="Source Sans Pro"/>
              <a:ea typeface="+mn-ea"/>
              <a:cs typeface="+mn-cs"/>
            </a:endParaRPr>
          </a:p>
          <a:p>
            <a:pPr marL="342900" indent="-342900" defTabSz="914400" fontAlgn="auto">
              <a:spcBef>
                <a:spcPct val="20000"/>
              </a:spcBef>
              <a:spcAft>
                <a:spcPts val="0"/>
              </a:spcAft>
              <a:buClr>
                <a:srgbClr val="1F497D"/>
              </a:buClr>
              <a:buFontTx/>
              <a:buChar char="•"/>
            </a:pPr>
            <a:endParaRPr lang="en-US" sz="2800" dirty="0">
              <a:solidFill>
                <a:schemeClr val="tx2"/>
              </a:solidFill>
              <a:latin typeface="Source Sans Pro"/>
              <a:ea typeface="+mn-ea"/>
              <a:cs typeface="+mn-cs"/>
            </a:endParaRPr>
          </a:p>
        </p:txBody>
      </p:sp>
      <p:sp>
        <p:nvSpPr>
          <p:cNvPr id="85" name="Line 15"/>
          <p:cNvSpPr>
            <a:spLocks noChangeShapeType="1"/>
          </p:cNvSpPr>
          <p:nvPr>
            <p:custDataLst>
              <p:tags r:id="rId1"/>
            </p:custDataLst>
          </p:nvPr>
        </p:nvSpPr>
        <p:spPr bwMode="auto">
          <a:xfrm>
            <a:off x="1450756" y="4075691"/>
            <a:ext cx="486954" cy="5511"/>
          </a:xfrm>
          <a:prstGeom prst="line">
            <a:avLst/>
          </a:prstGeom>
          <a:noFill/>
          <a:ln w="25560">
            <a:solidFill>
              <a:sysClr val="windowText" lastClr="000000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 w="28575">
                <a:solidFill>
                  <a:prstClr val="black"/>
                </a:solidFill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6" name="Line 17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>
            <a:off x="2203210" y="4292829"/>
            <a:ext cx="1224" cy="217138"/>
          </a:xfrm>
          <a:prstGeom prst="line">
            <a:avLst/>
          </a:prstGeom>
          <a:noFill/>
          <a:ln w="25560">
            <a:solidFill>
              <a:sysClr val="windowText" lastClr="000000"/>
            </a:solidFill>
            <a:miter lim="800000"/>
            <a:headEnd/>
            <a:tailEnd type="oval"/>
          </a:ln>
          <a:effectLst/>
        </p:spPr>
        <p:txBody>
          <a:bodyPr lIns="91430" tIns="45715" rIns="91430" bIns="45715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 w="28575">
                <a:solidFill>
                  <a:prstClr val="black"/>
                </a:solidFill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7" name="Line 18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>
            <a:off x="2025802" y="3857450"/>
            <a:ext cx="1223" cy="435378"/>
          </a:xfrm>
          <a:prstGeom prst="line">
            <a:avLst/>
          </a:prstGeom>
          <a:noFill/>
          <a:ln w="25560">
            <a:solidFill>
              <a:sysClr val="windowText" lastClr="000000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 w="28575">
                <a:solidFill>
                  <a:prstClr val="black"/>
                </a:solidFill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8" name="Line 19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2025803" y="4292829"/>
            <a:ext cx="177408" cy="1103"/>
          </a:xfrm>
          <a:prstGeom prst="line">
            <a:avLst/>
          </a:prstGeom>
          <a:noFill/>
          <a:ln w="25560">
            <a:solidFill>
              <a:sysClr val="windowText" lastClr="000000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 w="28575">
                <a:solidFill>
                  <a:prstClr val="black"/>
                </a:solidFill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9" name="Line 20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2025803" y="3857451"/>
            <a:ext cx="177408" cy="1102"/>
          </a:xfrm>
          <a:prstGeom prst="line">
            <a:avLst/>
          </a:prstGeom>
          <a:noFill/>
          <a:ln w="25560">
            <a:solidFill>
              <a:sysClr val="windowText" lastClr="000000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 w="28575">
                <a:solidFill>
                  <a:prstClr val="black"/>
                </a:solidFill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0" name="Line 21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1937710" y="3857450"/>
            <a:ext cx="1223" cy="435378"/>
          </a:xfrm>
          <a:prstGeom prst="line">
            <a:avLst/>
          </a:prstGeom>
          <a:noFill/>
          <a:ln w="25560">
            <a:solidFill>
              <a:sysClr val="windowText" lastClr="000000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 w="28575">
                <a:solidFill>
                  <a:prstClr val="black"/>
                </a:solidFill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1" name="Line 4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1456122" y="3269693"/>
            <a:ext cx="471462" cy="1102"/>
          </a:xfrm>
          <a:prstGeom prst="line">
            <a:avLst/>
          </a:prstGeom>
          <a:noFill/>
          <a:ln w="25560">
            <a:solidFill>
              <a:sysClr val="windowText" lastClr="000000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 w="28575">
                <a:solidFill>
                  <a:prstClr val="black"/>
                </a:solidFill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2" name="Line 5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2726788" y="1828540"/>
            <a:ext cx="1224" cy="217138"/>
          </a:xfrm>
          <a:prstGeom prst="line">
            <a:avLst/>
          </a:prstGeom>
          <a:noFill/>
          <a:ln w="25560">
            <a:solidFill>
              <a:sysClr val="windowText" lastClr="000000"/>
            </a:solidFill>
            <a:miter lim="800000"/>
            <a:headEnd type="oval"/>
            <a:tailEnd/>
          </a:ln>
          <a:effectLst/>
        </p:spPr>
        <p:txBody>
          <a:bodyPr lIns="91430" tIns="45715" rIns="91430" bIns="45715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 w="28575">
                <a:solidFill>
                  <a:prstClr val="black"/>
                </a:solidFill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3" name="Line 6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 flipH="1">
            <a:off x="2206691" y="3486830"/>
            <a:ext cx="1885" cy="384687"/>
          </a:xfrm>
          <a:prstGeom prst="line">
            <a:avLst/>
          </a:prstGeom>
          <a:noFill/>
          <a:ln w="25560">
            <a:solidFill>
              <a:sysClr val="windowText" lastClr="000000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 w="28575">
                <a:solidFill>
                  <a:prstClr val="black"/>
                </a:solidFill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4" name="Line 7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>
            <a:off x="2032392" y="3052555"/>
            <a:ext cx="1224" cy="435379"/>
          </a:xfrm>
          <a:prstGeom prst="line">
            <a:avLst/>
          </a:prstGeom>
          <a:noFill/>
          <a:ln w="25560">
            <a:solidFill>
              <a:sysClr val="windowText" lastClr="000000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 w="28575">
                <a:solidFill>
                  <a:prstClr val="black"/>
                </a:solidFill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5" name="Line 8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2032392" y="3486830"/>
            <a:ext cx="177408" cy="1103"/>
          </a:xfrm>
          <a:prstGeom prst="line">
            <a:avLst/>
          </a:prstGeom>
          <a:noFill/>
          <a:ln w="25560">
            <a:solidFill>
              <a:sysClr val="windowText" lastClr="000000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 w="28575">
                <a:solidFill>
                  <a:prstClr val="black"/>
                </a:solidFill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6" name="Line 9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>
            <a:off x="2032392" y="3052554"/>
            <a:ext cx="177408" cy="1103"/>
          </a:xfrm>
          <a:prstGeom prst="line">
            <a:avLst/>
          </a:prstGeom>
          <a:noFill/>
          <a:ln w="25560">
            <a:solidFill>
              <a:sysClr val="windowText" lastClr="000000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 w="28575">
                <a:solidFill>
                  <a:prstClr val="black"/>
                </a:solidFill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7" name="Line 10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>
            <a:off x="1943077" y="3052555"/>
            <a:ext cx="1223" cy="435379"/>
          </a:xfrm>
          <a:prstGeom prst="line">
            <a:avLst/>
          </a:prstGeom>
          <a:noFill/>
          <a:ln w="25560">
            <a:solidFill>
              <a:sysClr val="windowText" lastClr="000000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 w="28575">
                <a:solidFill>
                  <a:prstClr val="black"/>
                </a:solidFill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8" name="Line 15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>
            <a:off x="1261613" y="1826954"/>
            <a:ext cx="548102" cy="1586"/>
          </a:xfrm>
          <a:prstGeom prst="line">
            <a:avLst/>
          </a:prstGeom>
          <a:noFill/>
          <a:ln w="25560">
            <a:solidFill>
              <a:sysClr val="windowText" lastClr="000000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 w="28575">
                <a:solidFill>
                  <a:prstClr val="black"/>
                </a:solidFill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9" name="Text Box 30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1084650" y="3827133"/>
            <a:ext cx="386924" cy="48589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9991" tIns="46795" rIns="89991" bIns="46795">
            <a:spAutoFit/>
          </a:bodyPr>
          <a:lstStyle/>
          <a:p>
            <a:pPr defTabSz="914400" fontAlgn="auto">
              <a:lnSpc>
                <a:spcPct val="116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chemeClr val="tx2"/>
                </a:solidFill>
                <a:latin typeface="Source Sans Pro"/>
                <a:ea typeface="+mn-ea"/>
                <a:cs typeface="+mn-cs"/>
              </a:rPr>
              <a:t>A</a:t>
            </a:r>
            <a:endParaRPr lang="en-US" dirty="0">
              <a:solidFill>
                <a:schemeClr val="tx2"/>
              </a:solidFill>
              <a:latin typeface="Source Sans Pro"/>
              <a:ea typeface="+mn-ea"/>
              <a:cs typeface="+mn-cs"/>
            </a:endParaRPr>
          </a:p>
        </p:txBody>
      </p:sp>
      <p:sp>
        <p:nvSpPr>
          <p:cNvPr id="100" name="Text Box 30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2973262" y="2517547"/>
            <a:ext cx="609742" cy="48589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9991" tIns="46795" rIns="89991" bIns="46795">
            <a:spAutoFit/>
          </a:bodyPr>
          <a:lstStyle/>
          <a:p>
            <a:pPr defTabSz="914400" fontAlgn="auto">
              <a:lnSpc>
                <a:spcPct val="116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chemeClr val="tx2"/>
                </a:solidFill>
                <a:latin typeface="Source Sans Pro"/>
                <a:ea typeface="+mn-ea"/>
                <a:cs typeface="+mn-cs"/>
              </a:rPr>
              <a:t>out</a:t>
            </a:r>
            <a:endParaRPr lang="en-US" dirty="0">
              <a:solidFill>
                <a:schemeClr val="tx2"/>
              </a:solidFill>
              <a:latin typeface="Source Sans Pro"/>
              <a:ea typeface="+mn-ea"/>
              <a:cs typeface="+mn-cs"/>
            </a:endParaRPr>
          </a:p>
        </p:txBody>
      </p:sp>
      <p:sp>
        <p:nvSpPr>
          <p:cNvPr id="101" name="Text Box 30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1219200" y="1295400"/>
            <a:ext cx="978433" cy="48589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9991" tIns="46795" rIns="89991" bIns="46795">
            <a:spAutoFit/>
          </a:bodyPr>
          <a:lstStyle/>
          <a:p>
            <a:pPr defTabSz="914400" fontAlgn="auto">
              <a:lnSpc>
                <a:spcPct val="116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chemeClr val="tx2"/>
                </a:solidFill>
                <a:latin typeface="Source Sans Pro"/>
                <a:ea typeface="+mn-ea"/>
                <a:cs typeface="+mn-cs"/>
              </a:rPr>
              <a:t>V</a:t>
            </a:r>
            <a:r>
              <a:rPr lang="en-US" baseline="-25000" dirty="0" smtClean="0">
                <a:solidFill>
                  <a:schemeClr val="tx2"/>
                </a:solidFill>
                <a:latin typeface="Source Sans Pro"/>
                <a:ea typeface="+mn-ea"/>
                <a:cs typeface="+mn-cs"/>
              </a:rPr>
              <a:t>supply</a:t>
            </a:r>
            <a:endParaRPr lang="en-US" baseline="-25000" dirty="0">
              <a:solidFill>
                <a:schemeClr val="tx2"/>
              </a:solidFill>
              <a:latin typeface="Source Sans Pro"/>
              <a:ea typeface="+mn-ea"/>
              <a:cs typeface="+mn-cs"/>
            </a:endParaRPr>
          </a:p>
        </p:txBody>
      </p:sp>
      <p:sp>
        <p:nvSpPr>
          <p:cNvPr id="102" name="Text Box 30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1091083" y="2985863"/>
            <a:ext cx="386924" cy="48589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9991" tIns="46795" rIns="89991" bIns="46795">
            <a:spAutoFit/>
          </a:bodyPr>
          <a:lstStyle/>
          <a:p>
            <a:pPr defTabSz="914400" fontAlgn="auto">
              <a:lnSpc>
                <a:spcPct val="116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chemeClr val="tx2"/>
                </a:solidFill>
                <a:latin typeface="Source Sans Pro"/>
                <a:ea typeface="+mn-ea"/>
                <a:cs typeface="+mn-cs"/>
              </a:rPr>
              <a:t>B</a:t>
            </a:r>
            <a:endParaRPr lang="en-US" dirty="0">
              <a:solidFill>
                <a:schemeClr val="tx2"/>
              </a:solidFill>
              <a:latin typeface="Source Sans Pro"/>
              <a:ea typeface="+mn-ea"/>
              <a:cs typeface="+mn-cs"/>
            </a:endParaRPr>
          </a:p>
        </p:txBody>
      </p:sp>
      <p:sp>
        <p:nvSpPr>
          <p:cNvPr id="103" name="Line 4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>
            <a:off x="2137077" y="2261713"/>
            <a:ext cx="187372" cy="1102"/>
          </a:xfrm>
          <a:prstGeom prst="line">
            <a:avLst/>
          </a:prstGeom>
          <a:noFill/>
          <a:ln w="25560">
            <a:solidFill>
              <a:sysClr val="windowText" lastClr="000000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 w="28575">
                <a:solidFill>
                  <a:prstClr val="black"/>
                </a:solidFill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4" name="Line 7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>
            <a:off x="2547127" y="2044575"/>
            <a:ext cx="1224" cy="435379"/>
          </a:xfrm>
          <a:prstGeom prst="line">
            <a:avLst/>
          </a:prstGeom>
          <a:noFill/>
          <a:ln w="25560">
            <a:solidFill>
              <a:sysClr val="windowText" lastClr="000000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 w="28575">
                <a:solidFill>
                  <a:prstClr val="black"/>
                </a:solidFill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5" name="Line 8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>
            <a:off x="2547127" y="2478850"/>
            <a:ext cx="177408" cy="1103"/>
          </a:xfrm>
          <a:prstGeom prst="line">
            <a:avLst/>
          </a:prstGeom>
          <a:noFill/>
          <a:ln w="25560">
            <a:solidFill>
              <a:sysClr val="windowText" lastClr="000000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 w="28575">
                <a:solidFill>
                  <a:prstClr val="black"/>
                </a:solidFill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6" name="Line 9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>
            <a:off x="2547127" y="2044574"/>
            <a:ext cx="177408" cy="1103"/>
          </a:xfrm>
          <a:prstGeom prst="line">
            <a:avLst/>
          </a:prstGeom>
          <a:noFill/>
          <a:ln w="25560">
            <a:solidFill>
              <a:sysClr val="windowText" lastClr="000000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 w="28575">
                <a:solidFill>
                  <a:prstClr val="black"/>
                </a:solidFill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7" name="Line 10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>
            <a:off x="2457812" y="2044575"/>
            <a:ext cx="1223" cy="435379"/>
          </a:xfrm>
          <a:prstGeom prst="line">
            <a:avLst/>
          </a:prstGeom>
          <a:noFill/>
          <a:ln w="25560">
            <a:solidFill>
              <a:sysClr val="windowText" lastClr="000000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 w="28575">
                <a:solidFill>
                  <a:prstClr val="black"/>
                </a:solidFill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8" name="Oval 11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2331942" y="2224854"/>
            <a:ext cx="83047" cy="75437"/>
          </a:xfrm>
          <a:prstGeom prst="ellipse">
            <a:avLst/>
          </a:prstGeom>
          <a:noFill/>
          <a:ln w="25560">
            <a:solidFill>
              <a:sysClr val="windowText" lastClr="000000"/>
            </a:solidFill>
            <a:miter lim="800000"/>
            <a:headEnd/>
            <a:tailEnd/>
          </a:ln>
          <a:effectLst/>
        </p:spPr>
        <p:txBody>
          <a:bodyPr wrap="none" lIns="91430" tIns="45715" rIns="91430" bIns="45715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 w="28575">
                <a:solidFill>
                  <a:prstClr val="black"/>
                </a:solidFill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9" name="Text Box 30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1850127" y="1977882"/>
            <a:ext cx="386924" cy="48589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9991" tIns="46795" rIns="89991" bIns="46795">
            <a:spAutoFit/>
          </a:bodyPr>
          <a:lstStyle/>
          <a:p>
            <a:pPr defTabSz="914400" fontAlgn="auto">
              <a:lnSpc>
                <a:spcPct val="116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chemeClr val="tx2"/>
                </a:solidFill>
                <a:latin typeface="Source Sans Pro"/>
                <a:ea typeface="+mn-ea"/>
                <a:cs typeface="+mn-cs"/>
              </a:rPr>
              <a:t>B</a:t>
            </a:r>
            <a:endParaRPr lang="en-US" dirty="0">
              <a:solidFill>
                <a:schemeClr val="tx2"/>
              </a:solidFill>
              <a:latin typeface="Source Sans Pro"/>
              <a:ea typeface="+mn-ea"/>
              <a:cs typeface="+mn-cs"/>
            </a:endParaRPr>
          </a:p>
        </p:txBody>
      </p:sp>
      <p:sp>
        <p:nvSpPr>
          <p:cNvPr id="110" name="Line 5"/>
          <p:cNvSpPr>
            <a:spLocks noChangeShapeType="1"/>
          </p:cNvSpPr>
          <p:nvPr>
            <p:custDataLst>
              <p:tags r:id="rId26"/>
            </p:custDataLst>
          </p:nvPr>
        </p:nvSpPr>
        <p:spPr bwMode="auto">
          <a:xfrm flipV="1">
            <a:off x="2721422" y="2489928"/>
            <a:ext cx="3113" cy="333375"/>
          </a:xfrm>
          <a:prstGeom prst="line">
            <a:avLst/>
          </a:prstGeom>
          <a:noFill/>
          <a:ln w="25560">
            <a:solidFill>
              <a:sysClr val="windowText" lastClr="000000"/>
            </a:solidFill>
            <a:miter lim="800000"/>
            <a:headEnd type="oval"/>
            <a:tailEnd/>
          </a:ln>
          <a:effectLst/>
        </p:spPr>
        <p:txBody>
          <a:bodyPr lIns="91430" tIns="45715" rIns="91430" bIns="45715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 w="28575">
                <a:solidFill>
                  <a:prstClr val="black"/>
                </a:solidFill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1" name="Line 15"/>
          <p:cNvSpPr>
            <a:spLocks noChangeShapeType="1"/>
          </p:cNvSpPr>
          <p:nvPr>
            <p:custDataLst>
              <p:tags r:id="rId27"/>
            </p:custDataLst>
          </p:nvPr>
        </p:nvSpPr>
        <p:spPr bwMode="auto">
          <a:xfrm>
            <a:off x="1527113" y="2821715"/>
            <a:ext cx="1444687" cy="1587"/>
          </a:xfrm>
          <a:prstGeom prst="line">
            <a:avLst/>
          </a:prstGeom>
          <a:noFill/>
          <a:ln w="25560">
            <a:solidFill>
              <a:sysClr val="windowText" lastClr="000000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 w="28575">
                <a:solidFill>
                  <a:prstClr val="black"/>
                </a:solidFill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2" name="Line 5"/>
          <p:cNvSpPr>
            <a:spLocks noChangeShapeType="1"/>
          </p:cNvSpPr>
          <p:nvPr>
            <p:custDataLst>
              <p:tags r:id="rId28"/>
            </p:custDataLst>
          </p:nvPr>
        </p:nvSpPr>
        <p:spPr bwMode="auto">
          <a:xfrm>
            <a:off x="1529366" y="1826953"/>
            <a:ext cx="1224" cy="217138"/>
          </a:xfrm>
          <a:prstGeom prst="line">
            <a:avLst/>
          </a:prstGeom>
          <a:noFill/>
          <a:ln w="25560">
            <a:solidFill>
              <a:sysClr val="windowText" lastClr="000000"/>
            </a:solidFill>
            <a:miter lim="800000"/>
            <a:headEnd type="oval"/>
            <a:tailEnd/>
          </a:ln>
          <a:effectLst/>
        </p:spPr>
        <p:txBody>
          <a:bodyPr lIns="91430" tIns="45715" rIns="91430" bIns="45715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 w="28575">
                <a:solidFill>
                  <a:prstClr val="black"/>
                </a:solidFill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3" name="Line 4"/>
          <p:cNvSpPr>
            <a:spLocks noChangeShapeType="1"/>
          </p:cNvSpPr>
          <p:nvPr>
            <p:custDataLst>
              <p:tags r:id="rId29"/>
            </p:custDataLst>
          </p:nvPr>
        </p:nvSpPr>
        <p:spPr bwMode="auto">
          <a:xfrm>
            <a:off x="939655" y="2260126"/>
            <a:ext cx="187372" cy="1102"/>
          </a:xfrm>
          <a:prstGeom prst="line">
            <a:avLst/>
          </a:prstGeom>
          <a:noFill/>
          <a:ln w="25560">
            <a:solidFill>
              <a:sysClr val="windowText" lastClr="000000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 w="28575">
                <a:solidFill>
                  <a:prstClr val="black"/>
                </a:solidFill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4" name="Line 7"/>
          <p:cNvSpPr>
            <a:spLocks noChangeShapeType="1"/>
          </p:cNvSpPr>
          <p:nvPr>
            <p:custDataLst>
              <p:tags r:id="rId30"/>
            </p:custDataLst>
          </p:nvPr>
        </p:nvSpPr>
        <p:spPr bwMode="auto">
          <a:xfrm>
            <a:off x="1349705" y="2042988"/>
            <a:ext cx="1224" cy="435379"/>
          </a:xfrm>
          <a:prstGeom prst="line">
            <a:avLst/>
          </a:prstGeom>
          <a:noFill/>
          <a:ln w="25560">
            <a:solidFill>
              <a:sysClr val="windowText" lastClr="000000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 w="28575">
                <a:solidFill>
                  <a:prstClr val="black"/>
                </a:solidFill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5" name="Line 8"/>
          <p:cNvSpPr>
            <a:spLocks noChangeShapeType="1"/>
          </p:cNvSpPr>
          <p:nvPr>
            <p:custDataLst>
              <p:tags r:id="rId31"/>
            </p:custDataLst>
          </p:nvPr>
        </p:nvSpPr>
        <p:spPr bwMode="auto">
          <a:xfrm>
            <a:off x="1349705" y="2477263"/>
            <a:ext cx="177408" cy="1103"/>
          </a:xfrm>
          <a:prstGeom prst="line">
            <a:avLst/>
          </a:prstGeom>
          <a:noFill/>
          <a:ln w="25560">
            <a:solidFill>
              <a:sysClr val="windowText" lastClr="000000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 w="28575">
                <a:solidFill>
                  <a:prstClr val="black"/>
                </a:solidFill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6" name="Line 9"/>
          <p:cNvSpPr>
            <a:spLocks noChangeShapeType="1"/>
          </p:cNvSpPr>
          <p:nvPr>
            <p:custDataLst>
              <p:tags r:id="rId32"/>
            </p:custDataLst>
          </p:nvPr>
        </p:nvSpPr>
        <p:spPr bwMode="auto">
          <a:xfrm>
            <a:off x="1349705" y="2042987"/>
            <a:ext cx="177408" cy="1103"/>
          </a:xfrm>
          <a:prstGeom prst="line">
            <a:avLst/>
          </a:prstGeom>
          <a:noFill/>
          <a:ln w="25560">
            <a:solidFill>
              <a:sysClr val="windowText" lastClr="000000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 w="28575">
                <a:solidFill>
                  <a:prstClr val="black"/>
                </a:solidFill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7" name="Line 10"/>
          <p:cNvSpPr>
            <a:spLocks noChangeShapeType="1"/>
          </p:cNvSpPr>
          <p:nvPr>
            <p:custDataLst>
              <p:tags r:id="rId33"/>
            </p:custDataLst>
          </p:nvPr>
        </p:nvSpPr>
        <p:spPr bwMode="auto">
          <a:xfrm>
            <a:off x="1260390" y="2042988"/>
            <a:ext cx="1223" cy="435379"/>
          </a:xfrm>
          <a:prstGeom prst="line">
            <a:avLst/>
          </a:prstGeom>
          <a:noFill/>
          <a:ln w="25560">
            <a:solidFill>
              <a:sysClr val="windowText" lastClr="000000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 w="28575">
                <a:solidFill>
                  <a:prstClr val="black"/>
                </a:solidFill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8" name="Oval 11"/>
          <p:cNvSpPr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1127028" y="2224854"/>
            <a:ext cx="90539" cy="73849"/>
          </a:xfrm>
          <a:prstGeom prst="ellipse">
            <a:avLst/>
          </a:prstGeom>
          <a:noFill/>
          <a:ln w="25560">
            <a:solidFill>
              <a:sysClr val="windowText" lastClr="000000"/>
            </a:solidFill>
            <a:miter lim="800000"/>
            <a:headEnd/>
            <a:tailEnd/>
          </a:ln>
          <a:effectLst/>
        </p:spPr>
        <p:txBody>
          <a:bodyPr wrap="none" lIns="91430" tIns="45715" rIns="91430" bIns="45715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 w="28575">
                <a:solidFill>
                  <a:prstClr val="black"/>
                </a:solidFill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9" name="Text Box 30"/>
          <p:cNvSpPr txBox="1"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652705" y="1976295"/>
            <a:ext cx="386924" cy="48589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9991" tIns="46795" rIns="89991" bIns="46795">
            <a:spAutoFit/>
          </a:bodyPr>
          <a:lstStyle/>
          <a:p>
            <a:pPr defTabSz="914400" fontAlgn="auto">
              <a:lnSpc>
                <a:spcPct val="116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chemeClr val="tx2"/>
                </a:solidFill>
                <a:latin typeface="Source Sans Pro"/>
                <a:ea typeface="+mn-ea"/>
                <a:cs typeface="+mn-cs"/>
              </a:rPr>
              <a:t>A</a:t>
            </a:r>
            <a:endParaRPr lang="en-US" dirty="0">
              <a:solidFill>
                <a:schemeClr val="tx2"/>
              </a:solidFill>
              <a:latin typeface="Source Sans Pro"/>
              <a:ea typeface="+mn-ea"/>
              <a:cs typeface="+mn-cs"/>
            </a:endParaRPr>
          </a:p>
        </p:txBody>
      </p:sp>
      <p:sp>
        <p:nvSpPr>
          <p:cNvPr id="120" name="Line 5"/>
          <p:cNvSpPr>
            <a:spLocks noChangeShapeType="1"/>
          </p:cNvSpPr>
          <p:nvPr>
            <p:custDataLst>
              <p:tags r:id="rId36"/>
            </p:custDataLst>
          </p:nvPr>
        </p:nvSpPr>
        <p:spPr bwMode="auto">
          <a:xfrm flipV="1">
            <a:off x="1524000" y="2488341"/>
            <a:ext cx="3113" cy="333375"/>
          </a:xfrm>
          <a:prstGeom prst="line">
            <a:avLst/>
          </a:prstGeom>
          <a:noFill/>
          <a:ln w="25560">
            <a:solidFill>
              <a:sysClr val="windowText" lastClr="000000"/>
            </a:solidFill>
            <a:miter lim="800000"/>
            <a:headEnd type="none"/>
            <a:tailEnd/>
          </a:ln>
          <a:effectLst/>
        </p:spPr>
        <p:txBody>
          <a:bodyPr lIns="91430" tIns="45715" rIns="91430" bIns="45715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 w="28575">
                <a:solidFill>
                  <a:prstClr val="black"/>
                </a:solidFill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1" name="Line 5"/>
          <p:cNvSpPr>
            <a:spLocks noChangeShapeType="1"/>
          </p:cNvSpPr>
          <p:nvPr>
            <p:custDataLst>
              <p:tags r:id="rId37"/>
            </p:custDataLst>
          </p:nvPr>
        </p:nvSpPr>
        <p:spPr bwMode="auto">
          <a:xfrm>
            <a:off x="2209800" y="2835416"/>
            <a:ext cx="1224" cy="217138"/>
          </a:xfrm>
          <a:prstGeom prst="line">
            <a:avLst/>
          </a:prstGeom>
          <a:noFill/>
          <a:ln w="25560">
            <a:solidFill>
              <a:sysClr val="windowText" lastClr="000000"/>
            </a:solidFill>
            <a:miter lim="800000"/>
            <a:headEnd type="oval"/>
            <a:tailEnd/>
          </a:ln>
          <a:effectLst/>
        </p:spPr>
        <p:txBody>
          <a:bodyPr lIns="91430" tIns="45715" rIns="91430" bIns="45715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 w="28575">
                <a:solidFill>
                  <a:prstClr val="black"/>
                </a:solidFill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2" name="Line 15"/>
          <p:cNvSpPr>
            <a:spLocks noChangeShapeType="1"/>
          </p:cNvSpPr>
          <p:nvPr>
            <p:custDataLst>
              <p:tags r:id="rId38"/>
            </p:custDataLst>
          </p:nvPr>
        </p:nvSpPr>
        <p:spPr bwMode="auto">
          <a:xfrm>
            <a:off x="2447371" y="1825367"/>
            <a:ext cx="548102" cy="1586"/>
          </a:xfrm>
          <a:prstGeom prst="line">
            <a:avLst/>
          </a:prstGeom>
          <a:noFill/>
          <a:ln w="25560">
            <a:solidFill>
              <a:sysClr val="windowText" lastClr="000000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 w="28575">
                <a:solidFill>
                  <a:prstClr val="black"/>
                </a:solidFill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3" name="Text Box 30"/>
          <p:cNvSpPr txBox="1">
            <a:spLocks noChangeArrowheads="1"/>
          </p:cNvSpPr>
          <p:nvPr>
            <p:custDataLst>
              <p:tags r:id="rId39"/>
            </p:custDataLst>
          </p:nvPr>
        </p:nvSpPr>
        <p:spPr bwMode="auto">
          <a:xfrm>
            <a:off x="2433515" y="1295400"/>
            <a:ext cx="978433" cy="48589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9991" tIns="46795" rIns="89991" bIns="46795">
            <a:spAutoFit/>
          </a:bodyPr>
          <a:lstStyle/>
          <a:p>
            <a:pPr defTabSz="914400" fontAlgn="auto">
              <a:lnSpc>
                <a:spcPct val="116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chemeClr val="tx2"/>
                </a:solidFill>
                <a:latin typeface="Source Sans Pro"/>
                <a:ea typeface="+mn-ea"/>
                <a:cs typeface="+mn-cs"/>
              </a:rPr>
              <a:t>V</a:t>
            </a:r>
            <a:r>
              <a:rPr lang="en-US" baseline="-25000" dirty="0">
                <a:solidFill>
                  <a:schemeClr val="tx2"/>
                </a:solidFill>
                <a:latin typeface="Source Sans Pro"/>
                <a:ea typeface="+mn-ea"/>
                <a:cs typeface="+mn-cs"/>
              </a:rPr>
              <a:t>supply</a:t>
            </a:r>
            <a:endParaRPr lang="en-US" dirty="0">
              <a:solidFill>
                <a:schemeClr val="tx2"/>
              </a:solidFill>
              <a:latin typeface="Source Sans Pro"/>
              <a:ea typeface="+mn-ea"/>
              <a:cs typeface="+mn-cs"/>
            </a:endParaRPr>
          </a:p>
        </p:txBody>
      </p:sp>
      <p:cxnSp>
        <p:nvCxnSpPr>
          <p:cNvPr id="124" name="Straight Connector 123"/>
          <p:cNvCxnSpPr/>
          <p:nvPr/>
        </p:nvCxnSpPr>
        <p:spPr>
          <a:xfrm>
            <a:off x="1863725" y="4495800"/>
            <a:ext cx="650875" cy="0"/>
          </a:xfrm>
          <a:prstGeom prst="line">
            <a:avLst/>
          </a:prstGeom>
          <a:noFill/>
          <a:ln w="31750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125" name="Straight Connector 124"/>
          <p:cNvCxnSpPr/>
          <p:nvPr/>
        </p:nvCxnSpPr>
        <p:spPr>
          <a:xfrm>
            <a:off x="2106612" y="4691062"/>
            <a:ext cx="152400" cy="0"/>
          </a:xfrm>
          <a:prstGeom prst="line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126" name="Straight Connector 125"/>
          <p:cNvCxnSpPr/>
          <p:nvPr/>
        </p:nvCxnSpPr>
        <p:spPr>
          <a:xfrm>
            <a:off x="2016125" y="4614862"/>
            <a:ext cx="304800" cy="0"/>
          </a:xfrm>
          <a:prstGeom prst="line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</a:ln>
          <a:effectLst/>
        </p:spPr>
      </p:cxnSp>
      <p:sp>
        <p:nvSpPr>
          <p:cNvPr id="127" name="Rectangle 12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508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8" name="Title 1"/>
          <p:cNvSpPr txBox="1">
            <a:spLocks/>
          </p:cNvSpPr>
          <p:nvPr/>
        </p:nvSpPr>
        <p:spPr>
          <a:xfrm>
            <a:off x="5029200" y="57152"/>
            <a:ext cx="4038600" cy="7810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accent5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dirty="0" err="1" smtClean="0">
                <a:solidFill>
                  <a:schemeClr val="accent2"/>
                </a:solidFill>
                <a:latin typeface="Source Sans Pro"/>
              </a:rPr>
              <a:t>iClicker</a:t>
            </a:r>
            <a:r>
              <a:rPr lang="en-US" dirty="0" smtClean="0">
                <a:solidFill>
                  <a:schemeClr val="accent2"/>
                </a:solidFill>
                <a:latin typeface="Source Sans Pro"/>
              </a:rPr>
              <a:t> Question</a:t>
            </a:r>
            <a:endParaRPr lang="en-US" dirty="0">
              <a:solidFill>
                <a:schemeClr val="accent2"/>
              </a:solidFill>
              <a:latin typeface="Source Sans Pro"/>
            </a:endParaRPr>
          </a:p>
        </p:txBody>
      </p:sp>
      <p:sp>
        <p:nvSpPr>
          <p:cNvPr id="129" name="Rectangle 128"/>
          <p:cNvSpPr/>
          <p:nvPr/>
        </p:nvSpPr>
        <p:spPr>
          <a:xfrm>
            <a:off x="179382" y="4703519"/>
            <a:ext cx="152054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defTabSz="914400" fontAlgn="auto">
              <a:spcBef>
                <a:spcPts val="0"/>
              </a:spcBef>
              <a:spcAft>
                <a:spcPts val="0"/>
              </a:spcAft>
              <a:buFontTx/>
              <a:buAutoNum type="alphaUcParenBoth"/>
            </a:pPr>
            <a:r>
              <a:rPr lang="en-US" dirty="0" smtClean="0">
                <a:solidFill>
                  <a:srgbClr val="FF0000"/>
                </a:solidFill>
                <a:latin typeface="Calibri"/>
                <a:ea typeface="+mn-ea"/>
                <a:cs typeface="+mn-cs"/>
              </a:rPr>
              <a:t>NOT</a:t>
            </a:r>
            <a:endParaRPr lang="en-US" dirty="0">
              <a:solidFill>
                <a:srgbClr val="FF0000"/>
              </a:solidFill>
              <a:latin typeface="Calibri"/>
              <a:ea typeface="+mn-ea"/>
              <a:cs typeface="+mn-cs"/>
            </a:endParaRPr>
          </a:p>
          <a:p>
            <a:pPr marL="514350" indent="-514350" defTabSz="914400" fontAlgn="auto">
              <a:spcBef>
                <a:spcPts val="0"/>
              </a:spcBef>
              <a:spcAft>
                <a:spcPts val="0"/>
              </a:spcAft>
              <a:buFontTx/>
              <a:buAutoNum type="alphaUcParenBoth"/>
            </a:pPr>
            <a:r>
              <a:rPr lang="en-US" dirty="0" smtClean="0">
                <a:solidFill>
                  <a:srgbClr val="FF0000"/>
                </a:solidFill>
                <a:latin typeface="Calibri"/>
                <a:ea typeface="+mn-ea"/>
                <a:cs typeface="+mn-cs"/>
              </a:rPr>
              <a:t>OR</a:t>
            </a:r>
          </a:p>
          <a:p>
            <a:pPr marL="514350" indent="-514350" defTabSz="914400" fontAlgn="auto">
              <a:spcBef>
                <a:spcPts val="0"/>
              </a:spcBef>
              <a:spcAft>
                <a:spcPts val="0"/>
              </a:spcAft>
              <a:buFontTx/>
              <a:buAutoNum type="alphaUcParenBoth"/>
            </a:pPr>
            <a:r>
              <a:rPr lang="en-US" dirty="0" smtClean="0">
                <a:solidFill>
                  <a:srgbClr val="FF0000"/>
                </a:solidFill>
                <a:latin typeface="Calibri"/>
                <a:ea typeface="+mn-ea"/>
                <a:cs typeface="+mn-cs"/>
              </a:rPr>
              <a:t>XOR</a:t>
            </a:r>
          </a:p>
          <a:p>
            <a:pPr marL="514350" indent="-514350" defTabSz="914400" fontAlgn="auto">
              <a:spcBef>
                <a:spcPts val="0"/>
              </a:spcBef>
              <a:spcAft>
                <a:spcPts val="0"/>
              </a:spcAft>
              <a:buFontTx/>
              <a:buAutoNum type="alphaUcParenBoth"/>
            </a:pPr>
            <a:r>
              <a:rPr lang="en-US" dirty="0" smtClean="0">
                <a:solidFill>
                  <a:srgbClr val="FF0000"/>
                </a:solidFill>
                <a:latin typeface="Calibri"/>
                <a:ea typeface="+mn-ea"/>
                <a:cs typeface="+mn-cs"/>
              </a:rPr>
              <a:t>AND</a:t>
            </a:r>
            <a:endParaRPr lang="en-US" dirty="0">
              <a:solidFill>
                <a:srgbClr val="FF0000"/>
              </a:solidFill>
              <a:latin typeface="Calibri"/>
              <a:ea typeface="+mn-ea"/>
              <a:cs typeface="+mn-cs"/>
            </a:endParaRPr>
          </a:p>
          <a:p>
            <a:pPr marL="514350" indent="-514350" defTabSz="914400" fontAlgn="auto">
              <a:spcBef>
                <a:spcPts val="0"/>
              </a:spcBef>
              <a:spcAft>
                <a:spcPts val="0"/>
              </a:spcAft>
              <a:buFontTx/>
              <a:buAutoNum type="alphaUcParenBoth"/>
            </a:pPr>
            <a:r>
              <a:rPr lang="en-US" dirty="0" smtClean="0">
                <a:solidFill>
                  <a:srgbClr val="FF0000"/>
                </a:solidFill>
                <a:latin typeface="Calibri"/>
                <a:ea typeface="+mn-ea"/>
                <a:cs typeface="+mn-cs"/>
              </a:rPr>
              <a:t>NAND</a:t>
            </a:r>
            <a:endParaRPr lang="en-US" dirty="0">
              <a:solidFill>
                <a:srgbClr val="FF0000"/>
              </a:solidFill>
              <a:latin typeface="Calibri"/>
              <a:ea typeface="+mn-ea"/>
              <a:cs typeface="+mn-cs"/>
            </a:endParaRPr>
          </a:p>
        </p:txBody>
      </p:sp>
      <p:grpSp>
        <p:nvGrpSpPr>
          <p:cNvPr id="130" name="Group 9"/>
          <p:cNvGrpSpPr>
            <a:grpSpLocks/>
          </p:cNvGrpSpPr>
          <p:nvPr/>
        </p:nvGrpSpPr>
        <p:grpSpPr bwMode="auto">
          <a:xfrm>
            <a:off x="1557494" y="4838723"/>
            <a:ext cx="550668" cy="211526"/>
            <a:chOff x="3884" y="1731"/>
            <a:chExt cx="630" cy="242"/>
          </a:xfrm>
        </p:grpSpPr>
        <p:sp>
          <p:nvSpPr>
            <p:cNvPr id="131" name="AutoShape 10"/>
            <p:cNvSpPr>
              <a:spLocks noChangeArrowheads="1"/>
            </p:cNvSpPr>
            <p:nvPr/>
          </p:nvSpPr>
          <p:spPr bwMode="auto">
            <a:xfrm rot="5400000">
              <a:off x="4022" y="1713"/>
              <a:ext cx="242" cy="277"/>
            </a:xfrm>
            <a:prstGeom prst="triangle">
              <a:avLst>
                <a:gd name="adj" fmla="val 50000"/>
              </a:avLst>
            </a:prstGeom>
            <a:noFill/>
            <a:ln w="2540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2" name="Oval 11"/>
            <p:cNvSpPr>
              <a:spLocks noChangeArrowheads="1"/>
            </p:cNvSpPr>
            <p:nvPr/>
          </p:nvSpPr>
          <p:spPr bwMode="auto">
            <a:xfrm>
              <a:off x="4252" y="1799"/>
              <a:ext cx="96" cy="96"/>
            </a:xfrm>
            <a:prstGeom prst="ellipse">
              <a:avLst/>
            </a:prstGeom>
            <a:solidFill>
              <a:sysClr val="window" lastClr="FFFFFF"/>
            </a:solidFill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3" name="Line 12"/>
            <p:cNvSpPr>
              <a:spLocks noChangeShapeType="1"/>
            </p:cNvSpPr>
            <p:nvPr/>
          </p:nvSpPr>
          <p:spPr bwMode="auto">
            <a:xfrm flipH="1">
              <a:off x="3884" y="1847"/>
              <a:ext cx="126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4" name="Line 13"/>
            <p:cNvSpPr>
              <a:spLocks noChangeShapeType="1"/>
            </p:cNvSpPr>
            <p:nvPr/>
          </p:nvSpPr>
          <p:spPr bwMode="auto">
            <a:xfrm flipH="1" flipV="1">
              <a:off x="4348" y="1847"/>
              <a:ext cx="166" cy="3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35" name="Group 14"/>
          <p:cNvGrpSpPr>
            <a:grpSpLocks/>
          </p:cNvGrpSpPr>
          <p:nvPr/>
        </p:nvGrpSpPr>
        <p:grpSpPr bwMode="auto">
          <a:xfrm>
            <a:off x="1671427" y="5187847"/>
            <a:ext cx="346357" cy="217322"/>
            <a:chOff x="4685" y="3035"/>
            <a:chExt cx="816" cy="512"/>
          </a:xfrm>
        </p:grpSpPr>
        <p:sp>
          <p:nvSpPr>
            <p:cNvPr id="136" name="AutoShape 15"/>
            <p:cNvSpPr>
              <a:spLocks noChangeArrowheads="1"/>
            </p:cNvSpPr>
            <p:nvPr/>
          </p:nvSpPr>
          <p:spPr bwMode="auto">
            <a:xfrm flipH="1">
              <a:off x="4732" y="3035"/>
              <a:ext cx="588" cy="512"/>
            </a:xfrm>
            <a:prstGeom prst="moon">
              <a:avLst>
                <a:gd name="adj" fmla="val 71690"/>
              </a:avLst>
            </a:prstGeom>
            <a:noFill/>
            <a:ln w="2540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7" name="Line 16"/>
            <p:cNvSpPr>
              <a:spLocks noChangeShapeType="1"/>
            </p:cNvSpPr>
            <p:nvPr/>
          </p:nvSpPr>
          <p:spPr bwMode="auto">
            <a:xfrm flipH="1">
              <a:off x="4685" y="3190"/>
              <a:ext cx="176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8" name="Line 17"/>
            <p:cNvSpPr>
              <a:spLocks noChangeShapeType="1"/>
            </p:cNvSpPr>
            <p:nvPr/>
          </p:nvSpPr>
          <p:spPr bwMode="auto">
            <a:xfrm flipH="1">
              <a:off x="4685" y="3410"/>
              <a:ext cx="176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9" name="Line 18"/>
            <p:cNvSpPr>
              <a:spLocks noChangeShapeType="1"/>
            </p:cNvSpPr>
            <p:nvPr/>
          </p:nvSpPr>
          <p:spPr bwMode="auto">
            <a:xfrm flipH="1">
              <a:off x="5325" y="3295"/>
              <a:ext cx="176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40" name="Group 139"/>
          <p:cNvGrpSpPr/>
          <p:nvPr/>
        </p:nvGrpSpPr>
        <p:grpSpPr>
          <a:xfrm>
            <a:off x="1716455" y="5523345"/>
            <a:ext cx="351568" cy="283074"/>
            <a:chOff x="4114800" y="4672288"/>
            <a:chExt cx="1076323" cy="838508"/>
          </a:xfrm>
        </p:grpSpPr>
        <p:sp>
          <p:nvSpPr>
            <p:cNvPr id="141" name="AutoShape 14"/>
            <p:cNvSpPr>
              <a:spLocks noChangeArrowheads="1"/>
            </p:cNvSpPr>
            <p:nvPr>
              <p:custDataLst>
                <p:tags r:id="rId40"/>
              </p:custDataLst>
            </p:nvPr>
          </p:nvSpPr>
          <p:spPr bwMode="auto">
            <a:xfrm flipH="1">
              <a:off x="4257674" y="4697997"/>
              <a:ext cx="933449" cy="812799"/>
            </a:xfrm>
            <a:prstGeom prst="moon">
              <a:avLst>
                <a:gd name="adj" fmla="val 87500"/>
              </a:avLst>
            </a:prstGeom>
            <a:noFill/>
            <a:ln w="25400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142" name="Freeform 141"/>
            <p:cNvSpPr/>
            <p:nvPr/>
          </p:nvSpPr>
          <p:spPr>
            <a:xfrm>
              <a:off x="4114800" y="4672288"/>
              <a:ext cx="112685" cy="838507"/>
            </a:xfrm>
            <a:custGeom>
              <a:avLst/>
              <a:gdLst>
                <a:gd name="connsiteX0" fmla="*/ 0 w 135084"/>
                <a:gd name="connsiteY0" fmla="*/ 0 h 749508"/>
                <a:gd name="connsiteX1" fmla="*/ 134912 w 135084"/>
                <a:gd name="connsiteY1" fmla="*/ 419725 h 749508"/>
                <a:gd name="connsiteX2" fmla="*/ 29981 w 135084"/>
                <a:gd name="connsiteY2" fmla="*/ 749508 h 7495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5084" h="749508">
                  <a:moveTo>
                    <a:pt x="0" y="0"/>
                  </a:moveTo>
                  <a:cubicBezTo>
                    <a:pt x="64957" y="147403"/>
                    <a:pt x="129915" y="294807"/>
                    <a:pt x="134912" y="419725"/>
                  </a:cubicBezTo>
                  <a:cubicBezTo>
                    <a:pt x="139909" y="544643"/>
                    <a:pt x="34978" y="647075"/>
                    <a:pt x="29981" y="749508"/>
                  </a:cubicBezTo>
                </a:path>
              </a:pathLst>
            </a:custGeom>
            <a:noFill/>
            <a:ln w="2540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43" name="Line 16"/>
          <p:cNvSpPr>
            <a:spLocks noChangeShapeType="1"/>
          </p:cNvSpPr>
          <p:nvPr/>
        </p:nvSpPr>
        <p:spPr bwMode="auto">
          <a:xfrm flipH="1">
            <a:off x="1671427" y="5656188"/>
            <a:ext cx="74704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44" name="Line 17"/>
          <p:cNvSpPr>
            <a:spLocks noChangeShapeType="1"/>
          </p:cNvSpPr>
          <p:nvPr/>
        </p:nvSpPr>
        <p:spPr bwMode="auto">
          <a:xfrm flipH="1">
            <a:off x="1676723" y="5716327"/>
            <a:ext cx="74704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45" name="Line 18"/>
          <p:cNvSpPr>
            <a:spLocks noChangeShapeType="1"/>
          </p:cNvSpPr>
          <p:nvPr/>
        </p:nvSpPr>
        <p:spPr bwMode="auto">
          <a:xfrm flipH="1">
            <a:off x="2068023" y="5664882"/>
            <a:ext cx="74704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grpSp>
        <p:nvGrpSpPr>
          <p:cNvPr id="146" name="Group 4"/>
          <p:cNvGrpSpPr>
            <a:grpSpLocks/>
          </p:cNvGrpSpPr>
          <p:nvPr/>
        </p:nvGrpSpPr>
        <p:grpSpPr bwMode="auto">
          <a:xfrm>
            <a:off x="1645572" y="5913828"/>
            <a:ext cx="498922" cy="236591"/>
            <a:chOff x="1056" y="1584"/>
            <a:chExt cx="911" cy="432"/>
          </a:xfrm>
        </p:grpSpPr>
        <p:sp>
          <p:nvSpPr>
            <p:cNvPr id="147" name="AutoShape 5"/>
            <p:cNvSpPr>
              <a:spLocks noChangeArrowheads="1"/>
            </p:cNvSpPr>
            <p:nvPr/>
          </p:nvSpPr>
          <p:spPr bwMode="auto">
            <a:xfrm>
              <a:off x="1248" y="1584"/>
              <a:ext cx="528" cy="432"/>
            </a:xfrm>
            <a:prstGeom prst="flowChartDelay">
              <a:avLst/>
            </a:prstGeom>
            <a:noFill/>
            <a:ln w="2540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8" name="Line 6"/>
            <p:cNvSpPr>
              <a:spLocks noChangeShapeType="1"/>
            </p:cNvSpPr>
            <p:nvPr/>
          </p:nvSpPr>
          <p:spPr bwMode="auto">
            <a:xfrm flipH="1">
              <a:off x="1056" y="1680"/>
              <a:ext cx="192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9" name="Line 7"/>
            <p:cNvSpPr>
              <a:spLocks noChangeShapeType="1"/>
            </p:cNvSpPr>
            <p:nvPr/>
          </p:nvSpPr>
          <p:spPr bwMode="auto">
            <a:xfrm flipH="1">
              <a:off x="1056" y="1920"/>
              <a:ext cx="192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0" name="Line 8"/>
            <p:cNvSpPr>
              <a:spLocks noChangeShapeType="1"/>
            </p:cNvSpPr>
            <p:nvPr/>
          </p:nvSpPr>
          <p:spPr bwMode="auto">
            <a:xfrm flipH="1">
              <a:off x="1775" y="1796"/>
              <a:ext cx="192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51" name="Group 150"/>
          <p:cNvGrpSpPr/>
          <p:nvPr/>
        </p:nvGrpSpPr>
        <p:grpSpPr>
          <a:xfrm>
            <a:off x="1659141" y="6288516"/>
            <a:ext cx="517588" cy="218358"/>
            <a:chOff x="5918201" y="1947862"/>
            <a:chExt cx="1625601" cy="685800"/>
          </a:xfrm>
        </p:grpSpPr>
        <p:sp>
          <p:nvSpPr>
            <p:cNvPr id="152" name="AutoShape 5"/>
            <p:cNvSpPr>
              <a:spLocks noChangeArrowheads="1"/>
            </p:cNvSpPr>
            <p:nvPr/>
          </p:nvSpPr>
          <p:spPr bwMode="auto">
            <a:xfrm>
              <a:off x="6223001" y="1947862"/>
              <a:ext cx="838201" cy="685800"/>
            </a:xfrm>
            <a:prstGeom prst="flowChartDelay">
              <a:avLst/>
            </a:prstGeom>
            <a:noFill/>
            <a:ln w="2540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3" name="Line 6"/>
            <p:cNvSpPr>
              <a:spLocks noChangeShapeType="1"/>
            </p:cNvSpPr>
            <p:nvPr/>
          </p:nvSpPr>
          <p:spPr bwMode="auto">
            <a:xfrm flipH="1">
              <a:off x="5918201" y="2100262"/>
              <a:ext cx="304800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4" name="Line 7"/>
            <p:cNvSpPr>
              <a:spLocks noChangeShapeType="1"/>
            </p:cNvSpPr>
            <p:nvPr/>
          </p:nvSpPr>
          <p:spPr bwMode="auto">
            <a:xfrm flipH="1">
              <a:off x="5918201" y="2481262"/>
              <a:ext cx="304800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5" name="Line 8"/>
            <p:cNvSpPr>
              <a:spLocks noChangeShapeType="1"/>
            </p:cNvSpPr>
            <p:nvPr/>
          </p:nvSpPr>
          <p:spPr bwMode="auto">
            <a:xfrm flipH="1">
              <a:off x="7239002" y="2284412"/>
              <a:ext cx="304800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6" name="Oval 11"/>
            <p:cNvSpPr>
              <a:spLocks noChangeArrowheads="1"/>
            </p:cNvSpPr>
            <p:nvPr/>
          </p:nvSpPr>
          <p:spPr bwMode="auto">
            <a:xfrm>
              <a:off x="7086600" y="2209800"/>
              <a:ext cx="152400" cy="152400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26679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686800" y="6253353"/>
            <a:ext cx="457200" cy="604647"/>
          </a:xfrm>
        </p:spPr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3581400" y="157054"/>
            <a:ext cx="5105400" cy="1022934"/>
          </a:xfrm>
          <a:ln>
            <a:noFill/>
          </a:ln>
        </p:spPr>
        <p:txBody>
          <a:bodyPr anchor="ctr" anchorCtr="0">
            <a:normAutofit/>
          </a:bodyPr>
          <a:lstStyle/>
          <a:p>
            <a:pPr>
              <a:tabLst>
                <a:tab pos="0" algn="l"/>
                <a:tab pos="914305" algn="l"/>
                <a:tab pos="1828610" algn="l"/>
                <a:tab pos="2742915" algn="l"/>
                <a:tab pos="3657220" algn="l"/>
                <a:tab pos="4571526" algn="l"/>
                <a:tab pos="5485831" algn="l"/>
                <a:tab pos="6400137" algn="l"/>
                <a:tab pos="7314442" algn="l"/>
                <a:tab pos="8228747" algn="l"/>
                <a:tab pos="9143052" algn="l"/>
                <a:tab pos="10057357" algn="l"/>
              </a:tabLst>
            </a:pPr>
            <a:r>
              <a:rPr lang="en-US" dirty="0">
                <a:solidFill>
                  <a:schemeClr val="tx2"/>
                </a:solidFill>
              </a:rPr>
              <a:t>A switch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4637687" y="1031953"/>
            <a:ext cx="4184009" cy="1295400"/>
          </a:xfrm>
          <a:ln>
            <a:noFill/>
          </a:ln>
        </p:spPr>
        <p:txBody>
          <a:bodyPr/>
          <a:lstStyle/>
          <a:p>
            <a:pPr marL="0" indent="0">
              <a:buClr>
                <a:schemeClr val="tx1"/>
              </a:buClr>
              <a:buNone/>
              <a:tabLst>
                <a:tab pos="911130" algn="l"/>
                <a:tab pos="1825435" algn="l"/>
                <a:tab pos="2739741" algn="l"/>
                <a:tab pos="3654046" algn="l"/>
                <a:tab pos="4568352" algn="l"/>
                <a:tab pos="5482657" algn="l"/>
                <a:tab pos="6396962" algn="l"/>
                <a:tab pos="7311267" algn="l"/>
                <a:tab pos="8225572" algn="l"/>
                <a:tab pos="9139877" algn="l"/>
                <a:tab pos="10054183" algn="l"/>
              </a:tabLst>
            </a:pPr>
            <a:r>
              <a:rPr lang="en-US" dirty="0">
                <a:solidFill>
                  <a:schemeClr val="tx2"/>
                </a:solidFill>
              </a:rPr>
              <a:t>Acts as a </a:t>
            </a:r>
            <a:r>
              <a:rPr lang="en-US" i="1" dirty="0">
                <a:solidFill>
                  <a:schemeClr val="tx2"/>
                </a:solidFill>
              </a:rPr>
              <a:t>conductor</a:t>
            </a:r>
            <a:r>
              <a:rPr lang="en-US" dirty="0">
                <a:solidFill>
                  <a:schemeClr val="tx2"/>
                </a:solidFill>
              </a:rPr>
              <a:t> or </a:t>
            </a:r>
            <a:r>
              <a:rPr lang="en-US" i="1" dirty="0" smtClean="0">
                <a:solidFill>
                  <a:schemeClr val="tx2"/>
                </a:solidFill>
              </a:rPr>
              <a:t>insulator</a:t>
            </a:r>
            <a:r>
              <a:rPr lang="en-US" dirty="0" smtClean="0">
                <a:solidFill>
                  <a:schemeClr val="tx2"/>
                </a:solidFill>
              </a:rPr>
              <a:t>.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>
            <p:custDataLst>
              <p:tags r:id="rId3"/>
            </p:custDataLst>
          </p:nvPr>
        </p:nvSpPr>
        <p:spPr>
          <a:xfrm>
            <a:off x="4637687" y="2047419"/>
            <a:ext cx="4184009" cy="1244601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80000"/>
              <a:tabLst>
                <a:tab pos="911130" algn="l"/>
                <a:tab pos="1825435" algn="l"/>
                <a:tab pos="2739741" algn="l"/>
                <a:tab pos="3654046" algn="l"/>
                <a:tab pos="4568352" algn="l"/>
                <a:tab pos="5482657" algn="l"/>
                <a:tab pos="6396962" algn="l"/>
                <a:tab pos="7311267" algn="l"/>
                <a:tab pos="8225572" algn="l"/>
                <a:tab pos="9139877" algn="l"/>
                <a:tab pos="10054183" algn="l"/>
              </a:tabLst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Source Sans Pro"/>
                <a:ea typeface="+mn-ea"/>
                <a:cs typeface="Arial" pitchFamily="34" charset="0"/>
              </a:rPr>
              <a:t>Can be used to build amazing things…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Source Sans Pro"/>
              <a:ea typeface="+mn-ea"/>
              <a:cs typeface="Arial" pitchFamily="34" charset="0"/>
            </a:endParaRPr>
          </a:p>
        </p:txBody>
      </p:sp>
      <p:pic>
        <p:nvPicPr>
          <p:cNvPr id="10" name="Picture 2" descr="http://static.politifact.com.s3.amazonaws.com/photos%2FLight_switch_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079" y="761996"/>
            <a:ext cx="2857500" cy="2647951"/>
          </a:xfrm>
          <a:prstGeom prst="rect">
            <a:avLst/>
          </a:prstGeom>
          <a:noFill/>
          <a:ln>
            <a:solidFill>
              <a:schemeClr val="tx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4842471" y="6172196"/>
            <a:ext cx="3746538" cy="58477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tx2"/>
                </a:solidFill>
                <a:latin typeface="Source Sans Pro"/>
              </a:rPr>
              <a:t>The Bombe used to break the German </a:t>
            </a:r>
          </a:p>
          <a:p>
            <a:r>
              <a:rPr lang="en-US" sz="1600" dirty="0" smtClean="0">
                <a:solidFill>
                  <a:schemeClr val="tx2"/>
                </a:solidFill>
                <a:latin typeface="Source Sans Pro"/>
              </a:rPr>
              <a:t>Enigma machine during World War II</a:t>
            </a:r>
            <a:endParaRPr lang="en-US" sz="1600" dirty="0">
              <a:solidFill>
                <a:schemeClr val="tx2"/>
              </a:solidFill>
              <a:latin typeface="Source Sans Pro"/>
            </a:endParaRPr>
          </a:p>
        </p:txBody>
      </p:sp>
      <p:pic>
        <p:nvPicPr>
          <p:cNvPr id="28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0143" y="4043358"/>
            <a:ext cx="3714371" cy="1995104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  <a:effectLst/>
          <a:extLst/>
        </p:spPr>
      </p:pic>
      <p:pic>
        <p:nvPicPr>
          <p:cNvPr id="35" name="Picture 1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981200" y="3667125"/>
            <a:ext cx="409575" cy="752475"/>
          </a:xfrm>
          <a:prstGeom prst="rect">
            <a:avLst/>
          </a:prstGeom>
          <a:noFill/>
          <a:ln w="18360">
            <a:noFill/>
            <a:round/>
            <a:headEnd/>
            <a:tailEnd/>
          </a:ln>
          <a:effectLst/>
        </p:spPr>
      </p:pic>
      <p:sp>
        <p:nvSpPr>
          <p:cNvPr id="36" name="AutoShape 10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981200" y="4419600"/>
            <a:ext cx="228600" cy="228600"/>
          </a:xfrm>
          <a:prstGeom prst="downArrow">
            <a:avLst>
              <a:gd name="adj1" fmla="val 36481"/>
              <a:gd name="adj2" fmla="val 30505"/>
            </a:avLst>
          </a:prstGeom>
          <a:solidFill>
            <a:schemeClr val="accent5">
              <a:lumMod val="60000"/>
              <a:lumOff val="40000"/>
            </a:schemeClr>
          </a:solidFill>
          <a:ln w="18360">
            <a:solidFill>
              <a:schemeClr val="accent5">
                <a:lumMod val="60000"/>
                <a:lumOff val="40000"/>
              </a:schemeClr>
            </a:solidFill>
            <a:round/>
            <a:headEnd/>
            <a:tailEnd/>
          </a:ln>
          <a:effectLst/>
        </p:spPr>
        <p:txBody>
          <a:bodyPr wrap="none" lIns="91430" tIns="45715" rIns="91430" bIns="45715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38" name="Line 23"/>
          <p:cNvSpPr>
            <a:spLocks noChangeShapeType="1"/>
          </p:cNvSpPr>
          <p:nvPr/>
        </p:nvSpPr>
        <p:spPr bwMode="auto">
          <a:xfrm>
            <a:off x="533400" y="5038725"/>
            <a:ext cx="762000" cy="0"/>
          </a:xfrm>
          <a:prstGeom prst="line">
            <a:avLst/>
          </a:prstGeom>
          <a:solidFill>
            <a:schemeClr val="bg1"/>
          </a:solidFill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" name="Oval 24"/>
          <p:cNvSpPr>
            <a:spLocks noChangeArrowheads="1"/>
          </p:cNvSpPr>
          <p:nvPr/>
        </p:nvSpPr>
        <p:spPr bwMode="auto">
          <a:xfrm>
            <a:off x="1295400" y="4849813"/>
            <a:ext cx="381000" cy="381000"/>
          </a:xfrm>
          <a:prstGeom prst="ellipse">
            <a:avLst/>
          </a:prstGeom>
          <a:solidFill>
            <a:schemeClr val="bg2"/>
          </a:solidFill>
          <a:ln w="38100">
            <a:solidFill>
              <a:schemeClr val="tx2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40" name="Line 25"/>
          <p:cNvSpPr>
            <a:spLocks noChangeShapeType="1"/>
          </p:cNvSpPr>
          <p:nvPr/>
        </p:nvSpPr>
        <p:spPr bwMode="auto">
          <a:xfrm>
            <a:off x="2819400" y="5038725"/>
            <a:ext cx="762000" cy="0"/>
          </a:xfrm>
          <a:prstGeom prst="line">
            <a:avLst/>
          </a:prstGeom>
          <a:solidFill>
            <a:schemeClr val="bg1"/>
          </a:solidFill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" name="Oval 26"/>
          <p:cNvSpPr>
            <a:spLocks noChangeArrowheads="1"/>
          </p:cNvSpPr>
          <p:nvPr/>
        </p:nvSpPr>
        <p:spPr bwMode="auto">
          <a:xfrm>
            <a:off x="2438400" y="4849813"/>
            <a:ext cx="381000" cy="381000"/>
          </a:xfrm>
          <a:prstGeom prst="ellipse">
            <a:avLst/>
          </a:prstGeom>
          <a:solidFill>
            <a:schemeClr val="bg2"/>
          </a:solidFill>
          <a:ln w="38100">
            <a:solidFill>
              <a:schemeClr val="tx2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42" name="Line 27"/>
          <p:cNvSpPr>
            <a:spLocks noChangeShapeType="1"/>
          </p:cNvSpPr>
          <p:nvPr/>
        </p:nvSpPr>
        <p:spPr bwMode="auto">
          <a:xfrm flipV="1">
            <a:off x="1685925" y="4419600"/>
            <a:ext cx="914400" cy="609600"/>
          </a:xfrm>
          <a:prstGeom prst="line">
            <a:avLst/>
          </a:prstGeom>
          <a:solidFill>
            <a:schemeClr val="bg1"/>
          </a:solidFill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" name="Line 27"/>
          <p:cNvSpPr>
            <a:spLocks noChangeShapeType="1"/>
          </p:cNvSpPr>
          <p:nvPr/>
        </p:nvSpPr>
        <p:spPr bwMode="auto">
          <a:xfrm flipV="1">
            <a:off x="1694591" y="5040313"/>
            <a:ext cx="752475" cy="0"/>
          </a:xfrm>
          <a:prstGeom prst="line">
            <a:avLst/>
          </a:prstGeom>
          <a:solidFill>
            <a:schemeClr val="bg1"/>
          </a:solidFill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" name="Line 27"/>
          <p:cNvSpPr>
            <a:spLocks noChangeShapeType="1"/>
          </p:cNvSpPr>
          <p:nvPr/>
        </p:nvSpPr>
        <p:spPr bwMode="auto">
          <a:xfrm flipV="1">
            <a:off x="1676400" y="5029200"/>
            <a:ext cx="752475" cy="0"/>
          </a:xfrm>
          <a:prstGeom prst="line">
            <a:avLst/>
          </a:prstGeom>
          <a:solidFill>
            <a:schemeClr val="bg1"/>
          </a:solidFill>
          <a:ln w="5080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4" name="Group 53"/>
          <p:cNvGrpSpPr/>
          <p:nvPr/>
        </p:nvGrpSpPr>
        <p:grpSpPr>
          <a:xfrm>
            <a:off x="3210142" y="3489679"/>
            <a:ext cx="1600200" cy="1760537"/>
            <a:chOff x="3505200" y="3521076"/>
            <a:chExt cx="1600200" cy="1760537"/>
          </a:xfrm>
        </p:grpSpPr>
        <p:sp>
          <p:nvSpPr>
            <p:cNvPr id="37" name="Litebulb"/>
            <p:cNvSpPr>
              <a:spLocks noEditPoints="1" noChangeArrowheads="1"/>
            </p:cNvSpPr>
            <p:nvPr/>
          </p:nvSpPr>
          <p:spPr bwMode="auto">
            <a:xfrm>
              <a:off x="3810000" y="3810000"/>
              <a:ext cx="1004888" cy="1471613"/>
            </a:xfrm>
            <a:custGeom>
              <a:avLst/>
              <a:gdLst>
                <a:gd name="T0" fmla="*/ 10800 w 21600"/>
                <a:gd name="T1" fmla="*/ 0 h 21600"/>
                <a:gd name="T2" fmla="*/ 21600 w 21600"/>
                <a:gd name="T3" fmla="*/ 7782 h 21600"/>
                <a:gd name="T4" fmla="*/ 0 w 21600"/>
                <a:gd name="T5" fmla="*/ 7782 h 21600"/>
                <a:gd name="T6" fmla="*/ 10800 w 21600"/>
                <a:gd name="T7" fmla="*/ 21600 h 21600"/>
                <a:gd name="T8" fmla="*/ 3556 w 21600"/>
                <a:gd name="T9" fmla="*/ 2188 h 21600"/>
                <a:gd name="T10" fmla="*/ 18277 w 21600"/>
                <a:gd name="T11" fmla="*/ 9282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0825" y="21723"/>
                  </a:moveTo>
                  <a:lnTo>
                    <a:pt x="11215" y="21723"/>
                  </a:lnTo>
                  <a:lnTo>
                    <a:pt x="11552" y="21688"/>
                  </a:lnTo>
                  <a:lnTo>
                    <a:pt x="11916" y="21617"/>
                  </a:lnTo>
                  <a:lnTo>
                    <a:pt x="12253" y="21547"/>
                  </a:lnTo>
                  <a:lnTo>
                    <a:pt x="12617" y="21441"/>
                  </a:lnTo>
                  <a:lnTo>
                    <a:pt x="12902" y="21317"/>
                  </a:lnTo>
                  <a:lnTo>
                    <a:pt x="13162" y="21176"/>
                  </a:lnTo>
                  <a:lnTo>
                    <a:pt x="13396" y="21000"/>
                  </a:lnTo>
                  <a:lnTo>
                    <a:pt x="13655" y="20841"/>
                  </a:lnTo>
                  <a:lnTo>
                    <a:pt x="13863" y="20629"/>
                  </a:lnTo>
                  <a:lnTo>
                    <a:pt x="14045" y="20435"/>
                  </a:lnTo>
                  <a:lnTo>
                    <a:pt x="14200" y="20223"/>
                  </a:lnTo>
                  <a:lnTo>
                    <a:pt x="14356" y="19994"/>
                  </a:lnTo>
                  <a:lnTo>
                    <a:pt x="14460" y="19747"/>
                  </a:lnTo>
                  <a:lnTo>
                    <a:pt x="14512" y="19482"/>
                  </a:lnTo>
                  <a:lnTo>
                    <a:pt x="14512" y="19235"/>
                  </a:lnTo>
                  <a:lnTo>
                    <a:pt x="14512" y="19147"/>
                  </a:lnTo>
                  <a:lnTo>
                    <a:pt x="14512" y="18900"/>
                  </a:lnTo>
                  <a:lnTo>
                    <a:pt x="14512" y="18529"/>
                  </a:lnTo>
                  <a:lnTo>
                    <a:pt x="14512" y="18052"/>
                  </a:lnTo>
                  <a:lnTo>
                    <a:pt x="14512" y="17505"/>
                  </a:lnTo>
                  <a:lnTo>
                    <a:pt x="14512" y="16976"/>
                  </a:lnTo>
                  <a:lnTo>
                    <a:pt x="14512" y="16464"/>
                  </a:lnTo>
                  <a:lnTo>
                    <a:pt x="14512" y="15952"/>
                  </a:lnTo>
                  <a:lnTo>
                    <a:pt x="14512" y="15758"/>
                  </a:lnTo>
                  <a:lnTo>
                    <a:pt x="14616" y="15547"/>
                  </a:lnTo>
                  <a:lnTo>
                    <a:pt x="14694" y="15352"/>
                  </a:lnTo>
                  <a:lnTo>
                    <a:pt x="14798" y="15141"/>
                  </a:lnTo>
                  <a:lnTo>
                    <a:pt x="15161" y="14735"/>
                  </a:lnTo>
                  <a:lnTo>
                    <a:pt x="15602" y="14329"/>
                  </a:lnTo>
                  <a:lnTo>
                    <a:pt x="16745" y="13552"/>
                  </a:lnTo>
                  <a:lnTo>
                    <a:pt x="18043" y="12670"/>
                  </a:lnTo>
                  <a:lnTo>
                    <a:pt x="18744" y="12194"/>
                  </a:lnTo>
                  <a:lnTo>
                    <a:pt x="19341" y="11647"/>
                  </a:lnTo>
                  <a:lnTo>
                    <a:pt x="19938" y="11099"/>
                  </a:lnTo>
                  <a:lnTo>
                    <a:pt x="20483" y="10464"/>
                  </a:lnTo>
                  <a:lnTo>
                    <a:pt x="20743" y="10164"/>
                  </a:lnTo>
                  <a:lnTo>
                    <a:pt x="20950" y="9794"/>
                  </a:lnTo>
                  <a:lnTo>
                    <a:pt x="21132" y="9441"/>
                  </a:lnTo>
                  <a:lnTo>
                    <a:pt x="21288" y="9035"/>
                  </a:lnTo>
                  <a:lnTo>
                    <a:pt x="21444" y="8664"/>
                  </a:lnTo>
                  <a:lnTo>
                    <a:pt x="21548" y="8223"/>
                  </a:lnTo>
                  <a:lnTo>
                    <a:pt x="21600" y="7782"/>
                  </a:lnTo>
                  <a:lnTo>
                    <a:pt x="21600" y="7341"/>
                  </a:lnTo>
                  <a:lnTo>
                    <a:pt x="21600" y="6935"/>
                  </a:lnTo>
                  <a:lnTo>
                    <a:pt x="21548" y="6564"/>
                  </a:lnTo>
                  <a:lnTo>
                    <a:pt x="21496" y="6229"/>
                  </a:lnTo>
                  <a:lnTo>
                    <a:pt x="21392" y="5858"/>
                  </a:lnTo>
                  <a:lnTo>
                    <a:pt x="21288" y="5523"/>
                  </a:lnTo>
                  <a:lnTo>
                    <a:pt x="21132" y="5135"/>
                  </a:lnTo>
                  <a:lnTo>
                    <a:pt x="20950" y="4800"/>
                  </a:lnTo>
                  <a:lnTo>
                    <a:pt x="20743" y="4464"/>
                  </a:lnTo>
                  <a:lnTo>
                    <a:pt x="20535" y="4164"/>
                  </a:lnTo>
                  <a:lnTo>
                    <a:pt x="20301" y="3847"/>
                  </a:lnTo>
                  <a:lnTo>
                    <a:pt x="20042" y="3547"/>
                  </a:lnTo>
                  <a:lnTo>
                    <a:pt x="19782" y="3247"/>
                  </a:lnTo>
                  <a:lnTo>
                    <a:pt x="19133" y="2664"/>
                  </a:lnTo>
                  <a:lnTo>
                    <a:pt x="18458" y="2152"/>
                  </a:lnTo>
                  <a:lnTo>
                    <a:pt x="17705" y="1694"/>
                  </a:lnTo>
                  <a:lnTo>
                    <a:pt x="16849" y="1252"/>
                  </a:lnTo>
                  <a:lnTo>
                    <a:pt x="16407" y="1076"/>
                  </a:lnTo>
                  <a:lnTo>
                    <a:pt x="15940" y="900"/>
                  </a:lnTo>
                  <a:lnTo>
                    <a:pt x="15499" y="741"/>
                  </a:lnTo>
                  <a:lnTo>
                    <a:pt x="15057" y="600"/>
                  </a:lnTo>
                  <a:lnTo>
                    <a:pt x="14564" y="458"/>
                  </a:lnTo>
                  <a:lnTo>
                    <a:pt x="14045" y="335"/>
                  </a:lnTo>
                  <a:lnTo>
                    <a:pt x="13500" y="229"/>
                  </a:lnTo>
                  <a:lnTo>
                    <a:pt x="13006" y="158"/>
                  </a:lnTo>
                  <a:lnTo>
                    <a:pt x="12461" y="88"/>
                  </a:lnTo>
                  <a:lnTo>
                    <a:pt x="11968" y="52"/>
                  </a:lnTo>
                  <a:lnTo>
                    <a:pt x="11423" y="17"/>
                  </a:lnTo>
                  <a:lnTo>
                    <a:pt x="10825" y="17"/>
                  </a:lnTo>
                  <a:lnTo>
                    <a:pt x="10254" y="17"/>
                  </a:lnTo>
                  <a:lnTo>
                    <a:pt x="9709" y="52"/>
                  </a:lnTo>
                  <a:lnTo>
                    <a:pt x="9216" y="88"/>
                  </a:lnTo>
                  <a:lnTo>
                    <a:pt x="8671" y="158"/>
                  </a:lnTo>
                  <a:lnTo>
                    <a:pt x="8177" y="229"/>
                  </a:lnTo>
                  <a:lnTo>
                    <a:pt x="7632" y="335"/>
                  </a:lnTo>
                  <a:lnTo>
                    <a:pt x="7113" y="458"/>
                  </a:lnTo>
                  <a:lnTo>
                    <a:pt x="6620" y="600"/>
                  </a:lnTo>
                  <a:lnTo>
                    <a:pt x="6178" y="741"/>
                  </a:lnTo>
                  <a:lnTo>
                    <a:pt x="5737" y="900"/>
                  </a:lnTo>
                  <a:lnTo>
                    <a:pt x="5270" y="1076"/>
                  </a:lnTo>
                  <a:lnTo>
                    <a:pt x="4828" y="1252"/>
                  </a:lnTo>
                  <a:lnTo>
                    <a:pt x="3972" y="1694"/>
                  </a:lnTo>
                  <a:lnTo>
                    <a:pt x="3219" y="2152"/>
                  </a:lnTo>
                  <a:lnTo>
                    <a:pt x="2544" y="2664"/>
                  </a:lnTo>
                  <a:lnTo>
                    <a:pt x="1895" y="3247"/>
                  </a:lnTo>
                  <a:lnTo>
                    <a:pt x="1635" y="3547"/>
                  </a:lnTo>
                  <a:lnTo>
                    <a:pt x="1375" y="3847"/>
                  </a:lnTo>
                  <a:lnTo>
                    <a:pt x="1142" y="4164"/>
                  </a:lnTo>
                  <a:lnTo>
                    <a:pt x="934" y="4464"/>
                  </a:lnTo>
                  <a:lnTo>
                    <a:pt x="726" y="4800"/>
                  </a:lnTo>
                  <a:lnTo>
                    <a:pt x="545" y="5135"/>
                  </a:lnTo>
                  <a:lnTo>
                    <a:pt x="389" y="5523"/>
                  </a:lnTo>
                  <a:lnTo>
                    <a:pt x="285" y="5858"/>
                  </a:lnTo>
                  <a:lnTo>
                    <a:pt x="181" y="6229"/>
                  </a:lnTo>
                  <a:lnTo>
                    <a:pt x="129" y="6564"/>
                  </a:lnTo>
                  <a:lnTo>
                    <a:pt x="77" y="6935"/>
                  </a:lnTo>
                  <a:lnTo>
                    <a:pt x="77" y="7341"/>
                  </a:lnTo>
                  <a:lnTo>
                    <a:pt x="77" y="7782"/>
                  </a:lnTo>
                  <a:lnTo>
                    <a:pt x="129" y="8223"/>
                  </a:lnTo>
                  <a:lnTo>
                    <a:pt x="233" y="8664"/>
                  </a:lnTo>
                  <a:lnTo>
                    <a:pt x="389" y="9035"/>
                  </a:lnTo>
                  <a:lnTo>
                    <a:pt x="545" y="9441"/>
                  </a:lnTo>
                  <a:lnTo>
                    <a:pt x="726" y="9794"/>
                  </a:lnTo>
                  <a:lnTo>
                    <a:pt x="934" y="10164"/>
                  </a:lnTo>
                  <a:lnTo>
                    <a:pt x="1194" y="10464"/>
                  </a:lnTo>
                  <a:lnTo>
                    <a:pt x="1739" y="11099"/>
                  </a:lnTo>
                  <a:lnTo>
                    <a:pt x="2336" y="11647"/>
                  </a:lnTo>
                  <a:lnTo>
                    <a:pt x="2933" y="12194"/>
                  </a:lnTo>
                  <a:lnTo>
                    <a:pt x="3634" y="12670"/>
                  </a:lnTo>
                  <a:lnTo>
                    <a:pt x="4932" y="13552"/>
                  </a:lnTo>
                  <a:lnTo>
                    <a:pt x="6075" y="14329"/>
                  </a:lnTo>
                  <a:lnTo>
                    <a:pt x="6516" y="14735"/>
                  </a:lnTo>
                  <a:lnTo>
                    <a:pt x="6879" y="15141"/>
                  </a:lnTo>
                  <a:lnTo>
                    <a:pt x="6983" y="15352"/>
                  </a:lnTo>
                  <a:lnTo>
                    <a:pt x="7061" y="15547"/>
                  </a:lnTo>
                  <a:lnTo>
                    <a:pt x="7165" y="15758"/>
                  </a:lnTo>
                  <a:lnTo>
                    <a:pt x="7165" y="15952"/>
                  </a:lnTo>
                  <a:lnTo>
                    <a:pt x="7165" y="16464"/>
                  </a:lnTo>
                  <a:lnTo>
                    <a:pt x="7165" y="16976"/>
                  </a:lnTo>
                  <a:lnTo>
                    <a:pt x="7165" y="17505"/>
                  </a:lnTo>
                  <a:lnTo>
                    <a:pt x="7165" y="18052"/>
                  </a:lnTo>
                  <a:lnTo>
                    <a:pt x="7165" y="18529"/>
                  </a:lnTo>
                  <a:lnTo>
                    <a:pt x="7165" y="18900"/>
                  </a:lnTo>
                  <a:lnTo>
                    <a:pt x="7165" y="19147"/>
                  </a:lnTo>
                  <a:lnTo>
                    <a:pt x="7165" y="19235"/>
                  </a:lnTo>
                  <a:lnTo>
                    <a:pt x="7165" y="19482"/>
                  </a:lnTo>
                  <a:lnTo>
                    <a:pt x="7217" y="19747"/>
                  </a:lnTo>
                  <a:lnTo>
                    <a:pt x="7321" y="19994"/>
                  </a:lnTo>
                  <a:lnTo>
                    <a:pt x="7476" y="20223"/>
                  </a:lnTo>
                  <a:lnTo>
                    <a:pt x="7632" y="20435"/>
                  </a:lnTo>
                  <a:lnTo>
                    <a:pt x="7814" y="20629"/>
                  </a:lnTo>
                  <a:lnTo>
                    <a:pt x="8022" y="20841"/>
                  </a:lnTo>
                  <a:lnTo>
                    <a:pt x="8281" y="21000"/>
                  </a:lnTo>
                  <a:lnTo>
                    <a:pt x="8515" y="21176"/>
                  </a:lnTo>
                  <a:lnTo>
                    <a:pt x="8775" y="21317"/>
                  </a:lnTo>
                  <a:lnTo>
                    <a:pt x="9060" y="21441"/>
                  </a:lnTo>
                  <a:lnTo>
                    <a:pt x="9424" y="21547"/>
                  </a:lnTo>
                  <a:lnTo>
                    <a:pt x="9761" y="21617"/>
                  </a:lnTo>
                  <a:lnTo>
                    <a:pt x="10125" y="21688"/>
                  </a:lnTo>
                  <a:lnTo>
                    <a:pt x="10462" y="21723"/>
                  </a:lnTo>
                  <a:lnTo>
                    <a:pt x="10825" y="21723"/>
                  </a:lnTo>
                  <a:close/>
                </a:path>
                <a:path w="21600" h="21600" extrusionOk="0">
                  <a:moveTo>
                    <a:pt x="9242" y="14417"/>
                  </a:moveTo>
                  <a:lnTo>
                    <a:pt x="8541" y="12035"/>
                  </a:lnTo>
                  <a:lnTo>
                    <a:pt x="7295" y="10129"/>
                  </a:lnTo>
                  <a:lnTo>
                    <a:pt x="6905" y="9652"/>
                  </a:lnTo>
                  <a:lnTo>
                    <a:pt x="8541" y="10182"/>
                  </a:lnTo>
                  <a:lnTo>
                    <a:pt x="9787" y="9547"/>
                  </a:lnTo>
                  <a:lnTo>
                    <a:pt x="11189" y="10129"/>
                  </a:lnTo>
                  <a:lnTo>
                    <a:pt x="12279" y="9547"/>
                  </a:lnTo>
                  <a:lnTo>
                    <a:pt x="13370" y="10076"/>
                  </a:lnTo>
                  <a:lnTo>
                    <a:pt x="14850" y="9652"/>
                  </a:lnTo>
                  <a:lnTo>
                    <a:pt x="12902" y="12247"/>
                  </a:lnTo>
                  <a:lnTo>
                    <a:pt x="12357" y="14417"/>
                  </a:lnTo>
                  <a:moveTo>
                    <a:pt x="7191" y="15952"/>
                  </a:moveTo>
                  <a:lnTo>
                    <a:pt x="14512" y="15952"/>
                  </a:lnTo>
                  <a:lnTo>
                    <a:pt x="14512" y="17064"/>
                  </a:lnTo>
                  <a:lnTo>
                    <a:pt x="7191" y="17047"/>
                  </a:lnTo>
                  <a:lnTo>
                    <a:pt x="7191" y="18123"/>
                  </a:lnTo>
                  <a:lnTo>
                    <a:pt x="14512" y="18158"/>
                  </a:lnTo>
                  <a:lnTo>
                    <a:pt x="14538" y="19182"/>
                  </a:lnTo>
                  <a:lnTo>
                    <a:pt x="7217" y="19182"/>
                  </a:lnTo>
                </a:path>
              </a:pathLst>
            </a:custGeom>
            <a:solidFill>
              <a:srgbClr val="FFFFCC"/>
            </a:solidFill>
            <a:ln w="571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46" name="Group 45"/>
            <p:cNvGrpSpPr/>
            <p:nvPr/>
          </p:nvGrpSpPr>
          <p:grpSpPr>
            <a:xfrm>
              <a:off x="3505200" y="3521076"/>
              <a:ext cx="1600200" cy="1127124"/>
              <a:chOff x="3505200" y="3521076"/>
              <a:chExt cx="1600200" cy="1127124"/>
            </a:xfrm>
          </p:grpSpPr>
          <p:cxnSp>
            <p:nvCxnSpPr>
              <p:cNvPr id="47" name="Straight Connector 46"/>
              <p:cNvCxnSpPr/>
              <p:nvPr/>
            </p:nvCxnSpPr>
            <p:spPr>
              <a:xfrm flipV="1">
                <a:off x="4312444" y="3521076"/>
                <a:ext cx="0" cy="288924"/>
              </a:xfrm>
              <a:prstGeom prst="line">
                <a:avLst/>
              </a:prstGeom>
              <a:ln w="635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>
              <a:xfrm flipV="1">
                <a:off x="4572000" y="3597276"/>
                <a:ext cx="242888" cy="288924"/>
              </a:xfrm>
              <a:prstGeom prst="line">
                <a:avLst/>
              </a:prstGeom>
              <a:ln w="635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/>
              <p:nvPr/>
            </p:nvCxnSpPr>
            <p:spPr>
              <a:xfrm flipH="1" flipV="1">
                <a:off x="3810000" y="3597276"/>
                <a:ext cx="228600" cy="273048"/>
              </a:xfrm>
              <a:prstGeom prst="line">
                <a:avLst/>
              </a:prstGeom>
              <a:ln w="635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>
              <a:xfrm flipH="1" flipV="1">
                <a:off x="3505200" y="3970338"/>
                <a:ext cx="304800" cy="144462"/>
              </a:xfrm>
              <a:prstGeom prst="line">
                <a:avLst/>
              </a:prstGeom>
              <a:ln w="635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>
              <a:xfrm flipV="1">
                <a:off x="4800600" y="3870324"/>
                <a:ext cx="304800" cy="168276"/>
              </a:xfrm>
              <a:prstGeom prst="line">
                <a:avLst/>
              </a:prstGeom>
              <a:ln w="635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>
              <a:xfrm flipV="1">
                <a:off x="3505200" y="4359276"/>
                <a:ext cx="304800" cy="186530"/>
              </a:xfrm>
              <a:prstGeom prst="line">
                <a:avLst/>
              </a:prstGeom>
              <a:ln w="635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/>
              <p:cNvCxnSpPr/>
              <p:nvPr/>
            </p:nvCxnSpPr>
            <p:spPr>
              <a:xfrm flipH="1" flipV="1">
                <a:off x="4814888" y="4359276"/>
                <a:ext cx="290512" cy="288924"/>
              </a:xfrm>
              <a:prstGeom prst="line">
                <a:avLst/>
              </a:prstGeom>
              <a:ln w="635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29" name="Picture 2" descr="C:\Users\hweather\AppData\Local\Microsoft\Windows\Temporary Internet Files\Content.IE5\568C2J3L\IMG_20111004_155237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9570" y="3146500"/>
            <a:ext cx="3886200" cy="2914650"/>
          </a:xfrm>
          <a:prstGeom prst="rect">
            <a:avLst/>
          </a:prstGeom>
          <a:noFill/>
          <a:ln>
            <a:solidFill>
              <a:schemeClr val="tx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9189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9" grpId="0"/>
      <p:bldP spid="42" grpId="0" animBg="1"/>
      <p:bldP spid="44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70</a:t>
            </a:fld>
            <a:endParaRPr lang="en-US" dirty="0"/>
          </a:p>
        </p:txBody>
      </p:sp>
      <p:sp>
        <p:nvSpPr>
          <p:cNvPr id="81" name="Rectangle 2"/>
          <p:cNvSpPr txBox="1">
            <a:spLocks noChangeArrowheads="1"/>
          </p:cNvSpPr>
          <p:nvPr/>
        </p:nvSpPr>
        <p:spPr>
          <a:xfrm>
            <a:off x="158441" y="742411"/>
            <a:ext cx="4182029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accent5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Source Sans Pro"/>
              </a:rPr>
              <a:t>Which Gate is this?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Source Sans Pro"/>
            </a:endParaRPr>
          </a:p>
        </p:txBody>
      </p:sp>
      <p:graphicFrame>
        <p:nvGraphicFramePr>
          <p:cNvPr id="82" name="Group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42786342"/>
              </p:ext>
            </p:extLst>
          </p:nvPr>
        </p:nvGraphicFramePr>
        <p:xfrm>
          <a:off x="5686633" y="3759428"/>
          <a:ext cx="1600200" cy="2590800"/>
        </p:xfrm>
        <a:graphic>
          <a:graphicData uri="http://schemas.openxmlformats.org/drawingml/2006/table">
            <a:tbl>
              <a:tblPr/>
              <a:tblGrid>
                <a:gridCol w="45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5125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out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0850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6713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0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 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125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125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84" name="Rectangle 29"/>
          <p:cNvSpPr>
            <a:spLocks noChangeArrowheads="1"/>
          </p:cNvSpPr>
          <p:nvPr/>
        </p:nvSpPr>
        <p:spPr bwMode="auto">
          <a:xfrm>
            <a:off x="4495800" y="1017588"/>
            <a:ext cx="4114800" cy="4113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defTabSz="914400" fontAlgn="auto">
              <a:spcBef>
                <a:spcPct val="20000"/>
              </a:spcBef>
              <a:spcAft>
                <a:spcPts val="0"/>
              </a:spcAft>
              <a:buClr>
                <a:srgbClr val="1F497D"/>
              </a:buClr>
            </a:pPr>
            <a:r>
              <a:rPr lang="en-US" sz="2800" dirty="0">
                <a:solidFill>
                  <a:schemeClr val="tx2"/>
                </a:solidFill>
                <a:latin typeface="Source Sans Pro"/>
                <a:ea typeface="+mn-ea"/>
                <a:cs typeface="+mn-cs"/>
              </a:rPr>
              <a:t>Function</a:t>
            </a:r>
            <a:r>
              <a:rPr lang="en-US" sz="2800" dirty="0" smtClean="0">
                <a:solidFill>
                  <a:schemeClr val="tx2"/>
                </a:solidFill>
                <a:latin typeface="Source Sans Pro"/>
                <a:ea typeface="+mn-ea"/>
                <a:cs typeface="+mn-cs"/>
              </a:rPr>
              <a:t>:</a:t>
            </a:r>
            <a:endParaRPr lang="en-US" sz="2800" dirty="0">
              <a:solidFill>
                <a:schemeClr val="tx2"/>
              </a:solidFill>
              <a:latin typeface="Source Sans Pro"/>
              <a:ea typeface="+mn-ea"/>
              <a:cs typeface="+mn-cs"/>
            </a:endParaRPr>
          </a:p>
          <a:p>
            <a:pPr defTabSz="914400" fontAlgn="auto">
              <a:spcBef>
                <a:spcPct val="20000"/>
              </a:spcBef>
              <a:spcAft>
                <a:spcPts val="0"/>
              </a:spcAft>
              <a:buClr>
                <a:srgbClr val="1F497D"/>
              </a:buClr>
            </a:pPr>
            <a:r>
              <a:rPr lang="en-US" sz="2800" dirty="0">
                <a:solidFill>
                  <a:schemeClr val="tx2"/>
                </a:solidFill>
                <a:latin typeface="Source Sans Pro"/>
                <a:ea typeface="+mn-ea"/>
                <a:cs typeface="+mn-cs"/>
              </a:rPr>
              <a:t>Symbol:</a:t>
            </a:r>
          </a:p>
          <a:p>
            <a:pPr defTabSz="914400" fontAlgn="auto">
              <a:spcBef>
                <a:spcPct val="20000"/>
              </a:spcBef>
              <a:spcAft>
                <a:spcPts val="0"/>
              </a:spcAft>
              <a:buClr>
                <a:srgbClr val="1F497D"/>
              </a:buClr>
            </a:pPr>
            <a:endParaRPr lang="en-US" sz="2800" dirty="0">
              <a:solidFill>
                <a:schemeClr val="tx2"/>
              </a:solidFill>
              <a:latin typeface="Source Sans Pro"/>
              <a:ea typeface="+mn-ea"/>
              <a:cs typeface="+mn-cs"/>
            </a:endParaRPr>
          </a:p>
          <a:p>
            <a:pPr defTabSz="914400" fontAlgn="auto">
              <a:spcBef>
                <a:spcPct val="20000"/>
              </a:spcBef>
              <a:spcAft>
                <a:spcPts val="0"/>
              </a:spcAft>
              <a:buClr>
                <a:srgbClr val="1F497D"/>
              </a:buClr>
            </a:pPr>
            <a:endParaRPr lang="en-US" sz="2800" dirty="0">
              <a:solidFill>
                <a:schemeClr val="tx2"/>
              </a:solidFill>
              <a:latin typeface="Source Sans Pro"/>
              <a:ea typeface="+mn-ea"/>
              <a:cs typeface="+mn-cs"/>
            </a:endParaRPr>
          </a:p>
          <a:p>
            <a:pPr defTabSz="914400" fontAlgn="auto">
              <a:spcBef>
                <a:spcPct val="20000"/>
              </a:spcBef>
              <a:spcAft>
                <a:spcPts val="0"/>
              </a:spcAft>
              <a:buClr>
                <a:srgbClr val="1F497D"/>
              </a:buClr>
            </a:pPr>
            <a:r>
              <a:rPr lang="en-US" sz="2800" dirty="0" smtClean="0">
                <a:solidFill>
                  <a:schemeClr val="tx2"/>
                </a:solidFill>
                <a:latin typeface="Source Sans Pro"/>
                <a:ea typeface="+mn-ea"/>
                <a:cs typeface="+mn-cs"/>
              </a:rPr>
              <a:t>Truth Table:</a:t>
            </a:r>
            <a:endParaRPr lang="en-US" sz="2800" dirty="0">
              <a:solidFill>
                <a:schemeClr val="tx2"/>
              </a:solidFill>
              <a:latin typeface="Source Sans Pro"/>
              <a:ea typeface="+mn-ea"/>
              <a:cs typeface="+mn-cs"/>
            </a:endParaRPr>
          </a:p>
          <a:p>
            <a:pPr marL="342900" indent="-342900" defTabSz="914400" fontAlgn="auto">
              <a:spcBef>
                <a:spcPct val="20000"/>
              </a:spcBef>
              <a:spcAft>
                <a:spcPts val="0"/>
              </a:spcAft>
              <a:buClr>
                <a:srgbClr val="1F497D"/>
              </a:buClr>
              <a:buFontTx/>
              <a:buChar char="•"/>
            </a:pPr>
            <a:endParaRPr lang="en-US" sz="2800" dirty="0">
              <a:solidFill>
                <a:schemeClr val="tx2"/>
              </a:solidFill>
              <a:latin typeface="Source Sans Pro"/>
              <a:ea typeface="+mn-ea"/>
              <a:cs typeface="+mn-cs"/>
            </a:endParaRPr>
          </a:p>
        </p:txBody>
      </p:sp>
      <p:sp>
        <p:nvSpPr>
          <p:cNvPr id="85" name="Line 15"/>
          <p:cNvSpPr>
            <a:spLocks noChangeShapeType="1"/>
          </p:cNvSpPr>
          <p:nvPr>
            <p:custDataLst>
              <p:tags r:id="rId1"/>
            </p:custDataLst>
          </p:nvPr>
        </p:nvSpPr>
        <p:spPr bwMode="auto">
          <a:xfrm>
            <a:off x="1450756" y="4075691"/>
            <a:ext cx="486954" cy="5511"/>
          </a:xfrm>
          <a:prstGeom prst="line">
            <a:avLst/>
          </a:prstGeom>
          <a:noFill/>
          <a:ln w="25560">
            <a:solidFill>
              <a:sysClr val="windowText" lastClr="000000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 w="28575">
                <a:solidFill>
                  <a:prstClr val="black"/>
                </a:solidFill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6" name="Line 17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>
            <a:off x="2203210" y="4292829"/>
            <a:ext cx="1224" cy="217138"/>
          </a:xfrm>
          <a:prstGeom prst="line">
            <a:avLst/>
          </a:prstGeom>
          <a:noFill/>
          <a:ln w="25560">
            <a:solidFill>
              <a:sysClr val="windowText" lastClr="000000"/>
            </a:solidFill>
            <a:miter lim="800000"/>
            <a:headEnd/>
            <a:tailEnd type="oval"/>
          </a:ln>
          <a:effectLst/>
        </p:spPr>
        <p:txBody>
          <a:bodyPr lIns="91430" tIns="45715" rIns="91430" bIns="45715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 w="28575">
                <a:solidFill>
                  <a:prstClr val="black"/>
                </a:solidFill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7" name="Line 18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>
            <a:off x="2025802" y="3857450"/>
            <a:ext cx="1223" cy="435378"/>
          </a:xfrm>
          <a:prstGeom prst="line">
            <a:avLst/>
          </a:prstGeom>
          <a:noFill/>
          <a:ln w="25560">
            <a:solidFill>
              <a:sysClr val="windowText" lastClr="000000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 w="28575">
                <a:solidFill>
                  <a:prstClr val="black"/>
                </a:solidFill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8" name="Line 19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2025803" y="4292829"/>
            <a:ext cx="177408" cy="1103"/>
          </a:xfrm>
          <a:prstGeom prst="line">
            <a:avLst/>
          </a:prstGeom>
          <a:noFill/>
          <a:ln w="25560">
            <a:solidFill>
              <a:sysClr val="windowText" lastClr="000000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 w="28575">
                <a:solidFill>
                  <a:prstClr val="black"/>
                </a:solidFill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9" name="Line 20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2025803" y="3857451"/>
            <a:ext cx="177408" cy="1102"/>
          </a:xfrm>
          <a:prstGeom prst="line">
            <a:avLst/>
          </a:prstGeom>
          <a:noFill/>
          <a:ln w="25560">
            <a:solidFill>
              <a:sysClr val="windowText" lastClr="000000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 w="28575">
                <a:solidFill>
                  <a:prstClr val="black"/>
                </a:solidFill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0" name="Line 21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1937710" y="3857450"/>
            <a:ext cx="1223" cy="435378"/>
          </a:xfrm>
          <a:prstGeom prst="line">
            <a:avLst/>
          </a:prstGeom>
          <a:noFill/>
          <a:ln w="25560">
            <a:solidFill>
              <a:sysClr val="windowText" lastClr="000000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 w="28575">
                <a:solidFill>
                  <a:prstClr val="black"/>
                </a:solidFill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1" name="Line 4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1456122" y="3269693"/>
            <a:ext cx="471462" cy="1102"/>
          </a:xfrm>
          <a:prstGeom prst="line">
            <a:avLst/>
          </a:prstGeom>
          <a:noFill/>
          <a:ln w="25560">
            <a:solidFill>
              <a:sysClr val="windowText" lastClr="000000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 w="28575">
                <a:solidFill>
                  <a:prstClr val="black"/>
                </a:solidFill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2" name="Line 5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2726788" y="1828540"/>
            <a:ext cx="1224" cy="217138"/>
          </a:xfrm>
          <a:prstGeom prst="line">
            <a:avLst/>
          </a:prstGeom>
          <a:noFill/>
          <a:ln w="25560">
            <a:solidFill>
              <a:sysClr val="windowText" lastClr="000000"/>
            </a:solidFill>
            <a:miter lim="800000"/>
            <a:headEnd type="oval"/>
            <a:tailEnd/>
          </a:ln>
          <a:effectLst/>
        </p:spPr>
        <p:txBody>
          <a:bodyPr lIns="91430" tIns="45715" rIns="91430" bIns="45715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 w="28575">
                <a:solidFill>
                  <a:prstClr val="black"/>
                </a:solidFill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3" name="Line 6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 flipH="1">
            <a:off x="2206691" y="3486830"/>
            <a:ext cx="1885" cy="384687"/>
          </a:xfrm>
          <a:prstGeom prst="line">
            <a:avLst/>
          </a:prstGeom>
          <a:noFill/>
          <a:ln w="25560">
            <a:solidFill>
              <a:sysClr val="windowText" lastClr="000000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 w="28575">
                <a:solidFill>
                  <a:prstClr val="black"/>
                </a:solidFill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4" name="Line 7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>
            <a:off x="2032392" y="3052555"/>
            <a:ext cx="1224" cy="435379"/>
          </a:xfrm>
          <a:prstGeom prst="line">
            <a:avLst/>
          </a:prstGeom>
          <a:noFill/>
          <a:ln w="25560">
            <a:solidFill>
              <a:sysClr val="windowText" lastClr="000000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 w="28575">
                <a:solidFill>
                  <a:prstClr val="black"/>
                </a:solidFill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5" name="Line 8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2032392" y="3486830"/>
            <a:ext cx="177408" cy="1103"/>
          </a:xfrm>
          <a:prstGeom prst="line">
            <a:avLst/>
          </a:prstGeom>
          <a:noFill/>
          <a:ln w="25560">
            <a:solidFill>
              <a:sysClr val="windowText" lastClr="000000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 w="28575">
                <a:solidFill>
                  <a:prstClr val="black"/>
                </a:solidFill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6" name="Line 9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>
            <a:off x="2032392" y="3052554"/>
            <a:ext cx="177408" cy="1103"/>
          </a:xfrm>
          <a:prstGeom prst="line">
            <a:avLst/>
          </a:prstGeom>
          <a:noFill/>
          <a:ln w="25560">
            <a:solidFill>
              <a:sysClr val="windowText" lastClr="000000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 w="28575">
                <a:solidFill>
                  <a:prstClr val="black"/>
                </a:solidFill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7" name="Line 10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>
            <a:off x="1943077" y="3052555"/>
            <a:ext cx="1223" cy="435379"/>
          </a:xfrm>
          <a:prstGeom prst="line">
            <a:avLst/>
          </a:prstGeom>
          <a:noFill/>
          <a:ln w="25560">
            <a:solidFill>
              <a:sysClr val="windowText" lastClr="000000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 w="28575">
                <a:solidFill>
                  <a:prstClr val="black"/>
                </a:solidFill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8" name="Line 15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>
            <a:off x="1261613" y="1826954"/>
            <a:ext cx="548102" cy="1586"/>
          </a:xfrm>
          <a:prstGeom prst="line">
            <a:avLst/>
          </a:prstGeom>
          <a:noFill/>
          <a:ln w="25560">
            <a:solidFill>
              <a:sysClr val="windowText" lastClr="000000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 w="28575">
                <a:solidFill>
                  <a:prstClr val="black"/>
                </a:solidFill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9" name="Text Box 30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1084650" y="3827133"/>
            <a:ext cx="386924" cy="48589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9991" tIns="46795" rIns="89991" bIns="46795">
            <a:spAutoFit/>
          </a:bodyPr>
          <a:lstStyle/>
          <a:p>
            <a:pPr defTabSz="914400" fontAlgn="auto">
              <a:lnSpc>
                <a:spcPct val="116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chemeClr val="tx2"/>
                </a:solidFill>
                <a:latin typeface="Source Sans Pro"/>
                <a:ea typeface="+mn-ea"/>
                <a:cs typeface="+mn-cs"/>
              </a:rPr>
              <a:t>A</a:t>
            </a:r>
            <a:endParaRPr lang="en-US" dirty="0">
              <a:solidFill>
                <a:schemeClr val="tx2"/>
              </a:solidFill>
              <a:latin typeface="Source Sans Pro"/>
              <a:ea typeface="+mn-ea"/>
              <a:cs typeface="+mn-cs"/>
            </a:endParaRPr>
          </a:p>
        </p:txBody>
      </p:sp>
      <p:sp>
        <p:nvSpPr>
          <p:cNvPr id="100" name="Text Box 30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2973262" y="2517547"/>
            <a:ext cx="609742" cy="48589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9991" tIns="46795" rIns="89991" bIns="46795">
            <a:spAutoFit/>
          </a:bodyPr>
          <a:lstStyle/>
          <a:p>
            <a:pPr defTabSz="914400" fontAlgn="auto">
              <a:lnSpc>
                <a:spcPct val="116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chemeClr val="tx2"/>
                </a:solidFill>
                <a:latin typeface="Source Sans Pro"/>
                <a:ea typeface="+mn-ea"/>
                <a:cs typeface="+mn-cs"/>
              </a:rPr>
              <a:t>out</a:t>
            </a:r>
            <a:endParaRPr lang="en-US" dirty="0">
              <a:solidFill>
                <a:schemeClr val="tx2"/>
              </a:solidFill>
              <a:latin typeface="Source Sans Pro"/>
              <a:ea typeface="+mn-ea"/>
              <a:cs typeface="+mn-cs"/>
            </a:endParaRPr>
          </a:p>
        </p:txBody>
      </p:sp>
      <p:sp>
        <p:nvSpPr>
          <p:cNvPr id="101" name="Text Box 30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1219200" y="1295400"/>
            <a:ext cx="978433" cy="48589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9991" tIns="46795" rIns="89991" bIns="46795">
            <a:spAutoFit/>
          </a:bodyPr>
          <a:lstStyle/>
          <a:p>
            <a:pPr defTabSz="914400" fontAlgn="auto">
              <a:lnSpc>
                <a:spcPct val="116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chemeClr val="tx2"/>
                </a:solidFill>
                <a:latin typeface="Source Sans Pro"/>
                <a:ea typeface="+mn-ea"/>
                <a:cs typeface="+mn-cs"/>
              </a:rPr>
              <a:t>V</a:t>
            </a:r>
            <a:r>
              <a:rPr lang="en-US" baseline="-25000" dirty="0" smtClean="0">
                <a:solidFill>
                  <a:schemeClr val="tx2"/>
                </a:solidFill>
                <a:latin typeface="Source Sans Pro"/>
                <a:ea typeface="+mn-ea"/>
                <a:cs typeface="+mn-cs"/>
              </a:rPr>
              <a:t>supply</a:t>
            </a:r>
            <a:endParaRPr lang="en-US" baseline="-25000" dirty="0">
              <a:solidFill>
                <a:schemeClr val="tx2"/>
              </a:solidFill>
              <a:latin typeface="Source Sans Pro"/>
              <a:ea typeface="+mn-ea"/>
              <a:cs typeface="+mn-cs"/>
            </a:endParaRPr>
          </a:p>
        </p:txBody>
      </p:sp>
      <p:sp>
        <p:nvSpPr>
          <p:cNvPr id="102" name="Text Box 30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1091083" y="2985863"/>
            <a:ext cx="386924" cy="48589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9991" tIns="46795" rIns="89991" bIns="46795">
            <a:spAutoFit/>
          </a:bodyPr>
          <a:lstStyle/>
          <a:p>
            <a:pPr defTabSz="914400" fontAlgn="auto">
              <a:lnSpc>
                <a:spcPct val="116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chemeClr val="tx2"/>
                </a:solidFill>
                <a:latin typeface="Source Sans Pro"/>
                <a:ea typeface="+mn-ea"/>
                <a:cs typeface="+mn-cs"/>
              </a:rPr>
              <a:t>B</a:t>
            </a:r>
            <a:endParaRPr lang="en-US" dirty="0">
              <a:solidFill>
                <a:schemeClr val="tx2"/>
              </a:solidFill>
              <a:latin typeface="Source Sans Pro"/>
              <a:ea typeface="+mn-ea"/>
              <a:cs typeface="+mn-cs"/>
            </a:endParaRPr>
          </a:p>
        </p:txBody>
      </p:sp>
      <p:sp>
        <p:nvSpPr>
          <p:cNvPr id="103" name="Line 4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>
            <a:off x="2137077" y="2261713"/>
            <a:ext cx="187372" cy="1102"/>
          </a:xfrm>
          <a:prstGeom prst="line">
            <a:avLst/>
          </a:prstGeom>
          <a:noFill/>
          <a:ln w="25560">
            <a:solidFill>
              <a:sysClr val="windowText" lastClr="000000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 w="28575">
                <a:solidFill>
                  <a:prstClr val="black"/>
                </a:solidFill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4" name="Line 7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>
            <a:off x="2547127" y="2044575"/>
            <a:ext cx="1224" cy="435379"/>
          </a:xfrm>
          <a:prstGeom prst="line">
            <a:avLst/>
          </a:prstGeom>
          <a:noFill/>
          <a:ln w="25560">
            <a:solidFill>
              <a:sysClr val="windowText" lastClr="000000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 w="28575">
                <a:solidFill>
                  <a:prstClr val="black"/>
                </a:solidFill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5" name="Line 8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>
            <a:off x="2547127" y="2478850"/>
            <a:ext cx="177408" cy="1103"/>
          </a:xfrm>
          <a:prstGeom prst="line">
            <a:avLst/>
          </a:prstGeom>
          <a:noFill/>
          <a:ln w="25560">
            <a:solidFill>
              <a:sysClr val="windowText" lastClr="000000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 w="28575">
                <a:solidFill>
                  <a:prstClr val="black"/>
                </a:solidFill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6" name="Line 9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>
            <a:off x="2547127" y="2044574"/>
            <a:ext cx="177408" cy="1103"/>
          </a:xfrm>
          <a:prstGeom prst="line">
            <a:avLst/>
          </a:prstGeom>
          <a:noFill/>
          <a:ln w="25560">
            <a:solidFill>
              <a:sysClr val="windowText" lastClr="000000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 w="28575">
                <a:solidFill>
                  <a:prstClr val="black"/>
                </a:solidFill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7" name="Line 10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>
            <a:off x="2457812" y="2044575"/>
            <a:ext cx="1223" cy="435379"/>
          </a:xfrm>
          <a:prstGeom prst="line">
            <a:avLst/>
          </a:prstGeom>
          <a:noFill/>
          <a:ln w="25560">
            <a:solidFill>
              <a:sysClr val="windowText" lastClr="000000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 w="28575">
                <a:solidFill>
                  <a:prstClr val="black"/>
                </a:solidFill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8" name="Oval 11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2331942" y="2224854"/>
            <a:ext cx="83047" cy="75437"/>
          </a:xfrm>
          <a:prstGeom prst="ellipse">
            <a:avLst/>
          </a:prstGeom>
          <a:noFill/>
          <a:ln w="25560">
            <a:solidFill>
              <a:sysClr val="windowText" lastClr="000000"/>
            </a:solidFill>
            <a:miter lim="800000"/>
            <a:headEnd/>
            <a:tailEnd/>
          </a:ln>
          <a:effectLst/>
        </p:spPr>
        <p:txBody>
          <a:bodyPr wrap="none" lIns="91430" tIns="45715" rIns="91430" bIns="45715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 w="28575">
                <a:solidFill>
                  <a:prstClr val="black"/>
                </a:solidFill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9" name="Text Box 30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1850127" y="1977882"/>
            <a:ext cx="386924" cy="48589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9991" tIns="46795" rIns="89991" bIns="46795">
            <a:spAutoFit/>
          </a:bodyPr>
          <a:lstStyle/>
          <a:p>
            <a:pPr defTabSz="914400" fontAlgn="auto">
              <a:lnSpc>
                <a:spcPct val="116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chemeClr val="tx2"/>
                </a:solidFill>
                <a:latin typeface="Source Sans Pro"/>
                <a:ea typeface="+mn-ea"/>
                <a:cs typeface="+mn-cs"/>
              </a:rPr>
              <a:t>B</a:t>
            </a:r>
            <a:endParaRPr lang="en-US" dirty="0">
              <a:solidFill>
                <a:schemeClr val="tx2"/>
              </a:solidFill>
              <a:latin typeface="Source Sans Pro"/>
              <a:ea typeface="+mn-ea"/>
              <a:cs typeface="+mn-cs"/>
            </a:endParaRPr>
          </a:p>
        </p:txBody>
      </p:sp>
      <p:sp>
        <p:nvSpPr>
          <p:cNvPr id="110" name="Line 5"/>
          <p:cNvSpPr>
            <a:spLocks noChangeShapeType="1"/>
          </p:cNvSpPr>
          <p:nvPr>
            <p:custDataLst>
              <p:tags r:id="rId26"/>
            </p:custDataLst>
          </p:nvPr>
        </p:nvSpPr>
        <p:spPr bwMode="auto">
          <a:xfrm flipV="1">
            <a:off x="2721422" y="2489928"/>
            <a:ext cx="3113" cy="333375"/>
          </a:xfrm>
          <a:prstGeom prst="line">
            <a:avLst/>
          </a:prstGeom>
          <a:noFill/>
          <a:ln w="25560">
            <a:solidFill>
              <a:sysClr val="windowText" lastClr="000000"/>
            </a:solidFill>
            <a:miter lim="800000"/>
            <a:headEnd type="oval"/>
            <a:tailEnd/>
          </a:ln>
          <a:effectLst/>
        </p:spPr>
        <p:txBody>
          <a:bodyPr lIns="91430" tIns="45715" rIns="91430" bIns="45715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 w="28575">
                <a:solidFill>
                  <a:prstClr val="black"/>
                </a:solidFill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1" name="Line 15"/>
          <p:cNvSpPr>
            <a:spLocks noChangeShapeType="1"/>
          </p:cNvSpPr>
          <p:nvPr>
            <p:custDataLst>
              <p:tags r:id="rId27"/>
            </p:custDataLst>
          </p:nvPr>
        </p:nvSpPr>
        <p:spPr bwMode="auto">
          <a:xfrm>
            <a:off x="1527113" y="2821715"/>
            <a:ext cx="1444687" cy="1587"/>
          </a:xfrm>
          <a:prstGeom prst="line">
            <a:avLst/>
          </a:prstGeom>
          <a:noFill/>
          <a:ln w="25560">
            <a:solidFill>
              <a:sysClr val="windowText" lastClr="000000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 w="28575">
                <a:solidFill>
                  <a:prstClr val="black"/>
                </a:solidFill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2" name="Line 5"/>
          <p:cNvSpPr>
            <a:spLocks noChangeShapeType="1"/>
          </p:cNvSpPr>
          <p:nvPr>
            <p:custDataLst>
              <p:tags r:id="rId28"/>
            </p:custDataLst>
          </p:nvPr>
        </p:nvSpPr>
        <p:spPr bwMode="auto">
          <a:xfrm>
            <a:off x="1529366" y="1826953"/>
            <a:ext cx="1224" cy="217138"/>
          </a:xfrm>
          <a:prstGeom prst="line">
            <a:avLst/>
          </a:prstGeom>
          <a:noFill/>
          <a:ln w="25560">
            <a:solidFill>
              <a:sysClr val="windowText" lastClr="000000"/>
            </a:solidFill>
            <a:miter lim="800000"/>
            <a:headEnd type="oval"/>
            <a:tailEnd/>
          </a:ln>
          <a:effectLst/>
        </p:spPr>
        <p:txBody>
          <a:bodyPr lIns="91430" tIns="45715" rIns="91430" bIns="45715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 w="28575">
                <a:solidFill>
                  <a:prstClr val="black"/>
                </a:solidFill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3" name="Line 4"/>
          <p:cNvSpPr>
            <a:spLocks noChangeShapeType="1"/>
          </p:cNvSpPr>
          <p:nvPr>
            <p:custDataLst>
              <p:tags r:id="rId29"/>
            </p:custDataLst>
          </p:nvPr>
        </p:nvSpPr>
        <p:spPr bwMode="auto">
          <a:xfrm>
            <a:off x="939655" y="2260126"/>
            <a:ext cx="187372" cy="1102"/>
          </a:xfrm>
          <a:prstGeom prst="line">
            <a:avLst/>
          </a:prstGeom>
          <a:noFill/>
          <a:ln w="25560">
            <a:solidFill>
              <a:sysClr val="windowText" lastClr="000000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 w="28575">
                <a:solidFill>
                  <a:prstClr val="black"/>
                </a:solidFill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4" name="Line 7"/>
          <p:cNvSpPr>
            <a:spLocks noChangeShapeType="1"/>
          </p:cNvSpPr>
          <p:nvPr>
            <p:custDataLst>
              <p:tags r:id="rId30"/>
            </p:custDataLst>
          </p:nvPr>
        </p:nvSpPr>
        <p:spPr bwMode="auto">
          <a:xfrm>
            <a:off x="1349705" y="2042988"/>
            <a:ext cx="1224" cy="435379"/>
          </a:xfrm>
          <a:prstGeom prst="line">
            <a:avLst/>
          </a:prstGeom>
          <a:noFill/>
          <a:ln w="25560">
            <a:solidFill>
              <a:sysClr val="windowText" lastClr="000000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 w="28575">
                <a:solidFill>
                  <a:prstClr val="black"/>
                </a:solidFill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5" name="Line 8"/>
          <p:cNvSpPr>
            <a:spLocks noChangeShapeType="1"/>
          </p:cNvSpPr>
          <p:nvPr>
            <p:custDataLst>
              <p:tags r:id="rId31"/>
            </p:custDataLst>
          </p:nvPr>
        </p:nvSpPr>
        <p:spPr bwMode="auto">
          <a:xfrm>
            <a:off x="1349705" y="2477263"/>
            <a:ext cx="177408" cy="1103"/>
          </a:xfrm>
          <a:prstGeom prst="line">
            <a:avLst/>
          </a:prstGeom>
          <a:noFill/>
          <a:ln w="25560">
            <a:solidFill>
              <a:sysClr val="windowText" lastClr="000000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 w="28575">
                <a:solidFill>
                  <a:prstClr val="black"/>
                </a:solidFill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6" name="Line 9"/>
          <p:cNvSpPr>
            <a:spLocks noChangeShapeType="1"/>
          </p:cNvSpPr>
          <p:nvPr>
            <p:custDataLst>
              <p:tags r:id="rId32"/>
            </p:custDataLst>
          </p:nvPr>
        </p:nvSpPr>
        <p:spPr bwMode="auto">
          <a:xfrm>
            <a:off x="1349705" y="2042987"/>
            <a:ext cx="177408" cy="1103"/>
          </a:xfrm>
          <a:prstGeom prst="line">
            <a:avLst/>
          </a:prstGeom>
          <a:noFill/>
          <a:ln w="25560">
            <a:solidFill>
              <a:sysClr val="windowText" lastClr="000000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 w="28575">
                <a:solidFill>
                  <a:prstClr val="black"/>
                </a:solidFill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7" name="Line 10"/>
          <p:cNvSpPr>
            <a:spLocks noChangeShapeType="1"/>
          </p:cNvSpPr>
          <p:nvPr>
            <p:custDataLst>
              <p:tags r:id="rId33"/>
            </p:custDataLst>
          </p:nvPr>
        </p:nvSpPr>
        <p:spPr bwMode="auto">
          <a:xfrm>
            <a:off x="1260390" y="2042988"/>
            <a:ext cx="1223" cy="435379"/>
          </a:xfrm>
          <a:prstGeom prst="line">
            <a:avLst/>
          </a:prstGeom>
          <a:noFill/>
          <a:ln w="25560">
            <a:solidFill>
              <a:sysClr val="windowText" lastClr="000000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 w="28575">
                <a:solidFill>
                  <a:prstClr val="black"/>
                </a:solidFill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8" name="Oval 11"/>
          <p:cNvSpPr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1127028" y="2224854"/>
            <a:ext cx="90539" cy="73849"/>
          </a:xfrm>
          <a:prstGeom prst="ellipse">
            <a:avLst/>
          </a:prstGeom>
          <a:noFill/>
          <a:ln w="25560">
            <a:solidFill>
              <a:sysClr val="windowText" lastClr="000000"/>
            </a:solidFill>
            <a:miter lim="800000"/>
            <a:headEnd/>
            <a:tailEnd/>
          </a:ln>
          <a:effectLst/>
        </p:spPr>
        <p:txBody>
          <a:bodyPr wrap="none" lIns="91430" tIns="45715" rIns="91430" bIns="45715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 w="28575">
                <a:solidFill>
                  <a:prstClr val="black"/>
                </a:solidFill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9" name="Text Box 30"/>
          <p:cNvSpPr txBox="1"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652705" y="1976295"/>
            <a:ext cx="386924" cy="48589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9991" tIns="46795" rIns="89991" bIns="46795">
            <a:spAutoFit/>
          </a:bodyPr>
          <a:lstStyle/>
          <a:p>
            <a:pPr defTabSz="914400" fontAlgn="auto">
              <a:lnSpc>
                <a:spcPct val="116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chemeClr val="tx2"/>
                </a:solidFill>
                <a:latin typeface="Source Sans Pro"/>
                <a:ea typeface="+mn-ea"/>
                <a:cs typeface="+mn-cs"/>
              </a:rPr>
              <a:t>A</a:t>
            </a:r>
            <a:endParaRPr lang="en-US" dirty="0">
              <a:solidFill>
                <a:schemeClr val="tx2"/>
              </a:solidFill>
              <a:latin typeface="Source Sans Pro"/>
              <a:ea typeface="+mn-ea"/>
              <a:cs typeface="+mn-cs"/>
            </a:endParaRPr>
          </a:p>
        </p:txBody>
      </p:sp>
      <p:sp>
        <p:nvSpPr>
          <p:cNvPr id="120" name="Line 5"/>
          <p:cNvSpPr>
            <a:spLocks noChangeShapeType="1"/>
          </p:cNvSpPr>
          <p:nvPr>
            <p:custDataLst>
              <p:tags r:id="rId36"/>
            </p:custDataLst>
          </p:nvPr>
        </p:nvSpPr>
        <p:spPr bwMode="auto">
          <a:xfrm flipV="1">
            <a:off x="1524000" y="2488341"/>
            <a:ext cx="3113" cy="333375"/>
          </a:xfrm>
          <a:prstGeom prst="line">
            <a:avLst/>
          </a:prstGeom>
          <a:noFill/>
          <a:ln w="25560">
            <a:solidFill>
              <a:sysClr val="windowText" lastClr="000000"/>
            </a:solidFill>
            <a:miter lim="800000"/>
            <a:headEnd type="none"/>
            <a:tailEnd/>
          </a:ln>
          <a:effectLst/>
        </p:spPr>
        <p:txBody>
          <a:bodyPr lIns="91430" tIns="45715" rIns="91430" bIns="45715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 w="28575">
                <a:solidFill>
                  <a:prstClr val="black"/>
                </a:solidFill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1" name="Line 5"/>
          <p:cNvSpPr>
            <a:spLocks noChangeShapeType="1"/>
          </p:cNvSpPr>
          <p:nvPr>
            <p:custDataLst>
              <p:tags r:id="rId37"/>
            </p:custDataLst>
          </p:nvPr>
        </p:nvSpPr>
        <p:spPr bwMode="auto">
          <a:xfrm>
            <a:off x="2209800" y="2835416"/>
            <a:ext cx="1224" cy="217138"/>
          </a:xfrm>
          <a:prstGeom prst="line">
            <a:avLst/>
          </a:prstGeom>
          <a:noFill/>
          <a:ln w="25560">
            <a:solidFill>
              <a:sysClr val="windowText" lastClr="000000"/>
            </a:solidFill>
            <a:miter lim="800000"/>
            <a:headEnd type="oval"/>
            <a:tailEnd/>
          </a:ln>
          <a:effectLst/>
        </p:spPr>
        <p:txBody>
          <a:bodyPr lIns="91430" tIns="45715" rIns="91430" bIns="45715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 w="28575">
                <a:solidFill>
                  <a:prstClr val="black"/>
                </a:solidFill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2" name="Line 15"/>
          <p:cNvSpPr>
            <a:spLocks noChangeShapeType="1"/>
          </p:cNvSpPr>
          <p:nvPr>
            <p:custDataLst>
              <p:tags r:id="rId38"/>
            </p:custDataLst>
          </p:nvPr>
        </p:nvSpPr>
        <p:spPr bwMode="auto">
          <a:xfrm>
            <a:off x="2447371" y="1825367"/>
            <a:ext cx="548102" cy="1586"/>
          </a:xfrm>
          <a:prstGeom prst="line">
            <a:avLst/>
          </a:prstGeom>
          <a:noFill/>
          <a:ln w="25560">
            <a:solidFill>
              <a:sysClr val="windowText" lastClr="000000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 w="28575">
                <a:solidFill>
                  <a:prstClr val="black"/>
                </a:solidFill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3" name="Text Box 30"/>
          <p:cNvSpPr txBox="1">
            <a:spLocks noChangeArrowheads="1"/>
          </p:cNvSpPr>
          <p:nvPr>
            <p:custDataLst>
              <p:tags r:id="rId39"/>
            </p:custDataLst>
          </p:nvPr>
        </p:nvSpPr>
        <p:spPr bwMode="auto">
          <a:xfrm>
            <a:off x="2433515" y="1295400"/>
            <a:ext cx="978433" cy="48589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9991" tIns="46795" rIns="89991" bIns="46795">
            <a:spAutoFit/>
          </a:bodyPr>
          <a:lstStyle/>
          <a:p>
            <a:pPr defTabSz="914400" fontAlgn="auto">
              <a:lnSpc>
                <a:spcPct val="116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chemeClr val="tx2"/>
                </a:solidFill>
                <a:latin typeface="Source Sans Pro"/>
                <a:ea typeface="+mn-ea"/>
                <a:cs typeface="+mn-cs"/>
              </a:rPr>
              <a:t>V</a:t>
            </a:r>
            <a:r>
              <a:rPr lang="en-US" baseline="-25000" dirty="0">
                <a:solidFill>
                  <a:schemeClr val="tx2"/>
                </a:solidFill>
                <a:latin typeface="Source Sans Pro"/>
                <a:ea typeface="+mn-ea"/>
                <a:cs typeface="+mn-cs"/>
              </a:rPr>
              <a:t>supply</a:t>
            </a:r>
            <a:endParaRPr lang="en-US" dirty="0">
              <a:solidFill>
                <a:schemeClr val="tx2"/>
              </a:solidFill>
              <a:latin typeface="Source Sans Pro"/>
              <a:ea typeface="+mn-ea"/>
              <a:cs typeface="+mn-cs"/>
            </a:endParaRPr>
          </a:p>
        </p:txBody>
      </p:sp>
      <p:cxnSp>
        <p:nvCxnSpPr>
          <p:cNvPr id="124" name="Straight Connector 123"/>
          <p:cNvCxnSpPr/>
          <p:nvPr/>
        </p:nvCxnSpPr>
        <p:spPr>
          <a:xfrm>
            <a:off x="1863725" y="4495800"/>
            <a:ext cx="650875" cy="0"/>
          </a:xfrm>
          <a:prstGeom prst="line">
            <a:avLst/>
          </a:prstGeom>
          <a:noFill/>
          <a:ln w="31750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125" name="Straight Connector 124"/>
          <p:cNvCxnSpPr/>
          <p:nvPr/>
        </p:nvCxnSpPr>
        <p:spPr>
          <a:xfrm>
            <a:off x="2106612" y="4691062"/>
            <a:ext cx="152400" cy="0"/>
          </a:xfrm>
          <a:prstGeom prst="line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126" name="Straight Connector 125"/>
          <p:cNvCxnSpPr/>
          <p:nvPr/>
        </p:nvCxnSpPr>
        <p:spPr>
          <a:xfrm>
            <a:off x="2016125" y="4614862"/>
            <a:ext cx="304800" cy="0"/>
          </a:xfrm>
          <a:prstGeom prst="line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</a:ln>
          <a:effectLst/>
        </p:spPr>
      </p:cxnSp>
      <p:sp>
        <p:nvSpPr>
          <p:cNvPr id="127" name="Rectangle 12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508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8" name="Title 1"/>
          <p:cNvSpPr txBox="1">
            <a:spLocks/>
          </p:cNvSpPr>
          <p:nvPr/>
        </p:nvSpPr>
        <p:spPr>
          <a:xfrm>
            <a:off x="5029200" y="57152"/>
            <a:ext cx="4038600" cy="7810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accent5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dirty="0" err="1" smtClean="0">
                <a:solidFill>
                  <a:schemeClr val="accent2"/>
                </a:solidFill>
                <a:latin typeface="Source Sans Pro"/>
              </a:rPr>
              <a:t>iClicker</a:t>
            </a:r>
            <a:r>
              <a:rPr lang="en-US" dirty="0" smtClean="0">
                <a:solidFill>
                  <a:schemeClr val="accent2"/>
                </a:solidFill>
                <a:latin typeface="Source Sans Pro"/>
              </a:rPr>
              <a:t> Question</a:t>
            </a:r>
            <a:endParaRPr lang="en-US" dirty="0">
              <a:solidFill>
                <a:schemeClr val="accent2"/>
              </a:solidFill>
              <a:latin typeface="Source Sans Pro"/>
            </a:endParaRPr>
          </a:p>
        </p:txBody>
      </p:sp>
      <p:sp>
        <p:nvSpPr>
          <p:cNvPr id="129" name="Rectangle 128"/>
          <p:cNvSpPr/>
          <p:nvPr/>
        </p:nvSpPr>
        <p:spPr>
          <a:xfrm>
            <a:off x="179382" y="4703519"/>
            <a:ext cx="152054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defTabSz="914400" fontAlgn="auto">
              <a:spcBef>
                <a:spcPts val="0"/>
              </a:spcBef>
              <a:spcAft>
                <a:spcPts val="0"/>
              </a:spcAft>
              <a:buFontTx/>
              <a:buAutoNum type="alphaUcParenBoth"/>
            </a:pPr>
            <a:r>
              <a:rPr lang="en-US" dirty="0" smtClean="0">
                <a:solidFill>
                  <a:srgbClr val="FF0000"/>
                </a:solidFill>
                <a:latin typeface="Calibri"/>
                <a:ea typeface="+mn-ea"/>
                <a:cs typeface="+mn-cs"/>
              </a:rPr>
              <a:t>NOT</a:t>
            </a:r>
            <a:endParaRPr lang="en-US" dirty="0">
              <a:solidFill>
                <a:srgbClr val="FF0000"/>
              </a:solidFill>
              <a:latin typeface="Calibri"/>
              <a:ea typeface="+mn-ea"/>
              <a:cs typeface="+mn-cs"/>
            </a:endParaRPr>
          </a:p>
          <a:p>
            <a:pPr marL="514350" indent="-514350" defTabSz="914400" fontAlgn="auto">
              <a:spcBef>
                <a:spcPts val="0"/>
              </a:spcBef>
              <a:spcAft>
                <a:spcPts val="0"/>
              </a:spcAft>
              <a:buFontTx/>
              <a:buAutoNum type="alphaUcParenBoth"/>
            </a:pPr>
            <a:r>
              <a:rPr lang="en-US" dirty="0" smtClean="0">
                <a:solidFill>
                  <a:srgbClr val="FF0000"/>
                </a:solidFill>
                <a:latin typeface="Calibri"/>
                <a:ea typeface="+mn-ea"/>
                <a:cs typeface="+mn-cs"/>
              </a:rPr>
              <a:t>OR</a:t>
            </a:r>
          </a:p>
          <a:p>
            <a:pPr marL="514350" indent="-514350" defTabSz="914400" fontAlgn="auto">
              <a:spcBef>
                <a:spcPts val="0"/>
              </a:spcBef>
              <a:spcAft>
                <a:spcPts val="0"/>
              </a:spcAft>
              <a:buFontTx/>
              <a:buAutoNum type="alphaUcParenBoth"/>
            </a:pPr>
            <a:r>
              <a:rPr lang="en-US" dirty="0" smtClean="0">
                <a:solidFill>
                  <a:srgbClr val="FF0000"/>
                </a:solidFill>
                <a:latin typeface="Calibri"/>
                <a:ea typeface="+mn-ea"/>
                <a:cs typeface="+mn-cs"/>
              </a:rPr>
              <a:t>XOR</a:t>
            </a:r>
          </a:p>
          <a:p>
            <a:pPr marL="514350" indent="-514350" defTabSz="914400" fontAlgn="auto">
              <a:spcBef>
                <a:spcPts val="0"/>
              </a:spcBef>
              <a:spcAft>
                <a:spcPts val="0"/>
              </a:spcAft>
              <a:buFontTx/>
              <a:buAutoNum type="alphaUcParenBoth"/>
            </a:pPr>
            <a:r>
              <a:rPr lang="en-US" dirty="0" smtClean="0">
                <a:solidFill>
                  <a:srgbClr val="FF0000"/>
                </a:solidFill>
                <a:latin typeface="Calibri"/>
                <a:ea typeface="+mn-ea"/>
                <a:cs typeface="+mn-cs"/>
              </a:rPr>
              <a:t>AND</a:t>
            </a:r>
            <a:endParaRPr lang="en-US" dirty="0">
              <a:solidFill>
                <a:srgbClr val="FF0000"/>
              </a:solidFill>
              <a:latin typeface="Calibri"/>
              <a:ea typeface="+mn-ea"/>
              <a:cs typeface="+mn-cs"/>
            </a:endParaRPr>
          </a:p>
          <a:p>
            <a:pPr marL="514350" indent="-514350" defTabSz="914400" fontAlgn="auto">
              <a:spcBef>
                <a:spcPts val="0"/>
              </a:spcBef>
              <a:spcAft>
                <a:spcPts val="0"/>
              </a:spcAft>
              <a:buFontTx/>
              <a:buAutoNum type="alphaUcParenBoth"/>
            </a:pPr>
            <a:r>
              <a:rPr lang="en-US" dirty="0" smtClean="0">
                <a:solidFill>
                  <a:srgbClr val="FF0000"/>
                </a:solidFill>
                <a:latin typeface="Calibri"/>
                <a:ea typeface="+mn-ea"/>
                <a:cs typeface="+mn-cs"/>
              </a:rPr>
              <a:t>NAND</a:t>
            </a:r>
            <a:endParaRPr lang="en-US" dirty="0">
              <a:solidFill>
                <a:srgbClr val="FF0000"/>
              </a:solidFill>
              <a:latin typeface="Calibri"/>
              <a:ea typeface="+mn-ea"/>
              <a:cs typeface="+mn-cs"/>
            </a:endParaRPr>
          </a:p>
        </p:txBody>
      </p:sp>
      <p:grpSp>
        <p:nvGrpSpPr>
          <p:cNvPr id="130" name="Group 9"/>
          <p:cNvGrpSpPr>
            <a:grpSpLocks/>
          </p:cNvGrpSpPr>
          <p:nvPr/>
        </p:nvGrpSpPr>
        <p:grpSpPr bwMode="auto">
          <a:xfrm>
            <a:off x="1557494" y="4838723"/>
            <a:ext cx="550668" cy="211526"/>
            <a:chOff x="3884" y="1731"/>
            <a:chExt cx="630" cy="242"/>
          </a:xfrm>
        </p:grpSpPr>
        <p:sp>
          <p:nvSpPr>
            <p:cNvPr id="131" name="AutoShape 10"/>
            <p:cNvSpPr>
              <a:spLocks noChangeArrowheads="1"/>
            </p:cNvSpPr>
            <p:nvPr/>
          </p:nvSpPr>
          <p:spPr bwMode="auto">
            <a:xfrm rot="5400000">
              <a:off x="4022" y="1713"/>
              <a:ext cx="242" cy="277"/>
            </a:xfrm>
            <a:prstGeom prst="triangle">
              <a:avLst>
                <a:gd name="adj" fmla="val 50000"/>
              </a:avLst>
            </a:prstGeom>
            <a:noFill/>
            <a:ln w="2540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2" name="Oval 11"/>
            <p:cNvSpPr>
              <a:spLocks noChangeArrowheads="1"/>
            </p:cNvSpPr>
            <p:nvPr/>
          </p:nvSpPr>
          <p:spPr bwMode="auto">
            <a:xfrm>
              <a:off x="4252" y="1799"/>
              <a:ext cx="96" cy="96"/>
            </a:xfrm>
            <a:prstGeom prst="ellipse">
              <a:avLst/>
            </a:prstGeom>
            <a:solidFill>
              <a:sysClr val="window" lastClr="FFFFFF"/>
            </a:solidFill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3" name="Line 12"/>
            <p:cNvSpPr>
              <a:spLocks noChangeShapeType="1"/>
            </p:cNvSpPr>
            <p:nvPr/>
          </p:nvSpPr>
          <p:spPr bwMode="auto">
            <a:xfrm flipH="1">
              <a:off x="3884" y="1847"/>
              <a:ext cx="126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4" name="Line 13"/>
            <p:cNvSpPr>
              <a:spLocks noChangeShapeType="1"/>
            </p:cNvSpPr>
            <p:nvPr/>
          </p:nvSpPr>
          <p:spPr bwMode="auto">
            <a:xfrm flipH="1" flipV="1">
              <a:off x="4348" y="1847"/>
              <a:ext cx="166" cy="3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35" name="Group 14"/>
          <p:cNvGrpSpPr>
            <a:grpSpLocks/>
          </p:cNvGrpSpPr>
          <p:nvPr/>
        </p:nvGrpSpPr>
        <p:grpSpPr bwMode="auto">
          <a:xfrm>
            <a:off x="1671427" y="5187847"/>
            <a:ext cx="346357" cy="217322"/>
            <a:chOff x="4685" y="3035"/>
            <a:chExt cx="816" cy="512"/>
          </a:xfrm>
        </p:grpSpPr>
        <p:sp>
          <p:nvSpPr>
            <p:cNvPr id="136" name="AutoShape 15"/>
            <p:cNvSpPr>
              <a:spLocks noChangeArrowheads="1"/>
            </p:cNvSpPr>
            <p:nvPr/>
          </p:nvSpPr>
          <p:spPr bwMode="auto">
            <a:xfrm flipH="1">
              <a:off x="4732" y="3035"/>
              <a:ext cx="588" cy="512"/>
            </a:xfrm>
            <a:prstGeom prst="moon">
              <a:avLst>
                <a:gd name="adj" fmla="val 71690"/>
              </a:avLst>
            </a:prstGeom>
            <a:noFill/>
            <a:ln w="2540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7" name="Line 16"/>
            <p:cNvSpPr>
              <a:spLocks noChangeShapeType="1"/>
            </p:cNvSpPr>
            <p:nvPr/>
          </p:nvSpPr>
          <p:spPr bwMode="auto">
            <a:xfrm flipH="1">
              <a:off x="4685" y="3190"/>
              <a:ext cx="176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8" name="Line 17"/>
            <p:cNvSpPr>
              <a:spLocks noChangeShapeType="1"/>
            </p:cNvSpPr>
            <p:nvPr/>
          </p:nvSpPr>
          <p:spPr bwMode="auto">
            <a:xfrm flipH="1">
              <a:off x="4685" y="3410"/>
              <a:ext cx="176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9" name="Line 18"/>
            <p:cNvSpPr>
              <a:spLocks noChangeShapeType="1"/>
            </p:cNvSpPr>
            <p:nvPr/>
          </p:nvSpPr>
          <p:spPr bwMode="auto">
            <a:xfrm flipH="1">
              <a:off x="5325" y="3295"/>
              <a:ext cx="176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40" name="Group 139"/>
          <p:cNvGrpSpPr/>
          <p:nvPr/>
        </p:nvGrpSpPr>
        <p:grpSpPr>
          <a:xfrm>
            <a:off x="1716455" y="5523345"/>
            <a:ext cx="351568" cy="283074"/>
            <a:chOff x="4114800" y="4672288"/>
            <a:chExt cx="1076323" cy="838508"/>
          </a:xfrm>
        </p:grpSpPr>
        <p:sp>
          <p:nvSpPr>
            <p:cNvPr id="141" name="AutoShape 14"/>
            <p:cNvSpPr>
              <a:spLocks noChangeArrowheads="1"/>
            </p:cNvSpPr>
            <p:nvPr>
              <p:custDataLst>
                <p:tags r:id="rId40"/>
              </p:custDataLst>
            </p:nvPr>
          </p:nvSpPr>
          <p:spPr bwMode="auto">
            <a:xfrm flipH="1">
              <a:off x="4257674" y="4697997"/>
              <a:ext cx="933449" cy="812799"/>
            </a:xfrm>
            <a:prstGeom prst="moon">
              <a:avLst>
                <a:gd name="adj" fmla="val 87500"/>
              </a:avLst>
            </a:prstGeom>
            <a:noFill/>
            <a:ln w="25400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142" name="Freeform 141"/>
            <p:cNvSpPr/>
            <p:nvPr/>
          </p:nvSpPr>
          <p:spPr>
            <a:xfrm>
              <a:off x="4114800" y="4672288"/>
              <a:ext cx="112685" cy="838507"/>
            </a:xfrm>
            <a:custGeom>
              <a:avLst/>
              <a:gdLst>
                <a:gd name="connsiteX0" fmla="*/ 0 w 135084"/>
                <a:gd name="connsiteY0" fmla="*/ 0 h 749508"/>
                <a:gd name="connsiteX1" fmla="*/ 134912 w 135084"/>
                <a:gd name="connsiteY1" fmla="*/ 419725 h 749508"/>
                <a:gd name="connsiteX2" fmla="*/ 29981 w 135084"/>
                <a:gd name="connsiteY2" fmla="*/ 749508 h 7495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5084" h="749508">
                  <a:moveTo>
                    <a:pt x="0" y="0"/>
                  </a:moveTo>
                  <a:cubicBezTo>
                    <a:pt x="64957" y="147403"/>
                    <a:pt x="129915" y="294807"/>
                    <a:pt x="134912" y="419725"/>
                  </a:cubicBezTo>
                  <a:cubicBezTo>
                    <a:pt x="139909" y="544643"/>
                    <a:pt x="34978" y="647075"/>
                    <a:pt x="29981" y="749508"/>
                  </a:cubicBezTo>
                </a:path>
              </a:pathLst>
            </a:custGeom>
            <a:noFill/>
            <a:ln w="2540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43" name="Line 16"/>
          <p:cNvSpPr>
            <a:spLocks noChangeShapeType="1"/>
          </p:cNvSpPr>
          <p:nvPr/>
        </p:nvSpPr>
        <p:spPr bwMode="auto">
          <a:xfrm flipH="1">
            <a:off x="1671427" y="5656188"/>
            <a:ext cx="74704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44" name="Line 17"/>
          <p:cNvSpPr>
            <a:spLocks noChangeShapeType="1"/>
          </p:cNvSpPr>
          <p:nvPr/>
        </p:nvSpPr>
        <p:spPr bwMode="auto">
          <a:xfrm flipH="1">
            <a:off x="1676723" y="5716327"/>
            <a:ext cx="74704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45" name="Line 18"/>
          <p:cNvSpPr>
            <a:spLocks noChangeShapeType="1"/>
          </p:cNvSpPr>
          <p:nvPr/>
        </p:nvSpPr>
        <p:spPr bwMode="auto">
          <a:xfrm flipH="1">
            <a:off x="2068023" y="5664882"/>
            <a:ext cx="74704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grpSp>
        <p:nvGrpSpPr>
          <p:cNvPr id="146" name="Group 4"/>
          <p:cNvGrpSpPr>
            <a:grpSpLocks/>
          </p:cNvGrpSpPr>
          <p:nvPr/>
        </p:nvGrpSpPr>
        <p:grpSpPr bwMode="auto">
          <a:xfrm>
            <a:off x="1645572" y="5913828"/>
            <a:ext cx="498922" cy="236591"/>
            <a:chOff x="1056" y="1584"/>
            <a:chExt cx="911" cy="432"/>
          </a:xfrm>
        </p:grpSpPr>
        <p:sp>
          <p:nvSpPr>
            <p:cNvPr id="147" name="AutoShape 5"/>
            <p:cNvSpPr>
              <a:spLocks noChangeArrowheads="1"/>
            </p:cNvSpPr>
            <p:nvPr/>
          </p:nvSpPr>
          <p:spPr bwMode="auto">
            <a:xfrm>
              <a:off x="1248" y="1584"/>
              <a:ext cx="528" cy="432"/>
            </a:xfrm>
            <a:prstGeom prst="flowChartDelay">
              <a:avLst/>
            </a:prstGeom>
            <a:noFill/>
            <a:ln w="2540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8" name="Line 6"/>
            <p:cNvSpPr>
              <a:spLocks noChangeShapeType="1"/>
            </p:cNvSpPr>
            <p:nvPr/>
          </p:nvSpPr>
          <p:spPr bwMode="auto">
            <a:xfrm flipH="1">
              <a:off x="1056" y="1680"/>
              <a:ext cx="192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9" name="Line 7"/>
            <p:cNvSpPr>
              <a:spLocks noChangeShapeType="1"/>
            </p:cNvSpPr>
            <p:nvPr/>
          </p:nvSpPr>
          <p:spPr bwMode="auto">
            <a:xfrm flipH="1">
              <a:off x="1056" y="1920"/>
              <a:ext cx="192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0" name="Line 8"/>
            <p:cNvSpPr>
              <a:spLocks noChangeShapeType="1"/>
            </p:cNvSpPr>
            <p:nvPr/>
          </p:nvSpPr>
          <p:spPr bwMode="auto">
            <a:xfrm flipH="1">
              <a:off x="1775" y="1796"/>
              <a:ext cx="192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51" name="Group 150"/>
          <p:cNvGrpSpPr/>
          <p:nvPr/>
        </p:nvGrpSpPr>
        <p:grpSpPr>
          <a:xfrm>
            <a:off x="1659141" y="6288516"/>
            <a:ext cx="517588" cy="218358"/>
            <a:chOff x="5918201" y="1947862"/>
            <a:chExt cx="1625601" cy="685800"/>
          </a:xfrm>
        </p:grpSpPr>
        <p:sp>
          <p:nvSpPr>
            <p:cNvPr id="152" name="AutoShape 5"/>
            <p:cNvSpPr>
              <a:spLocks noChangeArrowheads="1"/>
            </p:cNvSpPr>
            <p:nvPr/>
          </p:nvSpPr>
          <p:spPr bwMode="auto">
            <a:xfrm>
              <a:off x="6223001" y="1947862"/>
              <a:ext cx="838201" cy="685800"/>
            </a:xfrm>
            <a:prstGeom prst="flowChartDelay">
              <a:avLst/>
            </a:prstGeom>
            <a:noFill/>
            <a:ln w="2540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3" name="Line 6"/>
            <p:cNvSpPr>
              <a:spLocks noChangeShapeType="1"/>
            </p:cNvSpPr>
            <p:nvPr/>
          </p:nvSpPr>
          <p:spPr bwMode="auto">
            <a:xfrm flipH="1">
              <a:off x="5918201" y="2100262"/>
              <a:ext cx="304800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4" name="Line 7"/>
            <p:cNvSpPr>
              <a:spLocks noChangeShapeType="1"/>
            </p:cNvSpPr>
            <p:nvPr/>
          </p:nvSpPr>
          <p:spPr bwMode="auto">
            <a:xfrm flipH="1">
              <a:off x="5918201" y="2481262"/>
              <a:ext cx="304800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5" name="Line 8"/>
            <p:cNvSpPr>
              <a:spLocks noChangeShapeType="1"/>
            </p:cNvSpPr>
            <p:nvPr/>
          </p:nvSpPr>
          <p:spPr bwMode="auto">
            <a:xfrm flipH="1">
              <a:off x="7239002" y="2284412"/>
              <a:ext cx="304800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6" name="Oval 11"/>
            <p:cNvSpPr>
              <a:spLocks noChangeArrowheads="1"/>
            </p:cNvSpPr>
            <p:nvPr/>
          </p:nvSpPr>
          <p:spPr bwMode="auto">
            <a:xfrm>
              <a:off x="7086600" y="2209800"/>
              <a:ext cx="152400" cy="152400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8" name="Oval 77"/>
          <p:cNvSpPr/>
          <p:nvPr/>
        </p:nvSpPr>
        <p:spPr>
          <a:xfrm>
            <a:off x="125412" y="6175668"/>
            <a:ext cx="2308104" cy="533400"/>
          </a:xfrm>
          <a:prstGeom prst="ellipse">
            <a:avLst/>
          </a:prstGeom>
          <a:noFill/>
          <a:ln w="2540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270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71</a:t>
            </a:fld>
            <a:endParaRPr lang="en-US" dirty="0"/>
          </a:p>
        </p:txBody>
      </p:sp>
      <p:sp>
        <p:nvSpPr>
          <p:cNvPr id="22" name="Rectangle 2"/>
          <p:cNvSpPr txBox="1">
            <a:spLocks noChangeArrowheads="1"/>
          </p:cNvSpPr>
          <p:nvPr/>
        </p:nvSpPr>
        <p:spPr>
          <a:xfrm>
            <a:off x="38100" y="74160"/>
            <a:ext cx="9105900" cy="9958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Source Sans Pro"/>
              </a:rPr>
              <a:t>Building Functions (Revisited)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Source Sans Pro"/>
            </a:endParaRPr>
          </a:p>
        </p:txBody>
      </p:sp>
      <p:sp>
        <p:nvSpPr>
          <p:cNvPr id="23" name="Rectangle 3"/>
          <p:cNvSpPr txBox="1">
            <a:spLocks noChangeArrowheads="1"/>
          </p:cNvSpPr>
          <p:nvPr/>
        </p:nvSpPr>
        <p:spPr>
          <a:xfrm>
            <a:off x="38100" y="1034630"/>
            <a:ext cx="9105900" cy="579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200"/>
              </a:spcBef>
              <a:buFont typeface="Arial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200"/>
              </a:spcBef>
              <a:buSzPct val="80000"/>
              <a:buFont typeface="Wingdings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2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200"/>
              </a:spcBef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2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457200" rtl="0" eaLnBrk="1" fontAlgn="auto" latinLnBrk="0" hangingPunct="1">
              <a:lnSpc>
                <a:spcPct val="82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Source Sans Pro"/>
              </a:rPr>
              <a:t>NOT:</a:t>
            </a:r>
          </a:p>
          <a:p>
            <a:pPr marL="342900" marR="0" lvl="0" indent="-342900" algn="l" defTabSz="457200" rtl="0" eaLnBrk="1" fontAlgn="auto" latinLnBrk="0" hangingPunct="1">
              <a:lnSpc>
                <a:spcPct val="82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Source Sans Pro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82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Source Sans Pro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82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Source Sans Pro"/>
              </a:rPr>
              <a:t>AND:</a:t>
            </a:r>
          </a:p>
          <a:p>
            <a:pPr marL="342900" marR="0" lvl="0" indent="-342900" algn="l" defTabSz="457200" rtl="0" eaLnBrk="1" fontAlgn="auto" latinLnBrk="0" hangingPunct="1">
              <a:lnSpc>
                <a:spcPct val="82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Source Sans Pro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82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Source Sans Pro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82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Source Sans Pro"/>
              </a:rPr>
              <a:t>OR:</a:t>
            </a:r>
          </a:p>
          <a:p>
            <a:pPr marL="342900" marR="0" lvl="0" indent="-342900" algn="l" defTabSz="457200" rtl="0" eaLnBrk="1" fontAlgn="auto" latinLnBrk="0" hangingPunct="1">
              <a:lnSpc>
                <a:spcPct val="82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Source Sans Pro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82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Source Sans Pro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82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Source Sans Pro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82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Source Sans Pro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82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Source Sans Pro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82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Source Sans Pro"/>
              </a:rPr>
              <a:t>NAND and NOR are universal</a:t>
            </a:r>
          </a:p>
          <a:p>
            <a:pPr marL="742950" marR="0" lvl="1" indent="-285750" algn="l" defTabSz="457200" rtl="0" eaLnBrk="1" fontAlgn="auto" latinLnBrk="0" hangingPunct="1">
              <a:lnSpc>
                <a:spcPct val="82000"/>
              </a:lnSpc>
              <a:spcBef>
                <a:spcPts val="200"/>
              </a:spcBef>
              <a:spcAft>
                <a:spcPts val="0"/>
              </a:spcAft>
              <a:buClrTx/>
              <a:buSzPct val="80000"/>
              <a:buFont typeface="Wingdings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Source Sans Pro"/>
              </a:rPr>
              <a:t>Can implement </a:t>
            </a:r>
            <a:r>
              <a:rPr kumimoji="0" lang="en-US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Source Sans Pro"/>
              </a:rPr>
              <a:t>any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Source Sans Pro"/>
              </a:rPr>
              <a:t> function with NAND or just NOR gates</a:t>
            </a:r>
          </a:p>
          <a:p>
            <a:pPr marL="742950" marR="0" lvl="1" indent="-285750" algn="l" defTabSz="457200" rtl="0" eaLnBrk="1" fontAlgn="auto" latinLnBrk="0" hangingPunct="1">
              <a:lnSpc>
                <a:spcPct val="82000"/>
              </a:lnSpc>
              <a:spcBef>
                <a:spcPts val="200"/>
              </a:spcBef>
              <a:spcAft>
                <a:spcPts val="0"/>
              </a:spcAft>
              <a:buClrTx/>
              <a:buSzPct val="80000"/>
              <a:buFont typeface="Wingdings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Source Sans Pro"/>
              </a:rPr>
              <a:t>useful for manufacturing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Source Sans Pro"/>
            </a:endParaRPr>
          </a:p>
        </p:txBody>
      </p:sp>
      <p:grpSp>
        <p:nvGrpSpPr>
          <p:cNvPr id="24" name="Group 4"/>
          <p:cNvGrpSpPr>
            <a:grpSpLocks/>
          </p:cNvGrpSpPr>
          <p:nvPr/>
        </p:nvGrpSpPr>
        <p:grpSpPr bwMode="auto">
          <a:xfrm>
            <a:off x="2336800" y="2025230"/>
            <a:ext cx="1446213" cy="685800"/>
            <a:chOff x="1056" y="1584"/>
            <a:chExt cx="911" cy="432"/>
          </a:xfrm>
        </p:grpSpPr>
        <p:sp>
          <p:nvSpPr>
            <p:cNvPr id="25" name="AutoShape 5"/>
            <p:cNvSpPr>
              <a:spLocks noChangeArrowheads="1"/>
            </p:cNvSpPr>
            <p:nvPr/>
          </p:nvSpPr>
          <p:spPr bwMode="auto">
            <a:xfrm>
              <a:off x="1248" y="1584"/>
              <a:ext cx="528" cy="432"/>
            </a:xfrm>
            <a:prstGeom prst="flowChartDelay">
              <a:avLst/>
            </a:prstGeom>
            <a:noFill/>
            <a:ln w="25400">
              <a:solidFill>
                <a:sysClr val="windowText" lastClr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" name="Line 6"/>
            <p:cNvSpPr>
              <a:spLocks noChangeShapeType="1"/>
            </p:cNvSpPr>
            <p:nvPr/>
          </p:nvSpPr>
          <p:spPr bwMode="auto">
            <a:xfrm flipH="1">
              <a:off x="1056" y="1680"/>
              <a:ext cx="192" cy="0"/>
            </a:xfrm>
            <a:prstGeom prst="line">
              <a:avLst/>
            </a:prstGeom>
            <a:noFill/>
            <a:ln w="28575">
              <a:solidFill>
                <a:sysClr val="windowText" lastClr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" name="Line 7"/>
            <p:cNvSpPr>
              <a:spLocks noChangeShapeType="1"/>
            </p:cNvSpPr>
            <p:nvPr/>
          </p:nvSpPr>
          <p:spPr bwMode="auto">
            <a:xfrm flipH="1">
              <a:off x="1056" y="1920"/>
              <a:ext cx="192" cy="0"/>
            </a:xfrm>
            <a:prstGeom prst="line">
              <a:avLst/>
            </a:prstGeom>
            <a:noFill/>
            <a:ln w="28575">
              <a:solidFill>
                <a:sysClr val="windowText" lastClr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" name="Line 8"/>
            <p:cNvSpPr>
              <a:spLocks noChangeShapeType="1"/>
            </p:cNvSpPr>
            <p:nvPr/>
          </p:nvSpPr>
          <p:spPr bwMode="auto">
            <a:xfrm flipH="1">
              <a:off x="1775" y="1796"/>
              <a:ext cx="192" cy="0"/>
            </a:xfrm>
            <a:prstGeom prst="line">
              <a:avLst/>
            </a:prstGeom>
            <a:noFill/>
            <a:ln w="28575">
              <a:solidFill>
                <a:sysClr val="windowText" lastClr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9" name="Group 9"/>
          <p:cNvGrpSpPr>
            <a:grpSpLocks/>
          </p:cNvGrpSpPr>
          <p:nvPr/>
        </p:nvGrpSpPr>
        <p:grpSpPr bwMode="auto">
          <a:xfrm>
            <a:off x="2184400" y="1034630"/>
            <a:ext cx="1482725" cy="533400"/>
            <a:chOff x="3654" y="1680"/>
            <a:chExt cx="934" cy="336"/>
          </a:xfrm>
        </p:grpSpPr>
        <p:sp>
          <p:nvSpPr>
            <p:cNvPr id="30" name="AutoShape 10"/>
            <p:cNvSpPr>
              <a:spLocks noChangeArrowheads="1"/>
            </p:cNvSpPr>
            <p:nvPr/>
          </p:nvSpPr>
          <p:spPr bwMode="auto">
            <a:xfrm rot="5400000">
              <a:off x="3960" y="1656"/>
              <a:ext cx="336" cy="384"/>
            </a:xfrm>
            <a:prstGeom prst="triangle">
              <a:avLst>
                <a:gd name="adj" fmla="val 50000"/>
              </a:avLst>
            </a:prstGeom>
            <a:noFill/>
            <a:ln w="25400">
              <a:solidFill>
                <a:sysClr val="windowText" lastClr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1" name="Oval 11"/>
            <p:cNvSpPr>
              <a:spLocks noChangeArrowheads="1"/>
            </p:cNvSpPr>
            <p:nvPr/>
          </p:nvSpPr>
          <p:spPr bwMode="auto">
            <a:xfrm>
              <a:off x="4326" y="1799"/>
              <a:ext cx="96" cy="96"/>
            </a:xfrm>
            <a:prstGeom prst="ellipse">
              <a:avLst/>
            </a:prstGeom>
            <a:noFill/>
            <a:ln w="25400">
              <a:solidFill>
                <a:sysClr val="windowText" lastClr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2" name="Line 12"/>
            <p:cNvSpPr>
              <a:spLocks noChangeShapeType="1"/>
            </p:cNvSpPr>
            <p:nvPr/>
          </p:nvSpPr>
          <p:spPr bwMode="auto">
            <a:xfrm flipH="1">
              <a:off x="3654" y="1847"/>
              <a:ext cx="288" cy="0"/>
            </a:xfrm>
            <a:prstGeom prst="line">
              <a:avLst/>
            </a:prstGeom>
            <a:noFill/>
            <a:ln w="25400">
              <a:solidFill>
                <a:sysClr val="windowText" lastClr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3" name="Line 13"/>
            <p:cNvSpPr>
              <a:spLocks noChangeShapeType="1"/>
            </p:cNvSpPr>
            <p:nvPr/>
          </p:nvSpPr>
          <p:spPr bwMode="auto">
            <a:xfrm flipH="1" flipV="1">
              <a:off x="4422" y="1847"/>
              <a:ext cx="166" cy="3"/>
            </a:xfrm>
            <a:prstGeom prst="line">
              <a:avLst/>
            </a:prstGeom>
            <a:noFill/>
            <a:ln w="25400">
              <a:solidFill>
                <a:sysClr val="windowText" lastClr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34" name="Group 14"/>
          <p:cNvGrpSpPr>
            <a:grpSpLocks/>
          </p:cNvGrpSpPr>
          <p:nvPr/>
        </p:nvGrpSpPr>
        <p:grpSpPr bwMode="auto">
          <a:xfrm>
            <a:off x="2416175" y="3277768"/>
            <a:ext cx="1295400" cy="812800"/>
            <a:chOff x="4685" y="3035"/>
            <a:chExt cx="816" cy="512"/>
          </a:xfrm>
        </p:grpSpPr>
        <p:sp>
          <p:nvSpPr>
            <p:cNvPr id="35" name="AutoShape 15"/>
            <p:cNvSpPr>
              <a:spLocks noChangeArrowheads="1"/>
            </p:cNvSpPr>
            <p:nvPr/>
          </p:nvSpPr>
          <p:spPr bwMode="auto">
            <a:xfrm flipH="1">
              <a:off x="4732" y="3035"/>
              <a:ext cx="588" cy="512"/>
            </a:xfrm>
            <a:prstGeom prst="moon">
              <a:avLst>
                <a:gd name="adj" fmla="val 71690"/>
              </a:avLst>
            </a:prstGeom>
            <a:noFill/>
            <a:ln w="25400">
              <a:solidFill>
                <a:sysClr val="windowText" lastClr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6" name="Line 16"/>
            <p:cNvSpPr>
              <a:spLocks noChangeShapeType="1"/>
            </p:cNvSpPr>
            <p:nvPr/>
          </p:nvSpPr>
          <p:spPr bwMode="auto">
            <a:xfrm flipH="1">
              <a:off x="4685" y="3190"/>
              <a:ext cx="176" cy="0"/>
            </a:xfrm>
            <a:prstGeom prst="line">
              <a:avLst/>
            </a:prstGeom>
            <a:noFill/>
            <a:ln w="28575">
              <a:solidFill>
                <a:sysClr val="windowText" lastClr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7" name="Line 17"/>
            <p:cNvSpPr>
              <a:spLocks noChangeShapeType="1"/>
            </p:cNvSpPr>
            <p:nvPr/>
          </p:nvSpPr>
          <p:spPr bwMode="auto">
            <a:xfrm flipH="1">
              <a:off x="4685" y="3410"/>
              <a:ext cx="176" cy="0"/>
            </a:xfrm>
            <a:prstGeom prst="line">
              <a:avLst/>
            </a:prstGeom>
            <a:noFill/>
            <a:ln w="28575">
              <a:solidFill>
                <a:sysClr val="windowText" lastClr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8" name="Line 18"/>
            <p:cNvSpPr>
              <a:spLocks noChangeShapeType="1"/>
            </p:cNvSpPr>
            <p:nvPr/>
          </p:nvSpPr>
          <p:spPr bwMode="auto">
            <a:xfrm flipH="1">
              <a:off x="5325" y="3295"/>
              <a:ext cx="176" cy="0"/>
            </a:xfrm>
            <a:prstGeom prst="line">
              <a:avLst/>
            </a:prstGeom>
            <a:noFill/>
            <a:ln w="28575">
              <a:solidFill>
                <a:sysClr val="windowText" lastClr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7942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72</a:t>
            </a:fld>
            <a:endParaRPr lang="en-US" dirty="0"/>
          </a:p>
        </p:txBody>
      </p:sp>
      <p:sp>
        <p:nvSpPr>
          <p:cNvPr id="22" name="Rectangle 2"/>
          <p:cNvSpPr txBox="1">
            <a:spLocks noChangeArrowheads="1"/>
          </p:cNvSpPr>
          <p:nvPr/>
        </p:nvSpPr>
        <p:spPr>
          <a:xfrm>
            <a:off x="38100" y="74160"/>
            <a:ext cx="9105900" cy="9958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Source Sans Pro"/>
              </a:rPr>
              <a:t>Building Functions (Revisited)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Source Sans Pro"/>
            </a:endParaRPr>
          </a:p>
        </p:txBody>
      </p:sp>
      <p:sp>
        <p:nvSpPr>
          <p:cNvPr id="23" name="Rectangle 3"/>
          <p:cNvSpPr txBox="1">
            <a:spLocks noChangeArrowheads="1"/>
          </p:cNvSpPr>
          <p:nvPr/>
        </p:nvSpPr>
        <p:spPr>
          <a:xfrm>
            <a:off x="38100" y="1034630"/>
            <a:ext cx="9105900" cy="579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200"/>
              </a:spcBef>
              <a:buFont typeface="Arial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200"/>
              </a:spcBef>
              <a:buSzPct val="80000"/>
              <a:buFont typeface="Wingdings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2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200"/>
              </a:spcBef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2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457200" rtl="0" eaLnBrk="1" fontAlgn="auto" latinLnBrk="0" hangingPunct="1">
              <a:lnSpc>
                <a:spcPct val="82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Source Sans Pro"/>
              </a:rPr>
              <a:t>NOT:</a:t>
            </a:r>
          </a:p>
          <a:p>
            <a:pPr marL="342900" marR="0" lvl="0" indent="-342900" algn="l" defTabSz="457200" rtl="0" eaLnBrk="1" fontAlgn="auto" latinLnBrk="0" hangingPunct="1">
              <a:lnSpc>
                <a:spcPct val="82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Source Sans Pro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82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Source Sans Pro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82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Source Sans Pro"/>
              </a:rPr>
              <a:t>AND:</a:t>
            </a:r>
          </a:p>
          <a:p>
            <a:pPr marL="342900" marR="0" lvl="0" indent="-342900" algn="l" defTabSz="457200" rtl="0" eaLnBrk="1" fontAlgn="auto" latinLnBrk="0" hangingPunct="1">
              <a:lnSpc>
                <a:spcPct val="82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Source Sans Pro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82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Source Sans Pro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82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Source Sans Pro"/>
              </a:rPr>
              <a:t>OR:</a:t>
            </a:r>
          </a:p>
          <a:p>
            <a:pPr marL="342900" marR="0" lvl="0" indent="-342900" algn="l" defTabSz="457200" rtl="0" eaLnBrk="1" fontAlgn="auto" latinLnBrk="0" hangingPunct="1">
              <a:lnSpc>
                <a:spcPct val="82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Source Sans Pro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82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Source Sans Pro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82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Source Sans Pro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82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Source Sans Pro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82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Source Sans Pro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82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Source Sans Pro"/>
              </a:rPr>
              <a:t>NAND and NOR are universal</a:t>
            </a:r>
          </a:p>
          <a:p>
            <a:pPr marL="742950" marR="0" lvl="1" indent="-285750" algn="l" defTabSz="457200" rtl="0" eaLnBrk="1" fontAlgn="auto" latinLnBrk="0" hangingPunct="1">
              <a:lnSpc>
                <a:spcPct val="82000"/>
              </a:lnSpc>
              <a:spcBef>
                <a:spcPts val="200"/>
              </a:spcBef>
              <a:spcAft>
                <a:spcPts val="0"/>
              </a:spcAft>
              <a:buClrTx/>
              <a:buSzPct val="80000"/>
              <a:buFont typeface="Wingdings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Source Sans Pro"/>
              </a:rPr>
              <a:t>Can implement </a:t>
            </a:r>
            <a:r>
              <a:rPr kumimoji="0" lang="en-US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Source Sans Pro"/>
              </a:rPr>
              <a:t>any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Source Sans Pro"/>
              </a:rPr>
              <a:t> function with NAND or just NOR gates</a:t>
            </a:r>
          </a:p>
          <a:p>
            <a:pPr marL="742950" marR="0" lvl="1" indent="-285750" algn="l" defTabSz="457200" rtl="0" eaLnBrk="1" fontAlgn="auto" latinLnBrk="0" hangingPunct="1">
              <a:lnSpc>
                <a:spcPct val="82000"/>
              </a:lnSpc>
              <a:spcBef>
                <a:spcPts val="200"/>
              </a:spcBef>
              <a:spcAft>
                <a:spcPts val="0"/>
              </a:spcAft>
              <a:buClrTx/>
              <a:buSzPct val="80000"/>
              <a:buFont typeface="Wingdings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Source Sans Pro"/>
              </a:rPr>
              <a:t>useful for manufacturing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Source Sans Pro"/>
            </a:endParaRPr>
          </a:p>
        </p:txBody>
      </p:sp>
      <p:grpSp>
        <p:nvGrpSpPr>
          <p:cNvPr id="24" name="Group 4"/>
          <p:cNvGrpSpPr>
            <a:grpSpLocks/>
          </p:cNvGrpSpPr>
          <p:nvPr/>
        </p:nvGrpSpPr>
        <p:grpSpPr bwMode="auto">
          <a:xfrm>
            <a:off x="2336800" y="2025230"/>
            <a:ext cx="1446213" cy="685800"/>
            <a:chOff x="1056" y="1584"/>
            <a:chExt cx="911" cy="432"/>
          </a:xfrm>
        </p:grpSpPr>
        <p:sp>
          <p:nvSpPr>
            <p:cNvPr id="25" name="AutoShape 5"/>
            <p:cNvSpPr>
              <a:spLocks noChangeArrowheads="1"/>
            </p:cNvSpPr>
            <p:nvPr/>
          </p:nvSpPr>
          <p:spPr bwMode="auto">
            <a:xfrm>
              <a:off x="1248" y="1584"/>
              <a:ext cx="528" cy="432"/>
            </a:xfrm>
            <a:prstGeom prst="flowChartDelay">
              <a:avLst/>
            </a:prstGeom>
            <a:noFill/>
            <a:ln w="25400">
              <a:solidFill>
                <a:sysClr val="windowText" lastClr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" name="Line 6"/>
            <p:cNvSpPr>
              <a:spLocks noChangeShapeType="1"/>
            </p:cNvSpPr>
            <p:nvPr/>
          </p:nvSpPr>
          <p:spPr bwMode="auto">
            <a:xfrm flipH="1">
              <a:off x="1056" y="1680"/>
              <a:ext cx="192" cy="0"/>
            </a:xfrm>
            <a:prstGeom prst="line">
              <a:avLst/>
            </a:prstGeom>
            <a:noFill/>
            <a:ln w="28575">
              <a:solidFill>
                <a:sysClr val="windowText" lastClr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" name="Line 7"/>
            <p:cNvSpPr>
              <a:spLocks noChangeShapeType="1"/>
            </p:cNvSpPr>
            <p:nvPr/>
          </p:nvSpPr>
          <p:spPr bwMode="auto">
            <a:xfrm flipH="1">
              <a:off x="1056" y="1920"/>
              <a:ext cx="192" cy="0"/>
            </a:xfrm>
            <a:prstGeom prst="line">
              <a:avLst/>
            </a:prstGeom>
            <a:noFill/>
            <a:ln w="28575">
              <a:solidFill>
                <a:sysClr val="windowText" lastClr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" name="Line 8"/>
            <p:cNvSpPr>
              <a:spLocks noChangeShapeType="1"/>
            </p:cNvSpPr>
            <p:nvPr/>
          </p:nvSpPr>
          <p:spPr bwMode="auto">
            <a:xfrm flipH="1">
              <a:off x="1775" y="1796"/>
              <a:ext cx="192" cy="0"/>
            </a:xfrm>
            <a:prstGeom prst="line">
              <a:avLst/>
            </a:prstGeom>
            <a:noFill/>
            <a:ln w="28575">
              <a:solidFill>
                <a:sysClr val="windowText" lastClr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9" name="Group 9"/>
          <p:cNvGrpSpPr>
            <a:grpSpLocks/>
          </p:cNvGrpSpPr>
          <p:nvPr/>
        </p:nvGrpSpPr>
        <p:grpSpPr bwMode="auto">
          <a:xfrm>
            <a:off x="2184400" y="1034630"/>
            <a:ext cx="1482725" cy="533400"/>
            <a:chOff x="3654" y="1680"/>
            <a:chExt cx="934" cy="336"/>
          </a:xfrm>
        </p:grpSpPr>
        <p:sp>
          <p:nvSpPr>
            <p:cNvPr id="30" name="AutoShape 10"/>
            <p:cNvSpPr>
              <a:spLocks noChangeArrowheads="1"/>
            </p:cNvSpPr>
            <p:nvPr/>
          </p:nvSpPr>
          <p:spPr bwMode="auto">
            <a:xfrm rot="5400000">
              <a:off x="3960" y="1656"/>
              <a:ext cx="336" cy="384"/>
            </a:xfrm>
            <a:prstGeom prst="triangle">
              <a:avLst>
                <a:gd name="adj" fmla="val 50000"/>
              </a:avLst>
            </a:prstGeom>
            <a:noFill/>
            <a:ln w="25400">
              <a:solidFill>
                <a:sysClr val="windowText" lastClr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1" name="Oval 11"/>
            <p:cNvSpPr>
              <a:spLocks noChangeArrowheads="1"/>
            </p:cNvSpPr>
            <p:nvPr/>
          </p:nvSpPr>
          <p:spPr bwMode="auto">
            <a:xfrm>
              <a:off x="4326" y="1799"/>
              <a:ext cx="96" cy="96"/>
            </a:xfrm>
            <a:prstGeom prst="ellipse">
              <a:avLst/>
            </a:prstGeom>
            <a:noFill/>
            <a:ln w="25400">
              <a:solidFill>
                <a:sysClr val="windowText" lastClr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2" name="Line 12"/>
            <p:cNvSpPr>
              <a:spLocks noChangeShapeType="1"/>
            </p:cNvSpPr>
            <p:nvPr/>
          </p:nvSpPr>
          <p:spPr bwMode="auto">
            <a:xfrm flipH="1">
              <a:off x="3654" y="1847"/>
              <a:ext cx="288" cy="0"/>
            </a:xfrm>
            <a:prstGeom prst="line">
              <a:avLst/>
            </a:prstGeom>
            <a:noFill/>
            <a:ln w="25400">
              <a:solidFill>
                <a:sysClr val="windowText" lastClr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3" name="Line 13"/>
            <p:cNvSpPr>
              <a:spLocks noChangeShapeType="1"/>
            </p:cNvSpPr>
            <p:nvPr/>
          </p:nvSpPr>
          <p:spPr bwMode="auto">
            <a:xfrm flipH="1" flipV="1">
              <a:off x="4422" y="1847"/>
              <a:ext cx="166" cy="3"/>
            </a:xfrm>
            <a:prstGeom prst="line">
              <a:avLst/>
            </a:prstGeom>
            <a:noFill/>
            <a:ln w="25400">
              <a:solidFill>
                <a:sysClr val="windowText" lastClr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34" name="Group 14"/>
          <p:cNvGrpSpPr>
            <a:grpSpLocks/>
          </p:cNvGrpSpPr>
          <p:nvPr/>
        </p:nvGrpSpPr>
        <p:grpSpPr bwMode="auto">
          <a:xfrm>
            <a:off x="2416175" y="3277768"/>
            <a:ext cx="1295400" cy="812800"/>
            <a:chOff x="4685" y="3035"/>
            <a:chExt cx="816" cy="512"/>
          </a:xfrm>
        </p:grpSpPr>
        <p:sp>
          <p:nvSpPr>
            <p:cNvPr id="35" name="AutoShape 15"/>
            <p:cNvSpPr>
              <a:spLocks noChangeArrowheads="1"/>
            </p:cNvSpPr>
            <p:nvPr/>
          </p:nvSpPr>
          <p:spPr bwMode="auto">
            <a:xfrm flipH="1">
              <a:off x="4732" y="3035"/>
              <a:ext cx="588" cy="512"/>
            </a:xfrm>
            <a:prstGeom prst="moon">
              <a:avLst>
                <a:gd name="adj" fmla="val 71690"/>
              </a:avLst>
            </a:prstGeom>
            <a:noFill/>
            <a:ln w="25400">
              <a:solidFill>
                <a:sysClr val="windowText" lastClr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6" name="Line 16"/>
            <p:cNvSpPr>
              <a:spLocks noChangeShapeType="1"/>
            </p:cNvSpPr>
            <p:nvPr/>
          </p:nvSpPr>
          <p:spPr bwMode="auto">
            <a:xfrm flipH="1">
              <a:off x="4685" y="3190"/>
              <a:ext cx="176" cy="0"/>
            </a:xfrm>
            <a:prstGeom prst="line">
              <a:avLst/>
            </a:prstGeom>
            <a:noFill/>
            <a:ln w="28575">
              <a:solidFill>
                <a:sysClr val="windowText" lastClr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7" name="Line 17"/>
            <p:cNvSpPr>
              <a:spLocks noChangeShapeType="1"/>
            </p:cNvSpPr>
            <p:nvPr/>
          </p:nvSpPr>
          <p:spPr bwMode="auto">
            <a:xfrm flipH="1">
              <a:off x="4685" y="3410"/>
              <a:ext cx="176" cy="0"/>
            </a:xfrm>
            <a:prstGeom prst="line">
              <a:avLst/>
            </a:prstGeom>
            <a:noFill/>
            <a:ln w="28575">
              <a:solidFill>
                <a:sysClr val="windowText" lastClr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8" name="Line 18"/>
            <p:cNvSpPr>
              <a:spLocks noChangeShapeType="1"/>
            </p:cNvSpPr>
            <p:nvPr/>
          </p:nvSpPr>
          <p:spPr bwMode="auto">
            <a:xfrm flipH="1">
              <a:off x="5325" y="3295"/>
              <a:ext cx="176" cy="0"/>
            </a:xfrm>
            <a:prstGeom prst="line">
              <a:avLst/>
            </a:prstGeom>
            <a:noFill/>
            <a:ln w="28575">
              <a:solidFill>
                <a:sysClr val="windowText" lastClr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8" name="AutoShape 19"/>
          <p:cNvSpPr>
            <a:spLocks noChangeArrowheads="1"/>
          </p:cNvSpPr>
          <p:nvPr/>
        </p:nvSpPr>
        <p:spPr bwMode="auto">
          <a:xfrm>
            <a:off x="4876800" y="2016919"/>
            <a:ext cx="838200" cy="685800"/>
          </a:xfrm>
          <a:prstGeom prst="flowChartDelay">
            <a:avLst/>
          </a:prstGeom>
          <a:noFill/>
          <a:ln w="25400">
            <a:solidFill>
              <a:sysClr val="windowText" lastClr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9" name="Line 20"/>
          <p:cNvSpPr>
            <a:spLocks noChangeShapeType="1"/>
          </p:cNvSpPr>
          <p:nvPr/>
        </p:nvSpPr>
        <p:spPr bwMode="auto">
          <a:xfrm flipH="1">
            <a:off x="4572000" y="2169319"/>
            <a:ext cx="304800" cy="0"/>
          </a:xfrm>
          <a:prstGeom prst="line">
            <a:avLst/>
          </a:prstGeom>
          <a:noFill/>
          <a:ln w="28575">
            <a:solidFill>
              <a:sysClr val="windowText" lastClr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0" name="Line 21"/>
          <p:cNvSpPr>
            <a:spLocks noChangeShapeType="1"/>
          </p:cNvSpPr>
          <p:nvPr/>
        </p:nvSpPr>
        <p:spPr bwMode="auto">
          <a:xfrm flipH="1">
            <a:off x="4572000" y="2550319"/>
            <a:ext cx="304800" cy="0"/>
          </a:xfrm>
          <a:prstGeom prst="line">
            <a:avLst/>
          </a:prstGeom>
          <a:noFill/>
          <a:ln w="28575">
            <a:solidFill>
              <a:sysClr val="windowText" lastClr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1" name="Text Box 22"/>
          <p:cNvSpPr txBox="1">
            <a:spLocks noChangeArrowheads="1"/>
          </p:cNvSpPr>
          <p:nvPr/>
        </p:nvSpPr>
        <p:spPr bwMode="auto">
          <a:xfrm>
            <a:off x="4294187" y="2245519"/>
            <a:ext cx="354013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80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b</a:t>
            </a:r>
          </a:p>
        </p:txBody>
      </p:sp>
      <p:sp>
        <p:nvSpPr>
          <p:cNvPr id="72" name="Text Box 23"/>
          <p:cNvSpPr txBox="1">
            <a:spLocks noChangeArrowheads="1"/>
          </p:cNvSpPr>
          <p:nvPr/>
        </p:nvSpPr>
        <p:spPr bwMode="auto">
          <a:xfrm>
            <a:off x="4294187" y="1864519"/>
            <a:ext cx="354013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a</a:t>
            </a:r>
          </a:p>
        </p:txBody>
      </p:sp>
      <p:sp>
        <p:nvSpPr>
          <p:cNvPr id="73" name="Oval 24"/>
          <p:cNvSpPr>
            <a:spLocks noChangeArrowheads="1"/>
          </p:cNvSpPr>
          <p:nvPr/>
        </p:nvSpPr>
        <p:spPr bwMode="auto">
          <a:xfrm>
            <a:off x="5715000" y="2272507"/>
            <a:ext cx="152400" cy="152400"/>
          </a:xfrm>
          <a:prstGeom prst="ellipse">
            <a:avLst/>
          </a:prstGeom>
          <a:noFill/>
          <a:ln w="25400">
            <a:solidFill>
              <a:sysClr val="windowText" lastClr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4" name="Line 25"/>
          <p:cNvSpPr>
            <a:spLocks noChangeShapeType="1"/>
          </p:cNvSpPr>
          <p:nvPr/>
        </p:nvSpPr>
        <p:spPr bwMode="auto">
          <a:xfrm flipH="1">
            <a:off x="5868988" y="2350294"/>
            <a:ext cx="304800" cy="0"/>
          </a:xfrm>
          <a:prstGeom prst="line">
            <a:avLst/>
          </a:prstGeom>
          <a:noFill/>
          <a:ln w="28575">
            <a:solidFill>
              <a:sysClr val="windowText" lastClr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75" name="Group 32"/>
          <p:cNvGrpSpPr>
            <a:grpSpLocks/>
          </p:cNvGrpSpPr>
          <p:nvPr/>
        </p:nvGrpSpPr>
        <p:grpSpPr bwMode="auto">
          <a:xfrm>
            <a:off x="5934075" y="2083594"/>
            <a:ext cx="1482725" cy="533400"/>
            <a:chOff x="3654" y="1680"/>
            <a:chExt cx="934" cy="336"/>
          </a:xfrm>
        </p:grpSpPr>
        <p:sp>
          <p:nvSpPr>
            <p:cNvPr id="76" name="AutoShape 27"/>
            <p:cNvSpPr>
              <a:spLocks noChangeArrowheads="1"/>
            </p:cNvSpPr>
            <p:nvPr/>
          </p:nvSpPr>
          <p:spPr bwMode="auto">
            <a:xfrm rot="5400000">
              <a:off x="3960" y="1656"/>
              <a:ext cx="336" cy="384"/>
            </a:xfrm>
            <a:prstGeom prst="triangle">
              <a:avLst>
                <a:gd name="adj" fmla="val 50000"/>
              </a:avLst>
            </a:prstGeom>
            <a:noFill/>
            <a:ln w="25400">
              <a:solidFill>
                <a:sysClr val="windowText" lastClr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7" name="Oval 28"/>
            <p:cNvSpPr>
              <a:spLocks noChangeArrowheads="1"/>
            </p:cNvSpPr>
            <p:nvPr/>
          </p:nvSpPr>
          <p:spPr bwMode="auto">
            <a:xfrm>
              <a:off x="4326" y="1799"/>
              <a:ext cx="96" cy="96"/>
            </a:xfrm>
            <a:prstGeom prst="ellipse">
              <a:avLst/>
            </a:prstGeom>
            <a:noFill/>
            <a:ln w="25400">
              <a:solidFill>
                <a:sysClr val="windowText" lastClr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8" name="Line 29"/>
            <p:cNvSpPr>
              <a:spLocks noChangeShapeType="1"/>
            </p:cNvSpPr>
            <p:nvPr/>
          </p:nvSpPr>
          <p:spPr bwMode="auto">
            <a:xfrm flipH="1">
              <a:off x="3654" y="1847"/>
              <a:ext cx="288" cy="0"/>
            </a:xfrm>
            <a:prstGeom prst="line">
              <a:avLst/>
            </a:prstGeom>
            <a:noFill/>
            <a:ln w="25400">
              <a:solidFill>
                <a:sysClr val="windowText" lastClr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9" name="Line 30"/>
            <p:cNvSpPr>
              <a:spLocks noChangeShapeType="1"/>
            </p:cNvSpPr>
            <p:nvPr/>
          </p:nvSpPr>
          <p:spPr bwMode="auto">
            <a:xfrm flipH="1" flipV="1">
              <a:off x="4422" y="1847"/>
              <a:ext cx="166" cy="3"/>
            </a:xfrm>
            <a:prstGeom prst="line">
              <a:avLst/>
            </a:prstGeom>
            <a:noFill/>
            <a:ln w="25400">
              <a:solidFill>
                <a:sysClr val="windowText" lastClr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80" name="Group 34"/>
          <p:cNvGrpSpPr>
            <a:grpSpLocks/>
          </p:cNvGrpSpPr>
          <p:nvPr/>
        </p:nvGrpSpPr>
        <p:grpSpPr bwMode="auto">
          <a:xfrm>
            <a:off x="5791200" y="3312319"/>
            <a:ext cx="1482725" cy="533400"/>
            <a:chOff x="3654" y="1680"/>
            <a:chExt cx="934" cy="336"/>
          </a:xfrm>
        </p:grpSpPr>
        <p:sp>
          <p:nvSpPr>
            <p:cNvPr id="81" name="AutoShape 35"/>
            <p:cNvSpPr>
              <a:spLocks noChangeArrowheads="1"/>
            </p:cNvSpPr>
            <p:nvPr/>
          </p:nvSpPr>
          <p:spPr bwMode="auto">
            <a:xfrm rot="5400000">
              <a:off x="3960" y="1656"/>
              <a:ext cx="336" cy="384"/>
            </a:xfrm>
            <a:prstGeom prst="triangle">
              <a:avLst>
                <a:gd name="adj" fmla="val 50000"/>
              </a:avLst>
            </a:prstGeom>
            <a:noFill/>
            <a:ln w="25400">
              <a:solidFill>
                <a:sysClr val="windowText" lastClr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2" name="Oval 36"/>
            <p:cNvSpPr>
              <a:spLocks noChangeArrowheads="1"/>
            </p:cNvSpPr>
            <p:nvPr/>
          </p:nvSpPr>
          <p:spPr bwMode="auto">
            <a:xfrm>
              <a:off x="4326" y="1799"/>
              <a:ext cx="96" cy="96"/>
            </a:xfrm>
            <a:prstGeom prst="ellipse">
              <a:avLst/>
            </a:prstGeom>
            <a:noFill/>
            <a:ln w="25400">
              <a:solidFill>
                <a:sysClr val="windowText" lastClr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3" name="Line 37"/>
            <p:cNvSpPr>
              <a:spLocks noChangeShapeType="1"/>
            </p:cNvSpPr>
            <p:nvPr/>
          </p:nvSpPr>
          <p:spPr bwMode="auto">
            <a:xfrm flipH="1">
              <a:off x="3654" y="1847"/>
              <a:ext cx="288" cy="0"/>
            </a:xfrm>
            <a:prstGeom prst="line">
              <a:avLst/>
            </a:prstGeom>
            <a:noFill/>
            <a:ln w="25400">
              <a:solidFill>
                <a:sysClr val="windowText" lastClr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4" name="Line 38"/>
            <p:cNvSpPr>
              <a:spLocks noChangeShapeType="1"/>
            </p:cNvSpPr>
            <p:nvPr/>
          </p:nvSpPr>
          <p:spPr bwMode="auto">
            <a:xfrm flipH="1" flipV="1">
              <a:off x="4422" y="1847"/>
              <a:ext cx="166" cy="3"/>
            </a:xfrm>
            <a:prstGeom prst="line">
              <a:avLst/>
            </a:prstGeom>
            <a:noFill/>
            <a:ln w="25400">
              <a:solidFill>
                <a:sysClr val="windowText" lastClr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85" name="Text Box 41"/>
          <p:cNvSpPr txBox="1">
            <a:spLocks noChangeArrowheads="1"/>
          </p:cNvSpPr>
          <p:nvPr/>
        </p:nvSpPr>
        <p:spPr bwMode="auto">
          <a:xfrm>
            <a:off x="4370387" y="3464719"/>
            <a:ext cx="354013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80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b</a:t>
            </a:r>
          </a:p>
        </p:txBody>
      </p:sp>
      <p:sp>
        <p:nvSpPr>
          <p:cNvPr id="86" name="Text Box 42"/>
          <p:cNvSpPr txBox="1">
            <a:spLocks noChangeArrowheads="1"/>
          </p:cNvSpPr>
          <p:nvPr/>
        </p:nvSpPr>
        <p:spPr bwMode="auto">
          <a:xfrm>
            <a:off x="4370387" y="3083719"/>
            <a:ext cx="354013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80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a</a:t>
            </a:r>
          </a:p>
        </p:txBody>
      </p:sp>
      <p:sp>
        <p:nvSpPr>
          <p:cNvPr id="87" name="AutoShape 49"/>
          <p:cNvSpPr>
            <a:spLocks noChangeArrowheads="1"/>
          </p:cNvSpPr>
          <p:nvPr/>
        </p:nvSpPr>
        <p:spPr bwMode="auto">
          <a:xfrm>
            <a:off x="4876800" y="950119"/>
            <a:ext cx="838200" cy="685800"/>
          </a:xfrm>
          <a:prstGeom prst="flowChartDelay">
            <a:avLst/>
          </a:prstGeom>
          <a:noFill/>
          <a:ln w="25400">
            <a:solidFill>
              <a:sysClr val="windowText" lastClr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8" name="Line 50"/>
          <p:cNvSpPr>
            <a:spLocks noChangeShapeType="1"/>
          </p:cNvSpPr>
          <p:nvPr/>
        </p:nvSpPr>
        <p:spPr bwMode="auto">
          <a:xfrm flipH="1">
            <a:off x="4572000" y="1102519"/>
            <a:ext cx="304800" cy="0"/>
          </a:xfrm>
          <a:prstGeom prst="line">
            <a:avLst/>
          </a:prstGeom>
          <a:noFill/>
          <a:ln w="28575">
            <a:solidFill>
              <a:sysClr val="windowText" lastClr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9" name="Line 51"/>
          <p:cNvSpPr>
            <a:spLocks noChangeShapeType="1"/>
          </p:cNvSpPr>
          <p:nvPr/>
        </p:nvSpPr>
        <p:spPr bwMode="auto">
          <a:xfrm flipH="1">
            <a:off x="4572000" y="1483519"/>
            <a:ext cx="304800" cy="0"/>
          </a:xfrm>
          <a:prstGeom prst="line">
            <a:avLst/>
          </a:prstGeom>
          <a:noFill/>
          <a:ln w="28575">
            <a:solidFill>
              <a:sysClr val="windowText" lastClr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0" name="Oval 53"/>
          <p:cNvSpPr>
            <a:spLocks noChangeArrowheads="1"/>
          </p:cNvSpPr>
          <p:nvPr/>
        </p:nvSpPr>
        <p:spPr bwMode="auto">
          <a:xfrm>
            <a:off x="5715000" y="1205707"/>
            <a:ext cx="152400" cy="152400"/>
          </a:xfrm>
          <a:prstGeom prst="ellipse">
            <a:avLst/>
          </a:prstGeom>
          <a:noFill/>
          <a:ln w="25400">
            <a:solidFill>
              <a:sysClr val="windowText" lastClr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1" name="Line 54"/>
          <p:cNvSpPr>
            <a:spLocks noChangeShapeType="1"/>
          </p:cNvSpPr>
          <p:nvPr/>
        </p:nvSpPr>
        <p:spPr bwMode="auto">
          <a:xfrm flipH="1">
            <a:off x="5868988" y="1283494"/>
            <a:ext cx="304800" cy="0"/>
          </a:xfrm>
          <a:prstGeom prst="line">
            <a:avLst/>
          </a:prstGeom>
          <a:noFill/>
          <a:ln w="28575">
            <a:solidFill>
              <a:sysClr val="windowText" lastClr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2" name="Line 60"/>
          <p:cNvSpPr>
            <a:spLocks noChangeShapeType="1"/>
          </p:cNvSpPr>
          <p:nvPr/>
        </p:nvSpPr>
        <p:spPr bwMode="auto">
          <a:xfrm>
            <a:off x="4572000" y="1102519"/>
            <a:ext cx="0" cy="381000"/>
          </a:xfrm>
          <a:prstGeom prst="line">
            <a:avLst/>
          </a:prstGeom>
          <a:noFill/>
          <a:ln w="25400">
            <a:solidFill>
              <a:sysClr val="windowText" lastClr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3" name="Line 61"/>
          <p:cNvSpPr>
            <a:spLocks noChangeShapeType="1"/>
          </p:cNvSpPr>
          <p:nvPr/>
        </p:nvSpPr>
        <p:spPr bwMode="auto">
          <a:xfrm flipH="1">
            <a:off x="4419600" y="1254919"/>
            <a:ext cx="152400" cy="0"/>
          </a:xfrm>
          <a:prstGeom prst="line">
            <a:avLst/>
          </a:prstGeom>
          <a:noFill/>
          <a:ln w="25400">
            <a:solidFill>
              <a:sysClr val="windowText" lastClr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4" name="AutoShape 15"/>
          <p:cNvSpPr>
            <a:spLocks noChangeArrowheads="1"/>
          </p:cNvSpPr>
          <p:nvPr/>
        </p:nvSpPr>
        <p:spPr bwMode="auto">
          <a:xfrm flipH="1">
            <a:off x="4791742" y="3171362"/>
            <a:ext cx="833511" cy="812199"/>
          </a:xfrm>
          <a:prstGeom prst="moon">
            <a:avLst>
              <a:gd name="adj" fmla="val 71690"/>
            </a:avLst>
          </a:prstGeom>
          <a:noFill/>
          <a:ln w="25400">
            <a:solidFill>
              <a:sysClr val="windowText" lastClr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5" name="Line 16"/>
          <p:cNvSpPr>
            <a:spLocks noChangeShapeType="1"/>
          </p:cNvSpPr>
          <p:nvPr/>
        </p:nvSpPr>
        <p:spPr bwMode="auto">
          <a:xfrm flipH="1">
            <a:off x="4725118" y="3417243"/>
            <a:ext cx="249486" cy="0"/>
          </a:xfrm>
          <a:prstGeom prst="line">
            <a:avLst/>
          </a:prstGeom>
          <a:noFill/>
          <a:ln w="28575">
            <a:solidFill>
              <a:sysClr val="windowText" lastClr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6" name="Line 17"/>
          <p:cNvSpPr>
            <a:spLocks noChangeShapeType="1"/>
          </p:cNvSpPr>
          <p:nvPr/>
        </p:nvSpPr>
        <p:spPr bwMode="auto">
          <a:xfrm flipH="1">
            <a:off x="4725118" y="3766234"/>
            <a:ext cx="249486" cy="0"/>
          </a:xfrm>
          <a:prstGeom prst="line">
            <a:avLst/>
          </a:prstGeom>
          <a:noFill/>
          <a:ln w="28575">
            <a:solidFill>
              <a:sysClr val="windowText" lastClr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7" name="Oval 24"/>
          <p:cNvSpPr>
            <a:spLocks noChangeArrowheads="1"/>
          </p:cNvSpPr>
          <p:nvPr/>
        </p:nvSpPr>
        <p:spPr bwMode="auto">
          <a:xfrm>
            <a:off x="5644120" y="3499577"/>
            <a:ext cx="152400" cy="152400"/>
          </a:xfrm>
          <a:prstGeom prst="ellipse">
            <a:avLst/>
          </a:prstGeom>
          <a:noFill/>
          <a:ln w="25400">
            <a:solidFill>
              <a:sysClr val="windowText" lastClr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8" name="Text Box 23"/>
          <p:cNvSpPr txBox="1">
            <a:spLocks noChangeArrowheads="1"/>
          </p:cNvSpPr>
          <p:nvPr/>
        </p:nvSpPr>
        <p:spPr bwMode="auto">
          <a:xfrm>
            <a:off x="4294187" y="914400"/>
            <a:ext cx="354013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156604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73</a:t>
            </a:fld>
            <a:endParaRPr lang="en-US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7058"/>
            <a:ext cx="8229600" cy="1022934"/>
          </a:xfrm>
        </p:spPr>
        <p:txBody>
          <a:bodyPr>
            <a:normAutofit/>
          </a:bodyPr>
          <a:lstStyle/>
          <a:p>
            <a:r>
              <a:rPr lang="en-US" dirty="0"/>
              <a:t>Logic </a:t>
            </a:r>
            <a:r>
              <a:rPr lang="en-US" dirty="0">
                <a:solidFill>
                  <a:schemeClr val="tx2"/>
                </a:solidFill>
              </a:rPr>
              <a:t>Gates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4491038" y="1041400"/>
            <a:ext cx="4422775" cy="5445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98450" indent="-298450" algn="l" defTabSz="609570" rtl="0" eaLnBrk="1" latinLnBrk="0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tabLst/>
              <a:defRPr sz="3200" b="0" i="0" strike="noStrike" kern="1200" cap="none" normalizeH="0" baseline="0">
                <a:solidFill>
                  <a:srgbClr val="262626"/>
                </a:solidFill>
                <a:latin typeface="Source Sans Pro"/>
                <a:ea typeface="+mn-ea"/>
                <a:cs typeface="Source Sans Pro"/>
              </a:defRPr>
            </a:lvl1pPr>
            <a:lvl2pPr marL="584200" indent="-355600" algn="l" defTabSz="609570" rtl="0" eaLnBrk="1" latinLnBrk="0" hangingPunct="1">
              <a:spcBef>
                <a:spcPts val="0"/>
              </a:spcBef>
              <a:buFont typeface="Arial"/>
              <a:buChar char="•"/>
              <a:tabLst/>
              <a:defRPr lang="en-US" sz="2800" kern="1200" dirty="0" smtClean="0">
                <a:solidFill>
                  <a:srgbClr val="262626"/>
                </a:solidFill>
                <a:latin typeface="Source Sans Pro"/>
                <a:ea typeface="+mn-ea"/>
                <a:cs typeface="Source Sans Pro"/>
              </a:defRPr>
            </a:lvl2pPr>
            <a:lvl3pPr marL="755650" indent="-285750" algn="l" defTabSz="609570" rtl="0" eaLnBrk="1" latinLnBrk="0" hangingPunct="1">
              <a:spcBef>
                <a:spcPct val="20000"/>
              </a:spcBef>
              <a:buFont typeface="Lucida Grande"/>
              <a:buChar char="-"/>
              <a:tabLst/>
              <a:defRPr sz="2400" kern="1200">
                <a:solidFill>
                  <a:srgbClr val="262626"/>
                </a:solidFill>
                <a:latin typeface="Source Sans Pro"/>
                <a:ea typeface="+mn-ea"/>
                <a:cs typeface="Source Sans Pro"/>
              </a:defRPr>
            </a:lvl3pPr>
            <a:lvl4pPr marL="927100" indent="-228600" algn="l" defTabSz="609570" rtl="0" eaLnBrk="1" latinLnBrk="0" hangingPunct="1">
              <a:spcBef>
                <a:spcPct val="20000"/>
              </a:spcBef>
              <a:buFont typeface="Arial"/>
              <a:buChar char="•"/>
              <a:tabLst/>
              <a:defRPr sz="2000" kern="1200" baseline="0">
                <a:solidFill>
                  <a:srgbClr val="262626"/>
                </a:solidFill>
                <a:latin typeface="Source Sans Pro"/>
                <a:ea typeface="+mn-ea"/>
                <a:cs typeface="Source Sans Pro"/>
              </a:defRPr>
            </a:lvl4pPr>
            <a:lvl5pPr marL="1155700" indent="-228600" algn="l" defTabSz="609570" rtl="0" eaLnBrk="1" latinLnBrk="0" hangingPunct="1">
              <a:spcBef>
                <a:spcPct val="20000"/>
              </a:spcBef>
              <a:buFont typeface="Arial"/>
              <a:buChar char="»"/>
              <a:tabLst/>
              <a:defRPr sz="1600" kern="1200">
                <a:solidFill>
                  <a:srgbClr val="262626"/>
                </a:solidFill>
                <a:latin typeface="Source Sans Pro"/>
                <a:ea typeface="+mn-ea"/>
                <a:cs typeface="Source Sans Pro"/>
              </a:defRPr>
            </a:lvl5pPr>
            <a:lvl6pPr marL="3352632" indent="-304784" algn="l" defTabSz="609570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202" indent="-304784" algn="l" defTabSz="609570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772" indent="-304784" algn="l" defTabSz="609570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341" indent="-304784" algn="l" defTabSz="609570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/>
            <a:r>
              <a:rPr lang="en-US" sz="2800" dirty="0" smtClean="0">
                <a:solidFill>
                  <a:schemeClr val="tx2"/>
                </a:solidFill>
              </a:rPr>
              <a:t>One can buy gates separately</a:t>
            </a:r>
          </a:p>
          <a:p>
            <a:pPr lvl="1" fontAlgn="auto">
              <a:spcAft>
                <a:spcPts val="0"/>
              </a:spcAft>
            </a:pPr>
            <a:r>
              <a:rPr lang="en-US" sz="2400" dirty="0" smtClean="0">
                <a:solidFill>
                  <a:schemeClr val="tx2"/>
                </a:solidFill>
              </a:rPr>
              <a:t>ex. 74xxx series of integrated circuits</a:t>
            </a:r>
          </a:p>
          <a:p>
            <a:pPr lvl="1" fontAlgn="auto">
              <a:spcAft>
                <a:spcPts val="0"/>
              </a:spcAft>
            </a:pPr>
            <a:r>
              <a:rPr lang="en-US" sz="2400" dirty="0" smtClean="0">
                <a:solidFill>
                  <a:schemeClr val="tx2"/>
                </a:solidFill>
              </a:rPr>
              <a:t>cost ~$1 per chip, mostly for packaging and testing</a:t>
            </a:r>
          </a:p>
          <a:p>
            <a:pPr fontAlgn="auto"/>
            <a:endParaRPr lang="en-US" sz="2800" dirty="0" smtClean="0">
              <a:solidFill>
                <a:schemeClr val="tx2"/>
              </a:solidFill>
            </a:endParaRPr>
          </a:p>
          <a:p>
            <a:pPr fontAlgn="auto"/>
            <a:r>
              <a:rPr lang="en-US" sz="2800" dirty="0" smtClean="0">
                <a:solidFill>
                  <a:schemeClr val="tx2"/>
                </a:solidFill>
              </a:rPr>
              <a:t>Cumbersome, but possible to build devices using gates put together manually</a:t>
            </a:r>
            <a:endParaRPr lang="en-US" sz="2800" dirty="0">
              <a:solidFill>
                <a:schemeClr val="tx2"/>
              </a:solidFill>
            </a:endParaRPr>
          </a:p>
        </p:txBody>
      </p:sp>
      <p:pic>
        <p:nvPicPr>
          <p:cNvPr id="7" name="Picture 4" descr="The image “http://upload.wikimedia.org/wikipedia/commons/thumb/2/26/7400.jpg/180px-7400.jpg” cannot be displayed, because it contains errors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438" y="1487488"/>
            <a:ext cx="3459162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9775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74</a:t>
            </a:fld>
            <a:endParaRPr lang="en-US" dirty="0"/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>
          <a:xfrm>
            <a:off x="457200" y="157058"/>
            <a:ext cx="8229600" cy="10229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Source Sans Pro"/>
              </a:rPr>
              <a:t>Then and Now</a:t>
            </a:r>
            <a:endParaRPr kumimoji="0" lang="en-US" sz="44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Source Sans Pro"/>
            </a:endParaRPr>
          </a:p>
        </p:txBody>
      </p:sp>
      <p:pic>
        <p:nvPicPr>
          <p:cNvPr id="14" name="Picture 4" descr="transist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388" y="1053504"/>
            <a:ext cx="3419475" cy="3419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6"/>
          <p:cNvSpPr>
            <a:spLocks noChangeArrowheads="1"/>
          </p:cNvSpPr>
          <p:nvPr/>
        </p:nvSpPr>
        <p:spPr bwMode="auto">
          <a:xfrm>
            <a:off x="4493503" y="4573587"/>
            <a:ext cx="4535368" cy="2055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342900" indent="-342900" defTabSz="914400" fontAlgn="auto">
              <a:spcBef>
                <a:spcPct val="20000"/>
              </a:spcBef>
              <a:spcAft>
                <a:spcPts val="0"/>
              </a:spcAft>
              <a:buClr>
                <a:srgbClr val="1F497D"/>
              </a:buClr>
              <a:buFontTx/>
              <a:buChar char="•"/>
            </a:pPr>
            <a:r>
              <a:rPr lang="en-US" sz="2800" dirty="0" smtClean="0">
                <a:solidFill>
                  <a:schemeClr val="tx2"/>
                </a:solidFill>
                <a:latin typeface="Source Sans Pro"/>
                <a:ea typeface="+mn-ea"/>
                <a:cs typeface="+mn-cs"/>
              </a:rPr>
              <a:t>Intel </a:t>
            </a:r>
            <a:r>
              <a:rPr lang="en-US" sz="2800" dirty="0" err="1" smtClean="0">
                <a:solidFill>
                  <a:schemeClr val="tx2"/>
                </a:solidFill>
                <a:latin typeface="Source Sans Pro"/>
                <a:ea typeface="+mn-ea"/>
                <a:cs typeface="+mn-cs"/>
              </a:rPr>
              <a:t>Haswell</a:t>
            </a:r>
            <a:endParaRPr lang="en-US" sz="2800" dirty="0">
              <a:solidFill>
                <a:schemeClr val="tx2"/>
              </a:solidFill>
              <a:latin typeface="Source Sans Pro"/>
              <a:ea typeface="+mn-ea"/>
              <a:cs typeface="+mn-cs"/>
            </a:endParaRPr>
          </a:p>
          <a:p>
            <a:pPr marL="800100" lvl="1" indent="-342900" defTabSz="914400" fontAlgn="auto">
              <a:spcBef>
                <a:spcPct val="20000"/>
              </a:spcBef>
              <a:spcAft>
                <a:spcPts val="0"/>
              </a:spcAft>
              <a:buClr>
                <a:srgbClr val="1F497D"/>
              </a:buClr>
              <a:buFontTx/>
              <a:buChar char="•"/>
            </a:pPr>
            <a:r>
              <a:rPr lang="en-US" sz="1800" dirty="0" smtClean="0">
                <a:solidFill>
                  <a:schemeClr val="tx2"/>
                </a:solidFill>
                <a:latin typeface="Source Sans Pro"/>
                <a:ea typeface="+mn-ea"/>
                <a:cs typeface="+mn-cs"/>
              </a:rPr>
              <a:t>1.4 billion transistors, 22nm</a:t>
            </a:r>
          </a:p>
          <a:p>
            <a:pPr marL="800100" lvl="1" indent="-342900" defTabSz="914400" fontAlgn="auto">
              <a:spcBef>
                <a:spcPct val="20000"/>
              </a:spcBef>
              <a:spcAft>
                <a:spcPts val="0"/>
              </a:spcAft>
              <a:buClr>
                <a:srgbClr val="1F497D"/>
              </a:buClr>
              <a:buFontTx/>
              <a:buChar char="•"/>
            </a:pPr>
            <a:r>
              <a:rPr lang="en-US" sz="1800" dirty="0" smtClean="0">
                <a:solidFill>
                  <a:schemeClr val="tx2"/>
                </a:solidFill>
                <a:latin typeface="Source Sans Pro"/>
                <a:ea typeface="+mn-ea"/>
                <a:cs typeface="+mn-cs"/>
              </a:rPr>
              <a:t>177 square millimeters</a:t>
            </a:r>
          </a:p>
          <a:p>
            <a:pPr marL="800100" lvl="1" indent="-342900" defTabSz="914400" fontAlgn="auto">
              <a:spcBef>
                <a:spcPct val="20000"/>
              </a:spcBef>
              <a:spcAft>
                <a:spcPts val="0"/>
              </a:spcAft>
              <a:buClr>
                <a:srgbClr val="1F497D"/>
              </a:buClr>
              <a:buFontTx/>
              <a:buChar char="•"/>
            </a:pPr>
            <a:r>
              <a:rPr lang="en-US" sz="1800" dirty="0" smtClean="0">
                <a:solidFill>
                  <a:schemeClr val="tx2"/>
                </a:solidFill>
                <a:latin typeface="Source Sans Pro"/>
                <a:ea typeface="+mn-ea"/>
                <a:cs typeface="+mn-cs"/>
              </a:rPr>
              <a:t>Four processing cores</a:t>
            </a:r>
            <a:endParaRPr lang="en-US" sz="1800" dirty="0">
              <a:solidFill>
                <a:schemeClr val="tx2"/>
              </a:solidFill>
              <a:latin typeface="Source Sans Pro"/>
              <a:ea typeface="+mn-ea"/>
              <a:cs typeface="+mn-c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191000" y="4249579"/>
            <a:ext cx="46810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chemeClr val="tx2"/>
                </a:solidFill>
                <a:latin typeface="Source Sans Pro"/>
                <a:ea typeface="+mn-ea"/>
                <a:cs typeface="+mn-cs"/>
              </a:rPr>
              <a:t>http://techguru3d.com/4th-gen-intel-haswell-processors-architecture-and-lineup/</a:t>
            </a:r>
          </a:p>
        </p:txBody>
      </p:sp>
      <p:pic>
        <p:nvPicPr>
          <p:cNvPr id="17" name="Picture 2" descr="http://techguru3d.com/wp-content/uploads/2013/06/Intel-Haswell-Core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1624"/>
          <a:stretch/>
        </p:blipFill>
        <p:spPr bwMode="auto">
          <a:xfrm>
            <a:off x="4031103" y="1066800"/>
            <a:ext cx="5112897" cy="3137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6"/>
          <p:cNvSpPr>
            <a:spLocks noChangeArrowheads="1"/>
          </p:cNvSpPr>
          <p:nvPr/>
        </p:nvSpPr>
        <p:spPr bwMode="auto">
          <a:xfrm>
            <a:off x="304800" y="4572000"/>
            <a:ext cx="4535368" cy="2055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342900" indent="-342900" defTabSz="914400" fontAlgn="auto">
              <a:spcBef>
                <a:spcPct val="20000"/>
              </a:spcBef>
              <a:spcAft>
                <a:spcPts val="0"/>
              </a:spcAft>
              <a:buClr>
                <a:srgbClr val="1F497D"/>
              </a:buClr>
              <a:buFontTx/>
              <a:buChar char="•"/>
            </a:pPr>
            <a:r>
              <a:rPr lang="en-US" sz="2800" dirty="0" smtClean="0">
                <a:solidFill>
                  <a:schemeClr val="tx2"/>
                </a:solidFill>
                <a:latin typeface="Source Sans Pro"/>
                <a:ea typeface="+mn-ea"/>
                <a:cs typeface="+mn-cs"/>
              </a:rPr>
              <a:t>The first transistor</a:t>
            </a:r>
            <a:endParaRPr lang="en-US" sz="2800" dirty="0">
              <a:solidFill>
                <a:schemeClr val="tx2"/>
              </a:solidFill>
              <a:latin typeface="Source Sans Pro"/>
              <a:ea typeface="+mn-ea"/>
              <a:cs typeface="+mn-cs"/>
            </a:endParaRPr>
          </a:p>
          <a:p>
            <a:pPr marL="800100" lvl="1" indent="-342900" defTabSz="914400" fontAlgn="auto">
              <a:spcBef>
                <a:spcPct val="20000"/>
              </a:spcBef>
              <a:spcAft>
                <a:spcPts val="0"/>
              </a:spcAft>
              <a:buClr>
                <a:srgbClr val="1F497D"/>
              </a:buClr>
              <a:buFontTx/>
              <a:buChar char="•"/>
            </a:pPr>
            <a:r>
              <a:rPr lang="en-US" sz="1800" dirty="0" smtClean="0">
                <a:solidFill>
                  <a:schemeClr val="tx2"/>
                </a:solidFill>
                <a:latin typeface="Source Sans Pro"/>
                <a:ea typeface="+mn-ea"/>
                <a:cs typeface="+mn-cs"/>
              </a:rPr>
              <a:t>One  workbench at AT&amp;T Bell Labs</a:t>
            </a:r>
          </a:p>
          <a:p>
            <a:pPr marL="800100" lvl="1" indent="-342900" defTabSz="914400" fontAlgn="auto">
              <a:spcBef>
                <a:spcPct val="20000"/>
              </a:spcBef>
              <a:spcAft>
                <a:spcPts val="0"/>
              </a:spcAft>
              <a:buClr>
                <a:srgbClr val="1F497D"/>
              </a:buClr>
              <a:buFontTx/>
              <a:buChar char="•"/>
            </a:pPr>
            <a:r>
              <a:rPr lang="en-US" sz="1800" dirty="0" smtClean="0">
                <a:solidFill>
                  <a:schemeClr val="tx2"/>
                </a:solidFill>
                <a:latin typeface="Source Sans Pro"/>
                <a:ea typeface="+mn-ea"/>
                <a:cs typeface="+mn-cs"/>
              </a:rPr>
              <a:t>1947</a:t>
            </a:r>
          </a:p>
          <a:p>
            <a:pPr marL="800100" lvl="1" indent="-342900" defTabSz="914400" fontAlgn="auto">
              <a:spcBef>
                <a:spcPct val="20000"/>
              </a:spcBef>
              <a:spcAft>
                <a:spcPts val="0"/>
              </a:spcAft>
              <a:buClr>
                <a:srgbClr val="1F497D"/>
              </a:buClr>
              <a:buFontTx/>
              <a:buChar char="•"/>
            </a:pPr>
            <a:r>
              <a:rPr lang="en-US" sz="1800" dirty="0" smtClean="0">
                <a:solidFill>
                  <a:schemeClr val="tx2"/>
                </a:solidFill>
                <a:latin typeface="Source Sans Pro"/>
                <a:ea typeface="+mn-ea"/>
                <a:cs typeface="+mn-cs"/>
              </a:rPr>
              <a:t>Bardeen</a:t>
            </a:r>
            <a:r>
              <a:rPr lang="en-US" sz="1800" dirty="0">
                <a:solidFill>
                  <a:schemeClr val="tx2"/>
                </a:solidFill>
                <a:latin typeface="Source Sans Pro"/>
                <a:ea typeface="+mn-ea"/>
                <a:cs typeface="+mn-cs"/>
              </a:rPr>
              <a:t>, Brattain, and Shockley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-3381" y="6563850"/>
            <a:ext cx="48463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400">
                <a:solidFill>
                  <a:schemeClr val="tx2"/>
                </a:solidFill>
                <a:latin typeface="Source Sans Pro"/>
                <a:ea typeface="+mn-ea"/>
                <a:cs typeface="+mn-cs"/>
              </a:rPr>
              <a:t>https://en.wikipedia.org/wiki/Transistor_count</a:t>
            </a:r>
            <a:endParaRPr lang="en-US" sz="1400" dirty="0">
              <a:solidFill>
                <a:schemeClr val="tx2"/>
              </a:solidFill>
              <a:latin typeface="Source Sans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4283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75</a:t>
            </a:fld>
            <a:endParaRPr lang="en-US" dirty="0"/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>
          <a:xfrm>
            <a:off x="457200" y="157058"/>
            <a:ext cx="8229600" cy="10229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Source Sans Pro"/>
              </a:rPr>
              <a:t>Then and Now</a:t>
            </a:r>
            <a:endParaRPr kumimoji="0" lang="en-US" sz="44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Source Sans Pro"/>
            </a:endParaRPr>
          </a:p>
        </p:txBody>
      </p:sp>
      <p:pic>
        <p:nvPicPr>
          <p:cNvPr id="14" name="Picture 4" descr="transist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388" y="1053504"/>
            <a:ext cx="3419475" cy="3419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6"/>
          <p:cNvSpPr>
            <a:spLocks noChangeArrowheads="1"/>
          </p:cNvSpPr>
          <p:nvPr/>
        </p:nvSpPr>
        <p:spPr bwMode="auto">
          <a:xfrm>
            <a:off x="4493503" y="4573587"/>
            <a:ext cx="4535368" cy="2055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342900" indent="-342900" defTabSz="914400" fontAlgn="auto">
              <a:spcBef>
                <a:spcPct val="20000"/>
              </a:spcBef>
              <a:spcAft>
                <a:spcPts val="0"/>
              </a:spcAft>
              <a:buClr>
                <a:srgbClr val="1F497D"/>
              </a:buClr>
              <a:buFontTx/>
              <a:buChar char="•"/>
            </a:pPr>
            <a:r>
              <a:rPr lang="en-US" sz="2800" dirty="0" smtClean="0">
                <a:solidFill>
                  <a:schemeClr val="tx2"/>
                </a:solidFill>
                <a:latin typeface="Source Sans Pro"/>
                <a:ea typeface="+mn-ea"/>
                <a:cs typeface="+mn-cs"/>
              </a:rPr>
              <a:t>Intel </a:t>
            </a:r>
            <a:r>
              <a:rPr lang="en-US" sz="2800" dirty="0" err="1" smtClean="0">
                <a:solidFill>
                  <a:schemeClr val="tx2"/>
                </a:solidFill>
                <a:latin typeface="Source Sans Pro"/>
                <a:ea typeface="+mn-ea"/>
                <a:cs typeface="+mn-cs"/>
              </a:rPr>
              <a:t>Broadwell</a:t>
            </a:r>
            <a:endParaRPr lang="en-US" sz="2800" dirty="0">
              <a:solidFill>
                <a:schemeClr val="tx2"/>
              </a:solidFill>
              <a:latin typeface="Source Sans Pro"/>
              <a:ea typeface="+mn-ea"/>
              <a:cs typeface="+mn-cs"/>
            </a:endParaRPr>
          </a:p>
          <a:p>
            <a:pPr marL="800100" lvl="1" indent="-342900" defTabSz="914400" fontAlgn="auto">
              <a:spcBef>
                <a:spcPct val="20000"/>
              </a:spcBef>
              <a:spcAft>
                <a:spcPts val="0"/>
              </a:spcAft>
              <a:buClr>
                <a:srgbClr val="1F497D"/>
              </a:buClr>
              <a:buFontTx/>
              <a:buChar char="•"/>
            </a:pPr>
            <a:r>
              <a:rPr lang="en-US" sz="1800" dirty="0" smtClean="0">
                <a:solidFill>
                  <a:schemeClr val="tx2"/>
                </a:solidFill>
                <a:latin typeface="Source Sans Pro"/>
                <a:ea typeface="+mn-ea"/>
                <a:cs typeface="+mn-cs"/>
              </a:rPr>
              <a:t>7.2 billion transistors, 14nm</a:t>
            </a:r>
          </a:p>
          <a:p>
            <a:pPr marL="800100" lvl="1" indent="-342900" defTabSz="914400" fontAlgn="auto">
              <a:spcBef>
                <a:spcPct val="20000"/>
              </a:spcBef>
              <a:spcAft>
                <a:spcPts val="0"/>
              </a:spcAft>
              <a:buClr>
                <a:srgbClr val="1F497D"/>
              </a:buClr>
              <a:buFontTx/>
              <a:buChar char="•"/>
            </a:pPr>
            <a:r>
              <a:rPr lang="en-US" sz="1800" dirty="0" smtClean="0">
                <a:solidFill>
                  <a:schemeClr val="tx2"/>
                </a:solidFill>
                <a:latin typeface="Source Sans Pro"/>
                <a:ea typeface="+mn-ea"/>
                <a:cs typeface="+mn-cs"/>
              </a:rPr>
              <a:t>456 square millimeters</a:t>
            </a:r>
          </a:p>
          <a:p>
            <a:pPr marL="800100" lvl="1" indent="-342900" defTabSz="914400" fontAlgn="auto">
              <a:spcBef>
                <a:spcPct val="20000"/>
              </a:spcBef>
              <a:spcAft>
                <a:spcPts val="0"/>
              </a:spcAft>
              <a:buClr>
                <a:srgbClr val="1F497D"/>
              </a:buClr>
              <a:buFontTx/>
              <a:buChar char="•"/>
            </a:pPr>
            <a:r>
              <a:rPr lang="en-US" sz="1800" dirty="0" smtClean="0">
                <a:solidFill>
                  <a:schemeClr val="tx2"/>
                </a:solidFill>
                <a:latin typeface="Source Sans Pro"/>
                <a:ea typeface="+mn-ea"/>
                <a:cs typeface="+mn-cs"/>
              </a:rPr>
              <a:t>Up to 22 processing cores</a:t>
            </a:r>
            <a:endParaRPr lang="en-US" sz="1800" dirty="0">
              <a:solidFill>
                <a:schemeClr val="tx2"/>
              </a:solidFill>
              <a:latin typeface="Source Sans Pro"/>
              <a:ea typeface="+mn-ea"/>
              <a:cs typeface="+mn-c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191000" y="4249579"/>
            <a:ext cx="524374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800" dirty="0">
                <a:solidFill>
                  <a:schemeClr val="tx2"/>
                </a:solidFill>
                <a:latin typeface="Source Sans Pro"/>
                <a:ea typeface="+mn-ea"/>
                <a:cs typeface="+mn-cs"/>
              </a:rPr>
              <a:t>https://www.computershopper.com/computex-2015/performance-preview-desktop-broadwell-at-computex-2015</a:t>
            </a:r>
          </a:p>
        </p:txBody>
      </p:sp>
      <p:sp>
        <p:nvSpPr>
          <p:cNvPr id="17" name="Rectangle 6"/>
          <p:cNvSpPr>
            <a:spLocks noChangeArrowheads="1"/>
          </p:cNvSpPr>
          <p:nvPr/>
        </p:nvSpPr>
        <p:spPr bwMode="auto">
          <a:xfrm>
            <a:off x="304800" y="4572000"/>
            <a:ext cx="4535368" cy="2055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342900" indent="-342900" defTabSz="914400" fontAlgn="auto">
              <a:spcBef>
                <a:spcPct val="20000"/>
              </a:spcBef>
              <a:spcAft>
                <a:spcPts val="0"/>
              </a:spcAft>
              <a:buClr>
                <a:srgbClr val="1F497D"/>
              </a:buClr>
              <a:buFontTx/>
              <a:buChar char="•"/>
            </a:pPr>
            <a:r>
              <a:rPr lang="en-US" sz="2800" dirty="0" smtClean="0">
                <a:solidFill>
                  <a:schemeClr val="tx2"/>
                </a:solidFill>
                <a:latin typeface="Source Sans Pro"/>
                <a:ea typeface="+mn-ea"/>
                <a:cs typeface="+mn-cs"/>
              </a:rPr>
              <a:t>The first transistor</a:t>
            </a:r>
            <a:endParaRPr lang="en-US" sz="2800" dirty="0">
              <a:solidFill>
                <a:schemeClr val="tx2"/>
              </a:solidFill>
              <a:latin typeface="Source Sans Pro"/>
              <a:ea typeface="+mn-ea"/>
              <a:cs typeface="+mn-cs"/>
            </a:endParaRPr>
          </a:p>
          <a:p>
            <a:pPr marL="800100" lvl="1" indent="-342900" defTabSz="914400" fontAlgn="auto">
              <a:spcBef>
                <a:spcPct val="20000"/>
              </a:spcBef>
              <a:spcAft>
                <a:spcPts val="0"/>
              </a:spcAft>
              <a:buClr>
                <a:srgbClr val="1F497D"/>
              </a:buClr>
              <a:buFontTx/>
              <a:buChar char="•"/>
            </a:pPr>
            <a:r>
              <a:rPr lang="en-US" sz="1800" dirty="0" smtClean="0">
                <a:solidFill>
                  <a:schemeClr val="tx2"/>
                </a:solidFill>
                <a:latin typeface="Source Sans Pro"/>
                <a:ea typeface="+mn-ea"/>
                <a:cs typeface="+mn-cs"/>
              </a:rPr>
              <a:t>One  workbench at AT&amp;T Bell Labs</a:t>
            </a:r>
          </a:p>
          <a:p>
            <a:pPr marL="800100" lvl="1" indent="-342900" defTabSz="914400" fontAlgn="auto">
              <a:spcBef>
                <a:spcPct val="20000"/>
              </a:spcBef>
              <a:spcAft>
                <a:spcPts val="0"/>
              </a:spcAft>
              <a:buClr>
                <a:srgbClr val="1F497D"/>
              </a:buClr>
              <a:buFontTx/>
              <a:buChar char="•"/>
            </a:pPr>
            <a:r>
              <a:rPr lang="en-US" sz="1800" dirty="0" smtClean="0">
                <a:solidFill>
                  <a:schemeClr val="tx2"/>
                </a:solidFill>
                <a:latin typeface="Source Sans Pro"/>
                <a:ea typeface="+mn-ea"/>
                <a:cs typeface="+mn-cs"/>
              </a:rPr>
              <a:t>1947</a:t>
            </a:r>
          </a:p>
          <a:p>
            <a:pPr marL="800100" lvl="1" indent="-342900" defTabSz="914400" fontAlgn="auto">
              <a:spcBef>
                <a:spcPct val="20000"/>
              </a:spcBef>
              <a:spcAft>
                <a:spcPts val="0"/>
              </a:spcAft>
              <a:buClr>
                <a:srgbClr val="1F497D"/>
              </a:buClr>
              <a:buFontTx/>
              <a:buChar char="•"/>
            </a:pPr>
            <a:r>
              <a:rPr lang="en-US" sz="1800" dirty="0" smtClean="0">
                <a:solidFill>
                  <a:schemeClr val="tx2"/>
                </a:solidFill>
                <a:latin typeface="Source Sans Pro"/>
                <a:ea typeface="+mn-ea"/>
                <a:cs typeface="+mn-cs"/>
              </a:rPr>
              <a:t>Bardeen</a:t>
            </a:r>
            <a:r>
              <a:rPr lang="en-US" sz="1800" dirty="0">
                <a:solidFill>
                  <a:schemeClr val="tx2"/>
                </a:solidFill>
                <a:latin typeface="Source Sans Pro"/>
                <a:ea typeface="+mn-ea"/>
                <a:cs typeface="+mn-cs"/>
              </a:rPr>
              <a:t>, Brattain, and Shockley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-3381" y="6563850"/>
            <a:ext cx="48463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schemeClr val="tx2"/>
                </a:solidFill>
                <a:latin typeface="Source Sans Pro"/>
                <a:ea typeface="+mn-ea"/>
                <a:cs typeface="+mn-cs"/>
              </a:rPr>
              <a:t>https://en.wikipedia.org/wiki/Transistor_count</a:t>
            </a:r>
          </a:p>
        </p:txBody>
      </p:sp>
      <p:pic>
        <p:nvPicPr>
          <p:cNvPr id="20" name="Picture 2" descr="5th Generation Core Die Ma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991960"/>
            <a:ext cx="2905717" cy="3256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5897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76</a:t>
            </a:fld>
            <a:endParaRPr lang="en-US" dirty="0"/>
          </a:p>
        </p:txBody>
      </p:sp>
      <p:sp>
        <p:nvSpPr>
          <p:cNvPr id="75" name="Rectangle 2"/>
          <p:cNvSpPr txBox="1">
            <a:spLocks noChangeArrowheads="1"/>
          </p:cNvSpPr>
          <p:nvPr/>
        </p:nvSpPr>
        <p:spPr>
          <a:xfrm>
            <a:off x="457200" y="0"/>
            <a:ext cx="82296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Source Sans Pro"/>
              </a:rPr>
              <a:t>Big Picture: Abstraction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Source Sans Pro"/>
            </a:endParaRPr>
          </a:p>
        </p:txBody>
      </p:sp>
      <p:sp>
        <p:nvSpPr>
          <p:cNvPr id="76" name="Rectangle 3"/>
          <p:cNvSpPr txBox="1">
            <a:spLocks noChangeArrowheads="1"/>
          </p:cNvSpPr>
          <p:nvPr/>
        </p:nvSpPr>
        <p:spPr>
          <a:xfrm>
            <a:off x="228600" y="609600"/>
            <a:ext cx="8686800" cy="5638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200"/>
              </a:spcBef>
              <a:buFont typeface="Arial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200"/>
              </a:spcBef>
              <a:buSzPct val="80000"/>
              <a:buFont typeface="Wingdings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2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200"/>
              </a:spcBef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2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Source Sans Pro"/>
              </a:rPr>
              <a:t>Hide complexity through simple abstractions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Pct val="80000"/>
              <a:buFont typeface="Wingdings" charset="2"/>
              <a:buChar char="§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Source Sans Pro"/>
              </a:rPr>
              <a:t>Simplicity</a:t>
            </a:r>
          </a:p>
          <a:p>
            <a:pPr marL="1143000" marR="0" lvl="2" indent="-228600" algn="l" defTabSz="4572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Source Sans Pro"/>
              </a:rPr>
              <a:t>Box diagram represents inputs and outputs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Pct val="80000"/>
              <a:buFont typeface="Wingdings" charset="2"/>
              <a:buChar char="§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Source Sans Pro"/>
              </a:rPr>
              <a:t>Complexity</a:t>
            </a:r>
          </a:p>
          <a:p>
            <a:pPr marL="1143000" marR="0" lvl="2" indent="-228600" algn="l" defTabSz="4572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Source Sans Pro"/>
              </a:rPr>
              <a:t>Hides underlying NMOS- and PMOS-transistors and atomic interactions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Source Sans Pro"/>
            </a:endParaRPr>
          </a:p>
        </p:txBody>
      </p:sp>
      <p:grpSp>
        <p:nvGrpSpPr>
          <p:cNvPr id="78" name="Group 77"/>
          <p:cNvGrpSpPr/>
          <p:nvPr/>
        </p:nvGrpSpPr>
        <p:grpSpPr>
          <a:xfrm>
            <a:off x="43024" y="3429000"/>
            <a:ext cx="2927314" cy="2406932"/>
            <a:chOff x="43024" y="3429000"/>
            <a:chExt cx="2927314" cy="2406932"/>
          </a:xfrm>
        </p:grpSpPr>
        <p:sp>
          <p:nvSpPr>
            <p:cNvPr id="79" name="Line 15"/>
            <p:cNvSpPr>
              <a:spLocks noChangeShapeType="1"/>
            </p:cNvSpPr>
            <p:nvPr>
              <p:custDataLst>
                <p:tags r:id="rId30"/>
              </p:custDataLst>
            </p:nvPr>
          </p:nvSpPr>
          <p:spPr bwMode="auto">
            <a:xfrm>
              <a:off x="895073" y="4904541"/>
              <a:ext cx="486954" cy="5511"/>
            </a:xfrm>
            <a:prstGeom prst="line">
              <a:avLst/>
            </a:prstGeom>
            <a:noFill/>
            <a:ln w="25560">
              <a:solidFill>
                <a:sysClr val="windowText" lastClr="000000"/>
              </a:solidFill>
              <a:miter lim="800000"/>
              <a:headEnd/>
              <a:tailEnd/>
            </a:ln>
            <a:effectLst/>
          </p:spPr>
          <p:txBody>
            <a:bodyPr lIns="91430" tIns="45715" rIns="91430" bIns="45715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 w="28575"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0" name="Line 17"/>
            <p:cNvSpPr>
              <a:spLocks noChangeShapeType="1"/>
            </p:cNvSpPr>
            <p:nvPr>
              <p:custDataLst>
                <p:tags r:id="rId31"/>
              </p:custDataLst>
            </p:nvPr>
          </p:nvSpPr>
          <p:spPr bwMode="auto">
            <a:xfrm>
              <a:off x="1647527" y="5121679"/>
              <a:ext cx="1224" cy="217138"/>
            </a:xfrm>
            <a:prstGeom prst="line">
              <a:avLst/>
            </a:prstGeom>
            <a:noFill/>
            <a:ln w="25560">
              <a:solidFill>
                <a:sysClr val="windowText" lastClr="000000"/>
              </a:solidFill>
              <a:miter lim="800000"/>
              <a:headEnd/>
              <a:tailEnd type="oval"/>
            </a:ln>
            <a:effectLst/>
          </p:spPr>
          <p:txBody>
            <a:bodyPr lIns="91430" tIns="45715" rIns="91430" bIns="45715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 w="28575"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1" name="Line 18"/>
            <p:cNvSpPr>
              <a:spLocks noChangeShapeType="1"/>
            </p:cNvSpPr>
            <p:nvPr>
              <p:custDataLst>
                <p:tags r:id="rId32"/>
              </p:custDataLst>
            </p:nvPr>
          </p:nvSpPr>
          <p:spPr bwMode="auto">
            <a:xfrm>
              <a:off x="1470119" y="4686300"/>
              <a:ext cx="1223" cy="435378"/>
            </a:xfrm>
            <a:prstGeom prst="line">
              <a:avLst/>
            </a:prstGeom>
            <a:noFill/>
            <a:ln w="25560">
              <a:solidFill>
                <a:sysClr val="windowText" lastClr="000000"/>
              </a:solidFill>
              <a:miter lim="800000"/>
              <a:headEnd/>
              <a:tailEnd/>
            </a:ln>
            <a:effectLst/>
          </p:spPr>
          <p:txBody>
            <a:bodyPr lIns="91430" tIns="45715" rIns="91430" bIns="45715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 w="28575"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2" name="Line 19"/>
            <p:cNvSpPr>
              <a:spLocks noChangeShapeType="1"/>
            </p:cNvSpPr>
            <p:nvPr>
              <p:custDataLst>
                <p:tags r:id="rId33"/>
              </p:custDataLst>
            </p:nvPr>
          </p:nvSpPr>
          <p:spPr bwMode="auto">
            <a:xfrm>
              <a:off x="1470120" y="5121679"/>
              <a:ext cx="177408" cy="1103"/>
            </a:xfrm>
            <a:prstGeom prst="line">
              <a:avLst/>
            </a:prstGeom>
            <a:noFill/>
            <a:ln w="25560">
              <a:solidFill>
                <a:sysClr val="windowText" lastClr="000000"/>
              </a:solidFill>
              <a:miter lim="800000"/>
              <a:headEnd/>
              <a:tailEnd/>
            </a:ln>
            <a:effectLst/>
          </p:spPr>
          <p:txBody>
            <a:bodyPr lIns="91430" tIns="45715" rIns="91430" bIns="45715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 w="28575"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3" name="Line 20"/>
            <p:cNvSpPr>
              <a:spLocks noChangeShapeType="1"/>
            </p:cNvSpPr>
            <p:nvPr>
              <p:custDataLst>
                <p:tags r:id="rId34"/>
              </p:custDataLst>
            </p:nvPr>
          </p:nvSpPr>
          <p:spPr bwMode="auto">
            <a:xfrm>
              <a:off x="1470120" y="4686301"/>
              <a:ext cx="177408" cy="1102"/>
            </a:xfrm>
            <a:prstGeom prst="line">
              <a:avLst/>
            </a:prstGeom>
            <a:noFill/>
            <a:ln w="25560">
              <a:solidFill>
                <a:sysClr val="windowText" lastClr="000000"/>
              </a:solidFill>
              <a:miter lim="800000"/>
              <a:headEnd/>
              <a:tailEnd/>
            </a:ln>
            <a:effectLst/>
          </p:spPr>
          <p:txBody>
            <a:bodyPr lIns="91430" tIns="45715" rIns="91430" bIns="45715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 w="28575"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4" name="Line 21"/>
            <p:cNvSpPr>
              <a:spLocks noChangeShapeType="1"/>
            </p:cNvSpPr>
            <p:nvPr>
              <p:custDataLst>
                <p:tags r:id="rId35"/>
              </p:custDataLst>
            </p:nvPr>
          </p:nvSpPr>
          <p:spPr bwMode="auto">
            <a:xfrm>
              <a:off x="1382027" y="4686300"/>
              <a:ext cx="1223" cy="435378"/>
            </a:xfrm>
            <a:prstGeom prst="line">
              <a:avLst/>
            </a:prstGeom>
            <a:noFill/>
            <a:ln w="25560">
              <a:solidFill>
                <a:sysClr val="windowText" lastClr="000000"/>
              </a:solidFill>
              <a:miter lim="800000"/>
              <a:headEnd/>
              <a:tailEnd/>
            </a:ln>
            <a:effectLst/>
          </p:spPr>
          <p:txBody>
            <a:bodyPr lIns="91430" tIns="45715" rIns="91430" bIns="45715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 w="28575"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5" name="Line 4"/>
            <p:cNvSpPr>
              <a:spLocks noChangeShapeType="1"/>
            </p:cNvSpPr>
            <p:nvPr>
              <p:custDataLst>
                <p:tags r:id="rId36"/>
              </p:custDataLst>
            </p:nvPr>
          </p:nvSpPr>
          <p:spPr bwMode="auto">
            <a:xfrm>
              <a:off x="900439" y="4098543"/>
              <a:ext cx="353592" cy="1102"/>
            </a:xfrm>
            <a:prstGeom prst="line">
              <a:avLst/>
            </a:prstGeom>
            <a:noFill/>
            <a:ln w="25560">
              <a:solidFill>
                <a:sysClr val="windowText" lastClr="000000"/>
              </a:solidFill>
              <a:miter lim="800000"/>
              <a:headEnd/>
              <a:tailEnd/>
            </a:ln>
            <a:effectLst/>
          </p:spPr>
          <p:txBody>
            <a:bodyPr lIns="91430" tIns="45715" rIns="91430" bIns="45715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 w="28575"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6" name="Line 5"/>
            <p:cNvSpPr>
              <a:spLocks noChangeShapeType="1"/>
            </p:cNvSpPr>
            <p:nvPr>
              <p:custDataLst>
                <p:tags r:id="rId37"/>
              </p:custDataLst>
            </p:nvPr>
          </p:nvSpPr>
          <p:spPr bwMode="auto">
            <a:xfrm>
              <a:off x="1652893" y="3664267"/>
              <a:ext cx="1224" cy="217138"/>
            </a:xfrm>
            <a:prstGeom prst="line">
              <a:avLst/>
            </a:prstGeom>
            <a:noFill/>
            <a:ln w="25560">
              <a:solidFill>
                <a:sysClr val="windowText" lastClr="000000"/>
              </a:solidFill>
              <a:miter lim="800000"/>
              <a:headEnd type="oval"/>
              <a:tailEnd/>
            </a:ln>
            <a:effectLst/>
          </p:spPr>
          <p:txBody>
            <a:bodyPr lIns="91430" tIns="45715" rIns="91430" bIns="45715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 w="28575"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7" name="Line 6"/>
            <p:cNvSpPr>
              <a:spLocks noChangeShapeType="1"/>
            </p:cNvSpPr>
            <p:nvPr>
              <p:custDataLst>
                <p:tags r:id="rId38"/>
              </p:custDataLst>
            </p:nvPr>
          </p:nvSpPr>
          <p:spPr bwMode="auto">
            <a:xfrm flipH="1">
              <a:off x="1651008" y="4315680"/>
              <a:ext cx="1885" cy="384687"/>
            </a:xfrm>
            <a:prstGeom prst="line">
              <a:avLst/>
            </a:prstGeom>
            <a:noFill/>
            <a:ln w="25560">
              <a:solidFill>
                <a:sysClr val="windowText" lastClr="000000"/>
              </a:solidFill>
              <a:miter lim="800000"/>
              <a:headEnd/>
              <a:tailEnd/>
            </a:ln>
            <a:effectLst/>
          </p:spPr>
          <p:txBody>
            <a:bodyPr lIns="91430" tIns="45715" rIns="91430" bIns="45715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 w="28575"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8" name="Line 7"/>
            <p:cNvSpPr>
              <a:spLocks noChangeShapeType="1"/>
            </p:cNvSpPr>
            <p:nvPr>
              <p:custDataLst>
                <p:tags r:id="rId39"/>
              </p:custDataLst>
            </p:nvPr>
          </p:nvSpPr>
          <p:spPr bwMode="auto">
            <a:xfrm>
              <a:off x="1476709" y="3881405"/>
              <a:ext cx="1224" cy="435379"/>
            </a:xfrm>
            <a:prstGeom prst="line">
              <a:avLst/>
            </a:prstGeom>
            <a:noFill/>
            <a:ln w="25560">
              <a:solidFill>
                <a:sysClr val="windowText" lastClr="000000"/>
              </a:solidFill>
              <a:miter lim="800000"/>
              <a:headEnd/>
              <a:tailEnd/>
            </a:ln>
            <a:effectLst/>
          </p:spPr>
          <p:txBody>
            <a:bodyPr lIns="91430" tIns="45715" rIns="91430" bIns="45715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 w="28575"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9" name="Line 8"/>
            <p:cNvSpPr>
              <a:spLocks noChangeShapeType="1"/>
            </p:cNvSpPr>
            <p:nvPr>
              <p:custDataLst>
                <p:tags r:id="rId40"/>
              </p:custDataLst>
            </p:nvPr>
          </p:nvSpPr>
          <p:spPr bwMode="auto">
            <a:xfrm>
              <a:off x="1476709" y="4315680"/>
              <a:ext cx="177408" cy="1103"/>
            </a:xfrm>
            <a:prstGeom prst="line">
              <a:avLst/>
            </a:prstGeom>
            <a:noFill/>
            <a:ln w="25560">
              <a:solidFill>
                <a:sysClr val="windowText" lastClr="000000"/>
              </a:solidFill>
              <a:miter lim="800000"/>
              <a:headEnd/>
              <a:tailEnd/>
            </a:ln>
            <a:effectLst/>
          </p:spPr>
          <p:txBody>
            <a:bodyPr lIns="91430" tIns="45715" rIns="91430" bIns="45715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 w="28575"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0" name="Line 9"/>
            <p:cNvSpPr>
              <a:spLocks noChangeShapeType="1"/>
            </p:cNvSpPr>
            <p:nvPr>
              <p:custDataLst>
                <p:tags r:id="rId41"/>
              </p:custDataLst>
            </p:nvPr>
          </p:nvSpPr>
          <p:spPr bwMode="auto">
            <a:xfrm>
              <a:off x="1476709" y="3881404"/>
              <a:ext cx="177408" cy="1103"/>
            </a:xfrm>
            <a:prstGeom prst="line">
              <a:avLst/>
            </a:prstGeom>
            <a:noFill/>
            <a:ln w="25560">
              <a:solidFill>
                <a:sysClr val="windowText" lastClr="000000"/>
              </a:solidFill>
              <a:miter lim="800000"/>
              <a:headEnd/>
              <a:tailEnd/>
            </a:ln>
            <a:effectLst/>
          </p:spPr>
          <p:txBody>
            <a:bodyPr lIns="91430" tIns="45715" rIns="91430" bIns="45715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 w="28575"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1" name="Line 10"/>
            <p:cNvSpPr>
              <a:spLocks noChangeShapeType="1"/>
            </p:cNvSpPr>
            <p:nvPr>
              <p:custDataLst>
                <p:tags r:id="rId42"/>
              </p:custDataLst>
            </p:nvPr>
          </p:nvSpPr>
          <p:spPr bwMode="auto">
            <a:xfrm>
              <a:off x="1387394" y="3881405"/>
              <a:ext cx="1223" cy="435379"/>
            </a:xfrm>
            <a:prstGeom prst="line">
              <a:avLst/>
            </a:prstGeom>
            <a:noFill/>
            <a:ln w="25560">
              <a:solidFill>
                <a:sysClr val="windowText" lastClr="000000"/>
              </a:solidFill>
              <a:miter lim="800000"/>
              <a:headEnd/>
              <a:tailEnd/>
            </a:ln>
            <a:effectLst/>
          </p:spPr>
          <p:txBody>
            <a:bodyPr lIns="91430" tIns="45715" rIns="91430" bIns="45715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 w="28575"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2" name="Oval 11"/>
            <p:cNvSpPr>
              <a:spLocks noChangeArrowheads="1"/>
            </p:cNvSpPr>
            <p:nvPr>
              <p:custDataLst>
                <p:tags r:id="rId43"/>
              </p:custDataLst>
            </p:nvPr>
          </p:nvSpPr>
          <p:spPr bwMode="auto">
            <a:xfrm>
              <a:off x="1254032" y="4063271"/>
              <a:ext cx="90539" cy="73849"/>
            </a:xfrm>
            <a:prstGeom prst="ellipse">
              <a:avLst/>
            </a:prstGeom>
            <a:noFill/>
            <a:ln w="25560">
              <a:solidFill>
                <a:sysClr val="windowText" lastClr="000000"/>
              </a:solidFill>
              <a:miter lim="800000"/>
              <a:headEnd/>
              <a:tailEnd/>
            </a:ln>
            <a:effectLst/>
          </p:spPr>
          <p:txBody>
            <a:bodyPr wrap="none" lIns="91430" tIns="45715" rIns="91430" bIns="45715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 w="28575"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3" name="Line 15"/>
            <p:cNvSpPr>
              <a:spLocks noChangeShapeType="1"/>
            </p:cNvSpPr>
            <p:nvPr>
              <p:custDataLst>
                <p:tags r:id="rId44"/>
              </p:custDataLst>
            </p:nvPr>
          </p:nvSpPr>
          <p:spPr bwMode="auto">
            <a:xfrm>
              <a:off x="627104" y="5354358"/>
              <a:ext cx="1491284" cy="0"/>
            </a:xfrm>
            <a:prstGeom prst="line">
              <a:avLst/>
            </a:prstGeom>
            <a:noFill/>
            <a:ln w="25560">
              <a:solidFill>
                <a:sysClr val="windowText" lastClr="000000"/>
              </a:solidFill>
              <a:miter lim="800000"/>
              <a:headEnd/>
              <a:tailEnd/>
            </a:ln>
            <a:effectLst/>
          </p:spPr>
          <p:txBody>
            <a:bodyPr lIns="91430" tIns="45715" rIns="91430" bIns="45715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 w="28575"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4" name="Line 15"/>
            <p:cNvSpPr>
              <a:spLocks noChangeShapeType="1"/>
            </p:cNvSpPr>
            <p:nvPr>
              <p:custDataLst>
                <p:tags r:id="rId45"/>
              </p:custDataLst>
            </p:nvPr>
          </p:nvSpPr>
          <p:spPr bwMode="auto">
            <a:xfrm>
              <a:off x="893366" y="3664267"/>
              <a:ext cx="1225022" cy="0"/>
            </a:xfrm>
            <a:prstGeom prst="line">
              <a:avLst/>
            </a:prstGeom>
            <a:noFill/>
            <a:ln w="25560">
              <a:solidFill>
                <a:sysClr val="windowText" lastClr="000000"/>
              </a:solidFill>
              <a:miter lim="800000"/>
              <a:headEnd/>
              <a:tailEnd/>
            </a:ln>
            <a:effectLst/>
          </p:spPr>
          <p:txBody>
            <a:bodyPr lIns="91430" tIns="45715" rIns="91430" bIns="45715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 w="28575"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5" name="Text Box 30"/>
            <p:cNvSpPr txBox="1">
              <a:spLocks noChangeArrowheads="1"/>
            </p:cNvSpPr>
            <p:nvPr>
              <p:custDataLst>
                <p:tags r:id="rId46"/>
              </p:custDataLst>
            </p:nvPr>
          </p:nvSpPr>
          <p:spPr bwMode="auto">
            <a:xfrm>
              <a:off x="43024" y="4334506"/>
              <a:ext cx="414176" cy="49711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89991" tIns="46795" rIns="89991" bIns="46795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16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in</a:t>
              </a:r>
            </a:p>
          </p:txBody>
        </p:sp>
        <p:sp>
          <p:nvSpPr>
            <p:cNvPr id="96" name="Text Box 30"/>
            <p:cNvSpPr txBox="1">
              <a:spLocks noChangeArrowheads="1"/>
            </p:cNvSpPr>
            <p:nvPr>
              <p:custDataLst>
                <p:tags r:id="rId47"/>
              </p:custDataLst>
            </p:nvPr>
          </p:nvSpPr>
          <p:spPr bwMode="auto">
            <a:xfrm>
              <a:off x="2362200" y="4419600"/>
              <a:ext cx="608138" cy="49711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89991" tIns="46795" rIns="89991" bIns="46795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16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out</a:t>
              </a:r>
            </a:p>
          </p:txBody>
        </p:sp>
        <p:sp>
          <p:nvSpPr>
            <p:cNvPr id="97" name="Text Box 30"/>
            <p:cNvSpPr txBox="1">
              <a:spLocks noChangeArrowheads="1"/>
            </p:cNvSpPr>
            <p:nvPr>
              <p:custDataLst>
                <p:tags r:id="rId48"/>
              </p:custDataLst>
            </p:nvPr>
          </p:nvSpPr>
          <p:spPr bwMode="auto">
            <a:xfrm>
              <a:off x="471356" y="3589351"/>
              <a:ext cx="667322" cy="49711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89991" tIns="46795" rIns="89991" bIns="46795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16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Vdd</a:t>
              </a: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8" name="Text Box 30"/>
            <p:cNvSpPr txBox="1">
              <a:spLocks noChangeArrowheads="1"/>
            </p:cNvSpPr>
            <p:nvPr>
              <p:custDataLst>
                <p:tags r:id="rId49"/>
              </p:custDataLst>
            </p:nvPr>
          </p:nvSpPr>
          <p:spPr bwMode="auto">
            <a:xfrm>
              <a:off x="581255" y="5338817"/>
              <a:ext cx="583709" cy="49711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89991" tIns="46795" rIns="89991" bIns="46795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16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Vss</a:t>
              </a: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99" name="Straight Connector 98"/>
            <p:cNvCxnSpPr/>
            <p:nvPr>
              <p:custDataLst>
                <p:tags r:id="rId50"/>
              </p:custDataLst>
            </p:nvPr>
          </p:nvCxnSpPr>
          <p:spPr>
            <a:xfrm rot="5400000">
              <a:off x="492553" y="4502165"/>
              <a:ext cx="810407" cy="5366"/>
            </a:xfrm>
            <a:prstGeom prst="line">
              <a:avLst/>
            </a:prstGeom>
            <a:noFill/>
            <a:ln w="2857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100" name="Straight Connector 99"/>
            <p:cNvCxnSpPr/>
            <p:nvPr>
              <p:custDataLst>
                <p:tags r:id="rId51"/>
              </p:custDataLst>
            </p:nvPr>
          </p:nvCxnSpPr>
          <p:spPr>
            <a:xfrm flipH="1">
              <a:off x="304800" y="4471709"/>
              <a:ext cx="588566" cy="0"/>
            </a:xfrm>
            <a:prstGeom prst="line">
              <a:avLst/>
            </a:prstGeom>
            <a:noFill/>
            <a:ln w="28575" cap="flat" cmpd="sng" algn="ctr">
              <a:solidFill>
                <a:sysClr val="windowText" lastClr="000000"/>
              </a:solidFill>
              <a:prstDash val="solid"/>
              <a:headEnd type="oval"/>
            </a:ln>
            <a:effectLst/>
          </p:spPr>
        </p:cxnSp>
        <p:cxnSp>
          <p:nvCxnSpPr>
            <p:cNvPr id="101" name="Straight Connector 100"/>
            <p:cNvCxnSpPr/>
            <p:nvPr>
              <p:custDataLst>
                <p:tags r:id="rId52"/>
              </p:custDataLst>
            </p:nvPr>
          </p:nvCxnSpPr>
          <p:spPr>
            <a:xfrm>
              <a:off x="1647528" y="4471709"/>
              <a:ext cx="941718" cy="0"/>
            </a:xfrm>
            <a:prstGeom prst="line">
              <a:avLst/>
            </a:prstGeom>
            <a:noFill/>
            <a:ln w="28575" cap="flat" cmpd="sng" algn="ctr">
              <a:solidFill>
                <a:sysClr val="windowText" lastClr="000000"/>
              </a:solidFill>
              <a:prstDash val="solid"/>
              <a:headEnd type="oval"/>
            </a:ln>
            <a:effectLst/>
          </p:spPr>
        </p:cxnSp>
        <p:sp>
          <p:nvSpPr>
            <p:cNvPr id="102" name="Rectangle 101"/>
            <p:cNvSpPr/>
            <p:nvPr/>
          </p:nvSpPr>
          <p:spPr>
            <a:xfrm>
              <a:off x="449233" y="3429000"/>
              <a:ext cx="1880084" cy="2362200"/>
            </a:xfrm>
            <a:prstGeom prst="rect">
              <a:avLst/>
            </a:prstGeom>
            <a:noFill/>
            <a:ln w="28575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03" name="Group 102"/>
          <p:cNvGrpSpPr/>
          <p:nvPr/>
        </p:nvGrpSpPr>
        <p:grpSpPr>
          <a:xfrm>
            <a:off x="271624" y="6172200"/>
            <a:ext cx="2626297" cy="533400"/>
            <a:chOff x="271624" y="6172200"/>
            <a:chExt cx="2626297" cy="533400"/>
          </a:xfrm>
        </p:grpSpPr>
        <p:sp>
          <p:nvSpPr>
            <p:cNvPr id="104" name="Line 6"/>
            <p:cNvSpPr>
              <a:spLocks noChangeShapeType="1"/>
            </p:cNvSpPr>
            <p:nvPr>
              <p:custDataLst>
                <p:tags r:id="rId24"/>
              </p:custDataLst>
            </p:nvPr>
          </p:nvSpPr>
          <p:spPr bwMode="auto">
            <a:xfrm flipH="1">
              <a:off x="1836664" y="6437771"/>
              <a:ext cx="307975" cy="1444"/>
            </a:xfrm>
            <a:prstGeom prst="line">
              <a:avLst/>
            </a:prstGeom>
            <a:noFill/>
            <a:ln w="28440">
              <a:solidFill>
                <a:sysClr val="windowText" lastClr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105" name="AutoShape 9"/>
            <p:cNvSpPr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 rot="5400000">
              <a:off x="1121853" y="6134100"/>
              <a:ext cx="533399" cy="609600"/>
            </a:xfrm>
            <a:prstGeom prst="triangle">
              <a:avLst>
                <a:gd name="adj" fmla="val 50000"/>
              </a:avLst>
            </a:prstGeom>
            <a:noFill/>
            <a:ln w="25560">
              <a:solidFill>
                <a:sysClr val="windowText" lastClr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106" name="Oval 10"/>
            <p:cNvSpPr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1701291" y="6359525"/>
              <a:ext cx="152400" cy="152400"/>
            </a:xfrm>
            <a:prstGeom prst="ellipse">
              <a:avLst/>
            </a:prstGeom>
            <a:noFill/>
            <a:ln w="25560">
              <a:solidFill>
                <a:sysClr val="windowText" lastClr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107" name="Line 11"/>
            <p:cNvSpPr>
              <a:spLocks noChangeShapeType="1"/>
            </p:cNvSpPr>
            <p:nvPr>
              <p:custDataLst>
                <p:tags r:id="rId27"/>
              </p:custDataLst>
            </p:nvPr>
          </p:nvSpPr>
          <p:spPr bwMode="auto">
            <a:xfrm flipH="1">
              <a:off x="627103" y="6435726"/>
              <a:ext cx="466175" cy="0"/>
            </a:xfrm>
            <a:prstGeom prst="line">
              <a:avLst/>
            </a:prstGeom>
            <a:noFill/>
            <a:ln w="25560">
              <a:solidFill>
                <a:sysClr val="windowText" lastClr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108" name="Text Box 30"/>
            <p:cNvSpPr txBox="1"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271624" y="6208485"/>
              <a:ext cx="414176" cy="49711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89991" tIns="46795" rIns="89991" bIns="46795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16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in</a:t>
              </a:r>
            </a:p>
          </p:txBody>
        </p:sp>
        <p:sp>
          <p:nvSpPr>
            <p:cNvPr id="109" name="Text Box 30"/>
            <p:cNvSpPr txBox="1"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2289783" y="6190342"/>
              <a:ext cx="608138" cy="49711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89991" tIns="46795" rIns="89991" bIns="46795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16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out</a:t>
              </a:r>
            </a:p>
          </p:txBody>
        </p:sp>
      </p:grpSp>
      <p:grpSp>
        <p:nvGrpSpPr>
          <p:cNvPr id="110" name="Group 109"/>
          <p:cNvGrpSpPr/>
          <p:nvPr/>
        </p:nvGrpSpPr>
        <p:grpSpPr>
          <a:xfrm>
            <a:off x="3934922" y="5714073"/>
            <a:ext cx="2540635" cy="1183852"/>
            <a:chOff x="3934922" y="5714073"/>
            <a:chExt cx="2540635" cy="1183852"/>
          </a:xfrm>
        </p:grpSpPr>
        <p:sp>
          <p:nvSpPr>
            <p:cNvPr id="111" name="TextBox 110"/>
            <p:cNvSpPr txBox="1"/>
            <p:nvPr/>
          </p:nvSpPr>
          <p:spPr bwMode="auto">
            <a:xfrm>
              <a:off x="5867400" y="6056075"/>
              <a:ext cx="608157" cy="49712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16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+mn-cs"/>
                </a:rPr>
                <a:t>out</a:t>
              </a:r>
            </a:p>
          </p:txBody>
        </p:sp>
        <p:sp>
          <p:nvSpPr>
            <p:cNvPr id="112" name="Rectangle 111"/>
            <p:cNvSpPr/>
            <p:nvPr/>
          </p:nvSpPr>
          <p:spPr>
            <a:xfrm>
              <a:off x="4525272" y="5943599"/>
              <a:ext cx="1062161" cy="791207"/>
            </a:xfrm>
            <a:prstGeom prst="rect">
              <a:avLst/>
            </a:prstGeom>
            <a:noFill/>
            <a:ln w="28575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3" name="Line 6"/>
            <p:cNvSpPr>
              <a:spLocks noChangeShapeType="1"/>
            </p:cNvSpPr>
            <p:nvPr>
              <p:custDataLst>
                <p:tags r:id="rId20"/>
              </p:custDataLst>
            </p:nvPr>
          </p:nvSpPr>
          <p:spPr bwMode="auto">
            <a:xfrm flipH="1">
              <a:off x="4200631" y="5967201"/>
              <a:ext cx="307975" cy="1588"/>
            </a:xfrm>
            <a:prstGeom prst="line">
              <a:avLst/>
            </a:prstGeom>
            <a:noFill/>
            <a:ln w="28440">
              <a:solidFill>
                <a:sysClr val="windowText" lastClr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114" name="Line 6"/>
            <p:cNvSpPr>
              <a:spLocks noChangeShapeType="1"/>
            </p:cNvSpPr>
            <p:nvPr>
              <p:custDataLst>
                <p:tags r:id="rId21"/>
              </p:custDataLst>
            </p:nvPr>
          </p:nvSpPr>
          <p:spPr bwMode="auto">
            <a:xfrm flipH="1">
              <a:off x="4239188" y="6321474"/>
              <a:ext cx="307975" cy="1588"/>
            </a:xfrm>
            <a:prstGeom prst="line">
              <a:avLst/>
            </a:prstGeom>
            <a:noFill/>
            <a:ln w="28440">
              <a:solidFill>
                <a:sysClr val="windowText" lastClr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115" name="Line 6"/>
            <p:cNvSpPr>
              <a:spLocks noChangeShapeType="1"/>
            </p:cNvSpPr>
            <p:nvPr>
              <p:custDataLst>
                <p:tags r:id="rId22"/>
              </p:custDataLst>
            </p:nvPr>
          </p:nvSpPr>
          <p:spPr bwMode="auto">
            <a:xfrm flipH="1">
              <a:off x="4197348" y="6685869"/>
              <a:ext cx="307975" cy="1588"/>
            </a:xfrm>
            <a:prstGeom prst="line">
              <a:avLst/>
            </a:prstGeom>
            <a:noFill/>
            <a:ln w="28440">
              <a:solidFill>
                <a:sysClr val="windowText" lastClr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116" name="TextBox 115"/>
            <p:cNvSpPr txBox="1"/>
            <p:nvPr/>
          </p:nvSpPr>
          <p:spPr bwMode="auto">
            <a:xfrm>
              <a:off x="3934922" y="5714073"/>
              <a:ext cx="329234" cy="49712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16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+mn-cs"/>
                </a:rPr>
                <a:t>a</a:t>
              </a:r>
            </a:p>
          </p:txBody>
        </p:sp>
        <p:sp>
          <p:nvSpPr>
            <p:cNvPr id="117" name="TextBox 116"/>
            <p:cNvSpPr txBox="1"/>
            <p:nvPr/>
          </p:nvSpPr>
          <p:spPr bwMode="auto">
            <a:xfrm>
              <a:off x="3962400" y="6019800"/>
              <a:ext cx="343661" cy="49712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16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+mn-cs"/>
                </a:rPr>
                <a:t>d</a:t>
              </a:r>
            </a:p>
          </p:txBody>
        </p:sp>
        <p:sp>
          <p:nvSpPr>
            <p:cNvPr id="118" name="TextBox 117"/>
            <p:cNvSpPr txBox="1"/>
            <p:nvPr/>
          </p:nvSpPr>
          <p:spPr bwMode="auto">
            <a:xfrm>
              <a:off x="3962400" y="6400800"/>
              <a:ext cx="343661" cy="49712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16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119" name="Line 6"/>
            <p:cNvSpPr>
              <a:spLocks noChangeShapeType="1"/>
            </p:cNvSpPr>
            <p:nvPr>
              <p:custDataLst>
                <p:tags r:id="rId23"/>
              </p:custDataLst>
            </p:nvPr>
          </p:nvSpPr>
          <p:spPr bwMode="auto">
            <a:xfrm flipH="1">
              <a:off x="5597469" y="6319044"/>
              <a:ext cx="307975" cy="1588"/>
            </a:xfrm>
            <a:prstGeom prst="line">
              <a:avLst/>
            </a:prstGeom>
            <a:noFill/>
            <a:ln w="28440">
              <a:solidFill>
                <a:sysClr val="windowText" lastClr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120" name="Group 119"/>
          <p:cNvGrpSpPr/>
          <p:nvPr/>
        </p:nvGrpSpPr>
        <p:grpSpPr>
          <a:xfrm>
            <a:off x="3276600" y="3429000"/>
            <a:ext cx="5789757" cy="2362200"/>
            <a:chOff x="3276600" y="3429000"/>
            <a:chExt cx="5789757" cy="2362200"/>
          </a:xfrm>
        </p:grpSpPr>
        <p:sp>
          <p:nvSpPr>
            <p:cNvPr id="121" name="AutoShape 4"/>
            <p:cNvSpPr>
              <a:spLocks noChangeArrowheads="1"/>
            </p:cNvSpPr>
            <p:nvPr>
              <p:custDataLst>
                <p:tags r:id="rId1"/>
              </p:custDataLst>
            </p:nvPr>
          </p:nvSpPr>
          <p:spPr bwMode="auto">
            <a:xfrm>
              <a:off x="5739833" y="3640168"/>
              <a:ext cx="838200" cy="685801"/>
            </a:xfrm>
            <a:prstGeom prst="flowChartDelay">
              <a:avLst/>
            </a:prstGeom>
            <a:noFill/>
            <a:ln w="25560">
              <a:solidFill>
                <a:sysClr val="windowText" lastClr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122" name="Line 5"/>
            <p:cNvSpPr>
              <a:spLocks noChangeShapeType="1"/>
            </p:cNvSpPr>
            <p:nvPr>
              <p:custDataLst>
                <p:tags r:id="rId2"/>
              </p:custDataLst>
            </p:nvPr>
          </p:nvSpPr>
          <p:spPr bwMode="auto">
            <a:xfrm flipH="1">
              <a:off x="3380165" y="3792568"/>
              <a:ext cx="2361256" cy="0"/>
            </a:xfrm>
            <a:prstGeom prst="line">
              <a:avLst/>
            </a:prstGeom>
            <a:noFill/>
            <a:ln w="28440">
              <a:solidFill>
                <a:sysClr val="windowText" lastClr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123" name="Line 6"/>
            <p:cNvSpPr>
              <a:spLocks noChangeShapeType="1"/>
            </p:cNvSpPr>
            <p:nvPr>
              <p:custDataLst>
                <p:tags r:id="rId3"/>
              </p:custDataLst>
            </p:nvPr>
          </p:nvSpPr>
          <p:spPr bwMode="auto">
            <a:xfrm flipH="1">
              <a:off x="5433446" y="4173568"/>
              <a:ext cx="307975" cy="1588"/>
            </a:xfrm>
            <a:prstGeom prst="line">
              <a:avLst/>
            </a:prstGeom>
            <a:noFill/>
            <a:ln w="28440">
              <a:solidFill>
                <a:sysClr val="windowText" lastClr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124" name="Line 7"/>
            <p:cNvSpPr>
              <a:spLocks noChangeShapeType="1"/>
            </p:cNvSpPr>
            <p:nvPr>
              <p:custDataLst>
                <p:tags r:id="rId4"/>
              </p:custDataLst>
            </p:nvPr>
          </p:nvSpPr>
          <p:spPr bwMode="auto">
            <a:xfrm flipH="1">
              <a:off x="6574858" y="3976718"/>
              <a:ext cx="307975" cy="1588"/>
            </a:xfrm>
            <a:prstGeom prst="line">
              <a:avLst/>
            </a:prstGeom>
            <a:noFill/>
            <a:ln w="28440">
              <a:solidFill>
                <a:sysClr val="windowText" lastClr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125" name="AutoShape 4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4351336" y="4791706"/>
              <a:ext cx="838200" cy="685801"/>
            </a:xfrm>
            <a:prstGeom prst="flowChartDelay">
              <a:avLst/>
            </a:prstGeom>
            <a:noFill/>
            <a:ln w="25560">
              <a:solidFill>
                <a:sysClr val="windowText" lastClr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126" name="Line 5"/>
            <p:cNvSpPr>
              <a:spLocks noChangeShapeType="1"/>
            </p:cNvSpPr>
            <p:nvPr>
              <p:custDataLst>
                <p:tags r:id="rId6"/>
              </p:custDataLst>
            </p:nvPr>
          </p:nvSpPr>
          <p:spPr bwMode="auto">
            <a:xfrm flipH="1">
              <a:off x="4044949" y="4944106"/>
              <a:ext cx="307975" cy="1588"/>
            </a:xfrm>
            <a:prstGeom prst="line">
              <a:avLst/>
            </a:prstGeom>
            <a:noFill/>
            <a:ln w="28440">
              <a:solidFill>
                <a:sysClr val="windowText" lastClr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127" name="Line 6"/>
            <p:cNvSpPr>
              <a:spLocks noChangeShapeType="1"/>
            </p:cNvSpPr>
            <p:nvPr>
              <p:custDataLst>
                <p:tags r:id="rId7"/>
              </p:custDataLst>
            </p:nvPr>
          </p:nvSpPr>
          <p:spPr bwMode="auto">
            <a:xfrm flipH="1">
              <a:off x="3380165" y="5325106"/>
              <a:ext cx="972758" cy="1588"/>
            </a:xfrm>
            <a:prstGeom prst="line">
              <a:avLst/>
            </a:prstGeom>
            <a:noFill/>
            <a:ln w="28440">
              <a:solidFill>
                <a:sysClr val="windowText" lastClr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128" name="Line 7"/>
            <p:cNvSpPr>
              <a:spLocks noChangeShapeType="1"/>
            </p:cNvSpPr>
            <p:nvPr>
              <p:custDataLst>
                <p:tags r:id="rId8"/>
              </p:custDataLst>
            </p:nvPr>
          </p:nvSpPr>
          <p:spPr bwMode="auto">
            <a:xfrm flipH="1" flipV="1">
              <a:off x="5186360" y="5129844"/>
              <a:ext cx="1696472" cy="4762"/>
            </a:xfrm>
            <a:prstGeom prst="line">
              <a:avLst/>
            </a:prstGeom>
            <a:noFill/>
            <a:ln w="28440">
              <a:solidFill>
                <a:sysClr val="windowText" lastClr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129" name="AutoShape 14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 flipH="1">
              <a:off x="7239000" y="4190664"/>
              <a:ext cx="933449" cy="812799"/>
            </a:xfrm>
            <a:prstGeom prst="moon">
              <a:avLst>
                <a:gd name="adj" fmla="val 87500"/>
              </a:avLst>
            </a:prstGeom>
            <a:noFill/>
            <a:ln w="25560">
              <a:solidFill>
                <a:sysClr val="windowText" lastClr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130" name="Line 15"/>
            <p:cNvSpPr>
              <a:spLocks noChangeShapeType="1"/>
            </p:cNvSpPr>
            <p:nvPr>
              <p:custDataLst>
                <p:tags r:id="rId10"/>
              </p:custDataLst>
            </p:nvPr>
          </p:nvSpPr>
          <p:spPr bwMode="auto">
            <a:xfrm flipH="1">
              <a:off x="6882831" y="4419600"/>
              <a:ext cx="443859" cy="1588"/>
            </a:xfrm>
            <a:prstGeom prst="line">
              <a:avLst/>
            </a:prstGeom>
            <a:noFill/>
            <a:ln w="28440">
              <a:solidFill>
                <a:sysClr val="windowText" lastClr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131" name="Line 16"/>
            <p:cNvSpPr>
              <a:spLocks noChangeShapeType="1"/>
            </p:cNvSpPr>
            <p:nvPr>
              <p:custDataLst>
                <p:tags r:id="rId11"/>
              </p:custDataLst>
            </p:nvPr>
          </p:nvSpPr>
          <p:spPr bwMode="auto">
            <a:xfrm flipH="1">
              <a:off x="6882832" y="4782181"/>
              <a:ext cx="443858" cy="3796"/>
            </a:xfrm>
            <a:prstGeom prst="line">
              <a:avLst/>
            </a:prstGeom>
            <a:noFill/>
            <a:ln w="28440">
              <a:solidFill>
                <a:sysClr val="windowText" lastClr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132" name="Line 17"/>
            <p:cNvSpPr>
              <a:spLocks noChangeShapeType="1"/>
            </p:cNvSpPr>
            <p:nvPr>
              <p:custDataLst>
                <p:tags r:id="rId12"/>
              </p:custDataLst>
            </p:nvPr>
          </p:nvSpPr>
          <p:spPr bwMode="auto">
            <a:xfrm flipH="1">
              <a:off x="8198068" y="4561784"/>
              <a:ext cx="603251" cy="7937"/>
            </a:xfrm>
            <a:prstGeom prst="line">
              <a:avLst/>
            </a:prstGeom>
            <a:noFill/>
            <a:ln w="28440">
              <a:solidFill>
                <a:sysClr val="windowText" lastClr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133" name="AutoShape 9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 rot="5400000">
              <a:off x="4705727" y="3849687"/>
              <a:ext cx="533399" cy="609600"/>
            </a:xfrm>
            <a:prstGeom prst="triangle">
              <a:avLst>
                <a:gd name="adj" fmla="val 50000"/>
              </a:avLst>
            </a:prstGeom>
            <a:noFill/>
            <a:ln w="25560">
              <a:solidFill>
                <a:sysClr val="windowText" lastClr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134" name="Oval 10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5285165" y="4075112"/>
              <a:ext cx="152400" cy="152400"/>
            </a:xfrm>
            <a:prstGeom prst="ellipse">
              <a:avLst/>
            </a:prstGeom>
            <a:noFill/>
            <a:ln w="25560">
              <a:solidFill>
                <a:sysClr val="windowText" lastClr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135" name="Line 11"/>
            <p:cNvSpPr>
              <a:spLocks noChangeShapeType="1"/>
            </p:cNvSpPr>
            <p:nvPr>
              <p:custDataLst>
                <p:tags r:id="rId15"/>
              </p:custDataLst>
            </p:nvPr>
          </p:nvSpPr>
          <p:spPr bwMode="auto">
            <a:xfrm flipH="1">
              <a:off x="4044949" y="4151313"/>
              <a:ext cx="632204" cy="0"/>
            </a:xfrm>
            <a:prstGeom prst="line">
              <a:avLst/>
            </a:prstGeom>
            <a:noFill/>
            <a:ln w="25560">
              <a:solidFill>
                <a:sysClr val="windowText" lastClr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136" name="Line 16"/>
            <p:cNvSpPr>
              <a:spLocks noChangeShapeType="1"/>
            </p:cNvSpPr>
            <p:nvPr>
              <p:custDataLst>
                <p:tags r:id="rId16"/>
              </p:custDataLst>
            </p:nvPr>
          </p:nvSpPr>
          <p:spPr bwMode="auto">
            <a:xfrm rot="5400000" flipH="1">
              <a:off x="6718795" y="4950013"/>
              <a:ext cx="348629" cy="20556"/>
            </a:xfrm>
            <a:prstGeom prst="line">
              <a:avLst/>
            </a:prstGeom>
            <a:noFill/>
            <a:ln w="28440">
              <a:solidFill>
                <a:sysClr val="windowText" lastClr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137" name="Line 16"/>
            <p:cNvSpPr>
              <a:spLocks noChangeShapeType="1"/>
            </p:cNvSpPr>
            <p:nvPr>
              <p:custDataLst>
                <p:tags r:id="rId17"/>
              </p:custDataLst>
            </p:nvPr>
          </p:nvSpPr>
          <p:spPr bwMode="auto">
            <a:xfrm rot="5400000" flipH="1">
              <a:off x="3657134" y="4542302"/>
              <a:ext cx="775630" cy="0"/>
            </a:xfrm>
            <a:prstGeom prst="line">
              <a:avLst/>
            </a:prstGeom>
            <a:noFill/>
            <a:ln w="28440">
              <a:solidFill>
                <a:sysClr val="windowText" lastClr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138" name="Line 16"/>
            <p:cNvSpPr>
              <a:spLocks noChangeShapeType="1"/>
            </p:cNvSpPr>
            <p:nvPr>
              <p:custDataLst>
                <p:tags r:id="rId18"/>
              </p:custDataLst>
            </p:nvPr>
          </p:nvSpPr>
          <p:spPr bwMode="auto">
            <a:xfrm flipH="1">
              <a:off x="3380165" y="4530262"/>
              <a:ext cx="664784" cy="0"/>
            </a:xfrm>
            <a:prstGeom prst="line">
              <a:avLst/>
            </a:prstGeom>
            <a:noFill/>
            <a:ln w="28440">
              <a:solidFill>
                <a:sysClr val="windowText" lastClr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139" name="Line 16"/>
            <p:cNvSpPr>
              <a:spLocks noChangeShapeType="1"/>
            </p:cNvSpPr>
            <p:nvPr>
              <p:custDataLst>
                <p:tags r:id="rId19"/>
              </p:custDataLst>
            </p:nvPr>
          </p:nvSpPr>
          <p:spPr bwMode="auto">
            <a:xfrm rot="5400000" flipH="1">
              <a:off x="6670873" y="4188673"/>
              <a:ext cx="444469" cy="20557"/>
            </a:xfrm>
            <a:prstGeom prst="line">
              <a:avLst/>
            </a:prstGeom>
            <a:noFill/>
            <a:ln w="28440">
              <a:solidFill>
                <a:sysClr val="windowText" lastClr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140" name="Rectangle 139"/>
            <p:cNvSpPr/>
            <p:nvPr/>
          </p:nvSpPr>
          <p:spPr>
            <a:xfrm>
              <a:off x="3711895" y="3429000"/>
              <a:ext cx="4793440" cy="2362200"/>
            </a:xfrm>
            <a:prstGeom prst="rect">
              <a:avLst/>
            </a:prstGeom>
            <a:noFill/>
            <a:ln w="28575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1" name="TextBox 140"/>
            <p:cNvSpPr txBox="1"/>
            <p:nvPr/>
          </p:nvSpPr>
          <p:spPr bwMode="auto">
            <a:xfrm>
              <a:off x="3291027" y="3693875"/>
              <a:ext cx="329234" cy="49712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16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+mn-cs"/>
                </a:rPr>
                <a:t>a</a:t>
              </a:r>
            </a:p>
          </p:txBody>
        </p:sp>
        <p:sp>
          <p:nvSpPr>
            <p:cNvPr id="142" name="TextBox 141"/>
            <p:cNvSpPr txBox="1"/>
            <p:nvPr/>
          </p:nvSpPr>
          <p:spPr bwMode="auto">
            <a:xfrm>
              <a:off x="3276600" y="5294075"/>
              <a:ext cx="343661" cy="49712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16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143" name="TextBox 142"/>
            <p:cNvSpPr txBox="1"/>
            <p:nvPr/>
          </p:nvSpPr>
          <p:spPr bwMode="auto">
            <a:xfrm>
              <a:off x="3276600" y="4455875"/>
              <a:ext cx="343661" cy="49712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16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+mn-cs"/>
                </a:rPr>
                <a:t>d</a:t>
              </a:r>
            </a:p>
          </p:txBody>
        </p:sp>
        <p:sp>
          <p:nvSpPr>
            <p:cNvPr id="144" name="TextBox 143"/>
            <p:cNvSpPr txBox="1"/>
            <p:nvPr/>
          </p:nvSpPr>
          <p:spPr bwMode="auto">
            <a:xfrm>
              <a:off x="8458200" y="4532075"/>
              <a:ext cx="608157" cy="49712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16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+mn-cs"/>
                </a:rPr>
                <a:t>out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67561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77</a:t>
            </a:fld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1"/>
            <a:ext cx="9144000" cy="741873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>
          <a:xfrm>
            <a:off x="0" y="803949"/>
            <a:ext cx="9296400" cy="5449408"/>
          </a:xfrm>
        </p:spPr>
        <p:txBody>
          <a:bodyPr>
            <a:normAutofit/>
          </a:bodyPr>
          <a:lstStyle/>
          <a:p>
            <a:r>
              <a:rPr lang="en-US" sz="2800" dirty="0" smtClean="0"/>
              <a:t>Most modern devices made of billions of transistors</a:t>
            </a:r>
          </a:p>
          <a:p>
            <a:pPr lvl="1"/>
            <a:r>
              <a:rPr lang="en-US" sz="2400" dirty="0" smtClean="0"/>
              <a:t>You will build a processor in this course!</a:t>
            </a:r>
          </a:p>
          <a:p>
            <a:pPr lvl="1"/>
            <a:r>
              <a:rPr lang="en-US" sz="2400" dirty="0" smtClean="0"/>
              <a:t>Modern transistors made from semiconductor materials</a:t>
            </a:r>
          </a:p>
          <a:p>
            <a:pPr lvl="1"/>
            <a:r>
              <a:rPr lang="en-US" sz="2400" dirty="0" smtClean="0"/>
              <a:t>Transistors used to make logic gates and logic </a:t>
            </a:r>
            <a:r>
              <a:rPr lang="en-US" sz="2400" dirty="0" smtClean="0"/>
              <a:t>circuits</a:t>
            </a:r>
          </a:p>
          <a:p>
            <a:pPr lvl="1"/>
            <a:endParaRPr lang="en-US" sz="2400" dirty="0"/>
          </a:p>
          <a:p>
            <a:r>
              <a:rPr lang="en-US" sz="2800" dirty="0" smtClean="0"/>
              <a:t>We can now implement any logic circuit</a:t>
            </a:r>
          </a:p>
          <a:p>
            <a:pPr lvl="1"/>
            <a:r>
              <a:rPr lang="en-US" sz="2400" dirty="0" smtClean="0"/>
              <a:t>Use </a:t>
            </a:r>
            <a:r>
              <a:rPr lang="en-US" sz="2400" dirty="0"/>
              <a:t>P- </a:t>
            </a:r>
            <a:r>
              <a:rPr lang="en-US" sz="2400" dirty="0" smtClean="0"/>
              <a:t>&amp; </a:t>
            </a:r>
            <a:r>
              <a:rPr lang="en-US" sz="2400" dirty="0"/>
              <a:t>N-transistors to implement </a:t>
            </a:r>
            <a:r>
              <a:rPr lang="en-US" sz="2400" dirty="0" smtClean="0"/>
              <a:t>NAND/NOR gates</a:t>
            </a:r>
          </a:p>
          <a:p>
            <a:pPr lvl="1"/>
            <a:r>
              <a:rPr lang="en-US" sz="2400" dirty="0" smtClean="0"/>
              <a:t>Use NAND </a:t>
            </a:r>
            <a:r>
              <a:rPr lang="en-US" sz="2400" dirty="0"/>
              <a:t>or NOR gates to implement the logic </a:t>
            </a:r>
            <a:r>
              <a:rPr lang="en-US" sz="2400" dirty="0" smtClean="0"/>
              <a:t>circuit</a:t>
            </a:r>
            <a:endParaRPr lang="en-US" sz="2400" dirty="0"/>
          </a:p>
          <a:p>
            <a:pPr lvl="1"/>
            <a:r>
              <a:rPr lang="en-US" sz="2400" i="1" dirty="0" smtClean="0"/>
              <a:t>Efficiently</a:t>
            </a:r>
            <a:r>
              <a:rPr lang="en-US" sz="2400" dirty="0"/>
              <a:t>:</a:t>
            </a:r>
            <a:r>
              <a:rPr lang="en-US" sz="2400" dirty="0" smtClean="0"/>
              <a:t> use K-maps </a:t>
            </a:r>
            <a:r>
              <a:rPr lang="en-US" sz="2400" dirty="0"/>
              <a:t>to find </a:t>
            </a:r>
            <a:r>
              <a:rPr lang="en-US" sz="2400" dirty="0" smtClean="0"/>
              <a:t>required minimal terms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48804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686800" y="6253353"/>
            <a:ext cx="457200" cy="604647"/>
          </a:xfrm>
        </p:spPr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graphicFrame>
        <p:nvGraphicFramePr>
          <p:cNvPr id="5" name="Group 5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40580981"/>
              </p:ext>
            </p:extLst>
          </p:nvPr>
        </p:nvGraphicFramePr>
        <p:xfrm>
          <a:off x="5334000" y="1828800"/>
          <a:ext cx="1905000" cy="1676400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896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A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Light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96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OFF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OFF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96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96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96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6" name="Group 5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76974463"/>
              </p:ext>
            </p:extLst>
          </p:nvPr>
        </p:nvGraphicFramePr>
        <p:xfrm>
          <a:off x="5334000" y="1828800"/>
          <a:ext cx="1905000" cy="1676400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896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A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Light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96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OFF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OFF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96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OFF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ON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96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96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7" name="Group 5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86396069"/>
              </p:ext>
            </p:extLst>
          </p:nvPr>
        </p:nvGraphicFramePr>
        <p:xfrm>
          <a:off x="5334000" y="1828800"/>
          <a:ext cx="1905000" cy="1676400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896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A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Light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96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OFF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OFF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96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OFF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ON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96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ON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OFF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96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ON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ON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8" name="Group 5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36109896"/>
              </p:ext>
            </p:extLst>
          </p:nvPr>
        </p:nvGraphicFramePr>
        <p:xfrm>
          <a:off x="5334000" y="1828800"/>
          <a:ext cx="1905000" cy="1676400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896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A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Light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96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96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96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96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533400"/>
          </a:xfrm>
          <a:ln>
            <a:noFill/>
          </a:ln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chemeClr val="tx2"/>
                </a:solidFill>
              </a:rPr>
              <a:t>Basic </a:t>
            </a:r>
            <a:r>
              <a:rPr lang="en-US" sz="3200" dirty="0">
                <a:solidFill>
                  <a:schemeClr val="tx2"/>
                </a:solidFill>
              </a:rPr>
              <a:t>Building Blocks: </a:t>
            </a:r>
            <a:r>
              <a:rPr lang="en-US" sz="3200" dirty="0" smtClean="0">
                <a:solidFill>
                  <a:schemeClr val="tx2"/>
                </a:solidFill>
              </a:rPr>
              <a:t>Switches to Logic Gates</a:t>
            </a:r>
            <a:endParaRPr lang="en-US" sz="3200" dirty="0">
              <a:solidFill>
                <a:schemeClr val="tx2"/>
              </a:solidFill>
            </a:endParaRPr>
          </a:p>
        </p:txBody>
      </p:sp>
      <p:sp>
        <p:nvSpPr>
          <p:cNvPr id="10" name="Line 5"/>
          <p:cNvSpPr>
            <a:spLocks noChangeShapeType="1"/>
          </p:cNvSpPr>
          <p:nvPr/>
        </p:nvSpPr>
        <p:spPr bwMode="auto">
          <a:xfrm>
            <a:off x="152400" y="3133725"/>
            <a:ext cx="762000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11" name="Oval 6"/>
          <p:cNvSpPr>
            <a:spLocks noChangeArrowheads="1"/>
          </p:cNvSpPr>
          <p:nvPr/>
        </p:nvSpPr>
        <p:spPr bwMode="auto">
          <a:xfrm>
            <a:off x="914400" y="2944813"/>
            <a:ext cx="381000" cy="381000"/>
          </a:xfrm>
          <a:prstGeom prst="ellips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12" name="Line 7"/>
          <p:cNvSpPr>
            <a:spLocks noChangeShapeType="1"/>
          </p:cNvSpPr>
          <p:nvPr/>
        </p:nvSpPr>
        <p:spPr bwMode="auto">
          <a:xfrm>
            <a:off x="2438400" y="3133725"/>
            <a:ext cx="762000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13" name="Oval 8"/>
          <p:cNvSpPr>
            <a:spLocks noChangeArrowheads="1"/>
          </p:cNvSpPr>
          <p:nvPr/>
        </p:nvSpPr>
        <p:spPr bwMode="auto">
          <a:xfrm>
            <a:off x="2057400" y="2944813"/>
            <a:ext cx="381000" cy="381000"/>
          </a:xfrm>
          <a:prstGeom prst="ellips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14" name="Line 9"/>
          <p:cNvSpPr>
            <a:spLocks noChangeShapeType="1"/>
          </p:cNvSpPr>
          <p:nvPr/>
        </p:nvSpPr>
        <p:spPr bwMode="auto">
          <a:xfrm flipV="1">
            <a:off x="1304925" y="2514600"/>
            <a:ext cx="914400" cy="6096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15" name="Line 11"/>
          <p:cNvSpPr>
            <a:spLocks noChangeShapeType="1"/>
          </p:cNvSpPr>
          <p:nvPr/>
        </p:nvSpPr>
        <p:spPr bwMode="auto">
          <a:xfrm>
            <a:off x="152400" y="1990725"/>
            <a:ext cx="762000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16" name="Oval 12"/>
          <p:cNvSpPr>
            <a:spLocks noChangeArrowheads="1"/>
          </p:cNvSpPr>
          <p:nvPr/>
        </p:nvSpPr>
        <p:spPr bwMode="auto">
          <a:xfrm>
            <a:off x="914400" y="1801813"/>
            <a:ext cx="381000" cy="381000"/>
          </a:xfrm>
          <a:prstGeom prst="ellips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17" name="Line 13"/>
          <p:cNvSpPr>
            <a:spLocks noChangeShapeType="1"/>
          </p:cNvSpPr>
          <p:nvPr/>
        </p:nvSpPr>
        <p:spPr bwMode="auto">
          <a:xfrm>
            <a:off x="2438400" y="1990725"/>
            <a:ext cx="762000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18" name="Oval 14"/>
          <p:cNvSpPr>
            <a:spLocks noChangeArrowheads="1"/>
          </p:cNvSpPr>
          <p:nvPr/>
        </p:nvSpPr>
        <p:spPr bwMode="auto">
          <a:xfrm>
            <a:off x="2057400" y="1801813"/>
            <a:ext cx="381000" cy="381000"/>
          </a:xfrm>
          <a:prstGeom prst="ellips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19" name="Line 15"/>
          <p:cNvSpPr>
            <a:spLocks noChangeShapeType="1"/>
          </p:cNvSpPr>
          <p:nvPr/>
        </p:nvSpPr>
        <p:spPr bwMode="auto">
          <a:xfrm flipV="1">
            <a:off x="1304925" y="1371600"/>
            <a:ext cx="914400" cy="6096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20" name="Line 28"/>
          <p:cNvSpPr>
            <a:spLocks noChangeShapeType="1"/>
          </p:cNvSpPr>
          <p:nvPr/>
        </p:nvSpPr>
        <p:spPr bwMode="auto">
          <a:xfrm flipV="1">
            <a:off x="152400" y="1600200"/>
            <a:ext cx="0" cy="15240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21" name="Text Box 29"/>
          <p:cNvSpPr txBox="1">
            <a:spLocks noChangeArrowheads="1"/>
          </p:cNvSpPr>
          <p:nvPr/>
        </p:nvSpPr>
        <p:spPr bwMode="auto">
          <a:xfrm>
            <a:off x="0" y="1066800"/>
            <a:ext cx="381000" cy="5159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b="1">
                <a:solidFill>
                  <a:schemeClr val="tx2"/>
                </a:solidFill>
                <a:latin typeface="Source Sans Pro"/>
              </a:rPr>
              <a:t>+</a:t>
            </a:r>
          </a:p>
        </p:txBody>
      </p:sp>
      <p:sp>
        <p:nvSpPr>
          <p:cNvPr id="22" name="Litebulb"/>
          <p:cNvSpPr>
            <a:spLocks noEditPoints="1" noChangeArrowheads="1"/>
          </p:cNvSpPr>
          <p:nvPr/>
        </p:nvSpPr>
        <p:spPr bwMode="auto">
          <a:xfrm>
            <a:off x="3429000" y="990600"/>
            <a:ext cx="1004888" cy="1471613"/>
          </a:xfrm>
          <a:custGeom>
            <a:avLst/>
            <a:gdLst>
              <a:gd name="T0" fmla="*/ 10800 w 21600"/>
              <a:gd name="T1" fmla="*/ 0 h 21600"/>
              <a:gd name="T2" fmla="*/ 21600 w 21600"/>
              <a:gd name="T3" fmla="*/ 7782 h 21600"/>
              <a:gd name="T4" fmla="*/ 0 w 21600"/>
              <a:gd name="T5" fmla="*/ 7782 h 21600"/>
              <a:gd name="T6" fmla="*/ 10800 w 21600"/>
              <a:gd name="T7" fmla="*/ 21600 h 21600"/>
              <a:gd name="T8" fmla="*/ 3556 w 21600"/>
              <a:gd name="T9" fmla="*/ 2188 h 21600"/>
              <a:gd name="T10" fmla="*/ 18277 w 21600"/>
              <a:gd name="T11" fmla="*/ 928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0825" y="21723"/>
                </a:moveTo>
                <a:lnTo>
                  <a:pt x="11215" y="21723"/>
                </a:lnTo>
                <a:lnTo>
                  <a:pt x="11552" y="21688"/>
                </a:lnTo>
                <a:lnTo>
                  <a:pt x="11916" y="21617"/>
                </a:lnTo>
                <a:lnTo>
                  <a:pt x="12253" y="21547"/>
                </a:lnTo>
                <a:lnTo>
                  <a:pt x="12617" y="21441"/>
                </a:lnTo>
                <a:lnTo>
                  <a:pt x="12902" y="21317"/>
                </a:lnTo>
                <a:lnTo>
                  <a:pt x="13162" y="21176"/>
                </a:lnTo>
                <a:lnTo>
                  <a:pt x="13396" y="21000"/>
                </a:lnTo>
                <a:lnTo>
                  <a:pt x="13655" y="20841"/>
                </a:lnTo>
                <a:lnTo>
                  <a:pt x="13863" y="20629"/>
                </a:lnTo>
                <a:lnTo>
                  <a:pt x="14045" y="20435"/>
                </a:lnTo>
                <a:lnTo>
                  <a:pt x="14200" y="20223"/>
                </a:lnTo>
                <a:lnTo>
                  <a:pt x="14356" y="19994"/>
                </a:lnTo>
                <a:lnTo>
                  <a:pt x="14460" y="19747"/>
                </a:lnTo>
                <a:lnTo>
                  <a:pt x="14512" y="19482"/>
                </a:lnTo>
                <a:lnTo>
                  <a:pt x="14512" y="19235"/>
                </a:lnTo>
                <a:lnTo>
                  <a:pt x="14512" y="19147"/>
                </a:lnTo>
                <a:lnTo>
                  <a:pt x="14512" y="18900"/>
                </a:lnTo>
                <a:lnTo>
                  <a:pt x="14512" y="18529"/>
                </a:lnTo>
                <a:lnTo>
                  <a:pt x="14512" y="18052"/>
                </a:lnTo>
                <a:lnTo>
                  <a:pt x="14512" y="17505"/>
                </a:lnTo>
                <a:lnTo>
                  <a:pt x="14512" y="16976"/>
                </a:lnTo>
                <a:lnTo>
                  <a:pt x="14512" y="16464"/>
                </a:lnTo>
                <a:lnTo>
                  <a:pt x="14512" y="15952"/>
                </a:lnTo>
                <a:lnTo>
                  <a:pt x="14512" y="15758"/>
                </a:lnTo>
                <a:lnTo>
                  <a:pt x="14616" y="15547"/>
                </a:lnTo>
                <a:lnTo>
                  <a:pt x="14694" y="15352"/>
                </a:lnTo>
                <a:lnTo>
                  <a:pt x="14798" y="15141"/>
                </a:lnTo>
                <a:lnTo>
                  <a:pt x="15161" y="14735"/>
                </a:lnTo>
                <a:lnTo>
                  <a:pt x="15602" y="14329"/>
                </a:lnTo>
                <a:lnTo>
                  <a:pt x="16745" y="13552"/>
                </a:lnTo>
                <a:lnTo>
                  <a:pt x="18043" y="12670"/>
                </a:lnTo>
                <a:lnTo>
                  <a:pt x="18744" y="12194"/>
                </a:lnTo>
                <a:lnTo>
                  <a:pt x="19341" y="11647"/>
                </a:lnTo>
                <a:lnTo>
                  <a:pt x="19938" y="11099"/>
                </a:lnTo>
                <a:lnTo>
                  <a:pt x="20483" y="10464"/>
                </a:lnTo>
                <a:lnTo>
                  <a:pt x="20743" y="10164"/>
                </a:lnTo>
                <a:lnTo>
                  <a:pt x="20950" y="9794"/>
                </a:lnTo>
                <a:lnTo>
                  <a:pt x="21132" y="9441"/>
                </a:lnTo>
                <a:lnTo>
                  <a:pt x="21288" y="9035"/>
                </a:lnTo>
                <a:lnTo>
                  <a:pt x="21444" y="8664"/>
                </a:lnTo>
                <a:lnTo>
                  <a:pt x="21548" y="8223"/>
                </a:lnTo>
                <a:lnTo>
                  <a:pt x="21600" y="7782"/>
                </a:lnTo>
                <a:lnTo>
                  <a:pt x="21600" y="7341"/>
                </a:lnTo>
                <a:lnTo>
                  <a:pt x="21600" y="6935"/>
                </a:lnTo>
                <a:lnTo>
                  <a:pt x="21548" y="6564"/>
                </a:lnTo>
                <a:lnTo>
                  <a:pt x="21496" y="6229"/>
                </a:lnTo>
                <a:lnTo>
                  <a:pt x="21392" y="5858"/>
                </a:lnTo>
                <a:lnTo>
                  <a:pt x="21288" y="5523"/>
                </a:lnTo>
                <a:lnTo>
                  <a:pt x="21132" y="5135"/>
                </a:lnTo>
                <a:lnTo>
                  <a:pt x="20950" y="4800"/>
                </a:lnTo>
                <a:lnTo>
                  <a:pt x="20743" y="4464"/>
                </a:lnTo>
                <a:lnTo>
                  <a:pt x="20535" y="4164"/>
                </a:lnTo>
                <a:lnTo>
                  <a:pt x="20301" y="3847"/>
                </a:lnTo>
                <a:lnTo>
                  <a:pt x="20042" y="3547"/>
                </a:lnTo>
                <a:lnTo>
                  <a:pt x="19782" y="3247"/>
                </a:lnTo>
                <a:lnTo>
                  <a:pt x="19133" y="2664"/>
                </a:lnTo>
                <a:lnTo>
                  <a:pt x="18458" y="2152"/>
                </a:lnTo>
                <a:lnTo>
                  <a:pt x="17705" y="1694"/>
                </a:lnTo>
                <a:lnTo>
                  <a:pt x="16849" y="1252"/>
                </a:lnTo>
                <a:lnTo>
                  <a:pt x="16407" y="1076"/>
                </a:lnTo>
                <a:lnTo>
                  <a:pt x="15940" y="900"/>
                </a:lnTo>
                <a:lnTo>
                  <a:pt x="15499" y="741"/>
                </a:lnTo>
                <a:lnTo>
                  <a:pt x="15057" y="600"/>
                </a:lnTo>
                <a:lnTo>
                  <a:pt x="14564" y="458"/>
                </a:lnTo>
                <a:lnTo>
                  <a:pt x="14045" y="335"/>
                </a:lnTo>
                <a:lnTo>
                  <a:pt x="13500" y="229"/>
                </a:lnTo>
                <a:lnTo>
                  <a:pt x="13006" y="158"/>
                </a:lnTo>
                <a:lnTo>
                  <a:pt x="12461" y="88"/>
                </a:lnTo>
                <a:lnTo>
                  <a:pt x="11968" y="52"/>
                </a:lnTo>
                <a:lnTo>
                  <a:pt x="11423" y="17"/>
                </a:lnTo>
                <a:lnTo>
                  <a:pt x="10825" y="17"/>
                </a:lnTo>
                <a:lnTo>
                  <a:pt x="10254" y="17"/>
                </a:lnTo>
                <a:lnTo>
                  <a:pt x="9709" y="52"/>
                </a:lnTo>
                <a:lnTo>
                  <a:pt x="9216" y="88"/>
                </a:lnTo>
                <a:lnTo>
                  <a:pt x="8671" y="158"/>
                </a:lnTo>
                <a:lnTo>
                  <a:pt x="8177" y="229"/>
                </a:lnTo>
                <a:lnTo>
                  <a:pt x="7632" y="335"/>
                </a:lnTo>
                <a:lnTo>
                  <a:pt x="7113" y="458"/>
                </a:lnTo>
                <a:lnTo>
                  <a:pt x="6620" y="600"/>
                </a:lnTo>
                <a:lnTo>
                  <a:pt x="6178" y="741"/>
                </a:lnTo>
                <a:lnTo>
                  <a:pt x="5737" y="900"/>
                </a:lnTo>
                <a:lnTo>
                  <a:pt x="5270" y="1076"/>
                </a:lnTo>
                <a:lnTo>
                  <a:pt x="4828" y="1252"/>
                </a:lnTo>
                <a:lnTo>
                  <a:pt x="3972" y="1694"/>
                </a:lnTo>
                <a:lnTo>
                  <a:pt x="3219" y="2152"/>
                </a:lnTo>
                <a:lnTo>
                  <a:pt x="2544" y="2664"/>
                </a:lnTo>
                <a:lnTo>
                  <a:pt x="1895" y="3247"/>
                </a:lnTo>
                <a:lnTo>
                  <a:pt x="1635" y="3547"/>
                </a:lnTo>
                <a:lnTo>
                  <a:pt x="1375" y="3847"/>
                </a:lnTo>
                <a:lnTo>
                  <a:pt x="1142" y="4164"/>
                </a:lnTo>
                <a:lnTo>
                  <a:pt x="934" y="4464"/>
                </a:lnTo>
                <a:lnTo>
                  <a:pt x="726" y="4800"/>
                </a:lnTo>
                <a:lnTo>
                  <a:pt x="545" y="5135"/>
                </a:lnTo>
                <a:lnTo>
                  <a:pt x="389" y="5523"/>
                </a:lnTo>
                <a:lnTo>
                  <a:pt x="285" y="5858"/>
                </a:lnTo>
                <a:lnTo>
                  <a:pt x="181" y="6229"/>
                </a:lnTo>
                <a:lnTo>
                  <a:pt x="129" y="6564"/>
                </a:lnTo>
                <a:lnTo>
                  <a:pt x="77" y="6935"/>
                </a:lnTo>
                <a:lnTo>
                  <a:pt x="77" y="7341"/>
                </a:lnTo>
                <a:lnTo>
                  <a:pt x="77" y="7782"/>
                </a:lnTo>
                <a:lnTo>
                  <a:pt x="129" y="8223"/>
                </a:lnTo>
                <a:lnTo>
                  <a:pt x="233" y="8664"/>
                </a:lnTo>
                <a:lnTo>
                  <a:pt x="389" y="9035"/>
                </a:lnTo>
                <a:lnTo>
                  <a:pt x="545" y="9441"/>
                </a:lnTo>
                <a:lnTo>
                  <a:pt x="726" y="9794"/>
                </a:lnTo>
                <a:lnTo>
                  <a:pt x="934" y="10164"/>
                </a:lnTo>
                <a:lnTo>
                  <a:pt x="1194" y="10464"/>
                </a:lnTo>
                <a:lnTo>
                  <a:pt x="1739" y="11099"/>
                </a:lnTo>
                <a:lnTo>
                  <a:pt x="2336" y="11647"/>
                </a:lnTo>
                <a:lnTo>
                  <a:pt x="2933" y="12194"/>
                </a:lnTo>
                <a:lnTo>
                  <a:pt x="3634" y="12670"/>
                </a:lnTo>
                <a:lnTo>
                  <a:pt x="4932" y="13552"/>
                </a:lnTo>
                <a:lnTo>
                  <a:pt x="6075" y="14329"/>
                </a:lnTo>
                <a:lnTo>
                  <a:pt x="6516" y="14735"/>
                </a:lnTo>
                <a:lnTo>
                  <a:pt x="6879" y="15141"/>
                </a:lnTo>
                <a:lnTo>
                  <a:pt x="6983" y="15352"/>
                </a:lnTo>
                <a:lnTo>
                  <a:pt x="7061" y="15547"/>
                </a:lnTo>
                <a:lnTo>
                  <a:pt x="7165" y="15758"/>
                </a:lnTo>
                <a:lnTo>
                  <a:pt x="7165" y="15952"/>
                </a:lnTo>
                <a:lnTo>
                  <a:pt x="7165" y="16464"/>
                </a:lnTo>
                <a:lnTo>
                  <a:pt x="7165" y="16976"/>
                </a:lnTo>
                <a:lnTo>
                  <a:pt x="7165" y="17505"/>
                </a:lnTo>
                <a:lnTo>
                  <a:pt x="7165" y="18052"/>
                </a:lnTo>
                <a:lnTo>
                  <a:pt x="7165" y="18529"/>
                </a:lnTo>
                <a:lnTo>
                  <a:pt x="7165" y="18900"/>
                </a:lnTo>
                <a:lnTo>
                  <a:pt x="7165" y="19147"/>
                </a:lnTo>
                <a:lnTo>
                  <a:pt x="7165" y="19235"/>
                </a:lnTo>
                <a:lnTo>
                  <a:pt x="7165" y="19482"/>
                </a:lnTo>
                <a:lnTo>
                  <a:pt x="7217" y="19747"/>
                </a:lnTo>
                <a:lnTo>
                  <a:pt x="7321" y="19994"/>
                </a:lnTo>
                <a:lnTo>
                  <a:pt x="7476" y="20223"/>
                </a:lnTo>
                <a:lnTo>
                  <a:pt x="7632" y="20435"/>
                </a:lnTo>
                <a:lnTo>
                  <a:pt x="7814" y="20629"/>
                </a:lnTo>
                <a:lnTo>
                  <a:pt x="8022" y="20841"/>
                </a:lnTo>
                <a:lnTo>
                  <a:pt x="8281" y="21000"/>
                </a:lnTo>
                <a:lnTo>
                  <a:pt x="8515" y="21176"/>
                </a:lnTo>
                <a:lnTo>
                  <a:pt x="8775" y="21317"/>
                </a:lnTo>
                <a:lnTo>
                  <a:pt x="9060" y="21441"/>
                </a:lnTo>
                <a:lnTo>
                  <a:pt x="9424" y="21547"/>
                </a:lnTo>
                <a:lnTo>
                  <a:pt x="9761" y="21617"/>
                </a:lnTo>
                <a:lnTo>
                  <a:pt x="10125" y="21688"/>
                </a:lnTo>
                <a:lnTo>
                  <a:pt x="10462" y="21723"/>
                </a:lnTo>
                <a:lnTo>
                  <a:pt x="10825" y="21723"/>
                </a:lnTo>
                <a:close/>
              </a:path>
              <a:path w="21600" h="21600" extrusionOk="0">
                <a:moveTo>
                  <a:pt x="9242" y="14417"/>
                </a:moveTo>
                <a:lnTo>
                  <a:pt x="8541" y="12035"/>
                </a:lnTo>
                <a:lnTo>
                  <a:pt x="7295" y="10129"/>
                </a:lnTo>
                <a:lnTo>
                  <a:pt x="6905" y="9652"/>
                </a:lnTo>
                <a:lnTo>
                  <a:pt x="8541" y="10182"/>
                </a:lnTo>
                <a:lnTo>
                  <a:pt x="9787" y="9547"/>
                </a:lnTo>
                <a:lnTo>
                  <a:pt x="11189" y="10129"/>
                </a:lnTo>
                <a:lnTo>
                  <a:pt x="12279" y="9547"/>
                </a:lnTo>
                <a:lnTo>
                  <a:pt x="13370" y="10076"/>
                </a:lnTo>
                <a:lnTo>
                  <a:pt x="14850" y="9652"/>
                </a:lnTo>
                <a:lnTo>
                  <a:pt x="12902" y="12247"/>
                </a:lnTo>
                <a:lnTo>
                  <a:pt x="12357" y="14417"/>
                </a:lnTo>
                <a:moveTo>
                  <a:pt x="7191" y="15952"/>
                </a:moveTo>
                <a:lnTo>
                  <a:pt x="14512" y="15952"/>
                </a:lnTo>
                <a:lnTo>
                  <a:pt x="14512" y="17064"/>
                </a:lnTo>
                <a:lnTo>
                  <a:pt x="7191" y="17047"/>
                </a:lnTo>
                <a:lnTo>
                  <a:pt x="7191" y="18123"/>
                </a:lnTo>
                <a:lnTo>
                  <a:pt x="14512" y="18158"/>
                </a:lnTo>
                <a:lnTo>
                  <a:pt x="14538" y="19182"/>
                </a:lnTo>
                <a:lnTo>
                  <a:pt x="7217" y="19182"/>
                </a:lnTo>
              </a:path>
            </a:pathLst>
          </a:custGeom>
          <a:solidFill>
            <a:srgbClr val="FFFFCC"/>
          </a:solidFill>
          <a:ln w="57150">
            <a:solidFill>
              <a:schemeClr val="tx2"/>
            </a:solidFill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23" name="Line 31"/>
          <p:cNvSpPr>
            <a:spLocks noChangeShapeType="1"/>
          </p:cNvSpPr>
          <p:nvPr/>
        </p:nvSpPr>
        <p:spPr bwMode="auto">
          <a:xfrm>
            <a:off x="3200400" y="1981200"/>
            <a:ext cx="0" cy="13716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24" name="Line 32"/>
          <p:cNvSpPr>
            <a:spLocks noChangeShapeType="1"/>
          </p:cNvSpPr>
          <p:nvPr/>
        </p:nvSpPr>
        <p:spPr bwMode="auto">
          <a:xfrm>
            <a:off x="3200400" y="3352800"/>
            <a:ext cx="762000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25" name="Line 33"/>
          <p:cNvSpPr>
            <a:spLocks noChangeShapeType="1"/>
          </p:cNvSpPr>
          <p:nvPr/>
        </p:nvSpPr>
        <p:spPr bwMode="auto">
          <a:xfrm flipV="1">
            <a:off x="3962400" y="2514600"/>
            <a:ext cx="0" cy="8382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26" name="Line 34"/>
          <p:cNvSpPr>
            <a:spLocks noChangeShapeType="1"/>
          </p:cNvSpPr>
          <p:nvPr/>
        </p:nvSpPr>
        <p:spPr bwMode="auto">
          <a:xfrm flipH="1" flipV="1">
            <a:off x="4114800" y="2209800"/>
            <a:ext cx="228600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27" name="Text Box 35"/>
          <p:cNvSpPr txBox="1">
            <a:spLocks noChangeArrowheads="1"/>
          </p:cNvSpPr>
          <p:nvPr/>
        </p:nvSpPr>
        <p:spPr bwMode="auto">
          <a:xfrm>
            <a:off x="4343400" y="1905000"/>
            <a:ext cx="381000" cy="5159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b="1" dirty="0">
                <a:solidFill>
                  <a:schemeClr val="tx2"/>
                </a:solidFill>
                <a:latin typeface="Source Sans Pro"/>
              </a:rPr>
              <a:t>-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81000" y="1524000"/>
            <a:ext cx="423514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tx2"/>
                </a:solidFill>
                <a:latin typeface="Source Sans Pro"/>
              </a:rPr>
              <a:t>A</a:t>
            </a:r>
            <a:endParaRPr lang="en-US" sz="2800" dirty="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81000" y="2677180"/>
            <a:ext cx="423514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tx2"/>
                </a:solidFill>
                <a:latin typeface="Source Sans Pro"/>
              </a:rPr>
              <a:t>B</a:t>
            </a:r>
          </a:p>
        </p:txBody>
      </p:sp>
      <p:sp>
        <p:nvSpPr>
          <p:cNvPr id="30" name="Line 15"/>
          <p:cNvSpPr>
            <a:spLocks noChangeShapeType="1"/>
          </p:cNvSpPr>
          <p:nvPr/>
        </p:nvSpPr>
        <p:spPr bwMode="auto">
          <a:xfrm flipV="1">
            <a:off x="1295400" y="1981200"/>
            <a:ext cx="762000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1" name="Line 15"/>
          <p:cNvSpPr>
            <a:spLocks noChangeShapeType="1"/>
          </p:cNvSpPr>
          <p:nvPr/>
        </p:nvSpPr>
        <p:spPr bwMode="auto">
          <a:xfrm flipV="1">
            <a:off x="1295400" y="3124200"/>
            <a:ext cx="762000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2" name="Line 15"/>
          <p:cNvSpPr>
            <a:spLocks noChangeShapeType="1"/>
          </p:cNvSpPr>
          <p:nvPr/>
        </p:nvSpPr>
        <p:spPr bwMode="auto">
          <a:xfrm flipV="1">
            <a:off x="1295400" y="1981200"/>
            <a:ext cx="762000" cy="0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3" name="Line 15"/>
          <p:cNvSpPr>
            <a:spLocks noChangeShapeType="1"/>
          </p:cNvSpPr>
          <p:nvPr/>
        </p:nvSpPr>
        <p:spPr bwMode="auto">
          <a:xfrm flipV="1">
            <a:off x="1295400" y="3124200"/>
            <a:ext cx="762000" cy="0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graphicFrame>
        <p:nvGraphicFramePr>
          <p:cNvPr id="34" name="Group 5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04786077"/>
              </p:ext>
            </p:extLst>
          </p:nvPr>
        </p:nvGraphicFramePr>
        <p:xfrm>
          <a:off x="5333048" y="1828243"/>
          <a:ext cx="1905000" cy="1676400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896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A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Light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96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OFF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OFF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96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OFF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ON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96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ON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OFF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96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ON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ON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5" name="TextBox 34"/>
          <p:cNvSpPr txBox="1"/>
          <p:nvPr/>
        </p:nvSpPr>
        <p:spPr>
          <a:xfrm>
            <a:off x="5256848" y="1431924"/>
            <a:ext cx="1198918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tx2"/>
                </a:solidFill>
                <a:latin typeface="Source Sans Pro"/>
              </a:rPr>
              <a:t>Truth Table</a:t>
            </a:r>
            <a:endParaRPr lang="en-US" sz="1600" dirty="0">
              <a:solidFill>
                <a:schemeClr val="tx2"/>
              </a:solidFill>
              <a:latin typeface="Source Sans Pro"/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3124200" y="685800"/>
            <a:ext cx="1600200" cy="1127124"/>
            <a:chOff x="3505200" y="3521076"/>
            <a:chExt cx="1600200" cy="1127124"/>
          </a:xfrm>
        </p:grpSpPr>
        <p:cxnSp>
          <p:nvCxnSpPr>
            <p:cNvPr id="37" name="Straight Connector 36"/>
            <p:cNvCxnSpPr/>
            <p:nvPr/>
          </p:nvCxnSpPr>
          <p:spPr>
            <a:xfrm flipV="1">
              <a:off x="4312444" y="3521076"/>
              <a:ext cx="0" cy="288924"/>
            </a:xfrm>
            <a:prstGeom prst="line">
              <a:avLst/>
            </a:prstGeom>
            <a:ln w="635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flipV="1">
              <a:off x="4572000" y="3597276"/>
              <a:ext cx="242888" cy="288924"/>
            </a:xfrm>
            <a:prstGeom prst="line">
              <a:avLst/>
            </a:prstGeom>
            <a:ln w="635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flipH="1" flipV="1">
              <a:off x="3810000" y="3597276"/>
              <a:ext cx="228600" cy="273048"/>
            </a:xfrm>
            <a:prstGeom prst="line">
              <a:avLst/>
            </a:prstGeom>
            <a:ln w="635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flipH="1" flipV="1">
              <a:off x="3505200" y="3970338"/>
              <a:ext cx="304800" cy="144462"/>
            </a:xfrm>
            <a:prstGeom prst="line">
              <a:avLst/>
            </a:prstGeom>
            <a:ln w="635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flipV="1">
              <a:off x="4800600" y="3870324"/>
              <a:ext cx="304800" cy="168276"/>
            </a:xfrm>
            <a:prstGeom prst="line">
              <a:avLst/>
            </a:prstGeom>
            <a:ln w="635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flipV="1">
              <a:off x="3505200" y="4359276"/>
              <a:ext cx="304800" cy="186530"/>
            </a:xfrm>
            <a:prstGeom prst="line">
              <a:avLst/>
            </a:prstGeom>
            <a:ln w="635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flipH="1" flipV="1">
              <a:off x="4814888" y="4359276"/>
              <a:ext cx="290512" cy="288924"/>
            </a:xfrm>
            <a:prstGeom prst="line">
              <a:avLst/>
            </a:prstGeom>
            <a:ln w="635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74345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14" grpId="2" animBg="1"/>
      <p:bldP spid="19" grpId="0" animBg="1"/>
      <p:bldP spid="32" grpId="0" animBg="1"/>
      <p:bldP spid="33" grpId="0" animBg="1"/>
      <p:bldP spid="33" grpId="1" animBg="1"/>
      <p:bldP spid="33" grpId="2" animBg="1"/>
      <p:bldP spid="3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ln>
            <a:noFill/>
          </a:ln>
        </p:spPr>
        <p:txBody>
          <a:bodyPr/>
          <a:lstStyle/>
          <a:p>
            <a:pPr>
              <a:defRPr/>
            </a:pPr>
            <a:fld id="{EFE0FDE5-1195-4879-940F-31B1BE8EAA1F}" type="slidenum">
              <a:rPr lang="en-US" smtClean="0">
                <a:solidFill>
                  <a:schemeClr val="tx2"/>
                </a:solidFill>
              </a:rPr>
              <a:pPr>
                <a:defRPr/>
              </a:pPr>
              <a:t>9</a:t>
            </a:fld>
            <a:endParaRPr lang="en-US" dirty="0">
              <a:solidFill>
                <a:schemeClr val="tx2"/>
              </a:solidFill>
            </a:endParaRPr>
          </a:p>
        </p:txBody>
      </p:sp>
      <p:graphicFrame>
        <p:nvGraphicFramePr>
          <p:cNvPr id="5" name="Group 5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30611893"/>
              </p:ext>
            </p:extLst>
          </p:nvPr>
        </p:nvGraphicFramePr>
        <p:xfrm>
          <a:off x="5565098" y="4516436"/>
          <a:ext cx="1905000" cy="1676400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896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A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Light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96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OFF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OFF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96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96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96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6" name="Group 5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50994634"/>
              </p:ext>
            </p:extLst>
          </p:nvPr>
        </p:nvGraphicFramePr>
        <p:xfrm>
          <a:off x="5565098" y="4516436"/>
          <a:ext cx="1905000" cy="1676400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896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A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Light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96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OFF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OFF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96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OFF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ON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96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96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7" name="Group 5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80867236"/>
              </p:ext>
            </p:extLst>
          </p:nvPr>
        </p:nvGraphicFramePr>
        <p:xfrm>
          <a:off x="5565098" y="4516436"/>
          <a:ext cx="1905000" cy="1676400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896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A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Light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96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OFF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OFF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96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OFF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ON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96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ON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OFF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96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8" name="Group 5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23586916"/>
              </p:ext>
            </p:extLst>
          </p:nvPr>
        </p:nvGraphicFramePr>
        <p:xfrm>
          <a:off x="5336498" y="4440236"/>
          <a:ext cx="1905000" cy="1676400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896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A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Light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96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OFF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OFF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96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OFF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ON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96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ON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OFF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96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ON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ON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9" name="Group 5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89853304"/>
              </p:ext>
            </p:extLst>
          </p:nvPr>
        </p:nvGraphicFramePr>
        <p:xfrm>
          <a:off x="5336498" y="1828800"/>
          <a:ext cx="1905000" cy="1676400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896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A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Light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96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OFF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OFF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96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96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96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0" name="Group 5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79812595"/>
              </p:ext>
            </p:extLst>
          </p:nvPr>
        </p:nvGraphicFramePr>
        <p:xfrm>
          <a:off x="5336498" y="1828800"/>
          <a:ext cx="1905000" cy="1676400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896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A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Light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96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OFF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OFF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96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OFF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ON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96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96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1" name="Group 5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05006771"/>
              </p:ext>
            </p:extLst>
          </p:nvPr>
        </p:nvGraphicFramePr>
        <p:xfrm>
          <a:off x="5336498" y="1828800"/>
          <a:ext cx="1905000" cy="1676400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896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A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Light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96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OFF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OFF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96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OFF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ON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96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ON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OFF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96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ON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ON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2" name="Group 5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936252"/>
              </p:ext>
            </p:extLst>
          </p:nvPr>
        </p:nvGraphicFramePr>
        <p:xfrm>
          <a:off x="5336498" y="4440236"/>
          <a:ext cx="1905000" cy="1676400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896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A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Light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96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96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96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96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3" name="Group 5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9939357"/>
              </p:ext>
            </p:extLst>
          </p:nvPr>
        </p:nvGraphicFramePr>
        <p:xfrm>
          <a:off x="5336498" y="1828800"/>
          <a:ext cx="1905000" cy="1676400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896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A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Light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96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96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96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96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533400"/>
          </a:xfrm>
          <a:ln>
            <a:noFill/>
          </a:ln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chemeClr val="tx2"/>
                </a:solidFill>
              </a:rPr>
              <a:t>Basic </a:t>
            </a:r>
            <a:r>
              <a:rPr lang="en-US" sz="3200" dirty="0">
                <a:solidFill>
                  <a:schemeClr val="tx2"/>
                </a:solidFill>
              </a:rPr>
              <a:t>Building Blocks: </a:t>
            </a:r>
            <a:r>
              <a:rPr lang="en-US" sz="3200" dirty="0" smtClean="0">
                <a:solidFill>
                  <a:schemeClr val="tx2"/>
                </a:solidFill>
              </a:rPr>
              <a:t>Switches to Logic Gates</a:t>
            </a:r>
            <a:endParaRPr lang="en-US" sz="3200" dirty="0">
              <a:solidFill>
                <a:schemeClr val="tx2"/>
              </a:solidFill>
            </a:endParaRPr>
          </a:p>
        </p:txBody>
      </p:sp>
      <p:sp>
        <p:nvSpPr>
          <p:cNvPr id="15" name="Line 5"/>
          <p:cNvSpPr>
            <a:spLocks noChangeShapeType="1"/>
          </p:cNvSpPr>
          <p:nvPr/>
        </p:nvSpPr>
        <p:spPr bwMode="auto">
          <a:xfrm>
            <a:off x="154898" y="3133725"/>
            <a:ext cx="762000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16" name="Oval 6"/>
          <p:cNvSpPr>
            <a:spLocks noChangeArrowheads="1"/>
          </p:cNvSpPr>
          <p:nvPr/>
        </p:nvSpPr>
        <p:spPr bwMode="auto">
          <a:xfrm>
            <a:off x="916898" y="2944813"/>
            <a:ext cx="381000" cy="381000"/>
          </a:xfrm>
          <a:prstGeom prst="ellips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17" name="Line 7"/>
          <p:cNvSpPr>
            <a:spLocks noChangeShapeType="1"/>
          </p:cNvSpPr>
          <p:nvPr/>
        </p:nvSpPr>
        <p:spPr bwMode="auto">
          <a:xfrm>
            <a:off x="2440898" y="3133725"/>
            <a:ext cx="762000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18" name="Oval 8"/>
          <p:cNvSpPr>
            <a:spLocks noChangeArrowheads="1"/>
          </p:cNvSpPr>
          <p:nvPr/>
        </p:nvSpPr>
        <p:spPr bwMode="auto">
          <a:xfrm>
            <a:off x="2059898" y="2944813"/>
            <a:ext cx="381000" cy="381000"/>
          </a:xfrm>
          <a:prstGeom prst="ellips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19" name="Line 11"/>
          <p:cNvSpPr>
            <a:spLocks noChangeShapeType="1"/>
          </p:cNvSpPr>
          <p:nvPr/>
        </p:nvSpPr>
        <p:spPr bwMode="auto">
          <a:xfrm>
            <a:off x="154898" y="1990725"/>
            <a:ext cx="762000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20" name="Oval 12"/>
          <p:cNvSpPr>
            <a:spLocks noChangeArrowheads="1"/>
          </p:cNvSpPr>
          <p:nvPr/>
        </p:nvSpPr>
        <p:spPr bwMode="auto">
          <a:xfrm>
            <a:off x="916898" y="1801813"/>
            <a:ext cx="381000" cy="381000"/>
          </a:xfrm>
          <a:prstGeom prst="ellips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21" name="Line 13"/>
          <p:cNvSpPr>
            <a:spLocks noChangeShapeType="1"/>
          </p:cNvSpPr>
          <p:nvPr/>
        </p:nvSpPr>
        <p:spPr bwMode="auto">
          <a:xfrm>
            <a:off x="2440898" y="1990725"/>
            <a:ext cx="762000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22" name="Oval 14"/>
          <p:cNvSpPr>
            <a:spLocks noChangeArrowheads="1"/>
          </p:cNvSpPr>
          <p:nvPr/>
        </p:nvSpPr>
        <p:spPr bwMode="auto">
          <a:xfrm>
            <a:off x="2059898" y="1801813"/>
            <a:ext cx="381000" cy="381000"/>
          </a:xfrm>
          <a:prstGeom prst="ellips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23" name="Line 17"/>
          <p:cNvSpPr>
            <a:spLocks noChangeShapeType="1"/>
          </p:cNvSpPr>
          <p:nvPr/>
        </p:nvSpPr>
        <p:spPr bwMode="auto">
          <a:xfrm>
            <a:off x="154898" y="5897561"/>
            <a:ext cx="762000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24" name="Oval 18"/>
          <p:cNvSpPr>
            <a:spLocks noChangeArrowheads="1"/>
          </p:cNvSpPr>
          <p:nvPr/>
        </p:nvSpPr>
        <p:spPr bwMode="auto">
          <a:xfrm>
            <a:off x="916898" y="5708649"/>
            <a:ext cx="381000" cy="381000"/>
          </a:xfrm>
          <a:prstGeom prst="ellips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25" name="Line 19"/>
          <p:cNvSpPr>
            <a:spLocks noChangeShapeType="1"/>
          </p:cNvSpPr>
          <p:nvPr/>
        </p:nvSpPr>
        <p:spPr bwMode="auto">
          <a:xfrm>
            <a:off x="2440898" y="5897561"/>
            <a:ext cx="762000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26" name="Oval 20"/>
          <p:cNvSpPr>
            <a:spLocks noChangeArrowheads="1"/>
          </p:cNvSpPr>
          <p:nvPr/>
        </p:nvSpPr>
        <p:spPr bwMode="auto">
          <a:xfrm>
            <a:off x="2059898" y="5708649"/>
            <a:ext cx="381000" cy="381000"/>
          </a:xfrm>
          <a:prstGeom prst="ellips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27" name="Line 21"/>
          <p:cNvSpPr>
            <a:spLocks noChangeShapeType="1"/>
          </p:cNvSpPr>
          <p:nvPr/>
        </p:nvSpPr>
        <p:spPr bwMode="auto">
          <a:xfrm flipV="1">
            <a:off x="1307423" y="5278436"/>
            <a:ext cx="914400" cy="6096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28" name="Line 23"/>
          <p:cNvSpPr>
            <a:spLocks noChangeShapeType="1"/>
          </p:cNvSpPr>
          <p:nvPr/>
        </p:nvSpPr>
        <p:spPr bwMode="auto">
          <a:xfrm>
            <a:off x="154898" y="4830761"/>
            <a:ext cx="762000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29" name="Oval 24"/>
          <p:cNvSpPr>
            <a:spLocks noChangeArrowheads="1"/>
          </p:cNvSpPr>
          <p:nvPr/>
        </p:nvSpPr>
        <p:spPr bwMode="auto">
          <a:xfrm>
            <a:off x="916898" y="4641849"/>
            <a:ext cx="381000" cy="381000"/>
          </a:xfrm>
          <a:prstGeom prst="ellips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0" name="Line 25"/>
          <p:cNvSpPr>
            <a:spLocks noChangeShapeType="1"/>
          </p:cNvSpPr>
          <p:nvPr/>
        </p:nvSpPr>
        <p:spPr bwMode="auto">
          <a:xfrm>
            <a:off x="2440898" y="4830761"/>
            <a:ext cx="762000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1" name="Oval 26"/>
          <p:cNvSpPr>
            <a:spLocks noChangeArrowheads="1"/>
          </p:cNvSpPr>
          <p:nvPr/>
        </p:nvSpPr>
        <p:spPr bwMode="auto">
          <a:xfrm>
            <a:off x="2059898" y="4641849"/>
            <a:ext cx="381000" cy="381000"/>
          </a:xfrm>
          <a:prstGeom prst="ellips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2" name="Line 27"/>
          <p:cNvSpPr>
            <a:spLocks noChangeShapeType="1"/>
          </p:cNvSpPr>
          <p:nvPr/>
        </p:nvSpPr>
        <p:spPr bwMode="auto">
          <a:xfrm flipV="1">
            <a:off x="1307423" y="4211636"/>
            <a:ext cx="914400" cy="6096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3" name="Line 28"/>
          <p:cNvSpPr>
            <a:spLocks noChangeShapeType="1"/>
          </p:cNvSpPr>
          <p:nvPr/>
        </p:nvSpPr>
        <p:spPr bwMode="auto">
          <a:xfrm flipV="1">
            <a:off x="154898" y="1600200"/>
            <a:ext cx="0" cy="15240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4" name="Text Box 29"/>
          <p:cNvSpPr txBox="1">
            <a:spLocks noChangeArrowheads="1"/>
          </p:cNvSpPr>
          <p:nvPr/>
        </p:nvSpPr>
        <p:spPr bwMode="auto">
          <a:xfrm>
            <a:off x="2498" y="1066800"/>
            <a:ext cx="381000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b="1">
                <a:solidFill>
                  <a:schemeClr val="tx2"/>
                </a:solidFill>
                <a:latin typeface="Source Sans Pro"/>
              </a:rPr>
              <a:t>+</a:t>
            </a:r>
          </a:p>
        </p:txBody>
      </p:sp>
      <p:sp>
        <p:nvSpPr>
          <p:cNvPr id="35" name="Litebulb"/>
          <p:cNvSpPr>
            <a:spLocks noEditPoints="1" noChangeArrowheads="1"/>
          </p:cNvSpPr>
          <p:nvPr/>
        </p:nvSpPr>
        <p:spPr bwMode="auto">
          <a:xfrm>
            <a:off x="3431498" y="990600"/>
            <a:ext cx="1004888" cy="1471613"/>
          </a:xfrm>
          <a:custGeom>
            <a:avLst/>
            <a:gdLst>
              <a:gd name="T0" fmla="*/ 10800 w 21600"/>
              <a:gd name="T1" fmla="*/ 0 h 21600"/>
              <a:gd name="T2" fmla="*/ 21600 w 21600"/>
              <a:gd name="T3" fmla="*/ 7782 h 21600"/>
              <a:gd name="T4" fmla="*/ 0 w 21600"/>
              <a:gd name="T5" fmla="*/ 7782 h 21600"/>
              <a:gd name="T6" fmla="*/ 10800 w 21600"/>
              <a:gd name="T7" fmla="*/ 21600 h 21600"/>
              <a:gd name="T8" fmla="*/ 3556 w 21600"/>
              <a:gd name="T9" fmla="*/ 2188 h 21600"/>
              <a:gd name="T10" fmla="*/ 18277 w 21600"/>
              <a:gd name="T11" fmla="*/ 928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0825" y="21723"/>
                </a:moveTo>
                <a:lnTo>
                  <a:pt x="11215" y="21723"/>
                </a:lnTo>
                <a:lnTo>
                  <a:pt x="11552" y="21688"/>
                </a:lnTo>
                <a:lnTo>
                  <a:pt x="11916" y="21617"/>
                </a:lnTo>
                <a:lnTo>
                  <a:pt x="12253" y="21547"/>
                </a:lnTo>
                <a:lnTo>
                  <a:pt x="12617" y="21441"/>
                </a:lnTo>
                <a:lnTo>
                  <a:pt x="12902" y="21317"/>
                </a:lnTo>
                <a:lnTo>
                  <a:pt x="13162" y="21176"/>
                </a:lnTo>
                <a:lnTo>
                  <a:pt x="13396" y="21000"/>
                </a:lnTo>
                <a:lnTo>
                  <a:pt x="13655" y="20841"/>
                </a:lnTo>
                <a:lnTo>
                  <a:pt x="13863" y="20629"/>
                </a:lnTo>
                <a:lnTo>
                  <a:pt x="14045" y="20435"/>
                </a:lnTo>
                <a:lnTo>
                  <a:pt x="14200" y="20223"/>
                </a:lnTo>
                <a:lnTo>
                  <a:pt x="14356" y="19994"/>
                </a:lnTo>
                <a:lnTo>
                  <a:pt x="14460" y="19747"/>
                </a:lnTo>
                <a:lnTo>
                  <a:pt x="14512" y="19482"/>
                </a:lnTo>
                <a:lnTo>
                  <a:pt x="14512" y="19235"/>
                </a:lnTo>
                <a:lnTo>
                  <a:pt x="14512" y="19147"/>
                </a:lnTo>
                <a:lnTo>
                  <a:pt x="14512" y="18900"/>
                </a:lnTo>
                <a:lnTo>
                  <a:pt x="14512" y="18529"/>
                </a:lnTo>
                <a:lnTo>
                  <a:pt x="14512" y="18052"/>
                </a:lnTo>
                <a:lnTo>
                  <a:pt x="14512" y="17505"/>
                </a:lnTo>
                <a:lnTo>
                  <a:pt x="14512" y="16976"/>
                </a:lnTo>
                <a:lnTo>
                  <a:pt x="14512" y="16464"/>
                </a:lnTo>
                <a:lnTo>
                  <a:pt x="14512" y="15952"/>
                </a:lnTo>
                <a:lnTo>
                  <a:pt x="14512" y="15758"/>
                </a:lnTo>
                <a:lnTo>
                  <a:pt x="14616" y="15547"/>
                </a:lnTo>
                <a:lnTo>
                  <a:pt x="14694" y="15352"/>
                </a:lnTo>
                <a:lnTo>
                  <a:pt x="14798" y="15141"/>
                </a:lnTo>
                <a:lnTo>
                  <a:pt x="15161" y="14735"/>
                </a:lnTo>
                <a:lnTo>
                  <a:pt x="15602" y="14329"/>
                </a:lnTo>
                <a:lnTo>
                  <a:pt x="16745" y="13552"/>
                </a:lnTo>
                <a:lnTo>
                  <a:pt x="18043" y="12670"/>
                </a:lnTo>
                <a:lnTo>
                  <a:pt x="18744" y="12194"/>
                </a:lnTo>
                <a:lnTo>
                  <a:pt x="19341" y="11647"/>
                </a:lnTo>
                <a:lnTo>
                  <a:pt x="19938" y="11099"/>
                </a:lnTo>
                <a:lnTo>
                  <a:pt x="20483" y="10464"/>
                </a:lnTo>
                <a:lnTo>
                  <a:pt x="20743" y="10164"/>
                </a:lnTo>
                <a:lnTo>
                  <a:pt x="20950" y="9794"/>
                </a:lnTo>
                <a:lnTo>
                  <a:pt x="21132" y="9441"/>
                </a:lnTo>
                <a:lnTo>
                  <a:pt x="21288" y="9035"/>
                </a:lnTo>
                <a:lnTo>
                  <a:pt x="21444" y="8664"/>
                </a:lnTo>
                <a:lnTo>
                  <a:pt x="21548" y="8223"/>
                </a:lnTo>
                <a:lnTo>
                  <a:pt x="21600" y="7782"/>
                </a:lnTo>
                <a:lnTo>
                  <a:pt x="21600" y="7341"/>
                </a:lnTo>
                <a:lnTo>
                  <a:pt x="21600" y="6935"/>
                </a:lnTo>
                <a:lnTo>
                  <a:pt x="21548" y="6564"/>
                </a:lnTo>
                <a:lnTo>
                  <a:pt x="21496" y="6229"/>
                </a:lnTo>
                <a:lnTo>
                  <a:pt x="21392" y="5858"/>
                </a:lnTo>
                <a:lnTo>
                  <a:pt x="21288" y="5523"/>
                </a:lnTo>
                <a:lnTo>
                  <a:pt x="21132" y="5135"/>
                </a:lnTo>
                <a:lnTo>
                  <a:pt x="20950" y="4800"/>
                </a:lnTo>
                <a:lnTo>
                  <a:pt x="20743" y="4464"/>
                </a:lnTo>
                <a:lnTo>
                  <a:pt x="20535" y="4164"/>
                </a:lnTo>
                <a:lnTo>
                  <a:pt x="20301" y="3847"/>
                </a:lnTo>
                <a:lnTo>
                  <a:pt x="20042" y="3547"/>
                </a:lnTo>
                <a:lnTo>
                  <a:pt x="19782" y="3247"/>
                </a:lnTo>
                <a:lnTo>
                  <a:pt x="19133" y="2664"/>
                </a:lnTo>
                <a:lnTo>
                  <a:pt x="18458" y="2152"/>
                </a:lnTo>
                <a:lnTo>
                  <a:pt x="17705" y="1694"/>
                </a:lnTo>
                <a:lnTo>
                  <a:pt x="16849" y="1252"/>
                </a:lnTo>
                <a:lnTo>
                  <a:pt x="16407" y="1076"/>
                </a:lnTo>
                <a:lnTo>
                  <a:pt x="15940" y="900"/>
                </a:lnTo>
                <a:lnTo>
                  <a:pt x="15499" y="741"/>
                </a:lnTo>
                <a:lnTo>
                  <a:pt x="15057" y="600"/>
                </a:lnTo>
                <a:lnTo>
                  <a:pt x="14564" y="458"/>
                </a:lnTo>
                <a:lnTo>
                  <a:pt x="14045" y="335"/>
                </a:lnTo>
                <a:lnTo>
                  <a:pt x="13500" y="229"/>
                </a:lnTo>
                <a:lnTo>
                  <a:pt x="13006" y="158"/>
                </a:lnTo>
                <a:lnTo>
                  <a:pt x="12461" y="88"/>
                </a:lnTo>
                <a:lnTo>
                  <a:pt x="11968" y="52"/>
                </a:lnTo>
                <a:lnTo>
                  <a:pt x="11423" y="17"/>
                </a:lnTo>
                <a:lnTo>
                  <a:pt x="10825" y="17"/>
                </a:lnTo>
                <a:lnTo>
                  <a:pt x="10254" y="17"/>
                </a:lnTo>
                <a:lnTo>
                  <a:pt x="9709" y="52"/>
                </a:lnTo>
                <a:lnTo>
                  <a:pt x="9216" y="88"/>
                </a:lnTo>
                <a:lnTo>
                  <a:pt x="8671" y="158"/>
                </a:lnTo>
                <a:lnTo>
                  <a:pt x="8177" y="229"/>
                </a:lnTo>
                <a:lnTo>
                  <a:pt x="7632" y="335"/>
                </a:lnTo>
                <a:lnTo>
                  <a:pt x="7113" y="458"/>
                </a:lnTo>
                <a:lnTo>
                  <a:pt x="6620" y="600"/>
                </a:lnTo>
                <a:lnTo>
                  <a:pt x="6178" y="741"/>
                </a:lnTo>
                <a:lnTo>
                  <a:pt x="5737" y="900"/>
                </a:lnTo>
                <a:lnTo>
                  <a:pt x="5270" y="1076"/>
                </a:lnTo>
                <a:lnTo>
                  <a:pt x="4828" y="1252"/>
                </a:lnTo>
                <a:lnTo>
                  <a:pt x="3972" y="1694"/>
                </a:lnTo>
                <a:lnTo>
                  <a:pt x="3219" y="2152"/>
                </a:lnTo>
                <a:lnTo>
                  <a:pt x="2544" y="2664"/>
                </a:lnTo>
                <a:lnTo>
                  <a:pt x="1895" y="3247"/>
                </a:lnTo>
                <a:lnTo>
                  <a:pt x="1635" y="3547"/>
                </a:lnTo>
                <a:lnTo>
                  <a:pt x="1375" y="3847"/>
                </a:lnTo>
                <a:lnTo>
                  <a:pt x="1142" y="4164"/>
                </a:lnTo>
                <a:lnTo>
                  <a:pt x="934" y="4464"/>
                </a:lnTo>
                <a:lnTo>
                  <a:pt x="726" y="4800"/>
                </a:lnTo>
                <a:lnTo>
                  <a:pt x="545" y="5135"/>
                </a:lnTo>
                <a:lnTo>
                  <a:pt x="389" y="5523"/>
                </a:lnTo>
                <a:lnTo>
                  <a:pt x="285" y="5858"/>
                </a:lnTo>
                <a:lnTo>
                  <a:pt x="181" y="6229"/>
                </a:lnTo>
                <a:lnTo>
                  <a:pt x="129" y="6564"/>
                </a:lnTo>
                <a:lnTo>
                  <a:pt x="77" y="6935"/>
                </a:lnTo>
                <a:lnTo>
                  <a:pt x="77" y="7341"/>
                </a:lnTo>
                <a:lnTo>
                  <a:pt x="77" y="7782"/>
                </a:lnTo>
                <a:lnTo>
                  <a:pt x="129" y="8223"/>
                </a:lnTo>
                <a:lnTo>
                  <a:pt x="233" y="8664"/>
                </a:lnTo>
                <a:lnTo>
                  <a:pt x="389" y="9035"/>
                </a:lnTo>
                <a:lnTo>
                  <a:pt x="545" y="9441"/>
                </a:lnTo>
                <a:lnTo>
                  <a:pt x="726" y="9794"/>
                </a:lnTo>
                <a:lnTo>
                  <a:pt x="934" y="10164"/>
                </a:lnTo>
                <a:lnTo>
                  <a:pt x="1194" y="10464"/>
                </a:lnTo>
                <a:lnTo>
                  <a:pt x="1739" y="11099"/>
                </a:lnTo>
                <a:lnTo>
                  <a:pt x="2336" y="11647"/>
                </a:lnTo>
                <a:lnTo>
                  <a:pt x="2933" y="12194"/>
                </a:lnTo>
                <a:lnTo>
                  <a:pt x="3634" y="12670"/>
                </a:lnTo>
                <a:lnTo>
                  <a:pt x="4932" y="13552"/>
                </a:lnTo>
                <a:lnTo>
                  <a:pt x="6075" y="14329"/>
                </a:lnTo>
                <a:lnTo>
                  <a:pt x="6516" y="14735"/>
                </a:lnTo>
                <a:lnTo>
                  <a:pt x="6879" y="15141"/>
                </a:lnTo>
                <a:lnTo>
                  <a:pt x="6983" y="15352"/>
                </a:lnTo>
                <a:lnTo>
                  <a:pt x="7061" y="15547"/>
                </a:lnTo>
                <a:lnTo>
                  <a:pt x="7165" y="15758"/>
                </a:lnTo>
                <a:lnTo>
                  <a:pt x="7165" y="15952"/>
                </a:lnTo>
                <a:lnTo>
                  <a:pt x="7165" y="16464"/>
                </a:lnTo>
                <a:lnTo>
                  <a:pt x="7165" y="16976"/>
                </a:lnTo>
                <a:lnTo>
                  <a:pt x="7165" y="17505"/>
                </a:lnTo>
                <a:lnTo>
                  <a:pt x="7165" y="18052"/>
                </a:lnTo>
                <a:lnTo>
                  <a:pt x="7165" y="18529"/>
                </a:lnTo>
                <a:lnTo>
                  <a:pt x="7165" y="18900"/>
                </a:lnTo>
                <a:lnTo>
                  <a:pt x="7165" y="19147"/>
                </a:lnTo>
                <a:lnTo>
                  <a:pt x="7165" y="19235"/>
                </a:lnTo>
                <a:lnTo>
                  <a:pt x="7165" y="19482"/>
                </a:lnTo>
                <a:lnTo>
                  <a:pt x="7217" y="19747"/>
                </a:lnTo>
                <a:lnTo>
                  <a:pt x="7321" y="19994"/>
                </a:lnTo>
                <a:lnTo>
                  <a:pt x="7476" y="20223"/>
                </a:lnTo>
                <a:lnTo>
                  <a:pt x="7632" y="20435"/>
                </a:lnTo>
                <a:lnTo>
                  <a:pt x="7814" y="20629"/>
                </a:lnTo>
                <a:lnTo>
                  <a:pt x="8022" y="20841"/>
                </a:lnTo>
                <a:lnTo>
                  <a:pt x="8281" y="21000"/>
                </a:lnTo>
                <a:lnTo>
                  <a:pt x="8515" y="21176"/>
                </a:lnTo>
                <a:lnTo>
                  <a:pt x="8775" y="21317"/>
                </a:lnTo>
                <a:lnTo>
                  <a:pt x="9060" y="21441"/>
                </a:lnTo>
                <a:lnTo>
                  <a:pt x="9424" y="21547"/>
                </a:lnTo>
                <a:lnTo>
                  <a:pt x="9761" y="21617"/>
                </a:lnTo>
                <a:lnTo>
                  <a:pt x="10125" y="21688"/>
                </a:lnTo>
                <a:lnTo>
                  <a:pt x="10462" y="21723"/>
                </a:lnTo>
                <a:lnTo>
                  <a:pt x="10825" y="21723"/>
                </a:lnTo>
                <a:close/>
              </a:path>
              <a:path w="21600" h="21600" extrusionOk="0">
                <a:moveTo>
                  <a:pt x="9242" y="14417"/>
                </a:moveTo>
                <a:lnTo>
                  <a:pt x="8541" y="12035"/>
                </a:lnTo>
                <a:lnTo>
                  <a:pt x="7295" y="10129"/>
                </a:lnTo>
                <a:lnTo>
                  <a:pt x="6905" y="9652"/>
                </a:lnTo>
                <a:lnTo>
                  <a:pt x="8541" y="10182"/>
                </a:lnTo>
                <a:lnTo>
                  <a:pt x="9787" y="9547"/>
                </a:lnTo>
                <a:lnTo>
                  <a:pt x="11189" y="10129"/>
                </a:lnTo>
                <a:lnTo>
                  <a:pt x="12279" y="9547"/>
                </a:lnTo>
                <a:lnTo>
                  <a:pt x="13370" y="10076"/>
                </a:lnTo>
                <a:lnTo>
                  <a:pt x="14850" y="9652"/>
                </a:lnTo>
                <a:lnTo>
                  <a:pt x="12902" y="12247"/>
                </a:lnTo>
                <a:lnTo>
                  <a:pt x="12357" y="14417"/>
                </a:lnTo>
                <a:moveTo>
                  <a:pt x="7191" y="15952"/>
                </a:moveTo>
                <a:lnTo>
                  <a:pt x="14512" y="15952"/>
                </a:lnTo>
                <a:lnTo>
                  <a:pt x="14512" y="17064"/>
                </a:lnTo>
                <a:lnTo>
                  <a:pt x="7191" y="17047"/>
                </a:lnTo>
                <a:lnTo>
                  <a:pt x="7191" y="18123"/>
                </a:lnTo>
                <a:lnTo>
                  <a:pt x="14512" y="18158"/>
                </a:lnTo>
                <a:lnTo>
                  <a:pt x="14538" y="19182"/>
                </a:lnTo>
                <a:lnTo>
                  <a:pt x="7217" y="19182"/>
                </a:lnTo>
              </a:path>
            </a:pathLst>
          </a:custGeom>
          <a:solidFill>
            <a:srgbClr val="FFFFCC"/>
          </a:solidFill>
          <a:ln w="57150">
            <a:solidFill>
              <a:schemeClr val="tx2"/>
            </a:solidFill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6" name="Line 31"/>
          <p:cNvSpPr>
            <a:spLocks noChangeShapeType="1"/>
          </p:cNvSpPr>
          <p:nvPr/>
        </p:nvSpPr>
        <p:spPr bwMode="auto">
          <a:xfrm>
            <a:off x="3202898" y="1981200"/>
            <a:ext cx="0" cy="13716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7" name="Line 32"/>
          <p:cNvSpPr>
            <a:spLocks noChangeShapeType="1"/>
          </p:cNvSpPr>
          <p:nvPr/>
        </p:nvSpPr>
        <p:spPr bwMode="auto">
          <a:xfrm>
            <a:off x="3202898" y="3352800"/>
            <a:ext cx="762000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8" name="Line 33"/>
          <p:cNvSpPr>
            <a:spLocks noChangeShapeType="1"/>
          </p:cNvSpPr>
          <p:nvPr/>
        </p:nvSpPr>
        <p:spPr bwMode="auto">
          <a:xfrm flipV="1">
            <a:off x="3964898" y="2514600"/>
            <a:ext cx="0" cy="8382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9" name="Line 34"/>
          <p:cNvSpPr>
            <a:spLocks noChangeShapeType="1"/>
          </p:cNvSpPr>
          <p:nvPr/>
        </p:nvSpPr>
        <p:spPr bwMode="auto">
          <a:xfrm flipH="1" flipV="1">
            <a:off x="4117298" y="2209800"/>
            <a:ext cx="228600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40" name="Text Box 35"/>
          <p:cNvSpPr txBox="1">
            <a:spLocks noChangeArrowheads="1"/>
          </p:cNvSpPr>
          <p:nvPr/>
        </p:nvSpPr>
        <p:spPr bwMode="auto">
          <a:xfrm>
            <a:off x="4345898" y="1905000"/>
            <a:ext cx="381000" cy="5159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b="1">
                <a:solidFill>
                  <a:schemeClr val="tx2"/>
                </a:solidFill>
                <a:latin typeface="Source Sans Pro"/>
              </a:rPr>
              <a:t>-</a:t>
            </a:r>
          </a:p>
        </p:txBody>
      </p:sp>
      <p:sp>
        <p:nvSpPr>
          <p:cNvPr id="41" name="Line 36"/>
          <p:cNvSpPr>
            <a:spLocks noChangeShapeType="1"/>
          </p:cNvSpPr>
          <p:nvPr/>
        </p:nvSpPr>
        <p:spPr bwMode="auto">
          <a:xfrm>
            <a:off x="3202898" y="4821236"/>
            <a:ext cx="0" cy="3048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42" name="Line 37"/>
          <p:cNvSpPr>
            <a:spLocks noChangeShapeType="1"/>
          </p:cNvSpPr>
          <p:nvPr/>
        </p:nvSpPr>
        <p:spPr bwMode="auto">
          <a:xfrm>
            <a:off x="3202898" y="5897561"/>
            <a:ext cx="762000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43" name="Line 38"/>
          <p:cNvSpPr>
            <a:spLocks noChangeShapeType="1"/>
          </p:cNvSpPr>
          <p:nvPr/>
        </p:nvSpPr>
        <p:spPr bwMode="auto">
          <a:xfrm flipV="1">
            <a:off x="3964898" y="5049836"/>
            <a:ext cx="0" cy="8382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44" name="Line 39"/>
          <p:cNvSpPr>
            <a:spLocks noChangeShapeType="1"/>
          </p:cNvSpPr>
          <p:nvPr/>
        </p:nvSpPr>
        <p:spPr bwMode="auto">
          <a:xfrm flipH="1">
            <a:off x="154898" y="5126036"/>
            <a:ext cx="3048000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45" name="Line 40"/>
          <p:cNvSpPr>
            <a:spLocks noChangeShapeType="1"/>
          </p:cNvSpPr>
          <p:nvPr/>
        </p:nvSpPr>
        <p:spPr bwMode="auto">
          <a:xfrm flipH="1" flipV="1">
            <a:off x="154898" y="5126036"/>
            <a:ext cx="0" cy="7620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46" name="Litebulb"/>
          <p:cNvSpPr>
            <a:spLocks noEditPoints="1" noChangeArrowheads="1"/>
          </p:cNvSpPr>
          <p:nvPr/>
        </p:nvSpPr>
        <p:spPr bwMode="auto">
          <a:xfrm>
            <a:off x="3431498" y="3602036"/>
            <a:ext cx="1004888" cy="1471613"/>
          </a:xfrm>
          <a:custGeom>
            <a:avLst/>
            <a:gdLst>
              <a:gd name="T0" fmla="*/ 10800 w 21600"/>
              <a:gd name="T1" fmla="*/ 0 h 21600"/>
              <a:gd name="T2" fmla="*/ 21600 w 21600"/>
              <a:gd name="T3" fmla="*/ 7782 h 21600"/>
              <a:gd name="T4" fmla="*/ 0 w 21600"/>
              <a:gd name="T5" fmla="*/ 7782 h 21600"/>
              <a:gd name="T6" fmla="*/ 10800 w 21600"/>
              <a:gd name="T7" fmla="*/ 21600 h 21600"/>
              <a:gd name="T8" fmla="*/ 3556 w 21600"/>
              <a:gd name="T9" fmla="*/ 2188 h 21600"/>
              <a:gd name="T10" fmla="*/ 18277 w 21600"/>
              <a:gd name="T11" fmla="*/ 928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0825" y="21723"/>
                </a:moveTo>
                <a:lnTo>
                  <a:pt x="11215" y="21723"/>
                </a:lnTo>
                <a:lnTo>
                  <a:pt x="11552" y="21688"/>
                </a:lnTo>
                <a:lnTo>
                  <a:pt x="11916" y="21617"/>
                </a:lnTo>
                <a:lnTo>
                  <a:pt x="12253" y="21547"/>
                </a:lnTo>
                <a:lnTo>
                  <a:pt x="12617" y="21441"/>
                </a:lnTo>
                <a:lnTo>
                  <a:pt x="12902" y="21317"/>
                </a:lnTo>
                <a:lnTo>
                  <a:pt x="13162" y="21176"/>
                </a:lnTo>
                <a:lnTo>
                  <a:pt x="13396" y="21000"/>
                </a:lnTo>
                <a:lnTo>
                  <a:pt x="13655" y="20841"/>
                </a:lnTo>
                <a:lnTo>
                  <a:pt x="13863" y="20629"/>
                </a:lnTo>
                <a:lnTo>
                  <a:pt x="14045" y="20435"/>
                </a:lnTo>
                <a:lnTo>
                  <a:pt x="14200" y="20223"/>
                </a:lnTo>
                <a:lnTo>
                  <a:pt x="14356" y="19994"/>
                </a:lnTo>
                <a:lnTo>
                  <a:pt x="14460" y="19747"/>
                </a:lnTo>
                <a:lnTo>
                  <a:pt x="14512" y="19482"/>
                </a:lnTo>
                <a:lnTo>
                  <a:pt x="14512" y="19235"/>
                </a:lnTo>
                <a:lnTo>
                  <a:pt x="14512" y="19147"/>
                </a:lnTo>
                <a:lnTo>
                  <a:pt x="14512" y="18900"/>
                </a:lnTo>
                <a:lnTo>
                  <a:pt x="14512" y="18529"/>
                </a:lnTo>
                <a:lnTo>
                  <a:pt x="14512" y="18052"/>
                </a:lnTo>
                <a:lnTo>
                  <a:pt x="14512" y="17505"/>
                </a:lnTo>
                <a:lnTo>
                  <a:pt x="14512" y="16976"/>
                </a:lnTo>
                <a:lnTo>
                  <a:pt x="14512" y="16464"/>
                </a:lnTo>
                <a:lnTo>
                  <a:pt x="14512" y="15952"/>
                </a:lnTo>
                <a:lnTo>
                  <a:pt x="14512" y="15758"/>
                </a:lnTo>
                <a:lnTo>
                  <a:pt x="14616" y="15547"/>
                </a:lnTo>
                <a:lnTo>
                  <a:pt x="14694" y="15352"/>
                </a:lnTo>
                <a:lnTo>
                  <a:pt x="14798" y="15141"/>
                </a:lnTo>
                <a:lnTo>
                  <a:pt x="15161" y="14735"/>
                </a:lnTo>
                <a:lnTo>
                  <a:pt x="15602" y="14329"/>
                </a:lnTo>
                <a:lnTo>
                  <a:pt x="16745" y="13552"/>
                </a:lnTo>
                <a:lnTo>
                  <a:pt x="18043" y="12670"/>
                </a:lnTo>
                <a:lnTo>
                  <a:pt x="18744" y="12194"/>
                </a:lnTo>
                <a:lnTo>
                  <a:pt x="19341" y="11647"/>
                </a:lnTo>
                <a:lnTo>
                  <a:pt x="19938" y="11099"/>
                </a:lnTo>
                <a:lnTo>
                  <a:pt x="20483" y="10464"/>
                </a:lnTo>
                <a:lnTo>
                  <a:pt x="20743" y="10164"/>
                </a:lnTo>
                <a:lnTo>
                  <a:pt x="20950" y="9794"/>
                </a:lnTo>
                <a:lnTo>
                  <a:pt x="21132" y="9441"/>
                </a:lnTo>
                <a:lnTo>
                  <a:pt x="21288" y="9035"/>
                </a:lnTo>
                <a:lnTo>
                  <a:pt x="21444" y="8664"/>
                </a:lnTo>
                <a:lnTo>
                  <a:pt x="21548" y="8223"/>
                </a:lnTo>
                <a:lnTo>
                  <a:pt x="21600" y="7782"/>
                </a:lnTo>
                <a:lnTo>
                  <a:pt x="21600" y="7341"/>
                </a:lnTo>
                <a:lnTo>
                  <a:pt x="21600" y="6935"/>
                </a:lnTo>
                <a:lnTo>
                  <a:pt x="21548" y="6564"/>
                </a:lnTo>
                <a:lnTo>
                  <a:pt x="21496" y="6229"/>
                </a:lnTo>
                <a:lnTo>
                  <a:pt x="21392" y="5858"/>
                </a:lnTo>
                <a:lnTo>
                  <a:pt x="21288" y="5523"/>
                </a:lnTo>
                <a:lnTo>
                  <a:pt x="21132" y="5135"/>
                </a:lnTo>
                <a:lnTo>
                  <a:pt x="20950" y="4800"/>
                </a:lnTo>
                <a:lnTo>
                  <a:pt x="20743" y="4464"/>
                </a:lnTo>
                <a:lnTo>
                  <a:pt x="20535" y="4164"/>
                </a:lnTo>
                <a:lnTo>
                  <a:pt x="20301" y="3847"/>
                </a:lnTo>
                <a:lnTo>
                  <a:pt x="20042" y="3547"/>
                </a:lnTo>
                <a:lnTo>
                  <a:pt x="19782" y="3247"/>
                </a:lnTo>
                <a:lnTo>
                  <a:pt x="19133" y="2664"/>
                </a:lnTo>
                <a:lnTo>
                  <a:pt x="18458" y="2152"/>
                </a:lnTo>
                <a:lnTo>
                  <a:pt x="17705" y="1694"/>
                </a:lnTo>
                <a:lnTo>
                  <a:pt x="16849" y="1252"/>
                </a:lnTo>
                <a:lnTo>
                  <a:pt x="16407" y="1076"/>
                </a:lnTo>
                <a:lnTo>
                  <a:pt x="15940" y="900"/>
                </a:lnTo>
                <a:lnTo>
                  <a:pt x="15499" y="741"/>
                </a:lnTo>
                <a:lnTo>
                  <a:pt x="15057" y="600"/>
                </a:lnTo>
                <a:lnTo>
                  <a:pt x="14564" y="458"/>
                </a:lnTo>
                <a:lnTo>
                  <a:pt x="14045" y="335"/>
                </a:lnTo>
                <a:lnTo>
                  <a:pt x="13500" y="229"/>
                </a:lnTo>
                <a:lnTo>
                  <a:pt x="13006" y="158"/>
                </a:lnTo>
                <a:lnTo>
                  <a:pt x="12461" y="88"/>
                </a:lnTo>
                <a:lnTo>
                  <a:pt x="11968" y="52"/>
                </a:lnTo>
                <a:lnTo>
                  <a:pt x="11423" y="17"/>
                </a:lnTo>
                <a:lnTo>
                  <a:pt x="10825" y="17"/>
                </a:lnTo>
                <a:lnTo>
                  <a:pt x="10254" y="17"/>
                </a:lnTo>
                <a:lnTo>
                  <a:pt x="9709" y="52"/>
                </a:lnTo>
                <a:lnTo>
                  <a:pt x="9216" y="88"/>
                </a:lnTo>
                <a:lnTo>
                  <a:pt x="8671" y="158"/>
                </a:lnTo>
                <a:lnTo>
                  <a:pt x="8177" y="229"/>
                </a:lnTo>
                <a:lnTo>
                  <a:pt x="7632" y="335"/>
                </a:lnTo>
                <a:lnTo>
                  <a:pt x="7113" y="458"/>
                </a:lnTo>
                <a:lnTo>
                  <a:pt x="6620" y="600"/>
                </a:lnTo>
                <a:lnTo>
                  <a:pt x="6178" y="741"/>
                </a:lnTo>
                <a:lnTo>
                  <a:pt x="5737" y="900"/>
                </a:lnTo>
                <a:lnTo>
                  <a:pt x="5270" y="1076"/>
                </a:lnTo>
                <a:lnTo>
                  <a:pt x="4828" y="1252"/>
                </a:lnTo>
                <a:lnTo>
                  <a:pt x="3972" y="1694"/>
                </a:lnTo>
                <a:lnTo>
                  <a:pt x="3219" y="2152"/>
                </a:lnTo>
                <a:lnTo>
                  <a:pt x="2544" y="2664"/>
                </a:lnTo>
                <a:lnTo>
                  <a:pt x="1895" y="3247"/>
                </a:lnTo>
                <a:lnTo>
                  <a:pt x="1635" y="3547"/>
                </a:lnTo>
                <a:lnTo>
                  <a:pt x="1375" y="3847"/>
                </a:lnTo>
                <a:lnTo>
                  <a:pt x="1142" y="4164"/>
                </a:lnTo>
                <a:lnTo>
                  <a:pt x="934" y="4464"/>
                </a:lnTo>
                <a:lnTo>
                  <a:pt x="726" y="4800"/>
                </a:lnTo>
                <a:lnTo>
                  <a:pt x="545" y="5135"/>
                </a:lnTo>
                <a:lnTo>
                  <a:pt x="389" y="5523"/>
                </a:lnTo>
                <a:lnTo>
                  <a:pt x="285" y="5858"/>
                </a:lnTo>
                <a:lnTo>
                  <a:pt x="181" y="6229"/>
                </a:lnTo>
                <a:lnTo>
                  <a:pt x="129" y="6564"/>
                </a:lnTo>
                <a:lnTo>
                  <a:pt x="77" y="6935"/>
                </a:lnTo>
                <a:lnTo>
                  <a:pt x="77" y="7341"/>
                </a:lnTo>
                <a:lnTo>
                  <a:pt x="77" y="7782"/>
                </a:lnTo>
                <a:lnTo>
                  <a:pt x="129" y="8223"/>
                </a:lnTo>
                <a:lnTo>
                  <a:pt x="233" y="8664"/>
                </a:lnTo>
                <a:lnTo>
                  <a:pt x="389" y="9035"/>
                </a:lnTo>
                <a:lnTo>
                  <a:pt x="545" y="9441"/>
                </a:lnTo>
                <a:lnTo>
                  <a:pt x="726" y="9794"/>
                </a:lnTo>
                <a:lnTo>
                  <a:pt x="934" y="10164"/>
                </a:lnTo>
                <a:lnTo>
                  <a:pt x="1194" y="10464"/>
                </a:lnTo>
                <a:lnTo>
                  <a:pt x="1739" y="11099"/>
                </a:lnTo>
                <a:lnTo>
                  <a:pt x="2336" y="11647"/>
                </a:lnTo>
                <a:lnTo>
                  <a:pt x="2933" y="12194"/>
                </a:lnTo>
                <a:lnTo>
                  <a:pt x="3634" y="12670"/>
                </a:lnTo>
                <a:lnTo>
                  <a:pt x="4932" y="13552"/>
                </a:lnTo>
                <a:lnTo>
                  <a:pt x="6075" y="14329"/>
                </a:lnTo>
                <a:lnTo>
                  <a:pt x="6516" y="14735"/>
                </a:lnTo>
                <a:lnTo>
                  <a:pt x="6879" y="15141"/>
                </a:lnTo>
                <a:lnTo>
                  <a:pt x="6983" y="15352"/>
                </a:lnTo>
                <a:lnTo>
                  <a:pt x="7061" y="15547"/>
                </a:lnTo>
                <a:lnTo>
                  <a:pt x="7165" y="15758"/>
                </a:lnTo>
                <a:lnTo>
                  <a:pt x="7165" y="15952"/>
                </a:lnTo>
                <a:lnTo>
                  <a:pt x="7165" y="16464"/>
                </a:lnTo>
                <a:lnTo>
                  <a:pt x="7165" y="16976"/>
                </a:lnTo>
                <a:lnTo>
                  <a:pt x="7165" y="17505"/>
                </a:lnTo>
                <a:lnTo>
                  <a:pt x="7165" y="18052"/>
                </a:lnTo>
                <a:lnTo>
                  <a:pt x="7165" y="18529"/>
                </a:lnTo>
                <a:lnTo>
                  <a:pt x="7165" y="18900"/>
                </a:lnTo>
                <a:lnTo>
                  <a:pt x="7165" y="19147"/>
                </a:lnTo>
                <a:lnTo>
                  <a:pt x="7165" y="19235"/>
                </a:lnTo>
                <a:lnTo>
                  <a:pt x="7165" y="19482"/>
                </a:lnTo>
                <a:lnTo>
                  <a:pt x="7217" y="19747"/>
                </a:lnTo>
                <a:lnTo>
                  <a:pt x="7321" y="19994"/>
                </a:lnTo>
                <a:lnTo>
                  <a:pt x="7476" y="20223"/>
                </a:lnTo>
                <a:lnTo>
                  <a:pt x="7632" y="20435"/>
                </a:lnTo>
                <a:lnTo>
                  <a:pt x="7814" y="20629"/>
                </a:lnTo>
                <a:lnTo>
                  <a:pt x="8022" y="20841"/>
                </a:lnTo>
                <a:lnTo>
                  <a:pt x="8281" y="21000"/>
                </a:lnTo>
                <a:lnTo>
                  <a:pt x="8515" y="21176"/>
                </a:lnTo>
                <a:lnTo>
                  <a:pt x="8775" y="21317"/>
                </a:lnTo>
                <a:lnTo>
                  <a:pt x="9060" y="21441"/>
                </a:lnTo>
                <a:lnTo>
                  <a:pt x="9424" y="21547"/>
                </a:lnTo>
                <a:lnTo>
                  <a:pt x="9761" y="21617"/>
                </a:lnTo>
                <a:lnTo>
                  <a:pt x="10125" y="21688"/>
                </a:lnTo>
                <a:lnTo>
                  <a:pt x="10462" y="21723"/>
                </a:lnTo>
                <a:lnTo>
                  <a:pt x="10825" y="21723"/>
                </a:lnTo>
                <a:close/>
              </a:path>
              <a:path w="21600" h="21600" extrusionOk="0">
                <a:moveTo>
                  <a:pt x="9242" y="14417"/>
                </a:moveTo>
                <a:lnTo>
                  <a:pt x="8541" y="12035"/>
                </a:lnTo>
                <a:lnTo>
                  <a:pt x="7295" y="10129"/>
                </a:lnTo>
                <a:lnTo>
                  <a:pt x="6905" y="9652"/>
                </a:lnTo>
                <a:lnTo>
                  <a:pt x="8541" y="10182"/>
                </a:lnTo>
                <a:lnTo>
                  <a:pt x="9787" y="9547"/>
                </a:lnTo>
                <a:lnTo>
                  <a:pt x="11189" y="10129"/>
                </a:lnTo>
                <a:lnTo>
                  <a:pt x="12279" y="9547"/>
                </a:lnTo>
                <a:lnTo>
                  <a:pt x="13370" y="10076"/>
                </a:lnTo>
                <a:lnTo>
                  <a:pt x="14850" y="9652"/>
                </a:lnTo>
                <a:lnTo>
                  <a:pt x="12902" y="12247"/>
                </a:lnTo>
                <a:lnTo>
                  <a:pt x="12357" y="14417"/>
                </a:lnTo>
                <a:moveTo>
                  <a:pt x="7191" y="15952"/>
                </a:moveTo>
                <a:lnTo>
                  <a:pt x="14512" y="15952"/>
                </a:lnTo>
                <a:lnTo>
                  <a:pt x="14512" y="17064"/>
                </a:lnTo>
                <a:lnTo>
                  <a:pt x="7191" y="17047"/>
                </a:lnTo>
                <a:lnTo>
                  <a:pt x="7191" y="18123"/>
                </a:lnTo>
                <a:lnTo>
                  <a:pt x="14512" y="18158"/>
                </a:lnTo>
                <a:lnTo>
                  <a:pt x="14538" y="19182"/>
                </a:lnTo>
                <a:lnTo>
                  <a:pt x="7217" y="19182"/>
                </a:lnTo>
              </a:path>
            </a:pathLst>
          </a:custGeom>
          <a:solidFill>
            <a:srgbClr val="FFFFCC"/>
          </a:solidFill>
          <a:ln w="57150">
            <a:solidFill>
              <a:schemeClr val="tx2"/>
            </a:solidFill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47" name="Line 42"/>
          <p:cNvSpPr>
            <a:spLocks noChangeShapeType="1"/>
          </p:cNvSpPr>
          <p:nvPr/>
        </p:nvSpPr>
        <p:spPr bwMode="auto">
          <a:xfrm flipH="1" flipV="1">
            <a:off x="4117298" y="4821236"/>
            <a:ext cx="228600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48" name="Text Box 43"/>
          <p:cNvSpPr txBox="1">
            <a:spLocks noChangeArrowheads="1"/>
          </p:cNvSpPr>
          <p:nvPr/>
        </p:nvSpPr>
        <p:spPr bwMode="auto">
          <a:xfrm>
            <a:off x="4345898" y="4516436"/>
            <a:ext cx="381000" cy="5159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b="1">
                <a:solidFill>
                  <a:schemeClr val="tx2"/>
                </a:solidFill>
                <a:latin typeface="Source Sans Pro"/>
              </a:rPr>
              <a:t>-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383498" y="1524000"/>
            <a:ext cx="4235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tx2"/>
                </a:solidFill>
                <a:latin typeface="Source Sans Pro"/>
              </a:rPr>
              <a:t>A</a:t>
            </a:r>
            <a:endParaRPr lang="en-US" sz="2800" dirty="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383498" y="2677180"/>
            <a:ext cx="4235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tx2"/>
                </a:solidFill>
                <a:latin typeface="Source Sans Pro"/>
              </a:rPr>
              <a:t>B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512554" y="4374216"/>
            <a:ext cx="423514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tx2"/>
                </a:solidFill>
                <a:latin typeface="Source Sans Pro"/>
              </a:rPr>
              <a:t>A</a:t>
            </a:r>
            <a:endParaRPr lang="en-US" sz="2800" dirty="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524610" y="5441016"/>
            <a:ext cx="423514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tx2"/>
                </a:solidFill>
                <a:latin typeface="Source Sans Pro"/>
              </a:rPr>
              <a:t>B</a:t>
            </a:r>
          </a:p>
        </p:txBody>
      </p:sp>
      <p:sp>
        <p:nvSpPr>
          <p:cNvPr id="53" name="Line 15"/>
          <p:cNvSpPr>
            <a:spLocks noChangeShapeType="1"/>
          </p:cNvSpPr>
          <p:nvPr/>
        </p:nvSpPr>
        <p:spPr bwMode="auto">
          <a:xfrm flipV="1">
            <a:off x="1297898" y="1981200"/>
            <a:ext cx="762000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54" name="Line 15"/>
          <p:cNvSpPr>
            <a:spLocks noChangeShapeType="1"/>
          </p:cNvSpPr>
          <p:nvPr/>
        </p:nvSpPr>
        <p:spPr bwMode="auto">
          <a:xfrm flipV="1">
            <a:off x="1297898" y="3124200"/>
            <a:ext cx="762000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55" name="Line 27"/>
          <p:cNvSpPr>
            <a:spLocks noChangeShapeType="1"/>
          </p:cNvSpPr>
          <p:nvPr/>
        </p:nvSpPr>
        <p:spPr bwMode="auto">
          <a:xfrm flipV="1">
            <a:off x="1297898" y="4821236"/>
            <a:ext cx="762000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56" name="Line 27"/>
          <p:cNvSpPr>
            <a:spLocks noChangeShapeType="1"/>
          </p:cNvSpPr>
          <p:nvPr/>
        </p:nvSpPr>
        <p:spPr bwMode="auto">
          <a:xfrm flipV="1">
            <a:off x="1297898" y="5888036"/>
            <a:ext cx="762000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57" name="Line 27"/>
          <p:cNvSpPr>
            <a:spLocks noChangeShapeType="1"/>
          </p:cNvSpPr>
          <p:nvPr/>
        </p:nvSpPr>
        <p:spPr bwMode="auto">
          <a:xfrm flipV="1">
            <a:off x="1297898" y="4821236"/>
            <a:ext cx="762000" cy="0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58" name="Line 27"/>
          <p:cNvSpPr>
            <a:spLocks noChangeShapeType="1"/>
          </p:cNvSpPr>
          <p:nvPr/>
        </p:nvSpPr>
        <p:spPr bwMode="auto">
          <a:xfrm flipV="1">
            <a:off x="1297898" y="5888036"/>
            <a:ext cx="762000" cy="0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graphicFrame>
        <p:nvGraphicFramePr>
          <p:cNvPr id="59" name="Group 5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47868047"/>
              </p:ext>
            </p:extLst>
          </p:nvPr>
        </p:nvGraphicFramePr>
        <p:xfrm>
          <a:off x="5336498" y="1828800"/>
          <a:ext cx="1905000" cy="1676400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896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A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Light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96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OFF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OFF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OFF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Source Sans Pro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96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OFF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ON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ON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Source Sans Pro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96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ON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OFF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ON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Source Sans Pro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96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ON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ON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ON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Source Sans Pro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0" name="TextBox 59"/>
          <p:cNvSpPr txBox="1"/>
          <p:nvPr/>
        </p:nvSpPr>
        <p:spPr>
          <a:xfrm>
            <a:off x="5260298" y="1432481"/>
            <a:ext cx="1198918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tx2"/>
                </a:solidFill>
                <a:latin typeface="Source Sans Pro"/>
              </a:rPr>
              <a:t>Truth Table</a:t>
            </a:r>
            <a:endParaRPr lang="en-US" sz="1600" dirty="0">
              <a:solidFill>
                <a:schemeClr val="tx2"/>
              </a:solidFill>
              <a:latin typeface="Source Sans Pro"/>
            </a:endParaRPr>
          </a:p>
        </p:txBody>
      </p:sp>
      <p:grpSp>
        <p:nvGrpSpPr>
          <p:cNvPr id="61" name="Group 60"/>
          <p:cNvGrpSpPr/>
          <p:nvPr/>
        </p:nvGrpSpPr>
        <p:grpSpPr>
          <a:xfrm>
            <a:off x="3126698" y="3313112"/>
            <a:ext cx="1600200" cy="1127124"/>
            <a:chOff x="3505200" y="3521076"/>
            <a:chExt cx="1600200" cy="1127124"/>
          </a:xfrm>
        </p:grpSpPr>
        <p:cxnSp>
          <p:nvCxnSpPr>
            <p:cNvPr id="62" name="Straight Connector 61"/>
            <p:cNvCxnSpPr/>
            <p:nvPr/>
          </p:nvCxnSpPr>
          <p:spPr>
            <a:xfrm flipV="1">
              <a:off x="4312444" y="3521076"/>
              <a:ext cx="0" cy="288924"/>
            </a:xfrm>
            <a:prstGeom prst="line">
              <a:avLst/>
            </a:prstGeom>
            <a:ln w="635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flipV="1">
              <a:off x="4572000" y="3597276"/>
              <a:ext cx="242888" cy="288924"/>
            </a:xfrm>
            <a:prstGeom prst="line">
              <a:avLst/>
            </a:prstGeom>
            <a:ln w="635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flipH="1" flipV="1">
              <a:off x="3810000" y="3597276"/>
              <a:ext cx="228600" cy="273048"/>
            </a:xfrm>
            <a:prstGeom prst="line">
              <a:avLst/>
            </a:prstGeom>
            <a:ln w="635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flipH="1" flipV="1">
              <a:off x="3505200" y="3970338"/>
              <a:ext cx="304800" cy="144462"/>
            </a:xfrm>
            <a:prstGeom prst="line">
              <a:avLst/>
            </a:prstGeom>
            <a:ln w="635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flipV="1">
              <a:off x="4800600" y="3870324"/>
              <a:ext cx="304800" cy="168276"/>
            </a:xfrm>
            <a:prstGeom prst="line">
              <a:avLst/>
            </a:prstGeom>
            <a:ln w="635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flipV="1">
              <a:off x="3505200" y="4359276"/>
              <a:ext cx="304800" cy="186530"/>
            </a:xfrm>
            <a:prstGeom prst="line">
              <a:avLst/>
            </a:prstGeom>
            <a:ln w="635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flipH="1" flipV="1">
              <a:off x="4814888" y="4359276"/>
              <a:ext cx="290512" cy="288924"/>
            </a:xfrm>
            <a:prstGeom prst="line">
              <a:avLst/>
            </a:prstGeom>
            <a:ln w="635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9" name="Group 68"/>
          <p:cNvGrpSpPr/>
          <p:nvPr/>
        </p:nvGrpSpPr>
        <p:grpSpPr>
          <a:xfrm>
            <a:off x="3126698" y="685800"/>
            <a:ext cx="1600200" cy="1127124"/>
            <a:chOff x="3505200" y="3521076"/>
            <a:chExt cx="1600200" cy="1127124"/>
          </a:xfrm>
        </p:grpSpPr>
        <p:cxnSp>
          <p:nvCxnSpPr>
            <p:cNvPr id="70" name="Straight Connector 69"/>
            <p:cNvCxnSpPr/>
            <p:nvPr/>
          </p:nvCxnSpPr>
          <p:spPr>
            <a:xfrm flipV="1">
              <a:off x="4312444" y="3521076"/>
              <a:ext cx="0" cy="288924"/>
            </a:xfrm>
            <a:prstGeom prst="line">
              <a:avLst/>
            </a:prstGeom>
            <a:ln w="635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flipV="1">
              <a:off x="4572000" y="3597276"/>
              <a:ext cx="242888" cy="288924"/>
            </a:xfrm>
            <a:prstGeom prst="line">
              <a:avLst/>
            </a:prstGeom>
            <a:ln w="635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flipH="1" flipV="1">
              <a:off x="3810000" y="3597276"/>
              <a:ext cx="228600" cy="273048"/>
            </a:xfrm>
            <a:prstGeom prst="line">
              <a:avLst/>
            </a:prstGeom>
            <a:ln w="635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flipH="1" flipV="1">
              <a:off x="3505200" y="3970338"/>
              <a:ext cx="304800" cy="144462"/>
            </a:xfrm>
            <a:prstGeom prst="line">
              <a:avLst/>
            </a:prstGeom>
            <a:ln w="635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flipV="1">
              <a:off x="4800600" y="3870324"/>
              <a:ext cx="304800" cy="168276"/>
            </a:xfrm>
            <a:prstGeom prst="line">
              <a:avLst/>
            </a:prstGeom>
            <a:ln w="635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flipV="1">
              <a:off x="3505200" y="4359276"/>
              <a:ext cx="304800" cy="186530"/>
            </a:xfrm>
            <a:prstGeom prst="line">
              <a:avLst/>
            </a:prstGeom>
            <a:ln w="635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flipH="1" flipV="1">
              <a:off x="4814888" y="4359276"/>
              <a:ext cx="290512" cy="288924"/>
            </a:xfrm>
            <a:prstGeom prst="line">
              <a:avLst/>
            </a:prstGeom>
            <a:ln w="635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7" name="Text Box 29"/>
          <p:cNvSpPr txBox="1">
            <a:spLocks noChangeArrowheads="1"/>
          </p:cNvSpPr>
          <p:nvPr/>
        </p:nvSpPr>
        <p:spPr bwMode="auto">
          <a:xfrm>
            <a:off x="0" y="4343370"/>
            <a:ext cx="381000" cy="5159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b="1">
                <a:solidFill>
                  <a:schemeClr val="tx2"/>
                </a:solidFill>
                <a:latin typeface="Source Sans Pro"/>
              </a:rPr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1912840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  <p:bldP spid="26" grpId="0" animBg="1"/>
      <p:bldP spid="27" grpId="0" animBg="1"/>
      <p:bldP spid="27" grpId="1" animBg="1"/>
      <p:bldP spid="27" grpId="2" animBg="1"/>
      <p:bldP spid="27" grpId="3" animBg="1"/>
      <p:bldP spid="28" grpId="0" animBg="1"/>
      <p:bldP spid="29" grpId="0" animBg="1"/>
      <p:bldP spid="30" grpId="0" animBg="1"/>
      <p:bldP spid="31" grpId="0" animBg="1"/>
      <p:bldP spid="32" grpId="0" animBg="1"/>
      <p:bldP spid="32" grpId="1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51" grpId="0"/>
      <p:bldP spid="52" grpId="0"/>
      <p:bldP spid="55" grpId="0" animBg="1"/>
      <p:bldP spid="56" grpId="0" animBg="1"/>
      <p:bldP spid="57" grpId="0" animBg="1"/>
      <p:bldP spid="57" grpId="1" animBg="1"/>
      <p:bldP spid="58" grpId="0" animBg="1"/>
      <p:bldP spid="58" grpId="1" animBg="1"/>
      <p:bldP spid="58" grpId="2" animBg="1"/>
      <p:bldP spid="58" grpId="3" animBg="1"/>
      <p:bldP spid="7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Bracy_theme">
  <a:themeElements>
    <a:clrScheme name="Custom 6">
      <a:dk1>
        <a:srgbClr val="FFFFFF"/>
      </a:dk1>
      <a:lt1>
        <a:srgbClr val="FFFFFF"/>
      </a:lt1>
      <a:dk2>
        <a:srgbClr val="424242"/>
      </a:dk2>
      <a:lt2>
        <a:srgbClr val="D8D8D8"/>
      </a:lt2>
      <a:accent1>
        <a:srgbClr val="0070C0"/>
      </a:accent1>
      <a:accent2>
        <a:srgbClr val="FF0000"/>
      </a:accent2>
      <a:accent3>
        <a:srgbClr val="7030A0"/>
      </a:accent3>
      <a:accent4>
        <a:srgbClr val="53A016"/>
      </a:accent4>
      <a:accent5>
        <a:srgbClr val="00B0F0"/>
      </a:accent5>
      <a:accent6>
        <a:srgbClr val="FFC000"/>
      </a:accent6>
      <a:hlink>
        <a:srgbClr val="6565FF"/>
      </a:hlink>
      <a:folHlink>
        <a:srgbClr val="A2A2A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Bracy_theme" id="{87D39A7C-5058-483C-A408-E26106E53CCF}" vid="{8AF49146-2743-4A8D-8229-299168E9D84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Bracy_theme</Template>
  <TotalTime>2335</TotalTime>
  <Words>5375</Words>
  <Application>Microsoft Office PowerPoint</Application>
  <PresentationFormat>On-screen Show (4:3)</PresentationFormat>
  <Paragraphs>2782</Paragraphs>
  <Slides>77</Slides>
  <Notes>42</Notes>
  <HiddenSlides>0</HiddenSlides>
  <MMClips>0</MMClips>
  <ScaleCrop>false</ScaleCrop>
  <HeadingPairs>
    <vt:vector size="6" baseType="variant">
      <vt:variant>
        <vt:lpstr>Fonts Used</vt:lpstr>
      </vt:variant>
      <vt:variant>
        <vt:i4>18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77</vt:i4>
      </vt:variant>
    </vt:vector>
  </HeadingPairs>
  <TitlesOfParts>
    <vt:vector size="96" baseType="lpstr">
      <vt:lpstr>ＭＳ Ｐゴシック</vt:lpstr>
      <vt:lpstr>Arial</vt:lpstr>
      <vt:lpstr>Arial Unicode MS</vt:lpstr>
      <vt:lpstr>Calibri</vt:lpstr>
      <vt:lpstr>Calibri (Body)</vt:lpstr>
      <vt:lpstr>Cambria Math</vt:lpstr>
      <vt:lpstr>Comic Sans MS</vt:lpstr>
      <vt:lpstr>Helvetica</vt:lpstr>
      <vt:lpstr>Lucida Grande</vt:lpstr>
      <vt:lpstr>Osaka</vt:lpstr>
      <vt:lpstr>Source Sans Pro</vt:lpstr>
      <vt:lpstr>Source Sans Pro Light</vt:lpstr>
      <vt:lpstr>StarSymbol</vt:lpstr>
      <vt:lpstr>Symbol</vt:lpstr>
      <vt:lpstr>Tahoma</vt:lpstr>
      <vt:lpstr>Times New Roman</vt:lpstr>
      <vt:lpstr>Verdana</vt:lpstr>
      <vt:lpstr>Wingdings</vt:lpstr>
      <vt:lpstr>Bracy_theme</vt:lpstr>
      <vt:lpstr>Gates and Logic: From Transistors to Logic Gates and Logic Circuits</vt:lpstr>
      <vt:lpstr>Goals for Today</vt:lpstr>
      <vt:lpstr>Goals for Today</vt:lpstr>
      <vt:lpstr>Goals for Today</vt:lpstr>
      <vt:lpstr>Goals for Today</vt:lpstr>
      <vt:lpstr>Goals for Today</vt:lpstr>
      <vt:lpstr>A switch</vt:lpstr>
      <vt:lpstr>Basic Building Blocks: Switches to Logic Gates</vt:lpstr>
      <vt:lpstr>Basic Building Blocks: Switches to Logic Gates</vt:lpstr>
      <vt:lpstr>Basic Building Blocks: Switches to Logic Gates</vt:lpstr>
      <vt:lpstr>Basic Building Blocks: Switches to Logic Gates</vt:lpstr>
      <vt:lpstr>Basic Building Blocks: Switches to Logic Gates</vt:lpstr>
      <vt:lpstr>Basic Building Blocks: Switches to Logic Gates</vt:lpstr>
      <vt:lpstr>Takeaway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Goals for Today</vt:lpstr>
      <vt:lpstr>Next Goal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Goals for Today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Takeaway</vt:lpstr>
      <vt:lpstr>Goals for Today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Takeaway</vt:lpstr>
      <vt:lpstr>Administrivia</vt:lpstr>
      <vt:lpstr>iClicker</vt:lpstr>
      <vt:lpstr>Goals for Today</vt:lpstr>
      <vt:lpstr>Silicon Valley &amp; the Semiconductor Industry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Logic Gates</vt:lpstr>
      <vt:lpstr>PowerPoint Presentation</vt:lpstr>
      <vt:lpstr>PowerPoint Presentation</vt:lpstr>
      <vt:lpstr>PowerPoint Presentation</vt:lpstr>
      <vt:lpstr>Summary</vt:lpstr>
    </vt:vector>
  </TitlesOfParts>
  <Company>Cornell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Gates and Logic: From Transistors to Logic Gates and Logic Circuits</dc:title>
  <dc:creator>loaner</dc:creator>
  <cp:lastModifiedBy>Hakim Weatherspoon</cp:lastModifiedBy>
  <cp:revision>41</cp:revision>
  <dcterms:created xsi:type="dcterms:W3CDTF">2018-11-13T06:15:47Z</dcterms:created>
  <dcterms:modified xsi:type="dcterms:W3CDTF">2019-01-24T14:19:09Z</dcterms:modified>
</cp:coreProperties>
</file>