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26"/>
  </p:notes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</p:sldIdLst>
  <p:sldSz cx="9144000" cy="6858000" type="screen4x3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Osaka"/>
        <a:cs typeface="Osak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7" autoAdjust="0"/>
    <p:restoredTop sz="76816" autoAdjust="0"/>
  </p:normalViewPr>
  <p:slideViewPr>
    <p:cSldViewPr snapToGrid="0">
      <p:cViewPr varScale="1">
        <p:scale>
          <a:sx n="79" d="100"/>
          <a:sy n="79" d="100"/>
        </p:scale>
        <p:origin x="158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90463-4204-4A47-BD59-29F173821F01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C6AFC-CB88-4FD0-8820-98DC4998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8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</a:t>
            </a:r>
            <a:r>
              <a:rPr lang="en-US" baseline="0" dirty="0" smtClean="0"/>
              <a:t> The Imitation Game, </a:t>
            </a:r>
            <a:r>
              <a:rPr lang="en-US" baseline="0" dirty="0" err="1" smtClean="0"/>
              <a:t>Engima</a:t>
            </a:r>
            <a:r>
              <a:rPr lang="en-US" baseline="0" dirty="0" smtClean="0"/>
              <a:t>/Bombe, Turing relate to you and this course?!  </a:t>
            </a:r>
          </a:p>
          <a:p>
            <a:r>
              <a:rPr lang="en-US" baseline="0" dirty="0" smtClean="0"/>
              <a:t>Alan Turing thesis in 1936 came up with an abstract model for a CPU that can simulate any algorithm, a Turing Machine.  You will build a CPU and understand it and its organization</a:t>
            </a:r>
          </a:p>
          <a:p>
            <a:endParaRPr lang="en-US" dirty="0" smtClean="0"/>
          </a:p>
          <a:p>
            <a:r>
              <a:rPr lang="en-US" dirty="0" smtClean="0"/>
              <a:t>http://en.wikipedia.org/wiki/Turing_machine</a:t>
            </a:r>
          </a:p>
          <a:p>
            <a:r>
              <a:rPr lang="en-US" dirty="0" smtClean="0"/>
              <a:t>A Turing machine is a hypothetical device that manipulates symbols on a strip of tape according to a table of rules. Despite its simplicity, a Turing machine can be adapted to simulate the logic of any computer algorithm, and is particularly useful in explaining the functions of a CPU inside a computer.</a:t>
            </a:r>
          </a:p>
          <a:p>
            <a:endParaRPr lang="en-US" dirty="0" smtClean="0"/>
          </a:p>
          <a:p>
            <a:r>
              <a:rPr lang="en-US" dirty="0" smtClean="0"/>
              <a:t>Note that every part of the machine (i.e. its state, symbol-collections, and used tape at any given time) and its actions (such as printing, erasing and tape motion) is finite, discrete and distinguishable; it is the unlimited amount of tape and runtime that gives it an unbounded amount of storage space.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7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http://en.wikipedia.org/wiki/Bombe</a:t>
            </a:r>
          </a:p>
          <a:p>
            <a:r>
              <a:rPr lang="en-US" dirty="0" smtClean="0"/>
              <a:t>How many possible combinations to break an</a:t>
            </a:r>
            <a:r>
              <a:rPr lang="en-US" baseline="0" dirty="0" smtClean="0"/>
              <a:t> Enigma</a:t>
            </a:r>
            <a:r>
              <a:rPr lang="en-US" dirty="0" smtClean="0"/>
              <a:t> cipher text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msg</a:t>
            </a:r>
            <a:r>
              <a:rPr lang="en-US" baseline="0" dirty="0" smtClean="0"/>
              <a:t> encrypted by the Enigma machine)</a:t>
            </a:r>
            <a:r>
              <a:rPr lang="en-US" dirty="0" smtClean="0"/>
              <a:t>?</a:t>
            </a:r>
          </a:p>
          <a:p>
            <a:r>
              <a:rPr lang="en-US" dirty="0" smtClean="0"/>
              <a:t>  Rotors</a:t>
            </a:r>
            <a:r>
              <a:rPr lang="en-US" baseline="0" dirty="0" smtClean="0"/>
              <a:t> x  Rotor </a:t>
            </a:r>
            <a:r>
              <a:rPr lang="en-US" baseline="0" dirty="0" err="1" smtClean="0"/>
              <a:t>posititions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plugboard</a:t>
            </a:r>
            <a:r>
              <a:rPr lang="en-US" baseline="0" dirty="0" smtClean="0"/>
              <a:t> combinations with 10 pairs = 159 quintillion = 1.59 x 10^20 158,962,555,217,826,360,000 </a:t>
            </a:r>
            <a:endParaRPr lang="en-US" dirty="0" smtClean="0"/>
          </a:p>
          <a:p>
            <a:r>
              <a:rPr lang="en-US" dirty="0" smtClean="0"/>
              <a:t>  Rotors (3 of 5 rotors)</a:t>
            </a:r>
            <a:r>
              <a:rPr lang="en-US" baseline="0" dirty="0" smtClean="0"/>
              <a:t>: 5 x 4 x 3 = 60</a:t>
            </a:r>
          </a:p>
          <a:p>
            <a:r>
              <a:rPr lang="en-US" baseline="0" dirty="0" smtClean="0"/>
              <a:t>  Rotor positions: 26 x 26 x 26 = 17,526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plugboard</a:t>
            </a:r>
            <a:r>
              <a:rPr lang="en-US" dirty="0" smtClean="0"/>
              <a:t>: 26! / (6!10!2^10)</a:t>
            </a:r>
          </a:p>
          <a:p>
            <a:endParaRPr lang="en-US" dirty="0" smtClean="0"/>
          </a:p>
          <a:p>
            <a:r>
              <a:rPr lang="en-US" dirty="0" err="1" smtClean="0"/>
              <a:t>Numberphile</a:t>
            </a:r>
            <a:r>
              <a:rPr lang="en-US" dirty="0" smtClean="0"/>
              <a:t> on Enigma/Bombe</a:t>
            </a:r>
          </a:p>
          <a:p>
            <a:r>
              <a:rPr lang="en-US" dirty="0" smtClean="0"/>
              <a:t>For those who want to learn more about the mechanism of the Bombe and how it exploited the flaw in the Enigma, </a:t>
            </a:r>
            <a:r>
              <a:rPr lang="en-US" dirty="0" err="1" smtClean="0"/>
              <a:t>Numberphile</a:t>
            </a:r>
            <a:r>
              <a:rPr lang="en-US" dirty="0" smtClean="0"/>
              <a:t> has recently done an excellent episode on it. Enjoy!</a:t>
            </a:r>
          </a:p>
          <a:p>
            <a:endParaRPr lang="en-US" dirty="0" smtClean="0"/>
          </a:p>
          <a:p>
            <a:r>
              <a:rPr lang="en-US" dirty="0" smtClean="0"/>
              <a:t>Flaw in the Enigma: http://www.youtube.com/watch?v=V4V2bpZlqx8</a:t>
            </a:r>
          </a:p>
          <a:p>
            <a:r>
              <a:rPr lang="en-US" dirty="0" smtClean="0"/>
              <a:t>Previous episode on Enigma: http://www.youtube.com/watch?v=G2_Q9FoD-oQ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5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4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Tbyte</a:t>
            </a:r>
            <a:r>
              <a:rPr lang="en-US" dirty="0" smtClean="0"/>
              <a:t> = 2^40 bytes (or 10^12 bytes)</a:t>
            </a:r>
          </a:p>
          <a:p>
            <a:endParaRPr lang="en-US" dirty="0" smtClean="0"/>
          </a:p>
          <a:p>
            <a:r>
              <a:rPr lang="en-US" dirty="0" smtClean="0"/>
              <a:t>Note that Moore</a:t>
            </a:r>
            <a:r>
              <a:rPr lang="ja-JP" altLang="en-US" dirty="0" smtClean="0">
                <a:latin typeface="Arial" charset="0"/>
              </a:rPr>
              <a:t>’</a:t>
            </a:r>
            <a:r>
              <a:rPr lang="en-US" altLang="ja-JP" dirty="0" smtClean="0"/>
              <a:t>s law is not about speed predictions but about chip complexity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Another </a:t>
            </a:r>
            <a:r>
              <a:rPr lang="en-US" sz="1200" dirty="0" err="1" smtClean="0">
                <a:latin typeface="Times New Roman" charset="0"/>
                <a:cs typeface="Times New Roman" charset="0"/>
                <a:sym typeface="Times New Roman" charset="0"/>
              </a:rPr>
              <a:t>powerpoint</a:t>
            </a: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ja-JP" alt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“</a:t>
            </a: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comic</a:t>
            </a:r>
            <a:r>
              <a:rPr lang="ja-JP" alt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”</a:t>
            </a: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 – note that the y axis is log !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x/y where x is the model number and y is the speed in MHz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Rate of performance improvement has been between 1.5 and 1.6 times per year – how much longer will Moore</a:t>
            </a:r>
            <a:r>
              <a:rPr lang="ja-JP" alt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’</a:t>
            </a:r>
            <a:r>
              <a:rPr lang="en-US" sz="1200" dirty="0" smtClean="0">
                <a:latin typeface="Times New Roman" charset="0"/>
                <a:cs typeface="Times New Roman" charset="0"/>
                <a:sym typeface="Times New Roman" charset="0"/>
              </a:rPr>
              <a:t>s Law hold?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C6AFC-CB88-4FD0-8820-98DC49988D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1155700"/>
          </a:xfrm>
          <a:prstGeom prst="rect">
            <a:avLst/>
          </a:prstGeom>
        </p:spPr>
      </p:pic>
      <p:pic>
        <p:nvPicPr>
          <p:cNvPr id="8" name="Picture 7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9" y="5022672"/>
            <a:ext cx="3653862" cy="1042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84200" indent="-355600">
              <a:tabLst/>
              <a:defRPr lang="en-US" sz="2800" dirty="0" smtClean="0"/>
            </a:lvl2pPr>
            <a:lvl3pPr marL="755650" indent="-285750">
              <a:tabLst/>
              <a:defRPr sz="2400">
                <a:solidFill>
                  <a:srgbClr val="262626"/>
                </a:solidFill>
              </a:defRPr>
            </a:lvl3pPr>
            <a:lvl4pPr marL="927100" indent="-228600">
              <a:tabLst/>
              <a:defRPr sz="2000">
                <a:solidFill>
                  <a:srgbClr val="262626"/>
                </a:solidFill>
              </a:defRPr>
            </a:lvl4pPr>
            <a:lvl5pPr marL="1155700" indent="-228600">
              <a:tabLst/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1984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84200" indent="-355600">
              <a:tabLst/>
              <a:defRPr lang="en-US" sz="2800" dirty="0" smtClean="0"/>
            </a:lvl2pPr>
            <a:lvl3pPr marL="755650" indent="-285750">
              <a:tabLst/>
              <a:defRPr sz="2400">
                <a:solidFill>
                  <a:srgbClr val="262626"/>
                </a:solidFill>
              </a:defRPr>
            </a:lvl3pPr>
            <a:lvl4pPr marL="927100" indent="-228600">
              <a:tabLst/>
              <a:defRPr sz="2000">
                <a:solidFill>
                  <a:srgbClr val="262626"/>
                </a:solidFill>
              </a:defRPr>
            </a:lvl4pPr>
            <a:lvl5pPr marL="1155700" indent="-228600">
              <a:tabLst/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graphic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6" y="4"/>
            <a:ext cx="462799" cy="625335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88" y="6404515"/>
            <a:ext cx="1310066" cy="453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3"/>
            <a:ext cx="9144000" cy="11557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6" y="2554093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1935" y="1179484"/>
            <a:ext cx="3985931" cy="3422669"/>
          </a:xfrm>
        </p:spPr>
        <p:txBody>
          <a:bodyPr anchor="ctr">
            <a:noAutofit/>
          </a:bodyPr>
          <a:lstStyle>
            <a:lvl1pPr algn="ctr">
              <a:defRPr sz="4800" cap="none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graphic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3250" cy="6858000"/>
          </a:xfrm>
          <a:prstGeom prst="rect">
            <a:avLst/>
          </a:prstGeom>
        </p:spPr>
      </p:pic>
      <p:pic>
        <p:nvPicPr>
          <p:cNvPr id="5" name="Picture 4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35" y="5160816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86800" y="6253357"/>
            <a:ext cx="4572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42048"/>
          </a:xfrm>
        </p:spPr>
        <p:txBody>
          <a:bodyPr/>
          <a:lstStyle>
            <a:lvl1pPr>
              <a:defRPr sz="3200" b="0" i="0" cap="none">
                <a:solidFill>
                  <a:srgbClr val="262626"/>
                </a:solidFill>
              </a:defRPr>
            </a:lvl1pPr>
            <a:lvl2pPr marL="527050" indent="-298450">
              <a:tabLst/>
              <a:defRPr lang="en-US" sz="2800" dirty="0" smtClean="0"/>
            </a:lvl2pPr>
            <a:lvl3pPr>
              <a:defRPr sz="2400">
                <a:solidFill>
                  <a:srgbClr val="262626"/>
                </a:solidFill>
              </a:defRPr>
            </a:lvl3pPr>
            <a:lvl4pPr>
              <a:defRPr sz="2000">
                <a:solidFill>
                  <a:srgbClr val="262626"/>
                </a:solidFill>
              </a:defRPr>
            </a:lvl4pPr>
            <a:lvl5pPr>
              <a:defRPr sz="160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graphic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253357"/>
            <a:ext cx="7256583" cy="606991"/>
          </a:xfrm>
          <a:prstGeom prst="rect">
            <a:avLst/>
          </a:prstGeom>
        </p:spPr>
      </p:pic>
      <p:pic>
        <p:nvPicPr>
          <p:cNvPr id="11" name="Picture 10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1" y="6328937"/>
            <a:ext cx="1310066" cy="4534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0"/>
            <a:ext cx="3143250" cy="6858000"/>
          </a:xfrm>
          <a:prstGeom prst="rect">
            <a:avLst/>
          </a:prstGeom>
        </p:spPr>
      </p:pic>
      <p:pic>
        <p:nvPicPr>
          <p:cNvPr id="6" name="Picture 5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" y="2855609"/>
            <a:ext cx="4019248" cy="11467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78821-17AC-405A-B8E4-C4DF8A6ABB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" y="103183"/>
            <a:ext cx="8961120" cy="88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686800" cy="574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86800" y="6253357"/>
            <a:ext cx="457200" cy="60464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600" b="0" i="0" cap="small"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</a:lstStyle>
          <a:p>
            <a:pPr>
              <a:defRPr/>
            </a:pPr>
            <a:fld id="{867E2119-C512-435A-8A99-A0B6D78DBB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400" b="0" i="0" kern="1200" cap="none">
          <a:solidFill>
            <a:srgbClr val="262626"/>
          </a:solidFill>
          <a:latin typeface="Source Sans Pro"/>
          <a:ea typeface="+mj-ea"/>
          <a:cs typeface="Source Sans Pro"/>
        </a:defRPr>
      </a:lvl1pPr>
    </p:titleStyle>
    <p:bodyStyle>
      <a:lvl1pPr marL="298450" indent="-298450" algn="l" defTabSz="609570" rtl="0" eaLnBrk="1" latinLnBrk="0" hangingPunct="1">
        <a:spcBef>
          <a:spcPts val="0"/>
        </a:spcBef>
        <a:spcAft>
          <a:spcPts val="0"/>
        </a:spcAft>
        <a:buFont typeface="Arial" charset="0"/>
        <a:buChar char="•"/>
        <a:tabLst/>
        <a:defRPr sz="3200" b="0" i="0" strike="noStrike" kern="1200" cap="none" normalizeH="0" baseline="0">
          <a:solidFill>
            <a:srgbClr val="262626"/>
          </a:solidFill>
          <a:latin typeface="Source Sans Pro"/>
          <a:ea typeface="+mn-ea"/>
          <a:cs typeface="Source Sans Pro"/>
        </a:defRPr>
      </a:lvl1pPr>
      <a:lvl2pPr marL="469900" indent="-241300" algn="l" defTabSz="609570" rtl="0" eaLnBrk="1" latinLnBrk="0" hangingPunct="1">
        <a:spcBef>
          <a:spcPts val="0"/>
        </a:spcBef>
        <a:buFont typeface="Arial"/>
        <a:buChar char="•"/>
        <a:tabLst/>
        <a:defRPr sz="2800" kern="1200">
          <a:solidFill>
            <a:srgbClr val="262626"/>
          </a:solidFill>
          <a:latin typeface="Source Sans Pro"/>
          <a:ea typeface="+mn-ea"/>
          <a:cs typeface="Source Sans Pro"/>
        </a:defRPr>
      </a:lvl2pPr>
      <a:lvl3pPr marL="641350" indent="-171450" algn="l" defTabSz="609570" rtl="0" eaLnBrk="1" latinLnBrk="0" hangingPunct="1">
        <a:spcBef>
          <a:spcPct val="20000"/>
        </a:spcBef>
        <a:buFont typeface="Lucida Grande"/>
        <a:buChar char="-"/>
        <a:tabLst/>
        <a:defRPr sz="2400" kern="1200">
          <a:solidFill>
            <a:srgbClr val="262626"/>
          </a:solidFill>
          <a:latin typeface="Source Sans Pro"/>
          <a:ea typeface="+mn-ea"/>
          <a:cs typeface="Source Sans Pro"/>
        </a:defRPr>
      </a:lvl3pPr>
      <a:lvl4pPr marL="1041400" indent="-228600" algn="l" defTabSz="609570" rtl="0" eaLnBrk="1" latinLnBrk="0" hangingPunct="1">
        <a:spcBef>
          <a:spcPct val="20000"/>
        </a:spcBef>
        <a:buFont typeface="Arial"/>
        <a:buChar char="•"/>
        <a:tabLst/>
        <a:defRPr sz="2000" kern="1200" baseline="0">
          <a:solidFill>
            <a:srgbClr val="262626"/>
          </a:solidFill>
          <a:latin typeface="Source Sans Pro"/>
          <a:ea typeface="+mn-ea"/>
          <a:cs typeface="Source Sans Pro"/>
        </a:defRPr>
      </a:lvl4pPr>
      <a:lvl5pPr marL="1439863" indent="-284163" algn="l" defTabSz="609570" rtl="0" eaLnBrk="1" latinLnBrk="0" hangingPunct="1">
        <a:spcBef>
          <a:spcPct val="20000"/>
        </a:spcBef>
        <a:buFont typeface="Arial"/>
        <a:buChar char="»"/>
        <a:tabLst/>
        <a:defRPr sz="1600" kern="1200">
          <a:solidFill>
            <a:srgbClr val="262626"/>
          </a:solidFill>
          <a:latin typeface="Source Sans Pro"/>
          <a:ea typeface="+mn-ea"/>
          <a:cs typeface="Source Sans Pro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380226"/>
            <a:ext cx="9144000" cy="2018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Source Sans Pro"/>
              </a:rPr>
              <a:t>Introduction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6643" y="6108682"/>
            <a:ext cx="5490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6F89F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accent1"/>
                </a:solidFill>
                <a:latin typeface="Source Sans Pro"/>
              </a:rPr>
              <a:t>[Weatherspoon, </a:t>
            </a:r>
            <a:r>
              <a:rPr lang="en-US" dirty="0" err="1">
                <a:solidFill>
                  <a:schemeClr val="accent1"/>
                </a:solidFill>
                <a:latin typeface="Source Sans Pro"/>
              </a:rPr>
              <a:t>Bala</a:t>
            </a:r>
            <a:r>
              <a:rPr lang="en-US" dirty="0">
                <a:solidFill>
                  <a:schemeClr val="accent1"/>
                </a:solidFill>
                <a:latin typeface="Source Sans Pro"/>
              </a:rPr>
              <a:t>, Bracy, and </a:t>
            </a:r>
            <a:r>
              <a:rPr lang="en-US" dirty="0" err="1">
                <a:solidFill>
                  <a:schemeClr val="accent1"/>
                </a:solidFill>
                <a:latin typeface="Source Sans Pro"/>
              </a:rPr>
              <a:t>Sirer</a:t>
            </a:r>
            <a:r>
              <a:rPr lang="en-US" dirty="0">
                <a:solidFill>
                  <a:schemeClr val="accent1"/>
                </a:solidFill>
                <a:latin typeface="Source Sans Pro"/>
              </a:rPr>
              <a:t>]</a:t>
            </a:r>
            <a:endParaRPr lang="en-US" dirty="0">
              <a:solidFill>
                <a:schemeClr val="accent1"/>
              </a:solidFill>
              <a:latin typeface="Source Sans Pro"/>
              <a:cs typeface="Tahoma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78683" y="3398808"/>
            <a:ext cx="5186632" cy="1695091"/>
          </a:xfrm>
          <a:prstGeom prst="rect">
            <a:avLst/>
          </a:prstGeom>
        </p:spPr>
        <p:txBody>
          <a:bodyPr/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469900" indent="-2413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sz="28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641350" indent="-1714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10414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439863" indent="-284163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en-US" sz="2600" b="1" dirty="0">
                <a:solidFill>
                  <a:schemeClr val="tx2"/>
                </a:solidFill>
              </a:rPr>
              <a:t>Prof. Hakim Weatherspoon</a:t>
            </a:r>
          </a:p>
          <a:p>
            <a:pPr marL="0" indent="0" algn="ctr" fontAlgn="auto">
              <a:buNone/>
            </a:pPr>
            <a:r>
              <a:rPr lang="en-US" sz="2600" b="1" dirty="0">
                <a:solidFill>
                  <a:schemeClr val="tx2"/>
                </a:solidFill>
              </a:rPr>
              <a:t>CS 3410</a:t>
            </a:r>
          </a:p>
          <a:p>
            <a:pPr marL="0" indent="0" algn="ctr" fontAlgn="auto">
              <a:buNone/>
            </a:pPr>
            <a:r>
              <a:rPr lang="en-US" sz="2600" dirty="0">
                <a:solidFill>
                  <a:schemeClr val="tx2"/>
                </a:solidFill>
              </a:rPr>
              <a:t>Computer Science</a:t>
            </a:r>
          </a:p>
          <a:p>
            <a:pPr marL="0" indent="0" algn="ctr" fontAlgn="auto">
              <a:buNone/>
            </a:pPr>
            <a:r>
              <a:rPr lang="en-US" sz="2600" dirty="0">
                <a:solidFill>
                  <a:schemeClr val="tx2"/>
                </a:solidFill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7277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67FD8-0ED9-5544-958C-D73BB592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Design a Simple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623D1-85C3-F244-982C-A9A16B03A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80836EB-BC2D-C240-803B-8723B0BBA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3"/>
          <a:stretch/>
        </p:blipFill>
        <p:spPr>
          <a:xfrm>
            <a:off x="342900" y="990600"/>
            <a:ext cx="845820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3A50D9-6F10-7144-ABC4-6F9FD2FEA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 interface between hardware and the lowest level software </a:t>
            </a:r>
          </a:p>
          <a:p>
            <a:r>
              <a:rPr lang="en-US" dirty="0"/>
              <a:t>User portion of the instruction set plus the operating system interfaces used by application programmers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D3BE92-265A-BF4E-9D82-661A1732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Set Architecture (ISA)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46EC2-8531-9642-A8E0-11B0DA137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C3FCAB-1BB4-3547-82C0-333FB733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2000"/>
              </a:lnSpc>
            </a:pPr>
            <a:r>
              <a:rPr lang="en-US" dirty="0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 dirty="0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 dirty="0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 dirty="0"/>
              <a:t>von Neumann architecture: combined </a:t>
            </a:r>
            <a:r>
              <a:rPr lang="en-US" dirty="0" err="1"/>
              <a:t>inst</a:t>
            </a:r>
            <a:r>
              <a:rPr lang="en-US" dirty="0"/>
              <a:t> and data</a:t>
            </a:r>
          </a:p>
          <a:p>
            <a:pPr>
              <a:lnSpc>
                <a:spcPct val="92000"/>
              </a:lnSpc>
            </a:pPr>
            <a:r>
              <a:rPr lang="en-US" dirty="0"/>
              <a:t>A bus connects the two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E1A5B-6DAD-5D4A-9D44-71B1935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Computer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D759-C65C-C34A-8EA2-2FFBD86E6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C948D-7154-974B-8DCD-5030C40D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4384040"/>
            <a:ext cx="7416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9FA7A-9D8A-EB46-B515-569162D61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8FD01-E5FB-4C4E-B085-4D6A5B36E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40167A-260F-954A-A1CC-ECA072483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81150"/>
            <a:ext cx="6756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77013-13D7-9C4D-8558-23E5858F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in this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367DC-50F0-E242-8E40-64D6EC31D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589A7-91B4-FB4D-AEE8-131C3C22C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81150"/>
            <a:ext cx="6756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E675-075D-0645-B1C2-E8728FF7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it begin?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A453A-8AE0-844A-BE88-02F1378F59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BA686-1AA5-E448-B001-359F5A67C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4423410" cy="2552700"/>
          </a:xfrm>
        </p:spPr>
        <p:txBody>
          <a:bodyPr/>
          <a:lstStyle/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Electrical Switch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On/Off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Binary</a:t>
            </a:r>
          </a:p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Transistor</a:t>
            </a:r>
          </a:p>
          <a:p>
            <a:endParaRPr lang="en-US" dirty="0"/>
          </a:p>
        </p:txBody>
      </p:sp>
      <p:pic>
        <p:nvPicPr>
          <p:cNvPr id="5" name="Picture 4" descr="transistor">
            <a:extLst>
              <a:ext uri="{FF2B5EF4-FFF2-40B4-BE49-F238E27FC236}">
                <a16:creationId xmlns:a16="http://schemas.microsoft.com/office/drawing/2014/main" id="{003BE90F-172D-3346-A9C6-9EFB2708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47" y="990600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9326630-07EB-0749-B985-2F76D768D3B3}"/>
              </a:ext>
            </a:extLst>
          </p:cNvPr>
          <p:cNvSpPr txBox="1">
            <a:spLocks noChangeArrowheads="1"/>
          </p:cNvSpPr>
          <p:nvPr/>
        </p:nvSpPr>
        <p:spPr>
          <a:xfrm>
            <a:off x="4797455" y="4733230"/>
            <a:ext cx="4255105" cy="182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The first transistor on a workbench at AT&amp;T Bell Labs in 1947</a:t>
            </a:r>
          </a:p>
        </p:txBody>
      </p:sp>
    </p:spTree>
    <p:extLst>
      <p:ext uri="{BB962C8B-B14F-4D97-AF65-F5344CB8AC3E}">
        <p14:creationId xmlns:p14="http://schemas.microsoft.com/office/powerpoint/2010/main" val="38210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69732-9C44-214F-A899-104DBC825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1965</a:t>
            </a:r>
          </a:p>
          <a:p>
            <a:pPr lvl="1">
              <a:defRPr/>
            </a:pPr>
            <a:r>
              <a:rPr lang="en-US" dirty="0"/>
              <a:t># of transistors integrated on a die doubles every 18-24 months (</a:t>
            </a:r>
            <a:r>
              <a:rPr lang="en-US" i="1" dirty="0"/>
              <a:t>i.e., </a:t>
            </a:r>
            <a:r>
              <a:rPr lang="en-US" dirty="0"/>
              <a:t>grows exponentially with time)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Amazingly visionary </a:t>
            </a:r>
          </a:p>
          <a:p>
            <a:pPr lvl="1">
              <a:defRPr/>
            </a:pPr>
            <a:r>
              <a:rPr lang="en-US" sz="2000" dirty="0"/>
              <a:t>2300 transistors, 1 MHz clock (Intel 4004) - 1971</a:t>
            </a:r>
          </a:p>
          <a:p>
            <a:pPr lvl="1">
              <a:defRPr/>
            </a:pPr>
            <a:r>
              <a:rPr lang="en-US" sz="2000" dirty="0"/>
              <a:t>16 Million transistors (Ultra Sparc III)</a:t>
            </a:r>
          </a:p>
          <a:p>
            <a:pPr lvl="1">
              <a:defRPr/>
            </a:pPr>
            <a:r>
              <a:rPr lang="en-US" sz="2000" dirty="0"/>
              <a:t>42 Million transistors, 2 GHz clock (Intel Xeon) – 2001</a:t>
            </a:r>
          </a:p>
          <a:p>
            <a:pPr lvl="1">
              <a:defRPr/>
            </a:pPr>
            <a:r>
              <a:rPr lang="en-US" sz="2000" dirty="0"/>
              <a:t>55 Million transistors, 3 GHz, 130nm technology, 250mm</a:t>
            </a:r>
            <a:r>
              <a:rPr lang="en-US" sz="2000" baseline="30000" dirty="0"/>
              <a:t>2</a:t>
            </a:r>
            <a:r>
              <a:rPr lang="en-US" sz="2000" dirty="0"/>
              <a:t> die (Intel Pentium 4) – 2004</a:t>
            </a:r>
          </a:p>
          <a:p>
            <a:pPr lvl="1">
              <a:defRPr/>
            </a:pPr>
            <a:r>
              <a:rPr lang="en-US" sz="2000" dirty="0"/>
              <a:t>290+ Million transistors, 3 GHz (Intel Core 2 Duo) – 2007</a:t>
            </a:r>
          </a:p>
          <a:p>
            <a:pPr lvl="1">
              <a:defRPr/>
            </a:pPr>
            <a:r>
              <a:rPr lang="en-US" sz="2000" dirty="0"/>
              <a:t>721 Million transistors, 2 GHz (Nehalem) - 2009</a:t>
            </a:r>
          </a:p>
          <a:p>
            <a:pPr lvl="1">
              <a:defRPr/>
            </a:pPr>
            <a:r>
              <a:rPr lang="en-US" sz="2000" dirty="0"/>
              <a:t>1.4 Billion transistors, 3.4 GHz Intel Haswell (Quad core) – 2013</a:t>
            </a:r>
          </a:p>
          <a:p>
            <a:pPr lvl="1">
              <a:defRPr/>
            </a:pPr>
            <a:r>
              <a:rPr lang="en-US" sz="2000" dirty="0"/>
              <a:t>7.2 Billion transistors, 3-3.9 GHz Intel Broadwell (22-core) – 2016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D9B2DF-D7BD-AE44-A913-9522D2F4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967F2-A203-0349-B585-C7D2DF914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8BBD-62B8-104F-903A-BDA6454504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id="{4447560B-98C4-CF44-8DEA-0AA4E6C5614E}"/>
              </a:ext>
            </a:extLst>
          </p:cNvPr>
          <p:cNvSpPr>
            <a:spLocks/>
          </p:cNvSpPr>
          <p:nvPr/>
        </p:nvSpPr>
        <p:spPr bwMode="auto">
          <a:xfrm>
            <a:off x="186690" y="154880"/>
            <a:ext cx="8829932" cy="59830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AF0FE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6" name="Picture 3" descr="droppedImage.png">
            <a:extLst>
              <a:ext uri="{FF2B5EF4-FFF2-40B4-BE49-F238E27FC236}">
                <a16:creationId xmlns:a16="http://schemas.microsoft.com/office/drawing/2014/main" id="{4FFC59BE-DEF2-1E44-968E-EA35D4537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09" y="394764"/>
            <a:ext cx="6455093" cy="580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F902ED-6502-7B4F-A03F-186668FE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Performance Increase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F7297-1691-CD49-9151-DAE820A118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DD577-102E-D840-9F08-85632314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5"/>
          <a:stretch/>
        </p:blipFill>
        <p:spPr>
          <a:xfrm>
            <a:off x="247650" y="995557"/>
            <a:ext cx="8648700" cy="50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4A944-F4E8-1549-A4E4-51D1A794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23FBB-0E01-F44F-86A4-7376F1436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transistor">
            <a:extLst>
              <a:ext uri="{FF2B5EF4-FFF2-40B4-BE49-F238E27FC236}">
                <a16:creationId xmlns:a16="http://schemas.microsoft.com/office/drawing/2014/main" id="{5BBF4109-1C6D-A344-8437-EF68CA85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8" y="990600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>
            <a:extLst>
              <a:ext uri="{FF2B5EF4-FFF2-40B4-BE49-F238E27FC236}">
                <a16:creationId xmlns:a16="http://schemas.microsoft.com/office/drawing/2014/main" id="{834E6DC7-C8DA-C44D-B27F-C063C317A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24"/>
          <a:stretch/>
        </p:blipFill>
        <p:spPr bwMode="auto">
          <a:xfrm>
            <a:off x="3839748" y="1131589"/>
            <a:ext cx="5112897" cy="31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E8B481-34C5-FA41-9217-975FF03DBF4F}"/>
              </a:ext>
            </a:extLst>
          </p:cNvPr>
          <p:cNvSpPr txBox="1"/>
          <p:nvPr/>
        </p:nvSpPr>
        <p:spPr>
          <a:xfrm>
            <a:off x="4676570" y="885368"/>
            <a:ext cx="44759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http://techguru3d.com/4th-gen-intel-haswell-processors-architecture-and-lineup/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0F8D1-1254-B242-A42E-000DA35F31F4}"/>
              </a:ext>
            </a:extLst>
          </p:cNvPr>
          <p:cNvSpPr txBox="1"/>
          <p:nvPr/>
        </p:nvSpPr>
        <p:spPr>
          <a:xfrm>
            <a:off x="6396196" y="744379"/>
            <a:ext cx="2809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https://</a:t>
            </a:r>
            <a:r>
              <a:rPr lang="en-US" sz="1000" dirty="0" err="1">
                <a:solidFill>
                  <a:schemeClr val="tx2"/>
                </a:solidFill>
              </a:rPr>
              <a:t>en.wikipedia.org</a:t>
            </a:r>
            <a:r>
              <a:rPr lang="en-US" sz="1000" dirty="0">
                <a:solidFill>
                  <a:schemeClr val="tx2"/>
                </a:solidFill>
              </a:rPr>
              <a:t>/wiki/</a:t>
            </a:r>
            <a:r>
              <a:rPr lang="en-US" sz="1000" dirty="0" err="1">
                <a:solidFill>
                  <a:schemeClr val="tx2"/>
                </a:solidFill>
              </a:rPr>
              <a:t>Transistor_count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93B021-0F8E-1947-B968-D15DB2BA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0"/>
            <a:ext cx="4188703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The first transistor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Bardeen, Brattain, and Shockley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2790908-FBE4-5B40-B5DA-DAB76E38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Intel </a:t>
            </a:r>
            <a:r>
              <a:rPr lang="en-US" sz="2800" dirty="0" err="1">
                <a:solidFill>
                  <a:schemeClr val="tx2"/>
                </a:solidFill>
                <a:latin typeface="Helvetica" charset="0"/>
              </a:rPr>
              <a:t>Haswell</a:t>
            </a:r>
            <a:endParaRPr lang="en-US" sz="2800" dirty="0">
              <a:solidFill>
                <a:schemeClr val="tx2"/>
              </a:solidFill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1.4 billion transistors, 22nm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177 square millimeters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Four processing cores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98BC4D-5B5B-844F-BAE4-BE0950F6F490}"/>
              </a:ext>
            </a:extLst>
          </p:cNvPr>
          <p:cNvSpPr/>
          <p:nvPr/>
        </p:nvSpPr>
        <p:spPr>
          <a:xfrm>
            <a:off x="2068644" y="6145175"/>
            <a:ext cx="650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n-US" i="1" dirty="0">
                <a:solidFill>
                  <a:schemeClr val="accent1"/>
                </a:solidFill>
                <a:latin typeface="Helvetica" charset="0"/>
              </a:rPr>
              <a:t>What are we doing with all these transistors?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81" y="6563850"/>
            <a:ext cx="4846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https://en.wikipedia.org/wiki/Transistor_count</a:t>
            </a:r>
          </a:p>
        </p:txBody>
      </p:sp>
    </p:spTree>
    <p:extLst>
      <p:ext uri="{BB962C8B-B14F-4D97-AF65-F5344CB8AC3E}">
        <p14:creationId xmlns:p14="http://schemas.microsoft.com/office/powerpoint/2010/main" val="24597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0F643-A144-CF48-844A-7EFC1CF9CB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2" descr="http://upload.wikimedia.org/wikipedia/en/c/c8/Alan_Turing_photo.jpg">
            <a:extLst>
              <a:ext uri="{FF2B5EF4-FFF2-40B4-BE49-F238E27FC236}">
                <a16:creationId xmlns:a16="http://schemas.microsoft.com/office/drawing/2014/main" id="{08C54589-6EAA-F24D-9EC8-C1EB152EF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838200"/>
            <a:ext cx="30765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upload.wikimedia.org/wikipedia/commons/3/3d/Maquina.png">
            <a:extLst>
              <a:ext uri="{FF2B5EF4-FFF2-40B4-BE49-F238E27FC236}">
                <a16:creationId xmlns:a16="http://schemas.microsoft.com/office/drawing/2014/main" id="{57211629-8B70-5E4D-93E6-08BAD6F6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09997"/>
            <a:ext cx="5431892" cy="30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FDB45F-26A5-424D-8B3C-3F07E77FA0B2}"/>
              </a:ext>
            </a:extLst>
          </p:cNvPr>
          <p:cNvSpPr txBox="1"/>
          <p:nvPr/>
        </p:nvSpPr>
        <p:spPr>
          <a:xfrm>
            <a:off x="6135213" y="5083064"/>
            <a:ext cx="2005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Alan Turing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F295F-F100-5B4A-BCEC-F3C6DEF96AC6}"/>
              </a:ext>
            </a:extLst>
          </p:cNvPr>
          <p:cNvSpPr txBox="1"/>
          <p:nvPr/>
        </p:nvSpPr>
        <p:spPr>
          <a:xfrm>
            <a:off x="1371601" y="4867621"/>
            <a:ext cx="2828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Turing Machine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+mj-lt"/>
              </a:rPr>
              <a:t>1936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60320E-DA2D-EE48-A1C6-C6649FD03051}"/>
              </a:ext>
            </a:extLst>
          </p:cNvPr>
          <p:cNvSpPr/>
          <p:nvPr/>
        </p:nvSpPr>
        <p:spPr>
          <a:xfrm>
            <a:off x="55051" y="5884025"/>
            <a:ext cx="6080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= abstract model for CPU that can simulate any algorithm</a:t>
            </a:r>
          </a:p>
        </p:txBody>
      </p:sp>
    </p:spTree>
    <p:extLst>
      <p:ext uri="{BB962C8B-B14F-4D97-AF65-F5344CB8AC3E}">
        <p14:creationId xmlns:p14="http://schemas.microsoft.com/office/powerpoint/2010/main" val="30792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4A944-F4E8-1549-A4E4-51D1A794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23FBB-0E01-F44F-86A4-7376F1436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 descr="transistor">
            <a:extLst>
              <a:ext uri="{FF2B5EF4-FFF2-40B4-BE49-F238E27FC236}">
                <a16:creationId xmlns:a16="http://schemas.microsoft.com/office/drawing/2014/main" id="{5BBF4109-1C6D-A344-8437-EF68CA85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8" y="990600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E8B481-34C5-FA41-9217-975FF03DBF4F}"/>
              </a:ext>
            </a:extLst>
          </p:cNvPr>
          <p:cNvSpPr txBox="1"/>
          <p:nvPr/>
        </p:nvSpPr>
        <p:spPr>
          <a:xfrm>
            <a:off x="4543010" y="846148"/>
            <a:ext cx="4849764" cy="40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https://</a:t>
            </a:r>
            <a:r>
              <a:rPr lang="en-US" sz="1000" dirty="0" err="1">
                <a:solidFill>
                  <a:schemeClr val="tx2"/>
                </a:solidFill>
              </a:rPr>
              <a:t>www.computershopper.com</a:t>
            </a:r>
            <a:r>
              <a:rPr lang="en-US" sz="1000" dirty="0">
                <a:solidFill>
                  <a:schemeClr val="tx2"/>
                </a:solidFill>
              </a:rPr>
              <a:t>/computex-2015/performance-preview-desktop-broadwell-at-computex-2015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0F8D1-1254-B242-A42E-000DA35F31F4}"/>
              </a:ext>
            </a:extLst>
          </p:cNvPr>
          <p:cNvSpPr txBox="1"/>
          <p:nvPr/>
        </p:nvSpPr>
        <p:spPr>
          <a:xfrm>
            <a:off x="6408158" y="679059"/>
            <a:ext cx="2809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https://</a:t>
            </a:r>
            <a:r>
              <a:rPr lang="en-US" sz="1000" dirty="0" err="1">
                <a:solidFill>
                  <a:schemeClr val="tx2"/>
                </a:solidFill>
              </a:rPr>
              <a:t>en.wikipedia.org</a:t>
            </a:r>
            <a:r>
              <a:rPr lang="en-US" sz="1000" dirty="0">
                <a:solidFill>
                  <a:schemeClr val="tx2"/>
                </a:solidFill>
              </a:rPr>
              <a:t>/wiki/</a:t>
            </a:r>
            <a:r>
              <a:rPr lang="en-US" sz="1000" dirty="0" err="1">
                <a:solidFill>
                  <a:schemeClr val="tx2"/>
                </a:solidFill>
              </a:rPr>
              <a:t>Transistor_count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93B021-0F8E-1947-B968-D15DB2BA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0"/>
            <a:ext cx="423821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The first transistor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Bardeen, Brattain, and Shockley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2790908-FBE4-5B40-B5DA-DAB76E38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Intel Broadwell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7.2 billion transistors, 14nm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456 square millimeters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Up to 22 processing cores</a:t>
            </a:r>
          </a:p>
        </p:txBody>
      </p:sp>
      <p:pic>
        <p:nvPicPr>
          <p:cNvPr id="12" name="Picture 2" descr="5th Generation Core Die Map">
            <a:extLst>
              <a:ext uri="{FF2B5EF4-FFF2-40B4-BE49-F238E27FC236}">
                <a16:creationId xmlns:a16="http://schemas.microsoft.com/office/drawing/2014/main" id="{E552FBCB-B8D8-3645-A876-31C62E45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28" y="1224175"/>
            <a:ext cx="2905717" cy="325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98BC4D-5B5B-844F-BAE4-BE0950F6F490}"/>
              </a:ext>
            </a:extLst>
          </p:cNvPr>
          <p:cNvSpPr/>
          <p:nvPr/>
        </p:nvSpPr>
        <p:spPr>
          <a:xfrm>
            <a:off x="2068644" y="6145175"/>
            <a:ext cx="650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n-US" i="1" dirty="0">
                <a:solidFill>
                  <a:schemeClr val="accent1"/>
                </a:solidFill>
                <a:latin typeface="Helvetica" charset="0"/>
              </a:rPr>
              <a:t>What are we doing with all these transistors?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381" y="6563850"/>
            <a:ext cx="4846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https://en.wikipedia.org/wiki/Transistor_count</a:t>
            </a:r>
          </a:p>
        </p:txBody>
      </p:sp>
    </p:spTree>
    <p:extLst>
      <p:ext uri="{BB962C8B-B14F-4D97-AF65-F5344CB8AC3E}">
        <p14:creationId xmlns:p14="http://schemas.microsoft.com/office/powerpoint/2010/main" val="42656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4A944-F4E8-1549-A4E4-51D1A794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23FBB-0E01-F44F-86A4-7376F1436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 descr="transistor">
            <a:extLst>
              <a:ext uri="{FF2B5EF4-FFF2-40B4-BE49-F238E27FC236}">
                <a16:creationId xmlns:a16="http://schemas.microsoft.com/office/drawing/2014/main" id="{5BBF4109-1C6D-A344-8437-EF68CA85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8" y="990600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0F8D1-1254-B242-A42E-000DA35F31F4}"/>
              </a:ext>
            </a:extLst>
          </p:cNvPr>
          <p:cNvSpPr txBox="1"/>
          <p:nvPr/>
        </p:nvSpPr>
        <p:spPr>
          <a:xfrm>
            <a:off x="6408158" y="679059"/>
            <a:ext cx="2809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https://</a:t>
            </a:r>
            <a:r>
              <a:rPr lang="en-US" sz="1000" dirty="0" err="1">
                <a:solidFill>
                  <a:schemeClr val="tx2"/>
                </a:solidFill>
              </a:rPr>
              <a:t>en.wikipedia.org</a:t>
            </a:r>
            <a:r>
              <a:rPr lang="en-US" sz="1000" dirty="0">
                <a:solidFill>
                  <a:schemeClr val="tx2"/>
                </a:solidFill>
              </a:rPr>
              <a:t>/wiki/</a:t>
            </a:r>
            <a:r>
              <a:rPr lang="en-US" sz="1000" dirty="0" err="1">
                <a:solidFill>
                  <a:schemeClr val="tx2"/>
                </a:solidFill>
              </a:rPr>
              <a:t>Transistor_count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93B021-0F8E-1947-B968-D15DB2BA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0"/>
            <a:ext cx="431217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The first transistor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Bardeen, Brattain, and Shockley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2790908-FBE4-5B40-B5DA-DAB76E38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Galaxy Note </a:t>
            </a:r>
            <a:r>
              <a:rPr lang="en-US" sz="2800" dirty="0" smtClean="0">
                <a:solidFill>
                  <a:schemeClr val="tx2"/>
                </a:solidFill>
                <a:latin typeface="Helvetica" charset="0"/>
              </a:rPr>
              <a:t>9</a:t>
            </a:r>
            <a:endParaRPr lang="en-US" sz="2800" dirty="0">
              <a:solidFill>
                <a:schemeClr val="tx2"/>
              </a:solidFill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8 processing cores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800" dirty="0" err="1">
                <a:solidFill>
                  <a:schemeClr val="tx2"/>
                </a:solidFill>
                <a:latin typeface="Helvetica" charset="0"/>
              </a:rPr>
              <a:t>Exynos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 9 Octa 8895 processor</a:t>
            </a:r>
          </a:p>
        </p:txBody>
      </p:sp>
      <p:pic>
        <p:nvPicPr>
          <p:cNvPr id="13" name="Picture 2" descr="http://images.anandtech.com/doci/6768/Screen%20Shot%202013-02-20%20at%2012.41.44%20PM_575px.png">
            <a:extLst>
              <a:ext uri="{FF2B5EF4-FFF2-40B4-BE49-F238E27FC236}">
                <a16:creationId xmlns:a16="http://schemas.microsoft.com/office/drawing/2014/main" id="{1927E4D0-579D-8E4C-B5C2-37F4FAC8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33" y="426880"/>
            <a:ext cx="5840185" cy="40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98BC4D-5B5B-844F-BAE4-BE0950F6F490}"/>
              </a:ext>
            </a:extLst>
          </p:cNvPr>
          <p:cNvSpPr/>
          <p:nvPr/>
        </p:nvSpPr>
        <p:spPr>
          <a:xfrm>
            <a:off x="2068644" y="6145175"/>
            <a:ext cx="650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n-US" i="1" dirty="0">
                <a:solidFill>
                  <a:schemeClr val="accent1"/>
                </a:solidFill>
                <a:latin typeface="Helvetica" charset="0"/>
              </a:rPr>
              <a:t>What are we doing with all these transistors?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381" y="6563850"/>
            <a:ext cx="4846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https://en.wikipedia.org/wiki/Exynos</a:t>
            </a:r>
          </a:p>
        </p:txBody>
      </p:sp>
    </p:spTree>
    <p:extLst>
      <p:ext uri="{BB962C8B-B14F-4D97-AF65-F5344CB8AC3E}">
        <p14:creationId xmlns:p14="http://schemas.microsoft.com/office/powerpoint/2010/main" val="11000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DB5E-A178-AB46-906D-B4921E81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we doing with all these transistors?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89003-D003-A046-BF89-41BFB8BF7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2AB7A8-340D-B042-9B92-257D2698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03020"/>
            <a:ext cx="8686800" cy="5429628"/>
          </a:xfrm>
        </p:spPr>
        <p:txBody>
          <a:bodyPr/>
          <a:lstStyle/>
          <a:p>
            <a:r>
              <a:rPr lang="en-US" dirty="0"/>
              <a:t>Everything these days!</a:t>
            </a:r>
          </a:p>
          <a:p>
            <a:pPr lvl="1"/>
            <a:r>
              <a:rPr lang="en-US" dirty="0"/>
              <a:t>Phones, cars, televisions, games, computers,…</a:t>
            </a:r>
          </a:p>
        </p:txBody>
      </p:sp>
    </p:spTree>
    <p:extLst>
      <p:ext uri="{BB962C8B-B14F-4D97-AF65-F5344CB8AC3E}">
        <p14:creationId xmlns:p14="http://schemas.microsoft.com/office/powerpoint/2010/main" val="30150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2F4177-41AC-C04F-AC90-F67384F6E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System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9B72F-15E3-934A-842E-E6C377060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17" descr="f01-07-P374493">
            <a:extLst>
              <a:ext uri="{FF2B5EF4-FFF2-40B4-BE49-F238E27FC236}">
                <a16:creationId xmlns:a16="http://schemas.microsoft.com/office/drawing/2014/main" id="{03E3B05B-1C3B-8D46-A030-EDF28A4A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6" descr="12~Figure_1">
            <a:extLst>
              <a:ext uri="{FF2B5EF4-FFF2-40B4-BE49-F238E27FC236}">
                <a16:creationId xmlns:a16="http://schemas.microsoft.com/office/drawing/2014/main" id="{E9D3ECDF-606D-B446-B503-C10B3359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6682422" y="1017655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f01-08-P374493">
            <a:extLst>
              <a:ext uri="{FF2B5EF4-FFF2-40B4-BE49-F238E27FC236}">
                <a16:creationId xmlns:a16="http://schemas.microsoft.com/office/drawing/2014/main" id="{1A68DEF5-47E9-AF4F-B03B-1918DC70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5233391" y="3841886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182B-1F56-5E4F-8FB5-73E96A62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AD1B4-584F-A74D-9334-5912A1D35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7C033-2B8B-6A42-ACCB-4B8DEEFFD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0070C0"/>
                </a:solidFill>
              </a:rPr>
              <a:t>Basic knowledge needed for </a:t>
            </a:r>
            <a:r>
              <a:rPr lang="en-US" i="1" dirty="0">
                <a:solidFill>
                  <a:srgbClr val="0070C0"/>
                </a:solidFill>
              </a:rPr>
              <a:t>all</a:t>
            </a:r>
            <a:r>
              <a:rPr lang="en-US" dirty="0">
                <a:solidFill>
                  <a:srgbClr val="0070C0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operating systems, compilers,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0070C0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0070C0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0070C0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0070C0"/>
                </a:solidFill>
              </a:rPr>
              <a:t>Understand where the world is going</a:t>
            </a:r>
            <a:endParaRPr lang="en-US" i="1" dirty="0">
              <a:solidFill>
                <a:schemeClr val="accent2"/>
              </a:solidFill>
            </a:endParaRPr>
          </a:p>
          <a:p>
            <a:pPr marL="0" lvl="1" indent="0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i="1" dirty="0">
                <a:solidFill>
                  <a:schemeClr val="accent2"/>
                </a:solidFill>
              </a:rPr>
              <a:t>	The Mysteries of Computing will be revealed!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2F727-EC5B-0647-8B49-DD557EC04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2" descr="http://upload.wikimedia.org/wikipedia/commons/3/3e/EnigmaMachineLabeled.jpg">
            <a:extLst>
              <a:ext uri="{FF2B5EF4-FFF2-40B4-BE49-F238E27FC236}">
                <a16:creationId xmlns:a16="http://schemas.microsoft.com/office/drawing/2014/main" id="{CDE9BD72-BB90-7447-A5E3-B55A85D4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8860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weather\AppData\Local\Microsoft\Windows\Temporary Internet Files\Content.IE5\568C2J3L\IMG_20111004_155237.jpg">
            <a:extLst>
              <a:ext uri="{FF2B5EF4-FFF2-40B4-BE49-F238E27FC236}">
                <a16:creationId xmlns:a16="http://schemas.microsoft.com/office/drawing/2014/main" id="{C1A65045-02A3-5F4B-8420-C9453FAC0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33" y="842356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39E4E-FE63-E74E-89F7-C5B2D037330C}"/>
              </a:ext>
            </a:extLst>
          </p:cNvPr>
          <p:cNvSpPr txBox="1"/>
          <p:nvPr/>
        </p:nvSpPr>
        <p:spPr>
          <a:xfrm>
            <a:off x="5026896" y="3787486"/>
            <a:ext cx="350769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The Bombe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used by the Allies to 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break the German 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Enigma machine during 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World War 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C046E-1444-3D47-8A92-25C98AAE50AC}"/>
              </a:ext>
            </a:extLst>
          </p:cNvPr>
          <p:cNvSpPr txBox="1"/>
          <p:nvPr/>
        </p:nvSpPr>
        <p:spPr>
          <a:xfrm>
            <a:off x="405536" y="4619625"/>
            <a:ext cx="3530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Enigma machine </a:t>
            </a:r>
          </a:p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Used by the Germans during </a:t>
            </a:r>
          </a:p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World War II to encrypt and </a:t>
            </a:r>
          </a:p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exchange secret messages</a:t>
            </a:r>
          </a:p>
        </p:txBody>
      </p:sp>
    </p:spTree>
    <p:extLst>
      <p:ext uri="{BB962C8B-B14F-4D97-AF65-F5344CB8AC3E}">
        <p14:creationId xmlns:p14="http://schemas.microsoft.com/office/powerpoint/2010/main" val="20140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C08E-CF3F-7E44-B5A4-001628D566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26B0A4-0E7A-9A40-8DAA-451D7660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4419600" cy="19812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</a:rPr>
              <a:t>ENIAC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/>
            </a:r>
            <a:br>
              <a:rPr lang="en-US" sz="3200" dirty="0">
                <a:solidFill>
                  <a:schemeClr val="tx2"/>
                </a:solidFill>
                <a:latin typeface="+mj-lt"/>
              </a:rPr>
            </a:br>
            <a:r>
              <a:rPr lang="en-US" sz="3200" dirty="0">
                <a:solidFill>
                  <a:schemeClr val="tx2"/>
                </a:solidFill>
                <a:latin typeface="+mj-lt"/>
              </a:rPr>
              <a:t>Electronic Numerical Integrator And Computer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2618D59-2234-2044-80BB-C2DE7D352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324100"/>
            <a:ext cx="5484316" cy="4191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2CDE4-FE89-FD43-80F0-D6EBED679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"/>
            <a:ext cx="4015586" cy="4091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7B8A0-EE65-7B43-8F33-73C9CFE2BAA9}"/>
              </a:ext>
            </a:extLst>
          </p:cNvPr>
          <p:cNvSpPr txBox="1"/>
          <p:nvPr/>
        </p:nvSpPr>
        <p:spPr>
          <a:xfrm>
            <a:off x="5971534" y="4495800"/>
            <a:ext cx="2997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1946</a:t>
            </a: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John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Mauchly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J.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Presper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Eckert </a:t>
            </a:r>
          </a:p>
        </p:txBody>
      </p:sp>
    </p:spTree>
    <p:extLst>
      <p:ext uri="{BB962C8B-B14F-4D97-AF65-F5344CB8AC3E}">
        <p14:creationId xmlns:p14="http://schemas.microsoft.com/office/powerpoint/2010/main" val="25890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2F4E9-9D9F-5441-9BDC-B9AE546AFD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7FECE5-5446-8E41-8DBF-74E9EE28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147"/>
            <a:ext cx="5410200" cy="19812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</a:rPr>
              <a:t>IBM 7090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/>
            </a:r>
            <a:br>
              <a:rPr lang="en-US" sz="3200" dirty="0">
                <a:solidFill>
                  <a:schemeClr val="tx2"/>
                </a:solidFill>
                <a:latin typeface="+mj-lt"/>
              </a:rPr>
            </a:br>
            <a:r>
              <a:rPr lang="en-US" sz="3200" dirty="0">
                <a:solidFill>
                  <a:schemeClr val="tx2"/>
                </a:solidFill>
                <a:latin typeface="+mj-lt"/>
              </a:rPr>
              <a:t>Human Computers programming the IBM 7090</a:t>
            </a:r>
            <a:br>
              <a:rPr lang="en-US" sz="3200" dirty="0">
                <a:solidFill>
                  <a:schemeClr val="tx2"/>
                </a:solidFill>
                <a:latin typeface="+mj-lt"/>
              </a:rPr>
            </a:b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026B1-2228-164F-9BF4-87C1DF0423D1}"/>
              </a:ext>
            </a:extLst>
          </p:cNvPr>
          <p:cNvSpPr txBox="1"/>
          <p:nvPr/>
        </p:nvSpPr>
        <p:spPr>
          <a:xfrm>
            <a:off x="6071729" y="3004478"/>
            <a:ext cx="29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Mary Jackson</a:t>
            </a:r>
          </a:p>
        </p:txBody>
      </p:sp>
      <p:pic>
        <p:nvPicPr>
          <p:cNvPr id="8" name="Picture 2" descr="https://images.techhive.com/images/article/2016/12/hidden-figures-4-100700833-large.jpg">
            <a:extLst>
              <a:ext uri="{FF2B5EF4-FFF2-40B4-BE49-F238E27FC236}">
                <a16:creationId xmlns:a16="http://schemas.microsoft.com/office/drawing/2014/main" id="{E312F6ED-E36E-A646-944E-06498F146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698"/>
            <a:ext cx="3959225" cy="29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.ytimg.com/vi/XetHU_pAWOo/hqdefault.jpg">
            <a:extLst>
              <a:ext uri="{FF2B5EF4-FFF2-40B4-BE49-F238E27FC236}">
                <a16:creationId xmlns:a16="http://schemas.microsoft.com/office/drawing/2014/main" id="{C4D198CB-3F53-D34D-A260-D43AE7D74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14614"/>
            <a:ext cx="2663825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ages.techhive.com/images/article/2016/12/hidden-figures-7-100700836-large.jpg">
            <a:extLst>
              <a:ext uri="{FF2B5EF4-FFF2-40B4-BE49-F238E27FC236}">
                <a16:creationId xmlns:a16="http://schemas.microsoft.com/office/drawing/2014/main" id="{9AF77BC1-B6AF-9A41-9502-8B04F3CC0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9048" r="9762" b="21524"/>
          <a:stretch/>
        </p:blipFill>
        <p:spPr bwMode="auto">
          <a:xfrm>
            <a:off x="0" y="3407568"/>
            <a:ext cx="5782775" cy="32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5E16FE-AEAE-6842-9C16-724B93ABA38C}"/>
              </a:ext>
            </a:extLst>
          </p:cNvPr>
          <p:cNvSpPr txBox="1"/>
          <p:nvPr/>
        </p:nvSpPr>
        <p:spPr>
          <a:xfrm>
            <a:off x="5867400" y="5673866"/>
            <a:ext cx="29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Hidden Figures</a:t>
            </a:r>
          </a:p>
        </p:txBody>
      </p:sp>
    </p:spTree>
    <p:extLst>
      <p:ext uri="{BB962C8B-B14F-4D97-AF65-F5344CB8AC3E}">
        <p14:creationId xmlns:p14="http://schemas.microsoft.com/office/powerpoint/2010/main" val="15672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B3034B-E398-AD4A-BFC7-223224B48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“Sometimes it is the people that no one imagines anything of who do the things that no one can imagine.” – Alan Turing</a:t>
            </a:r>
          </a:p>
          <a:p>
            <a:pPr indent="-285750">
              <a:lnSpc>
                <a:spcPct val="80000"/>
              </a:lnSpc>
            </a:pPr>
            <a:endParaRPr lang="en-US" dirty="0"/>
          </a:p>
          <a:p>
            <a:pPr marL="12700" indent="0">
              <a:lnSpc>
                <a:spcPct val="80000"/>
              </a:lnSpc>
              <a:buNone/>
            </a:pPr>
            <a:endParaRPr lang="en-US" dirty="0"/>
          </a:p>
          <a:p>
            <a:pPr indent="-285750">
              <a:lnSpc>
                <a:spcPct val="80000"/>
              </a:lnSpc>
            </a:pPr>
            <a:r>
              <a:rPr lang="en-US" dirty="0"/>
              <a:t>Turing Award Winners?</a:t>
            </a:r>
          </a:p>
          <a:p>
            <a:pPr indent="-285750">
              <a:lnSpc>
                <a:spcPct val="80000"/>
              </a:lnSpc>
            </a:pPr>
            <a:r>
              <a:rPr lang="en-US" dirty="0"/>
              <a:t>Eckert Mauchly Award Winners?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E7F8E-6803-BF42-89A6-BEC7D398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7D422-EAA8-BE4B-BB28-F4873F5D8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3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6F13E5-84FE-8148-8229-9BB4DC049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741984"/>
          </a:xfrm>
        </p:spPr>
        <p:txBody>
          <a:bodyPr/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Understand the HW / SW interface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computer is </a:t>
            </a:r>
            <a:r>
              <a:rPr lang="en-GB" dirty="0" smtClean="0"/>
              <a:t>organized</a:t>
            </a:r>
          </a:p>
          <a:p>
            <a:pPr marL="457200" lvl="1" indent="0" defTabSz="449263">
              <a:lnSpc>
                <a:spcPct val="91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Establish a foundation for building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write a good program</a:t>
            </a:r>
          </a:p>
          <a:p>
            <a:pPr marL="1141413" lvl="2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/>
              <a:t>Good = correct, fast, and secure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where the world is going</a:t>
            </a:r>
          </a:p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Understand technology (past, present, future)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182C83-B4DF-8640-B921-94C929B2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10F1F-E779-9544-8139-DFD7B2B155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C2966B-5FF7-C442-BA8E-55B759827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32514"/>
            <a:ext cx="8686800" cy="240007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dirty="0"/>
              <a:t>How does it work?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I’m glad you asked</a:t>
            </a:r>
            <a:r>
              <a:rPr lang="is-IS" dirty="0"/>
              <a:t>…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s-IS" i="1" dirty="0"/>
              <a:t>15 weeks later and you’ll know!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i="1" dirty="0"/>
              <a:t>“I know Kung Fu.”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C32A2-FBBB-814B-8E6B-47460670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4AE1-0AFB-664D-8688-BA8E5B9B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174819-5204-FE43-A90B-2DDFB280E825}"/>
              </a:ext>
            </a:extLst>
          </p:cNvPr>
          <p:cNvSpPr txBox="1">
            <a:spLocks/>
          </p:cNvSpPr>
          <p:nvPr/>
        </p:nvSpPr>
        <p:spPr>
          <a:xfrm>
            <a:off x="228600" y="990600"/>
            <a:ext cx="8686800" cy="3048000"/>
          </a:xfrm>
          <a:prstGeom prst="rect">
            <a:avLst/>
          </a:prstGeom>
          <a:solidFill>
            <a:srgbClr val="F0D271"/>
          </a:solidFill>
        </p:spPr>
        <p:txBody>
          <a:bodyPr vert="horz" lIns="91440" tIns="45720" rIns="91440" bIns="45720" rtlCol="0">
            <a:normAutofit/>
          </a:bodyPr>
          <a:lstStyle>
            <a:lvl1pPr marL="298450" indent="-298450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/>
              <a:defRPr sz="3200" b="0" i="0" strike="noStrike" kern="1200" cap="none" normalizeH="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1pPr>
            <a:lvl2pPr marL="584200" indent="-355600" algn="l" defTabSz="609570" rtl="0" eaLnBrk="1" latinLnBrk="0" hangingPunct="1">
              <a:spcBef>
                <a:spcPts val="0"/>
              </a:spcBef>
              <a:buFont typeface="Arial"/>
              <a:buChar char="•"/>
              <a:tabLst/>
              <a:defRPr lang="en-US" sz="2800" kern="1200" dirty="0" smtClean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2pPr>
            <a:lvl3pPr marL="755650" indent="-285750" algn="l" defTabSz="609570" rtl="0" eaLnBrk="1" latinLnBrk="0" hangingPunct="1">
              <a:spcBef>
                <a:spcPct val="20000"/>
              </a:spcBef>
              <a:buFont typeface="Lucida Grande"/>
              <a:buChar char="-"/>
              <a:tabLst/>
              <a:defRPr sz="24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3pPr>
            <a:lvl4pPr marL="927100" indent="-228600" algn="l" defTabSz="60957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 baseline="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4pPr>
            <a:lvl5pPr marL="1155700" indent="-228600" algn="l" defTabSz="60957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600" kern="1200">
                <a:solidFill>
                  <a:srgbClr val="262626"/>
                </a:solidFill>
                <a:latin typeface="Source Sans Pro"/>
                <a:ea typeface="+mn-ea"/>
                <a:cs typeface="Source Sans Pro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Arial" charset="0"/>
              <a:buNone/>
            </a:pPr>
            <a:r>
              <a:rPr lang="en-US" b="1">
                <a:latin typeface="Courier New" charset="0"/>
                <a:ea typeface="Courier New" charset="0"/>
                <a:cs typeface="Courier New" charset="0"/>
              </a:rPr>
              <a:t>#include &lt;stdio.h&gt;</a:t>
            </a:r>
          </a:p>
          <a:p>
            <a:pPr marL="0" indent="0" fontAlgn="auto">
              <a:buFont typeface="Arial" charset="0"/>
              <a:buNone/>
            </a:pPr>
            <a:endParaRPr lang="en-US" b="1">
              <a:latin typeface="Courier New" charset="0"/>
              <a:ea typeface="Courier New" charset="0"/>
              <a:cs typeface="Courier New" charset="0"/>
            </a:endParaRPr>
          </a:p>
          <a:p>
            <a:pPr marL="0" indent="0" fontAlgn="auto">
              <a:buFont typeface="Arial" charset="0"/>
              <a:buNone/>
            </a:pPr>
            <a:r>
              <a:rPr lang="en-US" b="1">
                <a:latin typeface="Courier New" charset="0"/>
                <a:ea typeface="Courier New" charset="0"/>
                <a:cs typeface="Courier New" charset="0"/>
              </a:rPr>
              <a:t>int main() {</a:t>
            </a:r>
          </a:p>
          <a:p>
            <a:pPr marL="0" indent="0" fontAlgn="auto">
              <a:buFont typeface="Arial" charset="0"/>
              <a:buNone/>
            </a:pPr>
            <a:r>
              <a:rPr lang="en-US" b="1">
                <a:latin typeface="Courier New" charset="0"/>
                <a:ea typeface="Courier New" charset="0"/>
                <a:cs typeface="Courier New" charset="0"/>
              </a:rPr>
              <a:t>  printf("Hello world!\n");</a:t>
            </a:r>
          </a:p>
          <a:p>
            <a:pPr marL="0" indent="0" fontAlgn="auto">
              <a:buFont typeface="Arial" charset="0"/>
              <a:buNone/>
            </a:pPr>
            <a:r>
              <a:rPr lang="en-US" b="1">
                <a:latin typeface="Courier New" charset="0"/>
                <a:ea typeface="Courier New" charset="0"/>
                <a:cs typeface="Courier New" charset="0"/>
              </a:rPr>
              <a:t>  return 0;</a:t>
            </a:r>
          </a:p>
          <a:p>
            <a:pPr marL="0" indent="0" fontAlgn="auto">
              <a:buFont typeface="Arial" charset="0"/>
              <a:buNone/>
            </a:pPr>
            <a:r>
              <a:rPr lang="en-US" b="1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109F7-D45F-E741-8699-2A2BA1FB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828" y="3849684"/>
            <a:ext cx="2478812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6D948-DEFA-2341-B9AB-40413517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Compilers and Assemblers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AED25-E29C-474C-9B7E-9E4474FCA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0FDE5-1195-4879-940F-31B1BE8EAA1F}" type="slidenum">
              <a:rPr lang="en-US" smtClean="0">
                <a:solidFill>
                  <a:schemeClr val="tx2"/>
                </a:solidFill>
                <a:latin typeface="+mj-lt"/>
              </a:rPr>
              <a:pPr>
                <a:defRPr/>
              </a:pPr>
              <a:t>9</a:t>
            </a:fld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4DBA31-0611-5242-8AA4-FC99EE5117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D0AA784E-0B84-194C-B5C0-B15968FD71A7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sz="25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 = 2 * x + 15;</a:t>
              </a:r>
            </a:p>
          </p:txBody>
        </p:sp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7EE3A019-675D-7A44-BD08-7C0BBF9F9884}"/>
                </a:ext>
              </a:extLst>
            </p:cNvPr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C313DA-9DF8-C94C-8BDB-B3D0A470423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F4A0C36C-BB35-314B-9A36-217E7BD55DB7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latin typeface="+mj-lt"/>
                </a:rPr>
                <a:t>compiler</a:t>
              </a: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FC42839B-28E6-854D-AEBB-B46799E71A63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addi</a:t>
              </a:r>
              <a:r>
                <a:rPr lang="en-US" sz="25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	r5, r0, 10</a:t>
              </a: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muli</a:t>
              </a:r>
              <a:r>
                <a:rPr lang="en-US" sz="25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	r5, r5, 2</a:t>
              </a: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addi</a:t>
              </a:r>
              <a:r>
                <a:rPr lang="en-US" sz="25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	r5, r5, 15</a:t>
              </a: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4F300995-4E2A-7649-B820-46F8C4384264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RISC-V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language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1DED7B-FE44-494C-BA52-F014182B0C0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8001" y="4190072"/>
            <a:ext cx="2280960" cy="2151586"/>
            <a:chOff x="228600" y="4114800"/>
            <a:chExt cx="2514600" cy="2371725"/>
          </a:xfrm>
        </p:grpSpPr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570235FA-A8FE-8646-ADA6-D7871178D8D8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RISC-V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chemeClr val="tx2"/>
                  </a:solidFill>
                  <a:latin typeface="+mj-lt"/>
                </a:rPr>
                <a:t>language</a:t>
              </a: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52A0CF46-8743-2743-8561-52B19FE09083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latin typeface="+mj-lt"/>
                </a:rPr>
                <a:t>assembler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D574DCA-C472-7946-88B4-1C59EB2866FA}"/>
              </a:ext>
            </a:extLst>
          </p:cNvPr>
          <p:cNvSpPr txBox="1"/>
          <p:nvPr/>
        </p:nvSpPr>
        <p:spPr>
          <a:xfrm>
            <a:off x="5838618" y="1889809"/>
            <a:ext cx="1845377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  <a:latin typeface="+mj-lt"/>
              </a:rPr>
              <a:t>r0 = 0</a:t>
            </a:r>
          </a:p>
          <a:p>
            <a:endParaRPr lang="en-US" sz="2500" dirty="0">
              <a:solidFill>
                <a:schemeClr val="accent1"/>
              </a:solidFill>
              <a:latin typeface="+mj-lt"/>
            </a:endParaRPr>
          </a:p>
          <a:p>
            <a:r>
              <a:rPr lang="en-US" sz="2500" dirty="0">
                <a:solidFill>
                  <a:schemeClr val="accent1"/>
                </a:solidFill>
                <a:latin typeface="+mj-lt"/>
              </a:rPr>
              <a:t>r5 = r0 + 10</a:t>
            </a:r>
          </a:p>
          <a:p>
            <a:r>
              <a:rPr lang="en-US" sz="2500" dirty="0">
                <a:solidFill>
                  <a:schemeClr val="accent1"/>
                </a:solidFill>
                <a:latin typeface="+mj-lt"/>
              </a:rPr>
              <a:t>r5 = r5 * 2</a:t>
            </a:r>
          </a:p>
          <a:p>
            <a:r>
              <a:rPr lang="en-US" sz="2500" dirty="0">
                <a:solidFill>
                  <a:schemeClr val="accent1"/>
                </a:solidFill>
                <a:latin typeface="+mj-lt"/>
              </a:rPr>
              <a:t>r5 = r5 + 15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02E0A5-EDAD-7C40-83D0-E835DB134204}"/>
              </a:ext>
            </a:extLst>
          </p:cNvPr>
          <p:cNvCxnSpPr>
            <a:stCxn id="17" idx="1"/>
          </p:cNvCxnSpPr>
          <p:nvPr/>
        </p:nvCxnSpPr>
        <p:spPr>
          <a:xfrm flipH="1">
            <a:off x="5105400" y="2897777"/>
            <a:ext cx="733218" cy="384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D801AD-8E1B-E940-ABDC-0E3D8548142E}"/>
              </a:ext>
            </a:extLst>
          </p:cNvPr>
          <p:cNvCxnSpPr/>
          <p:nvPr/>
        </p:nvCxnSpPr>
        <p:spPr>
          <a:xfrm flipH="1">
            <a:off x="4876800" y="332166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A7EB7A-DCA1-214C-B316-1F271BCFDCDB}"/>
              </a:ext>
            </a:extLst>
          </p:cNvPr>
          <p:cNvCxnSpPr/>
          <p:nvPr/>
        </p:nvCxnSpPr>
        <p:spPr>
          <a:xfrm flipH="1">
            <a:off x="5105400" y="3657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60ED9FF-724F-5D4C-82EB-FA6F25705B36}"/>
              </a:ext>
            </a:extLst>
          </p:cNvPr>
          <p:cNvSpPr txBox="1"/>
          <p:nvPr/>
        </p:nvSpPr>
        <p:spPr>
          <a:xfrm>
            <a:off x="5568846" y="3930117"/>
            <a:ext cx="433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latin typeface="+mj-lt"/>
              </a:rPr>
              <a:t>Everything is a number!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F0D8A03-4AEF-C54A-90BB-20C15D4DFF3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21600" y="4913713"/>
            <a:ext cx="6417035" cy="11307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3808" rIns="90000" bIns="45000"/>
          <a:lstStyle/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</a:tabLst>
            </a:pPr>
            <a:r>
              <a:rPr lang="en-US" sz="2500" dirty="0">
                <a:solidFill>
                  <a:schemeClr val="accent1"/>
                </a:solidFill>
                <a:latin typeface="Consolas" pitchFamily="49" charset="0"/>
              </a:rPr>
              <a:t>00000000101000000000001010010011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</a:tabLst>
            </a:pPr>
            <a:r>
              <a:rPr lang="en-US" sz="2500" dirty="0" smtClean="0">
                <a:solidFill>
                  <a:schemeClr val="accent1"/>
                </a:solidFill>
                <a:latin typeface="Consolas" pitchFamily="49" charset="0"/>
              </a:rPr>
              <a:t>00000000000100101001001010010011</a:t>
            </a:r>
            <a:endParaRPr lang="en-US" sz="2500" dirty="0">
              <a:solidFill>
                <a:schemeClr val="accent1"/>
              </a:solidFill>
              <a:latin typeface="Consolas" pitchFamily="49" charset="0"/>
            </a:endParaRP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</a:tabLst>
            </a:pPr>
            <a:r>
              <a:rPr lang="en-US" sz="2500" dirty="0">
                <a:solidFill>
                  <a:schemeClr val="accent1"/>
                </a:solidFill>
                <a:latin typeface="Consolas" pitchFamily="49" charset="0"/>
              </a:rPr>
              <a:t>00000000111100101000001010010011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125717-41D8-534C-816A-996A6A7F4FAF}"/>
              </a:ext>
            </a:extLst>
          </p:cNvPr>
          <p:cNvSpPr txBox="1"/>
          <p:nvPr/>
        </p:nvSpPr>
        <p:spPr>
          <a:xfrm>
            <a:off x="2528961" y="4650267"/>
            <a:ext cx="632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10                              r0                 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r5 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      </a:t>
            </a:r>
            <a:r>
              <a:rPr lang="en-US" sz="1800" dirty="0" smtClean="0">
                <a:solidFill>
                  <a:schemeClr val="accent1"/>
                </a:solidFill>
              </a:rPr>
              <a:t>op </a:t>
            </a:r>
            <a:r>
              <a:rPr lang="en-US" sz="1800" dirty="0">
                <a:solidFill>
                  <a:schemeClr val="accent1"/>
                </a:solidFill>
              </a:rPr>
              <a:t>= </a:t>
            </a:r>
            <a:r>
              <a:rPr lang="en-US" sz="1800" dirty="0" err="1">
                <a:solidFill>
                  <a:schemeClr val="accent1"/>
                </a:solidFill>
              </a:rPr>
              <a:t>addi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0732CF-C6F4-CA4E-B89D-73EC42C9A0A4}"/>
              </a:ext>
            </a:extLst>
          </p:cNvPr>
          <p:cNvSpPr txBox="1"/>
          <p:nvPr/>
        </p:nvSpPr>
        <p:spPr>
          <a:xfrm>
            <a:off x="2473468" y="6035155"/>
            <a:ext cx="599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15                               r5                 </a:t>
            </a: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r5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          </a:t>
            </a:r>
            <a:r>
              <a:rPr lang="en-US" sz="1800" dirty="0" smtClean="0">
                <a:solidFill>
                  <a:schemeClr val="accent1"/>
                </a:solidFill>
              </a:rPr>
              <a:t>op </a:t>
            </a:r>
            <a:r>
              <a:rPr lang="en-US" sz="1800" dirty="0">
                <a:solidFill>
                  <a:schemeClr val="accent1"/>
                </a:solidFill>
              </a:rPr>
              <a:t>= </a:t>
            </a:r>
            <a:r>
              <a:rPr lang="en-US" sz="1800" dirty="0" err="1">
                <a:solidFill>
                  <a:schemeClr val="accent1"/>
                </a:solidFill>
              </a:rPr>
              <a:t>addi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1601" y="5024127"/>
            <a:ext cx="2212924" cy="2589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321601" y="5687177"/>
            <a:ext cx="2212924" cy="267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34525" y="5019599"/>
            <a:ext cx="839449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908000" y="5024343"/>
            <a:ext cx="839449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737277" y="5024342"/>
            <a:ext cx="1267471" cy="263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376824" y="5029087"/>
            <a:ext cx="531175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52015" y="5696649"/>
            <a:ext cx="839449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925490" y="5701393"/>
            <a:ext cx="839449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54767" y="5701392"/>
            <a:ext cx="1267471" cy="263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94314" y="5706137"/>
            <a:ext cx="531175" cy="258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5" grpId="0"/>
      <p:bldP spid="23" grpId="0" animBg="1"/>
      <p:bldP spid="2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racy_theme">
  <a:themeElements>
    <a:clrScheme name="Custom 6">
      <a:dk1>
        <a:srgbClr val="FFFFFF"/>
      </a:dk1>
      <a:lt1>
        <a:srgbClr val="FFFFFF"/>
      </a:lt1>
      <a:dk2>
        <a:srgbClr val="424242"/>
      </a:dk2>
      <a:lt2>
        <a:srgbClr val="D8D8D8"/>
      </a:lt2>
      <a:accent1>
        <a:srgbClr val="0070C0"/>
      </a:accent1>
      <a:accent2>
        <a:srgbClr val="FF0000"/>
      </a:accent2>
      <a:accent3>
        <a:srgbClr val="7030A0"/>
      </a:accent3>
      <a:accent4>
        <a:srgbClr val="53A016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acy_theme" id="{87D39A7C-5058-483C-A408-E26106E53CCF}" vid="{8AF49146-2743-4A8D-8229-299168E9D8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Bracy_theme</Template>
  <TotalTime>1915</TotalTime>
  <Words>1174</Words>
  <Application>Microsoft Office PowerPoint</Application>
  <PresentationFormat>On-screen Show (4:3)</PresentationFormat>
  <Paragraphs>224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游ゴシック</vt:lpstr>
      <vt:lpstr>Arial</vt:lpstr>
      <vt:lpstr>Calibri</vt:lpstr>
      <vt:lpstr>Consolas</vt:lpstr>
      <vt:lpstr>Courier New</vt:lpstr>
      <vt:lpstr>Helvetica</vt:lpstr>
      <vt:lpstr>Lucida Grande</vt:lpstr>
      <vt:lpstr>Osaka</vt:lpstr>
      <vt:lpstr>Source Sans Pro</vt:lpstr>
      <vt:lpstr>Source Sans Pro Light</vt:lpstr>
      <vt:lpstr>Symbol</vt:lpstr>
      <vt:lpstr>Tahoma</vt:lpstr>
      <vt:lpstr>Times New Roman</vt:lpstr>
      <vt:lpstr>Bracy_theme</vt:lpstr>
      <vt:lpstr>Introduction</vt:lpstr>
      <vt:lpstr>PowerPoint Presentation</vt:lpstr>
      <vt:lpstr>PowerPoint Presentation</vt:lpstr>
      <vt:lpstr>ENIAC Electronic Numerical Integrator And Computer</vt:lpstr>
      <vt:lpstr>IBM 7090 Human Computers programming the IBM 7090 </vt:lpstr>
      <vt:lpstr>Who are you?</vt:lpstr>
      <vt:lpstr>Course Objective</vt:lpstr>
      <vt:lpstr>What is this?</vt:lpstr>
      <vt:lpstr>Compilers and Assemblers</vt:lpstr>
      <vt:lpstr>How to Design a Simple Process</vt:lpstr>
      <vt:lpstr>Instruction Set Architecture (ISA)</vt:lpstr>
      <vt:lpstr>Basic Computer System</vt:lpstr>
      <vt:lpstr>Overview</vt:lpstr>
      <vt:lpstr>Covered in this course</vt:lpstr>
      <vt:lpstr>Where did it begin?</vt:lpstr>
      <vt:lpstr>Moore’s Law</vt:lpstr>
      <vt:lpstr>PowerPoint Presentation</vt:lpstr>
      <vt:lpstr>Processor Performance Increase</vt:lpstr>
      <vt:lpstr>Then and Now</vt:lpstr>
      <vt:lpstr>Then and Now</vt:lpstr>
      <vt:lpstr>Then and Now</vt:lpstr>
      <vt:lpstr>What are we doing with all these transistors?</vt:lpstr>
      <vt:lpstr>Computer System Organization</vt:lpstr>
      <vt:lpstr>Reflect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Gates and Logic: From Transistors to Logic Gates and Logic Circuits</dc:title>
  <dc:creator>loaner</dc:creator>
  <cp:lastModifiedBy>Hakim Weatherspoon</cp:lastModifiedBy>
  <cp:revision>97</cp:revision>
  <dcterms:created xsi:type="dcterms:W3CDTF">2018-11-13T06:15:47Z</dcterms:created>
  <dcterms:modified xsi:type="dcterms:W3CDTF">2019-01-23T02:56:16Z</dcterms:modified>
</cp:coreProperties>
</file>