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33"/>
  </p:notesMasterIdLst>
  <p:sldIdLst>
    <p:sldId id="256" r:id="rId2"/>
    <p:sldId id="361" r:id="rId3"/>
    <p:sldId id="362" r:id="rId4"/>
    <p:sldId id="363" r:id="rId5"/>
    <p:sldId id="364" r:id="rId6"/>
    <p:sldId id="365" r:id="rId7"/>
    <p:sldId id="338" r:id="rId8"/>
    <p:sldId id="337" r:id="rId9"/>
    <p:sldId id="342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60" r:id="rId32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97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0463-4204-4A47-BD59-29F173821F0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C6AFC-CB88-4FD0-8820-98DC49988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3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"/>
              </a:spcBef>
              <a:defRPr sz="3000"/>
            </a:lvl1pPr>
            <a:lvl2pPr marL="742950" indent="-285750">
              <a:spcBef>
                <a:spcPts val="200"/>
              </a:spcBef>
              <a:buFont typeface="Wingdings" charset="2"/>
              <a:buChar char="§"/>
              <a:defRPr/>
            </a:lvl2pPr>
            <a:lvl3pPr>
              <a:spcBef>
                <a:spcPts val="200"/>
              </a:spcBef>
              <a:defRPr/>
            </a:lvl3pPr>
            <a:lvl4pPr marL="1600200" indent="-228600">
              <a:spcBef>
                <a:spcPts val="200"/>
              </a:spcBef>
              <a:buFont typeface="Wingdings" charset="2"/>
              <a:buChar char="§"/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380226"/>
            <a:ext cx="9144000" cy="20185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Source Sans Pro"/>
              </a:rPr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6643" y="6108682"/>
            <a:ext cx="5490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Source Sans Pro"/>
              </a:rPr>
              <a:t>[Weatherspoon, </a:t>
            </a:r>
            <a:r>
              <a:rPr lang="en-US" dirty="0" err="1">
                <a:solidFill>
                  <a:schemeClr val="accent1"/>
                </a:solidFill>
                <a:latin typeface="Source Sans Pro"/>
              </a:rPr>
              <a:t>Bala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, Bracy, and </a:t>
            </a:r>
            <a:r>
              <a:rPr lang="en-US" dirty="0" err="1">
                <a:solidFill>
                  <a:schemeClr val="accent1"/>
                </a:solidFill>
                <a:latin typeface="Source Sans Pro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]</a:t>
            </a:r>
            <a:endParaRPr lang="en-US" dirty="0">
              <a:solidFill>
                <a:schemeClr val="accent1"/>
              </a:solidFill>
              <a:latin typeface="Source Sans Pro"/>
              <a:cs typeface="Tahoma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8683" y="3398808"/>
            <a:ext cx="5186632" cy="1695091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600" b="1" dirty="0">
                <a:solidFill>
                  <a:schemeClr val="tx2"/>
                </a:solidFill>
              </a:rPr>
              <a:t>Prof. Hakim Weatherspoon</a:t>
            </a:r>
          </a:p>
          <a:p>
            <a:pPr marL="0" indent="0" algn="ctr" fontAlgn="auto">
              <a:buNone/>
            </a:pPr>
            <a:r>
              <a:rPr lang="en-US" sz="2600" b="1" dirty="0">
                <a:solidFill>
                  <a:schemeClr val="tx2"/>
                </a:solidFill>
              </a:rPr>
              <a:t>CS 3410</a:t>
            </a:r>
          </a:p>
          <a:p>
            <a:pPr marL="0" indent="0" algn="ctr" fontAlgn="auto">
              <a:buNone/>
            </a:pPr>
            <a:r>
              <a:rPr lang="en-US" sz="2600" dirty="0">
                <a:solidFill>
                  <a:schemeClr val="tx2"/>
                </a:solidFill>
              </a:rPr>
              <a:t>Computer Science</a:t>
            </a:r>
          </a:p>
          <a:p>
            <a:pPr marL="0" indent="0" algn="ctr" fontAlgn="auto">
              <a:buNone/>
            </a:pPr>
            <a:r>
              <a:rPr lang="en-US" sz="2600" dirty="0">
                <a:solidFill>
                  <a:schemeClr val="tx2"/>
                </a:solidFill>
              </a:rPr>
              <a:t>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7277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2AE990-1E2D-C048-B65E-758129B4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Before you take this class…</a:t>
            </a:r>
          </a:p>
          <a:p>
            <a:pPr marL="457200" indent="-457200"/>
            <a:r>
              <a:rPr lang="en-US" dirty="0"/>
              <a:t>Lecture</a:t>
            </a:r>
          </a:p>
          <a:p>
            <a:pPr marL="457200" indent="-457200"/>
            <a:r>
              <a:rPr lang="en-US" dirty="0"/>
              <a:t>Lab Sections</a:t>
            </a:r>
          </a:p>
          <a:p>
            <a:pPr marL="457200" indent="-457200"/>
            <a:r>
              <a:rPr lang="en-US" dirty="0"/>
              <a:t>Office Hours</a:t>
            </a:r>
          </a:p>
          <a:p>
            <a:pPr marL="457200" indent="-457200"/>
            <a:r>
              <a:rPr lang="en-US" dirty="0"/>
              <a:t>Online Tools</a:t>
            </a:r>
          </a:p>
          <a:p>
            <a:pPr marL="457200" indent="-457200"/>
            <a:r>
              <a:rPr lang="en-US" dirty="0"/>
              <a:t>Grading</a:t>
            </a:r>
          </a:p>
          <a:p>
            <a:pPr marL="457200" indent="-457200"/>
            <a:r>
              <a:rPr lang="en-US" dirty="0"/>
              <a:t>Who’s Who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7C769-19EE-5640-88C5-26A52971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class is organized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66EFB-984E-934C-AC63-CFBD223D6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2E581-9360-5E4C-AB07-B7001F55D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/>
              <a:t>CS 2110 required</a:t>
            </a:r>
            <a:r>
              <a:rPr lang="en-US" sz="2800" dirty="0"/>
              <a:t> </a:t>
            </a:r>
            <a:r>
              <a:rPr lang="en-US" sz="2400" dirty="0"/>
              <a:t>(OO Programming &amp; Data Structures)</a:t>
            </a:r>
            <a:endParaRPr lang="en-US" sz="2400" b="1" i="1" dirty="0"/>
          </a:p>
          <a:p>
            <a:pPr lvl="1"/>
            <a:r>
              <a:rPr lang="en-US" sz="2400" dirty="0"/>
              <a:t>Must have satisfactorily completed CS 2110</a:t>
            </a:r>
          </a:p>
          <a:p>
            <a:pPr lvl="1"/>
            <a:r>
              <a:rPr lang="en-US" sz="2400" i="1" dirty="0"/>
              <a:t>Cannot take CS 2110 concurrently with CS 3410</a:t>
            </a:r>
          </a:p>
          <a:p>
            <a:pPr lvl="1"/>
            <a:endParaRPr lang="en-US" dirty="0"/>
          </a:p>
          <a:p>
            <a:r>
              <a:rPr lang="en-US" sz="2800" dirty="0"/>
              <a:t>CS 3420 (ECE 3140) </a:t>
            </a:r>
            <a:r>
              <a:rPr lang="en-US" sz="2400" dirty="0"/>
              <a:t>(Embedded Systems)</a:t>
            </a:r>
          </a:p>
          <a:p>
            <a:pPr lvl="1"/>
            <a:r>
              <a:rPr lang="en-US" sz="2400" dirty="0"/>
              <a:t>Take either CS 3410 </a:t>
            </a:r>
            <a:r>
              <a:rPr lang="en-US" sz="2400" b="1" i="1" dirty="0"/>
              <a:t>or</a:t>
            </a:r>
            <a:r>
              <a:rPr lang="en-US" sz="2400" dirty="0"/>
              <a:t> CS 3420 </a:t>
            </a:r>
          </a:p>
          <a:p>
            <a:pPr lvl="2"/>
            <a:r>
              <a:rPr lang="en-US" sz="2000" dirty="0"/>
              <a:t>both satisfy CS and ECE requirements</a:t>
            </a:r>
          </a:p>
          <a:p>
            <a:pPr lvl="1"/>
            <a:r>
              <a:rPr lang="en-US" sz="2400" i="1" dirty="0"/>
              <a:t>However, Need ENGRD 2300 to take CS 3420</a:t>
            </a:r>
          </a:p>
          <a:p>
            <a:pPr lvl="1"/>
            <a:endParaRPr lang="en-US" dirty="0"/>
          </a:p>
          <a:p>
            <a:r>
              <a:rPr lang="en-US" sz="2800" dirty="0"/>
              <a:t>CS 3110 </a:t>
            </a:r>
            <a:r>
              <a:rPr lang="en-US" sz="2400" dirty="0"/>
              <a:t>(Data Structures and Functional Programming)</a:t>
            </a:r>
          </a:p>
          <a:p>
            <a:pPr lvl="1"/>
            <a:r>
              <a:rPr lang="en-US" sz="2400" dirty="0"/>
              <a:t>Not advised to take CS 3110 and 3410 together</a:t>
            </a:r>
          </a:p>
          <a:p>
            <a:pPr lvl="1"/>
            <a:r>
              <a:rPr lang="en-US" sz="2400" dirty="0"/>
              <a:t>Lectures scheduled at the same time so you can’t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6D779-0285-7B4B-A421-38D5230A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Pre-requisites and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ED97-5CF3-FF40-BFBC-E1302CC38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2E581-9360-5E4C-AB07-B7001F55D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CS 2043 </a:t>
            </a:r>
            <a:r>
              <a:rPr lang="en-US" sz="2400" dirty="0"/>
              <a:t>(UNIX Tools and Scripting)</a:t>
            </a:r>
          </a:p>
          <a:p>
            <a:pPr lvl="1"/>
            <a:r>
              <a:rPr lang="en-US" sz="2400" dirty="0"/>
              <a:t>2-credit course will greatly help with CS 3410.  </a:t>
            </a:r>
          </a:p>
          <a:p>
            <a:pPr lvl="1"/>
            <a:r>
              <a:rPr lang="en-US" sz="2400" dirty="0"/>
              <a:t>Spring only</a:t>
            </a:r>
            <a:endParaRPr lang="en-US" sz="2400" i="1" dirty="0"/>
          </a:p>
          <a:p>
            <a:pPr lvl="1"/>
            <a:endParaRPr lang="en-US" sz="2400" dirty="0"/>
          </a:p>
          <a:p>
            <a:r>
              <a:rPr lang="en-US" sz="2400" dirty="0"/>
              <a:t>CS 2024 (C++)</a:t>
            </a:r>
          </a:p>
          <a:p>
            <a:pPr lvl="1"/>
            <a:r>
              <a:rPr lang="en-US" sz="2400" dirty="0"/>
              <a:t>1 to 2-credit course will greatly help with CS 3410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600" dirty="0"/>
              <a:t>ECE 2400 (Computer Systems Programming)</a:t>
            </a:r>
          </a:p>
          <a:p>
            <a:pPr lvl="1"/>
            <a:r>
              <a:rPr lang="en-US" sz="2400" dirty="0"/>
              <a:t>New course started last semester</a:t>
            </a:r>
          </a:p>
          <a:p>
            <a:pPr lvl="1"/>
            <a:r>
              <a:rPr lang="en-US" sz="2400" dirty="0"/>
              <a:t>Lot of overlap with 2110, 2043, 2024, and 3410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6D779-0285-7B4B-A421-38D5230A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Pre-requisites and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ED97-5CF3-FF40-BFBC-E1302CC38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36C37-E20A-7742-BC69-DE85EF42D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Computer Organization and Design RISC-V Edition</a:t>
            </a:r>
          </a:p>
          <a:p>
            <a:pPr fontAlgn="base"/>
            <a:r>
              <a:rPr lang="en-US" dirty="0"/>
              <a:t>1st Edition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C62C27-47D6-E749-A03A-E84D0C7B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Textbook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1A437-53DA-7A4C-BD82-16C787CE1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55CB7-6894-8242-8356-A55770D5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2002790"/>
            <a:ext cx="25146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D084D6-D656-DC43-B2E3-B1061D0D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Resources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1A45-4383-1A46-85B0-241E76BBF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2" descr="cover">
            <a:extLst>
              <a:ext uri="{FF2B5EF4-FFF2-40B4-BE49-F238E27FC236}">
                <a16:creationId xmlns:a16="http://schemas.microsoft.com/office/drawing/2014/main" id="{64F71A30-BEEE-F948-8006-A8E9C9C1F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3246" r="14423" b="2400"/>
          <a:stretch/>
        </p:blipFill>
        <p:spPr bwMode="auto">
          <a:xfrm>
            <a:off x="555264" y="1626454"/>
            <a:ext cx="2419064" cy="3200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628FF3-E7B2-5946-A3CA-668386048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46" y="1626454"/>
            <a:ext cx="2438400" cy="3213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D36F5-BDAA-B343-86F2-48BFBB4F1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164" y="1611464"/>
            <a:ext cx="2474636" cy="31949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51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8A46F-D243-534A-9323-7506C9272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 &amp; Thursday  10:10-11:25 </a:t>
            </a:r>
          </a:p>
          <a:p>
            <a:r>
              <a:rPr lang="en-US" dirty="0" smtClean="0"/>
              <a:t>155 Olin Hall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iClicker</a:t>
            </a:r>
            <a:r>
              <a:rPr lang="en-US" dirty="0"/>
              <a:t>: Bring to every Lecture</a:t>
            </a:r>
          </a:p>
          <a:p>
            <a:r>
              <a:rPr lang="en-US" dirty="0"/>
              <a:t>	(starting today!)</a:t>
            </a:r>
          </a:p>
          <a:p>
            <a:r>
              <a:rPr lang="en-US" dirty="0"/>
              <a:t>	missing a few times is okay</a:t>
            </a:r>
          </a:p>
          <a:p>
            <a:r>
              <a:rPr lang="en-US" dirty="0"/>
              <a:t>No cell phones (except for Reef Polling)</a:t>
            </a:r>
          </a:p>
          <a:p>
            <a:r>
              <a:rPr lang="en-US" dirty="0"/>
              <a:t>No Laptops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1723E-2A17-0943-97EB-7EA7F599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F4D0A-0EDB-FC4D-87DD-D23C3267B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8BD58-927E-4941-BD9E-36922F79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181600"/>
            <a:ext cx="1447800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88B5A-E3E6-DA45-824C-5875156A3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953000"/>
            <a:ext cx="1676400" cy="16764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53A809-BFD9-BD41-82DB-3159BE37BF3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491" y="1878017"/>
            <a:ext cx="2451309" cy="19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25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34642-80EE-B247-AF23-C45E853C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Textbook</a:t>
            </a:r>
          </a:p>
          <a:p>
            <a:r>
              <a:rPr lang="en-US" dirty="0"/>
              <a:t>Clickers</a:t>
            </a:r>
          </a:p>
          <a:p>
            <a:r>
              <a:rPr lang="en-US" dirty="0"/>
              <a:t>Activity Sheets</a:t>
            </a:r>
          </a:p>
          <a:p>
            <a:r>
              <a:rPr lang="en-US" dirty="0"/>
              <a:t>Classroom DJ, Breaks</a:t>
            </a:r>
          </a:p>
          <a:p>
            <a:r>
              <a:rPr lang="en-US" dirty="0" err="1"/>
              <a:t>Autograders</a:t>
            </a:r>
            <a:endParaRPr lang="en-US" dirty="0"/>
          </a:p>
          <a:p>
            <a:r>
              <a:rPr lang="en-US" dirty="0"/>
              <a:t>Lab Sections</a:t>
            </a:r>
          </a:p>
          <a:p>
            <a:r>
              <a:rPr lang="en-US" dirty="0"/>
              <a:t>You ask Questions</a:t>
            </a:r>
          </a:p>
          <a:p>
            <a:r>
              <a:rPr lang="en-US" dirty="0"/>
              <a:t>I ask Questions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B65B23-D62F-434B-9AA9-10DA9496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DE33F-9F70-FD41-B8FB-E49535439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2AE990-1E2D-C048-B65E-758129B4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chemeClr val="tx2"/>
                </a:solidFill>
              </a:rPr>
              <a:t>Before you take this class…</a:t>
            </a:r>
          </a:p>
          <a:p>
            <a:pPr marL="457200" indent="-457200"/>
            <a:r>
              <a:rPr lang="en-US" dirty="0"/>
              <a:t>Lecture</a:t>
            </a:r>
          </a:p>
          <a:p>
            <a:pPr marL="457200" indent="-457200"/>
            <a:r>
              <a:rPr lang="en-US" dirty="0">
                <a:solidFill>
                  <a:schemeClr val="accent3"/>
                </a:solidFill>
              </a:rPr>
              <a:t>Lab Sections</a:t>
            </a:r>
          </a:p>
          <a:p>
            <a:pPr marL="457200" indent="-457200"/>
            <a:r>
              <a:rPr lang="en-US" dirty="0"/>
              <a:t>Office Hours</a:t>
            </a:r>
          </a:p>
          <a:p>
            <a:pPr marL="457200" indent="-457200"/>
            <a:r>
              <a:rPr lang="en-US" dirty="0"/>
              <a:t>Online Tools</a:t>
            </a:r>
          </a:p>
          <a:p>
            <a:pPr marL="457200" indent="-457200"/>
            <a:r>
              <a:rPr lang="en-US" dirty="0"/>
              <a:t>Grading</a:t>
            </a:r>
          </a:p>
          <a:p>
            <a:pPr marL="457200" indent="-457200"/>
            <a:r>
              <a:rPr lang="en-US" dirty="0"/>
              <a:t>Who’s Who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7C769-19EE-5640-88C5-26A52971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class is organized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66EFB-984E-934C-AC63-CFBD223D6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774912-3022-5D4B-A660-9782E34E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Sections Start this Week!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7DAC0-BDE2-2D43-B921-0CA054776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4D76B-8E2C-2E4D-9615-D110FA41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339850"/>
            <a:ext cx="69596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50C3E2-BBF4-5D4F-98A5-76967341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990600"/>
            <a:ext cx="9170437" cy="57419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Office Hours:</a:t>
            </a:r>
          </a:p>
          <a:p>
            <a:r>
              <a:rPr lang="en-US"/>
              <a:t>Mondays </a:t>
            </a:r>
            <a:r>
              <a:rPr lang="en-US" smtClean="0"/>
              <a:t>1:15-2:15pm</a:t>
            </a:r>
            <a:r>
              <a:rPr lang="en-US" dirty="0"/>
              <a:t>, Tuesday 1:15-2:15pm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 Office Hours:</a:t>
            </a:r>
          </a:p>
          <a:p>
            <a:r>
              <a:rPr lang="en-US" dirty="0"/>
              <a:t>Always in Rhodes Hall, Rooms 400 &amp; 402</a:t>
            </a:r>
          </a:p>
          <a:p>
            <a:r>
              <a:rPr lang="en-US" dirty="0"/>
              <a:t>Every day of the week</a:t>
            </a:r>
          </a:p>
          <a:p>
            <a:r>
              <a:rPr lang="en-US" dirty="0"/>
              <a:t>See Google Calendar on course website</a:t>
            </a:r>
          </a:p>
          <a:p>
            <a:r>
              <a:rPr lang="en-US" dirty="0"/>
              <a:t>Start Sunday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Awesome Course Staff on the website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A326DF-1E5F-0A48-B4A3-87BE0AC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51807-897A-FE42-8CA3-DC8C48A04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7B60D8-3C83-2B43-A213-E1567F074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How excited are you to take this class??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I’ve been waiting my whole life to take 3410.       I </a:t>
            </a:r>
            <a:r>
              <a:rPr lang="en-US" dirty="0" err="1"/>
              <a:t>couldn</a:t>
            </a:r>
            <a:r>
              <a:rPr lang="mr-IN" dirty="0"/>
              <a:t>’</a:t>
            </a:r>
            <a:r>
              <a:rPr lang="en-US" dirty="0"/>
              <a:t>t sleep last night I’m so excited.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I’m excited.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I’ve heard good things, but my excitement is on hold.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Excited, not sure. Anxious? Yes.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Help! I’m a CS minor trapped in this class. Please rescue me. (Seriously.)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29D1D5-1EA4-F74E-AABC-72E6F3E0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Clicker Question!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267A9-28D4-E246-9696-F806485A0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703F32-B7F9-314A-ABA7-C98A334B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971384" cy="57419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Website</a:t>
            </a:r>
          </a:p>
          <a:p>
            <a:r>
              <a:rPr lang="en-US" dirty="0"/>
              <a:t>http://www.cs.cornell.edu/courses/cs3410/2018sp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Email</a:t>
            </a:r>
          </a:p>
          <a:p>
            <a:r>
              <a:rPr lang="en-US" dirty="0"/>
              <a:t>cs3410-prof@cornell.edu</a:t>
            </a:r>
          </a:p>
          <a:p>
            <a:r>
              <a:rPr lang="en-US" dirty="0"/>
              <a:t>The email alias goes to me, or come to my office hours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Assignments</a:t>
            </a:r>
          </a:p>
          <a:p>
            <a:r>
              <a:rPr lang="en-US" dirty="0"/>
              <a:t>CMS: http://cmsx.csuglab.cornell.edu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Newsgroup</a:t>
            </a:r>
          </a:p>
          <a:p>
            <a:r>
              <a:rPr lang="en-US" dirty="0"/>
              <a:t>http://</a:t>
            </a:r>
            <a:r>
              <a:rPr lang="en-US" dirty="0" smtClean="0"/>
              <a:t>www.piazza.com/cornell/spring2019/cs3410</a:t>
            </a:r>
            <a:endParaRPr lang="en-US" dirty="0"/>
          </a:p>
          <a:p>
            <a:r>
              <a:rPr lang="en-US" dirty="0"/>
              <a:t>For students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iClicker</a:t>
            </a:r>
            <a:endParaRPr lang="en-US" dirty="0"/>
          </a:p>
          <a:p>
            <a:r>
              <a:rPr lang="en-US" dirty="0"/>
              <a:t>http://atcsupport.cit.cornell.edu/pollsrvc/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5975C-0807-C248-9A8A-C6556585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929A7-63C4-4941-8FA1-3B0041BF1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33168-2F3F-F541-B723-D4C219598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email cs3410-prof@cornell.edu</a:t>
            </a:r>
          </a:p>
          <a:p>
            <a:endParaRPr lang="en-US" dirty="0"/>
          </a:p>
          <a:p>
            <a:r>
              <a:rPr lang="en-US" dirty="0"/>
              <a:t>Get Help</a:t>
            </a:r>
          </a:p>
          <a:p>
            <a:r>
              <a:rPr lang="en-US" dirty="0"/>
              <a:t>Get Documentation</a:t>
            </a:r>
          </a:p>
          <a:p>
            <a:endParaRPr lang="en-US" dirty="0"/>
          </a:p>
          <a:p>
            <a:r>
              <a:rPr lang="en-US" b="1" dirty="0"/>
              <a:t>The earlier the better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C50EE-E265-344A-BC55-1A3B1FCA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Emergencies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5C050-0DAD-A841-8C7D-F8C8103AA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A199A1-142B-FD45-A042-7253D26B4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72"/>
              </a:spcBef>
            </a:pPr>
            <a:r>
              <a:rPr lang="en-US" sz="2800" dirty="0"/>
              <a:t>http://</a:t>
            </a:r>
            <a:r>
              <a:rPr lang="en-US" sz="2800" dirty="0" err="1"/>
              <a:t>www.cs.cornell.edu</a:t>
            </a:r>
            <a:r>
              <a:rPr lang="en-US" sz="2800" dirty="0"/>
              <a:t>/courses/cs3410/2019sp</a:t>
            </a:r>
          </a:p>
          <a:p>
            <a:pPr marL="457200" indent="-457200">
              <a:spcBef>
                <a:spcPts val="72"/>
              </a:spcBef>
            </a:pPr>
            <a:r>
              <a:rPr lang="en-US" sz="2800" dirty="0"/>
              <a:t>Office Hours / Consulting Hours</a:t>
            </a:r>
          </a:p>
          <a:p>
            <a:pPr marL="457200" indent="-457200">
              <a:spcBef>
                <a:spcPts val="72"/>
              </a:spcBef>
            </a:pPr>
            <a:r>
              <a:rPr lang="en-US" sz="2800" dirty="0"/>
              <a:t>Lecture slides, schedule, and Logisim</a:t>
            </a:r>
          </a:p>
          <a:p>
            <a:pPr marL="457200" indent="-457200">
              <a:spcBef>
                <a:spcPts val="72"/>
              </a:spcBef>
            </a:pPr>
            <a:r>
              <a:rPr lang="en-US" sz="2800" dirty="0"/>
              <a:t>CSUG lab access (esp. second half of course)</a:t>
            </a:r>
          </a:p>
          <a:p>
            <a:pPr marL="457200" indent="-457200">
              <a:spcBef>
                <a:spcPts val="72"/>
              </a:spcBef>
            </a:pPr>
            <a:r>
              <a:rPr lang="en-US" sz="2800" dirty="0"/>
              <a:t>Finalized Schedule will be up by next lecture (readings by Friday)</a:t>
            </a:r>
          </a:p>
          <a:p>
            <a:pPr marL="457200" indent="-457200">
              <a:spcBef>
                <a:spcPts val="72"/>
              </a:spcBef>
            </a:pPr>
            <a:r>
              <a:rPr lang="en-US" sz="2800" dirty="0"/>
              <a:t>Submit to CMS.</a:t>
            </a:r>
          </a:p>
          <a:p>
            <a:endParaRPr lang="en-US" sz="2800" dirty="0"/>
          </a:p>
          <a:p>
            <a:r>
              <a:rPr lang="en-US" sz="2800" dirty="0"/>
              <a:t>This class is relentless. </a:t>
            </a:r>
          </a:p>
          <a:p>
            <a:r>
              <a:rPr lang="en-US" sz="2800" dirty="0"/>
              <a:t>Stay on top of it!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9B8F94-025C-994E-88C9-96A84A25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D1A8C-5854-D147-A9F5-29A9806D8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695700"/>
            <a:ext cx="2377951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A86597-BFA7-A441-858B-0A0BFE344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5750">
              <a:spcBef>
                <a:spcPts val="168"/>
              </a:spcBef>
            </a:pPr>
            <a:r>
              <a:rPr lang="en-US" dirty="0" err="1"/>
              <a:t>Github</a:t>
            </a:r>
            <a:r>
              <a:rPr lang="en-US" dirty="0"/>
              <a:t> for assignment dissemination</a:t>
            </a:r>
          </a:p>
          <a:p>
            <a:pPr indent="-285750">
              <a:spcBef>
                <a:spcPts val="168"/>
              </a:spcBef>
            </a:pPr>
            <a:r>
              <a:rPr lang="en-US" dirty="0"/>
              <a:t>CMS for submissions &amp; grades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409C5-8563-F643-8D54-30DCF0AD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EE999-BD43-DE47-933B-AA043FDD3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68CDF-AFC2-7146-80FC-20576048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Labs Assignments</a:t>
            </a:r>
          </a:p>
          <a:p>
            <a:pPr lvl="1"/>
            <a:r>
              <a:rPr lang="en-US" sz="2400" dirty="0"/>
              <a:t>Weekly</a:t>
            </a:r>
          </a:p>
          <a:p>
            <a:pPr lvl="1"/>
            <a:r>
              <a:rPr lang="en-US" sz="2400" dirty="0"/>
              <a:t>To be done in lab</a:t>
            </a:r>
          </a:p>
          <a:p>
            <a:endParaRPr lang="en-US" dirty="0"/>
          </a:p>
          <a:p>
            <a:r>
              <a:rPr lang="en-US" dirty="0"/>
              <a:t>Projects </a:t>
            </a:r>
          </a:p>
          <a:p>
            <a:pPr lvl="1"/>
            <a:r>
              <a:rPr lang="en-US" sz="2400" dirty="0"/>
              <a:t>2 Individual Projects: you work alone</a:t>
            </a:r>
          </a:p>
          <a:p>
            <a:pPr lvl="1"/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/>
              <a:t>Pair Projects: you work in pairs</a:t>
            </a:r>
          </a:p>
          <a:p>
            <a:pPr lvl="1"/>
            <a:r>
              <a:rPr lang="en-US" sz="2400" dirty="0"/>
              <a:t>Partners will be assigned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0FFC2D-5269-004B-9120-138444E3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and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9EB95-D463-8C40-AD72-C4507A87A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10F96-B8CA-FD46-BA3E-F1B2CD89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Prelims</a:t>
            </a:r>
          </a:p>
          <a:p>
            <a:pPr lvl="1"/>
            <a:r>
              <a:rPr lang="en-US" dirty="0" smtClean="0"/>
              <a:t>March 5 and May 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Administrative Assistant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Corey Torres &lt;ct365@cornell.edu&gt;, Gates 401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Please give accommodation letters to her within the first 2 weeks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EA264-D9AE-2040-A59B-15DDD444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3DC4F-B367-4747-9B3F-98BB4673E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Approximately: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Practicum		~50%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Labs			   10%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Projects 		   40%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Lecture			~50%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Prelims			   35%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Zybook</a:t>
            </a:r>
            <a:r>
              <a:rPr lang="en-US" dirty="0"/>
              <a:t>			</a:t>
            </a:r>
            <a:r>
              <a:rPr lang="en-US" dirty="0" smtClean="0"/>
              <a:t>   10%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Participation	</a:t>
            </a:r>
            <a:r>
              <a:rPr lang="en-US" dirty="0" smtClean="0"/>
              <a:t>	5</a:t>
            </a:r>
            <a:r>
              <a:rPr lang="en-US" dirty="0"/>
              <a:t>%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err="1" smtClean="0"/>
              <a:t>Regrade</a:t>
            </a:r>
            <a:r>
              <a:rPr lang="en-US" sz="2800" dirty="0" smtClean="0"/>
              <a:t> policy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Within 1 week of the assignment (or exam)’s return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800" dirty="0"/>
              <a:t>Late </a:t>
            </a:r>
            <a:r>
              <a:rPr lang="en-US" sz="2800" dirty="0" smtClean="0"/>
              <a:t>Policy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Each </a:t>
            </a:r>
            <a:r>
              <a:rPr lang="en-US" sz="2400" dirty="0"/>
              <a:t>person has a </a:t>
            </a:r>
            <a:r>
              <a:rPr lang="en-US" sz="2400" dirty="0">
                <a:solidFill>
                  <a:schemeClr val="tx2"/>
                </a:solidFill>
              </a:rPr>
              <a:t>total </a:t>
            </a:r>
            <a:r>
              <a:rPr lang="en-US" sz="2400">
                <a:solidFill>
                  <a:schemeClr val="tx2"/>
                </a:solidFill>
              </a:rPr>
              <a:t>of </a:t>
            </a:r>
            <a:r>
              <a:rPr lang="en-US" sz="2400" b="1" i="1" dirty="0">
                <a:solidFill>
                  <a:schemeClr val="tx2"/>
                </a:solidFill>
              </a:rPr>
              <a:t>5</a:t>
            </a:r>
            <a:r>
              <a:rPr lang="en-US" sz="2400" b="1" i="1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“Slip days”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ax of </a:t>
            </a:r>
            <a:r>
              <a:rPr lang="en-US" sz="2400" b="1" i="1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>
                <a:solidFill>
                  <a:srgbClr val="FF0000"/>
                </a:solidFill>
              </a:rPr>
              <a:t>slip days </a:t>
            </a:r>
            <a:r>
              <a:rPr lang="en-US" sz="2400" dirty="0" smtClean="0"/>
              <a:t>for any project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Cannot ever submit later than 48 hours late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Handled by CMS, need to check implementation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For pair projects</a:t>
            </a:r>
            <a:r>
              <a:rPr lang="en-US" dirty="0"/>
              <a:t>, slip days </a:t>
            </a:r>
            <a:r>
              <a:rPr lang="en-US" dirty="0" smtClean="0"/>
              <a:t>deducted </a:t>
            </a:r>
            <a:r>
              <a:rPr lang="en-US" dirty="0"/>
              <a:t>from all partners 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2</a:t>
            </a:r>
            <a:r>
              <a:rPr lang="en-US" dirty="0"/>
              <a:t>5</a:t>
            </a:r>
            <a:r>
              <a:rPr lang="en-US" dirty="0" smtClean="0"/>
              <a:t>% </a:t>
            </a:r>
            <a:r>
              <a:rPr lang="en-US" dirty="0"/>
              <a:t>deducted per day late after slip days are </a:t>
            </a:r>
            <a:r>
              <a:rPr lang="en-US" dirty="0" smtClean="0"/>
              <a:t>exhausted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Cannot use on Labs. (Lowest 2 lab scores will be dropped.)</a:t>
            </a:r>
            <a:endParaRPr lang="en-US" sz="2400" dirty="0"/>
          </a:p>
          <a:p>
            <a:pPr lvl="1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68"/>
              </a:spcBef>
              <a:buNone/>
            </a:pPr>
            <a:r>
              <a:rPr lang="en-US" sz="3800" dirty="0" smtClean="0"/>
              <a:t>Nice </a:t>
            </a:r>
            <a:r>
              <a:rPr lang="en-US" sz="3800" i="1" dirty="0" smtClean="0"/>
              <a:t>and </a:t>
            </a:r>
            <a:r>
              <a:rPr lang="en-US" sz="3800" dirty="0" smtClean="0"/>
              <a:t>a vertebrate:</a:t>
            </a:r>
            <a:endParaRPr lang="en-US" sz="3800" dirty="0"/>
          </a:p>
          <a:p>
            <a:pPr marL="457200" indent="-457200">
              <a:buFont typeface="Arial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Piazza posts </a:t>
            </a:r>
            <a:r>
              <a:rPr lang="en-US" dirty="0" smtClean="0"/>
              <a:t>about </a:t>
            </a:r>
            <a:r>
              <a:rPr lang="en-US" dirty="0"/>
              <a:t>course material </a:t>
            </a:r>
            <a:r>
              <a:rPr lang="en-US" i="1" dirty="0" smtClean="0"/>
              <a:t>very welcome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Visits to my office hours </a:t>
            </a:r>
            <a:r>
              <a:rPr lang="en-US" i="1" dirty="0" smtClean="0"/>
              <a:t>very welcome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Correspondence </a:t>
            </a:r>
            <a:r>
              <a:rPr lang="en-US" dirty="0"/>
              <a:t>about use of </a:t>
            </a:r>
            <a:r>
              <a:rPr lang="en-US" dirty="0" smtClean="0"/>
              <a:t>slip days</a:t>
            </a:r>
            <a:r>
              <a:rPr lang="en-US" dirty="0"/>
              <a:t>, your alarm clock, </a:t>
            </a:r>
            <a:r>
              <a:rPr lang="en-US" dirty="0" smtClean="0"/>
              <a:t>your all-nighters</a:t>
            </a:r>
            <a:r>
              <a:rPr lang="en-US" dirty="0"/>
              <a:t>, your alcohol intake, your car battery, </a:t>
            </a:r>
            <a:r>
              <a:rPr lang="en-US" i="1" dirty="0"/>
              <a:t>etc. etc. </a:t>
            </a:r>
            <a:r>
              <a:rPr lang="en-US" b="1" i="1" dirty="0" smtClean="0">
                <a:solidFill>
                  <a:srgbClr val="FF0000"/>
                </a:solidFill>
              </a:rPr>
              <a:t>not welcome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No exceptions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Deadlines </a:t>
            </a:r>
            <a:r>
              <a:rPr lang="en-US" dirty="0"/>
              <a:t>are </a:t>
            </a:r>
            <a:r>
              <a:rPr lang="en-US" dirty="0" smtClean="0"/>
              <a:t>firm</a:t>
            </a:r>
          </a:p>
        </p:txBody>
      </p:sp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am I, Revisited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All submitted work must be your own</a:t>
            </a:r>
          </a:p>
          <a:p>
            <a:pPr lvl="1">
              <a:spcBef>
                <a:spcPts val="0"/>
              </a:spcBef>
            </a:pPr>
            <a:r>
              <a:rPr lang="en-US" dirty="0"/>
              <a:t>OK to study </a:t>
            </a:r>
            <a:r>
              <a:rPr lang="en-US" dirty="0" smtClean="0"/>
              <a:t>together, but do not share </a:t>
            </a:r>
            <a:r>
              <a:rPr lang="en-US" dirty="0" err="1" smtClean="0"/>
              <a:t>solultions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Cite your sources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Project </a:t>
            </a:r>
            <a:r>
              <a:rPr lang="en-US" dirty="0"/>
              <a:t>groups submit joint 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Same </a:t>
            </a:r>
            <a:r>
              <a:rPr lang="en-US" dirty="0" smtClean="0"/>
              <a:t>rules </a:t>
            </a:r>
            <a:r>
              <a:rPr lang="en-US" dirty="0"/>
              <a:t>apply to projects at the group level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Cannot </a:t>
            </a:r>
            <a:r>
              <a:rPr lang="en-US" dirty="0" smtClean="0"/>
              <a:t>use someone else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s solution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Stressed? Tempted? Lost?</a:t>
            </a:r>
          </a:p>
          <a:p>
            <a:pPr marL="742950" lvl="2" indent="-342900">
              <a:spcBef>
                <a:spcPts val="0"/>
              </a:spcBef>
              <a:buFontTx/>
              <a:buChar char="•"/>
            </a:pPr>
            <a:r>
              <a:rPr lang="en-US" dirty="0"/>
              <a:t>Come see </a:t>
            </a:r>
            <a:r>
              <a:rPr lang="en-US" dirty="0" smtClean="0"/>
              <a:t>us </a:t>
            </a:r>
            <a:r>
              <a:rPr lang="en-US" dirty="0">
                <a:solidFill>
                  <a:srgbClr val="FF0000"/>
                </a:solidFill>
              </a:rPr>
              <a:t>before</a:t>
            </a:r>
            <a:r>
              <a:rPr lang="en-US" dirty="0">
                <a:solidFill>
                  <a:srgbClr val="5DD4FF"/>
                </a:solidFill>
              </a:rPr>
              <a:t> </a:t>
            </a:r>
            <a:r>
              <a:rPr lang="en-US" dirty="0"/>
              <a:t>due date</a:t>
            </a:r>
            <a:r>
              <a:rPr lang="en-US" dirty="0" smtClean="0"/>
              <a:t>!</a:t>
            </a:r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Integrity</a:t>
            </a: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5841716"/>
            <a:ext cx="7168320" cy="635284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</p:spPr>
        <p:txBody>
          <a:bodyPr lIns="16326" tIns="41925" rIns="16326" bIns="16326" anchor="ctr"/>
          <a:lstStyle/>
          <a:p>
            <a:pPr algn="ctr">
              <a:spcAft>
                <a:spcPts val="1293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</a:tabLst>
            </a:pPr>
            <a:r>
              <a:rPr lang="en-US" sz="2900" dirty="0">
                <a:solidFill>
                  <a:srgbClr val="FF0000"/>
                </a:solidFill>
                <a:latin typeface="Calibri" pitchFamily="34" charset="0"/>
              </a:rPr>
              <a:t>Plagiarism in any form will not be tolerated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51541E-4EEA-3548-8DA9-A8D9A526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/>
              <a:t>Hakim Weatherspoon</a:t>
            </a:r>
          </a:p>
          <a:p>
            <a:pPr indent="-285750">
              <a:lnSpc>
                <a:spcPct val="80000"/>
              </a:lnSpc>
            </a:pPr>
            <a:endParaRPr lang="en-US" sz="3600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400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Undergrad: Computer Engineering at University of Washington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3400" dirty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400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PhD: Computer Science, Distributed Systems at University of California, Berkeley</a:t>
            </a:r>
          </a:p>
          <a:p>
            <a:pPr marL="0" indent="0">
              <a:lnSpc>
                <a:spcPct val="80000"/>
              </a:lnSpc>
              <a:buNone/>
            </a:pPr>
            <a:endParaRPr lang="en-US" sz="3400" dirty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400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Academia: Cornell</a:t>
            </a:r>
          </a:p>
          <a:p>
            <a:pPr marL="228600" lvl="1" indent="0">
              <a:lnSpc>
                <a:spcPct val="80000"/>
              </a:lnSpc>
              <a:buNone/>
            </a:pPr>
            <a:r>
              <a:rPr lang="en-US" sz="3400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Taught 3410 </a:t>
            </a:r>
            <a:r>
              <a:rPr lang="en-US" sz="3400" dirty="0">
                <a:ea typeface="ＭＳ Ｐゴシック" charset="-128"/>
                <a:cs typeface="ＭＳ Ｐゴシック" charset="-128"/>
              </a:rPr>
              <a:t>and 4410 more than 10 times over 10 years!</a:t>
            </a:r>
            <a:endParaRPr lang="en-US" sz="3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EF723-8E81-D446-96FE-CEDE75B5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3CEDF-10B0-184E-80CD-257A9529E2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Looking at code that we </a:t>
            </a:r>
            <a:r>
              <a:rPr lang="en-US" dirty="0" err="1" smtClean="0"/>
              <a:t>didn</a:t>
            </a:r>
            <a:r>
              <a:rPr lang="mr-IN" dirty="0" smtClean="0"/>
              <a:t>’</a:t>
            </a:r>
            <a:r>
              <a:rPr lang="en-US" dirty="0" smtClean="0"/>
              <a:t>t give you?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STOP</a:t>
            </a:r>
          </a:p>
          <a:p>
            <a:pPr lvl="1"/>
            <a:r>
              <a:rPr lang="en-US" dirty="0" smtClean="0"/>
              <a:t>Protect yourself. Solutions </a:t>
            </a:r>
            <a:r>
              <a:rPr lang="en-US" dirty="0"/>
              <a:t>are hard to </a:t>
            </a:r>
            <a:r>
              <a:rPr lang="en-US" dirty="0" smtClean="0"/>
              <a:t>un-see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White board rule of collaboration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Work on white board, take no notes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rase, go home, watch an episode of Stranger Things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dirty="0" smtClean="0"/>
              <a:t>Code up by yourself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 Rules of Thumb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AD1B4-584F-A74D-9334-5912A1D35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C033-2B8B-6A42-ACCB-4B8DEEFF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4000" dirty="0"/>
          </a:p>
          <a:p>
            <a:pPr marL="0" indent="0" algn="ctr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4000" dirty="0"/>
          </a:p>
          <a:p>
            <a:pPr marL="0" indent="0" algn="ctr"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4000" dirty="0"/>
              <a:t>Questions so far?</a:t>
            </a:r>
            <a:endParaRPr lang="en-US" sz="4000" i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E0126-16DA-FC40-9477-CB4A62DA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 are you?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Freshman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Sophomore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Junior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Senior</a:t>
            </a:r>
          </a:p>
          <a:p>
            <a:pPr marL="742950" indent="-742950">
              <a:buFont typeface="+mj-lt"/>
              <a:buAutoNum type="alphaUcPeriod"/>
            </a:pPr>
            <a:r>
              <a:rPr lang="en-US" dirty="0"/>
              <a:t>Other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75519A-8375-6244-B4DD-F810D868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Clicker Question!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F232C-FCBA-6745-828E-96E0EBEB8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722D4-95E1-5A4C-B8ED-491FDBB66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"/>
            <a:ext cx="8778240" cy="659542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“Sometimes it is the people that no one imagines anything of </a:t>
            </a:r>
          </a:p>
          <a:p>
            <a:pPr marL="0" indent="0" algn="ctr">
              <a:buNone/>
            </a:pPr>
            <a:r>
              <a:rPr lang="en-US" dirty="0"/>
              <a:t>who do the things that no one can imagine”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--quote from the movie The Imitation Game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245-67DD-474B-8952-7A3A6AA00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722D4-95E1-5A4C-B8ED-491FDBB66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"/>
            <a:ext cx="8778240" cy="659542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“Can machines think?”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2800" dirty="0"/>
              <a:t>	</a:t>
            </a:r>
            <a:r>
              <a:rPr lang="en-US" sz="2400" dirty="0"/>
              <a:t>-- Alan Turing, 1950 Computing Machinery and Intelligence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245-67DD-474B-8952-7A3A6AA00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2F727-EC5B-0647-8B49-DD557EC04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 descr="http://upload.wikimedia.org/wikipedia/commons/3/3e/EnigmaMachineLabeled.jpg">
            <a:extLst>
              <a:ext uri="{FF2B5EF4-FFF2-40B4-BE49-F238E27FC236}">
                <a16:creationId xmlns:a16="http://schemas.microsoft.com/office/drawing/2014/main" id="{CDE9BD72-BB90-7447-A5E3-B55A85D4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8860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weather\AppData\Local\Microsoft\Windows\Temporary Internet Files\Content.IE5\568C2J3L\IMG_20111004_155237.jpg">
            <a:extLst>
              <a:ext uri="{FF2B5EF4-FFF2-40B4-BE49-F238E27FC236}">
                <a16:creationId xmlns:a16="http://schemas.microsoft.com/office/drawing/2014/main" id="{C1A65045-02A3-5F4B-8420-C9453FAC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33" y="842356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39E4E-FE63-E74E-89F7-C5B2D037330C}"/>
              </a:ext>
            </a:extLst>
          </p:cNvPr>
          <p:cNvSpPr txBox="1"/>
          <p:nvPr/>
        </p:nvSpPr>
        <p:spPr>
          <a:xfrm>
            <a:off x="5026896" y="3787486"/>
            <a:ext cx="350769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The Bombe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used by the Allies to 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break the German 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Enigma machine during 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World War 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C046E-1444-3D47-8A92-25C98AAE50AC}"/>
              </a:ext>
            </a:extLst>
          </p:cNvPr>
          <p:cNvSpPr txBox="1"/>
          <p:nvPr/>
        </p:nvSpPr>
        <p:spPr>
          <a:xfrm>
            <a:off x="405536" y="4619625"/>
            <a:ext cx="35301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Enigma machine </a:t>
            </a:r>
          </a:p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Used by the Germans during </a:t>
            </a:r>
          </a:p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World War II to encrypt and </a:t>
            </a:r>
          </a:p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exchange secret messages</a:t>
            </a:r>
          </a:p>
        </p:txBody>
      </p:sp>
    </p:spTree>
    <p:extLst>
      <p:ext uri="{BB962C8B-B14F-4D97-AF65-F5344CB8AC3E}">
        <p14:creationId xmlns:p14="http://schemas.microsoft.com/office/powerpoint/2010/main" val="20140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0F643-A144-CF48-844A-7EFC1CF9C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2" descr="http://upload.wikimedia.org/wikipedia/en/c/c8/Alan_Turing_photo.jpg">
            <a:extLst>
              <a:ext uri="{FF2B5EF4-FFF2-40B4-BE49-F238E27FC236}">
                <a16:creationId xmlns:a16="http://schemas.microsoft.com/office/drawing/2014/main" id="{08C54589-6EAA-F24D-9EC8-C1EB152E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838200"/>
            <a:ext cx="30765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3/3d/Maquina.png">
            <a:extLst>
              <a:ext uri="{FF2B5EF4-FFF2-40B4-BE49-F238E27FC236}">
                <a16:creationId xmlns:a16="http://schemas.microsoft.com/office/drawing/2014/main" id="{57211629-8B70-5E4D-93E6-08BAD6F6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9997"/>
            <a:ext cx="5431892" cy="30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FDB45F-26A5-424D-8B3C-3F07E77FA0B2}"/>
              </a:ext>
            </a:extLst>
          </p:cNvPr>
          <p:cNvSpPr txBox="1"/>
          <p:nvPr/>
        </p:nvSpPr>
        <p:spPr>
          <a:xfrm>
            <a:off x="6135213" y="5083064"/>
            <a:ext cx="2005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Alan Turing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2F295F-F100-5B4A-BCEC-F3C6DEF96AC6}"/>
              </a:ext>
            </a:extLst>
          </p:cNvPr>
          <p:cNvSpPr txBox="1"/>
          <p:nvPr/>
        </p:nvSpPr>
        <p:spPr>
          <a:xfrm>
            <a:off x="1371601" y="4867621"/>
            <a:ext cx="2828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Turing Machine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+mj-lt"/>
              </a:rPr>
              <a:t>1936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60320E-DA2D-EE48-A1C6-C6649FD03051}"/>
              </a:ext>
            </a:extLst>
          </p:cNvPr>
          <p:cNvSpPr/>
          <p:nvPr/>
        </p:nvSpPr>
        <p:spPr>
          <a:xfrm>
            <a:off x="140756" y="5964117"/>
            <a:ext cx="5519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= abstract model for CPU that can simulate any algorithm</a:t>
            </a:r>
          </a:p>
        </p:txBody>
      </p:sp>
    </p:spTree>
    <p:extLst>
      <p:ext uri="{BB962C8B-B14F-4D97-AF65-F5344CB8AC3E}">
        <p14:creationId xmlns:p14="http://schemas.microsoft.com/office/powerpoint/2010/main" val="30792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6F13E5-84FE-8148-8229-9BB4DC049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Bridge the gap between hardware and software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a processor works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a computer is organized</a:t>
            </a:r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Establish a foundation for building higher-level applications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to understand program performance</a:t>
            </a:r>
          </a:p>
          <a:p>
            <a:pPr marL="741363" lvl="1" indent="-28416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to understand where the world is going</a:t>
            </a:r>
          </a:p>
          <a:p>
            <a:pPr marL="341313" indent="-341313" defTabSz="449263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182C83-B4DF-8640-B921-94C929B2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10F1F-E779-9544-8139-DFD7B2B15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2549</TotalTime>
  <Words>993</Words>
  <Application>Microsoft Office PowerPoint</Application>
  <PresentationFormat>On-screen Show (4:3)</PresentationFormat>
  <Paragraphs>279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Calibri</vt:lpstr>
      <vt:lpstr>Lucida Grande</vt:lpstr>
      <vt:lpstr>Osaka</vt:lpstr>
      <vt:lpstr>Source Sans Pro</vt:lpstr>
      <vt:lpstr>Source Sans Pro Light</vt:lpstr>
      <vt:lpstr>Tahoma</vt:lpstr>
      <vt:lpstr>Times New Roman</vt:lpstr>
      <vt:lpstr>Wingdings</vt:lpstr>
      <vt:lpstr>Bracy_theme</vt:lpstr>
      <vt:lpstr>Introduction</vt:lpstr>
      <vt:lpstr>First Clicker Question!</vt:lpstr>
      <vt:lpstr>Who am I?</vt:lpstr>
      <vt:lpstr>Second Clicker Question!</vt:lpstr>
      <vt:lpstr>PowerPoint Presentation</vt:lpstr>
      <vt:lpstr>PowerPoint Presentation</vt:lpstr>
      <vt:lpstr>PowerPoint Presentation</vt:lpstr>
      <vt:lpstr>PowerPoint Presentation</vt:lpstr>
      <vt:lpstr>Course Objective</vt:lpstr>
      <vt:lpstr>How class is organized</vt:lpstr>
      <vt:lpstr>Pre-requisites and scheduling</vt:lpstr>
      <vt:lpstr>Pre-requisites and scheduling</vt:lpstr>
      <vt:lpstr>Required Textbook</vt:lpstr>
      <vt:lpstr>C Resources (Optional)</vt:lpstr>
      <vt:lpstr>Lectures</vt:lpstr>
      <vt:lpstr>Active Learning</vt:lpstr>
      <vt:lpstr>How class is organized</vt:lpstr>
      <vt:lpstr>Lab Sections Start this Week!</vt:lpstr>
      <vt:lpstr>Office Hours</vt:lpstr>
      <vt:lpstr>Communication</vt:lpstr>
      <vt:lpstr>Personal Emergencies</vt:lpstr>
      <vt:lpstr>Online Tools</vt:lpstr>
      <vt:lpstr>Course Management</vt:lpstr>
      <vt:lpstr>Labs and Projects</vt:lpstr>
      <vt:lpstr>Exams</vt:lpstr>
      <vt:lpstr>Grading</vt:lpstr>
      <vt:lpstr>Grading</vt:lpstr>
      <vt:lpstr>Who am I, Revisited</vt:lpstr>
      <vt:lpstr>Academic Integrity</vt:lpstr>
      <vt:lpstr>Academic Integrity Rules of Thumb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Gates and Logic: From Transistors to Logic Gates and Logic Circuits</dc:title>
  <dc:creator>loaner</dc:creator>
  <cp:lastModifiedBy>Hakim Weatherspoon</cp:lastModifiedBy>
  <cp:revision>109</cp:revision>
  <dcterms:created xsi:type="dcterms:W3CDTF">2018-11-13T06:15:47Z</dcterms:created>
  <dcterms:modified xsi:type="dcterms:W3CDTF">2019-01-23T02:33:53Z</dcterms:modified>
</cp:coreProperties>
</file>