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2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3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4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5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6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7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8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9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20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21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22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23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24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25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26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27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2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29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30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76" r:id="rId2"/>
  </p:sldMasterIdLst>
  <p:notesMasterIdLst>
    <p:notesMasterId r:id="rId36"/>
  </p:notesMasterIdLst>
  <p:sldIdLst>
    <p:sldId id="379" r:id="rId3"/>
    <p:sldId id="382" r:id="rId4"/>
    <p:sldId id="405" r:id="rId5"/>
    <p:sldId id="383" r:id="rId6"/>
    <p:sldId id="384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80B8E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1" autoAdjust="0"/>
    <p:restoredTop sz="69454" autoAdjust="0"/>
  </p:normalViewPr>
  <p:slideViewPr>
    <p:cSldViewPr>
      <p:cViewPr varScale="1">
        <p:scale>
          <a:sx n="71" d="100"/>
          <a:sy n="71" d="100"/>
        </p:scale>
        <p:origin x="127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64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On demand (self service), network access, resource pooling, rapid elasticity, measured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1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completes the commoditization process</a:t>
            </a:r>
            <a:r>
              <a:rPr lang="en-US" baseline="0" dirty="0" smtClean="0"/>
              <a:t> and makes storage and computation a commodity.</a:t>
            </a:r>
          </a:p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On demand (self service), network access, resource pooling, rapid elasticity, measured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99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40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89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09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89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878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7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5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7F9023C2-28C5-4698-976E-D48CB0AA6207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21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8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07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F56BEB45-5AE2-44C8-9C60-282F794E7570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22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14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51D35B4E-2186-461B-A15F-3280207487EB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30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A93B6DC7-F876-4465-BE7C-4B22207AEDC2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46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58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878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878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01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878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1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06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65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7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76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87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878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8782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1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2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2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 smtClean="0">
                <a:latin typeface="Times New Roman" panose="02020603050405020304" pitchFamily="18" charset="0"/>
              </a:rPr>
              <a:t>30TB 2.5in Samsung Flash Drive https://arstechnica.com/gadgets/2018/02/samsung-crams-30tb-of-ssd-into-a-single-2-5-inch-drive/</a:t>
            </a:r>
          </a:p>
          <a:p>
            <a:r>
              <a:rPr lang="en-US" altLang="en-US" dirty="0" smtClean="0">
                <a:latin typeface="Times New Roman" panose="02020603050405020304" pitchFamily="18" charset="0"/>
              </a:rPr>
              <a:t>60TB 3.5in Seagate Flash Drive https://arstechnica.com/gadgets/2016/08/seagate-unveils-60tb-ssd-the-worlds-largest-hard-drive/</a:t>
            </a: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3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3438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9112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8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Data: Volume (</a:t>
            </a:r>
            <a:r>
              <a:rPr lang="en-US" dirty="0" err="1" smtClean="0"/>
              <a:t>Exabytes</a:t>
            </a:r>
            <a:r>
              <a:rPr lang="en-US" dirty="0" smtClean="0"/>
              <a:t>), Velocity (Petabytes/day), variety (worlds data)</a:t>
            </a:r>
          </a:p>
          <a:p>
            <a:r>
              <a:rPr lang="en-US" dirty="0" smtClean="0"/>
              <a:t>1KB:</a:t>
            </a:r>
            <a:r>
              <a:rPr lang="en-US" baseline="0" dirty="0" smtClean="0"/>
              <a:t> webpage (and amount of L1 [level-1] cache)</a:t>
            </a:r>
          </a:p>
          <a:p>
            <a:r>
              <a:rPr lang="en-US" baseline="0" dirty="0" smtClean="0"/>
              <a:t>1MB: music file (and amount of L3 [level-3] cache)</a:t>
            </a:r>
          </a:p>
          <a:p>
            <a:r>
              <a:rPr lang="en-US" baseline="0" dirty="0" smtClean="0"/>
              <a:t>1GB: movie file (and amount of memory in a computer)</a:t>
            </a:r>
          </a:p>
          <a:p>
            <a:r>
              <a:rPr lang="en-US" baseline="0" dirty="0" smtClean="0"/>
              <a:t>1TB: genome file (and 1 hard disk drive)</a:t>
            </a:r>
          </a:p>
          <a:p>
            <a:r>
              <a:rPr lang="en-US" baseline="0" dirty="0" smtClean="0"/>
              <a:t>1PB: 1000x genome file or million moves</a:t>
            </a:r>
          </a:p>
          <a:p>
            <a:r>
              <a:rPr lang="en-US" baseline="0" dirty="0" smtClean="0"/>
              <a:t>1EB: million genome files, billion movies, trillion music files, quadrillion webpages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12BB010C-0345-4EE0-8BD3-F0F2BB633E4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4400FB92-5100-40B9-A386-A91A06AED92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12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58485658-6D8F-42A9-86A6-345ADF9D43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C1F44169-6A40-47F4-9E7C-3B4A97CFA0A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01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AD25EA17-F13D-4FA4-AD61-1505C144CA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B3B812B6-8CBE-4564-85B4-2FCE607A979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5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717060F3-3691-49F0-A26B-6B81F98463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EEAD9852-3620-4131-A90A-91DA056B2B4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3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FC41B081-D4C2-41A7-A718-CE9E9046BD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D231D0D3-12DA-4CBE-905B-B5DC5119F12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74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C4179975-00D4-4A6B-9A5C-E737839DF26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FB37943A-0059-4688-AD42-0228284A96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61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1D806E95-B863-4FA6-AD2A-FFBAC861278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C680B613-26EF-4440-B3B8-56287BC72F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20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1D544D60-5E48-4E46-9C76-536AC0B639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C02CC6A2-ED48-4D60-961B-7DA49140EAA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70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3BE2839A-B625-457D-BCF5-452F61FF67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15F6C319-D948-4062-BC43-DD820EE62F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99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dirty="0" smtClean="0"/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625881D8-01FF-4DBB-8930-099AF3A2394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B6232A1A-9B61-4AFE-8658-1BF0079B7CD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8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8EF44C96-A3A6-4878-80ED-B8A2B37EE1C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BBE61987-F536-4708-8933-0A9613F70C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57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9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8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8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34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30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8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2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34D3B954-9561-4CDC-8D6C-811B9FFDD8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5/3/2018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6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6" charset="0"/>
                <a:ea typeface="+mn-ea"/>
              </a:rPr>
              <a:t>Copyright Kavita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ACDCF046-7A4C-4ED7-9A11-A93CDA87A6D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195.xml"/><Relationship Id="rId21" Type="http://schemas.openxmlformats.org/officeDocument/2006/relationships/tags" Target="../tags/tag99.xml"/><Relationship Id="rId42" Type="http://schemas.openxmlformats.org/officeDocument/2006/relationships/tags" Target="../tags/tag120.xml"/><Relationship Id="rId47" Type="http://schemas.openxmlformats.org/officeDocument/2006/relationships/tags" Target="../tags/tag125.xml"/><Relationship Id="rId63" Type="http://schemas.openxmlformats.org/officeDocument/2006/relationships/tags" Target="../tags/tag141.xml"/><Relationship Id="rId68" Type="http://schemas.openxmlformats.org/officeDocument/2006/relationships/tags" Target="../tags/tag146.xml"/><Relationship Id="rId84" Type="http://schemas.openxmlformats.org/officeDocument/2006/relationships/tags" Target="../tags/tag162.xml"/><Relationship Id="rId89" Type="http://schemas.openxmlformats.org/officeDocument/2006/relationships/tags" Target="../tags/tag167.xml"/><Relationship Id="rId112" Type="http://schemas.openxmlformats.org/officeDocument/2006/relationships/tags" Target="../tags/tag190.xml"/><Relationship Id="rId16" Type="http://schemas.openxmlformats.org/officeDocument/2006/relationships/tags" Target="../tags/tag94.xml"/><Relationship Id="rId107" Type="http://schemas.openxmlformats.org/officeDocument/2006/relationships/tags" Target="../tags/tag185.xml"/><Relationship Id="rId11" Type="http://schemas.openxmlformats.org/officeDocument/2006/relationships/tags" Target="../tags/tag89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53" Type="http://schemas.openxmlformats.org/officeDocument/2006/relationships/tags" Target="../tags/tag131.xml"/><Relationship Id="rId58" Type="http://schemas.openxmlformats.org/officeDocument/2006/relationships/tags" Target="../tags/tag136.xml"/><Relationship Id="rId74" Type="http://schemas.openxmlformats.org/officeDocument/2006/relationships/tags" Target="../tags/tag152.xml"/><Relationship Id="rId79" Type="http://schemas.openxmlformats.org/officeDocument/2006/relationships/tags" Target="../tags/tag157.xml"/><Relationship Id="rId102" Type="http://schemas.openxmlformats.org/officeDocument/2006/relationships/tags" Target="../tags/tag180.xml"/><Relationship Id="rId123" Type="http://schemas.openxmlformats.org/officeDocument/2006/relationships/tags" Target="../tags/tag201.xml"/><Relationship Id="rId128" Type="http://schemas.openxmlformats.org/officeDocument/2006/relationships/image" Target="../media/image23.png"/><Relationship Id="rId5" Type="http://schemas.openxmlformats.org/officeDocument/2006/relationships/tags" Target="../tags/tag83.xml"/><Relationship Id="rId90" Type="http://schemas.openxmlformats.org/officeDocument/2006/relationships/tags" Target="../tags/tag168.xml"/><Relationship Id="rId95" Type="http://schemas.openxmlformats.org/officeDocument/2006/relationships/tags" Target="../tags/tag173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43" Type="http://schemas.openxmlformats.org/officeDocument/2006/relationships/tags" Target="../tags/tag121.xml"/><Relationship Id="rId48" Type="http://schemas.openxmlformats.org/officeDocument/2006/relationships/tags" Target="../tags/tag126.xml"/><Relationship Id="rId64" Type="http://schemas.openxmlformats.org/officeDocument/2006/relationships/tags" Target="../tags/tag142.xml"/><Relationship Id="rId69" Type="http://schemas.openxmlformats.org/officeDocument/2006/relationships/tags" Target="../tags/tag147.xml"/><Relationship Id="rId113" Type="http://schemas.openxmlformats.org/officeDocument/2006/relationships/tags" Target="../tags/tag191.xml"/><Relationship Id="rId118" Type="http://schemas.openxmlformats.org/officeDocument/2006/relationships/tags" Target="../tags/tag196.xml"/><Relationship Id="rId80" Type="http://schemas.openxmlformats.org/officeDocument/2006/relationships/tags" Target="../tags/tag158.xml"/><Relationship Id="rId85" Type="http://schemas.openxmlformats.org/officeDocument/2006/relationships/tags" Target="../tags/tag163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59" Type="http://schemas.openxmlformats.org/officeDocument/2006/relationships/tags" Target="../tags/tag137.xml"/><Relationship Id="rId103" Type="http://schemas.openxmlformats.org/officeDocument/2006/relationships/tags" Target="../tags/tag181.xml"/><Relationship Id="rId108" Type="http://schemas.openxmlformats.org/officeDocument/2006/relationships/tags" Target="../tags/tag186.xml"/><Relationship Id="rId124" Type="http://schemas.openxmlformats.org/officeDocument/2006/relationships/tags" Target="../tags/tag202.xml"/><Relationship Id="rId129" Type="http://schemas.openxmlformats.org/officeDocument/2006/relationships/image" Target="../media/image24.png"/><Relationship Id="rId54" Type="http://schemas.openxmlformats.org/officeDocument/2006/relationships/tags" Target="../tags/tag132.xml"/><Relationship Id="rId70" Type="http://schemas.openxmlformats.org/officeDocument/2006/relationships/tags" Target="../tags/tag148.xml"/><Relationship Id="rId75" Type="http://schemas.openxmlformats.org/officeDocument/2006/relationships/tags" Target="../tags/tag153.xml"/><Relationship Id="rId91" Type="http://schemas.openxmlformats.org/officeDocument/2006/relationships/tags" Target="../tags/tag169.xml"/><Relationship Id="rId96" Type="http://schemas.openxmlformats.org/officeDocument/2006/relationships/tags" Target="../tags/tag174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49" Type="http://schemas.openxmlformats.org/officeDocument/2006/relationships/tags" Target="../tags/tag127.xml"/><Relationship Id="rId114" Type="http://schemas.openxmlformats.org/officeDocument/2006/relationships/tags" Target="../tags/tag192.xml"/><Relationship Id="rId119" Type="http://schemas.openxmlformats.org/officeDocument/2006/relationships/tags" Target="../tags/tag197.xml"/><Relationship Id="rId44" Type="http://schemas.openxmlformats.org/officeDocument/2006/relationships/tags" Target="../tags/tag122.xml"/><Relationship Id="rId60" Type="http://schemas.openxmlformats.org/officeDocument/2006/relationships/tags" Target="../tags/tag138.xml"/><Relationship Id="rId65" Type="http://schemas.openxmlformats.org/officeDocument/2006/relationships/tags" Target="../tags/tag143.xml"/><Relationship Id="rId81" Type="http://schemas.openxmlformats.org/officeDocument/2006/relationships/tags" Target="../tags/tag159.xml"/><Relationship Id="rId86" Type="http://schemas.openxmlformats.org/officeDocument/2006/relationships/tags" Target="../tags/tag164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39" Type="http://schemas.openxmlformats.org/officeDocument/2006/relationships/tags" Target="../tags/tag117.xml"/><Relationship Id="rId109" Type="http://schemas.openxmlformats.org/officeDocument/2006/relationships/tags" Target="../tags/tag187.xml"/><Relationship Id="rId34" Type="http://schemas.openxmlformats.org/officeDocument/2006/relationships/tags" Target="../tags/tag112.xml"/><Relationship Id="rId50" Type="http://schemas.openxmlformats.org/officeDocument/2006/relationships/tags" Target="../tags/tag128.xml"/><Relationship Id="rId55" Type="http://schemas.openxmlformats.org/officeDocument/2006/relationships/tags" Target="../tags/tag133.xml"/><Relationship Id="rId76" Type="http://schemas.openxmlformats.org/officeDocument/2006/relationships/tags" Target="../tags/tag154.xml"/><Relationship Id="rId97" Type="http://schemas.openxmlformats.org/officeDocument/2006/relationships/tags" Target="../tags/tag175.xml"/><Relationship Id="rId104" Type="http://schemas.openxmlformats.org/officeDocument/2006/relationships/tags" Target="../tags/tag182.xml"/><Relationship Id="rId120" Type="http://schemas.openxmlformats.org/officeDocument/2006/relationships/tags" Target="../tags/tag198.xml"/><Relationship Id="rId125" Type="http://schemas.openxmlformats.org/officeDocument/2006/relationships/tags" Target="../tags/tag203.xml"/><Relationship Id="rId7" Type="http://schemas.openxmlformats.org/officeDocument/2006/relationships/tags" Target="../tags/tag85.xml"/><Relationship Id="rId71" Type="http://schemas.openxmlformats.org/officeDocument/2006/relationships/tags" Target="../tags/tag149.xml"/><Relationship Id="rId92" Type="http://schemas.openxmlformats.org/officeDocument/2006/relationships/tags" Target="../tags/tag170.xml"/><Relationship Id="rId2" Type="http://schemas.openxmlformats.org/officeDocument/2006/relationships/tags" Target="../tags/tag80.xml"/><Relationship Id="rId29" Type="http://schemas.openxmlformats.org/officeDocument/2006/relationships/tags" Target="../tags/tag107.xml"/><Relationship Id="rId24" Type="http://schemas.openxmlformats.org/officeDocument/2006/relationships/tags" Target="../tags/tag102.xml"/><Relationship Id="rId40" Type="http://schemas.openxmlformats.org/officeDocument/2006/relationships/tags" Target="../tags/tag118.xml"/><Relationship Id="rId45" Type="http://schemas.openxmlformats.org/officeDocument/2006/relationships/tags" Target="../tags/tag123.xml"/><Relationship Id="rId66" Type="http://schemas.openxmlformats.org/officeDocument/2006/relationships/tags" Target="../tags/tag144.xml"/><Relationship Id="rId87" Type="http://schemas.openxmlformats.org/officeDocument/2006/relationships/tags" Target="../tags/tag165.xml"/><Relationship Id="rId110" Type="http://schemas.openxmlformats.org/officeDocument/2006/relationships/tags" Target="../tags/tag188.xml"/><Relationship Id="rId115" Type="http://schemas.openxmlformats.org/officeDocument/2006/relationships/tags" Target="../tags/tag193.xml"/><Relationship Id="rId61" Type="http://schemas.openxmlformats.org/officeDocument/2006/relationships/tags" Target="../tags/tag139.xml"/><Relationship Id="rId82" Type="http://schemas.openxmlformats.org/officeDocument/2006/relationships/tags" Target="../tags/tag160.xml"/><Relationship Id="rId19" Type="http://schemas.openxmlformats.org/officeDocument/2006/relationships/tags" Target="../tags/tag97.xml"/><Relationship Id="rId14" Type="http://schemas.openxmlformats.org/officeDocument/2006/relationships/tags" Target="../tags/tag92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56" Type="http://schemas.openxmlformats.org/officeDocument/2006/relationships/tags" Target="../tags/tag134.xml"/><Relationship Id="rId77" Type="http://schemas.openxmlformats.org/officeDocument/2006/relationships/tags" Target="../tags/tag155.xml"/><Relationship Id="rId100" Type="http://schemas.openxmlformats.org/officeDocument/2006/relationships/tags" Target="../tags/tag178.xml"/><Relationship Id="rId105" Type="http://schemas.openxmlformats.org/officeDocument/2006/relationships/tags" Target="../tags/tag183.xml"/><Relationship Id="rId126" Type="http://schemas.openxmlformats.org/officeDocument/2006/relationships/slideLayout" Target="../slideLayouts/slideLayout14.xml"/><Relationship Id="rId8" Type="http://schemas.openxmlformats.org/officeDocument/2006/relationships/tags" Target="../tags/tag86.xml"/><Relationship Id="rId51" Type="http://schemas.openxmlformats.org/officeDocument/2006/relationships/tags" Target="../tags/tag129.xml"/><Relationship Id="rId72" Type="http://schemas.openxmlformats.org/officeDocument/2006/relationships/tags" Target="../tags/tag150.xml"/><Relationship Id="rId93" Type="http://schemas.openxmlformats.org/officeDocument/2006/relationships/tags" Target="../tags/tag171.xml"/><Relationship Id="rId98" Type="http://schemas.openxmlformats.org/officeDocument/2006/relationships/tags" Target="../tags/tag176.xml"/><Relationship Id="rId121" Type="http://schemas.openxmlformats.org/officeDocument/2006/relationships/tags" Target="../tags/tag199.xml"/><Relationship Id="rId3" Type="http://schemas.openxmlformats.org/officeDocument/2006/relationships/tags" Target="../tags/tag81.xml"/><Relationship Id="rId25" Type="http://schemas.openxmlformats.org/officeDocument/2006/relationships/tags" Target="../tags/tag103.xml"/><Relationship Id="rId46" Type="http://schemas.openxmlformats.org/officeDocument/2006/relationships/tags" Target="../tags/tag124.xml"/><Relationship Id="rId67" Type="http://schemas.openxmlformats.org/officeDocument/2006/relationships/tags" Target="../tags/tag145.xml"/><Relationship Id="rId116" Type="http://schemas.openxmlformats.org/officeDocument/2006/relationships/tags" Target="../tags/tag194.xml"/><Relationship Id="rId20" Type="http://schemas.openxmlformats.org/officeDocument/2006/relationships/tags" Target="../tags/tag98.xml"/><Relationship Id="rId41" Type="http://schemas.openxmlformats.org/officeDocument/2006/relationships/tags" Target="../tags/tag119.xml"/><Relationship Id="rId62" Type="http://schemas.openxmlformats.org/officeDocument/2006/relationships/tags" Target="../tags/tag140.xml"/><Relationship Id="rId83" Type="http://schemas.openxmlformats.org/officeDocument/2006/relationships/tags" Target="../tags/tag161.xml"/><Relationship Id="rId88" Type="http://schemas.openxmlformats.org/officeDocument/2006/relationships/tags" Target="../tags/tag166.xml"/><Relationship Id="rId111" Type="http://schemas.openxmlformats.org/officeDocument/2006/relationships/tags" Target="../tags/tag189.xml"/><Relationship Id="rId15" Type="http://schemas.openxmlformats.org/officeDocument/2006/relationships/tags" Target="../tags/tag93.xml"/><Relationship Id="rId36" Type="http://schemas.openxmlformats.org/officeDocument/2006/relationships/tags" Target="../tags/tag114.xml"/><Relationship Id="rId57" Type="http://schemas.openxmlformats.org/officeDocument/2006/relationships/tags" Target="../tags/tag135.xml"/><Relationship Id="rId106" Type="http://schemas.openxmlformats.org/officeDocument/2006/relationships/tags" Target="../tags/tag184.xml"/><Relationship Id="rId127" Type="http://schemas.openxmlformats.org/officeDocument/2006/relationships/notesSlide" Target="../notesSlides/notesSlide12.xml"/><Relationship Id="rId10" Type="http://schemas.openxmlformats.org/officeDocument/2006/relationships/tags" Target="../tags/tag88.xml"/><Relationship Id="rId31" Type="http://schemas.openxmlformats.org/officeDocument/2006/relationships/tags" Target="../tags/tag109.xml"/><Relationship Id="rId52" Type="http://schemas.openxmlformats.org/officeDocument/2006/relationships/tags" Target="../tags/tag130.xml"/><Relationship Id="rId73" Type="http://schemas.openxmlformats.org/officeDocument/2006/relationships/tags" Target="../tags/tag151.xml"/><Relationship Id="rId78" Type="http://schemas.openxmlformats.org/officeDocument/2006/relationships/tags" Target="../tags/tag156.xml"/><Relationship Id="rId94" Type="http://schemas.openxmlformats.org/officeDocument/2006/relationships/tags" Target="../tags/tag172.xml"/><Relationship Id="rId99" Type="http://schemas.openxmlformats.org/officeDocument/2006/relationships/tags" Target="../tags/tag177.xml"/><Relationship Id="rId101" Type="http://schemas.openxmlformats.org/officeDocument/2006/relationships/tags" Target="../tags/tag179.xml"/><Relationship Id="rId122" Type="http://schemas.openxmlformats.org/officeDocument/2006/relationships/tags" Target="../tags/tag200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26" Type="http://schemas.openxmlformats.org/officeDocument/2006/relationships/tags" Target="../tags/tag10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08.xml"/><Relationship Id="rId10" Type="http://schemas.openxmlformats.org/officeDocument/2006/relationships/image" Target="../media/image27.jpeg"/><Relationship Id="rId4" Type="http://schemas.openxmlformats.org/officeDocument/2006/relationships/tags" Target="../tags/tag207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28.pn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slideLayout" Target="../slideLayouts/slideLayout14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10" Type="http://schemas.openxmlformats.org/officeDocument/2006/relationships/tags" Target="../tags/tag222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248.xml"/><Relationship Id="rId7" Type="http://schemas.openxmlformats.org/officeDocument/2006/relationships/image" Target="../media/image33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image" Target="../media/image35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7" Type="http://schemas.openxmlformats.org/officeDocument/2006/relationships/image" Target="../media/image36.pn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26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notesSlide" Target="../notesSlides/notesSlide30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40.png"/><Relationship Id="rId2" Type="http://schemas.openxmlformats.org/officeDocument/2006/relationships/tags" Target="../tags/tag266.xml"/><Relationship Id="rId16" Type="http://schemas.openxmlformats.org/officeDocument/2006/relationships/image" Target="../media/image39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image" Target="../media/image38.png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slideLayout" Target="../slideLayouts/slideLayout14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notesSlide" Target="../notesSlides/notesSlide6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14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1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295400"/>
            <a:ext cx="8610600" cy="1600200"/>
          </a:xfrm>
        </p:spPr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3733800"/>
            <a:ext cx="80772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CS </a:t>
            </a:r>
            <a:r>
              <a:rPr lang="en-US" sz="2800" dirty="0" smtClean="0"/>
              <a:t>3410</a:t>
            </a:r>
          </a:p>
          <a:p>
            <a:pPr marL="0" indent="0" algn="ctr">
              <a:buNone/>
            </a:pPr>
            <a:r>
              <a:rPr lang="en-US" sz="2800" dirty="0" smtClean="0"/>
              <a:t>Computer </a:t>
            </a:r>
            <a:r>
              <a:rPr lang="en-US" sz="2800" dirty="0"/>
              <a:t>System Organization </a:t>
            </a:r>
            <a:r>
              <a:rPr lang="en-US" sz="2800" dirty="0" smtClean="0"/>
              <a:t>&amp;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" y="6324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These </a:t>
            </a:r>
            <a:r>
              <a:rPr lang="en-US" sz="1400" dirty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slides are the product of many rounds of teaching CS </a:t>
            </a:r>
            <a:r>
              <a:rPr lang="en-US" sz="1400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3410 </a:t>
            </a:r>
            <a:r>
              <a:rPr lang="en-US" sz="1400" dirty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US" sz="1400" dirty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Deniz </a:t>
            </a:r>
            <a:r>
              <a:rPr lang="en-US" sz="1400" dirty="0" err="1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Altinbuke</a:t>
            </a:r>
            <a:r>
              <a:rPr lang="en-US" sz="1400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, Kevin Walsh, and </a:t>
            </a:r>
            <a:r>
              <a:rPr lang="en-US" sz="1400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Professors </a:t>
            </a:r>
            <a:r>
              <a:rPr lang="en-US" sz="1400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Weatherspoon, Bala, Bracy</a:t>
            </a:r>
            <a:r>
              <a:rPr lang="en-US" sz="1400" dirty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400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and Sirer.</a:t>
            </a:r>
            <a:endParaRPr lang="en-US" sz="1400" dirty="0">
              <a:solidFill>
                <a:schemeClr val="accent4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163285" y="852714"/>
            <a:ext cx="9213063" cy="527344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big is Big Data in the Cloud?</a:t>
            </a:r>
          </a:p>
          <a:p>
            <a:pPr lvl="1"/>
            <a:r>
              <a:rPr lang="en-US" dirty="0" smtClean="0"/>
              <a:t>Most of the worlds data (and computation) hosted by few companies 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-1" y="-15648"/>
            <a:ext cx="8154649" cy="683305"/>
          </a:xfrm>
          <a:noFill/>
        </p:spPr>
        <p:txBody>
          <a:bodyPr lIns="0" rIns="0">
            <a:noAutofit/>
          </a:bodyPr>
          <a:lstStyle/>
          <a:p>
            <a:r>
              <a:rPr lang="en-US" sz="3600" dirty="0"/>
              <a:t>The Rise </a:t>
            </a:r>
            <a:r>
              <a:rPr lang="en-US" sz="3600" dirty="0" smtClean="0"/>
              <a:t>of Cloud </a:t>
            </a:r>
            <a:r>
              <a:rPr lang="en-US" sz="3600" dirty="0"/>
              <a:t>Computing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22" y="2346569"/>
            <a:ext cx="599288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163285" y="852714"/>
            <a:ext cx="9213063" cy="527344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big is Big Data in the Cloud?</a:t>
            </a:r>
          </a:p>
          <a:p>
            <a:pPr lvl="1"/>
            <a:r>
              <a:rPr lang="en-US" dirty="0" smtClean="0"/>
              <a:t>Most of the worlds data (and computation) hosted by few companies 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-1" y="-15648"/>
            <a:ext cx="8154649" cy="683305"/>
          </a:xfrm>
          <a:noFill/>
        </p:spPr>
        <p:txBody>
          <a:bodyPr lIns="0" rIns="0">
            <a:noAutofit/>
          </a:bodyPr>
          <a:lstStyle/>
          <a:p>
            <a:r>
              <a:rPr lang="en-US" sz="3600" dirty="0"/>
              <a:t>The Rise </a:t>
            </a:r>
            <a:r>
              <a:rPr lang="en-US" sz="3600" dirty="0" smtClean="0"/>
              <a:t>of Cloud </a:t>
            </a:r>
            <a:r>
              <a:rPr lang="en-US" sz="3600" dirty="0"/>
              <a:t>Computing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rcRect l="1209" r="1209"/>
          <a:stretch>
            <a:fillRect/>
          </a:stretch>
        </p:blipFill>
        <p:spPr>
          <a:xfrm>
            <a:off x="457199" y="2237605"/>
            <a:ext cx="8308251" cy="4569218"/>
          </a:xfrm>
          <a:prstGeom prst="rect">
            <a:avLst/>
          </a:prstGeom>
        </p:spPr>
      </p:pic>
      <p:pic>
        <p:nvPicPr>
          <p:cNvPr id="6" name="Picture 5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18" y="3599370"/>
            <a:ext cx="379696" cy="400960"/>
          </a:xfrm>
          <a:prstGeom prst="rect">
            <a:avLst/>
          </a:prstGeom>
        </p:spPr>
      </p:pic>
      <p:pic>
        <p:nvPicPr>
          <p:cNvPr id="8" name="Picture 7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68" y="4000330"/>
            <a:ext cx="379185" cy="392632"/>
          </a:xfrm>
          <a:prstGeom prst="rect">
            <a:avLst/>
          </a:prstGeom>
        </p:spPr>
      </p:pic>
      <p:pic>
        <p:nvPicPr>
          <p:cNvPr id="9" name="Picture 8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48" y="3799850"/>
            <a:ext cx="379696" cy="400960"/>
          </a:xfrm>
          <a:prstGeom prst="rect">
            <a:avLst/>
          </a:prstGeom>
        </p:spPr>
      </p:pic>
      <p:pic>
        <p:nvPicPr>
          <p:cNvPr id="11" name="Picture 10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53" y="3676954"/>
            <a:ext cx="379696" cy="400960"/>
          </a:xfrm>
          <a:prstGeom prst="rect">
            <a:avLst/>
          </a:prstGeom>
        </p:spPr>
      </p:pic>
      <p:pic>
        <p:nvPicPr>
          <p:cNvPr id="12" name="Picture 11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49" y="5849030"/>
            <a:ext cx="379696" cy="400960"/>
          </a:xfrm>
          <a:prstGeom prst="rect">
            <a:avLst/>
          </a:prstGeom>
        </p:spPr>
      </p:pic>
      <p:pic>
        <p:nvPicPr>
          <p:cNvPr id="13" name="Picture 12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20" y="3275994"/>
            <a:ext cx="379696" cy="400960"/>
          </a:xfrm>
          <a:prstGeom prst="rect">
            <a:avLst/>
          </a:prstGeom>
        </p:spPr>
      </p:pic>
      <p:pic>
        <p:nvPicPr>
          <p:cNvPr id="14" name="Picture 13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44" y="4378003"/>
            <a:ext cx="379696" cy="400960"/>
          </a:xfrm>
          <a:prstGeom prst="rect">
            <a:avLst/>
          </a:prstGeom>
        </p:spPr>
      </p:pic>
      <p:pic>
        <p:nvPicPr>
          <p:cNvPr id="15" name="Picture 14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96" y="4948780"/>
            <a:ext cx="379696" cy="400960"/>
          </a:xfrm>
          <a:prstGeom prst="rect">
            <a:avLst/>
          </a:prstGeom>
        </p:spPr>
      </p:pic>
      <p:pic>
        <p:nvPicPr>
          <p:cNvPr id="16" name="Picture 15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25" y="3788884"/>
            <a:ext cx="379696" cy="400960"/>
          </a:xfrm>
          <a:prstGeom prst="rect">
            <a:avLst/>
          </a:prstGeom>
        </p:spPr>
      </p:pic>
      <p:pic>
        <p:nvPicPr>
          <p:cNvPr id="17" name="Picture 16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73" y="5792299"/>
            <a:ext cx="379696" cy="400960"/>
          </a:xfrm>
          <a:prstGeom prst="rect">
            <a:avLst/>
          </a:prstGeom>
        </p:spPr>
      </p:pic>
      <p:pic>
        <p:nvPicPr>
          <p:cNvPr id="18" name="Picture 17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68" y="3655138"/>
            <a:ext cx="379185" cy="392632"/>
          </a:xfrm>
          <a:prstGeom prst="rect">
            <a:avLst/>
          </a:prstGeom>
        </p:spPr>
      </p:pic>
      <p:pic>
        <p:nvPicPr>
          <p:cNvPr id="19" name="Picture 18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82" y="3762241"/>
            <a:ext cx="379185" cy="392632"/>
          </a:xfrm>
          <a:prstGeom prst="rect">
            <a:avLst/>
          </a:prstGeom>
        </p:spPr>
      </p:pic>
      <p:pic>
        <p:nvPicPr>
          <p:cNvPr id="20" name="Picture 19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81" y="4438610"/>
            <a:ext cx="379185" cy="392632"/>
          </a:xfrm>
          <a:prstGeom prst="rect">
            <a:avLst/>
          </a:prstGeom>
        </p:spPr>
      </p:pic>
      <p:pic>
        <p:nvPicPr>
          <p:cNvPr id="21" name="Picture 20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73" y="5849030"/>
            <a:ext cx="379185" cy="392632"/>
          </a:xfrm>
          <a:prstGeom prst="rect">
            <a:avLst/>
          </a:prstGeom>
        </p:spPr>
      </p:pic>
      <p:pic>
        <p:nvPicPr>
          <p:cNvPr id="22" name="Picture 21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13" y="3369609"/>
            <a:ext cx="379185" cy="392632"/>
          </a:xfrm>
          <a:prstGeom prst="rect">
            <a:avLst/>
          </a:prstGeom>
        </p:spPr>
      </p:pic>
      <p:pic>
        <p:nvPicPr>
          <p:cNvPr id="23" name="Picture 22" descr="1A663966-D8BF-43DF-B3EB-28503B3CA9B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96" y="3872078"/>
            <a:ext cx="420073" cy="411671"/>
          </a:xfrm>
          <a:prstGeom prst="rect">
            <a:avLst/>
          </a:prstGeom>
        </p:spPr>
      </p:pic>
      <p:pic>
        <p:nvPicPr>
          <p:cNvPr id="24" name="Picture 23" descr="1A663966-D8BF-43DF-B3EB-28503B3CA9B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3" y="3866223"/>
            <a:ext cx="420073" cy="411671"/>
          </a:xfrm>
          <a:prstGeom prst="rect">
            <a:avLst/>
          </a:prstGeom>
        </p:spPr>
      </p:pic>
      <p:pic>
        <p:nvPicPr>
          <p:cNvPr id="27" name="Picture 26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44" y="3655138"/>
            <a:ext cx="379696" cy="4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D675CB6-A5E7-4689-BFBD-082EFC8B101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207"/>
            <a:ext cx="1911101" cy="14300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2714"/>
            <a:ext cx="9144000" cy="5677755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i="1" dirty="0" smtClean="0"/>
              <a:t>ubiquitous</a:t>
            </a:r>
            <a:r>
              <a:rPr lang="en-US" i="1" dirty="0"/>
              <a:t>, convenient, on-demand network access to a shared pool of configurable computing resources (e.g., networks, servers, storage, applications, and services) that can be rapidly provisioned and released with minimal management effort or service provider </a:t>
            </a:r>
            <a:r>
              <a:rPr lang="en-US" i="1" dirty="0" smtClean="0"/>
              <a:t>interaction.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9779" y="3564374"/>
            <a:ext cx="21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NIST Cloud Definition</a:t>
            </a:r>
            <a:endParaRPr lang="en-US" dirty="0"/>
          </a:p>
        </p:txBody>
      </p:sp>
      <p:pic>
        <p:nvPicPr>
          <p:cNvPr id="7" name="Picture 6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rackspace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11" name="Picture 10" descr="gogrid_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pic>
        <p:nvPicPr>
          <p:cNvPr id="15" name="Picture 4" descr="http://cdn.sheknows.com/articles/2011/08/Apple-iClou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10" y="3884649"/>
            <a:ext cx="955334" cy="10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-1" y="-15648"/>
            <a:ext cx="8154649" cy="683305"/>
          </a:xfrm>
          <a:noFill/>
        </p:spPr>
        <p:txBody>
          <a:bodyPr lIns="0" rIns="0">
            <a:noAutofit/>
          </a:bodyPr>
          <a:lstStyle/>
          <a:p>
            <a:r>
              <a:rPr lang="en-US" sz="3600" dirty="0"/>
              <a:t>The Rise </a:t>
            </a:r>
            <a:r>
              <a:rPr lang="en-US" sz="3600" dirty="0" smtClean="0"/>
              <a:t>of Cloud </a:t>
            </a:r>
            <a:r>
              <a:rPr lang="en-US" sz="3600" dirty="0"/>
              <a:t>Computing</a:t>
            </a:r>
          </a:p>
        </p:txBody>
      </p:sp>
      <p:pic>
        <p:nvPicPr>
          <p:cNvPr id="18" name="Picture 17" descr="logo_aws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471565"/>
            <a:ext cx="1595297" cy="583645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154005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https://www.outsystems.com/blog/wp-content/uploads/2014/08/vmware-logo-e140895946642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83" y="3964898"/>
            <a:ext cx="1416159" cy="10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D675CB6-A5E7-4689-BFBD-082EFC8B101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207"/>
            <a:ext cx="1911101" cy="14300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2714"/>
            <a:ext cx="9144000" cy="5677755"/>
          </a:xfrm>
        </p:spPr>
        <p:txBody>
          <a:bodyPr>
            <a:normAutofit/>
          </a:bodyPr>
          <a:lstStyle/>
          <a:p>
            <a:r>
              <a:rPr lang="en-US" dirty="0" smtClean="0"/>
              <a:t>The promise of the Cloud</a:t>
            </a:r>
          </a:p>
          <a:p>
            <a:pPr lvl="1"/>
            <a:r>
              <a:rPr lang="en-US" i="1" dirty="0" smtClean="0"/>
              <a:t>ubiquitous</a:t>
            </a:r>
            <a:r>
              <a:rPr lang="en-US" i="1" dirty="0"/>
              <a:t>, convenient, </a:t>
            </a:r>
            <a:r>
              <a:rPr lang="en-US" i="1" dirty="0">
                <a:solidFill>
                  <a:srgbClr val="FF0000"/>
                </a:solidFill>
              </a:rPr>
              <a:t>on-demand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network access </a:t>
            </a:r>
            <a:r>
              <a:rPr lang="en-US" i="1" dirty="0"/>
              <a:t>to a </a:t>
            </a:r>
            <a:r>
              <a:rPr lang="en-US" i="1" dirty="0">
                <a:solidFill>
                  <a:srgbClr val="FF0000"/>
                </a:solidFill>
              </a:rPr>
              <a:t>shared pool </a:t>
            </a:r>
            <a:r>
              <a:rPr lang="en-US" i="1" dirty="0"/>
              <a:t>of configurable computing resources (e.g., networks, servers, storage, applications, and services) that can be </a:t>
            </a:r>
            <a:r>
              <a:rPr lang="en-US" i="1" dirty="0">
                <a:solidFill>
                  <a:srgbClr val="FF0000"/>
                </a:solidFill>
              </a:rPr>
              <a:t>rapidly provisioned and released </a:t>
            </a:r>
            <a:r>
              <a:rPr lang="en-US" i="1" dirty="0"/>
              <a:t>with minimal management effort or service provider interaction. </a:t>
            </a:r>
          </a:p>
          <a:p>
            <a:endParaRPr lang="en-US" dirty="0" smtClean="0"/>
          </a:p>
        </p:txBody>
      </p:sp>
      <p:pic>
        <p:nvPicPr>
          <p:cNvPr id="7" name="Picture 6" descr="cornel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rackspace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11" name="Picture 10" descr="gogrid_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59779" y="3564374"/>
            <a:ext cx="21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NIST Cloud Definition</a:t>
            </a:r>
            <a:endParaRPr lang="en-US" dirty="0"/>
          </a:p>
        </p:txBody>
      </p:sp>
      <p:pic>
        <p:nvPicPr>
          <p:cNvPr id="16" name="Picture 4" descr="http://cdn.sheknows.com/articles/2011/08/Apple-iClou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10" y="3884649"/>
            <a:ext cx="955334" cy="10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-1" y="-15648"/>
            <a:ext cx="8154649" cy="683305"/>
          </a:xfrm>
          <a:noFill/>
        </p:spPr>
        <p:txBody>
          <a:bodyPr lIns="0" rIns="0">
            <a:noAutofit/>
          </a:bodyPr>
          <a:lstStyle/>
          <a:p>
            <a:r>
              <a:rPr lang="en-US" sz="3600" dirty="0"/>
              <a:t>The Rise </a:t>
            </a:r>
            <a:r>
              <a:rPr lang="en-US" sz="3600" dirty="0" smtClean="0"/>
              <a:t>of Cloud </a:t>
            </a:r>
            <a:r>
              <a:rPr lang="en-US" sz="3600" dirty="0"/>
              <a:t>Computing</a:t>
            </a:r>
          </a:p>
        </p:txBody>
      </p:sp>
      <p:pic>
        <p:nvPicPr>
          <p:cNvPr id="19" name="Picture 18" descr="logo_aws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471565"/>
            <a:ext cx="1595297" cy="583645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154005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https://www.outsystems.com/blog/wp-content/uploads/2014/08/vmware-logo-e140895946642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83" y="3964898"/>
            <a:ext cx="1416159" cy="10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3825"/>
            <a:ext cx="7773987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Tapes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5163" cy="237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Same basic principle for 8-tracks,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cassettes, VHS, ...</a:t>
            </a:r>
          </a:p>
          <a:p>
            <a:pPr marL="1079500" marR="0" lvl="1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Ferric Oxide Powder: ferromagnetic material</a:t>
            </a:r>
          </a:p>
          <a:p>
            <a:pPr marL="1079500" marR="0" lvl="1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During recording, the audio signal is sent through the coil of wire to create a magnetic field in the core.</a:t>
            </a:r>
          </a:p>
          <a:p>
            <a:pPr marL="1079500" marR="0" lvl="1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During playback, the motion of the tape creates a varying magnetic field in the core and therefore a signal in the coil.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  <a:p>
            <a:pPr marL="1079500" marR="0" lvl="1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7462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149" name="Group 12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422525" y="4035425"/>
            <a:ext cx="5045075" cy="2517775"/>
            <a:chOff x="1279525" y="2740025"/>
            <a:chExt cx="7239000" cy="3845604"/>
          </a:xfrm>
        </p:grpSpPr>
        <p:sp>
          <p:nvSpPr>
            <p:cNvPr id="6150" name="AutoShape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90750" y="4859338"/>
              <a:ext cx="5346700" cy="869950"/>
            </a:xfrm>
            <a:prstGeom prst="parallelogram">
              <a:avLst>
                <a:gd name="adj" fmla="val 102547"/>
              </a:avLst>
            </a:prstGeom>
            <a:blipFill dpi="0" rotWithShape="0">
              <a:blip r:embed="rId129"/>
              <a:srcRect/>
              <a:tile tx="0" ty="0" sx="100000" sy="100000" flip="none" algn="tl"/>
            </a:blip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51" name="Line 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4314825" y="3155950"/>
              <a:ext cx="125413" cy="249238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52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41525" y="4249738"/>
              <a:ext cx="5562600" cy="304800"/>
            </a:xfrm>
            <a:prstGeom prst="rect">
              <a:avLst/>
            </a:prstGeom>
            <a:blipFill dpi="0" rotWithShape="0">
              <a:blip r:embed="rId129"/>
              <a:srcRect/>
              <a:tile tx="0" ty="0" sx="100000" sy="100000" flip="none" algn="tl"/>
            </a:blip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53" name="Oval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31925" y="2878138"/>
              <a:ext cx="1600200" cy="152400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54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918325" y="2878138"/>
              <a:ext cx="1600200" cy="152400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55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28825" y="4246563"/>
              <a:ext cx="5562600" cy="304800"/>
            </a:xfrm>
            <a:prstGeom prst="rect">
              <a:avLst/>
            </a:prstGeom>
            <a:solidFill>
              <a:srgbClr val="CA1002">
                <a:alpha val="54117"/>
              </a:srgbClr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56" name="Freeform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51325" y="3182938"/>
              <a:ext cx="1219200" cy="1295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125" y="19137"/>
                  </a:moveTo>
                  <a:cubicBezTo>
                    <a:pt x="5781" y="18786"/>
                    <a:pt x="2435" y="15158"/>
                    <a:pt x="2435" y="10800"/>
                  </a:cubicBezTo>
                  <a:cubicBezTo>
                    <a:pt x="2435" y="6180"/>
                    <a:pt x="6180" y="2435"/>
                    <a:pt x="10800" y="2435"/>
                  </a:cubicBezTo>
                  <a:cubicBezTo>
                    <a:pt x="15419" y="2435"/>
                    <a:pt x="19165" y="6180"/>
                    <a:pt x="19165" y="10800"/>
                  </a:cubicBezTo>
                  <a:cubicBezTo>
                    <a:pt x="19165" y="15158"/>
                    <a:pt x="15818" y="18786"/>
                    <a:pt x="11474" y="19137"/>
                  </a:cubicBezTo>
                  <a:lnTo>
                    <a:pt x="11671" y="21564"/>
                  </a:lnTo>
                  <a:cubicBezTo>
                    <a:pt x="17279" y="21110"/>
                    <a:pt x="21600" y="1642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426"/>
                    <a:pt x="4320" y="21110"/>
                    <a:pt x="9928" y="21564"/>
                  </a:cubicBezTo>
                  <a:close/>
                </a:path>
              </a:pathLst>
            </a:custGeom>
            <a:solidFill>
              <a:srgbClr val="808080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57" name="Line 1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4529138" y="3232150"/>
              <a:ext cx="73025" cy="244475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58" name="Line 1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67250" y="3155950"/>
              <a:ext cx="44450" cy="234950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59" name="Line 13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4805363" y="3132138"/>
              <a:ext cx="30162" cy="234950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0" name="Line 1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937125" y="3127375"/>
              <a:ext cx="4763" cy="239713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1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018088" y="3165475"/>
              <a:ext cx="61912" cy="239713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2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5108575" y="3222625"/>
              <a:ext cx="104775" cy="225425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3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184775" y="3222625"/>
              <a:ext cx="300038" cy="282575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4" name="Freeform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813175" y="2973388"/>
              <a:ext cx="520700" cy="209550"/>
            </a:xfrm>
            <a:custGeom>
              <a:avLst/>
              <a:gdLst>
                <a:gd name="T0" fmla="*/ 2147483647 w 328"/>
                <a:gd name="T1" fmla="*/ 2147483647 h 117"/>
                <a:gd name="T2" fmla="*/ 2147483647 w 328"/>
                <a:gd name="T3" fmla="*/ 2147483647 h 117"/>
                <a:gd name="T4" fmla="*/ 2147483647 w 328"/>
                <a:gd name="T5" fmla="*/ 2147483647 h 117"/>
                <a:gd name="T6" fmla="*/ 2147483647 w 328"/>
                <a:gd name="T7" fmla="*/ 2147483647 h 117"/>
                <a:gd name="T8" fmla="*/ 2147483647 w 328"/>
                <a:gd name="T9" fmla="*/ 2147483647 h 117"/>
                <a:gd name="T10" fmla="*/ 2147483647 w 328"/>
                <a:gd name="T11" fmla="*/ 2147483647 h 117"/>
                <a:gd name="T12" fmla="*/ 0 w 32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8"/>
                <a:gd name="T22" fmla="*/ 0 h 117"/>
                <a:gd name="T23" fmla="*/ 328 w 32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8" h="117">
                  <a:moveTo>
                    <a:pt x="318" y="117"/>
                  </a:moveTo>
                  <a:cubicBezTo>
                    <a:pt x="324" y="87"/>
                    <a:pt x="328" y="39"/>
                    <a:pt x="291" y="27"/>
                  </a:cubicBezTo>
                  <a:cubicBezTo>
                    <a:pt x="268" y="29"/>
                    <a:pt x="263" y="28"/>
                    <a:pt x="246" y="33"/>
                  </a:cubicBezTo>
                  <a:cubicBezTo>
                    <a:pt x="240" y="35"/>
                    <a:pt x="228" y="39"/>
                    <a:pt x="228" y="39"/>
                  </a:cubicBezTo>
                  <a:cubicBezTo>
                    <a:pt x="191" y="34"/>
                    <a:pt x="157" y="19"/>
                    <a:pt x="120" y="15"/>
                  </a:cubicBezTo>
                  <a:cubicBezTo>
                    <a:pt x="88" y="11"/>
                    <a:pt x="44" y="10"/>
                    <a:pt x="15" y="9"/>
                  </a:cubicBezTo>
                  <a:cubicBezTo>
                    <a:pt x="4" y="2"/>
                    <a:pt x="9" y="5"/>
                    <a:pt x="0" y="0"/>
                  </a:cubicBezTo>
                </a:path>
              </a:pathLst>
            </a:custGeom>
            <a:noFill/>
            <a:ln w="7632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5" name="Freeform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817938" y="2740025"/>
              <a:ext cx="1728787" cy="490538"/>
            </a:xfrm>
            <a:custGeom>
              <a:avLst/>
              <a:gdLst>
                <a:gd name="T0" fmla="*/ 2147483647 w 1089"/>
                <a:gd name="T1" fmla="*/ 2147483647 h 309"/>
                <a:gd name="T2" fmla="*/ 2147483647 w 1089"/>
                <a:gd name="T3" fmla="*/ 2147483647 h 309"/>
                <a:gd name="T4" fmla="*/ 2147483647 w 1089"/>
                <a:gd name="T5" fmla="*/ 2147483647 h 309"/>
                <a:gd name="T6" fmla="*/ 2147483647 w 1089"/>
                <a:gd name="T7" fmla="*/ 2147483647 h 309"/>
                <a:gd name="T8" fmla="*/ 2147483647 w 1089"/>
                <a:gd name="T9" fmla="*/ 2147483647 h 309"/>
                <a:gd name="T10" fmla="*/ 2147483647 w 1089"/>
                <a:gd name="T11" fmla="*/ 2147483647 h 309"/>
                <a:gd name="T12" fmla="*/ 2147483647 w 1089"/>
                <a:gd name="T13" fmla="*/ 2147483647 h 309"/>
                <a:gd name="T14" fmla="*/ 2147483647 w 1089"/>
                <a:gd name="T15" fmla="*/ 2147483647 h 309"/>
                <a:gd name="T16" fmla="*/ 2147483647 w 1089"/>
                <a:gd name="T17" fmla="*/ 2147483647 h 309"/>
                <a:gd name="T18" fmla="*/ 2147483647 w 1089"/>
                <a:gd name="T19" fmla="*/ 2147483647 h 309"/>
                <a:gd name="T20" fmla="*/ 2147483647 w 1089"/>
                <a:gd name="T21" fmla="*/ 2147483647 h 309"/>
                <a:gd name="T22" fmla="*/ 0 w 1089"/>
                <a:gd name="T23" fmla="*/ 0 h 3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9"/>
                <a:gd name="T37" fmla="*/ 0 h 309"/>
                <a:gd name="T38" fmla="*/ 1089 w 1089"/>
                <a:gd name="T39" fmla="*/ 309 h 3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9" h="309">
                  <a:moveTo>
                    <a:pt x="1041" y="309"/>
                  </a:moveTo>
                  <a:cubicBezTo>
                    <a:pt x="1054" y="300"/>
                    <a:pt x="1061" y="288"/>
                    <a:pt x="1074" y="279"/>
                  </a:cubicBezTo>
                  <a:cubicBezTo>
                    <a:pt x="1089" y="235"/>
                    <a:pt x="1071" y="205"/>
                    <a:pt x="1035" y="183"/>
                  </a:cubicBezTo>
                  <a:cubicBezTo>
                    <a:pt x="1009" y="167"/>
                    <a:pt x="985" y="150"/>
                    <a:pt x="957" y="138"/>
                  </a:cubicBezTo>
                  <a:cubicBezTo>
                    <a:pt x="933" y="128"/>
                    <a:pt x="907" y="122"/>
                    <a:pt x="882" y="114"/>
                  </a:cubicBezTo>
                  <a:cubicBezTo>
                    <a:pt x="862" y="107"/>
                    <a:pt x="842" y="103"/>
                    <a:pt x="822" y="96"/>
                  </a:cubicBezTo>
                  <a:cubicBezTo>
                    <a:pt x="808" y="91"/>
                    <a:pt x="780" y="84"/>
                    <a:pt x="780" y="84"/>
                  </a:cubicBezTo>
                  <a:cubicBezTo>
                    <a:pt x="763" y="73"/>
                    <a:pt x="743" y="72"/>
                    <a:pt x="726" y="63"/>
                  </a:cubicBezTo>
                  <a:cubicBezTo>
                    <a:pt x="703" y="51"/>
                    <a:pt x="677" y="38"/>
                    <a:pt x="651" y="33"/>
                  </a:cubicBezTo>
                  <a:cubicBezTo>
                    <a:pt x="600" y="8"/>
                    <a:pt x="528" y="26"/>
                    <a:pt x="480" y="27"/>
                  </a:cubicBezTo>
                  <a:cubicBezTo>
                    <a:pt x="399" y="54"/>
                    <a:pt x="296" y="5"/>
                    <a:pt x="213" y="3"/>
                  </a:cubicBezTo>
                  <a:cubicBezTo>
                    <a:pt x="98" y="0"/>
                    <a:pt x="74" y="0"/>
                    <a:pt x="0" y="0"/>
                  </a:cubicBezTo>
                </a:path>
              </a:pathLst>
            </a:custGeom>
            <a:noFill/>
            <a:ln w="7632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6" name="Oval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79525" y="3030538"/>
              <a:ext cx="1600200" cy="1524000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7" name="Oval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65925" y="3030538"/>
              <a:ext cx="1600200" cy="1524000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8" name="AutoShape 2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187575" y="4846638"/>
              <a:ext cx="5346700" cy="869950"/>
            </a:xfrm>
            <a:prstGeom prst="parallelogram">
              <a:avLst>
                <a:gd name="adj" fmla="val 102547"/>
              </a:avLst>
            </a:prstGeom>
            <a:solidFill>
              <a:srgbClr val="CA1002">
                <a:alpha val="54117"/>
              </a:srgbClr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69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2463800" y="5430838"/>
              <a:ext cx="309563" cy="349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0" name="Line 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2779713" y="5365750"/>
              <a:ext cx="409575" cy="682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1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59075" y="5102225"/>
              <a:ext cx="428625" cy="3397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2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 flipV="1">
              <a:off x="3022600" y="4930775"/>
              <a:ext cx="168275" cy="177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3" name="Line 27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3187700" y="5021263"/>
              <a:ext cx="681038" cy="873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4" name="Line 2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3784600" y="4845050"/>
              <a:ext cx="87313" cy="177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5" name="Line 2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770313" y="5029200"/>
              <a:ext cx="96837" cy="257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6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182938" y="5287963"/>
              <a:ext cx="585787" cy="777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7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182938" y="5381625"/>
              <a:ext cx="4762" cy="3143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8" name="Line 3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3622675" y="5286375"/>
              <a:ext cx="144463" cy="4095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79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3716338" y="5364163"/>
              <a:ext cx="414337" cy="968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0" name="Line 3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 flipV="1">
              <a:off x="4127500" y="4983163"/>
              <a:ext cx="20638" cy="3921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1" name="Line 3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3859213" y="4983163"/>
              <a:ext cx="266700" cy="349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2" name="Line 36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4140200" y="4854575"/>
              <a:ext cx="161925" cy="13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3" name="Line 3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144963" y="5362575"/>
              <a:ext cx="142875" cy="123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4" name="Line 3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4122738" y="5495925"/>
              <a:ext cx="163512" cy="2095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5" name="Line 3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292600" y="5116513"/>
              <a:ext cx="233363" cy="3730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6" name="Line 4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273550" y="4862513"/>
              <a:ext cx="257175" cy="257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7" name="Line 4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525963" y="5119688"/>
              <a:ext cx="338137" cy="714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8" name="Line 4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297363" y="5486400"/>
              <a:ext cx="338137" cy="123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89" name="Line 4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4616450" y="5168900"/>
              <a:ext cx="247650" cy="434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0" name="Line 4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 flipV="1">
              <a:off x="4703763" y="4859338"/>
              <a:ext cx="158750" cy="3111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1" name="Line 4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859338" y="4868863"/>
              <a:ext cx="466725" cy="3063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2" name="Line 46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849813" y="5195888"/>
              <a:ext cx="319087" cy="2905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3" name="Line 47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4616450" y="5487988"/>
              <a:ext cx="561975" cy="13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4" name="Line 4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4594225" y="5595938"/>
              <a:ext cx="25400" cy="904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5" name="Line 4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168900" y="5491163"/>
              <a:ext cx="4763" cy="2381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6" name="Line 5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5168900" y="5121275"/>
              <a:ext cx="290513" cy="368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7" name="Line 5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330825" y="4872038"/>
              <a:ext cx="133350" cy="2428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8" name="Line 5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5464175" y="5110163"/>
              <a:ext cx="57150" cy="3667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99" name="Line 5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 flipV="1">
              <a:off x="5170488" y="5483225"/>
              <a:ext cx="349250" cy="111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0" name="Line 5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5513388" y="5481638"/>
              <a:ext cx="11112" cy="2333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1" name="Line 5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5464175" y="4992688"/>
              <a:ext cx="419100" cy="1254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2" name="Line 5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 flipV="1">
              <a:off x="5870575" y="4878388"/>
              <a:ext cx="15875" cy="1206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3" name="Line 5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5888038" y="4978400"/>
              <a:ext cx="447675" cy="206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4" name="Line 5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 flipV="1">
              <a:off x="6203950" y="4859338"/>
              <a:ext cx="130175" cy="1158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5" name="Line 5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>
              <a:off x="5613400" y="4995863"/>
              <a:ext cx="268288" cy="5476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6" name="Line 6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5516563" y="5486400"/>
              <a:ext cx="223837" cy="1381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7" name="Line 61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5749925" y="5619750"/>
              <a:ext cx="19050" cy="904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8" name="Line 6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5754688" y="5402263"/>
              <a:ext cx="357187" cy="2206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09" name="Line 6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6111875" y="4964113"/>
              <a:ext cx="219075" cy="4540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0" name="Line 6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111875" y="5419725"/>
              <a:ext cx="528638" cy="1381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1" name="Line 6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6640513" y="5543550"/>
              <a:ext cx="1587" cy="1571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2" name="Line 6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6330950" y="4986338"/>
              <a:ext cx="347663" cy="3476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3" name="Line 6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6637338" y="5338763"/>
              <a:ext cx="49212" cy="2143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4" name="Line 6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V="1">
              <a:off x="6688138" y="5154613"/>
              <a:ext cx="533400" cy="1730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5" name="Line 6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V="1">
              <a:off x="6440488" y="4983163"/>
              <a:ext cx="442912" cy="1063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6" name="Line 7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H="1" flipV="1">
              <a:off x="6861175" y="4868863"/>
              <a:ext cx="30163" cy="1063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7" name="Line 7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897688" y="4986338"/>
              <a:ext cx="381000" cy="123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8" name="Line 7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225800" y="4976813"/>
              <a:ext cx="242888" cy="47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19" name="Line 7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292475" y="5205413"/>
              <a:ext cx="257175" cy="428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0" name="Line 7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V="1">
              <a:off x="2778125" y="5178425"/>
              <a:ext cx="247650" cy="349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1" name="Line 7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2692400" y="5543550"/>
              <a:ext cx="247650" cy="1905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2" name="Line 7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3311525" y="5454650"/>
              <a:ext cx="257175" cy="254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3" name="Line 7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5054600" y="5181600"/>
              <a:ext cx="252413" cy="1905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4" name="Line 78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4802188" y="5630863"/>
              <a:ext cx="300037" cy="254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5" name="Line 7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5211763" y="5605463"/>
              <a:ext cx="24765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6" name="Line 8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5264150" y="5387975"/>
              <a:ext cx="233363" cy="349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7" name="Line 8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5464175" y="4959350"/>
              <a:ext cx="247650" cy="254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8" name="Line 8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5511800" y="5224463"/>
              <a:ext cx="223838" cy="95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29" name="Line 8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V="1">
              <a:off x="5549900" y="5649913"/>
              <a:ext cx="204788" cy="1587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0" name="Line 8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6983413" y="4938713"/>
              <a:ext cx="257175" cy="95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1" name="Line 8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 flipV="1">
              <a:off x="4203700" y="5116513"/>
              <a:ext cx="225425" cy="2063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2" name="Line 86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>
              <a:off x="4441825" y="5343525"/>
              <a:ext cx="215900" cy="14288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3" name="Line 87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 flipV="1">
              <a:off x="4789488" y="5426075"/>
              <a:ext cx="239712" cy="20638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4" name="Line 8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 flipV="1">
              <a:off x="4237038" y="5630863"/>
              <a:ext cx="215900" cy="15875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5" name="Line 89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3875088" y="5534025"/>
              <a:ext cx="249237" cy="23813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6" name="Line 90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 flipV="1">
              <a:off x="3832225" y="5226050"/>
              <a:ext cx="215900" cy="34925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7" name="Line 91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 flipH="1">
              <a:off x="3898900" y="4929188"/>
              <a:ext cx="21590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8" name="Line 92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 flipV="1">
              <a:off x="4479925" y="4997450"/>
              <a:ext cx="201613" cy="39688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39" name="Line 93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 flipH="1">
              <a:off x="4837113" y="4924425"/>
              <a:ext cx="225425" cy="42863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0" name="Line 94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 flipH="1">
              <a:off x="5856288" y="5262563"/>
              <a:ext cx="21590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1" name="Line 95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5946775" y="4924425"/>
              <a:ext cx="215900" cy="1588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2" name="Line 96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6308725" y="5326063"/>
              <a:ext cx="225425" cy="25400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3" name="Line 97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>
              <a:off x="6103938" y="5576888"/>
              <a:ext cx="220662" cy="142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4" name="Line 98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6732588" y="5111750"/>
              <a:ext cx="220662" cy="25400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5" name="Line 99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H="1" flipV="1">
              <a:off x="6437313" y="4940300"/>
              <a:ext cx="215900" cy="25400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6" name="Line 100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H="1">
              <a:off x="6689725" y="5410200"/>
              <a:ext cx="225425" cy="9525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7" name="Oval 10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965325" y="3792538"/>
              <a:ext cx="152400" cy="15240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8" name="Freeform 102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 flipH="1" flipV="1">
              <a:off x="1584325" y="3487738"/>
              <a:ext cx="762000" cy="7635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49" name="Oval 103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7451725" y="3792538"/>
              <a:ext cx="152400" cy="15240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0" name="Line 104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2004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1" name="Line 10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26670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2" name="Line 106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2057400" y="5995988"/>
              <a:ext cx="5105400" cy="158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3" name="Line 107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7244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4" name="Line 108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2672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5" name="Line 109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37338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6" name="Line 110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57912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7" name="Line 111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52578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8" name="Line 112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68580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59" name="Line 113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63246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0" name="Line 114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22098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1" name="Line 115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27432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2" name="Line 116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33528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3" name="Line 117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768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4" name="Line 118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54102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5" name="Line 119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69342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6" name="Line 120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3806825" y="5919788"/>
              <a:ext cx="31115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7" name="Line 121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4340225" y="5919788"/>
              <a:ext cx="31115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8" name="Line 122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5864225" y="5919788"/>
              <a:ext cx="31115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69" name="Line 12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H="1">
              <a:off x="6397625" y="5919788"/>
              <a:ext cx="31115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70" name="Text Box 124"/>
            <p:cNvSpPr txBox="1"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958324" y="6018187"/>
              <a:ext cx="6013518" cy="56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+mn-cs"/>
                </a:rPr>
                <a:t>0     0     1     0    1    0      1    0     1</a:t>
              </a:r>
            </a:p>
          </p:txBody>
        </p:sp>
      </p:grpSp>
      <p:sp>
        <p:nvSpPr>
          <p:cNvPr id="2" name="&quot;No&quot; Symbol 1"/>
          <p:cNvSpPr/>
          <p:nvPr/>
        </p:nvSpPr>
        <p:spPr>
          <a:xfrm>
            <a:off x="914400" y="914400"/>
            <a:ext cx="6934200" cy="5334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00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3825"/>
            <a:ext cx="7773987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Disks &amp; CDs</a:t>
            </a:r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5163" cy="504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marR="0" lvl="0" indent="-336550" algn="l" defTabSz="457200" rtl="0" eaLnBrk="0" fontAlgn="base" latinLnBrk="0" hangingPunct="0">
              <a:lnSpc>
                <a:spcPct val="94000"/>
              </a:lnSpc>
              <a:spcBef>
                <a:spcPts val="700"/>
              </a:spcBef>
              <a:spcAft>
                <a:spcPct val="0"/>
              </a:spcAft>
              <a:buClrTx/>
              <a:buSzPct val="126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Disks use same magnetic medium as tapes</a:t>
            </a:r>
          </a:p>
          <a:p>
            <a:pPr marL="736600" marR="0" lvl="1" indent="-279400" algn="l" defTabSz="457200" rtl="0" eaLnBrk="0" fontAlgn="base" latinLnBrk="0" hangingPunct="0">
              <a:lnSpc>
                <a:spcPct val="9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concentric rings (not a spiral)</a:t>
            </a:r>
          </a:p>
          <a:p>
            <a:pPr marL="736600" marR="0" lvl="1" indent="-279400" algn="l" defTabSz="457200" rtl="0" eaLnBrk="0" fontAlgn="base" latinLnBrk="0" hangingPunct="0">
              <a:lnSpc>
                <a:spcPct val="94000"/>
              </a:lnSpc>
              <a:spcBef>
                <a:spcPts val="600"/>
              </a:spcBef>
              <a:spcAft>
                <a:spcPct val="0"/>
              </a:spcAft>
              <a:buClr>
                <a:srgbClr val="FFFF66"/>
              </a:buClr>
              <a:buSzPct val="100000"/>
              <a:buFont typeface="Arial" charset="0"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  <a:p>
            <a:pPr marL="736600" marR="0" lvl="1" indent="-279400" algn="l" defTabSz="457200" rtl="0" eaLnBrk="0" fontAlgn="base" latinLnBrk="0" hangingPunct="0">
              <a:lnSpc>
                <a:spcPct val="9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  <a:p>
            <a:pPr marL="736600" marR="0" lvl="1" indent="-279400" algn="l" defTabSz="457200" rtl="0" eaLnBrk="0" fontAlgn="base" latinLnBrk="0" hangingPunct="0">
              <a:lnSpc>
                <a:spcPct val="9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  <a:p>
            <a:pPr marL="336550" marR="0" lvl="0" indent="-336550" algn="l" defTabSz="457200" rtl="0" eaLnBrk="0" fontAlgn="base" latinLnBrk="0" hangingPunct="0">
              <a:lnSpc>
                <a:spcPct val="94000"/>
              </a:lnSpc>
              <a:spcBef>
                <a:spcPts val="700"/>
              </a:spcBef>
              <a:spcAft>
                <a:spcPct val="0"/>
              </a:spcAft>
              <a:buClrTx/>
              <a:buSzPct val="126000"/>
              <a:buFont typeface="Times New Roman" pitchFamily="16" charset="0"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  <a:p>
            <a:pPr marL="336550" marR="0" lvl="0" indent="-336550" algn="l" defTabSz="457200" rtl="0" eaLnBrk="0" fontAlgn="base" latinLnBrk="0" hangingPunct="0">
              <a:lnSpc>
                <a:spcPct val="94000"/>
              </a:lnSpc>
              <a:spcBef>
                <a:spcPts val="700"/>
              </a:spcBef>
              <a:spcAft>
                <a:spcPct val="0"/>
              </a:spcAft>
              <a:buClrTx/>
              <a:buSzPct val="126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  <a:p>
            <a:pPr marL="336550" marR="0" lvl="0" indent="-336550" algn="l" defTabSz="457200" rtl="0" eaLnBrk="0" fontAlgn="base" latinLnBrk="0" hangingPunct="0">
              <a:lnSpc>
                <a:spcPct val="94000"/>
              </a:lnSpc>
              <a:spcBef>
                <a:spcPts val="700"/>
              </a:spcBef>
              <a:spcAft>
                <a:spcPct val="0"/>
              </a:spcAft>
              <a:buClrTx/>
              <a:buSzPct val="126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CDs &amp; DVDs use optics and a single spiral track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275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17938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3429000" y="4495800"/>
            <a:ext cx="3124200" cy="2438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5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2499" r="20853" b="2873"/>
          <a:stretch>
            <a:fillRect/>
          </a:stretch>
        </p:blipFill>
        <p:spPr bwMode="auto">
          <a:xfrm>
            <a:off x="155575" y="1360488"/>
            <a:ext cx="53308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1988" y="123825"/>
            <a:ext cx="7773987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 Physics</a:t>
            </a:r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805363" y="5888038"/>
            <a:ext cx="393700" cy="271462"/>
          </a:xfrm>
          <a:prstGeom prst="line">
            <a:avLst/>
          </a:prstGeom>
          <a:noFill/>
          <a:ln w="76320">
            <a:solidFill>
              <a:srgbClr val="3333CC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2600" y="1674813"/>
            <a:ext cx="3581400" cy="421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Typical parameters :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 spindle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 arm assembly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1-4 platters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1-2 sides/platter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 head per side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itchFamily="16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	(but only 1 active head at a time)</a:t>
            </a:r>
          </a:p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700-20480 tracks/surface</a:t>
            </a:r>
          </a:p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  16-1600 sectors/track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64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3825"/>
            <a:ext cx="7773987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 Accesses</a:t>
            </a:r>
          </a:p>
        </p:txBody>
      </p:sp>
      <p:sp>
        <p:nvSpPr>
          <p:cNvPr id="1126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5163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126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Accessing a disk requires: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specify sector: C (cylinder), H (head), and S (sector)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specify size: number of sectors to read or write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specify memory address</a:t>
            </a:r>
          </a:p>
        </p:txBody>
      </p:sp>
      <p:sp>
        <p:nvSpPr>
          <p:cNvPr id="11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2750" y="3024188"/>
            <a:ext cx="4589463" cy="216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marR="0" lvl="0" indent="-336550" algn="l" defTabSz="457200" rtl="0" eaLnBrk="1" fontAlgn="base" latinLnBrk="0" hangingPunct="1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1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Performance:</a:t>
            </a:r>
          </a:p>
          <a:p>
            <a:pPr marL="736600" marR="0" lvl="1" indent="-279400" algn="l" defTabSz="457200" rtl="0" eaLnBrk="1" fontAlgn="base" latinLnBrk="0" hangingPunct="1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6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seek time: move the arm assembly to track</a:t>
            </a:r>
          </a:p>
          <a:p>
            <a:pPr marL="736600" marR="0" lvl="1" indent="-279400" algn="l" defTabSz="457200" rtl="0" eaLnBrk="1" fontAlgn="base" latinLnBrk="0" hangingPunct="1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6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Rotational delay: wait for sector to come around</a:t>
            </a:r>
          </a:p>
          <a:p>
            <a:pPr marL="736600" marR="0" lvl="1" indent="-279400" algn="l" defTabSz="457200" rtl="0" eaLnBrk="1" fontAlgn="base" latinLnBrk="0" hangingPunct="1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6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transfer time: get the bits off the disk</a:t>
            </a:r>
          </a:p>
          <a:p>
            <a:pPr marL="736600" marR="0" lvl="1" indent="-279400" algn="l" defTabSz="457200" rtl="0" eaLnBrk="1" fontAlgn="base" latinLnBrk="0" hangingPunct="1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6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Controller time: time for setup</a:t>
            </a:r>
          </a:p>
        </p:txBody>
      </p:sp>
      <p:grpSp>
        <p:nvGrpSpPr>
          <p:cNvPr id="9221" name="Group 3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53000" y="3886200"/>
            <a:ext cx="4138613" cy="2090738"/>
            <a:chOff x="4953000" y="3886200"/>
            <a:chExt cx="4138254" cy="2091223"/>
          </a:xfrm>
        </p:grpSpPr>
        <p:sp>
          <p:nvSpPr>
            <p:cNvPr id="11269" name="Oval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00663" y="4146610"/>
              <a:ext cx="1733400" cy="1787940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95905" y="4254585"/>
              <a:ext cx="1527043" cy="1570402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319719" y="4397494"/>
              <a:ext cx="1279414" cy="1290937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272" name="Line 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532464" y="4113266"/>
              <a:ext cx="436524" cy="39537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918193" y="3886200"/>
              <a:ext cx="668280" cy="366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charset="0"/>
                </a:rPr>
                <a:t>Track</a:t>
              </a:r>
            </a:p>
          </p:txBody>
        </p:sp>
        <p:sp>
          <p:nvSpPr>
            <p:cNvPr id="11274" name="Line 1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6541950" y="4397494"/>
              <a:ext cx="103178" cy="714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275" name="Line 1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294322" y="4669020"/>
              <a:ext cx="90479" cy="4446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33967" y="4191071"/>
              <a:ext cx="777808" cy="366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charset="0"/>
                </a:rPr>
                <a:t>Sector</a:t>
              </a:r>
            </a:p>
          </p:txBody>
        </p:sp>
        <p:sp>
          <p:nvSpPr>
            <p:cNvPr id="11277" name="Line 1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5899068" y="4505469"/>
              <a:ext cx="536528" cy="4446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278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5478417" y="5043756"/>
              <a:ext cx="1523868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3000" y="5181901"/>
              <a:ext cx="1141314" cy="366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charset="0"/>
                </a:rPr>
                <a:t>Seek Time</a:t>
              </a:r>
            </a:p>
          </p:txBody>
        </p:sp>
        <p:sp>
          <p:nvSpPr>
            <p:cNvPr id="11280" name="Freeform 16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248326" y="4465772"/>
              <a:ext cx="857176" cy="13719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800 w 21600"/>
                <a:gd name="T13" fmla="*/ 1080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599"/>
                    <a:pt x="10800" y="216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599"/>
                    <a:pt x="10800" y="21600"/>
                  </a:cubicBezTo>
                </a:path>
              </a:pathLst>
            </a:custGeom>
            <a:noFill/>
            <a:ln w="507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110264" y="5334336"/>
              <a:ext cx="980990" cy="643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charset="0"/>
                </a:rPr>
                <a:t>Rotation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charset="0"/>
                </a:rPr>
                <a:t>Delay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229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3825"/>
            <a:ext cx="77724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Example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0375" y="935038"/>
            <a:ext cx="8283575" cy="562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Average time to read/write 512-byte sector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 rotation at 10,000 RPM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Seek time: 6ms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Transfer rate: 50 MB/sec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Controller overhead: 0.2 ms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Average time: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Seek time + rotational delay + transfer time + controller overhead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6ms + 0.5 rotation/(10,000 RPM) + 0.5KB/(50 MB/sec) + 0.2ms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6.0 + 3.0 + 0.01 + 0.2 = 9.2ms</a:t>
            </a:r>
          </a:p>
        </p:txBody>
      </p:sp>
    </p:spTree>
    <p:extLst>
      <p:ext uri="{BB962C8B-B14F-4D97-AF65-F5344CB8AC3E}">
        <p14:creationId xmlns:p14="http://schemas.microsoft.com/office/powerpoint/2010/main" val="2691820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065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Disk Access Example</a:t>
            </a:r>
          </a:p>
        </p:txBody>
      </p:sp>
      <p:sp>
        <p:nvSpPr>
          <p:cNvPr id="11267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If actual average seek time is 2ms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Average read time = 5.2ms</a:t>
            </a:r>
          </a:p>
        </p:txBody>
      </p:sp>
    </p:spTree>
    <p:extLst>
      <p:ext uri="{BB962C8B-B14F-4D97-AF65-F5344CB8AC3E}">
        <p14:creationId xmlns:p14="http://schemas.microsoft.com/office/powerpoint/2010/main" val="705126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0650"/>
            <a:ext cx="7772400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Challenge</a:t>
            </a:r>
          </a:p>
        </p:txBody>
      </p:sp>
      <p:sp>
        <p:nvSpPr>
          <p:cNvPr id="51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3575" cy="571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How do we store lots of data for a long time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 (Hard disk, floppy disk, …)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Tape (cassettes, backup, VHS, …)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CDs/DVDs</a:t>
            </a:r>
          </a:p>
        </p:txBody>
      </p:sp>
    </p:spTree>
    <p:extLst>
      <p:ext uri="{BB962C8B-B14F-4D97-AF65-F5344CB8AC3E}">
        <p14:creationId xmlns:p14="http://schemas.microsoft.com/office/powerpoint/2010/main" val="2756454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3825"/>
            <a:ext cx="77739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Disk Scheduling</a:t>
            </a:r>
          </a:p>
        </p:txBody>
      </p:sp>
      <p:sp>
        <p:nvSpPr>
          <p:cNvPr id="12291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5163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36600" indent="-27940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Goal: minimize seek time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secondary goal: minimize rotational latency</a:t>
            </a:r>
          </a:p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FCFS (First come first served)</a:t>
            </a:r>
          </a:p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Shortest seek time </a:t>
            </a:r>
          </a:p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SCAN/Elevator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First service all requests in one direction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Then reverse and serve in opposite direction</a:t>
            </a:r>
          </a:p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Circular SCAN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Go off the edge and come to the beginning and start all over again</a:t>
            </a:r>
          </a:p>
        </p:txBody>
      </p:sp>
    </p:spTree>
    <p:extLst>
      <p:ext uri="{BB962C8B-B14F-4D97-AF65-F5344CB8AC3E}">
        <p14:creationId xmlns:p14="http://schemas.microsoft.com/office/powerpoint/2010/main" val="2489293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7059613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FCFS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6500" r="751" b="6500"/>
          <a:stretch>
            <a:fillRect/>
          </a:stretch>
        </p:blipFill>
        <p:spPr bwMode="auto">
          <a:xfrm>
            <a:off x="1133475" y="1427163"/>
            <a:ext cx="6834188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2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SSTF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6126" r="844" b="6126"/>
          <a:stretch>
            <a:fillRect/>
          </a:stretch>
        </p:blipFill>
        <p:spPr bwMode="auto">
          <a:xfrm>
            <a:off x="1066800" y="1524000"/>
            <a:ext cx="7161213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3876" r="844" b="4376"/>
          <a:stretch>
            <a:fillRect/>
          </a:stretch>
        </p:blipFill>
        <p:spPr bwMode="auto">
          <a:xfrm>
            <a:off x="1035050" y="1428750"/>
            <a:ext cx="69119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C-SCAN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3751" r="937" b="3751"/>
          <a:stretch>
            <a:fillRect/>
          </a:stretch>
        </p:blipFill>
        <p:spPr bwMode="auto">
          <a:xfrm>
            <a:off x="841375" y="1373188"/>
            <a:ext cx="7415213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3825"/>
            <a:ext cx="77739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Disk Geometry: LBA</a:t>
            </a:r>
          </a:p>
        </p:txBody>
      </p:sp>
      <p:sp>
        <p:nvSpPr>
          <p:cNvPr id="17411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915988"/>
            <a:ext cx="8285163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6550" indent="-33655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36600" indent="-27940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126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 New machines use </a:t>
            </a:r>
            <a:r>
              <a:rPr kumimoji="0" lang="en-GB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logical block addressing</a:t>
            </a: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 instead of CHS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machine presents illusion of an array of blocks, numbered 0 to N</a:t>
            </a:r>
          </a:p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126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 Modern disks…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have varying number of sectors per track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roughly constant data density over disk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varying throughput over disk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remap and reorder blocks (to avoid defects)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completely obscure their actual physical geometry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have built-in caches to hide latencies when possible (but being careful of persistence requirements)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have internal software running on an embedded CPU</a:t>
            </a:r>
          </a:p>
        </p:txBody>
      </p:sp>
    </p:spTree>
    <p:extLst>
      <p:ext uri="{BB962C8B-B14F-4D97-AF65-F5344CB8AC3E}">
        <p14:creationId xmlns:p14="http://schemas.microsoft.com/office/powerpoint/2010/main" val="110218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065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AU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Flash Storage</a:t>
            </a: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Nonvolatile</a:t>
            </a:r>
            <a:r>
              <a:rPr kumimoji="0" lang="en-AU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 semiconductor storage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100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× </a:t>
            </a: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– 1000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× faster than disk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Smaller, lower power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But more $/GB (between disk and DRAM</a:t>
            </a:r>
            <a:r>
              <a:rPr kumimoji="0" lang="en-AU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price is dropping and performance is increasing faster than disk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54488"/>
            <a:ext cx="35909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14850"/>
            <a:ext cx="24368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90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065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AU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Flash Types</a:t>
            </a:r>
          </a:p>
        </p:txBody>
      </p:sp>
      <p:sp>
        <p:nvSpPr>
          <p:cNvPr id="19459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35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NOR flash: bit cell like a NOR gate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Random read/write access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Used for instruction memory in embedded systems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NAND flash: bit cell like a NAND gate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Denser (bits/area), but block-at-a-time access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Cheaper per GB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Used for USB keys, media storage, …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Flash bits wears out after 1000’s of accesses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Not suitable for direct RAM or disk replacement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Flash has unusual interface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can only “reset” bits in large blocks</a:t>
            </a:r>
          </a:p>
        </p:txBody>
      </p:sp>
    </p:spTree>
    <p:extLst>
      <p:ext uri="{BB962C8B-B14F-4D97-AF65-F5344CB8AC3E}">
        <p14:creationId xmlns:p14="http://schemas.microsoft.com/office/powerpoint/2010/main" val="355068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065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I/O vs. CPU Performance</a:t>
            </a:r>
          </a:p>
        </p:txBody>
      </p:sp>
      <p:sp>
        <p:nvSpPr>
          <p:cNvPr id="2048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3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341313" marR="0" lvl="0" indent="-341313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Amdahl’s Law</a:t>
            </a:r>
          </a:p>
          <a:p>
            <a:pPr marL="741363" marR="0" lvl="1" indent="-284163" algn="l" defTabSz="4572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Don’t neglect I/O performance as parallelism increases compute performance</a:t>
            </a:r>
          </a:p>
          <a:p>
            <a:pPr marL="341313" marR="0" lvl="0" indent="-341313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Example</a:t>
            </a:r>
          </a:p>
          <a:p>
            <a:pPr marL="741363" marR="0" lvl="1" indent="-284163" algn="l" defTabSz="4572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Benchmark takes 90s CPU time, 10s I/O time</a:t>
            </a:r>
          </a:p>
          <a:p>
            <a:pPr marL="741363" marR="0" lvl="1" indent="-284163" algn="l" defTabSz="457200" rtl="0" eaLnBrk="0" fontAlgn="base" latinLnBrk="0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Double the number of CPUs/2 years</a:t>
            </a:r>
          </a:p>
          <a:p>
            <a:pPr marL="1143000" marR="0" lvl="2" indent="-228600" algn="l" defTabSz="4572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I/O unchanged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98525" y="4189413"/>
          <a:ext cx="7346950" cy="1992310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Year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CPU time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I/O time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Elapsed time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% I/O time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now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90s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10%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+2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45s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55s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18%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+4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23s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33s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31%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+6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11s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21s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47%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344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065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RAID</a:t>
            </a:r>
          </a:p>
        </p:txBody>
      </p:sp>
      <p:sp>
        <p:nvSpPr>
          <p:cNvPr id="21507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Redundant Arrays of Inexpensive Disks</a:t>
            </a:r>
          </a:p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Big idea: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Parallelism to gain performance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Redundancy to gain reliability</a:t>
            </a:r>
          </a:p>
        </p:txBody>
      </p:sp>
    </p:spTree>
    <p:extLst>
      <p:ext uri="{BB962C8B-B14F-4D97-AF65-F5344CB8AC3E}">
        <p14:creationId xmlns:p14="http://schemas.microsoft.com/office/powerpoint/2010/main" val="3318377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0650"/>
            <a:ext cx="7772400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Challenge</a:t>
            </a:r>
          </a:p>
        </p:txBody>
      </p:sp>
      <p:sp>
        <p:nvSpPr>
          <p:cNvPr id="51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969375" cy="571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marR="0" lvl="0" indent="-3413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How do we store lots of data for a long time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(</a:t>
            </a:r>
            <a:r>
              <a:rPr kumimoji="0" lang="en-US" sz="2800" b="0" i="0" u="none" strike="sng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Hard </a:t>
            </a:r>
            <a:r>
              <a:rPr kumimoji="0" lang="en-US" sz="28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disk, floppy disk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…Solid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State Disk (SSD)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Tape (cassettes, backup, VHS, …)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sng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CDs/DVDs</a:t>
            </a:r>
          </a:p>
          <a:p>
            <a:pPr marL="741363" marR="0" lvl="1" indent="-284163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Non-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Volitile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 Persistent Memory (NVM; e.g. 3D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Xpoint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34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3825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22531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Raid 0</a:t>
            </a:r>
            <a:endParaRPr lang="en-US" altLang="en-US" smtClean="0"/>
          </a:p>
        </p:txBody>
      </p:sp>
      <p:sp>
        <p:nvSpPr>
          <p:cNvPr id="22532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341313" indent="-34131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>
                <a:latin typeface="Arial" panose="020B0604020202020204" pitchFamily="34" charset="0"/>
              </a:rPr>
              <a:t>Striping</a:t>
            </a:r>
          </a:p>
          <a:p>
            <a:pPr marL="1084263" lvl="1" indent="-341313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smtClean="0">
                <a:latin typeface="Arial" panose="020B0604020202020204" pitchFamily="34" charset="0"/>
              </a:rPr>
              <a:t>Non-redundant disk array!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971800"/>
            <a:ext cx="58070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703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7620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23555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270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Raid 1</a:t>
            </a:r>
            <a:endParaRPr lang="en-US" altLang="en-US" smtClean="0"/>
          </a:p>
        </p:txBody>
      </p:sp>
      <p:sp>
        <p:nvSpPr>
          <p:cNvPr id="23556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52575"/>
            <a:ext cx="8229600" cy="4525963"/>
          </a:xfrm>
        </p:spPr>
        <p:txBody>
          <a:bodyPr/>
          <a:lstStyle/>
          <a:p>
            <a:pPr marL="341313" indent="-34131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>
                <a:latin typeface="Arial" panose="020B0604020202020204" pitchFamily="34" charset="0"/>
              </a:rPr>
              <a:t>Mirrored Disks!</a:t>
            </a:r>
          </a:p>
          <a:p>
            <a:pPr marL="741363" lvl="1" indent="-341313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>
                <a:latin typeface="Arial" panose="020B0604020202020204" pitchFamily="34" charset="0"/>
              </a:rPr>
              <a:t>More expensive</a:t>
            </a:r>
          </a:p>
          <a:p>
            <a:pPr marL="741363" lvl="1" indent="-341313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>
                <a:latin typeface="Arial" panose="020B0604020202020204" pitchFamily="34" charset="0"/>
              </a:rPr>
              <a:t>On failure use the extra copy</a:t>
            </a:r>
          </a:p>
          <a:p>
            <a:pPr marL="741363" lvl="1" indent="-341313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414713"/>
            <a:ext cx="89789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49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3825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24579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Raid 2-3-4-5-6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2133600"/>
          </a:xfrm>
        </p:spPr>
        <p:txBody>
          <a:bodyPr rtlCol="0">
            <a:normAutofit/>
          </a:bodyPr>
          <a:lstStyle/>
          <a:p>
            <a:pPr marL="341313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+mj-lt"/>
              </a:rPr>
              <a:t>Bit Level Striping and Parity Checks!</a:t>
            </a:r>
          </a:p>
          <a:p>
            <a:pPr marL="741363" lvl="1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+mj-lt"/>
              </a:rPr>
              <a:t>As level increases:</a:t>
            </a:r>
          </a:p>
          <a:p>
            <a:pPr marL="1141413" lvl="2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+mj-lt"/>
              </a:rPr>
              <a:t>More guarantee against failure, more reliability</a:t>
            </a:r>
          </a:p>
          <a:p>
            <a:pPr marL="1141413" lvl="2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+mj-lt"/>
              </a:rPr>
              <a:t>Better read/write performance</a:t>
            </a:r>
          </a:p>
          <a:p>
            <a:pPr marL="1141413" lvl="2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>
              <a:latin typeface="+mj-lt"/>
            </a:endParaRPr>
          </a:p>
          <a:p>
            <a:pPr marL="741363" lvl="1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>
              <a:latin typeface="+mj-lt"/>
            </a:endParaRPr>
          </a:p>
          <a:p>
            <a:pPr marL="741363" lvl="1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>
              <a:latin typeface="+mj-lt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20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299075"/>
            <a:ext cx="33051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810000"/>
            <a:ext cx="3209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33099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 rot="16200000">
            <a:off x="53181" y="4209257"/>
            <a:ext cx="9556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Raid 2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 rot="16200000">
            <a:off x="57944" y="5615781"/>
            <a:ext cx="955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Raid 3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 rot="16200000">
            <a:off x="4548981" y="4209257"/>
            <a:ext cx="9556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Raid 4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 rot="16200000">
            <a:off x="4553744" y="5657056"/>
            <a:ext cx="955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Raid 5</a:t>
            </a:r>
          </a:p>
        </p:txBody>
      </p:sp>
    </p:spTree>
    <p:extLst>
      <p:ext uri="{BB962C8B-B14F-4D97-AF65-F5344CB8AC3E}">
        <p14:creationId xmlns:p14="http://schemas.microsoft.com/office/powerpoint/2010/main" val="2520135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065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Summary</a:t>
            </a:r>
          </a:p>
        </p:txBody>
      </p:sp>
      <p:sp>
        <p:nvSpPr>
          <p:cNvPr id="2560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3575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marL="341313" marR="0" lvl="0" indent="-341313" algn="l" defTabSz="4572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Disks provide nonvolatile memory</a:t>
            </a:r>
          </a:p>
          <a:p>
            <a:pPr marL="341313" marR="0" lvl="0" indent="-341313" algn="l" defTabSz="4572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I/O performance measures</a:t>
            </a:r>
          </a:p>
          <a:p>
            <a:pPr marL="741363" marR="0" lvl="1" indent="-284163" algn="l" defTabSz="457200" rtl="0" eaLnBrk="0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Throughput, response time</a:t>
            </a:r>
          </a:p>
          <a:p>
            <a:pPr marL="741363" marR="0" lvl="1" indent="-284163" algn="l" defTabSz="457200" rtl="0" eaLnBrk="0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Dependability and cost very important</a:t>
            </a:r>
          </a:p>
          <a:p>
            <a:pPr marL="341313" marR="0" lvl="0" indent="-341313" algn="l" defTabSz="4572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RAID</a:t>
            </a:r>
          </a:p>
          <a:p>
            <a:pPr marL="741363" marR="0" lvl="1" indent="-284163" algn="l" defTabSz="457200" rtl="0" eaLnBrk="0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Redundancy for fault tolerance and speed</a:t>
            </a:r>
          </a:p>
        </p:txBody>
      </p:sp>
    </p:spTree>
    <p:extLst>
      <p:ext uri="{BB962C8B-B14F-4D97-AF65-F5344CB8AC3E}">
        <p14:creationId xmlns:p14="http://schemas.microsoft.com/office/powerpoint/2010/main" val="2362419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20650"/>
            <a:ext cx="77724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I/O System Characteristics</a:t>
            </a:r>
          </a:p>
        </p:txBody>
      </p:sp>
      <p:sp>
        <p:nvSpPr>
          <p:cNvPr id="614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marR="0" lvl="0" indent="-341313" algn="l" defTabSz="4572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Dependability is important</a:t>
            </a:r>
          </a:p>
          <a:p>
            <a:pPr marL="741363" marR="0" lvl="1" indent="-284163" algn="l" defTabSz="457200" rtl="0" eaLnBrk="0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Particularly for storage devices</a:t>
            </a:r>
          </a:p>
          <a:p>
            <a:pPr marL="341313" marR="0" lvl="0" indent="-341313" algn="l" defTabSz="4572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Performance measures</a:t>
            </a:r>
          </a:p>
          <a:p>
            <a:pPr marL="741363" marR="0" lvl="1" indent="-284163" algn="l" defTabSz="457200" rtl="0" eaLnBrk="0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Latency (response time)</a:t>
            </a:r>
          </a:p>
          <a:p>
            <a:pPr marL="741363" marR="0" lvl="1" indent="-284163" algn="l" defTabSz="457200" rtl="0" eaLnBrk="0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Throughput (bandwidth)</a:t>
            </a:r>
          </a:p>
          <a:p>
            <a:pPr marL="741363" marR="0" lvl="1" indent="-284163" algn="l" defTabSz="457200" rtl="0" eaLnBrk="0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Desktops &amp; embedded systems</a:t>
            </a:r>
          </a:p>
          <a:p>
            <a:pPr marL="1143000" marR="0" lvl="2" indent="-2286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Mainly interested in response time &amp; diversity of devices</a:t>
            </a:r>
          </a:p>
          <a:p>
            <a:pPr marL="741363" marR="0" lvl="1" indent="-284163" algn="l" defTabSz="457200" rtl="0" eaLnBrk="0" fontAlgn="base" latinLnBrk="0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Servers</a:t>
            </a:r>
          </a:p>
          <a:p>
            <a:pPr marL="1143000" marR="0" lvl="2" indent="-2286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Mainly interested in throughput &amp; expandability of devices</a:t>
            </a:r>
          </a:p>
        </p:txBody>
      </p:sp>
    </p:spTree>
    <p:extLst>
      <p:ext uri="{BB962C8B-B14F-4D97-AF65-F5344CB8AC3E}">
        <p14:creationId xmlns:p14="http://schemas.microsoft.com/office/powerpoint/2010/main" val="3080040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55575"/>
            <a:ext cx="7773987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Memory Hierarchy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4999038"/>
            <a:ext cx="2895600" cy="542925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Tape</a:t>
            </a:r>
          </a:p>
        </p:txBody>
      </p:sp>
      <p:sp>
        <p:nvSpPr>
          <p:cNvPr id="717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160838"/>
            <a:ext cx="2362200" cy="542925"/>
          </a:xfrm>
          <a:prstGeom prst="rect">
            <a:avLst/>
          </a:prstGeom>
          <a:solidFill>
            <a:srgbClr val="9999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</a:t>
            </a:r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3322638"/>
            <a:ext cx="2057400" cy="542925"/>
          </a:xfrm>
          <a:prstGeom prst="rect">
            <a:avLst/>
          </a:prstGeom>
          <a:solidFill>
            <a:srgbClr val="CC99FF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DRAM</a:t>
            </a:r>
          </a:p>
        </p:txBody>
      </p:sp>
      <p:sp>
        <p:nvSpPr>
          <p:cNvPr id="71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449513"/>
            <a:ext cx="1600200" cy="542925"/>
          </a:xfrm>
          <a:prstGeom prst="rect">
            <a:avLst/>
          </a:prstGeom>
          <a:solidFill>
            <a:srgbClr val="FFCC99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L2</a:t>
            </a:r>
          </a:p>
        </p:txBody>
      </p:sp>
      <p:sp>
        <p:nvSpPr>
          <p:cNvPr id="717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1692275"/>
            <a:ext cx="1295400" cy="461963"/>
          </a:xfrm>
          <a:prstGeom prst="rect">
            <a:avLst/>
          </a:prstGeom>
          <a:solidFill>
            <a:srgbClr val="FF99CC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46800" rIns="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registers/L1</a:t>
            </a:r>
          </a:p>
        </p:txBody>
      </p:sp>
      <p:sp>
        <p:nvSpPr>
          <p:cNvPr id="717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4862513"/>
            <a:ext cx="4038600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100s, sequential access</a:t>
            </a:r>
          </a:p>
        </p:txBody>
      </p:sp>
      <p:sp>
        <p:nvSpPr>
          <p:cNvPr id="717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800" y="1628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 ns, random access</a:t>
            </a:r>
          </a:p>
        </p:txBody>
      </p:sp>
      <p:sp>
        <p:nvSpPr>
          <p:cNvPr id="7177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2390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5 ns, random access</a:t>
            </a:r>
          </a:p>
        </p:txBody>
      </p:sp>
      <p:sp>
        <p:nvSpPr>
          <p:cNvPr id="717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13300" y="3200400"/>
            <a:ext cx="3500438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20-80 ns, random access</a:t>
            </a:r>
          </a:p>
        </p:txBody>
      </p:sp>
      <p:sp>
        <p:nvSpPr>
          <p:cNvPr id="717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9975" y="4038600"/>
            <a:ext cx="3255963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2-8 ms, random access</a:t>
            </a:r>
          </a:p>
        </p:txBody>
      </p:sp>
      <p:sp>
        <p:nvSpPr>
          <p:cNvPr id="718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4833938"/>
            <a:ext cx="990600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 TB</a:t>
            </a:r>
          </a:p>
        </p:txBody>
      </p:sp>
      <p:sp>
        <p:nvSpPr>
          <p:cNvPr id="718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47800" y="1600200"/>
            <a:ext cx="11430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16 KB</a:t>
            </a:r>
          </a:p>
        </p:txBody>
      </p:sp>
      <p:sp>
        <p:nvSpPr>
          <p:cNvPr id="718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66800" y="2362200"/>
            <a:ext cx="1295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512 KB</a:t>
            </a:r>
          </a:p>
        </p:txBody>
      </p:sp>
      <p:sp>
        <p:nvSpPr>
          <p:cNvPr id="718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68375" y="3171825"/>
            <a:ext cx="815975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 GB</a:t>
            </a:r>
          </a:p>
        </p:txBody>
      </p:sp>
      <p:sp>
        <p:nvSpPr>
          <p:cNvPr id="718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1188" y="4010025"/>
            <a:ext cx="1152525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300 GB</a:t>
            </a:r>
          </a:p>
        </p:txBody>
      </p:sp>
      <p:sp>
        <p:nvSpPr>
          <p:cNvPr id="2" name="TextBox 1"/>
          <p:cNvSpPr txBox="1"/>
          <p:nvPr/>
        </p:nvSpPr>
        <p:spPr>
          <a:xfrm rot="19419786">
            <a:off x="2927731" y="4485670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2006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7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55575"/>
            <a:ext cx="7773987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Memory Hierarchy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5015846"/>
            <a:ext cx="2895600" cy="509308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SSD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160838"/>
            <a:ext cx="2362200" cy="542925"/>
          </a:xfrm>
          <a:prstGeom prst="rect">
            <a:avLst/>
          </a:prstGeom>
          <a:solidFill>
            <a:srgbClr val="9999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</a:t>
            </a:r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3322638"/>
            <a:ext cx="2057400" cy="542925"/>
          </a:xfrm>
          <a:prstGeom prst="rect">
            <a:avLst/>
          </a:prstGeom>
          <a:solidFill>
            <a:srgbClr val="CC99FF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DRAM</a:t>
            </a:r>
          </a:p>
        </p:txBody>
      </p:sp>
      <p:sp>
        <p:nvSpPr>
          <p:cNvPr id="71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449513"/>
            <a:ext cx="1600200" cy="542925"/>
          </a:xfrm>
          <a:prstGeom prst="rect">
            <a:avLst/>
          </a:prstGeom>
          <a:solidFill>
            <a:srgbClr val="FFCC99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L2</a:t>
            </a:r>
          </a:p>
        </p:txBody>
      </p:sp>
      <p:sp>
        <p:nvSpPr>
          <p:cNvPr id="717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1692275"/>
            <a:ext cx="1295400" cy="461963"/>
          </a:xfrm>
          <a:prstGeom prst="rect">
            <a:avLst/>
          </a:prstGeom>
          <a:solidFill>
            <a:srgbClr val="FF99CC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46800" rIns="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registers/L1</a:t>
            </a:r>
          </a:p>
        </p:txBody>
      </p:sp>
      <p:sp>
        <p:nvSpPr>
          <p:cNvPr id="717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4862513"/>
            <a:ext cx="4038600" cy="1166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100ns-10us, random access</a:t>
            </a:r>
          </a:p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Millions of IOPS (I/O per sec)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800" y="1628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 ns, random access</a:t>
            </a:r>
          </a:p>
        </p:txBody>
      </p:sp>
      <p:sp>
        <p:nvSpPr>
          <p:cNvPr id="7177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2390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5 ns, random access</a:t>
            </a:r>
          </a:p>
        </p:txBody>
      </p:sp>
      <p:sp>
        <p:nvSpPr>
          <p:cNvPr id="717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13300" y="3200400"/>
            <a:ext cx="3500438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20-80 ns, random access</a:t>
            </a:r>
          </a:p>
        </p:txBody>
      </p:sp>
      <p:sp>
        <p:nvSpPr>
          <p:cNvPr id="717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9975" y="4038600"/>
            <a:ext cx="3255963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2-8 ms, random access</a:t>
            </a:r>
          </a:p>
        </p:txBody>
      </p:sp>
      <p:sp>
        <p:nvSpPr>
          <p:cNvPr id="718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4833938"/>
            <a:ext cx="990600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30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TB</a:t>
            </a:r>
          </a:p>
        </p:txBody>
      </p:sp>
      <p:sp>
        <p:nvSpPr>
          <p:cNvPr id="718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47800" y="1600200"/>
            <a:ext cx="11430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128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KB</a:t>
            </a:r>
          </a:p>
        </p:txBody>
      </p:sp>
      <p:sp>
        <p:nvSpPr>
          <p:cNvPr id="718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66800" y="2362200"/>
            <a:ext cx="1295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4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68375" y="3171825"/>
            <a:ext cx="1153178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256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noProof="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1188" y="4010025"/>
            <a:ext cx="768457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T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0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55575"/>
            <a:ext cx="7773987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Memory Hierarchy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5825046"/>
            <a:ext cx="3429000" cy="548164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SSD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4989466"/>
            <a:ext cx="2971800" cy="542925"/>
          </a:xfrm>
          <a:prstGeom prst="rect">
            <a:avLst/>
          </a:prstGeom>
          <a:solidFill>
            <a:srgbClr val="9999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Disk</a:t>
            </a:r>
          </a:p>
        </p:txBody>
      </p:sp>
      <p:sp>
        <p:nvSpPr>
          <p:cNvPr id="71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3322638"/>
            <a:ext cx="2057400" cy="542925"/>
          </a:xfrm>
          <a:prstGeom prst="rect">
            <a:avLst/>
          </a:prstGeom>
          <a:solidFill>
            <a:srgbClr val="CC99FF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DRAM</a:t>
            </a:r>
          </a:p>
        </p:txBody>
      </p:sp>
      <p:sp>
        <p:nvSpPr>
          <p:cNvPr id="71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449513"/>
            <a:ext cx="1600200" cy="542925"/>
          </a:xfrm>
          <a:prstGeom prst="rect">
            <a:avLst/>
          </a:prstGeom>
          <a:solidFill>
            <a:srgbClr val="FFCC99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L2</a:t>
            </a:r>
          </a:p>
        </p:txBody>
      </p:sp>
      <p:sp>
        <p:nvSpPr>
          <p:cNvPr id="717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1692275"/>
            <a:ext cx="1295400" cy="461963"/>
          </a:xfrm>
          <a:prstGeom prst="rect">
            <a:avLst/>
          </a:prstGeom>
          <a:solidFill>
            <a:srgbClr val="FF99CC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46800" rIns="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registers/L1</a:t>
            </a:r>
          </a:p>
        </p:txBody>
      </p:sp>
      <p:sp>
        <p:nvSpPr>
          <p:cNvPr id="717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5691141"/>
            <a:ext cx="4038600" cy="1166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100ns-10us, random access</a:t>
            </a:r>
          </a:p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Millions of IOPS (I/O per sec)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800" y="1628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 ns, random access</a:t>
            </a:r>
          </a:p>
        </p:txBody>
      </p:sp>
      <p:sp>
        <p:nvSpPr>
          <p:cNvPr id="7177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2390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5 ns, random access</a:t>
            </a:r>
          </a:p>
        </p:txBody>
      </p:sp>
      <p:sp>
        <p:nvSpPr>
          <p:cNvPr id="717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13300" y="3200400"/>
            <a:ext cx="3500438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20-80 ns, random access</a:t>
            </a:r>
          </a:p>
        </p:txBody>
      </p:sp>
      <p:sp>
        <p:nvSpPr>
          <p:cNvPr id="717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10200" y="4867228"/>
            <a:ext cx="3255963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2-8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ms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, random access</a:t>
            </a:r>
          </a:p>
        </p:txBody>
      </p:sp>
      <p:sp>
        <p:nvSpPr>
          <p:cNvPr id="718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5662566"/>
            <a:ext cx="990600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30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TB</a:t>
            </a:r>
          </a:p>
        </p:txBody>
      </p:sp>
      <p:sp>
        <p:nvSpPr>
          <p:cNvPr id="718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47800" y="1600200"/>
            <a:ext cx="11430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128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KB</a:t>
            </a:r>
          </a:p>
        </p:txBody>
      </p:sp>
      <p:sp>
        <p:nvSpPr>
          <p:cNvPr id="718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66800" y="2362200"/>
            <a:ext cx="1295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4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68375" y="3171825"/>
            <a:ext cx="1153178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256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noProof="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1188" y="4838653"/>
            <a:ext cx="768457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T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51062" y="4110593"/>
            <a:ext cx="2662238" cy="548164"/>
          </a:xfrm>
          <a:prstGeom prst="rect">
            <a:avLst/>
          </a:prstGeom>
          <a:solidFill>
            <a:srgbClr val="92D050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Non-volatile memory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97437" y="3990975"/>
            <a:ext cx="3744784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20 -100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 err="1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n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, random access</a:t>
            </a: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8650" y="3962400"/>
            <a:ext cx="768457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T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31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988" y="155575"/>
            <a:ext cx="7773987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Memory Hierarchy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1457880"/>
            <a:ext cx="3124200" cy="548164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SSD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0" y="1323975"/>
            <a:ext cx="4038600" cy="1166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100ns-10us, random access</a:t>
            </a:r>
          </a:p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Millions of IOPS (I/O per sec)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389529"/>
            <a:ext cx="990600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30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TB</a:t>
            </a:r>
          </a:p>
        </p:txBody>
      </p:sp>
      <p:sp>
        <p:nvSpPr>
          <p:cNvPr id="2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2524680"/>
            <a:ext cx="3810000" cy="548164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Server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5000" y="2390775"/>
            <a:ext cx="4038600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10s of Disks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" y="2544108"/>
            <a:ext cx="1371600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256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TB</a:t>
            </a:r>
          </a:p>
        </p:txBody>
      </p:sp>
      <p:sp>
        <p:nvSpPr>
          <p:cNvPr id="24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38300" y="3312286"/>
            <a:ext cx="4305300" cy="548164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Rack of Servers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67400" y="3178381"/>
            <a:ext cx="4038600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10s of Servers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" y="3331714"/>
            <a:ext cx="1371600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10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P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47800" y="4348924"/>
            <a:ext cx="4800600" cy="548164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Data </a:t>
            </a:r>
            <a:r>
              <a:rPr lang="en-GB" sz="2200" dirty="0" err="1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Center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0800" y="4215019"/>
            <a:ext cx="4038600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10-100s of Servers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4368352"/>
            <a:ext cx="1371600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noProof="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E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19200" y="5644324"/>
            <a:ext cx="5410200" cy="548164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Cloud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0" y="5510419"/>
            <a:ext cx="4038600" cy="1120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10-100s of </a:t>
            </a:r>
          </a:p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Data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Centers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5663752"/>
            <a:ext cx="1371600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0.1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noProof="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Y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400" y="1826217"/>
            <a:ext cx="990600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2</a:t>
            </a:r>
            <a:r>
              <a:rPr lang="en-GB" sz="2600" baseline="300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45</a:t>
            </a: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5800" y="2895600"/>
            <a:ext cx="990600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2</a:t>
            </a:r>
            <a:r>
              <a:rPr lang="en-GB" sz="2600" baseline="300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48</a:t>
            </a: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95300" y="3694219"/>
            <a:ext cx="990600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2</a:t>
            </a:r>
            <a:r>
              <a:rPr lang="en-GB" sz="2600" baseline="300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53</a:t>
            </a: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5141" y="4821460"/>
            <a:ext cx="990600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2</a:t>
            </a:r>
            <a:r>
              <a:rPr lang="en-GB" sz="2600" baseline="300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60</a:t>
            </a: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4800" y="6113118"/>
            <a:ext cx="990600" cy="58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2</a:t>
            </a:r>
            <a:r>
              <a:rPr lang="en-GB" sz="2600" baseline="300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67</a:t>
            </a:r>
            <a:r>
              <a:rPr lang="en-GB" sz="2600" noProof="0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25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big is Big Data in the Cloud?</a:t>
            </a:r>
            <a:endParaRPr lang="en-US" dirty="0"/>
          </a:p>
          <a:p>
            <a:pPr lvl="1"/>
            <a:r>
              <a:rPr lang="en-US" dirty="0" err="1" smtClean="0"/>
              <a:t>Exabytes</a:t>
            </a:r>
            <a:r>
              <a:rPr lang="en-US" dirty="0" smtClean="0"/>
              <a:t>: Delivery of petabytes of storage daily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56" y="1903750"/>
            <a:ext cx="7772056" cy="44978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4208" y="6401622"/>
            <a:ext cx="33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Titan tech boom, randy </a:t>
            </a:r>
            <a:r>
              <a:rPr lang="en-US" dirty="0" err="1" smtClean="0"/>
              <a:t>katz</a:t>
            </a:r>
            <a:r>
              <a:rPr lang="en-US" dirty="0" smtClean="0"/>
              <a:t>, 2008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-1" y="-15648"/>
            <a:ext cx="8154649" cy="683305"/>
          </a:xfrm>
          <a:noFill/>
        </p:spPr>
        <p:txBody>
          <a:bodyPr lIns="0" rIns="0">
            <a:noAutofit/>
          </a:bodyPr>
          <a:lstStyle/>
          <a:p>
            <a:r>
              <a:rPr lang="en-US" sz="3600" dirty="0"/>
              <a:t>The Rise </a:t>
            </a:r>
            <a:r>
              <a:rPr lang="en-US" sz="3600" dirty="0" smtClean="0"/>
              <a:t>of Cloud </a:t>
            </a:r>
            <a:r>
              <a:rPr lang="en-US" sz="3600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26165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SlidesCIS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SlidesCIS" id="{C9D4B55A-9B37-6B45-9825-11E3E10EB10E}" vid="{CE48D479-3D6D-0B4C-9E78-7104A5B861FD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BracySlidesCIS</Template>
  <TotalTime>23703</TotalTime>
  <Words>1400</Words>
  <Application>Microsoft Office PowerPoint</Application>
  <PresentationFormat>On-screen Show (4:3)</PresentationFormat>
  <Paragraphs>302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Unicode MS</vt:lpstr>
      <vt:lpstr>Calibri</vt:lpstr>
      <vt:lpstr>Lucida Grande</vt:lpstr>
      <vt:lpstr>Source Sans Pro</vt:lpstr>
      <vt:lpstr>Source Sans Pro Light</vt:lpstr>
      <vt:lpstr>Times New Roman</vt:lpstr>
      <vt:lpstr>Wingdings</vt:lpstr>
      <vt:lpstr>BracySlidesCIS</vt:lpstr>
      <vt:lpstr>Office Theme</vt:lpstr>
      <vt:lpstr>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Rise of Cloud Computing</vt:lpstr>
      <vt:lpstr>The Rise of Cloud Computing</vt:lpstr>
      <vt:lpstr>The Rise of Cloud Computing</vt:lpstr>
      <vt:lpstr>The Rise of Cloud Computing</vt:lpstr>
      <vt:lpstr>The Rise of Cloud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FCFS</vt:lpstr>
      <vt:lpstr>SSTF</vt:lpstr>
      <vt:lpstr>SCAN</vt:lpstr>
      <vt:lpstr>C-SCAN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Raid 0</vt:lpstr>
      <vt:lpstr>Raid 1</vt:lpstr>
      <vt:lpstr>Raid 2-3-4-5-6</vt:lpstr>
      <vt:lpstr>PowerPoint Presentation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680</cp:revision>
  <cp:lastPrinted>2017-10-12T12:52:11Z</cp:lastPrinted>
  <dcterms:created xsi:type="dcterms:W3CDTF">2012-11-28T14:27:55Z</dcterms:created>
  <dcterms:modified xsi:type="dcterms:W3CDTF">2018-05-03T14:03:04Z</dcterms:modified>
</cp:coreProperties>
</file>