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4.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5.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notesSlides/notesSlide6.xml" ContentType="application/vnd.openxmlformats-officedocument.presentationml.notesSlide+xml"/>
  <Override PartName="/ppt/tags/tag84.xml" ContentType="application/vnd.openxmlformats-officedocument.presentationml.tags+xml"/>
  <Override PartName="/ppt/tags/tag85.xml" ContentType="application/vnd.openxmlformats-officedocument.presentationml.tags+xml"/>
  <Override PartName="/ppt/notesSlides/notesSlide7.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notesSlides/notesSlide8.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91.xml" ContentType="application/vnd.openxmlformats-officedocument.presentationml.tags+xml"/>
  <Override PartName="/ppt/tags/tag92.xml" ContentType="application/vnd.openxmlformats-officedocument.presentationml.tags+xml"/>
  <Override PartName="/ppt/notesSlides/notesSlide11.xml" ContentType="application/vnd.openxmlformats-officedocument.presentationml.notesSlide+xml"/>
  <Override PartName="/ppt/tags/tag93.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notesSlides/notesSlide14.xml" ContentType="application/vnd.openxmlformats-officedocument.presentationml.notesSlide+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notesSlides/notesSlide15.xml" ContentType="application/vnd.openxmlformats-officedocument.presentationml.notesSlide+xml"/>
  <Override PartName="/ppt/tags/tag102.xml" ContentType="application/vnd.openxmlformats-officedocument.presentationml.tags+xml"/>
  <Override PartName="/ppt/tags/tag103.xml" ContentType="application/vnd.openxmlformats-officedocument.presentationml.tags+xml"/>
  <Override PartName="/ppt/notesSlides/notesSlide16.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notesSlides/notesSlide17.xml" ContentType="application/vnd.openxmlformats-officedocument.presentationml.notesSlide+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notesSlides/notesSlide18.xml" ContentType="application/vnd.openxmlformats-officedocument.presentationml.notesSlide+xml"/>
  <Override PartName="/ppt/tags/tag126.xml" ContentType="application/vnd.openxmlformats-officedocument.presentationml.tags+xml"/>
  <Override PartName="/ppt/tags/tag127.xml" ContentType="application/vnd.openxmlformats-officedocument.presentationml.tags+xml"/>
  <Override PartName="/ppt/notesSlides/notesSlide19.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notesSlides/notesSlide20.xml" ContentType="application/vnd.openxmlformats-officedocument.presentationml.notesSlide+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notesSlides/notesSlide21.xml" ContentType="application/vnd.openxmlformats-officedocument.presentationml.notesSlide+xml"/>
  <Override PartName="/ppt/tags/tag140.xml" ContentType="application/vnd.openxmlformats-officedocument.presentationml.tags+xml"/>
  <Override PartName="/ppt/tags/tag141.xml" ContentType="application/vnd.openxmlformats-officedocument.presentationml.tags+xml"/>
  <Override PartName="/ppt/notesSlides/notesSlide22.xml" ContentType="application/vnd.openxmlformats-officedocument.presentationml.notesSlide+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notesSlides/notesSlide23.xml" ContentType="application/vnd.openxmlformats-officedocument.presentationml.notesSlide+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notesSlides/notesSlide24.xml" ContentType="application/vnd.openxmlformats-officedocument.presentationml.notesSlide+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notesSlides/notesSlide25.xml" ContentType="application/vnd.openxmlformats-officedocument.presentationml.notesSlide+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notesSlides/notesSlide26.xml" ContentType="application/vnd.openxmlformats-officedocument.presentationml.notesSlide+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notesSlides/notesSlide27.xml" ContentType="application/vnd.openxmlformats-officedocument.presentationml.notesSlide+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notesSlides/notesSlide28.xml" ContentType="application/vnd.openxmlformats-officedocument.presentationml.notesSlide+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notesSlides/notesSlide29.xml" ContentType="application/vnd.openxmlformats-officedocument.presentationml.notesSlide+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306" r:id="rId2"/>
    <p:sldId id="304"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78282" autoAdjust="0"/>
  </p:normalViewPr>
  <p:slideViewPr>
    <p:cSldViewPr>
      <p:cViewPr varScale="1">
        <p:scale>
          <a:sx n="81" d="100"/>
          <a:sy n="81" d="100"/>
        </p:scale>
        <p:origin x="1416" y="-33"/>
      </p:cViewPr>
      <p:guideLst>
        <p:guide orient="horz" pos="2160"/>
        <p:guide pos="2880"/>
      </p:guideLst>
    </p:cSldViewPr>
  </p:slideViewPr>
  <p:outlineViewPr>
    <p:cViewPr>
      <p:scale>
        <a:sx n="33" d="100"/>
        <a:sy n="33" d="100"/>
      </p:scale>
      <p:origin x="0" y="9632"/>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5670E512-9F9E-4156-953E-8350C511CBA9}" type="datetimeFigureOut">
              <a:rPr lang="en-US" smtClean="0"/>
              <a:t>5/1/2018</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7B35C3C1-9691-443C-BBCF-BED84F38E74F}" type="slidenum">
              <a:rPr lang="en-US" smtClean="0"/>
              <a:t>‹#›</a:t>
            </a:fld>
            <a:endParaRPr lang="en-US"/>
          </a:p>
        </p:txBody>
      </p:sp>
    </p:spTree>
    <p:extLst>
      <p:ext uri="{BB962C8B-B14F-4D97-AF65-F5344CB8AC3E}">
        <p14:creationId xmlns:p14="http://schemas.microsoft.com/office/powerpoint/2010/main" val="3786404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0754" name="Rectangle 2"/>
          <p:cNvSpPr>
            <a:spLocks noGrp="1" noRot="1" noChangeAspect="1" noChangeArrowheads="1" noTextEdit="1"/>
          </p:cNvSpPr>
          <p:nvPr>
            <p:ph type="sldImg"/>
          </p:nvPr>
        </p:nvSpPr>
        <p:spPr bwMode="auto">
          <a:xfrm>
            <a:off x="1381125" y="757238"/>
            <a:ext cx="5040313" cy="3779837"/>
          </a:xfrm>
          <a:prstGeom prst="rect">
            <a:avLst/>
          </a:prstGeom>
          <a:solidFill>
            <a:srgbClr val="FFFFFF"/>
          </a:solidFill>
          <a:ln>
            <a:solidFill>
              <a:srgbClr val="000000"/>
            </a:solidFill>
            <a:miter lim="800000"/>
            <a:headEnd/>
            <a:tailEnd/>
          </a:ln>
        </p:spPr>
      </p:sp>
      <p:sp>
        <p:nvSpPr>
          <p:cNvPr id="4170755" name="Rectangle 3"/>
          <p:cNvSpPr>
            <a:spLocks noGrp="1" noChangeArrowheads="1"/>
          </p:cNvSpPr>
          <p:nvPr>
            <p:ph type="body" idx="1"/>
          </p:nvPr>
        </p:nvSpPr>
        <p:spPr bwMode="auto">
          <a:xfrm>
            <a:off x="1039087" y="4788944"/>
            <a:ext cx="5724708" cy="4535533"/>
          </a:xfrm>
          <a:prstGeom prst="rect">
            <a:avLst/>
          </a:prstGeom>
          <a:solidFill>
            <a:srgbClr val="FFFFFF"/>
          </a:solidFill>
          <a:ln>
            <a:solidFill>
              <a:srgbClr val="000000"/>
            </a:solidFill>
            <a:miter lim="800000"/>
            <a:headEnd/>
            <a:tailEnd/>
          </a:ln>
        </p:spPr>
        <p:txBody>
          <a:bodyPr lIns="94317" tIns="47158" rIns="94317" bIns="47158"/>
          <a:lstStyle/>
          <a:p>
            <a:endParaRPr lang="en-US"/>
          </a:p>
        </p:txBody>
      </p:sp>
    </p:spTree>
    <p:extLst>
      <p:ext uri="{BB962C8B-B14F-4D97-AF65-F5344CB8AC3E}">
        <p14:creationId xmlns:p14="http://schemas.microsoft.com/office/powerpoint/2010/main" val="1272772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USB 3.0 has transmission speeds of up to 5 </a:t>
            </a:r>
            <a:r>
              <a:rPr lang="en-US" dirty="0" err="1" smtClean="0"/>
              <a:t>Gbit</a:t>
            </a:r>
            <a:r>
              <a:rPr lang="en-US" dirty="0" smtClean="0"/>
              <a:t>/s (625MB/s), which is 10 times as fast as USB 2.0 (480 Mbit/s; 60MB/s) before taking into account that USB 3.0 is full duplex whereas USB 2.0 is half duplex, giving USB 3.0 the potential total bandwidth if utilized both ways to 20 times that of USB 2.0.[3]</a:t>
            </a:r>
            <a:endParaRPr lang="en-US" dirty="0"/>
          </a:p>
        </p:txBody>
      </p:sp>
      <p:sp>
        <p:nvSpPr>
          <p:cNvPr id="4" name="Slide Number Placeholder 3"/>
          <p:cNvSpPr>
            <a:spLocks noGrp="1"/>
          </p:cNvSpPr>
          <p:nvPr>
            <p:ph type="sldNum" sz="quarter" idx="10"/>
          </p:nvPr>
        </p:nvSpPr>
        <p:spPr/>
        <p:txBody>
          <a:bodyPr/>
          <a:lstStyle/>
          <a:p>
            <a:fld id="{7B35C3C1-9691-443C-BBCF-BED84F38E74F}" type="slidenum">
              <a:rPr lang="en-US" smtClean="0"/>
              <a:t>14</a:t>
            </a:fld>
            <a:endParaRPr lang="en-US"/>
          </a:p>
        </p:txBody>
      </p:sp>
    </p:spTree>
    <p:extLst>
      <p:ext uri="{BB962C8B-B14F-4D97-AF65-F5344CB8AC3E}">
        <p14:creationId xmlns:p14="http://schemas.microsoft.com/office/powerpoint/2010/main" val="11758782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6418" name="Rectangle 2"/>
          <p:cNvSpPr>
            <a:spLocks noGrp="1" noRot="1" noChangeAspect="1" noChangeArrowheads="1" noTextEdit="1"/>
          </p:cNvSpPr>
          <p:nvPr>
            <p:ph type="sldImg"/>
          </p:nvPr>
        </p:nvSpPr>
        <p:spPr bwMode="auto">
          <a:xfrm>
            <a:off x="1381125" y="757238"/>
            <a:ext cx="5040313" cy="3779837"/>
          </a:xfrm>
          <a:prstGeom prst="rect">
            <a:avLst/>
          </a:prstGeom>
          <a:solidFill>
            <a:srgbClr val="FFFFFF"/>
          </a:solidFill>
          <a:ln>
            <a:solidFill>
              <a:srgbClr val="000000"/>
            </a:solidFill>
            <a:miter lim="800000"/>
            <a:headEnd/>
            <a:tailEnd/>
          </a:ln>
        </p:spPr>
      </p:sp>
      <p:sp>
        <p:nvSpPr>
          <p:cNvPr id="4156419" name="Rectangle 3"/>
          <p:cNvSpPr>
            <a:spLocks noGrp="1" noChangeArrowheads="1"/>
          </p:cNvSpPr>
          <p:nvPr>
            <p:ph type="body" idx="1"/>
          </p:nvPr>
        </p:nvSpPr>
        <p:spPr bwMode="auto">
          <a:xfrm>
            <a:off x="1039087" y="4788944"/>
            <a:ext cx="5724708" cy="4535533"/>
          </a:xfrm>
          <a:prstGeom prst="rect">
            <a:avLst/>
          </a:prstGeom>
          <a:solidFill>
            <a:srgbClr val="FFFFFF"/>
          </a:solidFill>
          <a:ln>
            <a:solidFill>
              <a:srgbClr val="000000"/>
            </a:solidFill>
            <a:miter lim="800000"/>
            <a:headEnd/>
            <a:tailEnd/>
          </a:ln>
        </p:spPr>
        <p:txBody>
          <a:bodyPr lIns="94317" tIns="47158" rIns="94317" bIns="47158"/>
          <a:lstStyle/>
          <a:p>
            <a:pPr marL="448815" lvl="1"/>
            <a:r>
              <a:rPr lang="en-US" dirty="0" smtClean="0"/>
              <a:t>CPU – North Bridge / Memory Controller</a:t>
            </a:r>
          </a:p>
          <a:p>
            <a:pPr marL="448815" lvl="1"/>
            <a:r>
              <a:rPr lang="en-US" dirty="0" smtClean="0"/>
              <a:t>North Bridge – South Bridge / </a:t>
            </a:r>
            <a:r>
              <a:rPr lang="en-US" dirty="0" err="1" smtClean="0"/>
              <a:t>SuperIO</a:t>
            </a:r>
            <a:endParaRPr lang="en-US" dirty="0" smtClean="0"/>
          </a:p>
        </p:txBody>
      </p:sp>
    </p:spTree>
    <p:extLst>
      <p:ext uri="{BB962C8B-B14F-4D97-AF65-F5344CB8AC3E}">
        <p14:creationId xmlns:p14="http://schemas.microsoft.com/office/powerpoint/2010/main" val="988944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0754" name="Rectangle 2"/>
          <p:cNvSpPr>
            <a:spLocks noGrp="1" noRot="1" noChangeAspect="1" noChangeArrowheads="1" noTextEdit="1"/>
          </p:cNvSpPr>
          <p:nvPr>
            <p:ph type="sldImg"/>
          </p:nvPr>
        </p:nvSpPr>
        <p:spPr bwMode="auto">
          <a:xfrm>
            <a:off x="1382713" y="757238"/>
            <a:ext cx="5038725" cy="3779837"/>
          </a:xfrm>
          <a:prstGeom prst="rect">
            <a:avLst/>
          </a:prstGeom>
          <a:noFill/>
          <a:ln>
            <a:solidFill>
              <a:srgbClr val="000000"/>
            </a:solidFill>
            <a:miter lim="800000"/>
            <a:headEnd/>
            <a:tailEnd/>
          </a:ln>
        </p:spPr>
      </p:sp>
      <p:sp>
        <p:nvSpPr>
          <p:cNvPr id="2250755" name="Rectangle 3"/>
          <p:cNvSpPr>
            <a:spLocks noGrp="1" noChangeArrowheads="1"/>
          </p:cNvSpPr>
          <p:nvPr>
            <p:ph type="body" idx="1"/>
          </p:nvPr>
        </p:nvSpPr>
        <p:spPr bwMode="auto">
          <a:xfrm>
            <a:off x="780633" y="4788938"/>
            <a:ext cx="6241627" cy="4535565"/>
          </a:xfrm>
          <a:prstGeom prst="rect">
            <a:avLst/>
          </a:prstGeom>
          <a:noFill/>
          <a:ln>
            <a:miter lim="800000"/>
            <a:headEnd/>
            <a:tailEnd/>
          </a:ln>
        </p:spPr>
        <p:txBody>
          <a:bodyPr lIns="102119" tIns="51059" rIns="102119" bIns="51059"/>
          <a:lstStyle/>
          <a:p>
            <a:r>
              <a:rPr lang="en-US" sz="1400" dirty="0"/>
              <a:t>- Use bridge to separate high-performance processor, memory, display interconnect from lower-performance interconnect</a:t>
            </a:r>
          </a:p>
          <a:p>
            <a:r>
              <a:rPr lang="en-US" sz="1400" dirty="0"/>
              <a:t>- High-performance interconnect can evolve more quickly</a:t>
            </a:r>
          </a:p>
          <a:p>
            <a:endParaRPr lang="en-US" dirty="0" smtClean="0"/>
          </a:p>
          <a:p>
            <a:r>
              <a:rPr lang="en-US" dirty="0" smtClean="0"/>
              <a:t>fast/expensive busses when needed; slow/cheap elsewhere</a:t>
            </a:r>
          </a:p>
          <a:p>
            <a:r>
              <a:rPr lang="en-US" dirty="0" smtClean="0"/>
              <a:t>I/O controllers to connect end devices</a:t>
            </a:r>
          </a:p>
          <a:p>
            <a:endParaRPr lang="en-US" dirty="0"/>
          </a:p>
        </p:txBody>
      </p:sp>
    </p:spTree>
    <p:extLst>
      <p:ext uri="{BB962C8B-B14F-4D97-AF65-F5344CB8AC3E}">
        <p14:creationId xmlns:p14="http://schemas.microsoft.com/office/powerpoint/2010/main" val="2047283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Set of methods to write/read data to/from device and control device-</a:t>
            </a:r>
          </a:p>
          <a:p>
            <a:r>
              <a:rPr lang="en-US" dirty="0" smtClean="0"/>
              <a:t>Example: Linux Character Devices</a:t>
            </a:r>
            <a:endParaRPr lang="en-US" dirty="0"/>
          </a:p>
        </p:txBody>
      </p:sp>
      <p:sp>
        <p:nvSpPr>
          <p:cNvPr id="4" name="Slide Number Placeholder 3"/>
          <p:cNvSpPr>
            <a:spLocks noGrp="1"/>
          </p:cNvSpPr>
          <p:nvPr>
            <p:ph type="sldNum" sz="quarter" idx="10"/>
          </p:nvPr>
        </p:nvSpPr>
        <p:spPr/>
        <p:txBody>
          <a:bodyPr/>
          <a:lstStyle/>
          <a:p>
            <a:fld id="{F241DFFE-3CEB-45F4-B45E-AE2021CC6F2E}" type="slidenum">
              <a:rPr lang="en-US" smtClean="0"/>
              <a:t>19</a:t>
            </a:fld>
            <a:endParaRPr lang="en-US"/>
          </a:p>
        </p:txBody>
      </p:sp>
    </p:spTree>
    <p:extLst>
      <p:ext uri="{BB962C8B-B14F-4D97-AF65-F5344CB8AC3E}">
        <p14:creationId xmlns:p14="http://schemas.microsoft.com/office/powerpoint/2010/main" val="8950868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IBS = input buffer status:</a:t>
            </a:r>
            <a:r>
              <a:rPr lang="en-US" baseline="0" dirty="0" smtClean="0"/>
              <a:t> 0 = waiting for commands, 1 = busy</a:t>
            </a:r>
          </a:p>
          <a:p>
            <a:r>
              <a:rPr lang="en-US" baseline="0" dirty="0" smtClean="0"/>
              <a:t>OBS = output buffer status: 0 = waiting for data, 1 = data is available</a:t>
            </a:r>
          </a:p>
          <a:p>
            <a:endParaRPr lang="en-US" baseline="0" dirty="0" smtClean="0"/>
          </a:p>
          <a:p>
            <a:r>
              <a:rPr lang="en-US" baseline="0" dirty="0" smtClean="0"/>
              <a:t>http://en.wikipedia.org/wiki/IBM_PC/AT</a:t>
            </a:r>
          </a:p>
          <a:p>
            <a:r>
              <a:rPr lang="en-US" baseline="0" dirty="0" smtClean="0"/>
              <a:t>The IBM Personal Computer AT, more commonly known as the IBM AT and also sometimes called the PC AT or PC/AT, was IBM's second-generation PC, designed around the 6 MHz Intel 80286 microprocessor and released in 1984 as machine type 5170. The name AT stood for "Advanced Technology", and was chosen because the AT offered various technologies that were then new in personal computers; one such advancement was that the 80286 processor supported protected mode. IBM later released an 8 MHz version of the AT.</a:t>
            </a:r>
          </a:p>
          <a:p>
            <a:endParaRPr lang="en-US" dirty="0" smtClean="0"/>
          </a:p>
          <a:p>
            <a:r>
              <a:rPr lang="en-US" dirty="0" smtClean="0"/>
              <a:t>http://en.wikipedia.org/wiki/AT_keyboard</a:t>
            </a:r>
          </a:p>
          <a:p>
            <a:r>
              <a:rPr lang="en-US" dirty="0" smtClean="0"/>
              <a:t>The AT keyboard was a keyboard with 84 keys introduced with the IBM PC/AT computer. It succeeded the 83-key PC/XT keyboard and therefore did not have many of the features seen on modern keyboards such as inverted-T arrow keys and dual ctrl and alt keys. It was later replaced with the 101-key Enhanced keyboard. Nonetheless, "AT keyboard" remains a popular name for any keyboard that uses the five-pin DIN connector. This connector is often considered a Legacy port. Many Enhanced keyboards used this, though it was eventually superseded by the PS/2 connector, which is mechanically different but electrically and protocol-wise identical; thus, the AT keyboard protocol remained the most common standard on PC keyboards well into the 2000s. Many modern computers now use Universal Serial Bus (USB) connectors instead of, or in addition to, PS/2 connectors. The USB connector is electrically and protocol-wise quite different.</a:t>
            </a:r>
          </a:p>
          <a:p>
            <a:endParaRPr lang="en-US" dirty="0" smtClean="0"/>
          </a:p>
          <a:p>
            <a:r>
              <a:rPr lang="en-US" dirty="0" smtClean="0"/>
              <a:t>Compared to the 83-key XT keyboard, the AT keyboard uses a different communication protocol and a different set of </a:t>
            </a:r>
            <a:r>
              <a:rPr lang="en-US" dirty="0" err="1" smtClean="0"/>
              <a:t>scancodes</a:t>
            </a:r>
            <a:r>
              <a:rPr lang="en-US" dirty="0" smtClean="0"/>
              <a:t>. Despite having the same connector, the two are not interchangeable. Some PC-compatible mid-to-late 1980s keyboards not made by IBM were switchable between the two protocols and </a:t>
            </a:r>
            <a:r>
              <a:rPr lang="en-US" dirty="0" err="1" smtClean="0"/>
              <a:t>scancode</a:t>
            </a:r>
            <a:r>
              <a:rPr lang="en-US" dirty="0" smtClean="0"/>
              <a:t> sets, usually with a slider type switch on the underside.</a:t>
            </a:r>
            <a:endParaRPr lang="en-US" dirty="0"/>
          </a:p>
        </p:txBody>
      </p:sp>
      <p:sp>
        <p:nvSpPr>
          <p:cNvPr id="4" name="Slide Number Placeholder 3"/>
          <p:cNvSpPr>
            <a:spLocks noGrp="1"/>
          </p:cNvSpPr>
          <p:nvPr>
            <p:ph type="sldNum" sz="quarter" idx="10"/>
          </p:nvPr>
        </p:nvSpPr>
        <p:spPr/>
        <p:txBody>
          <a:bodyPr/>
          <a:lstStyle/>
          <a:p>
            <a:fld id="{F49B4994-7BB1-4784-8571-80FA27EA4EC4}" type="slidenum">
              <a:rPr lang="en-US" smtClean="0"/>
              <a:pPr/>
              <a:t>21</a:t>
            </a:fld>
            <a:endParaRPr lang="en-US"/>
          </a:p>
        </p:txBody>
      </p:sp>
    </p:spTree>
    <p:extLst>
      <p:ext uri="{BB962C8B-B14F-4D97-AF65-F5344CB8AC3E}">
        <p14:creationId xmlns:p14="http://schemas.microsoft.com/office/powerpoint/2010/main" val="3315475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3522" name="Rectangle 2"/>
          <p:cNvSpPr>
            <a:spLocks noGrp="1" noRot="1" noChangeAspect="1" noChangeArrowheads="1" noTextEdit="1"/>
          </p:cNvSpPr>
          <p:nvPr>
            <p:ph type="sldImg"/>
          </p:nvPr>
        </p:nvSpPr>
        <p:spPr bwMode="auto">
          <a:xfrm>
            <a:off x="1381125" y="757238"/>
            <a:ext cx="5040313" cy="3779837"/>
          </a:xfrm>
          <a:prstGeom prst="rect">
            <a:avLst/>
          </a:prstGeom>
          <a:noFill/>
          <a:ln>
            <a:solidFill>
              <a:srgbClr val="000000"/>
            </a:solidFill>
            <a:miter lim="800000"/>
            <a:headEnd/>
            <a:tailEnd/>
          </a:ln>
        </p:spPr>
      </p:sp>
      <p:sp>
        <p:nvSpPr>
          <p:cNvPr id="4203523" name="Rectangle 3"/>
          <p:cNvSpPr>
            <a:spLocks noGrp="1" noChangeArrowheads="1"/>
          </p:cNvSpPr>
          <p:nvPr>
            <p:ph type="body" idx="1"/>
          </p:nvPr>
        </p:nvSpPr>
        <p:spPr bwMode="auto">
          <a:xfrm>
            <a:off x="780644" y="4788944"/>
            <a:ext cx="6241597" cy="4535533"/>
          </a:xfrm>
          <a:prstGeom prst="rect">
            <a:avLst/>
          </a:prstGeom>
          <a:noFill/>
          <a:ln>
            <a:miter lim="800000"/>
            <a:headEnd/>
            <a:tailEnd/>
          </a:ln>
        </p:spPr>
        <p:txBody>
          <a:bodyPr lIns="100416" tIns="50209" rIns="100416" bIns="50209"/>
          <a:lstStyle/>
          <a:p>
            <a:endParaRPr lang="en-US"/>
          </a:p>
        </p:txBody>
      </p:sp>
    </p:spTree>
    <p:extLst>
      <p:ext uri="{BB962C8B-B14F-4D97-AF65-F5344CB8AC3E}">
        <p14:creationId xmlns:p14="http://schemas.microsoft.com/office/powerpoint/2010/main" val="38151741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3522" name="Rectangle 2"/>
          <p:cNvSpPr>
            <a:spLocks noGrp="1" noRot="1" noChangeAspect="1" noChangeArrowheads="1" noTextEdit="1"/>
          </p:cNvSpPr>
          <p:nvPr>
            <p:ph type="sldImg"/>
          </p:nvPr>
        </p:nvSpPr>
        <p:spPr bwMode="auto">
          <a:xfrm>
            <a:off x="1381125" y="757238"/>
            <a:ext cx="5040313" cy="3779837"/>
          </a:xfrm>
          <a:prstGeom prst="rect">
            <a:avLst/>
          </a:prstGeom>
          <a:noFill/>
          <a:ln>
            <a:solidFill>
              <a:srgbClr val="000000"/>
            </a:solidFill>
            <a:miter lim="800000"/>
            <a:headEnd/>
            <a:tailEnd/>
          </a:ln>
        </p:spPr>
      </p:sp>
      <p:sp>
        <p:nvSpPr>
          <p:cNvPr id="4203523" name="Rectangle 3"/>
          <p:cNvSpPr>
            <a:spLocks noGrp="1" noChangeArrowheads="1"/>
          </p:cNvSpPr>
          <p:nvPr>
            <p:ph type="body" idx="1"/>
          </p:nvPr>
        </p:nvSpPr>
        <p:spPr bwMode="auto">
          <a:xfrm>
            <a:off x="780644" y="4788944"/>
            <a:ext cx="6241597" cy="4535533"/>
          </a:xfrm>
          <a:prstGeom prst="rect">
            <a:avLst/>
          </a:prstGeom>
          <a:noFill/>
          <a:ln>
            <a:miter lim="800000"/>
            <a:headEnd/>
            <a:tailEnd/>
          </a:ln>
        </p:spPr>
        <p:txBody>
          <a:bodyPr lIns="100416" tIns="50209" rIns="100416" bIns="50209"/>
          <a:lstStyle/>
          <a:p>
            <a:endParaRPr lang="en-US"/>
          </a:p>
        </p:txBody>
      </p:sp>
    </p:spTree>
    <p:extLst>
      <p:ext uri="{BB962C8B-B14F-4D97-AF65-F5344CB8AC3E}">
        <p14:creationId xmlns:p14="http://schemas.microsoft.com/office/powerpoint/2010/main" val="36893357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5570" name="Rectangle 2"/>
          <p:cNvSpPr>
            <a:spLocks noGrp="1" noRot="1" noChangeAspect="1" noChangeArrowheads="1" noTextEdit="1"/>
          </p:cNvSpPr>
          <p:nvPr>
            <p:ph type="sldImg"/>
          </p:nvPr>
        </p:nvSpPr>
        <p:spPr bwMode="auto">
          <a:xfrm>
            <a:off x="1381125" y="757238"/>
            <a:ext cx="5040313" cy="3779837"/>
          </a:xfrm>
          <a:prstGeom prst="rect">
            <a:avLst/>
          </a:prstGeom>
          <a:solidFill>
            <a:srgbClr val="FFFFFF"/>
          </a:solidFill>
          <a:ln>
            <a:solidFill>
              <a:srgbClr val="000000"/>
            </a:solidFill>
            <a:miter lim="800000"/>
            <a:headEnd/>
            <a:tailEnd/>
          </a:ln>
        </p:spPr>
      </p:sp>
      <p:sp>
        <p:nvSpPr>
          <p:cNvPr id="4205571" name="Rectangle 3"/>
          <p:cNvSpPr>
            <a:spLocks noGrp="1" noChangeArrowheads="1"/>
          </p:cNvSpPr>
          <p:nvPr>
            <p:ph type="body" idx="1"/>
          </p:nvPr>
        </p:nvSpPr>
        <p:spPr bwMode="auto">
          <a:xfrm>
            <a:off x="1039087" y="4788944"/>
            <a:ext cx="5724708" cy="4535533"/>
          </a:xfrm>
          <a:prstGeom prst="rect">
            <a:avLst/>
          </a:prstGeom>
          <a:solidFill>
            <a:srgbClr val="FFFFFF"/>
          </a:solidFill>
          <a:ln>
            <a:solidFill>
              <a:srgbClr val="000000"/>
            </a:solidFill>
            <a:miter lim="800000"/>
            <a:headEnd/>
            <a:tailEnd/>
          </a:ln>
        </p:spPr>
        <p:txBody>
          <a:bodyPr lIns="96640" tIns="48320" rIns="96640" bIns="48320"/>
          <a:lstStyle/>
          <a:p>
            <a:endParaRPr lang="en-US"/>
          </a:p>
        </p:txBody>
      </p:sp>
    </p:spTree>
    <p:extLst>
      <p:ext uri="{BB962C8B-B14F-4D97-AF65-F5344CB8AC3E}">
        <p14:creationId xmlns:p14="http://schemas.microsoft.com/office/powerpoint/2010/main" val="24002832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Polling example, but MMAP</a:t>
            </a:r>
            <a:r>
              <a:rPr lang="en-US" baseline="0" dirty="0" smtClean="0"/>
              <a:t> I/O more efficient than programmed I/O</a:t>
            </a:r>
            <a:endParaRPr lang="en-US" dirty="0"/>
          </a:p>
        </p:txBody>
      </p:sp>
      <p:sp>
        <p:nvSpPr>
          <p:cNvPr id="4" name="Slide Number Placeholder 3"/>
          <p:cNvSpPr>
            <a:spLocks noGrp="1"/>
          </p:cNvSpPr>
          <p:nvPr>
            <p:ph type="sldNum" sz="quarter" idx="10"/>
          </p:nvPr>
        </p:nvSpPr>
        <p:spPr/>
        <p:txBody>
          <a:bodyPr/>
          <a:lstStyle/>
          <a:p>
            <a:fld id="{F241DFFE-3CEB-45F4-B45E-AE2021CC6F2E}" type="slidenum">
              <a:rPr lang="en-US" smtClean="0"/>
              <a:t>25</a:t>
            </a:fld>
            <a:endParaRPr lang="en-US"/>
          </a:p>
        </p:txBody>
      </p:sp>
    </p:spTree>
    <p:extLst>
      <p:ext uri="{BB962C8B-B14F-4D97-AF65-F5344CB8AC3E}">
        <p14:creationId xmlns:p14="http://schemas.microsoft.com/office/powerpoint/2010/main" val="18382909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6658" name="Rectangle 2"/>
          <p:cNvSpPr>
            <a:spLocks noGrp="1" noRot="1" noChangeAspect="1" noChangeArrowheads="1" noTextEdit="1"/>
          </p:cNvSpPr>
          <p:nvPr>
            <p:ph type="sldImg"/>
          </p:nvPr>
        </p:nvSpPr>
        <p:spPr bwMode="auto">
          <a:xfrm>
            <a:off x="1381125" y="757238"/>
            <a:ext cx="5040313" cy="3779837"/>
          </a:xfrm>
          <a:prstGeom prst="rect">
            <a:avLst/>
          </a:prstGeom>
          <a:solidFill>
            <a:srgbClr val="FFFFFF"/>
          </a:solidFill>
          <a:ln>
            <a:solidFill>
              <a:srgbClr val="000000"/>
            </a:solidFill>
            <a:miter lim="800000"/>
            <a:headEnd/>
            <a:tailEnd/>
          </a:ln>
        </p:spPr>
      </p:sp>
      <p:sp>
        <p:nvSpPr>
          <p:cNvPr id="4166659" name="Rectangle 3"/>
          <p:cNvSpPr>
            <a:spLocks noGrp="1" noChangeArrowheads="1"/>
          </p:cNvSpPr>
          <p:nvPr>
            <p:ph type="body" idx="1"/>
          </p:nvPr>
        </p:nvSpPr>
        <p:spPr bwMode="auto">
          <a:xfrm>
            <a:off x="1039087" y="4788944"/>
            <a:ext cx="5724708" cy="4535533"/>
          </a:xfrm>
          <a:prstGeom prst="rect">
            <a:avLst/>
          </a:prstGeom>
          <a:solidFill>
            <a:srgbClr val="FFFFFF"/>
          </a:solidFill>
          <a:ln>
            <a:solidFill>
              <a:srgbClr val="000000"/>
            </a:solidFill>
            <a:miter lim="800000"/>
            <a:headEnd/>
            <a:tailEnd/>
          </a:ln>
        </p:spPr>
        <p:txBody>
          <a:bodyPr lIns="94317" tIns="47158" rIns="94317" bIns="47158"/>
          <a:lstStyle/>
          <a:p>
            <a:endParaRPr lang="en-US"/>
          </a:p>
        </p:txBody>
      </p:sp>
    </p:spTree>
    <p:extLst>
      <p:ext uri="{BB962C8B-B14F-4D97-AF65-F5344CB8AC3E}">
        <p14:creationId xmlns:p14="http://schemas.microsoft.com/office/powerpoint/2010/main" val="4235959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0754" name="Rectangle 2"/>
          <p:cNvSpPr>
            <a:spLocks noGrp="1" noRot="1" noChangeAspect="1" noChangeArrowheads="1" noTextEdit="1"/>
          </p:cNvSpPr>
          <p:nvPr>
            <p:ph type="sldImg"/>
          </p:nvPr>
        </p:nvSpPr>
        <p:spPr bwMode="auto">
          <a:xfrm>
            <a:off x="1382713" y="757238"/>
            <a:ext cx="5038725" cy="3779837"/>
          </a:xfrm>
          <a:prstGeom prst="rect">
            <a:avLst/>
          </a:prstGeom>
          <a:noFill/>
          <a:ln>
            <a:solidFill>
              <a:srgbClr val="000000"/>
            </a:solidFill>
            <a:miter lim="800000"/>
            <a:headEnd/>
            <a:tailEnd/>
          </a:ln>
        </p:spPr>
      </p:sp>
      <p:sp>
        <p:nvSpPr>
          <p:cNvPr id="2250755" name="Rectangle 3"/>
          <p:cNvSpPr>
            <a:spLocks noGrp="1" noChangeArrowheads="1"/>
          </p:cNvSpPr>
          <p:nvPr>
            <p:ph type="body" idx="1"/>
          </p:nvPr>
        </p:nvSpPr>
        <p:spPr bwMode="auto">
          <a:xfrm>
            <a:off x="780633" y="4788938"/>
            <a:ext cx="6241627" cy="4535565"/>
          </a:xfrm>
          <a:prstGeom prst="rect">
            <a:avLst/>
          </a:prstGeom>
          <a:noFill/>
          <a:ln>
            <a:miter lim="800000"/>
            <a:headEnd/>
            <a:tailEnd/>
          </a:ln>
        </p:spPr>
        <p:txBody>
          <a:bodyPr lIns="102119" tIns="51059" rIns="102119" bIns="51059"/>
          <a:lstStyle/>
          <a:p>
            <a:endParaRPr lang="en-US" dirty="0"/>
          </a:p>
        </p:txBody>
      </p:sp>
    </p:spTree>
    <p:extLst>
      <p:ext uri="{BB962C8B-B14F-4D97-AF65-F5344CB8AC3E}">
        <p14:creationId xmlns:p14="http://schemas.microsoft.com/office/powerpoint/2010/main" val="39539346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0754" name="Rectangle 2"/>
          <p:cNvSpPr>
            <a:spLocks noGrp="1" noRot="1" noChangeAspect="1" noChangeArrowheads="1" noTextEdit="1"/>
          </p:cNvSpPr>
          <p:nvPr>
            <p:ph type="sldImg"/>
          </p:nvPr>
        </p:nvSpPr>
        <p:spPr bwMode="auto">
          <a:xfrm>
            <a:off x="1381125" y="757238"/>
            <a:ext cx="5040313" cy="3779837"/>
          </a:xfrm>
          <a:prstGeom prst="rect">
            <a:avLst/>
          </a:prstGeom>
          <a:solidFill>
            <a:srgbClr val="FFFFFF"/>
          </a:solidFill>
          <a:ln>
            <a:solidFill>
              <a:srgbClr val="000000"/>
            </a:solidFill>
            <a:miter lim="800000"/>
            <a:headEnd/>
            <a:tailEnd/>
          </a:ln>
        </p:spPr>
      </p:sp>
      <p:sp>
        <p:nvSpPr>
          <p:cNvPr id="4170755" name="Rectangle 3"/>
          <p:cNvSpPr>
            <a:spLocks noGrp="1" noChangeArrowheads="1"/>
          </p:cNvSpPr>
          <p:nvPr>
            <p:ph type="body" idx="1"/>
          </p:nvPr>
        </p:nvSpPr>
        <p:spPr bwMode="auto">
          <a:xfrm>
            <a:off x="1039087" y="4788944"/>
            <a:ext cx="5724708" cy="4535533"/>
          </a:xfrm>
          <a:prstGeom prst="rect">
            <a:avLst/>
          </a:prstGeom>
          <a:solidFill>
            <a:srgbClr val="FFFFFF"/>
          </a:solidFill>
          <a:ln>
            <a:solidFill>
              <a:srgbClr val="000000"/>
            </a:solidFill>
            <a:miter lim="800000"/>
            <a:headEnd/>
            <a:tailEnd/>
          </a:ln>
        </p:spPr>
        <p:txBody>
          <a:bodyPr lIns="94317" tIns="47158" rIns="94317" bIns="47158"/>
          <a:lstStyle/>
          <a:p>
            <a:endParaRPr lang="en-US"/>
          </a:p>
        </p:txBody>
      </p:sp>
    </p:spTree>
    <p:extLst>
      <p:ext uri="{BB962C8B-B14F-4D97-AF65-F5344CB8AC3E}">
        <p14:creationId xmlns:p14="http://schemas.microsoft.com/office/powerpoint/2010/main" val="2336785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85090" name="Rectangle 2"/>
          <p:cNvSpPr txBox="1">
            <a:spLocks noGrp="1" noRot="1" noChangeAspect="1" noChangeArrowheads="1" noTextEdit="1"/>
          </p:cNvSpPr>
          <p:nvPr>
            <p:ph type="sldImg"/>
          </p:nvPr>
        </p:nvSpPr>
        <p:spPr bwMode="auto">
          <a:xfrm>
            <a:off x="1377950" y="757238"/>
            <a:ext cx="5041900" cy="3781425"/>
          </a:xfrm>
          <a:prstGeom prst="rect">
            <a:avLst/>
          </a:prstGeom>
          <a:solidFill>
            <a:srgbClr val="FFFFFF"/>
          </a:solidFill>
          <a:ln>
            <a:solidFill>
              <a:srgbClr val="000000"/>
            </a:solidFill>
            <a:miter lim="800000"/>
            <a:headEnd/>
            <a:tailEnd/>
          </a:ln>
        </p:spPr>
      </p:sp>
      <p:sp>
        <p:nvSpPr>
          <p:cNvPr id="4185091" name="Rectangle 3"/>
          <p:cNvSpPr txBox="1">
            <a:spLocks noGrp="1" noChangeArrowheads="1"/>
          </p:cNvSpPr>
          <p:nvPr>
            <p:ph type="body" idx="1"/>
          </p:nvPr>
        </p:nvSpPr>
        <p:spPr bwMode="auto">
          <a:xfrm>
            <a:off x="1040857" y="4788944"/>
            <a:ext cx="5715858" cy="4532086"/>
          </a:xfrm>
          <a:prstGeom prst="rect">
            <a:avLst/>
          </a:prstGeom>
          <a:noFill/>
          <a:ln>
            <a:round/>
            <a:headEnd/>
            <a:tailEnd/>
          </a:ln>
        </p:spPr>
        <p:txBody>
          <a:bodyPr wrap="none" lIns="101025" tIns="50512" rIns="101025" bIns="50512" anchor="ctr"/>
          <a:lstStyle/>
          <a:p>
            <a:endParaRPr lang="en-US"/>
          </a:p>
        </p:txBody>
      </p:sp>
    </p:spTree>
    <p:extLst>
      <p:ext uri="{BB962C8B-B14F-4D97-AF65-F5344CB8AC3E}">
        <p14:creationId xmlns:p14="http://schemas.microsoft.com/office/powerpoint/2010/main" val="19933984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0754" name="Rectangle 2"/>
          <p:cNvSpPr>
            <a:spLocks noGrp="1" noRot="1" noChangeAspect="1" noChangeArrowheads="1" noTextEdit="1"/>
          </p:cNvSpPr>
          <p:nvPr>
            <p:ph type="sldImg"/>
          </p:nvPr>
        </p:nvSpPr>
        <p:spPr bwMode="auto">
          <a:xfrm>
            <a:off x="1381125" y="757238"/>
            <a:ext cx="5040313" cy="3779837"/>
          </a:xfrm>
          <a:prstGeom prst="rect">
            <a:avLst/>
          </a:prstGeom>
          <a:solidFill>
            <a:srgbClr val="FFFFFF"/>
          </a:solidFill>
          <a:ln>
            <a:solidFill>
              <a:srgbClr val="000000"/>
            </a:solidFill>
            <a:miter lim="800000"/>
            <a:headEnd/>
            <a:tailEnd/>
          </a:ln>
        </p:spPr>
      </p:sp>
      <p:sp>
        <p:nvSpPr>
          <p:cNvPr id="4170755" name="Rectangle 3"/>
          <p:cNvSpPr>
            <a:spLocks noGrp="1" noChangeArrowheads="1"/>
          </p:cNvSpPr>
          <p:nvPr>
            <p:ph type="body" idx="1"/>
          </p:nvPr>
        </p:nvSpPr>
        <p:spPr bwMode="auto">
          <a:xfrm>
            <a:off x="1039087" y="4788944"/>
            <a:ext cx="5724708" cy="4535533"/>
          </a:xfrm>
          <a:prstGeom prst="rect">
            <a:avLst/>
          </a:prstGeom>
          <a:solidFill>
            <a:srgbClr val="FFFFFF"/>
          </a:solidFill>
          <a:ln>
            <a:solidFill>
              <a:srgbClr val="000000"/>
            </a:solidFill>
            <a:miter lim="800000"/>
            <a:headEnd/>
            <a:tailEnd/>
          </a:ln>
        </p:spPr>
        <p:txBody>
          <a:bodyPr lIns="94317" tIns="47158" rIns="94317" bIns="47158"/>
          <a:lstStyle/>
          <a:p>
            <a:endParaRPr lang="en-US"/>
          </a:p>
        </p:txBody>
      </p:sp>
    </p:spTree>
    <p:extLst>
      <p:ext uri="{BB962C8B-B14F-4D97-AF65-F5344CB8AC3E}">
        <p14:creationId xmlns:p14="http://schemas.microsoft.com/office/powerpoint/2010/main" val="21590628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85090" name="Rectangle 2"/>
          <p:cNvSpPr txBox="1">
            <a:spLocks noGrp="1" noRot="1" noChangeAspect="1" noChangeArrowheads="1" noTextEdit="1"/>
          </p:cNvSpPr>
          <p:nvPr>
            <p:ph type="sldImg"/>
          </p:nvPr>
        </p:nvSpPr>
        <p:spPr bwMode="auto">
          <a:xfrm>
            <a:off x="1377950" y="757238"/>
            <a:ext cx="5041900" cy="3781425"/>
          </a:xfrm>
          <a:prstGeom prst="rect">
            <a:avLst/>
          </a:prstGeom>
          <a:solidFill>
            <a:srgbClr val="FFFFFF"/>
          </a:solidFill>
          <a:ln>
            <a:solidFill>
              <a:srgbClr val="000000"/>
            </a:solidFill>
            <a:miter lim="800000"/>
            <a:headEnd/>
            <a:tailEnd/>
          </a:ln>
        </p:spPr>
      </p:sp>
      <p:sp>
        <p:nvSpPr>
          <p:cNvPr id="4185091" name="Rectangle 3"/>
          <p:cNvSpPr txBox="1">
            <a:spLocks noGrp="1" noChangeArrowheads="1"/>
          </p:cNvSpPr>
          <p:nvPr>
            <p:ph type="body" idx="1"/>
          </p:nvPr>
        </p:nvSpPr>
        <p:spPr bwMode="auto">
          <a:xfrm>
            <a:off x="1040857" y="4788944"/>
            <a:ext cx="5715858" cy="4532086"/>
          </a:xfrm>
          <a:prstGeom prst="rect">
            <a:avLst/>
          </a:prstGeom>
          <a:noFill/>
          <a:ln>
            <a:round/>
            <a:headEnd/>
            <a:tailEnd/>
          </a:ln>
        </p:spPr>
        <p:txBody>
          <a:bodyPr wrap="none" lIns="101025" tIns="50512" rIns="101025" bIns="50512" anchor="ctr"/>
          <a:lstStyle/>
          <a:p>
            <a:endParaRPr lang="en-US"/>
          </a:p>
        </p:txBody>
      </p:sp>
    </p:spTree>
    <p:extLst>
      <p:ext uri="{BB962C8B-B14F-4D97-AF65-F5344CB8AC3E}">
        <p14:creationId xmlns:p14="http://schemas.microsoft.com/office/powerpoint/2010/main" val="9129508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85090" name="Rectangle 2"/>
          <p:cNvSpPr txBox="1">
            <a:spLocks noGrp="1" noRot="1" noChangeAspect="1" noChangeArrowheads="1" noTextEdit="1"/>
          </p:cNvSpPr>
          <p:nvPr>
            <p:ph type="sldImg"/>
          </p:nvPr>
        </p:nvSpPr>
        <p:spPr bwMode="auto">
          <a:xfrm>
            <a:off x="1377950" y="757238"/>
            <a:ext cx="5041900" cy="3781425"/>
          </a:xfrm>
          <a:prstGeom prst="rect">
            <a:avLst/>
          </a:prstGeom>
          <a:solidFill>
            <a:srgbClr val="FFFFFF"/>
          </a:solidFill>
          <a:ln>
            <a:solidFill>
              <a:srgbClr val="000000"/>
            </a:solidFill>
            <a:miter lim="800000"/>
            <a:headEnd/>
            <a:tailEnd/>
          </a:ln>
        </p:spPr>
      </p:sp>
      <p:sp>
        <p:nvSpPr>
          <p:cNvPr id="4185091" name="Rectangle 3"/>
          <p:cNvSpPr txBox="1">
            <a:spLocks noGrp="1" noChangeArrowheads="1"/>
          </p:cNvSpPr>
          <p:nvPr>
            <p:ph type="body" idx="1"/>
          </p:nvPr>
        </p:nvSpPr>
        <p:spPr bwMode="auto">
          <a:xfrm>
            <a:off x="1040857" y="4788944"/>
            <a:ext cx="5715858" cy="4532086"/>
          </a:xfrm>
          <a:prstGeom prst="rect">
            <a:avLst/>
          </a:prstGeom>
          <a:noFill/>
          <a:ln>
            <a:round/>
            <a:headEnd/>
            <a:tailEnd/>
          </a:ln>
        </p:spPr>
        <p:txBody>
          <a:bodyPr wrap="none" lIns="101025" tIns="50512" rIns="101025" bIns="50512" anchor="ctr"/>
          <a:lstStyle/>
          <a:p>
            <a:r>
              <a:rPr lang="en-US" dirty="0" smtClean="0"/>
              <a:t>Question:</a:t>
            </a:r>
            <a:r>
              <a:rPr lang="en-US" baseline="0" dirty="0" smtClean="0"/>
              <a:t> Virtual </a:t>
            </a:r>
            <a:r>
              <a:rPr lang="en-US" baseline="0" dirty="0" err="1" smtClean="0"/>
              <a:t>vs</a:t>
            </a:r>
            <a:r>
              <a:rPr lang="en-US" baseline="0" dirty="0" smtClean="0"/>
              <a:t> Physical memory</a:t>
            </a:r>
          </a:p>
          <a:p>
            <a:r>
              <a:rPr lang="en-US" baseline="0" dirty="0" smtClean="0"/>
              <a:t>If physical cannot cross page boundary b/c device does not know where next virtual page is in physical memory.</a:t>
            </a:r>
          </a:p>
          <a:p>
            <a:r>
              <a:rPr lang="en-US" baseline="0" dirty="0" smtClean="0"/>
              <a:t>If virtual, need a small page table to map virtual to physical address, but can cross page boundaries</a:t>
            </a:r>
          </a:p>
          <a:p>
            <a:r>
              <a:rPr lang="en-US" baseline="0" dirty="0" smtClean="0"/>
              <a:t>(if physical, coherency/consistency issue between cache and memory)</a:t>
            </a:r>
            <a:endParaRPr lang="en-US" dirty="0"/>
          </a:p>
        </p:txBody>
      </p:sp>
    </p:spTree>
    <p:extLst>
      <p:ext uri="{BB962C8B-B14F-4D97-AF65-F5344CB8AC3E}">
        <p14:creationId xmlns:p14="http://schemas.microsoft.com/office/powerpoint/2010/main" val="11705389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89186" name="Rectangle 2"/>
          <p:cNvSpPr txBox="1">
            <a:spLocks noGrp="1" noRot="1" noChangeAspect="1" noChangeArrowheads="1" noTextEdit="1"/>
          </p:cNvSpPr>
          <p:nvPr>
            <p:ph type="sldImg"/>
          </p:nvPr>
        </p:nvSpPr>
        <p:spPr bwMode="auto">
          <a:xfrm>
            <a:off x="1377950" y="757238"/>
            <a:ext cx="5041900" cy="3781425"/>
          </a:xfrm>
          <a:prstGeom prst="rect">
            <a:avLst/>
          </a:prstGeom>
          <a:solidFill>
            <a:srgbClr val="FFFFFF"/>
          </a:solidFill>
          <a:ln>
            <a:solidFill>
              <a:srgbClr val="000000"/>
            </a:solidFill>
            <a:miter lim="800000"/>
            <a:headEnd/>
            <a:tailEnd/>
          </a:ln>
        </p:spPr>
      </p:sp>
      <p:sp>
        <p:nvSpPr>
          <p:cNvPr id="4189187" name="Rectangle 3"/>
          <p:cNvSpPr txBox="1">
            <a:spLocks noGrp="1" noChangeArrowheads="1"/>
          </p:cNvSpPr>
          <p:nvPr>
            <p:ph type="body" idx="1"/>
          </p:nvPr>
        </p:nvSpPr>
        <p:spPr bwMode="auto">
          <a:xfrm>
            <a:off x="1040857" y="4788944"/>
            <a:ext cx="5715858" cy="4532086"/>
          </a:xfrm>
          <a:prstGeom prst="rect">
            <a:avLst/>
          </a:prstGeom>
          <a:noFill/>
          <a:ln>
            <a:round/>
            <a:headEnd/>
            <a:tailEnd/>
          </a:ln>
        </p:spPr>
        <p:txBody>
          <a:bodyPr wrap="none" lIns="101025" tIns="50512" rIns="101025" bIns="50512" anchor="ctr"/>
          <a:lstStyle/>
          <a:p>
            <a:endParaRPr lang="en-US"/>
          </a:p>
        </p:txBody>
      </p:sp>
    </p:spTree>
    <p:extLst>
      <p:ext uri="{BB962C8B-B14F-4D97-AF65-F5344CB8AC3E}">
        <p14:creationId xmlns:p14="http://schemas.microsoft.com/office/powerpoint/2010/main" val="32495823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89186" name="Rectangle 2"/>
          <p:cNvSpPr txBox="1">
            <a:spLocks noGrp="1" noRot="1" noChangeAspect="1" noChangeArrowheads="1" noTextEdit="1"/>
          </p:cNvSpPr>
          <p:nvPr>
            <p:ph type="sldImg"/>
          </p:nvPr>
        </p:nvSpPr>
        <p:spPr bwMode="auto">
          <a:xfrm>
            <a:off x="1377950" y="757238"/>
            <a:ext cx="5041900" cy="3781425"/>
          </a:xfrm>
          <a:prstGeom prst="rect">
            <a:avLst/>
          </a:prstGeom>
          <a:solidFill>
            <a:srgbClr val="FFFFFF"/>
          </a:solidFill>
          <a:ln>
            <a:solidFill>
              <a:srgbClr val="000000"/>
            </a:solidFill>
            <a:miter lim="800000"/>
            <a:headEnd/>
            <a:tailEnd/>
          </a:ln>
        </p:spPr>
      </p:sp>
      <p:sp>
        <p:nvSpPr>
          <p:cNvPr id="4189187" name="Rectangle 3"/>
          <p:cNvSpPr txBox="1">
            <a:spLocks noGrp="1" noChangeArrowheads="1"/>
          </p:cNvSpPr>
          <p:nvPr>
            <p:ph type="body" idx="1"/>
          </p:nvPr>
        </p:nvSpPr>
        <p:spPr bwMode="auto">
          <a:xfrm>
            <a:off x="1040857" y="4788944"/>
            <a:ext cx="5715858" cy="4532086"/>
          </a:xfrm>
          <a:prstGeom prst="rect">
            <a:avLst/>
          </a:prstGeom>
          <a:noFill/>
          <a:ln>
            <a:round/>
            <a:headEnd/>
            <a:tailEnd/>
          </a:ln>
        </p:spPr>
        <p:txBody>
          <a:bodyPr wrap="none" lIns="101025" tIns="50512" rIns="101025" bIns="50512" anchor="ctr"/>
          <a:lstStyle/>
          <a:p>
            <a:endParaRPr lang="en-US"/>
          </a:p>
        </p:txBody>
      </p:sp>
    </p:spTree>
    <p:extLst>
      <p:ext uri="{BB962C8B-B14F-4D97-AF65-F5344CB8AC3E}">
        <p14:creationId xmlns:p14="http://schemas.microsoft.com/office/powerpoint/2010/main" val="9078529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3282" name="Rectangle 2"/>
          <p:cNvSpPr txBox="1">
            <a:spLocks noGrp="1" noRot="1" noChangeAspect="1" noChangeArrowheads="1" noTextEdit="1"/>
          </p:cNvSpPr>
          <p:nvPr>
            <p:ph type="sldImg"/>
          </p:nvPr>
        </p:nvSpPr>
        <p:spPr bwMode="auto">
          <a:xfrm>
            <a:off x="1377950" y="757238"/>
            <a:ext cx="5041900" cy="3781425"/>
          </a:xfrm>
          <a:prstGeom prst="rect">
            <a:avLst/>
          </a:prstGeom>
          <a:solidFill>
            <a:srgbClr val="FFFFFF"/>
          </a:solidFill>
          <a:ln>
            <a:solidFill>
              <a:srgbClr val="000000"/>
            </a:solidFill>
            <a:miter lim="800000"/>
            <a:headEnd/>
            <a:tailEnd/>
          </a:ln>
        </p:spPr>
      </p:sp>
      <p:sp>
        <p:nvSpPr>
          <p:cNvPr id="4193283" name="Rectangle 3"/>
          <p:cNvSpPr txBox="1">
            <a:spLocks noGrp="1" noChangeArrowheads="1"/>
          </p:cNvSpPr>
          <p:nvPr>
            <p:ph type="body" idx="1"/>
          </p:nvPr>
        </p:nvSpPr>
        <p:spPr bwMode="auto">
          <a:xfrm>
            <a:off x="1040857" y="4788944"/>
            <a:ext cx="5715858" cy="4532086"/>
          </a:xfrm>
          <a:prstGeom prst="rect">
            <a:avLst/>
          </a:prstGeom>
          <a:noFill/>
          <a:ln>
            <a:round/>
            <a:headEnd/>
            <a:tailEnd/>
          </a:ln>
        </p:spPr>
        <p:txBody>
          <a:bodyPr wrap="none" lIns="101025" tIns="50512" rIns="101025" bIns="50512" anchor="ctr"/>
          <a:lstStyle/>
          <a:p>
            <a:endParaRPr lang="en-US"/>
          </a:p>
        </p:txBody>
      </p:sp>
    </p:spTree>
    <p:extLst>
      <p:ext uri="{BB962C8B-B14F-4D97-AF65-F5344CB8AC3E}">
        <p14:creationId xmlns:p14="http://schemas.microsoft.com/office/powerpoint/2010/main" val="18846701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7378" name="Rectangle 2"/>
          <p:cNvSpPr txBox="1">
            <a:spLocks noGrp="1" noRot="1" noChangeAspect="1" noChangeArrowheads="1" noTextEdit="1"/>
          </p:cNvSpPr>
          <p:nvPr>
            <p:ph type="sldImg"/>
          </p:nvPr>
        </p:nvSpPr>
        <p:spPr bwMode="auto">
          <a:xfrm>
            <a:off x="1377950" y="757238"/>
            <a:ext cx="5041900" cy="3781425"/>
          </a:xfrm>
          <a:prstGeom prst="rect">
            <a:avLst/>
          </a:prstGeom>
          <a:solidFill>
            <a:srgbClr val="FFFFFF"/>
          </a:solidFill>
          <a:ln>
            <a:solidFill>
              <a:srgbClr val="000000"/>
            </a:solidFill>
            <a:miter lim="800000"/>
            <a:headEnd/>
            <a:tailEnd/>
          </a:ln>
        </p:spPr>
      </p:sp>
      <p:sp>
        <p:nvSpPr>
          <p:cNvPr id="4197379" name="Rectangle 3"/>
          <p:cNvSpPr txBox="1">
            <a:spLocks noGrp="1" noChangeArrowheads="1"/>
          </p:cNvSpPr>
          <p:nvPr>
            <p:ph type="body" idx="1"/>
          </p:nvPr>
        </p:nvSpPr>
        <p:spPr bwMode="auto">
          <a:xfrm>
            <a:off x="1040857" y="4788944"/>
            <a:ext cx="5715858" cy="4532086"/>
          </a:xfrm>
          <a:prstGeom prst="rect">
            <a:avLst/>
          </a:prstGeom>
          <a:noFill/>
          <a:ln>
            <a:round/>
            <a:headEnd/>
            <a:tailEnd/>
          </a:ln>
        </p:spPr>
        <p:txBody>
          <a:bodyPr wrap="none" lIns="101025" tIns="50512" rIns="101025" bIns="50512" anchor="ctr"/>
          <a:lstStyle/>
          <a:p>
            <a:endParaRPr lang="en-US"/>
          </a:p>
        </p:txBody>
      </p:sp>
    </p:spTree>
    <p:extLst>
      <p:ext uri="{BB962C8B-B14F-4D97-AF65-F5344CB8AC3E}">
        <p14:creationId xmlns:p14="http://schemas.microsoft.com/office/powerpoint/2010/main" val="31569288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7378" name="Rectangle 2"/>
          <p:cNvSpPr txBox="1">
            <a:spLocks noGrp="1" noRot="1" noChangeAspect="1" noChangeArrowheads="1" noTextEdit="1"/>
          </p:cNvSpPr>
          <p:nvPr>
            <p:ph type="sldImg"/>
          </p:nvPr>
        </p:nvSpPr>
        <p:spPr bwMode="auto">
          <a:xfrm>
            <a:off x="1377950" y="757238"/>
            <a:ext cx="5041900" cy="3781425"/>
          </a:xfrm>
          <a:prstGeom prst="rect">
            <a:avLst/>
          </a:prstGeom>
          <a:solidFill>
            <a:srgbClr val="FFFFFF"/>
          </a:solidFill>
          <a:ln>
            <a:solidFill>
              <a:srgbClr val="000000"/>
            </a:solidFill>
            <a:miter lim="800000"/>
            <a:headEnd/>
            <a:tailEnd/>
          </a:ln>
        </p:spPr>
      </p:sp>
      <p:sp>
        <p:nvSpPr>
          <p:cNvPr id="4197379" name="Rectangle 3"/>
          <p:cNvSpPr txBox="1">
            <a:spLocks noGrp="1" noChangeArrowheads="1"/>
          </p:cNvSpPr>
          <p:nvPr>
            <p:ph type="body" idx="1"/>
          </p:nvPr>
        </p:nvSpPr>
        <p:spPr bwMode="auto">
          <a:xfrm>
            <a:off x="1040857" y="4788944"/>
            <a:ext cx="5715858" cy="4532086"/>
          </a:xfrm>
          <a:prstGeom prst="rect">
            <a:avLst/>
          </a:prstGeom>
          <a:noFill/>
          <a:ln>
            <a:round/>
            <a:headEnd/>
            <a:tailEnd/>
          </a:ln>
        </p:spPr>
        <p:txBody>
          <a:bodyPr wrap="none" lIns="101025" tIns="50512" rIns="101025" bIns="50512" anchor="ctr"/>
          <a:lstStyle/>
          <a:p>
            <a:endParaRPr lang="en-US"/>
          </a:p>
        </p:txBody>
      </p:sp>
    </p:spTree>
    <p:extLst>
      <p:ext uri="{BB962C8B-B14F-4D97-AF65-F5344CB8AC3E}">
        <p14:creationId xmlns:p14="http://schemas.microsoft.com/office/powerpoint/2010/main" val="3307273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0754" name="Rectangle 2"/>
          <p:cNvSpPr>
            <a:spLocks noGrp="1" noRot="1" noChangeAspect="1" noChangeArrowheads="1" noTextEdit="1"/>
          </p:cNvSpPr>
          <p:nvPr>
            <p:ph type="sldImg"/>
          </p:nvPr>
        </p:nvSpPr>
        <p:spPr bwMode="auto">
          <a:xfrm>
            <a:off x="1382713" y="757238"/>
            <a:ext cx="5038725" cy="3779837"/>
          </a:xfrm>
          <a:prstGeom prst="rect">
            <a:avLst/>
          </a:prstGeom>
          <a:noFill/>
          <a:ln>
            <a:solidFill>
              <a:srgbClr val="000000"/>
            </a:solidFill>
            <a:miter lim="800000"/>
            <a:headEnd/>
            <a:tailEnd/>
          </a:ln>
        </p:spPr>
      </p:sp>
      <p:sp>
        <p:nvSpPr>
          <p:cNvPr id="2250755" name="Rectangle 3"/>
          <p:cNvSpPr>
            <a:spLocks noGrp="1" noChangeArrowheads="1"/>
          </p:cNvSpPr>
          <p:nvPr>
            <p:ph type="body" idx="1"/>
          </p:nvPr>
        </p:nvSpPr>
        <p:spPr bwMode="auto">
          <a:xfrm>
            <a:off x="780633" y="4788938"/>
            <a:ext cx="6241627" cy="4535565"/>
          </a:xfrm>
          <a:prstGeom prst="rect">
            <a:avLst/>
          </a:prstGeom>
          <a:noFill/>
          <a:ln>
            <a:miter lim="800000"/>
            <a:headEnd/>
            <a:tailEnd/>
          </a:ln>
        </p:spPr>
        <p:txBody>
          <a:bodyPr lIns="102119" tIns="51059" rIns="102119" bIns="51059"/>
          <a:lstStyle/>
          <a:p>
            <a:endParaRPr lang="en-US" dirty="0"/>
          </a:p>
        </p:txBody>
      </p:sp>
    </p:spTree>
    <p:extLst>
      <p:ext uri="{BB962C8B-B14F-4D97-AF65-F5344CB8AC3E}">
        <p14:creationId xmlns:p14="http://schemas.microsoft.com/office/powerpoint/2010/main" val="5412930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0754" name="Rectangle 2"/>
          <p:cNvSpPr>
            <a:spLocks noGrp="1" noRot="1" noChangeAspect="1" noChangeArrowheads="1" noTextEdit="1"/>
          </p:cNvSpPr>
          <p:nvPr>
            <p:ph type="sldImg"/>
          </p:nvPr>
        </p:nvSpPr>
        <p:spPr bwMode="auto">
          <a:xfrm>
            <a:off x="1381125" y="757238"/>
            <a:ext cx="5040313" cy="3779837"/>
          </a:xfrm>
          <a:prstGeom prst="rect">
            <a:avLst/>
          </a:prstGeom>
          <a:solidFill>
            <a:srgbClr val="FFFFFF"/>
          </a:solidFill>
          <a:ln>
            <a:solidFill>
              <a:srgbClr val="000000"/>
            </a:solidFill>
            <a:miter lim="800000"/>
            <a:headEnd/>
            <a:tailEnd/>
          </a:ln>
        </p:spPr>
      </p:sp>
      <p:sp>
        <p:nvSpPr>
          <p:cNvPr id="4170755" name="Rectangle 3"/>
          <p:cNvSpPr>
            <a:spLocks noGrp="1" noChangeArrowheads="1"/>
          </p:cNvSpPr>
          <p:nvPr>
            <p:ph type="body" idx="1"/>
          </p:nvPr>
        </p:nvSpPr>
        <p:spPr bwMode="auto">
          <a:xfrm>
            <a:off x="1039087" y="4788944"/>
            <a:ext cx="5724708" cy="4535533"/>
          </a:xfrm>
          <a:prstGeom prst="rect">
            <a:avLst/>
          </a:prstGeom>
          <a:solidFill>
            <a:srgbClr val="FFFFFF"/>
          </a:solidFill>
          <a:ln>
            <a:solidFill>
              <a:srgbClr val="000000"/>
            </a:solidFill>
            <a:miter lim="800000"/>
            <a:headEnd/>
            <a:tailEnd/>
          </a:ln>
        </p:spPr>
        <p:txBody>
          <a:bodyPr lIns="94317" tIns="47158" rIns="94317" bIns="47158"/>
          <a:lstStyle/>
          <a:p>
            <a:endParaRPr lang="en-US"/>
          </a:p>
        </p:txBody>
      </p:sp>
    </p:spTree>
    <p:extLst>
      <p:ext uri="{BB962C8B-B14F-4D97-AF65-F5344CB8AC3E}">
        <p14:creationId xmlns:p14="http://schemas.microsoft.com/office/powerpoint/2010/main" val="4149858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0754" name="Rectangle 2"/>
          <p:cNvSpPr>
            <a:spLocks noGrp="1" noRot="1" noChangeAspect="1" noChangeArrowheads="1" noTextEdit="1"/>
          </p:cNvSpPr>
          <p:nvPr>
            <p:ph type="sldImg"/>
          </p:nvPr>
        </p:nvSpPr>
        <p:spPr bwMode="auto">
          <a:xfrm>
            <a:off x="1382713" y="757238"/>
            <a:ext cx="5038725" cy="3779837"/>
          </a:xfrm>
          <a:prstGeom prst="rect">
            <a:avLst/>
          </a:prstGeom>
          <a:noFill/>
          <a:ln>
            <a:solidFill>
              <a:srgbClr val="000000"/>
            </a:solidFill>
            <a:miter lim="800000"/>
            <a:headEnd/>
            <a:tailEnd/>
          </a:ln>
        </p:spPr>
      </p:sp>
      <p:sp>
        <p:nvSpPr>
          <p:cNvPr id="2250755" name="Rectangle 3"/>
          <p:cNvSpPr>
            <a:spLocks noGrp="1" noChangeArrowheads="1"/>
          </p:cNvSpPr>
          <p:nvPr>
            <p:ph type="body" idx="1"/>
          </p:nvPr>
        </p:nvSpPr>
        <p:spPr bwMode="auto">
          <a:xfrm>
            <a:off x="780633" y="4788938"/>
            <a:ext cx="6241627" cy="4535565"/>
          </a:xfrm>
          <a:prstGeom prst="rect">
            <a:avLst/>
          </a:prstGeom>
          <a:noFill/>
          <a:ln>
            <a:miter lim="800000"/>
            <a:headEnd/>
            <a:tailEnd/>
          </a:ln>
        </p:spPr>
        <p:txBody>
          <a:bodyPr lIns="102119" tIns="51059" rIns="102119" bIns="51059"/>
          <a:lstStyle/>
          <a:p>
            <a:r>
              <a:rPr lang="en-US" dirty="0" smtClean="0"/>
              <a:t>- All devices run at same speed, but</a:t>
            </a:r>
            <a:r>
              <a:rPr lang="en-US" baseline="0" dirty="0" smtClean="0"/>
              <a:t> </a:t>
            </a:r>
            <a:r>
              <a:rPr lang="en-US" dirty="0" smtClean="0"/>
              <a:t>performance requirements vary</a:t>
            </a:r>
            <a:r>
              <a:rPr lang="en-US" baseline="0" dirty="0" smtClean="0"/>
              <a:t> </a:t>
            </a:r>
            <a:r>
              <a:rPr lang="en-US" dirty="0" smtClean="0"/>
              <a:t>significantly across I/O devices</a:t>
            </a:r>
          </a:p>
          <a:p>
            <a:r>
              <a:rPr lang="en-US" dirty="0" smtClean="0"/>
              <a:t>- Difficult to evolve interconnect due to</a:t>
            </a:r>
            <a:r>
              <a:rPr lang="en-US" baseline="0" dirty="0" smtClean="0"/>
              <a:t> </a:t>
            </a:r>
            <a:r>
              <a:rPr lang="en-US" dirty="0" smtClean="0"/>
              <a:t>legacy compatibility</a:t>
            </a:r>
          </a:p>
          <a:p>
            <a:endParaRPr lang="en-US" dirty="0"/>
          </a:p>
        </p:txBody>
      </p:sp>
    </p:spTree>
    <p:extLst>
      <p:ext uri="{BB962C8B-B14F-4D97-AF65-F5344CB8AC3E}">
        <p14:creationId xmlns:p14="http://schemas.microsoft.com/office/powerpoint/2010/main" val="1568961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0754" name="Rectangle 2"/>
          <p:cNvSpPr>
            <a:spLocks noGrp="1" noRot="1" noChangeAspect="1" noChangeArrowheads="1" noTextEdit="1"/>
          </p:cNvSpPr>
          <p:nvPr>
            <p:ph type="sldImg"/>
          </p:nvPr>
        </p:nvSpPr>
        <p:spPr bwMode="auto">
          <a:xfrm>
            <a:off x="1382713" y="757238"/>
            <a:ext cx="5038725" cy="3779837"/>
          </a:xfrm>
          <a:prstGeom prst="rect">
            <a:avLst/>
          </a:prstGeom>
          <a:noFill/>
          <a:ln>
            <a:solidFill>
              <a:srgbClr val="000000"/>
            </a:solidFill>
            <a:miter lim="800000"/>
            <a:headEnd/>
            <a:tailEnd/>
          </a:ln>
        </p:spPr>
      </p:sp>
      <p:sp>
        <p:nvSpPr>
          <p:cNvPr id="2250755" name="Rectangle 3"/>
          <p:cNvSpPr>
            <a:spLocks noGrp="1" noChangeArrowheads="1"/>
          </p:cNvSpPr>
          <p:nvPr>
            <p:ph type="body" idx="1"/>
          </p:nvPr>
        </p:nvSpPr>
        <p:spPr bwMode="auto">
          <a:xfrm>
            <a:off x="780633" y="4788938"/>
            <a:ext cx="6241627" cy="4535565"/>
          </a:xfrm>
          <a:prstGeom prst="rect">
            <a:avLst/>
          </a:prstGeom>
          <a:noFill/>
          <a:ln>
            <a:miter lim="800000"/>
            <a:headEnd/>
            <a:tailEnd/>
          </a:ln>
        </p:spPr>
        <p:txBody>
          <a:bodyPr lIns="102119" tIns="51059" rIns="102119" bIns="51059"/>
          <a:lstStyle/>
          <a:p>
            <a:r>
              <a:rPr lang="en-US" sz="1400" dirty="0"/>
              <a:t>- Decouple I/O devices from interconnect</a:t>
            </a:r>
          </a:p>
          <a:p>
            <a:r>
              <a:rPr lang="en-US" sz="1400" dirty="0"/>
              <a:t>- Enable smarter I/O interfaces</a:t>
            </a:r>
            <a:endParaRPr lang="en-US" dirty="0"/>
          </a:p>
        </p:txBody>
      </p:sp>
    </p:spTree>
    <p:extLst>
      <p:ext uri="{BB962C8B-B14F-4D97-AF65-F5344CB8AC3E}">
        <p14:creationId xmlns:p14="http://schemas.microsoft.com/office/powerpoint/2010/main" val="24809302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0754" name="Rectangle 2"/>
          <p:cNvSpPr>
            <a:spLocks noGrp="1" noRot="1" noChangeAspect="1" noChangeArrowheads="1" noTextEdit="1"/>
          </p:cNvSpPr>
          <p:nvPr>
            <p:ph type="sldImg"/>
          </p:nvPr>
        </p:nvSpPr>
        <p:spPr bwMode="auto">
          <a:xfrm>
            <a:off x="1382713" y="757238"/>
            <a:ext cx="5038725" cy="3779837"/>
          </a:xfrm>
          <a:prstGeom prst="rect">
            <a:avLst/>
          </a:prstGeom>
          <a:noFill/>
          <a:ln>
            <a:solidFill>
              <a:srgbClr val="000000"/>
            </a:solidFill>
            <a:miter lim="800000"/>
            <a:headEnd/>
            <a:tailEnd/>
          </a:ln>
        </p:spPr>
      </p:sp>
      <p:sp>
        <p:nvSpPr>
          <p:cNvPr id="2250755" name="Rectangle 3"/>
          <p:cNvSpPr>
            <a:spLocks noGrp="1" noChangeArrowheads="1"/>
          </p:cNvSpPr>
          <p:nvPr>
            <p:ph type="body" idx="1"/>
          </p:nvPr>
        </p:nvSpPr>
        <p:spPr bwMode="auto">
          <a:xfrm>
            <a:off x="780633" y="4788938"/>
            <a:ext cx="6241627" cy="4535565"/>
          </a:xfrm>
          <a:prstGeom prst="rect">
            <a:avLst/>
          </a:prstGeom>
          <a:noFill/>
          <a:ln>
            <a:miter lim="800000"/>
            <a:headEnd/>
            <a:tailEnd/>
          </a:ln>
        </p:spPr>
        <p:txBody>
          <a:bodyPr lIns="102119" tIns="51059" rIns="102119" bIns="51059"/>
          <a:lstStyle/>
          <a:p>
            <a:r>
              <a:rPr lang="en-US" sz="1400" dirty="0"/>
              <a:t>- Use bridge to separate high-performance processor, memory, display interconnect from lower-performance interconnect</a:t>
            </a:r>
          </a:p>
          <a:p>
            <a:r>
              <a:rPr lang="en-US" sz="1400" dirty="0"/>
              <a:t>- High-performance interconnect can evolve more quickly</a:t>
            </a:r>
          </a:p>
          <a:p>
            <a:endParaRPr lang="en-US" dirty="0" smtClean="0"/>
          </a:p>
          <a:p>
            <a:r>
              <a:rPr lang="en-US" dirty="0" smtClean="0"/>
              <a:t>fast/expensive busses when needed; slow/cheap elsewhere</a:t>
            </a:r>
          </a:p>
          <a:p>
            <a:r>
              <a:rPr lang="en-US" dirty="0" smtClean="0"/>
              <a:t>I/O controllers to connect end devices</a:t>
            </a:r>
          </a:p>
          <a:p>
            <a:endParaRPr lang="en-US" dirty="0"/>
          </a:p>
        </p:txBody>
      </p:sp>
    </p:spTree>
    <p:extLst>
      <p:ext uri="{BB962C8B-B14F-4D97-AF65-F5344CB8AC3E}">
        <p14:creationId xmlns:p14="http://schemas.microsoft.com/office/powerpoint/2010/main" val="1344583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0114" name="Rectangle 2"/>
          <p:cNvSpPr>
            <a:spLocks noGrp="1" noRot="1" noChangeAspect="1" noChangeArrowheads="1" noTextEdit="1"/>
          </p:cNvSpPr>
          <p:nvPr>
            <p:ph type="sldImg"/>
          </p:nvPr>
        </p:nvSpPr>
        <p:spPr bwMode="auto">
          <a:xfrm>
            <a:off x="1381125" y="757238"/>
            <a:ext cx="5040313" cy="3779837"/>
          </a:xfrm>
          <a:prstGeom prst="rect">
            <a:avLst/>
          </a:prstGeom>
          <a:noFill/>
          <a:ln>
            <a:solidFill>
              <a:srgbClr val="000000"/>
            </a:solidFill>
            <a:miter lim="800000"/>
            <a:headEnd/>
            <a:tailEnd/>
          </a:ln>
        </p:spPr>
      </p:sp>
      <p:sp>
        <p:nvSpPr>
          <p:cNvPr id="3930115" name="Rectangle 3"/>
          <p:cNvSpPr>
            <a:spLocks noGrp="1" noChangeArrowheads="1"/>
          </p:cNvSpPr>
          <p:nvPr>
            <p:ph type="body" idx="1"/>
          </p:nvPr>
        </p:nvSpPr>
        <p:spPr bwMode="auto">
          <a:xfrm>
            <a:off x="780644" y="4788944"/>
            <a:ext cx="6241597" cy="4535533"/>
          </a:xfrm>
          <a:prstGeom prst="rect">
            <a:avLst/>
          </a:prstGeom>
          <a:noFill/>
          <a:ln>
            <a:miter lim="800000"/>
            <a:headEnd/>
            <a:tailEnd/>
          </a:ln>
        </p:spPr>
        <p:txBody>
          <a:bodyPr lIns="100416" tIns="50209" rIns="100416" bIns="50209"/>
          <a:lstStyle/>
          <a:p>
            <a:endParaRPr lang="en-US" dirty="0"/>
          </a:p>
        </p:txBody>
      </p:sp>
    </p:spTree>
    <p:extLst>
      <p:ext uri="{BB962C8B-B14F-4D97-AF65-F5344CB8AC3E}">
        <p14:creationId xmlns:p14="http://schemas.microsoft.com/office/powerpoint/2010/main" val="2551421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8466" name="Rectangle 2"/>
          <p:cNvSpPr>
            <a:spLocks noGrp="1" noRot="1" noChangeAspect="1" noChangeArrowheads="1" noTextEdit="1"/>
          </p:cNvSpPr>
          <p:nvPr>
            <p:ph type="sldImg"/>
          </p:nvPr>
        </p:nvSpPr>
        <p:spPr bwMode="auto">
          <a:xfrm>
            <a:off x="1381125" y="757238"/>
            <a:ext cx="5040313" cy="3779837"/>
          </a:xfrm>
          <a:prstGeom prst="rect">
            <a:avLst/>
          </a:prstGeom>
          <a:solidFill>
            <a:srgbClr val="FFFFFF"/>
          </a:solidFill>
          <a:ln>
            <a:solidFill>
              <a:srgbClr val="000000"/>
            </a:solidFill>
            <a:miter lim="800000"/>
            <a:headEnd/>
            <a:tailEnd/>
          </a:ln>
        </p:spPr>
      </p:sp>
      <p:sp>
        <p:nvSpPr>
          <p:cNvPr id="4158467" name="Rectangle 3"/>
          <p:cNvSpPr>
            <a:spLocks noGrp="1" noChangeArrowheads="1"/>
          </p:cNvSpPr>
          <p:nvPr>
            <p:ph type="body" idx="1"/>
          </p:nvPr>
        </p:nvSpPr>
        <p:spPr bwMode="auto">
          <a:xfrm>
            <a:off x="1039087" y="4788944"/>
            <a:ext cx="5724708" cy="4535533"/>
          </a:xfrm>
          <a:prstGeom prst="rect">
            <a:avLst/>
          </a:prstGeom>
          <a:solidFill>
            <a:srgbClr val="FFFFFF"/>
          </a:solidFill>
          <a:ln>
            <a:solidFill>
              <a:srgbClr val="000000"/>
            </a:solidFill>
            <a:miter lim="800000"/>
            <a:headEnd/>
            <a:tailEnd/>
          </a:ln>
        </p:spPr>
        <p:txBody>
          <a:bodyPr lIns="94317" tIns="47158" rIns="94317" bIns="47158"/>
          <a:lstStyle/>
          <a:p>
            <a:pPr defTabSz="1021806">
              <a:defRPr/>
            </a:pPr>
            <a:r>
              <a:rPr lang="en-US" dirty="0" smtClean="0"/>
              <a:t>Note: USB is not really a</a:t>
            </a:r>
            <a:r>
              <a:rPr lang="en-US" baseline="0" dirty="0" smtClean="0"/>
              <a:t> bus, it is really a network.</a:t>
            </a:r>
            <a:endParaRPr lang="en-US" dirty="0" smtClean="0"/>
          </a:p>
          <a:p>
            <a:endParaRPr lang="en-US" dirty="0"/>
          </a:p>
        </p:txBody>
      </p:sp>
    </p:spTree>
    <p:extLst>
      <p:ext uri="{BB962C8B-B14F-4D97-AF65-F5344CB8AC3E}">
        <p14:creationId xmlns:p14="http://schemas.microsoft.com/office/powerpoint/2010/main" val="2157256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0754" name="Rectangle 2"/>
          <p:cNvSpPr>
            <a:spLocks noGrp="1" noRot="1" noChangeAspect="1" noChangeArrowheads="1" noTextEdit="1"/>
          </p:cNvSpPr>
          <p:nvPr>
            <p:ph type="sldImg"/>
          </p:nvPr>
        </p:nvSpPr>
        <p:spPr bwMode="auto">
          <a:xfrm>
            <a:off x="1382713" y="757238"/>
            <a:ext cx="5038725" cy="3779837"/>
          </a:xfrm>
          <a:prstGeom prst="rect">
            <a:avLst/>
          </a:prstGeom>
          <a:noFill/>
          <a:ln>
            <a:solidFill>
              <a:srgbClr val="000000"/>
            </a:solidFill>
            <a:miter lim="800000"/>
            <a:headEnd/>
            <a:tailEnd/>
          </a:ln>
        </p:spPr>
      </p:sp>
      <p:sp>
        <p:nvSpPr>
          <p:cNvPr id="2250755" name="Rectangle 3"/>
          <p:cNvSpPr>
            <a:spLocks noGrp="1" noChangeArrowheads="1"/>
          </p:cNvSpPr>
          <p:nvPr>
            <p:ph type="body" idx="1"/>
          </p:nvPr>
        </p:nvSpPr>
        <p:spPr bwMode="auto">
          <a:xfrm>
            <a:off x="780633" y="4788938"/>
            <a:ext cx="6241627" cy="4535565"/>
          </a:xfrm>
          <a:prstGeom prst="rect">
            <a:avLst/>
          </a:prstGeom>
          <a:noFill/>
          <a:ln>
            <a:miter lim="800000"/>
            <a:headEnd/>
            <a:tailEnd/>
          </a:ln>
        </p:spPr>
        <p:txBody>
          <a:bodyPr lIns="102119" tIns="51059" rIns="102119" bIns="51059"/>
          <a:lstStyle/>
          <a:p>
            <a:r>
              <a:rPr lang="en-US" sz="1400" dirty="0"/>
              <a:t>- Use bridge to separate high-performance processor, memory, display interconnect from lower-performance interconnect</a:t>
            </a:r>
          </a:p>
          <a:p>
            <a:r>
              <a:rPr lang="en-US" sz="1400" dirty="0"/>
              <a:t>- High-performance interconnect can evolve more quickly</a:t>
            </a:r>
          </a:p>
          <a:p>
            <a:endParaRPr lang="en-US" dirty="0" smtClean="0"/>
          </a:p>
          <a:p>
            <a:r>
              <a:rPr lang="en-US" dirty="0" smtClean="0"/>
              <a:t>fast/expensive busses when needed; slow/cheap elsewhere</a:t>
            </a:r>
          </a:p>
          <a:p>
            <a:r>
              <a:rPr lang="en-US" dirty="0" smtClean="0"/>
              <a:t>I/O controllers to connect end devices</a:t>
            </a:r>
          </a:p>
          <a:p>
            <a:endParaRPr lang="en-US" dirty="0"/>
          </a:p>
        </p:txBody>
      </p:sp>
    </p:spTree>
    <p:extLst>
      <p:ext uri="{BB962C8B-B14F-4D97-AF65-F5344CB8AC3E}">
        <p14:creationId xmlns:p14="http://schemas.microsoft.com/office/powerpoint/2010/main" val="4280694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1371600" y="3886200"/>
            <a:ext cx="6400800" cy="2057400"/>
          </a:xfrm>
        </p:spPr>
        <p:txBody>
          <a:bodyPr>
            <a:noAutofit/>
          </a:bodyPr>
          <a:lstStyle>
            <a:lvl1pPr marL="0" indent="0" algn="ctr">
              <a:buNone/>
              <a:defRPr sz="2800" b="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CS 3410, Spring 2015</a:t>
            </a:r>
          </a:p>
          <a:p>
            <a:r>
              <a:rPr lang="en-US" dirty="0" smtClean="0"/>
              <a:t>Computer Science</a:t>
            </a:r>
          </a:p>
          <a:p>
            <a:r>
              <a:rPr lang="en-US" dirty="0" smtClean="0"/>
              <a:t>Cornell University</a:t>
            </a:r>
            <a:endParaRPr lang="en-US" dirty="0"/>
          </a:p>
        </p:txBody>
      </p:sp>
      <p:sp>
        <p:nvSpPr>
          <p:cNvPr id="4" name="Date Placeholder 3"/>
          <p:cNvSpPr>
            <a:spLocks noGrp="1"/>
          </p:cNvSpPr>
          <p:nvPr>
            <p:ph type="dt" sz="half" idx="10"/>
          </p:nvPr>
        </p:nvSpPr>
        <p:spPr/>
        <p:txBody>
          <a:bodyPr/>
          <a:lstStyle/>
          <a:p>
            <a:fld id="{0291F04E-0558-49D7-83D7-0EA3FDD97FD3}"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D0A56F-BD0F-4BDF-9912-D1E89E9626C0}" type="slidenum">
              <a:rPr lang="en-US" smtClean="0"/>
              <a:t>‹#›</a:t>
            </a:fld>
            <a:endParaRPr lang="en-US"/>
          </a:p>
        </p:txBody>
      </p:sp>
    </p:spTree>
    <p:extLst>
      <p:ext uri="{BB962C8B-B14F-4D97-AF65-F5344CB8AC3E}">
        <p14:creationId xmlns:p14="http://schemas.microsoft.com/office/powerpoint/2010/main" val="3985563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91F04E-0558-49D7-83D7-0EA3FDD97FD3}"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D0A56F-BD0F-4BDF-9912-D1E89E9626C0}" type="slidenum">
              <a:rPr lang="en-US" smtClean="0"/>
              <a:t>‹#›</a:t>
            </a:fld>
            <a:endParaRPr lang="en-US"/>
          </a:p>
        </p:txBody>
      </p:sp>
    </p:spTree>
    <p:extLst>
      <p:ext uri="{BB962C8B-B14F-4D97-AF65-F5344CB8AC3E}">
        <p14:creationId xmlns:p14="http://schemas.microsoft.com/office/powerpoint/2010/main" val="3074420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91F04E-0558-49D7-83D7-0EA3FDD97FD3}"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D0A56F-BD0F-4BDF-9912-D1E89E9626C0}" type="slidenum">
              <a:rPr lang="en-US" smtClean="0"/>
              <a:t>‹#›</a:t>
            </a:fld>
            <a:endParaRPr lang="en-US"/>
          </a:p>
        </p:txBody>
      </p:sp>
    </p:spTree>
    <p:extLst>
      <p:ext uri="{BB962C8B-B14F-4D97-AF65-F5344CB8AC3E}">
        <p14:creationId xmlns:p14="http://schemas.microsoft.com/office/powerpoint/2010/main" val="1697848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91F04E-0558-49D7-83D7-0EA3FDD97FD3}" type="datetimeFigureOut">
              <a:rPr lang="en-US" smtClean="0"/>
              <a:t>5/1/2018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D0A56F-BD0F-4BDF-9912-D1E89E9626C0}" type="slidenum">
              <a:rPr lang="en-US" smtClean="0"/>
              <a:t>‹#›</a:t>
            </a:fld>
            <a:endParaRPr lang="en-US"/>
          </a:p>
        </p:txBody>
      </p:sp>
    </p:spTree>
    <p:extLst>
      <p:ext uri="{BB962C8B-B14F-4D97-AF65-F5344CB8AC3E}">
        <p14:creationId xmlns:p14="http://schemas.microsoft.com/office/powerpoint/2010/main" val="3837166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685800"/>
            <a:ext cx="4267200" cy="5440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685800"/>
            <a:ext cx="4343400" cy="5440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0291F04E-0558-49D7-83D7-0EA3FDD97FD3}"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D0A56F-BD0F-4BDF-9912-D1E89E9626C0}" type="slidenum">
              <a:rPr lang="en-US" smtClean="0"/>
              <a:t>‹#›</a:t>
            </a:fld>
            <a:endParaRPr lang="en-US"/>
          </a:p>
        </p:txBody>
      </p:sp>
      <p:cxnSp>
        <p:nvCxnSpPr>
          <p:cNvPr id="8" name="Straight Connector 7"/>
          <p:cNvCxnSpPr/>
          <p:nvPr userDrawn="1"/>
        </p:nvCxnSpPr>
        <p:spPr>
          <a:xfrm>
            <a:off x="228600" y="609600"/>
            <a:ext cx="8763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54817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152400"/>
            <a:ext cx="8686800" cy="533400"/>
          </a:xfrm>
          <a:prstGeom prst="rect">
            <a:avLst/>
          </a:prstGeom>
          <a:noFill/>
          <a:ln>
            <a:noFill/>
          </a:ln>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28600" y="838200"/>
            <a:ext cx="8686800" cy="5638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91F04E-0558-49D7-83D7-0EA3FDD97FD3}" type="datetimeFigureOut">
              <a:rPr lang="en-US" smtClean="0"/>
              <a:t>5/1/2018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0A56F-BD0F-4BDF-9912-D1E89E9626C0}" type="slidenum">
              <a:rPr lang="en-US" smtClean="0"/>
              <a:t>‹#›</a:t>
            </a:fld>
            <a:endParaRPr lang="en-US"/>
          </a:p>
        </p:txBody>
      </p:sp>
    </p:spTree>
    <p:extLst>
      <p:ext uri="{BB962C8B-B14F-4D97-AF65-F5344CB8AC3E}">
        <p14:creationId xmlns:p14="http://schemas.microsoft.com/office/powerpoint/2010/main" val="331588574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txStyles>
    <p:titleStyle>
      <a:lvl1pPr algn="ctr" defTabSz="914400" rtl="0" eaLnBrk="1" latinLnBrk="0" hangingPunct="1">
        <a:spcBef>
          <a:spcPct val="0"/>
        </a:spcBef>
        <a:buNone/>
        <a:defRPr sz="4400" kern="1200">
          <a:ln>
            <a:solidFill>
              <a:schemeClr val="accent5">
                <a:lumMod val="60000"/>
                <a:lumOff val="40000"/>
              </a:schemeClr>
            </a:solidFill>
          </a:ln>
          <a:solidFill>
            <a:schemeClr val="accent5">
              <a:lumMod val="60000"/>
              <a:lumOff val="40000"/>
            </a:schemeClr>
          </a:solidFill>
          <a:latin typeface="+mj-lt"/>
          <a:ea typeface="+mj-ea"/>
          <a:cs typeface="+mj-cs"/>
        </a:defRPr>
      </a:lvl1pPr>
    </p:titleStyle>
    <p:bodyStyle>
      <a:lvl1pPr marL="0" indent="0" algn="l" defTabSz="914400" rtl="0" eaLnBrk="1" latinLnBrk="0" hangingPunct="1">
        <a:spcBef>
          <a:spcPct val="20000"/>
        </a:spcBef>
        <a:buFontTx/>
        <a:buNone/>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5">
            <a:lumMod val="60000"/>
            <a:lumOff val="40000"/>
          </a:schemeClr>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5">
            <a:lumMod val="60000"/>
            <a:lumOff val="40000"/>
          </a:schemeClr>
        </a:buClr>
        <a:buFont typeface="Calibri"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5">
            <a:lumMod val="60000"/>
            <a:lumOff val="40000"/>
          </a:schemeClr>
        </a:buClr>
        <a:buFont typeface="Wingdings"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5">
            <a:lumMod val="60000"/>
            <a:lumOff val="40000"/>
          </a:schemeClr>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3" Type="http://schemas.openxmlformats.org/officeDocument/2006/relationships/tags" Target="../tags/tag63.xml"/><Relationship Id="rId18" Type="http://schemas.openxmlformats.org/officeDocument/2006/relationships/tags" Target="../tags/tag68.xml"/><Relationship Id="rId26" Type="http://schemas.openxmlformats.org/officeDocument/2006/relationships/tags" Target="../tags/tag76.xml"/><Relationship Id="rId3" Type="http://schemas.openxmlformats.org/officeDocument/2006/relationships/tags" Target="../tags/tag53.xml"/><Relationship Id="rId21" Type="http://schemas.openxmlformats.org/officeDocument/2006/relationships/tags" Target="../tags/tag71.xml"/><Relationship Id="rId34" Type="http://schemas.openxmlformats.org/officeDocument/2006/relationships/slideLayout" Target="../slideLayouts/slideLayout2.xml"/><Relationship Id="rId7" Type="http://schemas.openxmlformats.org/officeDocument/2006/relationships/tags" Target="../tags/tag57.xml"/><Relationship Id="rId12" Type="http://schemas.openxmlformats.org/officeDocument/2006/relationships/tags" Target="../tags/tag62.xml"/><Relationship Id="rId17" Type="http://schemas.openxmlformats.org/officeDocument/2006/relationships/tags" Target="../tags/tag67.xml"/><Relationship Id="rId25" Type="http://schemas.openxmlformats.org/officeDocument/2006/relationships/tags" Target="../tags/tag75.xml"/><Relationship Id="rId33" Type="http://schemas.openxmlformats.org/officeDocument/2006/relationships/tags" Target="../tags/tag83.xml"/><Relationship Id="rId2" Type="http://schemas.openxmlformats.org/officeDocument/2006/relationships/tags" Target="../tags/tag52.xml"/><Relationship Id="rId16" Type="http://schemas.openxmlformats.org/officeDocument/2006/relationships/tags" Target="../tags/tag66.xml"/><Relationship Id="rId20" Type="http://schemas.openxmlformats.org/officeDocument/2006/relationships/tags" Target="../tags/tag70.xml"/><Relationship Id="rId29" Type="http://schemas.openxmlformats.org/officeDocument/2006/relationships/tags" Target="../tags/tag79.xml"/><Relationship Id="rId1" Type="http://schemas.openxmlformats.org/officeDocument/2006/relationships/tags" Target="../tags/tag51.xml"/><Relationship Id="rId6" Type="http://schemas.openxmlformats.org/officeDocument/2006/relationships/tags" Target="../tags/tag56.xml"/><Relationship Id="rId11" Type="http://schemas.openxmlformats.org/officeDocument/2006/relationships/tags" Target="../tags/tag61.xml"/><Relationship Id="rId24" Type="http://schemas.openxmlformats.org/officeDocument/2006/relationships/tags" Target="../tags/tag74.xml"/><Relationship Id="rId32" Type="http://schemas.openxmlformats.org/officeDocument/2006/relationships/tags" Target="../tags/tag82.xml"/><Relationship Id="rId5" Type="http://schemas.openxmlformats.org/officeDocument/2006/relationships/tags" Target="../tags/tag55.xml"/><Relationship Id="rId15" Type="http://schemas.openxmlformats.org/officeDocument/2006/relationships/tags" Target="../tags/tag65.xml"/><Relationship Id="rId23" Type="http://schemas.openxmlformats.org/officeDocument/2006/relationships/tags" Target="../tags/tag73.xml"/><Relationship Id="rId28" Type="http://schemas.openxmlformats.org/officeDocument/2006/relationships/tags" Target="../tags/tag78.xml"/><Relationship Id="rId10" Type="http://schemas.openxmlformats.org/officeDocument/2006/relationships/tags" Target="../tags/tag60.xml"/><Relationship Id="rId19" Type="http://schemas.openxmlformats.org/officeDocument/2006/relationships/tags" Target="../tags/tag69.xml"/><Relationship Id="rId31" Type="http://schemas.openxmlformats.org/officeDocument/2006/relationships/tags" Target="../tags/tag81.xml"/><Relationship Id="rId4" Type="http://schemas.openxmlformats.org/officeDocument/2006/relationships/tags" Target="../tags/tag54.xml"/><Relationship Id="rId9" Type="http://schemas.openxmlformats.org/officeDocument/2006/relationships/tags" Target="../tags/tag59.xml"/><Relationship Id="rId14" Type="http://schemas.openxmlformats.org/officeDocument/2006/relationships/tags" Target="../tags/tag64.xml"/><Relationship Id="rId22" Type="http://schemas.openxmlformats.org/officeDocument/2006/relationships/tags" Target="../tags/tag72.xml"/><Relationship Id="rId27" Type="http://schemas.openxmlformats.org/officeDocument/2006/relationships/tags" Target="../tags/tag77.xml"/><Relationship Id="rId30" Type="http://schemas.openxmlformats.org/officeDocument/2006/relationships/tags" Target="../tags/tag80.xml"/><Relationship Id="rId35" Type="http://schemas.openxmlformats.org/officeDocument/2006/relationships/notesSlide" Target="../notesSlides/notesSlide6.xml"/><Relationship Id="rId8" Type="http://schemas.openxmlformats.org/officeDocument/2006/relationships/tags" Target="../tags/tag58.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5.xml"/><Relationship Id="rId1" Type="http://schemas.openxmlformats.org/officeDocument/2006/relationships/tags" Target="../tags/tag84.xml"/><Relationship Id="rId4"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7.xml"/><Relationship Id="rId1" Type="http://schemas.openxmlformats.org/officeDocument/2006/relationships/tags" Target="../tags/tag86.xml"/><Relationship Id="rId4"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image" Target="../media/image3.png"/><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 Id="rId4"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93.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5.xml"/><Relationship Id="rId1" Type="http://schemas.openxmlformats.org/officeDocument/2006/relationships/tags" Target="../tags/tag94.xml"/></Relationships>
</file>

<file path=ppt/slides/_rels/slide21.xml.rels><?xml version="1.0" encoding="UTF-8" standalone="yes"?>
<Relationships xmlns="http://schemas.openxmlformats.org/package/2006/relationships"><Relationship Id="rId3" Type="http://schemas.openxmlformats.org/officeDocument/2006/relationships/tags" Target="../tags/tag98.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image" Target="../media/image5.jpeg"/><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tags" Target="../tags/tag99.xml"/><Relationship Id="rId5" Type="http://schemas.openxmlformats.org/officeDocument/2006/relationships/notesSlide" Target="../notesSlides/notesSlide15.xml"/><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notesSlide" Target="../notesSlides/notesSlide16.xml"/></Relationships>
</file>

<file path=ppt/slides/_rels/slide24.xml.rels><?xml version="1.0" encoding="UTF-8" standalone="yes"?>
<Relationships xmlns="http://schemas.openxmlformats.org/package/2006/relationships"><Relationship Id="rId8" Type="http://schemas.openxmlformats.org/officeDocument/2006/relationships/tags" Target="../tags/tag111.xml"/><Relationship Id="rId13" Type="http://schemas.openxmlformats.org/officeDocument/2006/relationships/tags" Target="../tags/tag116.xml"/><Relationship Id="rId18" Type="http://schemas.openxmlformats.org/officeDocument/2006/relationships/tags" Target="../tags/tag121.xml"/><Relationship Id="rId3" Type="http://schemas.openxmlformats.org/officeDocument/2006/relationships/tags" Target="../tags/tag106.xml"/><Relationship Id="rId21" Type="http://schemas.openxmlformats.org/officeDocument/2006/relationships/notesSlide" Target="../notesSlides/notesSlide17.xml"/><Relationship Id="rId7" Type="http://schemas.openxmlformats.org/officeDocument/2006/relationships/tags" Target="../tags/tag110.xml"/><Relationship Id="rId12" Type="http://schemas.openxmlformats.org/officeDocument/2006/relationships/tags" Target="../tags/tag115.xml"/><Relationship Id="rId17" Type="http://schemas.openxmlformats.org/officeDocument/2006/relationships/tags" Target="../tags/tag120.xml"/><Relationship Id="rId2" Type="http://schemas.openxmlformats.org/officeDocument/2006/relationships/tags" Target="../tags/tag105.xml"/><Relationship Id="rId16" Type="http://schemas.openxmlformats.org/officeDocument/2006/relationships/tags" Target="../tags/tag119.xml"/><Relationship Id="rId20" Type="http://schemas.openxmlformats.org/officeDocument/2006/relationships/slideLayout" Target="../slideLayouts/slideLayout4.xml"/><Relationship Id="rId1" Type="http://schemas.openxmlformats.org/officeDocument/2006/relationships/tags" Target="../tags/tag104.xml"/><Relationship Id="rId6" Type="http://schemas.openxmlformats.org/officeDocument/2006/relationships/tags" Target="../tags/tag109.xml"/><Relationship Id="rId11" Type="http://schemas.openxmlformats.org/officeDocument/2006/relationships/tags" Target="../tags/tag114.xml"/><Relationship Id="rId5" Type="http://schemas.openxmlformats.org/officeDocument/2006/relationships/tags" Target="../tags/tag108.xml"/><Relationship Id="rId15" Type="http://schemas.openxmlformats.org/officeDocument/2006/relationships/tags" Target="../tags/tag118.xml"/><Relationship Id="rId10" Type="http://schemas.openxmlformats.org/officeDocument/2006/relationships/tags" Target="../tags/tag113.xml"/><Relationship Id="rId19" Type="http://schemas.openxmlformats.org/officeDocument/2006/relationships/tags" Target="../tags/tag122.xml"/><Relationship Id="rId4" Type="http://schemas.openxmlformats.org/officeDocument/2006/relationships/tags" Target="../tags/tag107.xml"/><Relationship Id="rId9" Type="http://schemas.openxmlformats.org/officeDocument/2006/relationships/tags" Target="../tags/tag112.xml"/><Relationship Id="rId14" Type="http://schemas.openxmlformats.org/officeDocument/2006/relationships/tags" Target="../tags/tag117.xml"/></Relationships>
</file>

<file path=ppt/slides/_rels/slide25.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notesSlide" Target="../notesSlides/notesSlide18.xml"/><Relationship Id="rId4"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7.xml"/><Relationship Id="rId1" Type="http://schemas.openxmlformats.org/officeDocument/2006/relationships/tags" Target="../tags/tag126.xml"/><Relationship Id="rId4" Type="http://schemas.openxmlformats.org/officeDocument/2006/relationships/notesSlide" Target="../notesSlides/notesSlide1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9.xml"/><Relationship Id="rId1" Type="http://schemas.openxmlformats.org/officeDocument/2006/relationships/tags" Target="../tags/tag128.xml"/><Relationship Id="rId4" Type="http://schemas.openxmlformats.org/officeDocument/2006/relationships/notesSlide" Target="../notesSlides/notesSlide20.xml"/></Relationships>
</file>

<file path=ppt/slides/_rels/slide33.xml.rels><?xml version="1.0" encoding="UTF-8" standalone="yes"?>
<Relationships xmlns="http://schemas.openxmlformats.org/package/2006/relationships"><Relationship Id="rId8" Type="http://schemas.openxmlformats.org/officeDocument/2006/relationships/tags" Target="../tags/tag137.xml"/><Relationship Id="rId3" Type="http://schemas.openxmlformats.org/officeDocument/2006/relationships/tags" Target="../tags/tag132.xml"/><Relationship Id="rId7" Type="http://schemas.openxmlformats.org/officeDocument/2006/relationships/tags" Target="../tags/tag136.xml"/><Relationship Id="rId12" Type="http://schemas.openxmlformats.org/officeDocument/2006/relationships/notesSlide" Target="../notesSlides/notesSlide21.xml"/><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tags" Target="../tags/tag135.xml"/><Relationship Id="rId11" Type="http://schemas.openxmlformats.org/officeDocument/2006/relationships/slideLayout" Target="../slideLayouts/slideLayout2.xml"/><Relationship Id="rId5" Type="http://schemas.openxmlformats.org/officeDocument/2006/relationships/tags" Target="../tags/tag134.xml"/><Relationship Id="rId10" Type="http://schemas.openxmlformats.org/officeDocument/2006/relationships/tags" Target="../tags/tag139.xml"/><Relationship Id="rId4" Type="http://schemas.openxmlformats.org/officeDocument/2006/relationships/tags" Target="../tags/tag133.xml"/><Relationship Id="rId9" Type="http://schemas.openxmlformats.org/officeDocument/2006/relationships/tags" Target="../tags/tag138.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1.xml"/><Relationship Id="rId1" Type="http://schemas.openxmlformats.org/officeDocument/2006/relationships/tags" Target="../tags/tag140.xml"/><Relationship Id="rId4" Type="http://schemas.openxmlformats.org/officeDocument/2006/relationships/notesSlide" Target="../notesSlides/notesSlide22.xml"/></Relationships>
</file>

<file path=ppt/slides/_rels/slide35.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12" Type="http://schemas.openxmlformats.org/officeDocument/2006/relationships/notesSlide" Target="../notesSlides/notesSlide23.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Layout" Target="../slideLayouts/slideLayout2.xml"/><Relationship Id="rId5" Type="http://schemas.openxmlformats.org/officeDocument/2006/relationships/tags" Target="../tags/tag146.xml"/><Relationship Id="rId10" Type="http://schemas.openxmlformats.org/officeDocument/2006/relationships/tags" Target="../tags/tag151.xml"/><Relationship Id="rId4" Type="http://schemas.openxmlformats.org/officeDocument/2006/relationships/tags" Target="../tags/tag145.xml"/><Relationship Id="rId9" Type="http://schemas.openxmlformats.org/officeDocument/2006/relationships/tags" Target="../tags/tag150.xml"/></Relationships>
</file>

<file path=ppt/slides/_rels/slide36.xml.rels><?xml version="1.0" encoding="UTF-8" standalone="yes"?>
<Relationships xmlns="http://schemas.openxmlformats.org/package/2006/relationships"><Relationship Id="rId8" Type="http://schemas.openxmlformats.org/officeDocument/2006/relationships/tags" Target="../tags/tag159.xml"/><Relationship Id="rId13" Type="http://schemas.openxmlformats.org/officeDocument/2006/relationships/tags" Target="../tags/tag164.xml"/><Relationship Id="rId18" Type="http://schemas.openxmlformats.org/officeDocument/2006/relationships/tags" Target="../tags/tag169.xml"/><Relationship Id="rId3" Type="http://schemas.openxmlformats.org/officeDocument/2006/relationships/tags" Target="../tags/tag154.xml"/><Relationship Id="rId21" Type="http://schemas.openxmlformats.org/officeDocument/2006/relationships/slideLayout" Target="../slideLayouts/slideLayout2.xml"/><Relationship Id="rId7" Type="http://schemas.openxmlformats.org/officeDocument/2006/relationships/tags" Target="../tags/tag158.xml"/><Relationship Id="rId12" Type="http://schemas.openxmlformats.org/officeDocument/2006/relationships/tags" Target="../tags/tag163.xml"/><Relationship Id="rId17" Type="http://schemas.openxmlformats.org/officeDocument/2006/relationships/tags" Target="../tags/tag168.xml"/><Relationship Id="rId2" Type="http://schemas.openxmlformats.org/officeDocument/2006/relationships/tags" Target="../tags/tag153.xml"/><Relationship Id="rId16" Type="http://schemas.openxmlformats.org/officeDocument/2006/relationships/tags" Target="../tags/tag167.xml"/><Relationship Id="rId20" Type="http://schemas.openxmlformats.org/officeDocument/2006/relationships/tags" Target="../tags/tag171.xml"/><Relationship Id="rId1" Type="http://schemas.openxmlformats.org/officeDocument/2006/relationships/tags" Target="../tags/tag152.xml"/><Relationship Id="rId6" Type="http://schemas.openxmlformats.org/officeDocument/2006/relationships/tags" Target="../tags/tag157.xml"/><Relationship Id="rId11" Type="http://schemas.openxmlformats.org/officeDocument/2006/relationships/tags" Target="../tags/tag162.xml"/><Relationship Id="rId5" Type="http://schemas.openxmlformats.org/officeDocument/2006/relationships/tags" Target="../tags/tag156.xml"/><Relationship Id="rId15" Type="http://schemas.openxmlformats.org/officeDocument/2006/relationships/tags" Target="../tags/tag166.xml"/><Relationship Id="rId10" Type="http://schemas.openxmlformats.org/officeDocument/2006/relationships/tags" Target="../tags/tag161.xml"/><Relationship Id="rId19" Type="http://schemas.openxmlformats.org/officeDocument/2006/relationships/tags" Target="../tags/tag170.xml"/><Relationship Id="rId4" Type="http://schemas.openxmlformats.org/officeDocument/2006/relationships/tags" Target="../tags/tag155.xml"/><Relationship Id="rId9" Type="http://schemas.openxmlformats.org/officeDocument/2006/relationships/tags" Target="../tags/tag160.xml"/><Relationship Id="rId14" Type="http://schemas.openxmlformats.org/officeDocument/2006/relationships/tags" Target="../tags/tag165.xml"/><Relationship Id="rId22" Type="http://schemas.openxmlformats.org/officeDocument/2006/relationships/notesSlide" Target="../notesSlides/notesSlide24.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3.xml"/><Relationship Id="rId1" Type="http://schemas.openxmlformats.org/officeDocument/2006/relationships/tags" Target="../tags/tag172.xml"/></Relationships>
</file>

<file path=ppt/slides/_rels/slide38.xml.rels><?xml version="1.0" encoding="UTF-8" standalone="yes"?>
<Relationships xmlns="http://schemas.openxmlformats.org/package/2006/relationships"><Relationship Id="rId8" Type="http://schemas.openxmlformats.org/officeDocument/2006/relationships/tags" Target="../tags/tag181.xml"/><Relationship Id="rId13" Type="http://schemas.openxmlformats.org/officeDocument/2006/relationships/notesSlide" Target="../notesSlides/notesSlide25.xml"/><Relationship Id="rId3" Type="http://schemas.openxmlformats.org/officeDocument/2006/relationships/tags" Target="../tags/tag176.xml"/><Relationship Id="rId7" Type="http://schemas.openxmlformats.org/officeDocument/2006/relationships/tags" Target="../tags/tag180.xml"/><Relationship Id="rId12" Type="http://schemas.openxmlformats.org/officeDocument/2006/relationships/slideLayout" Target="../slideLayouts/slideLayout2.xml"/><Relationship Id="rId2" Type="http://schemas.openxmlformats.org/officeDocument/2006/relationships/tags" Target="../tags/tag175.xml"/><Relationship Id="rId1" Type="http://schemas.openxmlformats.org/officeDocument/2006/relationships/tags" Target="../tags/tag174.xml"/><Relationship Id="rId6" Type="http://schemas.openxmlformats.org/officeDocument/2006/relationships/tags" Target="../tags/tag179.xml"/><Relationship Id="rId11" Type="http://schemas.openxmlformats.org/officeDocument/2006/relationships/tags" Target="../tags/tag184.xml"/><Relationship Id="rId5" Type="http://schemas.openxmlformats.org/officeDocument/2006/relationships/tags" Target="../tags/tag178.xml"/><Relationship Id="rId10" Type="http://schemas.openxmlformats.org/officeDocument/2006/relationships/tags" Target="../tags/tag183.xml"/><Relationship Id="rId4" Type="http://schemas.openxmlformats.org/officeDocument/2006/relationships/tags" Target="../tags/tag177.xml"/><Relationship Id="rId9" Type="http://schemas.openxmlformats.org/officeDocument/2006/relationships/tags" Target="../tags/tag182.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6.xml"/><Relationship Id="rId1" Type="http://schemas.openxmlformats.org/officeDocument/2006/relationships/tags" Target="../tags/tag18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tags" Target="../tags/tag194.xml"/><Relationship Id="rId13" Type="http://schemas.openxmlformats.org/officeDocument/2006/relationships/slideLayout" Target="../slideLayouts/slideLayout2.xml"/><Relationship Id="rId3" Type="http://schemas.openxmlformats.org/officeDocument/2006/relationships/tags" Target="../tags/tag189.xml"/><Relationship Id="rId7" Type="http://schemas.openxmlformats.org/officeDocument/2006/relationships/tags" Target="../tags/tag193.xml"/><Relationship Id="rId12" Type="http://schemas.openxmlformats.org/officeDocument/2006/relationships/tags" Target="../tags/tag198.xml"/><Relationship Id="rId2" Type="http://schemas.openxmlformats.org/officeDocument/2006/relationships/tags" Target="../tags/tag188.xml"/><Relationship Id="rId1" Type="http://schemas.openxmlformats.org/officeDocument/2006/relationships/tags" Target="../tags/tag187.xml"/><Relationship Id="rId6" Type="http://schemas.openxmlformats.org/officeDocument/2006/relationships/tags" Target="../tags/tag192.xml"/><Relationship Id="rId11" Type="http://schemas.openxmlformats.org/officeDocument/2006/relationships/tags" Target="../tags/tag197.xml"/><Relationship Id="rId5" Type="http://schemas.openxmlformats.org/officeDocument/2006/relationships/tags" Target="../tags/tag191.xml"/><Relationship Id="rId10" Type="http://schemas.openxmlformats.org/officeDocument/2006/relationships/tags" Target="../tags/tag196.xml"/><Relationship Id="rId4" Type="http://schemas.openxmlformats.org/officeDocument/2006/relationships/tags" Target="../tags/tag190.xml"/><Relationship Id="rId9" Type="http://schemas.openxmlformats.org/officeDocument/2006/relationships/tags" Target="../tags/tag195.xml"/><Relationship Id="rId14" Type="http://schemas.openxmlformats.org/officeDocument/2006/relationships/notesSlide" Target="../notesSlides/notesSlide26.xml"/></Relationships>
</file>

<file path=ppt/slides/_rels/slide41.xml.rels><?xml version="1.0" encoding="UTF-8" standalone="yes"?>
<Relationships xmlns="http://schemas.openxmlformats.org/package/2006/relationships"><Relationship Id="rId8" Type="http://schemas.openxmlformats.org/officeDocument/2006/relationships/tags" Target="../tags/tag206.xml"/><Relationship Id="rId3" Type="http://schemas.openxmlformats.org/officeDocument/2006/relationships/tags" Target="../tags/tag201.xml"/><Relationship Id="rId7" Type="http://schemas.openxmlformats.org/officeDocument/2006/relationships/tags" Target="../tags/tag205.xml"/><Relationship Id="rId12" Type="http://schemas.openxmlformats.org/officeDocument/2006/relationships/notesSlide" Target="../notesSlides/notesSlide27.xml"/><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tags" Target="../tags/tag204.xml"/><Relationship Id="rId11" Type="http://schemas.openxmlformats.org/officeDocument/2006/relationships/slideLayout" Target="../slideLayouts/slideLayout2.xml"/><Relationship Id="rId5" Type="http://schemas.openxmlformats.org/officeDocument/2006/relationships/tags" Target="../tags/tag203.xml"/><Relationship Id="rId10" Type="http://schemas.openxmlformats.org/officeDocument/2006/relationships/tags" Target="../tags/tag208.xml"/><Relationship Id="rId4" Type="http://schemas.openxmlformats.org/officeDocument/2006/relationships/tags" Target="../tags/tag202.xml"/><Relationship Id="rId9" Type="http://schemas.openxmlformats.org/officeDocument/2006/relationships/tags" Target="../tags/tag207.xml"/></Relationships>
</file>

<file path=ppt/slides/_rels/slide42.xml.rels><?xml version="1.0" encoding="UTF-8" standalone="yes"?>
<Relationships xmlns="http://schemas.openxmlformats.org/package/2006/relationships"><Relationship Id="rId8" Type="http://schemas.openxmlformats.org/officeDocument/2006/relationships/tags" Target="../tags/tag216.xml"/><Relationship Id="rId13" Type="http://schemas.openxmlformats.org/officeDocument/2006/relationships/notesSlide" Target="../notesSlides/notesSlide28.xml"/><Relationship Id="rId3" Type="http://schemas.openxmlformats.org/officeDocument/2006/relationships/tags" Target="../tags/tag211.xml"/><Relationship Id="rId7" Type="http://schemas.openxmlformats.org/officeDocument/2006/relationships/tags" Target="../tags/tag215.xml"/><Relationship Id="rId12" Type="http://schemas.openxmlformats.org/officeDocument/2006/relationships/slideLayout" Target="../slideLayouts/slideLayout2.xml"/><Relationship Id="rId2" Type="http://schemas.openxmlformats.org/officeDocument/2006/relationships/tags" Target="../tags/tag210.xml"/><Relationship Id="rId1" Type="http://schemas.openxmlformats.org/officeDocument/2006/relationships/tags" Target="../tags/tag209.xml"/><Relationship Id="rId6" Type="http://schemas.openxmlformats.org/officeDocument/2006/relationships/tags" Target="../tags/tag214.xml"/><Relationship Id="rId11" Type="http://schemas.openxmlformats.org/officeDocument/2006/relationships/tags" Target="../tags/tag219.xml"/><Relationship Id="rId5" Type="http://schemas.openxmlformats.org/officeDocument/2006/relationships/tags" Target="../tags/tag213.xml"/><Relationship Id="rId10" Type="http://schemas.openxmlformats.org/officeDocument/2006/relationships/tags" Target="../tags/tag218.xml"/><Relationship Id="rId4" Type="http://schemas.openxmlformats.org/officeDocument/2006/relationships/tags" Target="../tags/tag212.xml"/><Relationship Id="rId9" Type="http://schemas.openxmlformats.org/officeDocument/2006/relationships/tags" Target="../tags/tag217.xml"/></Relationships>
</file>

<file path=ppt/slides/_rels/slide43.xml.rels><?xml version="1.0" encoding="UTF-8" standalone="yes"?>
<Relationships xmlns="http://schemas.openxmlformats.org/package/2006/relationships"><Relationship Id="rId8" Type="http://schemas.openxmlformats.org/officeDocument/2006/relationships/tags" Target="../tags/tag227.xml"/><Relationship Id="rId13" Type="http://schemas.openxmlformats.org/officeDocument/2006/relationships/notesSlide" Target="../notesSlides/notesSlide29.xml"/><Relationship Id="rId3" Type="http://schemas.openxmlformats.org/officeDocument/2006/relationships/tags" Target="../tags/tag222.xml"/><Relationship Id="rId7" Type="http://schemas.openxmlformats.org/officeDocument/2006/relationships/tags" Target="../tags/tag226.xml"/><Relationship Id="rId12" Type="http://schemas.openxmlformats.org/officeDocument/2006/relationships/slideLayout" Target="../slideLayouts/slideLayout2.xml"/><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tags" Target="../tags/tag225.xml"/><Relationship Id="rId11" Type="http://schemas.openxmlformats.org/officeDocument/2006/relationships/tags" Target="../tags/tag230.xml"/><Relationship Id="rId5" Type="http://schemas.openxmlformats.org/officeDocument/2006/relationships/tags" Target="../tags/tag224.xml"/><Relationship Id="rId10" Type="http://schemas.openxmlformats.org/officeDocument/2006/relationships/tags" Target="../tags/tag229.xml"/><Relationship Id="rId4" Type="http://schemas.openxmlformats.org/officeDocument/2006/relationships/tags" Target="../tags/tag223.xml"/><Relationship Id="rId9" Type="http://schemas.openxmlformats.org/officeDocument/2006/relationships/tags" Target="../tags/tag22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tags" Target="../tags/tag233.xml"/><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6.emf"/><Relationship Id="rId5" Type="http://schemas.openxmlformats.org/officeDocument/2006/relationships/notesSlide" Target="../notesSlides/notesSlide30.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2.xml"/><Relationship Id="rId13" Type="http://schemas.openxmlformats.org/officeDocument/2006/relationships/tags" Target="../tags/tag17.xml"/><Relationship Id="rId18" Type="http://schemas.openxmlformats.org/officeDocument/2006/relationships/notesSlide" Target="../notesSlides/notesSlide4.xml"/><Relationship Id="rId3" Type="http://schemas.openxmlformats.org/officeDocument/2006/relationships/tags" Target="../tags/tag7.xml"/><Relationship Id="rId7" Type="http://schemas.openxmlformats.org/officeDocument/2006/relationships/tags" Target="../tags/tag11.xml"/><Relationship Id="rId12" Type="http://schemas.openxmlformats.org/officeDocument/2006/relationships/tags" Target="../tags/tag16.xml"/><Relationship Id="rId17" Type="http://schemas.openxmlformats.org/officeDocument/2006/relationships/slideLayout" Target="../slideLayouts/slideLayout2.xml"/><Relationship Id="rId2" Type="http://schemas.openxmlformats.org/officeDocument/2006/relationships/tags" Target="../tags/tag6.xml"/><Relationship Id="rId16" Type="http://schemas.openxmlformats.org/officeDocument/2006/relationships/tags" Target="../tags/tag20.xml"/><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tags" Target="../tags/tag15.xml"/><Relationship Id="rId5" Type="http://schemas.openxmlformats.org/officeDocument/2006/relationships/tags" Target="../tags/tag9.xml"/><Relationship Id="rId15" Type="http://schemas.openxmlformats.org/officeDocument/2006/relationships/tags" Target="../tags/tag19.xml"/><Relationship Id="rId10" Type="http://schemas.openxmlformats.org/officeDocument/2006/relationships/tags" Target="../tags/tag14.xml"/><Relationship Id="rId19" Type="http://schemas.openxmlformats.org/officeDocument/2006/relationships/image" Target="../media/image2.png"/><Relationship Id="rId4" Type="http://schemas.openxmlformats.org/officeDocument/2006/relationships/tags" Target="../tags/tag8.xml"/><Relationship Id="rId9" Type="http://schemas.openxmlformats.org/officeDocument/2006/relationships/tags" Target="../tags/tag13.xml"/><Relationship Id="rId14" Type="http://schemas.openxmlformats.org/officeDocument/2006/relationships/tags" Target="../tags/tag18.xml"/></Relationships>
</file>

<file path=ppt/slides/_rels/slide9.xml.rels><?xml version="1.0" encoding="UTF-8" standalone="yes"?>
<Relationships xmlns="http://schemas.openxmlformats.org/package/2006/relationships"><Relationship Id="rId13" Type="http://schemas.openxmlformats.org/officeDocument/2006/relationships/tags" Target="../tags/tag33.xml"/><Relationship Id="rId18" Type="http://schemas.openxmlformats.org/officeDocument/2006/relationships/tags" Target="../tags/tag38.xml"/><Relationship Id="rId26" Type="http://schemas.openxmlformats.org/officeDocument/2006/relationships/tags" Target="../tags/tag46.xml"/><Relationship Id="rId3" Type="http://schemas.openxmlformats.org/officeDocument/2006/relationships/tags" Target="../tags/tag23.xml"/><Relationship Id="rId21" Type="http://schemas.openxmlformats.org/officeDocument/2006/relationships/tags" Target="../tags/tag41.xml"/><Relationship Id="rId7" Type="http://schemas.openxmlformats.org/officeDocument/2006/relationships/tags" Target="../tags/tag27.xml"/><Relationship Id="rId12" Type="http://schemas.openxmlformats.org/officeDocument/2006/relationships/tags" Target="../tags/tag32.xml"/><Relationship Id="rId17" Type="http://schemas.openxmlformats.org/officeDocument/2006/relationships/tags" Target="../tags/tag37.xml"/><Relationship Id="rId25" Type="http://schemas.openxmlformats.org/officeDocument/2006/relationships/tags" Target="../tags/tag45.xml"/><Relationship Id="rId33" Type="http://schemas.openxmlformats.org/officeDocument/2006/relationships/image" Target="../media/image2.png"/><Relationship Id="rId2" Type="http://schemas.openxmlformats.org/officeDocument/2006/relationships/tags" Target="../tags/tag22.xml"/><Relationship Id="rId16" Type="http://schemas.openxmlformats.org/officeDocument/2006/relationships/tags" Target="../tags/tag36.xml"/><Relationship Id="rId20" Type="http://schemas.openxmlformats.org/officeDocument/2006/relationships/tags" Target="../tags/tag40.xml"/><Relationship Id="rId29" Type="http://schemas.openxmlformats.org/officeDocument/2006/relationships/tags" Target="../tags/tag49.xml"/><Relationship Id="rId1" Type="http://schemas.openxmlformats.org/officeDocument/2006/relationships/tags" Target="../tags/tag21.xml"/><Relationship Id="rId6" Type="http://schemas.openxmlformats.org/officeDocument/2006/relationships/tags" Target="../tags/tag26.xml"/><Relationship Id="rId11" Type="http://schemas.openxmlformats.org/officeDocument/2006/relationships/tags" Target="../tags/tag31.xml"/><Relationship Id="rId24" Type="http://schemas.openxmlformats.org/officeDocument/2006/relationships/tags" Target="../tags/tag44.xml"/><Relationship Id="rId32" Type="http://schemas.openxmlformats.org/officeDocument/2006/relationships/notesSlide" Target="../notesSlides/notesSlide5.xml"/><Relationship Id="rId5" Type="http://schemas.openxmlformats.org/officeDocument/2006/relationships/tags" Target="../tags/tag25.xml"/><Relationship Id="rId15" Type="http://schemas.openxmlformats.org/officeDocument/2006/relationships/tags" Target="../tags/tag35.xml"/><Relationship Id="rId23" Type="http://schemas.openxmlformats.org/officeDocument/2006/relationships/tags" Target="../tags/tag43.xml"/><Relationship Id="rId28" Type="http://schemas.openxmlformats.org/officeDocument/2006/relationships/tags" Target="../tags/tag48.xml"/><Relationship Id="rId10" Type="http://schemas.openxmlformats.org/officeDocument/2006/relationships/tags" Target="../tags/tag30.xml"/><Relationship Id="rId19" Type="http://schemas.openxmlformats.org/officeDocument/2006/relationships/tags" Target="../tags/tag39.xml"/><Relationship Id="rId31" Type="http://schemas.openxmlformats.org/officeDocument/2006/relationships/slideLayout" Target="../slideLayouts/slideLayout2.xml"/><Relationship Id="rId4" Type="http://schemas.openxmlformats.org/officeDocument/2006/relationships/tags" Target="../tags/tag24.xml"/><Relationship Id="rId9" Type="http://schemas.openxmlformats.org/officeDocument/2006/relationships/tags" Target="../tags/tag29.xml"/><Relationship Id="rId14" Type="http://schemas.openxmlformats.org/officeDocument/2006/relationships/tags" Target="../tags/tag34.xml"/><Relationship Id="rId22" Type="http://schemas.openxmlformats.org/officeDocument/2006/relationships/tags" Target="../tags/tag42.xml"/><Relationship Id="rId27" Type="http://schemas.openxmlformats.org/officeDocument/2006/relationships/tags" Target="../tags/tag47.xml"/><Relationship Id="rId30" Type="http://schemas.openxmlformats.org/officeDocument/2006/relationships/tags" Target="../tags/tag50.xml"/><Relationship Id="rId8" Type="http://schemas.openxmlformats.org/officeDocument/2006/relationships/tags" Target="../tags/tag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I/O</a:t>
            </a:r>
            <a:endParaRPr lang="en-US" dirty="0"/>
          </a:p>
        </p:txBody>
      </p:sp>
      <p:sp>
        <p:nvSpPr>
          <p:cNvPr id="6" name="Subtitle 2"/>
          <p:cNvSpPr>
            <a:spLocks noGrp="1"/>
          </p:cNvSpPr>
          <p:nvPr>
            <p:ph type="subTitle" idx="1"/>
          </p:nvPr>
        </p:nvSpPr>
        <p:spPr>
          <a:xfrm>
            <a:off x="838200" y="3124200"/>
            <a:ext cx="7543800" cy="2057400"/>
          </a:xfrm>
        </p:spPr>
        <p:txBody>
          <a:bodyPr/>
          <a:lstStyle/>
          <a:p>
            <a:r>
              <a:rPr lang="en-US" b="1" dirty="0" smtClean="0"/>
              <a:t>Hakim Weatherspoon</a:t>
            </a:r>
          </a:p>
          <a:p>
            <a:r>
              <a:rPr lang="en-US" b="1" dirty="0" smtClean="0"/>
              <a:t>CS 3410</a:t>
            </a:r>
          </a:p>
          <a:p>
            <a:r>
              <a:rPr lang="en-US" dirty="0" smtClean="0"/>
              <a:t>Computer Science</a:t>
            </a:r>
          </a:p>
          <a:p>
            <a:r>
              <a:rPr lang="en-US" dirty="0" smtClean="0"/>
              <a:t>Cornell University</a:t>
            </a:r>
            <a:endParaRPr lang="en-US" dirty="0"/>
          </a:p>
        </p:txBody>
      </p:sp>
      <p:sp>
        <p:nvSpPr>
          <p:cNvPr id="7" name="Rectangle 6"/>
          <p:cNvSpPr/>
          <p:nvPr/>
        </p:nvSpPr>
        <p:spPr>
          <a:xfrm>
            <a:off x="685800" y="5421868"/>
            <a:ext cx="7772400" cy="646331"/>
          </a:xfrm>
          <a:prstGeom prst="rect">
            <a:avLst/>
          </a:prstGeom>
        </p:spPr>
        <p:txBody>
          <a:bodyPr wrap="square">
            <a:spAutoFit/>
          </a:bodyPr>
          <a:lstStyle/>
          <a:p>
            <a:pPr>
              <a:spcBef>
                <a:spcPts val="700"/>
              </a:spcBef>
              <a:buClr>
                <a:srgbClr val="6F89F7"/>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solidFill>
                  <a:schemeClr val="accent1"/>
                </a:solidFill>
                <a:latin typeface="Tahoma" charset="0"/>
              </a:rPr>
              <a:t>The slides are the product of many rounds of teaching CS 3410 by Professors Weatherspoon, </a:t>
            </a:r>
            <a:r>
              <a:rPr lang="en-US" dirty="0" err="1">
                <a:solidFill>
                  <a:schemeClr val="accent1"/>
                </a:solidFill>
                <a:latin typeface="Tahoma" charset="0"/>
              </a:rPr>
              <a:t>Bala</a:t>
            </a:r>
            <a:r>
              <a:rPr lang="en-US" dirty="0">
                <a:solidFill>
                  <a:schemeClr val="accent1"/>
                </a:solidFill>
                <a:latin typeface="Tahoma" charset="0"/>
              </a:rPr>
              <a:t>, Bracy, McKee, and </a:t>
            </a:r>
            <a:r>
              <a:rPr lang="en-US" dirty="0" err="1">
                <a:solidFill>
                  <a:schemeClr val="accent1"/>
                </a:solidFill>
                <a:latin typeface="Tahoma" charset="0"/>
              </a:rPr>
              <a:t>Sirer</a:t>
            </a:r>
            <a:r>
              <a:rPr lang="en-US" dirty="0">
                <a:solidFill>
                  <a:schemeClr val="accent1"/>
                </a:solidFill>
                <a:latin typeface="Tahoma" charset="0"/>
              </a:rPr>
              <a:t>.</a:t>
            </a:r>
            <a:endParaRPr lang="en-US" dirty="0">
              <a:solidFill>
                <a:schemeClr val="accent1"/>
              </a:solidFill>
              <a:latin typeface="Tahoma" charset="0"/>
              <a:cs typeface="Tahoma" charset="0"/>
            </a:endParaRPr>
          </a:p>
        </p:txBody>
      </p:sp>
    </p:spTree>
    <p:extLst>
      <p:ext uri="{BB962C8B-B14F-4D97-AF65-F5344CB8AC3E}">
        <p14:creationId xmlns:p14="http://schemas.microsoft.com/office/powerpoint/2010/main" val="21432585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9730" name="Rectangle 2"/>
          <p:cNvSpPr>
            <a:spLocks noGrp="1" noChangeArrowheads="1"/>
          </p:cNvSpPr>
          <p:nvPr>
            <p:ph type="title"/>
            <p:custDataLst>
              <p:tags r:id="rId1"/>
            </p:custDataLst>
          </p:nvPr>
        </p:nvSpPr>
        <p:spPr>
          <a:xfrm>
            <a:off x="0" y="0"/>
            <a:ext cx="9144000" cy="533400"/>
          </a:xfrm>
        </p:spPr>
        <p:txBody>
          <a:bodyPr>
            <a:noAutofit/>
          </a:bodyPr>
          <a:lstStyle/>
          <a:p>
            <a:r>
              <a:rPr lang="en-US" dirty="0" smtClean="0"/>
              <a:t>Attempt#3: I/O Controllers + Bridge </a:t>
            </a:r>
            <a:endParaRPr lang="en-US" dirty="0"/>
          </a:p>
        </p:txBody>
      </p:sp>
      <p:grpSp>
        <p:nvGrpSpPr>
          <p:cNvPr id="86" name="Group 85"/>
          <p:cNvGrpSpPr/>
          <p:nvPr/>
        </p:nvGrpSpPr>
        <p:grpSpPr>
          <a:xfrm>
            <a:off x="2668588" y="5753100"/>
            <a:ext cx="836612" cy="609600"/>
            <a:chOff x="2133600" y="5867400"/>
            <a:chExt cx="836612" cy="609600"/>
          </a:xfrm>
        </p:grpSpPr>
        <p:cxnSp>
          <p:nvCxnSpPr>
            <p:cNvPr id="5" name="Straight Connector 4"/>
            <p:cNvCxnSpPr/>
            <p:nvPr/>
          </p:nvCxnSpPr>
          <p:spPr>
            <a:xfrm>
              <a:off x="2552700" y="6324600"/>
              <a:ext cx="0" cy="15240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346960" y="6477000"/>
              <a:ext cx="396240" cy="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2133600" y="5867400"/>
              <a:ext cx="836612" cy="457200"/>
            </a:xfrm>
            <a:prstGeom prst="rect">
              <a:avLst/>
            </a:prstGeom>
            <a:solidFill>
              <a:schemeClr val="accent5">
                <a:lumMod val="40000"/>
                <a:lumOff val="60000"/>
              </a:schemeClr>
            </a:solidFill>
            <a:ln w="381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grpSp>
      <p:sp>
        <p:nvSpPr>
          <p:cNvPr id="2" name="Content Placeholder 1"/>
          <p:cNvSpPr>
            <a:spLocks noGrp="1"/>
          </p:cNvSpPr>
          <p:nvPr>
            <p:ph idx="1"/>
          </p:nvPr>
        </p:nvSpPr>
        <p:spPr>
          <a:xfrm>
            <a:off x="188911" y="685800"/>
            <a:ext cx="9525001" cy="5638800"/>
          </a:xfrm>
        </p:spPr>
        <p:txBody>
          <a:bodyPr>
            <a:normAutofit/>
          </a:bodyPr>
          <a:lstStyle/>
          <a:p>
            <a:r>
              <a:rPr lang="en-US" sz="2800" dirty="0"/>
              <a:t>S</a:t>
            </a:r>
            <a:r>
              <a:rPr lang="en-US" sz="2800" dirty="0" smtClean="0"/>
              <a:t>eparate </a:t>
            </a:r>
            <a:r>
              <a:rPr lang="en-US" sz="2800" dirty="0"/>
              <a:t>high-performance processor, memory, display interconnect from lower-performance interconnect</a:t>
            </a:r>
          </a:p>
        </p:txBody>
      </p:sp>
      <p:sp>
        <p:nvSpPr>
          <p:cNvPr id="8" name="Rectangle 7"/>
          <p:cNvSpPr/>
          <p:nvPr>
            <p:custDataLst>
              <p:tags r:id="rId2"/>
            </p:custDataLst>
          </p:nvPr>
        </p:nvSpPr>
        <p:spPr>
          <a:xfrm>
            <a:off x="838200" y="2438400"/>
            <a:ext cx="1066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Core0</a:t>
            </a:r>
            <a:endParaRPr lang="en-US" sz="2400" dirty="0"/>
          </a:p>
        </p:txBody>
      </p:sp>
      <p:sp>
        <p:nvSpPr>
          <p:cNvPr id="9" name="Rectangle 8"/>
          <p:cNvSpPr/>
          <p:nvPr>
            <p:custDataLst>
              <p:tags r:id="rId3"/>
            </p:custDataLst>
          </p:nvPr>
        </p:nvSpPr>
        <p:spPr>
          <a:xfrm>
            <a:off x="838200" y="2895600"/>
            <a:ext cx="10668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Cache</a:t>
            </a:r>
            <a:endParaRPr lang="en-US" sz="2400" dirty="0"/>
          </a:p>
        </p:txBody>
      </p:sp>
      <p:cxnSp>
        <p:nvCxnSpPr>
          <p:cNvPr id="11" name="Straight Arrow Connector 10"/>
          <p:cNvCxnSpPr/>
          <p:nvPr>
            <p:custDataLst>
              <p:tags r:id="rId4"/>
            </p:custDataLst>
          </p:nvPr>
        </p:nvCxnSpPr>
        <p:spPr>
          <a:xfrm rot="5400000">
            <a:off x="1181894" y="3542506"/>
            <a:ext cx="381000" cy="1588"/>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2" name="Rectangle 11"/>
          <p:cNvSpPr/>
          <p:nvPr>
            <p:custDataLst>
              <p:tags r:id="rId5"/>
            </p:custDataLst>
          </p:nvPr>
        </p:nvSpPr>
        <p:spPr>
          <a:xfrm>
            <a:off x="762000" y="4724400"/>
            <a:ext cx="1524000" cy="6858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Memory</a:t>
            </a:r>
          </a:p>
          <a:p>
            <a:pPr algn="ctr"/>
            <a:r>
              <a:rPr lang="en-US" sz="2400" dirty="0" smtClean="0">
                <a:solidFill>
                  <a:schemeClr val="bg1"/>
                </a:solidFill>
              </a:rPr>
              <a:t>Controller</a:t>
            </a:r>
            <a:endParaRPr lang="en-US" sz="2400" dirty="0">
              <a:solidFill>
                <a:schemeClr val="bg1"/>
              </a:solidFill>
            </a:endParaRPr>
          </a:p>
        </p:txBody>
      </p:sp>
      <p:sp>
        <p:nvSpPr>
          <p:cNvPr id="13" name="Rectangle 12"/>
          <p:cNvSpPr/>
          <p:nvPr>
            <p:custDataLst>
              <p:tags r:id="rId6"/>
            </p:custDataLst>
          </p:nvPr>
        </p:nvSpPr>
        <p:spPr>
          <a:xfrm>
            <a:off x="2514600" y="4724400"/>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I/O</a:t>
            </a:r>
          </a:p>
          <a:p>
            <a:pPr algn="ctr"/>
            <a:r>
              <a:rPr lang="en-US" sz="2400" dirty="0" smtClean="0">
                <a:solidFill>
                  <a:schemeClr val="accent5">
                    <a:lumMod val="60000"/>
                    <a:lumOff val="40000"/>
                  </a:schemeClr>
                </a:solidFill>
              </a:rPr>
              <a:t>Controller</a:t>
            </a:r>
            <a:endParaRPr lang="en-US" sz="2400" dirty="0">
              <a:solidFill>
                <a:schemeClr val="accent5">
                  <a:lumMod val="60000"/>
                  <a:lumOff val="40000"/>
                </a:schemeClr>
              </a:solidFill>
            </a:endParaRPr>
          </a:p>
        </p:txBody>
      </p:sp>
      <p:sp>
        <p:nvSpPr>
          <p:cNvPr id="15" name="Rectangle 14"/>
          <p:cNvSpPr/>
          <p:nvPr>
            <p:custDataLst>
              <p:tags r:id="rId7"/>
            </p:custDataLst>
          </p:nvPr>
        </p:nvSpPr>
        <p:spPr>
          <a:xfrm>
            <a:off x="1219200" y="3733800"/>
            <a:ext cx="2286000" cy="6096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dirty="0" smtClean="0"/>
              <a:t>High Performance</a:t>
            </a:r>
          </a:p>
          <a:p>
            <a:pPr algn="ctr"/>
            <a:r>
              <a:rPr lang="en-US" sz="2400" dirty="0" smtClean="0"/>
              <a:t>Interconnect</a:t>
            </a:r>
          </a:p>
        </p:txBody>
      </p:sp>
      <p:cxnSp>
        <p:nvCxnSpPr>
          <p:cNvPr id="20" name="Straight Arrow Connector 19"/>
          <p:cNvCxnSpPr/>
          <p:nvPr>
            <p:custDataLst>
              <p:tags r:id="rId8"/>
            </p:custDataLst>
          </p:nvPr>
        </p:nvCxnSpPr>
        <p:spPr>
          <a:xfrm rot="5400000">
            <a:off x="1258094" y="4533106"/>
            <a:ext cx="381000" cy="1588"/>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custDataLst>
              <p:tags r:id="rId9"/>
            </p:custDataLst>
          </p:nvPr>
        </p:nvCxnSpPr>
        <p:spPr>
          <a:xfrm rot="5400000">
            <a:off x="3010694" y="45331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custDataLst>
              <p:tags r:id="rId10"/>
            </p:custDataLst>
          </p:nvPr>
        </p:nvCxnSpPr>
        <p:spPr>
          <a:xfrm rot="5400000">
            <a:off x="3239294" y="3542506"/>
            <a:ext cx="381000" cy="1588"/>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28" name="Rectangle 27"/>
          <p:cNvSpPr/>
          <p:nvPr>
            <p:custDataLst>
              <p:tags r:id="rId11"/>
            </p:custDataLst>
          </p:nvPr>
        </p:nvSpPr>
        <p:spPr>
          <a:xfrm>
            <a:off x="2895600" y="2438400"/>
            <a:ext cx="1066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Core1</a:t>
            </a:r>
            <a:endParaRPr lang="en-US" sz="2400" dirty="0"/>
          </a:p>
        </p:txBody>
      </p:sp>
      <p:sp>
        <p:nvSpPr>
          <p:cNvPr id="29" name="Rectangle 28"/>
          <p:cNvSpPr/>
          <p:nvPr>
            <p:custDataLst>
              <p:tags r:id="rId12"/>
            </p:custDataLst>
          </p:nvPr>
        </p:nvSpPr>
        <p:spPr>
          <a:xfrm>
            <a:off x="2895600" y="2895600"/>
            <a:ext cx="10668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Cache</a:t>
            </a:r>
            <a:endParaRPr lang="en-US" sz="2400" dirty="0"/>
          </a:p>
        </p:txBody>
      </p:sp>
      <p:sp>
        <p:nvSpPr>
          <p:cNvPr id="26" name="Rectangle 25"/>
          <p:cNvSpPr/>
          <p:nvPr>
            <p:custDataLst>
              <p:tags r:id="rId13"/>
            </p:custDataLst>
          </p:nvPr>
        </p:nvSpPr>
        <p:spPr>
          <a:xfrm>
            <a:off x="762000" y="5791200"/>
            <a:ext cx="15240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Memory</a:t>
            </a:r>
            <a:endParaRPr lang="en-US" sz="2400" dirty="0">
              <a:solidFill>
                <a:schemeClr val="bg1"/>
              </a:solidFill>
            </a:endParaRPr>
          </a:p>
        </p:txBody>
      </p:sp>
      <p:sp>
        <p:nvSpPr>
          <p:cNvPr id="27" name="Rectangle 26"/>
          <p:cNvSpPr/>
          <p:nvPr>
            <p:custDataLst>
              <p:tags r:id="rId14"/>
            </p:custDataLst>
          </p:nvPr>
        </p:nvSpPr>
        <p:spPr>
          <a:xfrm>
            <a:off x="2362200" y="6400800"/>
            <a:ext cx="1447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Display</a:t>
            </a:r>
            <a:endParaRPr lang="en-US" sz="2400" dirty="0">
              <a:solidFill>
                <a:schemeClr val="accent5">
                  <a:lumMod val="60000"/>
                  <a:lumOff val="40000"/>
                </a:schemeClr>
              </a:solidFill>
            </a:endParaRPr>
          </a:p>
        </p:txBody>
      </p:sp>
      <p:sp>
        <p:nvSpPr>
          <p:cNvPr id="35" name="Rectangle 34"/>
          <p:cNvSpPr/>
          <p:nvPr>
            <p:custDataLst>
              <p:tags r:id="rId15"/>
            </p:custDataLst>
          </p:nvPr>
        </p:nvSpPr>
        <p:spPr>
          <a:xfrm>
            <a:off x="4191000" y="4724400"/>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I/O</a:t>
            </a:r>
          </a:p>
          <a:p>
            <a:pPr algn="ctr"/>
            <a:r>
              <a:rPr lang="en-US" sz="2400" dirty="0" smtClean="0">
                <a:solidFill>
                  <a:schemeClr val="accent5">
                    <a:lumMod val="60000"/>
                    <a:lumOff val="40000"/>
                  </a:schemeClr>
                </a:solidFill>
              </a:rPr>
              <a:t>Controller</a:t>
            </a:r>
            <a:endParaRPr lang="en-US" sz="2400" dirty="0">
              <a:solidFill>
                <a:schemeClr val="accent5">
                  <a:lumMod val="60000"/>
                  <a:lumOff val="40000"/>
                </a:schemeClr>
              </a:solidFill>
            </a:endParaRPr>
          </a:p>
        </p:txBody>
      </p:sp>
      <p:sp>
        <p:nvSpPr>
          <p:cNvPr id="36" name="Rectangle 35"/>
          <p:cNvSpPr/>
          <p:nvPr>
            <p:custDataLst>
              <p:tags r:id="rId16"/>
            </p:custDataLst>
          </p:nvPr>
        </p:nvSpPr>
        <p:spPr>
          <a:xfrm>
            <a:off x="4191000" y="6400800"/>
            <a:ext cx="1447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Disk</a:t>
            </a:r>
            <a:endParaRPr lang="en-US" sz="2400" dirty="0">
              <a:solidFill>
                <a:schemeClr val="accent5">
                  <a:lumMod val="60000"/>
                  <a:lumOff val="40000"/>
                </a:schemeClr>
              </a:solidFill>
            </a:endParaRPr>
          </a:p>
        </p:txBody>
      </p:sp>
      <p:sp>
        <p:nvSpPr>
          <p:cNvPr id="37" name="Rectangle 36"/>
          <p:cNvSpPr/>
          <p:nvPr>
            <p:custDataLst>
              <p:tags r:id="rId17"/>
            </p:custDataLst>
          </p:nvPr>
        </p:nvSpPr>
        <p:spPr>
          <a:xfrm>
            <a:off x="5791200" y="4724400"/>
            <a:ext cx="1549682"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I/O</a:t>
            </a:r>
          </a:p>
          <a:p>
            <a:pPr algn="ctr"/>
            <a:r>
              <a:rPr lang="en-US" sz="2400" dirty="0" smtClean="0">
                <a:solidFill>
                  <a:schemeClr val="accent5">
                    <a:lumMod val="60000"/>
                    <a:lumOff val="40000"/>
                  </a:schemeClr>
                </a:solidFill>
              </a:rPr>
              <a:t>Controller</a:t>
            </a:r>
            <a:endParaRPr lang="en-US" sz="2400" dirty="0">
              <a:solidFill>
                <a:schemeClr val="accent5">
                  <a:lumMod val="60000"/>
                  <a:lumOff val="40000"/>
                </a:schemeClr>
              </a:solidFill>
            </a:endParaRPr>
          </a:p>
        </p:txBody>
      </p:sp>
      <p:sp>
        <p:nvSpPr>
          <p:cNvPr id="38" name="Rectangle 37"/>
          <p:cNvSpPr/>
          <p:nvPr>
            <p:custDataLst>
              <p:tags r:id="rId18"/>
            </p:custDataLst>
          </p:nvPr>
        </p:nvSpPr>
        <p:spPr>
          <a:xfrm>
            <a:off x="5791199" y="6400800"/>
            <a:ext cx="1549683"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Keyboard</a:t>
            </a:r>
            <a:endParaRPr lang="en-US" sz="2400" dirty="0">
              <a:solidFill>
                <a:schemeClr val="accent5">
                  <a:lumMod val="60000"/>
                  <a:lumOff val="40000"/>
                </a:schemeClr>
              </a:solidFill>
            </a:endParaRPr>
          </a:p>
        </p:txBody>
      </p:sp>
      <p:sp>
        <p:nvSpPr>
          <p:cNvPr id="39" name="Rectangle 38"/>
          <p:cNvSpPr/>
          <p:nvPr>
            <p:custDataLst>
              <p:tags r:id="rId19"/>
            </p:custDataLst>
          </p:nvPr>
        </p:nvSpPr>
        <p:spPr>
          <a:xfrm>
            <a:off x="7543800" y="4724400"/>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I/O</a:t>
            </a:r>
          </a:p>
          <a:p>
            <a:pPr algn="ctr"/>
            <a:r>
              <a:rPr lang="en-US" sz="2400" dirty="0" smtClean="0">
                <a:solidFill>
                  <a:schemeClr val="accent5">
                    <a:lumMod val="60000"/>
                    <a:lumOff val="40000"/>
                  </a:schemeClr>
                </a:solidFill>
              </a:rPr>
              <a:t>Controller</a:t>
            </a:r>
            <a:endParaRPr lang="en-US" sz="2400" dirty="0">
              <a:solidFill>
                <a:schemeClr val="accent5">
                  <a:lumMod val="60000"/>
                  <a:lumOff val="40000"/>
                </a:schemeClr>
              </a:solidFill>
            </a:endParaRPr>
          </a:p>
        </p:txBody>
      </p:sp>
      <p:sp>
        <p:nvSpPr>
          <p:cNvPr id="40" name="Rectangle 39"/>
          <p:cNvSpPr/>
          <p:nvPr>
            <p:custDataLst>
              <p:tags r:id="rId20"/>
            </p:custDataLst>
          </p:nvPr>
        </p:nvSpPr>
        <p:spPr>
          <a:xfrm>
            <a:off x="7543800" y="6400800"/>
            <a:ext cx="13716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Network</a:t>
            </a:r>
            <a:endParaRPr lang="en-US" sz="2400" dirty="0">
              <a:solidFill>
                <a:schemeClr val="accent5">
                  <a:lumMod val="60000"/>
                  <a:lumOff val="40000"/>
                </a:schemeClr>
              </a:solidFill>
            </a:endParaRPr>
          </a:p>
        </p:txBody>
      </p:sp>
      <p:cxnSp>
        <p:nvCxnSpPr>
          <p:cNvPr id="41" name="Straight Arrow Connector 40"/>
          <p:cNvCxnSpPr/>
          <p:nvPr>
            <p:custDataLst>
              <p:tags r:id="rId21"/>
            </p:custDataLst>
          </p:nvPr>
        </p:nvCxnSpPr>
        <p:spPr>
          <a:xfrm rot="5400000">
            <a:off x="1258094" y="5599906"/>
            <a:ext cx="381000" cy="1588"/>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custDataLst>
              <p:tags r:id="rId22"/>
            </p:custDataLst>
          </p:nvPr>
        </p:nvCxnSpPr>
        <p:spPr>
          <a:xfrm rot="5400000">
            <a:off x="3010694" y="55999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custDataLst>
              <p:tags r:id="rId23"/>
            </p:custDataLst>
          </p:nvPr>
        </p:nvCxnSpPr>
        <p:spPr>
          <a:xfrm rot="5400000">
            <a:off x="4761706" y="45331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custDataLst>
              <p:tags r:id="rId24"/>
            </p:custDataLst>
          </p:nvPr>
        </p:nvCxnSpPr>
        <p:spPr>
          <a:xfrm rot="5400000">
            <a:off x="4761706" y="55999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custDataLst>
              <p:tags r:id="rId25"/>
            </p:custDataLst>
          </p:nvPr>
        </p:nvCxnSpPr>
        <p:spPr>
          <a:xfrm rot="5400000">
            <a:off x="6361905" y="45331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custDataLst>
              <p:tags r:id="rId26"/>
            </p:custDataLst>
          </p:nvPr>
        </p:nvCxnSpPr>
        <p:spPr>
          <a:xfrm rot="5400000">
            <a:off x="6361905" y="55999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custDataLst>
              <p:tags r:id="rId27"/>
            </p:custDataLst>
          </p:nvPr>
        </p:nvCxnSpPr>
        <p:spPr>
          <a:xfrm rot="5400000">
            <a:off x="8038305" y="45331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custDataLst>
              <p:tags r:id="rId28"/>
            </p:custDataLst>
          </p:nvPr>
        </p:nvCxnSpPr>
        <p:spPr>
          <a:xfrm rot="5400000">
            <a:off x="8038305" y="55999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85" name="Group 84"/>
          <p:cNvGrpSpPr/>
          <p:nvPr/>
        </p:nvGrpSpPr>
        <p:grpSpPr>
          <a:xfrm>
            <a:off x="4267200" y="5715000"/>
            <a:ext cx="1295400" cy="647700"/>
            <a:chOff x="4267200" y="5829300"/>
            <a:chExt cx="1295400" cy="647700"/>
          </a:xfrm>
        </p:grpSpPr>
        <p:sp>
          <p:nvSpPr>
            <p:cNvPr id="49" name="AutoShape 6"/>
            <p:cNvSpPr>
              <a:spLocks noChangeArrowheads="1"/>
            </p:cNvSpPr>
            <p:nvPr>
              <p:custDataLst>
                <p:tags r:id="rId32"/>
              </p:custDataLst>
            </p:nvPr>
          </p:nvSpPr>
          <p:spPr bwMode="auto">
            <a:xfrm>
              <a:off x="4267200" y="5829300"/>
              <a:ext cx="596096" cy="647700"/>
            </a:xfrm>
            <a:prstGeom prst="flowChartMagneticDisk">
              <a:avLst/>
            </a:prstGeom>
            <a:noFill/>
            <a:ln w="28440">
              <a:solidFill>
                <a:schemeClr val="accent5">
                  <a:lumMod val="60000"/>
                  <a:lumOff val="40000"/>
                </a:schemeClr>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dirty="0">
                <a:solidFill>
                  <a:schemeClr val="accent5">
                    <a:lumMod val="60000"/>
                    <a:lumOff val="40000"/>
                  </a:schemeClr>
                </a:solidFill>
                <a:latin typeface="Calibri"/>
              </a:endParaRPr>
            </a:p>
          </p:txBody>
        </p:sp>
        <p:sp>
          <p:nvSpPr>
            <p:cNvPr id="50" name="AutoShape 6"/>
            <p:cNvSpPr>
              <a:spLocks noChangeArrowheads="1"/>
            </p:cNvSpPr>
            <p:nvPr>
              <p:custDataLst>
                <p:tags r:id="rId33"/>
              </p:custDataLst>
            </p:nvPr>
          </p:nvSpPr>
          <p:spPr bwMode="auto">
            <a:xfrm>
              <a:off x="4966504" y="5829300"/>
              <a:ext cx="596096" cy="647700"/>
            </a:xfrm>
            <a:prstGeom prst="flowChartMagneticDisk">
              <a:avLst/>
            </a:prstGeom>
            <a:noFill/>
            <a:ln w="28440">
              <a:solidFill>
                <a:schemeClr val="accent5">
                  <a:lumMod val="60000"/>
                  <a:lumOff val="40000"/>
                </a:schemeClr>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dirty="0">
                <a:solidFill>
                  <a:schemeClr val="accent5">
                    <a:lumMod val="60000"/>
                    <a:lumOff val="40000"/>
                  </a:schemeClr>
                </a:solidFill>
                <a:latin typeface="Calibri"/>
              </a:endParaRPr>
            </a:p>
          </p:txBody>
        </p:sp>
      </p:grpSp>
      <p:grpSp>
        <p:nvGrpSpPr>
          <p:cNvPr id="84" name="Group 83"/>
          <p:cNvGrpSpPr/>
          <p:nvPr/>
        </p:nvGrpSpPr>
        <p:grpSpPr>
          <a:xfrm>
            <a:off x="5867400" y="5783580"/>
            <a:ext cx="1319304" cy="579120"/>
            <a:chOff x="5867400" y="5897880"/>
            <a:chExt cx="1319304" cy="579120"/>
          </a:xfrm>
        </p:grpSpPr>
        <p:sp>
          <p:nvSpPr>
            <p:cNvPr id="56" name="Rectangle 55"/>
            <p:cNvSpPr/>
            <p:nvPr/>
          </p:nvSpPr>
          <p:spPr>
            <a:xfrm>
              <a:off x="5867400" y="5897880"/>
              <a:ext cx="1319304" cy="579120"/>
            </a:xfrm>
            <a:prstGeom prst="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54" name="Rectangle 53"/>
            <p:cNvSpPr/>
            <p:nvPr/>
          </p:nvSpPr>
          <p:spPr>
            <a:xfrm>
              <a:off x="59436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57" name="Rectangle 56"/>
            <p:cNvSpPr/>
            <p:nvPr/>
          </p:nvSpPr>
          <p:spPr>
            <a:xfrm>
              <a:off x="59436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58" name="Rectangle 57"/>
            <p:cNvSpPr/>
            <p:nvPr/>
          </p:nvSpPr>
          <p:spPr>
            <a:xfrm>
              <a:off x="59436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59" name="Rectangle 58"/>
            <p:cNvSpPr/>
            <p:nvPr/>
          </p:nvSpPr>
          <p:spPr>
            <a:xfrm>
              <a:off x="60960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0" name="Rectangle 59"/>
            <p:cNvSpPr/>
            <p:nvPr/>
          </p:nvSpPr>
          <p:spPr>
            <a:xfrm>
              <a:off x="60960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1" name="Rectangle 60"/>
            <p:cNvSpPr/>
            <p:nvPr/>
          </p:nvSpPr>
          <p:spPr>
            <a:xfrm>
              <a:off x="60960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2" name="Rectangle 61"/>
            <p:cNvSpPr/>
            <p:nvPr/>
          </p:nvSpPr>
          <p:spPr>
            <a:xfrm>
              <a:off x="62484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3" name="Rectangle 62"/>
            <p:cNvSpPr/>
            <p:nvPr/>
          </p:nvSpPr>
          <p:spPr>
            <a:xfrm>
              <a:off x="62484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4" name="Rectangle 63"/>
            <p:cNvSpPr/>
            <p:nvPr/>
          </p:nvSpPr>
          <p:spPr>
            <a:xfrm>
              <a:off x="62484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5" name="Rectangle 64"/>
            <p:cNvSpPr/>
            <p:nvPr/>
          </p:nvSpPr>
          <p:spPr>
            <a:xfrm>
              <a:off x="64008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6" name="Rectangle 65"/>
            <p:cNvSpPr/>
            <p:nvPr/>
          </p:nvSpPr>
          <p:spPr>
            <a:xfrm>
              <a:off x="64008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7" name="Rectangle 66"/>
            <p:cNvSpPr/>
            <p:nvPr/>
          </p:nvSpPr>
          <p:spPr>
            <a:xfrm>
              <a:off x="64008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8" name="Rectangle 67"/>
            <p:cNvSpPr/>
            <p:nvPr/>
          </p:nvSpPr>
          <p:spPr>
            <a:xfrm>
              <a:off x="65532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9" name="Rectangle 68"/>
            <p:cNvSpPr/>
            <p:nvPr/>
          </p:nvSpPr>
          <p:spPr>
            <a:xfrm>
              <a:off x="65532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0" name="Rectangle 69"/>
            <p:cNvSpPr/>
            <p:nvPr/>
          </p:nvSpPr>
          <p:spPr>
            <a:xfrm>
              <a:off x="65532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1" name="Rectangle 70"/>
            <p:cNvSpPr/>
            <p:nvPr/>
          </p:nvSpPr>
          <p:spPr>
            <a:xfrm>
              <a:off x="67056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2" name="Rectangle 71"/>
            <p:cNvSpPr/>
            <p:nvPr/>
          </p:nvSpPr>
          <p:spPr>
            <a:xfrm>
              <a:off x="67056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3" name="Rectangle 72"/>
            <p:cNvSpPr/>
            <p:nvPr/>
          </p:nvSpPr>
          <p:spPr>
            <a:xfrm>
              <a:off x="67056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4" name="Rectangle 73"/>
            <p:cNvSpPr/>
            <p:nvPr/>
          </p:nvSpPr>
          <p:spPr>
            <a:xfrm>
              <a:off x="68580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5" name="Rectangle 74"/>
            <p:cNvSpPr/>
            <p:nvPr/>
          </p:nvSpPr>
          <p:spPr>
            <a:xfrm>
              <a:off x="68580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6" name="Rectangle 75"/>
            <p:cNvSpPr/>
            <p:nvPr/>
          </p:nvSpPr>
          <p:spPr>
            <a:xfrm>
              <a:off x="68580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7" name="Rectangle 76"/>
            <p:cNvSpPr/>
            <p:nvPr/>
          </p:nvSpPr>
          <p:spPr>
            <a:xfrm>
              <a:off x="70104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8" name="Rectangle 77"/>
            <p:cNvSpPr/>
            <p:nvPr/>
          </p:nvSpPr>
          <p:spPr>
            <a:xfrm>
              <a:off x="70104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9" name="Rectangle 78"/>
            <p:cNvSpPr/>
            <p:nvPr/>
          </p:nvSpPr>
          <p:spPr>
            <a:xfrm>
              <a:off x="70104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grpSp>
      <p:grpSp>
        <p:nvGrpSpPr>
          <p:cNvPr id="81" name="Group 80"/>
          <p:cNvGrpSpPr/>
          <p:nvPr/>
        </p:nvGrpSpPr>
        <p:grpSpPr>
          <a:xfrm>
            <a:off x="7589520" y="5829300"/>
            <a:ext cx="1249680" cy="533400"/>
            <a:chOff x="7589520" y="5943600"/>
            <a:chExt cx="1249680" cy="533400"/>
          </a:xfrm>
        </p:grpSpPr>
        <p:sp>
          <p:nvSpPr>
            <p:cNvPr id="80" name="Freeform 79"/>
            <p:cNvSpPr/>
            <p:nvPr/>
          </p:nvSpPr>
          <p:spPr>
            <a:xfrm>
              <a:off x="7696200" y="5989320"/>
              <a:ext cx="1051560" cy="441960"/>
            </a:xfrm>
            <a:custGeom>
              <a:avLst/>
              <a:gdLst>
                <a:gd name="connsiteX0" fmla="*/ 0 w 1051560"/>
                <a:gd name="connsiteY0" fmla="*/ 0 h 441960"/>
                <a:gd name="connsiteX1" fmla="*/ 838200 w 1051560"/>
                <a:gd name="connsiteY1" fmla="*/ 121920 h 441960"/>
                <a:gd name="connsiteX2" fmla="*/ 426720 w 1051560"/>
                <a:gd name="connsiteY2" fmla="*/ 243840 h 441960"/>
                <a:gd name="connsiteX3" fmla="*/ 1051560 w 1051560"/>
                <a:gd name="connsiteY3" fmla="*/ 441960 h 441960"/>
              </a:gdLst>
              <a:ahLst/>
              <a:cxnLst>
                <a:cxn ang="0">
                  <a:pos x="connsiteX0" y="connsiteY0"/>
                </a:cxn>
                <a:cxn ang="0">
                  <a:pos x="connsiteX1" y="connsiteY1"/>
                </a:cxn>
                <a:cxn ang="0">
                  <a:pos x="connsiteX2" y="connsiteY2"/>
                </a:cxn>
                <a:cxn ang="0">
                  <a:pos x="connsiteX3" y="connsiteY3"/>
                </a:cxn>
              </a:cxnLst>
              <a:rect l="l" t="t" r="r" b="b"/>
              <a:pathLst>
                <a:path w="1051560" h="441960">
                  <a:moveTo>
                    <a:pt x="0" y="0"/>
                  </a:moveTo>
                  <a:cubicBezTo>
                    <a:pt x="383540" y="40640"/>
                    <a:pt x="767080" y="81280"/>
                    <a:pt x="838200" y="121920"/>
                  </a:cubicBezTo>
                  <a:cubicBezTo>
                    <a:pt x="909320" y="162560"/>
                    <a:pt x="391160" y="190500"/>
                    <a:pt x="426720" y="243840"/>
                  </a:cubicBezTo>
                  <a:cubicBezTo>
                    <a:pt x="462280" y="297180"/>
                    <a:pt x="756920" y="369570"/>
                    <a:pt x="1051560" y="441960"/>
                  </a:cubicBezTo>
                </a:path>
              </a:pathLst>
            </a:cu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82" name="Rectangle 81"/>
            <p:cNvSpPr/>
            <p:nvPr/>
          </p:nvSpPr>
          <p:spPr>
            <a:xfrm>
              <a:off x="7589520" y="594360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83" name="Rectangle 82"/>
            <p:cNvSpPr/>
            <p:nvPr/>
          </p:nvSpPr>
          <p:spPr>
            <a:xfrm>
              <a:off x="8732520" y="638556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grpSp>
      <p:sp>
        <p:nvSpPr>
          <p:cNvPr id="87" name="Rectangle 86"/>
          <p:cNvSpPr/>
          <p:nvPr>
            <p:custDataLst>
              <p:tags r:id="rId29"/>
            </p:custDataLst>
          </p:nvPr>
        </p:nvSpPr>
        <p:spPr>
          <a:xfrm>
            <a:off x="4800600" y="3733800"/>
            <a:ext cx="3931920" cy="6096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Lower Performance</a:t>
            </a:r>
          </a:p>
          <a:p>
            <a:pPr algn="ctr"/>
            <a:r>
              <a:rPr lang="en-US" sz="2400" dirty="0" smtClean="0"/>
              <a:t>Legacy Interconnect</a:t>
            </a:r>
          </a:p>
        </p:txBody>
      </p:sp>
      <p:sp>
        <p:nvSpPr>
          <p:cNvPr id="88" name="Rectangle 87"/>
          <p:cNvSpPr/>
          <p:nvPr>
            <p:custDataLst>
              <p:tags r:id="rId30"/>
            </p:custDataLst>
          </p:nvPr>
        </p:nvSpPr>
        <p:spPr>
          <a:xfrm>
            <a:off x="3657600" y="3733800"/>
            <a:ext cx="990600" cy="6096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smtClean="0"/>
          </a:p>
        </p:txBody>
      </p:sp>
      <p:sp>
        <p:nvSpPr>
          <p:cNvPr id="89" name="Rectangle 88"/>
          <p:cNvSpPr/>
          <p:nvPr>
            <p:custDataLst>
              <p:tags r:id="rId31"/>
            </p:custDataLst>
          </p:nvPr>
        </p:nvSpPr>
        <p:spPr>
          <a:xfrm rot="19448883">
            <a:off x="3649123" y="3677179"/>
            <a:ext cx="990600" cy="609600"/>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Bridge </a:t>
            </a:r>
          </a:p>
        </p:txBody>
      </p:sp>
      <p:cxnSp>
        <p:nvCxnSpPr>
          <p:cNvPr id="4" name="Straight Connector 3"/>
          <p:cNvCxnSpPr>
            <a:stCxn id="15" idx="3"/>
            <a:endCxn id="88" idx="1"/>
          </p:cNvCxnSpPr>
          <p:nvPr/>
        </p:nvCxnSpPr>
        <p:spPr>
          <a:xfrm>
            <a:off x="3505200" y="4038600"/>
            <a:ext cx="1524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88" idx="3"/>
            <a:endCxn id="87" idx="1"/>
          </p:cNvCxnSpPr>
          <p:nvPr/>
        </p:nvCxnSpPr>
        <p:spPr>
          <a:xfrm>
            <a:off x="4648200" y="4038600"/>
            <a:ext cx="1524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582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9090" name="Rectangle 2"/>
          <p:cNvSpPr>
            <a:spLocks noGrp="1" noChangeArrowheads="1"/>
          </p:cNvSpPr>
          <p:nvPr>
            <p:ph type="title"/>
            <p:custDataLst>
              <p:tags r:id="rId1"/>
            </p:custDataLst>
          </p:nvPr>
        </p:nvSpPr>
        <p:spPr/>
        <p:txBody>
          <a:bodyPr>
            <a:normAutofit fontScale="90000"/>
          </a:bodyPr>
          <a:lstStyle/>
          <a:p>
            <a:r>
              <a:rPr lang="en-US" smtClean="0"/>
              <a:t>Bus Parameters</a:t>
            </a:r>
            <a:endParaRPr lang="en-US"/>
          </a:p>
        </p:txBody>
      </p:sp>
      <p:sp>
        <p:nvSpPr>
          <p:cNvPr id="3929091" name="Rectangle 3"/>
          <p:cNvSpPr>
            <a:spLocks noGrp="1" noChangeArrowheads="1"/>
          </p:cNvSpPr>
          <p:nvPr>
            <p:ph idx="1"/>
            <p:custDataLst>
              <p:tags r:id="rId2"/>
            </p:custDataLst>
          </p:nvPr>
        </p:nvSpPr>
        <p:spPr/>
        <p:txBody>
          <a:bodyPr/>
          <a:lstStyle/>
          <a:p>
            <a:r>
              <a:rPr lang="en-US" dirty="0" smtClean="0">
                <a:solidFill>
                  <a:schemeClr val="accent5">
                    <a:lumMod val="60000"/>
                    <a:lumOff val="40000"/>
                  </a:schemeClr>
                </a:solidFill>
              </a:rPr>
              <a:t>Width</a:t>
            </a:r>
            <a:r>
              <a:rPr lang="en-US" dirty="0" smtClean="0"/>
              <a:t> = number of wires</a:t>
            </a:r>
          </a:p>
          <a:p>
            <a:r>
              <a:rPr lang="en-US" dirty="0" smtClean="0">
                <a:solidFill>
                  <a:schemeClr val="accent5">
                    <a:lumMod val="60000"/>
                    <a:lumOff val="40000"/>
                  </a:schemeClr>
                </a:solidFill>
              </a:rPr>
              <a:t>Transfer size</a:t>
            </a:r>
            <a:r>
              <a:rPr lang="en-US" dirty="0" smtClean="0">
                <a:solidFill>
                  <a:schemeClr val="accent1"/>
                </a:solidFill>
              </a:rPr>
              <a:t> </a:t>
            </a:r>
            <a:r>
              <a:rPr lang="en-US" dirty="0" smtClean="0"/>
              <a:t>= data words per bus transaction</a:t>
            </a:r>
          </a:p>
          <a:p>
            <a:r>
              <a:rPr lang="en-US" dirty="0" smtClean="0">
                <a:solidFill>
                  <a:schemeClr val="accent5">
                    <a:lumMod val="60000"/>
                    <a:lumOff val="40000"/>
                  </a:schemeClr>
                </a:solidFill>
              </a:rPr>
              <a:t>Synchronous</a:t>
            </a:r>
            <a:r>
              <a:rPr lang="en-US" dirty="0" smtClean="0"/>
              <a:t> (with a bus clock)</a:t>
            </a:r>
            <a:br>
              <a:rPr lang="en-US" dirty="0" smtClean="0"/>
            </a:br>
            <a:r>
              <a:rPr lang="en-US" dirty="0" smtClean="0"/>
              <a:t>or </a:t>
            </a:r>
            <a:r>
              <a:rPr lang="en-US" dirty="0" smtClean="0">
                <a:solidFill>
                  <a:schemeClr val="accent5">
                    <a:lumMod val="60000"/>
                    <a:lumOff val="40000"/>
                  </a:schemeClr>
                </a:solidFill>
              </a:rPr>
              <a:t>asynchronous</a:t>
            </a:r>
            <a:r>
              <a:rPr lang="en-US" dirty="0" smtClean="0"/>
              <a:t> (no bus clock / “self clocking”)</a:t>
            </a:r>
          </a:p>
          <a:p>
            <a:endParaRPr lang="en-US" dirty="0"/>
          </a:p>
        </p:txBody>
      </p:sp>
    </p:spTree>
    <p:extLst>
      <p:ext uri="{BB962C8B-B14F-4D97-AF65-F5344CB8AC3E}">
        <p14:creationId xmlns:p14="http://schemas.microsoft.com/office/powerpoint/2010/main" val="37749267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42" name="Rectangle 2"/>
          <p:cNvSpPr>
            <a:spLocks noGrp="1" noChangeArrowheads="1"/>
          </p:cNvSpPr>
          <p:nvPr>
            <p:ph type="title"/>
            <p:custDataLst>
              <p:tags r:id="rId1"/>
            </p:custDataLst>
          </p:nvPr>
        </p:nvSpPr>
        <p:spPr/>
        <p:txBody>
          <a:bodyPr>
            <a:normAutofit fontScale="90000"/>
          </a:bodyPr>
          <a:lstStyle/>
          <a:p>
            <a:r>
              <a:rPr lang="en-US" smtClean="0"/>
              <a:t>Bus Types</a:t>
            </a:r>
            <a:endParaRPr lang="en-AU"/>
          </a:p>
        </p:txBody>
      </p:sp>
      <p:sp>
        <p:nvSpPr>
          <p:cNvPr id="4157443" name="Rectangle 3"/>
          <p:cNvSpPr>
            <a:spLocks noGrp="1" noChangeArrowheads="1"/>
          </p:cNvSpPr>
          <p:nvPr>
            <p:ph idx="1"/>
            <p:custDataLst>
              <p:tags r:id="rId2"/>
            </p:custDataLst>
          </p:nvPr>
        </p:nvSpPr>
        <p:spPr/>
        <p:txBody>
          <a:bodyPr/>
          <a:lstStyle/>
          <a:p>
            <a:r>
              <a:rPr lang="en-US" dirty="0" smtClean="0">
                <a:solidFill>
                  <a:schemeClr val="accent5">
                    <a:lumMod val="60000"/>
                    <a:lumOff val="40000"/>
                  </a:schemeClr>
                </a:solidFill>
              </a:rPr>
              <a:t>Processor – Memory</a:t>
            </a:r>
            <a:r>
              <a:rPr lang="en-US" dirty="0" smtClean="0">
                <a:solidFill>
                  <a:schemeClr val="accent1"/>
                </a:solidFill>
              </a:rPr>
              <a:t> </a:t>
            </a:r>
            <a:r>
              <a:rPr lang="en-US" dirty="0" smtClean="0"/>
              <a:t>(“Front Side Bus”</a:t>
            </a:r>
            <a:r>
              <a:rPr lang="en-US" dirty="0"/>
              <a:t>.</a:t>
            </a:r>
            <a:r>
              <a:rPr lang="en-US" dirty="0" smtClean="0"/>
              <a:t> Also QPI)</a:t>
            </a:r>
          </a:p>
          <a:p>
            <a:pPr lvl="1"/>
            <a:r>
              <a:rPr lang="en-US" dirty="0" smtClean="0"/>
              <a:t>Short, fast, &amp; wide</a:t>
            </a:r>
          </a:p>
          <a:p>
            <a:pPr lvl="1"/>
            <a:r>
              <a:rPr lang="en-US" dirty="0" smtClean="0"/>
              <a:t>Mostly fixed topology, designed as a “chipset”</a:t>
            </a:r>
          </a:p>
          <a:p>
            <a:pPr lvl="2"/>
            <a:r>
              <a:rPr lang="en-US" dirty="0" smtClean="0"/>
              <a:t>CPU + Caches + Interconnect + Memory Controller </a:t>
            </a:r>
          </a:p>
          <a:p>
            <a:r>
              <a:rPr lang="en-US" dirty="0" smtClean="0">
                <a:solidFill>
                  <a:schemeClr val="accent5">
                    <a:lumMod val="60000"/>
                    <a:lumOff val="40000"/>
                  </a:schemeClr>
                </a:solidFill>
              </a:rPr>
              <a:t>I/O and Peripheral busses</a:t>
            </a:r>
            <a:r>
              <a:rPr lang="en-US" dirty="0" smtClean="0">
                <a:solidFill>
                  <a:schemeClr val="accent1"/>
                </a:solidFill>
              </a:rPr>
              <a:t> </a:t>
            </a:r>
            <a:r>
              <a:rPr lang="en-US" dirty="0" smtClean="0"/>
              <a:t>(PCI, SCSI, USB, LPC, …)</a:t>
            </a:r>
          </a:p>
          <a:p>
            <a:pPr lvl="1"/>
            <a:r>
              <a:rPr lang="en-US" dirty="0" smtClean="0"/>
              <a:t>Longer, slower, &amp; narrower</a:t>
            </a:r>
          </a:p>
          <a:p>
            <a:pPr lvl="1"/>
            <a:r>
              <a:rPr lang="en-US" dirty="0" smtClean="0"/>
              <a:t>Flexible topology, multiple/varied connections</a:t>
            </a:r>
          </a:p>
          <a:p>
            <a:pPr lvl="1"/>
            <a:r>
              <a:rPr lang="en-US" dirty="0" smtClean="0"/>
              <a:t>Interoperability standards for devices</a:t>
            </a:r>
          </a:p>
          <a:p>
            <a:pPr lvl="1"/>
            <a:r>
              <a:rPr lang="en-US" dirty="0" smtClean="0"/>
              <a:t>Connect to processor-memory bus through a bridge</a:t>
            </a:r>
          </a:p>
        </p:txBody>
      </p:sp>
    </p:spTree>
    <p:extLst>
      <p:ext uri="{BB962C8B-B14F-4D97-AF65-F5344CB8AC3E}">
        <p14:creationId xmlns:p14="http://schemas.microsoft.com/office/powerpoint/2010/main" val="29491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574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5744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5744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5744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5744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5744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574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9730" name="Rectangle 2"/>
          <p:cNvSpPr>
            <a:spLocks noGrp="1" noChangeArrowheads="1"/>
          </p:cNvSpPr>
          <p:nvPr>
            <p:ph type="title"/>
            <p:custDataLst>
              <p:tags r:id="rId1"/>
            </p:custDataLst>
          </p:nvPr>
        </p:nvSpPr>
        <p:spPr>
          <a:xfrm>
            <a:off x="0" y="0"/>
            <a:ext cx="9144000" cy="533400"/>
          </a:xfrm>
        </p:spPr>
        <p:txBody>
          <a:bodyPr>
            <a:noAutofit/>
          </a:bodyPr>
          <a:lstStyle/>
          <a:p>
            <a:r>
              <a:rPr lang="en-US" dirty="0" smtClean="0"/>
              <a:t>Attempt#3: I/O Controllers + Bridge </a:t>
            </a:r>
            <a:endParaRPr lang="en-US" dirty="0"/>
          </a:p>
        </p:txBody>
      </p:sp>
      <p:sp>
        <p:nvSpPr>
          <p:cNvPr id="2" name="Content Placeholder 1"/>
          <p:cNvSpPr>
            <a:spLocks noGrp="1"/>
          </p:cNvSpPr>
          <p:nvPr>
            <p:ph idx="1"/>
          </p:nvPr>
        </p:nvSpPr>
        <p:spPr>
          <a:xfrm>
            <a:off x="188911" y="685800"/>
            <a:ext cx="9525001" cy="5638800"/>
          </a:xfrm>
        </p:spPr>
        <p:txBody>
          <a:bodyPr>
            <a:normAutofit/>
          </a:bodyPr>
          <a:lstStyle/>
          <a:p>
            <a:r>
              <a:rPr lang="en-US" sz="2800" dirty="0"/>
              <a:t>S</a:t>
            </a:r>
            <a:r>
              <a:rPr lang="en-US" sz="2800" dirty="0" smtClean="0"/>
              <a:t>eparate </a:t>
            </a:r>
            <a:r>
              <a:rPr lang="en-US" sz="2800" dirty="0"/>
              <a:t>high-performance processor, memory, display interconnect from lower-performance interconnect</a:t>
            </a:r>
          </a:p>
        </p:txBody>
      </p:sp>
      <p:sp>
        <p:nvSpPr>
          <p:cNvPr id="90" name="Rectangle 2"/>
          <p:cNvSpPr>
            <a:spLocks noChangeArrowheads="1"/>
          </p:cNvSpPr>
          <p:nvPr>
            <p:custDataLst>
              <p:tags r:id="rId2"/>
            </p:custDataLst>
          </p:nvPr>
        </p:nvSpPr>
        <p:spPr bwMode="auto">
          <a:xfrm>
            <a:off x="1600201" y="1905000"/>
            <a:ext cx="5791200" cy="4953001"/>
          </a:xfrm>
          <a:prstGeom prst="rect">
            <a:avLst/>
          </a:prstGeom>
          <a:solidFill>
            <a:srgbClr val="FFFFFF"/>
          </a:solidFill>
          <a:ln w="12700">
            <a:solidFill>
              <a:srgbClr val="FFFFFF"/>
            </a:solidFill>
            <a:miter lim="800000"/>
            <a:headEnd type="none" w="sm" len="sm"/>
            <a:tailEnd type="none" w="lg" len="lg"/>
          </a:ln>
          <a:effectLst/>
        </p:spPr>
        <p:txBody>
          <a:bodyPr wrap="none" anchor="ctr"/>
          <a:lstStyle/>
          <a:p>
            <a:endParaRPr lang="en-US"/>
          </a:p>
        </p:txBody>
      </p:sp>
      <p:pic>
        <p:nvPicPr>
          <p:cNvPr id="91" name="Picture 3" descr="f06-09-P374493"/>
          <p:cNvPicPr>
            <a:picLocks noChangeAspect="1" noChangeArrowheads="1"/>
          </p:cNvPicPr>
          <p:nvPr>
            <p:custDataLst>
              <p:tags r:id="rId3"/>
            </p:custDataLst>
          </p:nvPr>
        </p:nvPicPr>
        <p:blipFill>
          <a:blip r:embed="rId6" cstate="print"/>
          <a:srcRect/>
          <a:stretch>
            <a:fillRect/>
          </a:stretch>
        </p:blipFill>
        <p:spPr bwMode="auto">
          <a:xfrm>
            <a:off x="1908175" y="2022476"/>
            <a:ext cx="5256213" cy="4783138"/>
          </a:xfrm>
          <a:prstGeom prst="rect">
            <a:avLst/>
          </a:prstGeom>
          <a:noFill/>
        </p:spPr>
      </p:pic>
    </p:spTree>
    <p:extLst>
      <p:ext uri="{BB962C8B-B14F-4D97-AF65-F5344CB8AC3E}">
        <p14:creationId xmlns:p14="http://schemas.microsoft.com/office/powerpoint/2010/main" val="1155908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296400" cy="533400"/>
          </a:xfrm>
        </p:spPr>
        <p:txBody>
          <a:bodyPr lIns="0" tIns="0" rIns="0" bIns="0">
            <a:normAutofit fontScale="90000"/>
          </a:bodyPr>
          <a:lstStyle/>
          <a:p>
            <a:r>
              <a:rPr lang="en-US" dirty="0" smtClean="0"/>
              <a:t>Example Interconnects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282597837"/>
              </p:ext>
            </p:extLst>
          </p:nvPr>
        </p:nvGraphicFramePr>
        <p:xfrm>
          <a:off x="152400" y="685800"/>
          <a:ext cx="8915400" cy="4953000"/>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447800">
                  <a:extLst>
                    <a:ext uri="{9D8B030D-6E8A-4147-A177-3AD203B41FA5}">
                      <a16:colId xmlns:a16="http://schemas.microsoft.com/office/drawing/2014/main" val="20004"/>
                    </a:ext>
                  </a:extLst>
                </a:gridCol>
              </a:tblGrid>
              <a:tr h="370840">
                <a:tc>
                  <a:txBody>
                    <a:bodyPr/>
                    <a:lstStyle/>
                    <a:p>
                      <a:r>
                        <a:rPr lang="en-US" sz="2400" dirty="0" smtClean="0"/>
                        <a:t>Name</a:t>
                      </a:r>
                      <a:endParaRPr lang="en-US" sz="2400" dirty="0"/>
                    </a:p>
                  </a:txBody>
                  <a:tcPr>
                    <a:lnL w="12700" cap="flat" cmpd="sng" algn="ctr">
                      <a:solidFill>
                        <a:schemeClr val="tx1">
                          <a:lumMod val="85000"/>
                        </a:schemeClr>
                      </a:solidFill>
                      <a:prstDash val="solid"/>
                      <a:round/>
                      <a:headEnd type="none" w="med" len="med"/>
                      <a:tailEnd type="none" w="med" len="med"/>
                    </a:lnL>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Use</a:t>
                      </a:r>
                      <a:endParaRPr lang="en-US" sz="2400" dirty="0"/>
                    </a:p>
                  </a:txBody>
                  <a:tcP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err="1" smtClean="0"/>
                        <a:t>Devics</a:t>
                      </a:r>
                      <a:r>
                        <a:rPr lang="en-US" sz="2400" baseline="0" dirty="0" smtClean="0"/>
                        <a:t> per channel</a:t>
                      </a:r>
                      <a:endParaRPr lang="en-US" sz="2400" dirty="0"/>
                    </a:p>
                  </a:txBody>
                  <a:tcP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Channel Width</a:t>
                      </a:r>
                      <a:endParaRPr lang="en-US" sz="2400" dirty="0"/>
                    </a:p>
                  </a:txBody>
                  <a:tcP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Data Rate</a:t>
                      </a:r>
                      <a:r>
                        <a:rPr lang="en-US" sz="2400" baseline="0" dirty="0" smtClean="0"/>
                        <a:t> (B/sec)</a:t>
                      </a:r>
                      <a:endParaRPr lang="en-US" sz="2400" dirty="0"/>
                    </a:p>
                  </a:txBody>
                  <a:tcPr>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28600">
                <a:tc>
                  <a:txBody>
                    <a:bodyPr/>
                    <a:lstStyle/>
                    <a:p>
                      <a:r>
                        <a:rPr lang="en-US" sz="2400" dirty="0" err="1" smtClean="0"/>
                        <a:t>Firewire</a:t>
                      </a:r>
                      <a:r>
                        <a:rPr lang="en-US" sz="2400" baseline="0" dirty="0" smtClean="0"/>
                        <a:t> 800</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External</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63</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4</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100M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1"/>
                  </a:ext>
                </a:extLst>
              </a:tr>
              <a:tr h="228600">
                <a:tc>
                  <a:txBody>
                    <a:bodyPr/>
                    <a:lstStyle/>
                    <a:p>
                      <a:r>
                        <a:rPr lang="en-US" sz="2400" dirty="0" smtClean="0"/>
                        <a:t>USB 2.0</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External</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127</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2</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60M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r>
                        <a:rPr lang="en-US" sz="2400" dirty="0" smtClean="0"/>
                        <a:t>USB 3.0</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External</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127</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2</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625M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r>
                        <a:rPr lang="en-US" sz="2400" dirty="0" smtClean="0"/>
                        <a:t>Parallel</a:t>
                      </a:r>
                      <a:r>
                        <a:rPr lang="en-US" sz="2400" baseline="0" dirty="0" smtClean="0"/>
                        <a:t> ATA</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Internal</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16</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133M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r>
                        <a:rPr lang="en-US" sz="2400" dirty="0" smtClean="0"/>
                        <a:t>Serial</a:t>
                      </a:r>
                      <a:r>
                        <a:rPr lang="en-US" sz="2400" baseline="0" dirty="0" smtClean="0"/>
                        <a:t> ATA (SATA)</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Internal</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1</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4</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300M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r>
                        <a:rPr lang="en-US" sz="2400" dirty="0" smtClean="0"/>
                        <a:t>PCI 66MHz</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Internal</a:t>
                      </a:r>
                      <a:endParaRPr lang="en-US" sz="2400" i="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32-64</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533M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6"/>
                  </a:ext>
                </a:extLst>
              </a:tr>
              <a:tr h="472440">
                <a:tc>
                  <a:txBody>
                    <a:bodyPr/>
                    <a:lstStyle/>
                    <a:p>
                      <a:r>
                        <a:rPr lang="en-US" sz="2400" dirty="0" smtClean="0"/>
                        <a:t>PCI</a:t>
                      </a:r>
                      <a:r>
                        <a:rPr lang="en-US" sz="2400" baseline="0" dirty="0" smtClean="0"/>
                        <a:t> Express v2.x</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Internal</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1</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2-64</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16G/</a:t>
                      </a:r>
                      <a:r>
                        <a:rPr lang="en-US" sz="2400" dirty="0" err="1" smtClean="0"/>
                        <a:t>dir</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r>
                        <a:rPr lang="en-US" sz="2400" dirty="0" err="1" smtClean="0"/>
                        <a:t>Hypertransport</a:t>
                      </a:r>
                      <a:r>
                        <a:rPr lang="en-US" sz="2400" baseline="0" dirty="0" smtClean="0"/>
                        <a:t> v2.x</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Internal</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2-64</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25G/</a:t>
                      </a:r>
                      <a:r>
                        <a:rPr lang="en-US" sz="2400" dirty="0" err="1" smtClean="0"/>
                        <a:t>dir</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r>
                        <a:rPr lang="en-US" sz="2400" dirty="0" err="1" smtClean="0"/>
                        <a:t>QuickPath</a:t>
                      </a:r>
                      <a:r>
                        <a:rPr lang="en-US" sz="2400" baseline="0" dirty="0" smtClean="0"/>
                        <a:t> (QPI)</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Internal</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40</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12G/</a:t>
                      </a:r>
                      <a:r>
                        <a:rPr lang="en-US" sz="2400" dirty="0" err="1" smtClean="0"/>
                        <a:t>dir</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132139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5394" name="Rectangle 2"/>
          <p:cNvSpPr>
            <a:spLocks noGrp="1" noChangeArrowheads="1"/>
          </p:cNvSpPr>
          <p:nvPr>
            <p:ph type="title"/>
            <p:custDataLst>
              <p:tags r:id="rId1"/>
            </p:custDataLst>
          </p:nvPr>
        </p:nvSpPr>
        <p:spPr/>
        <p:txBody>
          <a:bodyPr>
            <a:normAutofit fontScale="90000"/>
          </a:bodyPr>
          <a:lstStyle/>
          <a:p>
            <a:r>
              <a:rPr lang="en-US" smtClean="0"/>
              <a:t>Interconnecting Components</a:t>
            </a:r>
            <a:endParaRPr lang="en-AU"/>
          </a:p>
        </p:txBody>
      </p:sp>
      <p:sp>
        <p:nvSpPr>
          <p:cNvPr id="4155395" name="Rectangle 3"/>
          <p:cNvSpPr>
            <a:spLocks noGrp="1" noChangeArrowheads="1"/>
          </p:cNvSpPr>
          <p:nvPr>
            <p:ph type="body" idx="1"/>
            <p:custDataLst>
              <p:tags r:id="rId2"/>
            </p:custDataLst>
          </p:nvPr>
        </p:nvSpPr>
        <p:spPr/>
        <p:txBody>
          <a:bodyPr>
            <a:normAutofit/>
          </a:bodyPr>
          <a:lstStyle/>
          <a:p>
            <a:pPr marL="285750" indent="-285750"/>
            <a:r>
              <a:rPr lang="en-US" dirty="0" smtClean="0"/>
              <a:t>Interconnects are (were?) </a:t>
            </a:r>
            <a:r>
              <a:rPr lang="en-US" dirty="0" smtClean="0">
                <a:solidFill>
                  <a:schemeClr val="accent5">
                    <a:lumMod val="60000"/>
                    <a:lumOff val="40000"/>
                  </a:schemeClr>
                </a:solidFill>
              </a:rPr>
              <a:t>busses</a:t>
            </a:r>
          </a:p>
          <a:p>
            <a:pPr marL="401638" lvl="1"/>
            <a:r>
              <a:rPr lang="en-US" dirty="0" smtClean="0"/>
              <a:t>parallel set of wires for data and control</a:t>
            </a:r>
          </a:p>
          <a:p>
            <a:pPr marL="401638" lvl="1"/>
            <a:r>
              <a:rPr lang="en-US" dirty="0" smtClean="0">
                <a:solidFill>
                  <a:schemeClr val="accent5">
                    <a:lumMod val="60000"/>
                    <a:lumOff val="40000"/>
                  </a:schemeClr>
                </a:solidFill>
              </a:rPr>
              <a:t>shared</a:t>
            </a:r>
            <a:r>
              <a:rPr lang="en-US" dirty="0" smtClean="0"/>
              <a:t> channel</a:t>
            </a:r>
          </a:p>
          <a:p>
            <a:pPr marL="860425" lvl="2"/>
            <a:r>
              <a:rPr lang="en-US" sz="2000" dirty="0" smtClean="0"/>
              <a:t>multiple senders/receivers</a:t>
            </a:r>
          </a:p>
          <a:p>
            <a:pPr marL="860425" lvl="2"/>
            <a:r>
              <a:rPr lang="en-US" sz="2000" dirty="0" smtClean="0"/>
              <a:t>everyone can see all bus transactions</a:t>
            </a:r>
          </a:p>
          <a:p>
            <a:pPr marL="401638" lvl="1"/>
            <a:r>
              <a:rPr lang="en-US" dirty="0" smtClean="0"/>
              <a:t>bus protocol: rules for using the bus wires</a:t>
            </a:r>
          </a:p>
          <a:p>
            <a:pPr marL="401638" lvl="1"/>
            <a:endParaRPr lang="en-US" sz="2400" dirty="0" smtClean="0"/>
          </a:p>
          <a:p>
            <a:pPr marL="285750"/>
            <a:r>
              <a:rPr lang="en-US" dirty="0" smtClean="0"/>
              <a:t>Alternative (and increasingly common):</a:t>
            </a:r>
          </a:p>
          <a:p>
            <a:pPr marL="401638" lvl="1"/>
            <a:r>
              <a:rPr lang="en-US" dirty="0" smtClean="0"/>
              <a:t>dedicated point-to-point channels</a:t>
            </a:r>
          </a:p>
        </p:txBody>
      </p:sp>
      <p:sp>
        <p:nvSpPr>
          <p:cNvPr id="2" name="Right Brace 1"/>
          <p:cNvSpPr/>
          <p:nvPr/>
        </p:nvSpPr>
        <p:spPr>
          <a:xfrm>
            <a:off x="6781800" y="914400"/>
            <a:ext cx="381000" cy="2590800"/>
          </a:xfrm>
          <a:prstGeom prst="rightBrac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7157258" y="1571078"/>
            <a:ext cx="1636410" cy="1077218"/>
          </a:xfrm>
          <a:prstGeom prst="rect">
            <a:avLst/>
          </a:prstGeom>
          <a:noFill/>
        </p:spPr>
        <p:txBody>
          <a:bodyPr wrap="none" rtlCol="0">
            <a:spAutoFit/>
          </a:bodyPr>
          <a:lstStyle/>
          <a:p>
            <a:r>
              <a:rPr lang="en-US" sz="3200" dirty="0" smtClean="0">
                <a:solidFill>
                  <a:schemeClr val="accent5">
                    <a:lumMod val="60000"/>
                    <a:lumOff val="40000"/>
                  </a:schemeClr>
                </a:solidFill>
              </a:rPr>
              <a:t>e.g. Intel</a:t>
            </a:r>
          </a:p>
          <a:p>
            <a:r>
              <a:rPr lang="en-US" sz="3200" dirty="0" smtClean="0">
                <a:solidFill>
                  <a:schemeClr val="accent5">
                    <a:lumMod val="60000"/>
                    <a:lumOff val="40000"/>
                  </a:schemeClr>
                </a:solidFill>
              </a:rPr>
              <a:t>Xeon</a:t>
            </a:r>
            <a:endParaRPr lang="en-US" sz="3200" dirty="0">
              <a:solidFill>
                <a:schemeClr val="accent5">
                  <a:lumMod val="60000"/>
                  <a:lumOff val="40000"/>
                </a:schemeClr>
              </a:solidFill>
            </a:endParaRPr>
          </a:p>
        </p:txBody>
      </p:sp>
      <p:sp>
        <p:nvSpPr>
          <p:cNvPr id="7" name="Right Brace 6"/>
          <p:cNvSpPr/>
          <p:nvPr/>
        </p:nvSpPr>
        <p:spPr>
          <a:xfrm>
            <a:off x="6972300" y="3886200"/>
            <a:ext cx="266700" cy="1066800"/>
          </a:xfrm>
          <a:prstGeom prst="rightBrac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7233458" y="3704678"/>
            <a:ext cx="1693092" cy="1077218"/>
          </a:xfrm>
          <a:prstGeom prst="rect">
            <a:avLst/>
          </a:prstGeom>
          <a:noFill/>
        </p:spPr>
        <p:txBody>
          <a:bodyPr wrap="none" rtlCol="0">
            <a:spAutoFit/>
          </a:bodyPr>
          <a:lstStyle/>
          <a:p>
            <a:r>
              <a:rPr lang="en-US" sz="3200" dirty="0" smtClean="0">
                <a:solidFill>
                  <a:schemeClr val="accent5">
                    <a:lumMod val="60000"/>
                    <a:lumOff val="40000"/>
                  </a:schemeClr>
                </a:solidFill>
              </a:rPr>
              <a:t>e.g. Intel</a:t>
            </a:r>
          </a:p>
          <a:p>
            <a:r>
              <a:rPr lang="en-US" sz="3200" dirty="0" smtClean="0">
                <a:solidFill>
                  <a:schemeClr val="accent5">
                    <a:lumMod val="60000"/>
                    <a:lumOff val="40000"/>
                  </a:schemeClr>
                </a:solidFill>
              </a:rPr>
              <a:t>Nehalem</a:t>
            </a:r>
            <a:endParaRPr lang="en-US" sz="3200" dirty="0">
              <a:solidFill>
                <a:schemeClr val="accent5">
                  <a:lumMod val="60000"/>
                  <a:lumOff val="40000"/>
                </a:schemeClr>
              </a:solidFill>
            </a:endParaRPr>
          </a:p>
        </p:txBody>
      </p:sp>
    </p:spTree>
    <p:extLst>
      <p:ext uri="{BB962C8B-B14F-4D97-AF65-F5344CB8AC3E}">
        <p14:creationId xmlns:p14="http://schemas.microsoft.com/office/powerpoint/2010/main" val="1374485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5539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55395">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7" grpId="0" animBg="1"/>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9730" name="Rectangle 2"/>
          <p:cNvSpPr>
            <a:spLocks noGrp="1" noChangeArrowheads="1"/>
          </p:cNvSpPr>
          <p:nvPr>
            <p:ph type="title"/>
            <p:custDataLst>
              <p:tags r:id="rId1"/>
            </p:custDataLst>
          </p:nvPr>
        </p:nvSpPr>
        <p:spPr>
          <a:xfrm>
            <a:off x="0" y="0"/>
            <a:ext cx="9144000" cy="533400"/>
          </a:xfrm>
        </p:spPr>
        <p:txBody>
          <a:bodyPr>
            <a:noAutofit/>
          </a:bodyPr>
          <a:lstStyle/>
          <a:p>
            <a:r>
              <a:rPr lang="en-US" dirty="0" smtClean="0"/>
              <a:t>Attempt#4: I/O </a:t>
            </a:r>
            <a:r>
              <a:rPr lang="en-US" dirty="0" err="1" smtClean="0"/>
              <a:t>Controllers+Bridge</a:t>
            </a:r>
            <a:r>
              <a:rPr lang="en-US" dirty="0" smtClean="0"/>
              <a:t>+ NUMA </a:t>
            </a:r>
            <a:endParaRPr lang="en-US" dirty="0"/>
          </a:p>
        </p:txBody>
      </p:sp>
      <p:sp>
        <p:nvSpPr>
          <p:cNvPr id="2" name="Content Placeholder 1"/>
          <p:cNvSpPr>
            <a:spLocks noGrp="1"/>
          </p:cNvSpPr>
          <p:nvPr>
            <p:ph idx="1"/>
          </p:nvPr>
        </p:nvSpPr>
        <p:spPr>
          <a:xfrm>
            <a:off x="76200" y="685800"/>
            <a:ext cx="9336088" cy="5638800"/>
          </a:xfrm>
        </p:spPr>
        <p:txBody>
          <a:bodyPr>
            <a:normAutofit/>
          </a:bodyPr>
          <a:lstStyle/>
          <a:p>
            <a:r>
              <a:rPr lang="en-US" sz="2800" dirty="0" smtClean="0"/>
              <a:t>Remove bridge as bottleneck with Point-to-point interconnects</a:t>
            </a:r>
          </a:p>
          <a:p>
            <a:r>
              <a:rPr lang="en-US" sz="2800" dirty="0" smtClean="0"/>
              <a:t>E.g. Non-Uniform Memory Access (NUMA)</a:t>
            </a:r>
            <a:endParaRPr lang="en-US" sz="2800" dirty="0"/>
          </a:p>
        </p:txBody>
      </p:sp>
      <p:pic>
        <p:nvPicPr>
          <p:cNvPr id="7" name="Picture 6"/>
          <p:cNvPicPr>
            <a:picLocks noChangeAspect="1"/>
          </p:cNvPicPr>
          <p:nvPr/>
        </p:nvPicPr>
        <p:blipFill>
          <a:blip r:embed="rId4"/>
          <a:stretch>
            <a:fillRect/>
          </a:stretch>
        </p:blipFill>
        <p:spPr>
          <a:xfrm>
            <a:off x="1600200" y="1905000"/>
            <a:ext cx="5854700" cy="4851400"/>
          </a:xfrm>
          <a:prstGeom prst="rect">
            <a:avLst/>
          </a:prstGeom>
        </p:spPr>
      </p:pic>
    </p:spTree>
    <p:extLst>
      <p:ext uri="{BB962C8B-B14F-4D97-AF65-F5344CB8AC3E}">
        <p14:creationId xmlns:p14="http://schemas.microsoft.com/office/powerpoint/2010/main" val="2742394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Takeaways</a:t>
            </a:r>
            <a:endParaRPr lang="en-US" dirty="0"/>
          </a:p>
        </p:txBody>
      </p:sp>
      <p:sp>
        <p:nvSpPr>
          <p:cNvPr id="3" name="Content Placeholder 2"/>
          <p:cNvSpPr>
            <a:spLocks noGrp="1"/>
          </p:cNvSpPr>
          <p:nvPr>
            <p:ph idx="1"/>
          </p:nvPr>
        </p:nvSpPr>
        <p:spPr/>
        <p:txBody>
          <a:bodyPr/>
          <a:lstStyle/>
          <a:p>
            <a:r>
              <a:rPr lang="en-US" dirty="0"/>
              <a:t>Diverse I/O devices require </a:t>
            </a:r>
            <a:r>
              <a:rPr lang="en-US" dirty="0" smtClean="0"/>
              <a:t>hierarchical interconnect </a:t>
            </a:r>
            <a:r>
              <a:rPr lang="en-US" dirty="0"/>
              <a:t>which is more recently </a:t>
            </a:r>
            <a:r>
              <a:rPr lang="en-US" dirty="0" smtClean="0"/>
              <a:t>transitioning to </a:t>
            </a:r>
            <a:r>
              <a:rPr lang="en-US" dirty="0"/>
              <a:t>point-to-point </a:t>
            </a:r>
            <a:r>
              <a:rPr lang="en-US" dirty="0" smtClean="0"/>
              <a:t>topologies.</a:t>
            </a:r>
            <a:endParaRPr lang="en-US" dirty="0"/>
          </a:p>
        </p:txBody>
      </p:sp>
    </p:spTree>
    <p:extLst>
      <p:ext uri="{BB962C8B-B14F-4D97-AF65-F5344CB8AC3E}">
        <p14:creationId xmlns:p14="http://schemas.microsoft.com/office/powerpoint/2010/main" val="465999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Next Goal</a:t>
            </a:r>
            <a:endParaRPr lang="en-US" dirty="0"/>
          </a:p>
        </p:txBody>
      </p:sp>
      <p:sp>
        <p:nvSpPr>
          <p:cNvPr id="3" name="Content Placeholder 2"/>
          <p:cNvSpPr>
            <a:spLocks noGrp="1"/>
          </p:cNvSpPr>
          <p:nvPr>
            <p:ph idx="1"/>
          </p:nvPr>
        </p:nvSpPr>
        <p:spPr/>
        <p:txBody>
          <a:bodyPr/>
          <a:lstStyle/>
          <a:p>
            <a:r>
              <a:rPr lang="en-US" dirty="0" smtClean="0"/>
              <a:t>How does the processor interact with I/O devices?</a:t>
            </a:r>
            <a:endParaRPr lang="en-US" dirty="0"/>
          </a:p>
        </p:txBody>
      </p:sp>
    </p:spTree>
    <p:extLst>
      <p:ext uri="{BB962C8B-B14F-4D97-AF65-F5344CB8AC3E}">
        <p14:creationId xmlns:p14="http://schemas.microsoft.com/office/powerpoint/2010/main" val="4184195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I/O Device Driver Software Interface</a:t>
            </a:r>
            <a:endParaRPr lang="en-US" dirty="0"/>
          </a:p>
        </p:txBody>
      </p:sp>
      <p:sp>
        <p:nvSpPr>
          <p:cNvPr id="3" name="Content Placeholder 2"/>
          <p:cNvSpPr>
            <a:spLocks noGrp="1"/>
          </p:cNvSpPr>
          <p:nvPr>
            <p:ph idx="1"/>
          </p:nvPr>
        </p:nvSpPr>
        <p:spPr>
          <a:xfrm>
            <a:off x="0" y="685800"/>
            <a:ext cx="8915400" cy="6172200"/>
          </a:xfrm>
        </p:spPr>
        <p:txBody>
          <a:bodyPr>
            <a:normAutofit fontScale="70000" lnSpcReduction="20000"/>
          </a:bodyPr>
          <a:lstStyle/>
          <a:p>
            <a:r>
              <a:rPr lang="en-US" sz="3400" dirty="0"/>
              <a:t>Set of methods to write/read data to/from device and control </a:t>
            </a:r>
            <a:r>
              <a:rPr lang="en-US" sz="3400" dirty="0" smtClean="0"/>
              <a:t>device</a:t>
            </a:r>
          </a:p>
          <a:p>
            <a:r>
              <a:rPr lang="en-US" sz="3400" dirty="0" smtClean="0"/>
              <a:t>Example</a:t>
            </a:r>
            <a:r>
              <a:rPr lang="en-US" sz="3400" dirty="0"/>
              <a:t>: Linux Character Devices</a:t>
            </a:r>
          </a:p>
          <a:p>
            <a:endParaRPr lang="en-US" dirty="0" smtClean="0"/>
          </a:p>
          <a:p>
            <a:r>
              <a:rPr lang="en-US" sz="3400" dirty="0" smtClean="0"/>
              <a:t>// </a:t>
            </a:r>
            <a:r>
              <a:rPr lang="en-US" sz="3400" dirty="0"/>
              <a:t>Open a toy " echo " character device</a:t>
            </a:r>
          </a:p>
          <a:p>
            <a:r>
              <a:rPr lang="en-US" sz="3400" dirty="0" err="1">
                <a:latin typeface="Consolas" pitchFamily="49" charset="0"/>
                <a:cs typeface="Consolas" pitchFamily="49" charset="0"/>
              </a:rPr>
              <a:t>int</a:t>
            </a:r>
            <a:r>
              <a:rPr lang="en-US" sz="3400" dirty="0">
                <a:latin typeface="Consolas" pitchFamily="49" charset="0"/>
                <a:cs typeface="Consolas" pitchFamily="49" charset="0"/>
              </a:rPr>
              <a:t> </a:t>
            </a:r>
            <a:r>
              <a:rPr lang="en-US" sz="3400" dirty="0" err="1">
                <a:latin typeface="Consolas" pitchFamily="49" charset="0"/>
                <a:cs typeface="Consolas" pitchFamily="49" charset="0"/>
              </a:rPr>
              <a:t>fd</a:t>
            </a:r>
            <a:r>
              <a:rPr lang="en-US" sz="3400" dirty="0">
                <a:latin typeface="Consolas" pitchFamily="49" charset="0"/>
                <a:cs typeface="Consolas" pitchFamily="49" charset="0"/>
              </a:rPr>
              <a:t> = </a:t>
            </a:r>
            <a:r>
              <a:rPr lang="en-US" sz="3400" dirty="0" smtClean="0">
                <a:latin typeface="Consolas" pitchFamily="49" charset="0"/>
                <a:cs typeface="Consolas" pitchFamily="49" charset="0"/>
              </a:rPr>
              <a:t>open("/</a:t>
            </a:r>
            <a:r>
              <a:rPr lang="en-US" sz="3400" dirty="0" err="1" smtClean="0">
                <a:latin typeface="Consolas" pitchFamily="49" charset="0"/>
                <a:cs typeface="Consolas" pitchFamily="49" charset="0"/>
              </a:rPr>
              <a:t>dev</a:t>
            </a:r>
            <a:r>
              <a:rPr lang="en-US" sz="3400" dirty="0" smtClean="0">
                <a:latin typeface="Consolas" pitchFamily="49" charset="0"/>
                <a:cs typeface="Consolas" pitchFamily="49" charset="0"/>
              </a:rPr>
              <a:t>/echo", O_RDWR);</a:t>
            </a:r>
          </a:p>
          <a:p>
            <a:endParaRPr lang="en-US" sz="1200" dirty="0">
              <a:latin typeface="Consolas" pitchFamily="49" charset="0"/>
              <a:cs typeface="Consolas" pitchFamily="49" charset="0"/>
            </a:endParaRPr>
          </a:p>
          <a:p>
            <a:r>
              <a:rPr lang="en-US" sz="3400" dirty="0"/>
              <a:t>// Write to the device</a:t>
            </a:r>
          </a:p>
          <a:p>
            <a:r>
              <a:rPr lang="en-US" sz="3400" dirty="0">
                <a:latin typeface="Consolas" pitchFamily="49" charset="0"/>
                <a:cs typeface="Consolas" pitchFamily="49" charset="0"/>
              </a:rPr>
              <a:t>char </a:t>
            </a:r>
            <a:r>
              <a:rPr lang="en-US" sz="3400" dirty="0" err="1" smtClean="0">
                <a:latin typeface="Consolas" pitchFamily="49" charset="0"/>
                <a:cs typeface="Consolas" pitchFamily="49" charset="0"/>
              </a:rPr>
              <a:t>write_buf</a:t>
            </a:r>
            <a:r>
              <a:rPr lang="en-US" sz="3400" dirty="0" smtClean="0">
                <a:latin typeface="Consolas" pitchFamily="49" charset="0"/>
                <a:cs typeface="Consolas" pitchFamily="49" charset="0"/>
              </a:rPr>
              <a:t>[] </a:t>
            </a:r>
            <a:r>
              <a:rPr lang="en-US" sz="3400" dirty="0">
                <a:latin typeface="Consolas" pitchFamily="49" charset="0"/>
                <a:cs typeface="Consolas" pitchFamily="49" charset="0"/>
              </a:rPr>
              <a:t>= </a:t>
            </a:r>
            <a:r>
              <a:rPr lang="en-US" sz="3400" dirty="0" smtClean="0">
                <a:latin typeface="Consolas" pitchFamily="49" charset="0"/>
                <a:cs typeface="Consolas" pitchFamily="49" charset="0"/>
              </a:rPr>
              <a:t>"Hello World!";</a:t>
            </a:r>
            <a:endParaRPr lang="en-US" sz="3400" dirty="0">
              <a:latin typeface="Consolas" pitchFamily="49" charset="0"/>
              <a:cs typeface="Consolas" pitchFamily="49" charset="0"/>
            </a:endParaRPr>
          </a:p>
          <a:p>
            <a:r>
              <a:rPr lang="en-US" sz="3400" dirty="0" smtClean="0">
                <a:latin typeface="Consolas" pitchFamily="49" charset="0"/>
                <a:cs typeface="Consolas" pitchFamily="49" charset="0"/>
              </a:rPr>
              <a:t>write(</a:t>
            </a:r>
            <a:r>
              <a:rPr lang="en-US" sz="3400" dirty="0" err="1" smtClean="0">
                <a:latin typeface="Consolas" pitchFamily="49" charset="0"/>
                <a:cs typeface="Consolas" pitchFamily="49" charset="0"/>
              </a:rPr>
              <a:t>fd</a:t>
            </a:r>
            <a:r>
              <a:rPr lang="en-US" sz="3400" dirty="0" smtClean="0">
                <a:latin typeface="Consolas" pitchFamily="49" charset="0"/>
                <a:cs typeface="Consolas" pitchFamily="49" charset="0"/>
              </a:rPr>
              <a:t>, </a:t>
            </a:r>
            <a:r>
              <a:rPr lang="en-US" sz="3400" dirty="0" err="1" smtClean="0">
                <a:latin typeface="Consolas" pitchFamily="49" charset="0"/>
                <a:cs typeface="Consolas" pitchFamily="49" charset="0"/>
              </a:rPr>
              <a:t>write_buf</a:t>
            </a:r>
            <a:r>
              <a:rPr lang="en-US" sz="3400" dirty="0" smtClean="0">
                <a:latin typeface="Consolas" pitchFamily="49" charset="0"/>
                <a:cs typeface="Consolas" pitchFamily="49" charset="0"/>
              </a:rPr>
              <a:t>, </a:t>
            </a:r>
            <a:r>
              <a:rPr lang="en-US" sz="3400" dirty="0" err="1" smtClean="0">
                <a:latin typeface="Consolas" pitchFamily="49" charset="0"/>
                <a:cs typeface="Consolas" pitchFamily="49" charset="0"/>
              </a:rPr>
              <a:t>sizeof</a:t>
            </a:r>
            <a:r>
              <a:rPr lang="en-US" sz="3400" dirty="0" smtClean="0">
                <a:latin typeface="Consolas" pitchFamily="49" charset="0"/>
                <a:cs typeface="Consolas" pitchFamily="49" charset="0"/>
              </a:rPr>
              <a:t>(</a:t>
            </a:r>
            <a:r>
              <a:rPr lang="en-US" sz="3400" dirty="0" err="1" smtClean="0">
                <a:latin typeface="Consolas" pitchFamily="49" charset="0"/>
                <a:cs typeface="Consolas" pitchFamily="49" charset="0"/>
              </a:rPr>
              <a:t>write_buf</a:t>
            </a:r>
            <a:r>
              <a:rPr lang="en-US" sz="3400" dirty="0" smtClean="0">
                <a:latin typeface="Consolas" pitchFamily="49" charset="0"/>
                <a:cs typeface="Consolas" pitchFamily="49" charset="0"/>
              </a:rPr>
              <a:t>));</a:t>
            </a:r>
          </a:p>
          <a:p>
            <a:endParaRPr lang="en-US" sz="1200" dirty="0">
              <a:latin typeface="Consolas" pitchFamily="49" charset="0"/>
              <a:cs typeface="Consolas" pitchFamily="49" charset="0"/>
            </a:endParaRPr>
          </a:p>
          <a:p>
            <a:r>
              <a:rPr lang="en-US" sz="3400" dirty="0"/>
              <a:t>// Read from the device</a:t>
            </a:r>
          </a:p>
          <a:p>
            <a:r>
              <a:rPr lang="en-US" sz="3400" dirty="0" smtClean="0">
                <a:latin typeface="Consolas" pitchFamily="49" charset="0"/>
                <a:cs typeface="Consolas" pitchFamily="49" charset="0"/>
              </a:rPr>
              <a:t>char </a:t>
            </a:r>
            <a:r>
              <a:rPr lang="en-US" sz="3400" dirty="0" err="1" smtClean="0">
                <a:latin typeface="Consolas" pitchFamily="49" charset="0"/>
                <a:cs typeface="Consolas" pitchFamily="49" charset="0"/>
              </a:rPr>
              <a:t>read_buf</a:t>
            </a:r>
            <a:r>
              <a:rPr lang="en-US" sz="3400" dirty="0" smtClean="0">
                <a:latin typeface="Consolas" pitchFamily="49" charset="0"/>
                <a:cs typeface="Consolas" pitchFamily="49" charset="0"/>
              </a:rPr>
              <a:t> [32];</a:t>
            </a:r>
          </a:p>
          <a:p>
            <a:r>
              <a:rPr lang="en-US" sz="3400" dirty="0" smtClean="0">
                <a:latin typeface="Consolas" pitchFamily="49" charset="0"/>
                <a:cs typeface="Consolas" pitchFamily="49" charset="0"/>
              </a:rPr>
              <a:t>read(</a:t>
            </a:r>
            <a:r>
              <a:rPr lang="en-US" sz="3400" dirty="0" err="1" smtClean="0">
                <a:latin typeface="Consolas" pitchFamily="49" charset="0"/>
                <a:cs typeface="Consolas" pitchFamily="49" charset="0"/>
              </a:rPr>
              <a:t>fd</a:t>
            </a:r>
            <a:r>
              <a:rPr lang="en-US" sz="3400" dirty="0" smtClean="0">
                <a:latin typeface="Consolas" pitchFamily="49" charset="0"/>
                <a:cs typeface="Consolas" pitchFamily="49" charset="0"/>
              </a:rPr>
              <a:t>, </a:t>
            </a:r>
            <a:r>
              <a:rPr lang="en-US" sz="3400" dirty="0" err="1" smtClean="0">
                <a:latin typeface="Consolas" pitchFamily="49" charset="0"/>
                <a:cs typeface="Consolas" pitchFamily="49" charset="0"/>
              </a:rPr>
              <a:t>read_buf</a:t>
            </a:r>
            <a:r>
              <a:rPr lang="en-US" sz="3400" dirty="0" smtClean="0">
                <a:latin typeface="Consolas" pitchFamily="49" charset="0"/>
                <a:cs typeface="Consolas" pitchFamily="49" charset="0"/>
              </a:rPr>
              <a:t>, </a:t>
            </a:r>
            <a:r>
              <a:rPr lang="en-US" sz="3400" dirty="0" err="1" smtClean="0">
                <a:latin typeface="Consolas" pitchFamily="49" charset="0"/>
                <a:cs typeface="Consolas" pitchFamily="49" charset="0"/>
              </a:rPr>
              <a:t>sizeof</a:t>
            </a:r>
            <a:r>
              <a:rPr lang="en-US" sz="3400" dirty="0" smtClean="0">
                <a:latin typeface="Consolas" pitchFamily="49" charset="0"/>
                <a:cs typeface="Consolas" pitchFamily="49" charset="0"/>
              </a:rPr>
              <a:t>(</a:t>
            </a:r>
            <a:r>
              <a:rPr lang="en-US" sz="3400" dirty="0" err="1" smtClean="0">
                <a:latin typeface="Consolas" pitchFamily="49" charset="0"/>
                <a:cs typeface="Consolas" pitchFamily="49" charset="0"/>
              </a:rPr>
              <a:t>read_buf</a:t>
            </a:r>
            <a:r>
              <a:rPr lang="en-US" sz="3400" dirty="0" smtClean="0">
                <a:latin typeface="Consolas" pitchFamily="49" charset="0"/>
                <a:cs typeface="Consolas" pitchFamily="49" charset="0"/>
              </a:rPr>
              <a:t>));</a:t>
            </a:r>
          </a:p>
          <a:p>
            <a:endParaRPr lang="en-US" sz="1300" dirty="0">
              <a:latin typeface="Consolas" pitchFamily="49" charset="0"/>
              <a:cs typeface="Consolas" pitchFamily="49" charset="0"/>
            </a:endParaRPr>
          </a:p>
          <a:p>
            <a:r>
              <a:rPr lang="en-US" sz="3400" dirty="0"/>
              <a:t>// Close the device</a:t>
            </a:r>
          </a:p>
          <a:p>
            <a:r>
              <a:rPr lang="en-US" sz="3400" dirty="0" smtClean="0">
                <a:latin typeface="Consolas" pitchFamily="49" charset="0"/>
                <a:cs typeface="Consolas" pitchFamily="49" charset="0"/>
              </a:rPr>
              <a:t>close(</a:t>
            </a:r>
            <a:r>
              <a:rPr lang="en-US" sz="3400" dirty="0" err="1" smtClean="0">
                <a:latin typeface="Consolas" pitchFamily="49" charset="0"/>
                <a:cs typeface="Consolas" pitchFamily="49" charset="0"/>
              </a:rPr>
              <a:t>fd</a:t>
            </a:r>
            <a:r>
              <a:rPr lang="en-US" sz="3400" dirty="0" smtClean="0">
                <a:latin typeface="Consolas" pitchFamily="49" charset="0"/>
                <a:cs typeface="Consolas" pitchFamily="49" charset="0"/>
              </a:rPr>
              <a:t>);</a:t>
            </a:r>
          </a:p>
          <a:p>
            <a:endParaRPr lang="en-US" sz="1300" dirty="0">
              <a:latin typeface="Consolas" pitchFamily="49" charset="0"/>
              <a:cs typeface="Consolas" pitchFamily="49" charset="0"/>
            </a:endParaRPr>
          </a:p>
          <a:p>
            <a:r>
              <a:rPr lang="en-US" sz="3400" dirty="0"/>
              <a:t>// Verify the result</a:t>
            </a:r>
          </a:p>
          <a:p>
            <a:r>
              <a:rPr lang="en-US" sz="3400" dirty="0" smtClean="0">
                <a:latin typeface="Consolas" pitchFamily="49" charset="0"/>
                <a:cs typeface="Consolas" pitchFamily="49" charset="0"/>
              </a:rPr>
              <a:t>assert(</a:t>
            </a:r>
            <a:r>
              <a:rPr lang="en-US" sz="3400" dirty="0" err="1" smtClean="0">
                <a:latin typeface="Consolas" pitchFamily="49" charset="0"/>
                <a:cs typeface="Consolas" pitchFamily="49" charset="0"/>
              </a:rPr>
              <a:t>strcmp</a:t>
            </a:r>
            <a:r>
              <a:rPr lang="en-US" sz="3400" dirty="0" smtClean="0">
                <a:latin typeface="Consolas" pitchFamily="49" charset="0"/>
                <a:cs typeface="Consolas" pitchFamily="49" charset="0"/>
              </a:rPr>
              <a:t>(</a:t>
            </a:r>
            <a:r>
              <a:rPr lang="en-US" sz="3400" dirty="0" err="1" smtClean="0">
                <a:latin typeface="Consolas" pitchFamily="49" charset="0"/>
                <a:cs typeface="Consolas" pitchFamily="49" charset="0"/>
              </a:rPr>
              <a:t>write_buf</a:t>
            </a:r>
            <a:r>
              <a:rPr lang="en-US" sz="3400" dirty="0" smtClean="0">
                <a:latin typeface="Consolas" pitchFamily="49" charset="0"/>
                <a:cs typeface="Consolas" pitchFamily="49" charset="0"/>
              </a:rPr>
              <a:t>, </a:t>
            </a:r>
            <a:r>
              <a:rPr lang="en-US" sz="3400" dirty="0" err="1" smtClean="0">
                <a:latin typeface="Consolas" pitchFamily="49" charset="0"/>
                <a:cs typeface="Consolas" pitchFamily="49" charset="0"/>
              </a:rPr>
              <a:t>read_buf</a:t>
            </a:r>
            <a:r>
              <a:rPr lang="en-US" sz="3400" dirty="0" smtClean="0">
                <a:latin typeface="Consolas" pitchFamily="49" charset="0"/>
                <a:cs typeface="Consolas" pitchFamily="49" charset="0"/>
              </a:rPr>
              <a:t>)==0);</a:t>
            </a:r>
            <a:endParaRPr lang="en-US" sz="3400" dirty="0">
              <a:latin typeface="Consolas" pitchFamily="49" charset="0"/>
              <a:cs typeface="Consolas" pitchFamily="49" charset="0"/>
            </a:endParaRPr>
          </a:p>
        </p:txBody>
      </p:sp>
    </p:spTree>
    <p:extLst>
      <p:ext uri="{BB962C8B-B14F-4D97-AF65-F5344CB8AC3E}">
        <p14:creationId xmlns:p14="http://schemas.microsoft.com/office/powerpoint/2010/main" val="50270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4" end="1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7" end="17"/>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Announcements</a:t>
            </a:r>
            <a:endParaRPr lang="en-US" dirty="0"/>
          </a:p>
        </p:txBody>
      </p:sp>
      <p:sp>
        <p:nvSpPr>
          <p:cNvPr id="4" name="Content Placeholder 3"/>
          <p:cNvSpPr>
            <a:spLocks noGrp="1"/>
          </p:cNvSpPr>
          <p:nvPr>
            <p:ph idx="1"/>
          </p:nvPr>
        </p:nvSpPr>
        <p:spPr>
          <a:xfrm>
            <a:off x="0" y="609600"/>
            <a:ext cx="9448800" cy="6324600"/>
          </a:xfrm>
        </p:spPr>
        <p:txBody>
          <a:bodyPr>
            <a:normAutofit lnSpcReduction="10000"/>
          </a:bodyPr>
          <a:lstStyle/>
          <a:p>
            <a:r>
              <a:rPr lang="en-US" sz="2800" b="1" dirty="0" smtClean="0">
                <a:solidFill>
                  <a:schemeClr val="bg1"/>
                </a:solidFill>
              </a:rPr>
              <a:t>Project5 </a:t>
            </a:r>
            <a:r>
              <a:rPr lang="en-US" sz="2800" b="1" dirty="0" smtClean="0">
                <a:solidFill>
                  <a:schemeClr val="bg1"/>
                </a:solidFill>
              </a:rPr>
              <a:t>Cache Race Games </a:t>
            </a:r>
            <a:r>
              <a:rPr lang="en-US" sz="2800" b="1" dirty="0">
                <a:solidFill>
                  <a:schemeClr val="bg1"/>
                </a:solidFill>
              </a:rPr>
              <a:t>night </a:t>
            </a:r>
            <a:r>
              <a:rPr lang="en-US" sz="2800" b="1" dirty="0" smtClean="0">
                <a:solidFill>
                  <a:schemeClr val="bg1"/>
                </a:solidFill>
              </a:rPr>
              <a:t>Monday</a:t>
            </a:r>
            <a:r>
              <a:rPr lang="en-US" sz="2800" b="1" dirty="0">
                <a:solidFill>
                  <a:schemeClr val="bg1"/>
                </a:solidFill>
              </a:rPr>
              <a:t>, </a:t>
            </a:r>
            <a:r>
              <a:rPr lang="en-US" sz="2800" b="1" dirty="0" smtClean="0">
                <a:solidFill>
                  <a:schemeClr val="bg1"/>
                </a:solidFill>
              </a:rPr>
              <a:t>May 7</a:t>
            </a:r>
            <a:r>
              <a:rPr lang="en-US" sz="2800" b="1" baseline="30000" dirty="0" smtClean="0">
                <a:solidFill>
                  <a:schemeClr val="bg1"/>
                </a:solidFill>
              </a:rPr>
              <a:t>th</a:t>
            </a:r>
            <a:r>
              <a:rPr lang="en-US" sz="2800" b="1" dirty="0">
                <a:solidFill>
                  <a:schemeClr val="bg1"/>
                </a:solidFill>
              </a:rPr>
              <a:t>, </a:t>
            </a:r>
            <a:r>
              <a:rPr lang="en-US" sz="2800" b="1" dirty="0" smtClean="0">
                <a:solidFill>
                  <a:schemeClr val="bg1"/>
                </a:solidFill>
              </a:rPr>
              <a:t>5pm</a:t>
            </a:r>
            <a:endParaRPr lang="en-US" sz="2800" b="1" dirty="0">
              <a:solidFill>
                <a:schemeClr val="bg1"/>
              </a:solidFill>
            </a:endParaRPr>
          </a:p>
          <a:p>
            <a:pPr marL="573088" lvl="1" indent="-457200">
              <a:buFont typeface="Arial"/>
              <a:buChar char="•"/>
            </a:pPr>
            <a:r>
              <a:rPr lang="en-US" sz="2400" b="1" dirty="0" smtClean="0">
                <a:solidFill>
                  <a:schemeClr val="bg1"/>
                </a:solidFill>
              </a:rPr>
              <a:t>Come, eat, drink, have fun and be merry!</a:t>
            </a:r>
          </a:p>
          <a:p>
            <a:pPr marL="573088" lvl="1" indent="-457200">
              <a:buFont typeface="Arial"/>
              <a:buChar char="•"/>
            </a:pPr>
            <a:r>
              <a:rPr lang="en-US" sz="2400" b="1" dirty="0" smtClean="0">
                <a:solidFill>
                  <a:schemeClr val="bg1"/>
                </a:solidFill>
              </a:rPr>
              <a:t>Location: B11 Kimball Hall</a:t>
            </a:r>
            <a:endParaRPr lang="en-US" sz="2400" b="1" dirty="0">
              <a:solidFill>
                <a:schemeClr val="bg1"/>
              </a:solidFill>
            </a:endParaRPr>
          </a:p>
          <a:p>
            <a:endParaRPr lang="en-US" sz="1200" dirty="0" smtClean="0">
              <a:solidFill>
                <a:schemeClr val="bg1"/>
              </a:solidFill>
            </a:endParaRPr>
          </a:p>
          <a:p>
            <a:r>
              <a:rPr lang="en-US" sz="2800" dirty="0" smtClean="0">
                <a:solidFill>
                  <a:schemeClr val="bg1"/>
                </a:solidFill>
              </a:rPr>
              <a:t>Prelim2: </a:t>
            </a:r>
            <a:r>
              <a:rPr lang="en-US" sz="2800" b="1" i="1" dirty="0" smtClean="0">
                <a:solidFill>
                  <a:schemeClr val="bg1"/>
                </a:solidFill>
              </a:rPr>
              <a:t>Thursday</a:t>
            </a:r>
            <a:r>
              <a:rPr lang="en-US" sz="2800" dirty="0">
                <a:solidFill>
                  <a:schemeClr val="bg1"/>
                </a:solidFill>
              </a:rPr>
              <a:t>, </a:t>
            </a:r>
            <a:r>
              <a:rPr lang="en-US" sz="2800" dirty="0" smtClean="0">
                <a:solidFill>
                  <a:schemeClr val="bg1"/>
                </a:solidFill>
              </a:rPr>
              <a:t>May 3</a:t>
            </a:r>
            <a:r>
              <a:rPr lang="en-US" sz="2800" baseline="30000" dirty="0" smtClean="0">
                <a:solidFill>
                  <a:schemeClr val="bg1"/>
                </a:solidFill>
              </a:rPr>
              <a:t>rd</a:t>
            </a:r>
            <a:r>
              <a:rPr lang="en-US" sz="2800" dirty="0" smtClean="0">
                <a:solidFill>
                  <a:schemeClr val="bg1"/>
                </a:solidFill>
              </a:rPr>
              <a:t> </a:t>
            </a:r>
            <a:r>
              <a:rPr lang="en-US" sz="2800" dirty="0">
                <a:solidFill>
                  <a:schemeClr val="bg1"/>
                </a:solidFill>
              </a:rPr>
              <a:t>in evening</a:t>
            </a:r>
          </a:p>
          <a:p>
            <a:pPr marL="573088" lvl="1" indent="-457200">
              <a:buFont typeface="Arial"/>
              <a:buChar char="•"/>
            </a:pPr>
            <a:r>
              <a:rPr lang="en-US" sz="2400" dirty="0" smtClean="0">
                <a:solidFill>
                  <a:schemeClr val="bg1"/>
                </a:solidFill>
              </a:rPr>
              <a:t>Time and Location:  </a:t>
            </a:r>
            <a:r>
              <a:rPr lang="en-US" sz="2400" b="1" i="1" dirty="0">
                <a:solidFill>
                  <a:schemeClr val="bg1"/>
                </a:solidFill>
              </a:rPr>
              <a:t>7:30pm </a:t>
            </a:r>
            <a:r>
              <a:rPr lang="en-US" sz="2400" b="1" i="1" dirty="0" smtClean="0">
                <a:solidFill>
                  <a:schemeClr val="bg1"/>
                </a:solidFill>
              </a:rPr>
              <a:t>sharp</a:t>
            </a:r>
            <a:r>
              <a:rPr lang="en-US" sz="2400" dirty="0" smtClean="0">
                <a:solidFill>
                  <a:schemeClr val="bg1"/>
                </a:solidFill>
              </a:rPr>
              <a:t> in </a:t>
            </a:r>
            <a:r>
              <a:rPr lang="en-US" sz="2400" b="1" i="1" dirty="0" err="1" smtClean="0">
                <a:solidFill>
                  <a:schemeClr val="bg1"/>
                </a:solidFill>
              </a:rPr>
              <a:t>Statler</a:t>
            </a:r>
            <a:r>
              <a:rPr lang="en-US" sz="2400" b="1" i="1" dirty="0" smtClean="0">
                <a:solidFill>
                  <a:schemeClr val="bg1"/>
                </a:solidFill>
              </a:rPr>
              <a:t> Auditorium</a:t>
            </a:r>
            <a:endParaRPr lang="en-US" sz="2400" b="1" i="1" dirty="0">
              <a:solidFill>
                <a:schemeClr val="bg1"/>
              </a:solidFill>
            </a:endParaRPr>
          </a:p>
          <a:p>
            <a:pPr marL="573088" lvl="1" indent="-457200">
              <a:buFont typeface="Arial"/>
              <a:buChar char="•"/>
            </a:pPr>
            <a:r>
              <a:rPr lang="en-US" sz="2400" dirty="0" smtClean="0">
                <a:solidFill>
                  <a:schemeClr val="bg1"/>
                </a:solidFill>
              </a:rPr>
              <a:t>Old prelims are online in CMS</a:t>
            </a:r>
          </a:p>
          <a:p>
            <a:pPr marL="973138" lvl="2" indent="-457200">
              <a:buFont typeface="Arial"/>
              <a:buChar char="•"/>
            </a:pPr>
            <a:endParaRPr lang="en-US" sz="2000" dirty="0" smtClean="0">
              <a:solidFill>
                <a:schemeClr val="bg1"/>
              </a:solidFill>
            </a:endParaRPr>
          </a:p>
          <a:p>
            <a:pPr>
              <a:lnSpc>
                <a:spcPct val="90000"/>
              </a:lnSpc>
            </a:pPr>
            <a:r>
              <a:rPr lang="en-US" sz="2800" dirty="0" smtClean="0">
                <a:solidFill>
                  <a:schemeClr val="bg1"/>
                </a:solidFill>
              </a:rPr>
              <a:t>Project6: </a:t>
            </a:r>
            <a:r>
              <a:rPr lang="en-US" sz="2800" dirty="0" err="1" smtClean="0">
                <a:solidFill>
                  <a:schemeClr val="bg1"/>
                </a:solidFill>
              </a:rPr>
              <a:t>Malloc</a:t>
            </a:r>
            <a:r>
              <a:rPr lang="en-US" sz="2800" dirty="0" smtClean="0">
                <a:solidFill>
                  <a:schemeClr val="bg1"/>
                </a:solidFill>
              </a:rPr>
              <a:t> </a:t>
            </a:r>
          </a:p>
          <a:p>
            <a:pPr lvl="1">
              <a:lnSpc>
                <a:spcPct val="90000"/>
              </a:lnSpc>
            </a:pPr>
            <a:r>
              <a:rPr lang="en-US" sz="2400" dirty="0" smtClean="0">
                <a:solidFill>
                  <a:schemeClr val="bg1"/>
                </a:solidFill>
              </a:rPr>
              <a:t>Design Doc due May 9</a:t>
            </a:r>
            <a:r>
              <a:rPr lang="en-US" sz="2400" baseline="30000" dirty="0" smtClean="0">
                <a:solidFill>
                  <a:schemeClr val="bg1"/>
                </a:solidFill>
              </a:rPr>
              <a:t>th</a:t>
            </a:r>
            <a:r>
              <a:rPr lang="en-US" sz="2400" dirty="0" smtClean="0">
                <a:solidFill>
                  <a:schemeClr val="bg1"/>
                </a:solidFill>
              </a:rPr>
              <a:t>, bring design doc to </a:t>
            </a:r>
            <a:r>
              <a:rPr lang="en-US" sz="2400" dirty="0" err="1" smtClean="0">
                <a:solidFill>
                  <a:schemeClr val="bg1"/>
                </a:solidFill>
              </a:rPr>
              <a:t>mtg</a:t>
            </a:r>
            <a:r>
              <a:rPr lang="en-US" sz="2400" dirty="0" smtClean="0">
                <a:solidFill>
                  <a:schemeClr val="bg1"/>
                </a:solidFill>
              </a:rPr>
              <a:t> May 7-9</a:t>
            </a:r>
            <a:endParaRPr lang="en-US" sz="2400" dirty="0">
              <a:solidFill>
                <a:schemeClr val="bg1"/>
              </a:solidFill>
            </a:endParaRPr>
          </a:p>
          <a:p>
            <a:pPr lvl="1">
              <a:lnSpc>
                <a:spcPct val="90000"/>
              </a:lnSpc>
            </a:pPr>
            <a:r>
              <a:rPr lang="en-US" sz="2400" dirty="0" smtClean="0">
                <a:solidFill>
                  <a:schemeClr val="bg1"/>
                </a:solidFill>
              </a:rPr>
              <a:t>Project due Tuesday, May 15</a:t>
            </a:r>
            <a:r>
              <a:rPr lang="en-US" sz="2400" baseline="30000" dirty="0" smtClean="0">
                <a:solidFill>
                  <a:schemeClr val="bg1"/>
                </a:solidFill>
              </a:rPr>
              <a:t>th</a:t>
            </a:r>
            <a:r>
              <a:rPr lang="en-US" sz="2400" dirty="0" smtClean="0">
                <a:solidFill>
                  <a:schemeClr val="bg1"/>
                </a:solidFill>
              </a:rPr>
              <a:t> at 4:30pm</a:t>
            </a:r>
            <a:endParaRPr lang="en-US" sz="2400" dirty="0">
              <a:solidFill>
                <a:schemeClr val="bg1"/>
              </a:solidFill>
            </a:endParaRPr>
          </a:p>
          <a:p>
            <a:pPr lvl="1">
              <a:lnSpc>
                <a:spcPct val="90000"/>
              </a:lnSpc>
            </a:pPr>
            <a:r>
              <a:rPr lang="en-US" sz="2400" b="1" i="1" dirty="0">
                <a:solidFill>
                  <a:schemeClr val="bg1"/>
                </a:solidFill>
              </a:rPr>
              <a:t>Will not be able to use slip </a:t>
            </a:r>
            <a:r>
              <a:rPr lang="en-US" sz="2400" b="1" i="1" dirty="0" smtClean="0">
                <a:solidFill>
                  <a:schemeClr val="bg1"/>
                </a:solidFill>
              </a:rPr>
              <a:t>days</a:t>
            </a:r>
            <a:endParaRPr lang="en-US" sz="2400" b="1" i="1" dirty="0">
              <a:solidFill>
                <a:schemeClr val="bg1"/>
              </a:solidFill>
            </a:endParaRPr>
          </a:p>
          <a:p>
            <a:endParaRPr lang="en-US" sz="2800" b="1" smtClean="0">
              <a:solidFill>
                <a:schemeClr val="bg1"/>
              </a:solidFill>
            </a:endParaRPr>
          </a:p>
          <a:p>
            <a:r>
              <a:rPr lang="en-US" sz="2800" b="1" smtClean="0">
                <a:solidFill>
                  <a:schemeClr val="bg1"/>
                </a:solidFill>
              </a:rPr>
              <a:t>Lab </a:t>
            </a:r>
            <a:r>
              <a:rPr lang="en-US" sz="2800" b="1" dirty="0">
                <a:solidFill>
                  <a:schemeClr val="bg1"/>
                </a:solidFill>
              </a:rPr>
              <a:t>Sections are Optional this week</a:t>
            </a:r>
          </a:p>
          <a:p>
            <a:pPr marL="573088" lvl="1" indent="-457200">
              <a:buFont typeface="Arial"/>
              <a:buChar char="•"/>
            </a:pPr>
            <a:r>
              <a:rPr lang="en-US" sz="2400" b="1" dirty="0">
                <a:solidFill>
                  <a:schemeClr val="bg1"/>
                </a:solidFill>
              </a:rPr>
              <a:t>Ask Prelim2 or Project6 </a:t>
            </a:r>
            <a:r>
              <a:rPr lang="en-US" sz="2400" b="1" dirty="0" smtClean="0">
                <a:solidFill>
                  <a:schemeClr val="bg1"/>
                </a:solidFill>
              </a:rPr>
              <a:t>questions</a:t>
            </a:r>
            <a:endParaRPr lang="en-US" sz="2400" b="1" dirty="0">
              <a:solidFill>
                <a:schemeClr val="bg1"/>
              </a:solidFill>
            </a:endParaRPr>
          </a:p>
        </p:txBody>
      </p:sp>
    </p:spTree>
    <p:extLst>
      <p:ext uri="{BB962C8B-B14F-4D97-AF65-F5344CB8AC3E}">
        <p14:creationId xmlns:p14="http://schemas.microsoft.com/office/powerpoint/2010/main" val="1549345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n-US" dirty="0" smtClean="0"/>
              <a:t>I/O Device API</a:t>
            </a:r>
            <a:endParaRPr lang="en-US" dirty="0"/>
          </a:p>
        </p:txBody>
      </p:sp>
      <p:sp>
        <p:nvSpPr>
          <p:cNvPr id="3" name="Content Placeholder 2"/>
          <p:cNvSpPr>
            <a:spLocks noGrp="1"/>
          </p:cNvSpPr>
          <p:nvPr>
            <p:ph idx="1"/>
            <p:custDataLst>
              <p:tags r:id="rId2"/>
            </p:custDataLst>
          </p:nvPr>
        </p:nvSpPr>
        <p:spPr>
          <a:xfrm>
            <a:off x="228600" y="685800"/>
            <a:ext cx="8686800" cy="5943600"/>
          </a:xfrm>
        </p:spPr>
        <p:txBody>
          <a:bodyPr>
            <a:normAutofit/>
          </a:bodyPr>
          <a:lstStyle/>
          <a:p>
            <a:r>
              <a:rPr lang="en-US" dirty="0" smtClean="0"/>
              <a:t>Typical I/O Device API</a:t>
            </a:r>
          </a:p>
          <a:p>
            <a:pPr lvl="1"/>
            <a:r>
              <a:rPr lang="en-US" dirty="0" smtClean="0"/>
              <a:t>a set of read-only or read/write register</a:t>
            </a:r>
            <a:r>
              <a:rPr lang="en-US" dirty="0" smtClean="0">
                <a:solidFill>
                  <a:schemeClr val="bg1"/>
                </a:solidFill>
              </a:rPr>
              <a:t>s</a:t>
            </a:r>
          </a:p>
          <a:p>
            <a:r>
              <a:rPr lang="en-US" dirty="0" smtClean="0">
                <a:solidFill>
                  <a:schemeClr val="accent5">
                    <a:lumMod val="60000"/>
                    <a:lumOff val="40000"/>
                  </a:schemeClr>
                </a:solidFill>
              </a:rPr>
              <a:t>Command registers</a:t>
            </a:r>
          </a:p>
          <a:p>
            <a:pPr lvl="1"/>
            <a:r>
              <a:rPr lang="en-US" dirty="0" smtClean="0"/>
              <a:t>writing causes device to do something</a:t>
            </a:r>
          </a:p>
          <a:p>
            <a:r>
              <a:rPr lang="en-US" dirty="0" smtClean="0">
                <a:solidFill>
                  <a:schemeClr val="accent5">
                    <a:lumMod val="60000"/>
                    <a:lumOff val="40000"/>
                  </a:schemeClr>
                </a:solidFill>
              </a:rPr>
              <a:t>Status registers</a:t>
            </a:r>
          </a:p>
          <a:p>
            <a:pPr lvl="1"/>
            <a:r>
              <a:rPr lang="en-US" dirty="0" smtClean="0"/>
              <a:t>reading indicates what device is doing, error codes, …</a:t>
            </a:r>
          </a:p>
          <a:p>
            <a:r>
              <a:rPr lang="en-US" dirty="0" smtClean="0">
                <a:solidFill>
                  <a:schemeClr val="accent5">
                    <a:lumMod val="60000"/>
                    <a:lumOff val="40000"/>
                  </a:schemeClr>
                </a:solidFill>
              </a:rPr>
              <a:t>Data registers</a:t>
            </a:r>
          </a:p>
          <a:p>
            <a:pPr lvl="1"/>
            <a:r>
              <a:rPr lang="en-US" dirty="0" smtClean="0"/>
              <a:t>Write: transfer data to a device</a:t>
            </a:r>
          </a:p>
          <a:p>
            <a:pPr lvl="1"/>
            <a:r>
              <a:rPr lang="en-US" dirty="0" smtClean="0"/>
              <a:t>Read: transfer data from a device</a:t>
            </a:r>
            <a:endParaRPr lang="en-AU" dirty="0" smtClean="0"/>
          </a:p>
          <a:p>
            <a:endParaRPr lang="en-US" dirty="0"/>
          </a:p>
        </p:txBody>
      </p:sp>
      <p:sp>
        <p:nvSpPr>
          <p:cNvPr id="4" name="Rounded Rectangle 3"/>
          <p:cNvSpPr/>
          <p:nvPr/>
        </p:nvSpPr>
        <p:spPr>
          <a:xfrm>
            <a:off x="0" y="1828800"/>
            <a:ext cx="8991600" cy="388620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541932" y="5725180"/>
            <a:ext cx="3907736" cy="523220"/>
          </a:xfrm>
          <a:prstGeom prst="rect">
            <a:avLst/>
          </a:prstGeom>
          <a:noFill/>
        </p:spPr>
        <p:txBody>
          <a:bodyPr wrap="none" rtlCol="0">
            <a:spAutoFit/>
          </a:bodyPr>
          <a:lstStyle/>
          <a:p>
            <a:r>
              <a:rPr lang="en-US" sz="2800" dirty="0" smtClean="0">
                <a:solidFill>
                  <a:schemeClr val="accent5">
                    <a:lumMod val="60000"/>
                    <a:lumOff val="40000"/>
                  </a:schemeClr>
                </a:solidFill>
              </a:rPr>
              <a:t>Every device uses this API</a:t>
            </a:r>
            <a:endParaRPr lang="en-US" sz="2800" dirty="0">
              <a:solidFill>
                <a:schemeClr val="accent5">
                  <a:lumMod val="60000"/>
                  <a:lumOff val="40000"/>
                </a:schemeClr>
              </a:solidFill>
            </a:endParaRPr>
          </a:p>
        </p:txBody>
      </p:sp>
    </p:spTree>
    <p:extLst>
      <p:ext uri="{BB962C8B-B14F-4D97-AF65-F5344CB8AC3E}">
        <p14:creationId xmlns:p14="http://schemas.microsoft.com/office/powerpoint/2010/main" val="275908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n-US" dirty="0" smtClean="0"/>
              <a:t>I/O Device API</a:t>
            </a:r>
            <a:endParaRPr lang="en-US" dirty="0"/>
          </a:p>
        </p:txBody>
      </p:sp>
      <p:sp>
        <p:nvSpPr>
          <p:cNvPr id="3" name="Content Placeholder 2"/>
          <p:cNvSpPr>
            <a:spLocks noGrp="1"/>
          </p:cNvSpPr>
          <p:nvPr>
            <p:ph idx="1"/>
            <p:custDataLst>
              <p:tags r:id="rId2"/>
            </p:custDataLst>
          </p:nvPr>
        </p:nvSpPr>
        <p:spPr>
          <a:xfrm>
            <a:off x="228600" y="685800"/>
            <a:ext cx="8686800" cy="6400800"/>
          </a:xfrm>
        </p:spPr>
        <p:txBody>
          <a:bodyPr>
            <a:normAutofit/>
          </a:bodyPr>
          <a:lstStyle/>
          <a:p>
            <a:r>
              <a:rPr lang="en-US" dirty="0" smtClean="0"/>
              <a:t>Simple (old) example: </a:t>
            </a:r>
            <a:r>
              <a:rPr lang="en-US" dirty="0" smtClean="0">
                <a:solidFill>
                  <a:schemeClr val="accent5">
                    <a:lumMod val="60000"/>
                    <a:lumOff val="40000"/>
                  </a:schemeClr>
                </a:solidFill>
              </a:rPr>
              <a:t>AT Keyboard Device</a:t>
            </a:r>
          </a:p>
          <a:p>
            <a:endParaRPr lang="en-US" dirty="0" smtClean="0">
              <a:solidFill>
                <a:schemeClr val="accent1"/>
              </a:solidFill>
            </a:endParaRPr>
          </a:p>
          <a:p>
            <a:endParaRPr lang="en-US" dirty="0" smtClean="0">
              <a:solidFill>
                <a:schemeClr val="accent1"/>
              </a:solidFill>
            </a:endParaRPr>
          </a:p>
          <a:p>
            <a:r>
              <a:rPr lang="en-US" dirty="0" smtClean="0">
                <a:solidFill>
                  <a:schemeClr val="accent5">
                    <a:lumMod val="60000"/>
                    <a:lumOff val="40000"/>
                  </a:schemeClr>
                </a:solidFill>
              </a:rPr>
              <a:t>8-bit Status</a:t>
            </a:r>
            <a:r>
              <a:rPr lang="en-US" dirty="0" smtClean="0"/>
              <a:t>:</a:t>
            </a:r>
          </a:p>
          <a:p>
            <a:r>
              <a:rPr lang="en-US" dirty="0" smtClean="0">
                <a:solidFill>
                  <a:schemeClr val="accent5">
                    <a:lumMod val="60000"/>
                    <a:lumOff val="40000"/>
                  </a:schemeClr>
                </a:solidFill>
              </a:rPr>
              <a:t>8-bit Command</a:t>
            </a:r>
            <a:r>
              <a:rPr lang="en-US" dirty="0" smtClean="0"/>
              <a:t>: </a:t>
            </a:r>
            <a:br>
              <a:rPr lang="en-US" dirty="0" smtClean="0"/>
            </a:br>
            <a:r>
              <a:rPr lang="en-US" sz="2800" dirty="0" smtClean="0"/>
              <a:t>0xAA = “self test”</a:t>
            </a:r>
            <a:br>
              <a:rPr lang="en-US" sz="2800" dirty="0" smtClean="0"/>
            </a:br>
            <a:r>
              <a:rPr lang="en-US" sz="2800" dirty="0" smtClean="0"/>
              <a:t>0xAE = “enable </a:t>
            </a:r>
            <a:r>
              <a:rPr lang="en-US" sz="2800" dirty="0" err="1" smtClean="0"/>
              <a:t>kbd</a:t>
            </a:r>
            <a:r>
              <a:rPr lang="en-US" sz="2800" dirty="0" smtClean="0"/>
              <a:t>”</a:t>
            </a:r>
            <a:br>
              <a:rPr lang="en-US" sz="2800" dirty="0" smtClean="0"/>
            </a:br>
            <a:r>
              <a:rPr lang="en-US" sz="2800" dirty="0" smtClean="0"/>
              <a:t>0xED = “set LEDs”</a:t>
            </a:r>
          </a:p>
          <a:p>
            <a:r>
              <a:rPr lang="en-US" sz="2800" dirty="0" smtClean="0"/>
              <a:t>	…</a:t>
            </a:r>
            <a:endParaRPr lang="en-US" dirty="0" smtClean="0"/>
          </a:p>
          <a:p>
            <a:r>
              <a:rPr lang="en-US" dirty="0" smtClean="0">
                <a:solidFill>
                  <a:schemeClr val="accent5">
                    <a:lumMod val="60000"/>
                    <a:lumOff val="40000"/>
                  </a:schemeClr>
                </a:solidFill>
              </a:rPr>
              <a:t>8-bit Data</a:t>
            </a:r>
            <a:r>
              <a:rPr lang="en-US" dirty="0" smtClean="0"/>
              <a:t>: </a:t>
            </a:r>
            <a:br>
              <a:rPr lang="en-US" dirty="0" smtClean="0"/>
            </a:br>
            <a:r>
              <a:rPr lang="en-US" dirty="0" err="1" smtClean="0"/>
              <a:t>scancode</a:t>
            </a:r>
            <a:r>
              <a:rPr lang="en-US" dirty="0" smtClean="0"/>
              <a:t> (when reading) </a:t>
            </a:r>
            <a:br>
              <a:rPr lang="en-US" dirty="0" smtClean="0"/>
            </a:br>
            <a:r>
              <a:rPr lang="en-US" dirty="0" smtClean="0"/>
              <a:t>LED state (when writing) or …</a:t>
            </a:r>
            <a:endParaRPr lang="en-US" dirty="0"/>
          </a:p>
        </p:txBody>
      </p:sp>
      <p:graphicFrame>
        <p:nvGraphicFramePr>
          <p:cNvPr id="4" name="Table 3"/>
          <p:cNvGraphicFramePr>
            <a:graphicFrameLocks noGrp="1"/>
          </p:cNvGraphicFramePr>
          <p:nvPr>
            <p:custDataLst>
              <p:tags r:id="rId3"/>
            </p:custDataLst>
            <p:extLst/>
          </p:nvPr>
        </p:nvGraphicFramePr>
        <p:xfrm>
          <a:off x="2438400" y="2590800"/>
          <a:ext cx="6096000" cy="37084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62000">
                  <a:extLst>
                    <a:ext uri="{9D8B030D-6E8A-4147-A177-3AD203B41FA5}">
                      <a16:colId xmlns:a16="http://schemas.microsoft.com/office/drawing/2014/main" val="20005"/>
                    </a:ext>
                  </a:extLst>
                </a:gridCol>
                <a:gridCol w="762000">
                  <a:extLst>
                    <a:ext uri="{9D8B030D-6E8A-4147-A177-3AD203B41FA5}">
                      <a16:colId xmlns:a16="http://schemas.microsoft.com/office/drawing/2014/main" val="20006"/>
                    </a:ext>
                  </a:extLst>
                </a:gridCol>
                <a:gridCol w="762000">
                  <a:extLst>
                    <a:ext uri="{9D8B030D-6E8A-4147-A177-3AD203B41FA5}">
                      <a16:colId xmlns:a16="http://schemas.microsoft.com/office/drawing/2014/main" val="20007"/>
                    </a:ext>
                  </a:extLst>
                </a:gridCol>
              </a:tblGrid>
              <a:tr h="370840">
                <a:tc>
                  <a:txBody>
                    <a:bodyPr/>
                    <a:lstStyle/>
                    <a:p>
                      <a:pPr algn="ctr"/>
                      <a:r>
                        <a:rPr lang="en-US" sz="2400" b="0" dirty="0" smtClean="0">
                          <a:solidFill>
                            <a:schemeClr val="bg1"/>
                          </a:solidFill>
                        </a:rPr>
                        <a:t>PE</a:t>
                      </a:r>
                      <a:endParaRPr lang="en-US" sz="2400" b="0" dirty="0">
                        <a:solidFill>
                          <a:schemeClr val="bg1"/>
                        </a:solidFill>
                      </a:endParaRPr>
                    </a:p>
                  </a:txBody>
                  <a:tcPr marL="0" marR="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b="0" dirty="0" smtClean="0">
                          <a:solidFill>
                            <a:schemeClr val="bg1"/>
                          </a:solidFill>
                        </a:rPr>
                        <a:t>TO</a:t>
                      </a:r>
                      <a:endParaRPr lang="en-US" sz="2400" b="0" dirty="0">
                        <a:solidFill>
                          <a:schemeClr val="bg1"/>
                        </a:solidFill>
                      </a:endParaRPr>
                    </a:p>
                  </a:txBody>
                  <a:tcPr marL="0" marR="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a:txBody>
                    <a:bodyPr/>
                    <a:lstStyle/>
                    <a:p>
                      <a:pPr algn="ctr"/>
                      <a:r>
                        <a:rPr lang="en-US" sz="2400" b="0" dirty="0" smtClean="0">
                          <a:solidFill>
                            <a:schemeClr val="bg1"/>
                          </a:solidFill>
                        </a:rPr>
                        <a:t>AUXB</a:t>
                      </a:r>
                      <a:endParaRPr lang="en-US" sz="2400" b="0" dirty="0">
                        <a:solidFill>
                          <a:schemeClr val="bg1"/>
                        </a:solidFill>
                      </a:endParaRPr>
                    </a:p>
                  </a:txBody>
                  <a:tcPr marL="0" marR="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a:txBody>
                    <a:bodyPr/>
                    <a:lstStyle/>
                    <a:p>
                      <a:pPr algn="ctr"/>
                      <a:r>
                        <a:rPr lang="en-US" sz="2400" b="0" dirty="0" smtClean="0">
                          <a:solidFill>
                            <a:schemeClr val="bg1"/>
                          </a:solidFill>
                        </a:rPr>
                        <a:t>LOCK</a:t>
                      </a:r>
                      <a:endParaRPr lang="en-US" sz="2400" b="0" dirty="0">
                        <a:solidFill>
                          <a:schemeClr val="bg1"/>
                        </a:solidFill>
                      </a:endParaRPr>
                    </a:p>
                  </a:txBody>
                  <a:tcPr marL="0" marR="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a:txBody>
                    <a:bodyPr/>
                    <a:lstStyle/>
                    <a:p>
                      <a:pPr algn="ctr"/>
                      <a:r>
                        <a:rPr lang="en-US" sz="2400" b="0" dirty="0" smtClean="0">
                          <a:solidFill>
                            <a:schemeClr val="bg1"/>
                          </a:solidFill>
                        </a:rPr>
                        <a:t>AL2</a:t>
                      </a:r>
                      <a:endParaRPr lang="en-US" sz="2400" b="0" dirty="0">
                        <a:solidFill>
                          <a:schemeClr val="bg1"/>
                        </a:solidFill>
                      </a:endParaRPr>
                    </a:p>
                  </a:txBody>
                  <a:tcPr marL="0" marR="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a:txBody>
                    <a:bodyPr/>
                    <a:lstStyle/>
                    <a:p>
                      <a:pPr algn="ctr"/>
                      <a:r>
                        <a:rPr lang="en-US" sz="2400" b="0" dirty="0" smtClean="0">
                          <a:solidFill>
                            <a:schemeClr val="bg1"/>
                          </a:solidFill>
                        </a:rPr>
                        <a:t>SYSF</a:t>
                      </a:r>
                      <a:endParaRPr lang="en-US" sz="2400" b="0" dirty="0">
                        <a:solidFill>
                          <a:schemeClr val="bg1"/>
                        </a:solidFill>
                      </a:endParaRPr>
                    </a:p>
                  </a:txBody>
                  <a:tcPr marL="0" marR="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a:txBody>
                    <a:bodyPr/>
                    <a:lstStyle/>
                    <a:p>
                      <a:pPr algn="ctr"/>
                      <a:r>
                        <a:rPr lang="en-US" sz="2400" b="0" dirty="0" smtClean="0">
                          <a:solidFill>
                            <a:schemeClr val="bg1"/>
                          </a:solidFill>
                        </a:rPr>
                        <a:t>IBS</a:t>
                      </a:r>
                      <a:endParaRPr lang="en-US" sz="2400" b="0" dirty="0">
                        <a:solidFill>
                          <a:schemeClr val="bg1"/>
                        </a:solidFill>
                      </a:endParaRPr>
                    </a:p>
                  </a:txBody>
                  <a:tcPr marL="0" marR="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a:txBody>
                    <a:bodyPr/>
                    <a:lstStyle/>
                    <a:p>
                      <a:pPr algn="ctr"/>
                      <a:r>
                        <a:rPr lang="en-US" sz="2400" b="0" dirty="0" smtClean="0">
                          <a:solidFill>
                            <a:schemeClr val="bg1"/>
                          </a:solidFill>
                        </a:rPr>
                        <a:t>OBS</a:t>
                      </a:r>
                      <a:endParaRPr lang="en-US" sz="2400" b="0" dirty="0">
                        <a:solidFill>
                          <a:schemeClr val="bg1"/>
                        </a:solidFill>
                      </a:endParaRPr>
                    </a:p>
                  </a:txBody>
                  <a:tcPr marL="0" marR="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pic>
        <p:nvPicPr>
          <p:cNvPr id="1026" name="Picture 2" descr="http://upload.wikimedia.org/wikipedia/commons/b/b8/AT_keyboard.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48400" y="1142999"/>
            <a:ext cx="2315142" cy="144809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629400" y="3352800"/>
            <a:ext cx="953018" cy="1200329"/>
          </a:xfrm>
          <a:prstGeom prst="rect">
            <a:avLst/>
          </a:prstGeom>
          <a:noFill/>
        </p:spPr>
        <p:txBody>
          <a:bodyPr wrap="none" rtlCol="0">
            <a:spAutoFit/>
          </a:bodyPr>
          <a:lstStyle/>
          <a:p>
            <a:r>
              <a:rPr lang="en-US" sz="2400" dirty="0" smtClean="0">
                <a:solidFill>
                  <a:schemeClr val="accent5">
                    <a:lumMod val="60000"/>
                    <a:lumOff val="40000"/>
                  </a:schemeClr>
                </a:solidFill>
              </a:rPr>
              <a:t>Input</a:t>
            </a:r>
          </a:p>
          <a:p>
            <a:r>
              <a:rPr lang="en-US" sz="2400" dirty="0" smtClean="0">
                <a:solidFill>
                  <a:schemeClr val="accent5">
                    <a:lumMod val="60000"/>
                    <a:lumOff val="40000"/>
                  </a:schemeClr>
                </a:solidFill>
              </a:rPr>
              <a:t>Buffer</a:t>
            </a:r>
          </a:p>
          <a:p>
            <a:r>
              <a:rPr lang="en-US" sz="2400" dirty="0" smtClean="0">
                <a:solidFill>
                  <a:schemeClr val="accent5">
                    <a:lumMod val="60000"/>
                    <a:lumOff val="40000"/>
                  </a:schemeClr>
                </a:solidFill>
              </a:rPr>
              <a:t>Stats</a:t>
            </a:r>
            <a:endParaRPr lang="en-US" sz="2400" dirty="0">
              <a:solidFill>
                <a:schemeClr val="accent5">
                  <a:lumMod val="60000"/>
                  <a:lumOff val="40000"/>
                </a:schemeClr>
              </a:solidFill>
            </a:endParaRPr>
          </a:p>
        </p:txBody>
      </p:sp>
      <p:sp>
        <p:nvSpPr>
          <p:cNvPr id="8" name="TextBox 7"/>
          <p:cNvSpPr txBox="1"/>
          <p:nvPr/>
        </p:nvSpPr>
        <p:spPr>
          <a:xfrm>
            <a:off x="7962382" y="3352800"/>
            <a:ext cx="953018" cy="1200329"/>
          </a:xfrm>
          <a:prstGeom prst="rect">
            <a:avLst/>
          </a:prstGeom>
          <a:noFill/>
        </p:spPr>
        <p:txBody>
          <a:bodyPr wrap="none" rtlCol="0">
            <a:spAutoFit/>
          </a:bodyPr>
          <a:lstStyle/>
          <a:p>
            <a:r>
              <a:rPr lang="en-US" sz="2400" dirty="0" smtClean="0">
                <a:solidFill>
                  <a:schemeClr val="accent5">
                    <a:lumMod val="60000"/>
                    <a:lumOff val="40000"/>
                  </a:schemeClr>
                </a:solidFill>
              </a:rPr>
              <a:t>Input</a:t>
            </a:r>
          </a:p>
          <a:p>
            <a:r>
              <a:rPr lang="en-US" sz="2400" dirty="0" smtClean="0">
                <a:solidFill>
                  <a:schemeClr val="accent5">
                    <a:lumMod val="60000"/>
                    <a:lumOff val="40000"/>
                  </a:schemeClr>
                </a:solidFill>
              </a:rPr>
              <a:t>Buffer</a:t>
            </a:r>
          </a:p>
          <a:p>
            <a:r>
              <a:rPr lang="en-US" sz="2400" dirty="0" smtClean="0">
                <a:solidFill>
                  <a:schemeClr val="accent5">
                    <a:lumMod val="60000"/>
                    <a:lumOff val="40000"/>
                  </a:schemeClr>
                </a:solidFill>
              </a:rPr>
              <a:t>Stats</a:t>
            </a:r>
            <a:endParaRPr lang="en-US" sz="2400" dirty="0">
              <a:solidFill>
                <a:schemeClr val="accent5">
                  <a:lumMod val="60000"/>
                  <a:lumOff val="40000"/>
                </a:schemeClr>
              </a:solidFill>
            </a:endParaRPr>
          </a:p>
        </p:txBody>
      </p:sp>
      <p:cxnSp>
        <p:nvCxnSpPr>
          <p:cNvPr id="7" name="Straight Connector 6"/>
          <p:cNvCxnSpPr>
            <a:stCxn id="5" idx="0"/>
          </p:cNvCxnSpPr>
          <p:nvPr/>
        </p:nvCxnSpPr>
        <p:spPr>
          <a:xfrm flipV="1">
            <a:off x="7105909" y="2895600"/>
            <a:ext cx="300062" cy="457200"/>
          </a:xfrm>
          <a:prstGeom prst="line">
            <a:avLst/>
          </a:prstGeom>
          <a:ln w="254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8" idx="0"/>
          </p:cNvCxnSpPr>
          <p:nvPr/>
        </p:nvCxnSpPr>
        <p:spPr>
          <a:xfrm flipH="1" flipV="1">
            <a:off x="8153400" y="2971800"/>
            <a:ext cx="285491" cy="381000"/>
          </a:xfrm>
          <a:prstGeom prst="line">
            <a:avLst/>
          </a:prstGeom>
          <a:ln w="254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0285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2498" name="Rectangle 2"/>
          <p:cNvSpPr>
            <a:spLocks noGrp="1" noChangeArrowheads="1"/>
          </p:cNvSpPr>
          <p:nvPr>
            <p:ph type="title"/>
            <p:custDataLst>
              <p:tags r:id="rId1"/>
            </p:custDataLst>
          </p:nvPr>
        </p:nvSpPr>
        <p:spPr/>
        <p:txBody>
          <a:bodyPr>
            <a:normAutofit fontScale="90000"/>
          </a:bodyPr>
          <a:lstStyle/>
          <a:p>
            <a:r>
              <a:rPr lang="en-US" smtClean="0"/>
              <a:t>Communication Interface</a:t>
            </a:r>
            <a:endParaRPr lang="en-US"/>
          </a:p>
        </p:txBody>
      </p:sp>
      <p:sp>
        <p:nvSpPr>
          <p:cNvPr id="4202499" name="Rectangle 3"/>
          <p:cNvSpPr>
            <a:spLocks noGrp="1" noChangeArrowheads="1"/>
          </p:cNvSpPr>
          <p:nvPr>
            <p:ph idx="1"/>
            <p:custDataLst>
              <p:tags r:id="rId2"/>
            </p:custDataLst>
          </p:nvPr>
        </p:nvSpPr>
        <p:spPr>
          <a:xfrm>
            <a:off x="0" y="685800"/>
            <a:ext cx="8915400" cy="4114800"/>
          </a:xfrm>
        </p:spPr>
        <p:txBody>
          <a:bodyPr>
            <a:normAutofit/>
          </a:bodyPr>
          <a:lstStyle/>
          <a:p>
            <a:r>
              <a:rPr lang="en-US" dirty="0" smtClean="0"/>
              <a:t>Q: How does </a:t>
            </a:r>
            <a:r>
              <a:rPr lang="en-US" strike="sngStrike" dirty="0" smtClean="0"/>
              <a:t> program </a:t>
            </a:r>
            <a:r>
              <a:rPr lang="en-US" dirty="0" smtClean="0"/>
              <a:t> </a:t>
            </a:r>
            <a:r>
              <a:rPr lang="en-US" strike="sngStrike" dirty="0" smtClean="0"/>
              <a:t> OS </a:t>
            </a:r>
            <a:r>
              <a:rPr lang="en-US" dirty="0" smtClean="0"/>
              <a:t> code talk to device?</a:t>
            </a:r>
          </a:p>
          <a:p>
            <a:r>
              <a:rPr lang="en-US" dirty="0" smtClean="0"/>
              <a:t>A: special instructions to talk over special busses</a:t>
            </a:r>
          </a:p>
          <a:p>
            <a:r>
              <a:rPr lang="en-US" dirty="0" smtClean="0">
                <a:solidFill>
                  <a:schemeClr val="accent5">
                    <a:lumMod val="60000"/>
                    <a:lumOff val="40000"/>
                  </a:schemeClr>
                </a:solidFill>
              </a:rPr>
              <a:t>Programmed I/O</a:t>
            </a:r>
          </a:p>
          <a:p>
            <a:pPr lvl="1"/>
            <a:r>
              <a:rPr lang="en-US" dirty="0" err="1" smtClean="0"/>
              <a:t>inb</a:t>
            </a:r>
            <a:r>
              <a:rPr lang="en-US" dirty="0" smtClean="0"/>
              <a:t> $a, 0x64</a:t>
            </a:r>
          </a:p>
          <a:p>
            <a:pPr lvl="1"/>
            <a:r>
              <a:rPr lang="en-US" dirty="0" err="1" smtClean="0"/>
              <a:t>outb</a:t>
            </a:r>
            <a:r>
              <a:rPr lang="en-US" dirty="0" smtClean="0"/>
              <a:t> $a, 0x60</a:t>
            </a:r>
          </a:p>
          <a:p>
            <a:pPr lvl="1"/>
            <a:r>
              <a:rPr lang="en-US" dirty="0" smtClean="0"/>
              <a:t>Specifies: device, data, direction</a:t>
            </a:r>
          </a:p>
          <a:p>
            <a:pPr lvl="1"/>
            <a:r>
              <a:rPr lang="en-US" dirty="0" smtClean="0"/>
              <a:t>Protection: only allowed in kernel mode</a:t>
            </a:r>
          </a:p>
        </p:txBody>
      </p:sp>
      <p:sp>
        <p:nvSpPr>
          <p:cNvPr id="4" name="TextBox 3"/>
          <p:cNvSpPr txBox="1"/>
          <p:nvPr>
            <p:custDataLst>
              <p:tags r:id="rId3"/>
            </p:custDataLst>
          </p:nvPr>
        </p:nvSpPr>
        <p:spPr>
          <a:xfrm>
            <a:off x="152400" y="6172200"/>
            <a:ext cx="6705600" cy="523220"/>
          </a:xfrm>
          <a:prstGeom prst="rect">
            <a:avLst/>
          </a:prstGeom>
          <a:noFill/>
        </p:spPr>
        <p:txBody>
          <a:bodyPr wrap="square" rtlCol="0">
            <a:spAutoFit/>
          </a:bodyPr>
          <a:lstStyle/>
          <a:p>
            <a:r>
              <a:rPr lang="en-US" sz="2800" dirty="0" smtClean="0">
                <a:solidFill>
                  <a:schemeClr val="bg1"/>
                </a:solidFill>
              </a:rPr>
              <a:t>*x86: $a implicit; also </a:t>
            </a:r>
            <a:r>
              <a:rPr lang="en-US" sz="2800" dirty="0" err="1" smtClean="0">
                <a:solidFill>
                  <a:schemeClr val="bg1"/>
                </a:solidFill>
              </a:rPr>
              <a:t>inw</a:t>
            </a:r>
            <a:r>
              <a:rPr lang="en-US" sz="2800" dirty="0" smtClean="0">
                <a:solidFill>
                  <a:schemeClr val="bg1"/>
                </a:solidFill>
              </a:rPr>
              <a:t>, </a:t>
            </a:r>
            <a:r>
              <a:rPr lang="en-US" sz="2800" dirty="0" err="1" smtClean="0">
                <a:solidFill>
                  <a:schemeClr val="bg1"/>
                </a:solidFill>
              </a:rPr>
              <a:t>outw</a:t>
            </a:r>
            <a:r>
              <a:rPr lang="en-US" sz="2800" dirty="0" smtClean="0">
                <a:solidFill>
                  <a:schemeClr val="bg1"/>
                </a:solidFill>
              </a:rPr>
              <a:t>, </a:t>
            </a:r>
            <a:r>
              <a:rPr lang="en-US" sz="2800" dirty="0" err="1" smtClean="0">
                <a:solidFill>
                  <a:schemeClr val="bg1"/>
                </a:solidFill>
              </a:rPr>
              <a:t>inh</a:t>
            </a:r>
            <a:r>
              <a:rPr lang="en-US" sz="2800" dirty="0" smtClean="0">
                <a:solidFill>
                  <a:schemeClr val="bg1"/>
                </a:solidFill>
              </a:rPr>
              <a:t>, </a:t>
            </a:r>
            <a:r>
              <a:rPr lang="en-US" sz="2800" dirty="0" err="1" smtClean="0">
                <a:solidFill>
                  <a:schemeClr val="bg1"/>
                </a:solidFill>
              </a:rPr>
              <a:t>outh</a:t>
            </a:r>
            <a:r>
              <a:rPr lang="en-US" sz="2800" dirty="0" smtClean="0">
                <a:solidFill>
                  <a:schemeClr val="bg1"/>
                </a:solidFill>
              </a:rPr>
              <a:t>, …</a:t>
            </a:r>
          </a:p>
        </p:txBody>
      </p:sp>
      <p:sp>
        <p:nvSpPr>
          <p:cNvPr id="2" name="TextBox 1"/>
          <p:cNvSpPr txBox="1"/>
          <p:nvPr/>
        </p:nvSpPr>
        <p:spPr>
          <a:xfrm>
            <a:off x="4491408" y="1676400"/>
            <a:ext cx="4520148" cy="954107"/>
          </a:xfrm>
          <a:prstGeom prst="rect">
            <a:avLst/>
          </a:prstGeom>
          <a:noFill/>
        </p:spPr>
        <p:txBody>
          <a:bodyPr wrap="none" rtlCol="0">
            <a:spAutoFit/>
          </a:bodyPr>
          <a:lstStyle/>
          <a:p>
            <a:r>
              <a:rPr lang="en-US" sz="2800" dirty="0" smtClean="0">
                <a:solidFill>
                  <a:schemeClr val="accent5">
                    <a:lumMod val="60000"/>
                    <a:lumOff val="40000"/>
                  </a:schemeClr>
                </a:solidFill>
              </a:rPr>
              <a:t>Interact with </a:t>
            </a:r>
            <a:r>
              <a:rPr lang="en-US" sz="2800" dirty="0" err="1" smtClean="0">
                <a:solidFill>
                  <a:schemeClr val="accent5">
                    <a:lumMod val="60000"/>
                    <a:lumOff val="40000"/>
                  </a:schemeClr>
                </a:solidFill>
              </a:rPr>
              <a:t>cmd</a:t>
            </a:r>
            <a:r>
              <a:rPr lang="en-US" sz="2800" dirty="0" smtClean="0">
                <a:solidFill>
                  <a:schemeClr val="accent5">
                    <a:lumMod val="60000"/>
                    <a:lumOff val="40000"/>
                  </a:schemeClr>
                </a:solidFill>
              </a:rPr>
              <a:t>, status, and</a:t>
            </a:r>
          </a:p>
          <a:p>
            <a:r>
              <a:rPr lang="en-US" sz="2800" dirty="0" smtClean="0">
                <a:solidFill>
                  <a:schemeClr val="accent5">
                    <a:lumMod val="60000"/>
                    <a:lumOff val="40000"/>
                  </a:schemeClr>
                </a:solidFill>
              </a:rPr>
              <a:t> data device registers directly </a:t>
            </a:r>
            <a:endParaRPr lang="en-US" sz="2800" dirty="0">
              <a:solidFill>
                <a:schemeClr val="accent5">
                  <a:lumMod val="60000"/>
                  <a:lumOff val="40000"/>
                </a:schemeClr>
              </a:solidFill>
            </a:endParaRPr>
          </a:p>
        </p:txBody>
      </p:sp>
      <p:cxnSp>
        <p:nvCxnSpPr>
          <p:cNvPr id="5" name="Straight Arrow Connector 4"/>
          <p:cNvCxnSpPr/>
          <p:nvPr/>
        </p:nvCxnSpPr>
        <p:spPr>
          <a:xfrm flipH="1">
            <a:off x="3124200" y="2153453"/>
            <a:ext cx="1367208" cy="0"/>
          </a:xfrm>
          <a:prstGeom prst="straightConnector1">
            <a:avLst/>
          </a:prstGeom>
          <a:ln>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319052" y="2524780"/>
            <a:ext cx="2947923" cy="523220"/>
          </a:xfrm>
          <a:prstGeom prst="rect">
            <a:avLst/>
          </a:prstGeom>
          <a:noFill/>
        </p:spPr>
        <p:txBody>
          <a:bodyPr wrap="none" rtlCol="0">
            <a:spAutoFit/>
          </a:bodyPr>
          <a:lstStyle/>
          <a:p>
            <a:r>
              <a:rPr lang="en-US" sz="2800" dirty="0" err="1">
                <a:solidFill>
                  <a:schemeClr val="accent5">
                    <a:lumMod val="60000"/>
                    <a:lumOff val="40000"/>
                  </a:schemeClr>
                </a:solidFill>
              </a:rPr>
              <a:t>k</a:t>
            </a:r>
            <a:r>
              <a:rPr lang="en-US" sz="2800" dirty="0" err="1" smtClean="0">
                <a:solidFill>
                  <a:schemeClr val="accent5">
                    <a:lumMod val="60000"/>
                    <a:lumOff val="40000"/>
                  </a:schemeClr>
                </a:solidFill>
              </a:rPr>
              <a:t>bd</a:t>
            </a:r>
            <a:r>
              <a:rPr lang="en-US" sz="2800" dirty="0" smtClean="0">
                <a:solidFill>
                  <a:schemeClr val="accent5">
                    <a:lumMod val="60000"/>
                    <a:lumOff val="40000"/>
                  </a:schemeClr>
                </a:solidFill>
              </a:rPr>
              <a:t> status register </a:t>
            </a:r>
            <a:endParaRPr lang="en-US" sz="2800" dirty="0">
              <a:solidFill>
                <a:schemeClr val="accent5">
                  <a:lumMod val="60000"/>
                  <a:lumOff val="40000"/>
                </a:schemeClr>
              </a:solidFill>
            </a:endParaRPr>
          </a:p>
        </p:txBody>
      </p:sp>
      <p:cxnSp>
        <p:nvCxnSpPr>
          <p:cNvPr id="10" name="Straight Arrow Connector 9"/>
          <p:cNvCxnSpPr>
            <a:stCxn id="9" idx="1"/>
          </p:cNvCxnSpPr>
          <p:nvPr/>
        </p:nvCxnSpPr>
        <p:spPr>
          <a:xfrm flipH="1" flipV="1">
            <a:off x="2951844" y="2723346"/>
            <a:ext cx="1367208" cy="63044"/>
          </a:xfrm>
          <a:prstGeom prst="straightConnector1">
            <a:avLst/>
          </a:prstGeom>
          <a:ln>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471452" y="3058180"/>
            <a:ext cx="2721130" cy="523220"/>
          </a:xfrm>
          <a:prstGeom prst="rect">
            <a:avLst/>
          </a:prstGeom>
          <a:noFill/>
        </p:spPr>
        <p:txBody>
          <a:bodyPr wrap="none" rtlCol="0">
            <a:spAutoFit/>
          </a:bodyPr>
          <a:lstStyle/>
          <a:p>
            <a:r>
              <a:rPr lang="en-US" sz="2800" dirty="0" err="1">
                <a:solidFill>
                  <a:schemeClr val="accent5">
                    <a:lumMod val="60000"/>
                    <a:lumOff val="40000"/>
                  </a:schemeClr>
                </a:solidFill>
              </a:rPr>
              <a:t>k</a:t>
            </a:r>
            <a:r>
              <a:rPr lang="en-US" sz="2800" dirty="0" err="1" smtClean="0">
                <a:solidFill>
                  <a:schemeClr val="accent5">
                    <a:lumMod val="60000"/>
                    <a:lumOff val="40000"/>
                  </a:schemeClr>
                </a:solidFill>
              </a:rPr>
              <a:t>bd</a:t>
            </a:r>
            <a:r>
              <a:rPr lang="en-US" sz="2800" dirty="0" smtClean="0">
                <a:solidFill>
                  <a:schemeClr val="accent5">
                    <a:lumMod val="60000"/>
                    <a:lumOff val="40000"/>
                  </a:schemeClr>
                </a:solidFill>
              </a:rPr>
              <a:t> data register </a:t>
            </a:r>
            <a:endParaRPr lang="en-US" sz="2800" dirty="0">
              <a:solidFill>
                <a:schemeClr val="accent5">
                  <a:lumMod val="60000"/>
                  <a:lumOff val="40000"/>
                </a:schemeClr>
              </a:solidFill>
            </a:endParaRPr>
          </a:p>
        </p:txBody>
      </p:sp>
      <p:cxnSp>
        <p:nvCxnSpPr>
          <p:cNvPr id="13" name="Straight Arrow Connector 12"/>
          <p:cNvCxnSpPr>
            <a:stCxn id="12" idx="1"/>
          </p:cNvCxnSpPr>
          <p:nvPr/>
        </p:nvCxnSpPr>
        <p:spPr>
          <a:xfrm flipH="1" flipV="1">
            <a:off x="3104244" y="3256746"/>
            <a:ext cx="1367208" cy="63044"/>
          </a:xfrm>
          <a:prstGeom prst="straightConnector1">
            <a:avLst/>
          </a:prstGeom>
          <a:ln>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685800" y="4038600"/>
            <a:ext cx="6506782" cy="53340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15" name="TextBox 14"/>
          <p:cNvSpPr txBox="1"/>
          <p:nvPr/>
        </p:nvSpPr>
        <p:spPr>
          <a:xfrm>
            <a:off x="2895600" y="4572000"/>
            <a:ext cx="6136360" cy="523220"/>
          </a:xfrm>
          <a:prstGeom prst="rect">
            <a:avLst/>
          </a:prstGeom>
          <a:noFill/>
        </p:spPr>
        <p:txBody>
          <a:bodyPr wrap="none" rtlCol="0">
            <a:spAutoFit/>
          </a:bodyPr>
          <a:lstStyle/>
          <a:p>
            <a:r>
              <a:rPr lang="en-US" sz="2800" dirty="0" smtClean="0">
                <a:solidFill>
                  <a:schemeClr val="accent5">
                    <a:lumMod val="60000"/>
                    <a:lumOff val="40000"/>
                  </a:schemeClr>
                </a:solidFill>
              </a:rPr>
              <a:t>Kernel boundary </a:t>
            </a:r>
            <a:r>
              <a:rPr lang="en-US" sz="2800" dirty="0" err="1" smtClean="0">
                <a:solidFill>
                  <a:schemeClr val="accent5">
                    <a:lumMod val="60000"/>
                    <a:lumOff val="40000"/>
                  </a:schemeClr>
                </a:solidFill>
              </a:rPr>
              <a:t>crossinging</a:t>
            </a:r>
            <a:r>
              <a:rPr lang="en-US" sz="2800" dirty="0" smtClean="0">
                <a:solidFill>
                  <a:schemeClr val="accent5">
                    <a:lumMod val="60000"/>
                    <a:lumOff val="40000"/>
                  </a:schemeClr>
                </a:solidFill>
              </a:rPr>
              <a:t> is expensive</a:t>
            </a:r>
            <a:endParaRPr lang="en-US" sz="2800" dirty="0">
              <a:solidFill>
                <a:schemeClr val="accent5">
                  <a:lumMod val="60000"/>
                  <a:lumOff val="40000"/>
                </a:schemeClr>
              </a:solidFill>
            </a:endParaRPr>
          </a:p>
        </p:txBody>
      </p:sp>
    </p:spTree>
    <p:extLst>
      <p:ext uri="{BB962C8B-B14F-4D97-AF65-F5344CB8AC3E}">
        <p14:creationId xmlns:p14="http://schemas.microsoft.com/office/powerpoint/2010/main" val="382677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024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0249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2024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20249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202499">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202499">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9" grpId="0"/>
      <p:bldP spid="12" grpId="0"/>
      <p:bldP spid="7" grpId="0" animBg="1"/>
      <p:bldP spid="1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2498" name="Rectangle 2"/>
          <p:cNvSpPr>
            <a:spLocks noGrp="1" noChangeArrowheads="1"/>
          </p:cNvSpPr>
          <p:nvPr>
            <p:ph type="title"/>
            <p:custDataLst>
              <p:tags r:id="rId1"/>
            </p:custDataLst>
          </p:nvPr>
        </p:nvSpPr>
        <p:spPr/>
        <p:txBody>
          <a:bodyPr>
            <a:normAutofit fontScale="90000"/>
          </a:bodyPr>
          <a:lstStyle/>
          <a:p>
            <a:r>
              <a:rPr lang="en-US" smtClean="0"/>
              <a:t>Communication Interface</a:t>
            </a:r>
            <a:endParaRPr lang="en-US"/>
          </a:p>
        </p:txBody>
      </p:sp>
      <p:sp>
        <p:nvSpPr>
          <p:cNvPr id="4202499" name="Rectangle 3"/>
          <p:cNvSpPr>
            <a:spLocks noGrp="1" noChangeArrowheads="1"/>
          </p:cNvSpPr>
          <p:nvPr>
            <p:ph idx="1"/>
            <p:custDataLst>
              <p:tags r:id="rId2"/>
            </p:custDataLst>
          </p:nvPr>
        </p:nvSpPr>
        <p:spPr>
          <a:xfrm>
            <a:off x="0" y="685800"/>
            <a:ext cx="8915400" cy="4038600"/>
          </a:xfrm>
        </p:spPr>
        <p:txBody>
          <a:bodyPr>
            <a:normAutofit/>
          </a:bodyPr>
          <a:lstStyle/>
          <a:p>
            <a:r>
              <a:rPr lang="en-US" dirty="0" smtClean="0"/>
              <a:t>Q: How does </a:t>
            </a:r>
            <a:r>
              <a:rPr lang="en-US" strike="sngStrike" dirty="0" smtClean="0"/>
              <a:t> program </a:t>
            </a:r>
            <a:r>
              <a:rPr lang="en-US" dirty="0" smtClean="0"/>
              <a:t> </a:t>
            </a:r>
            <a:r>
              <a:rPr lang="en-US" strike="sngStrike" dirty="0" smtClean="0"/>
              <a:t> OS </a:t>
            </a:r>
            <a:r>
              <a:rPr lang="en-US" dirty="0" smtClean="0"/>
              <a:t> code talk to device?</a:t>
            </a:r>
          </a:p>
          <a:p>
            <a:r>
              <a:rPr lang="en-US" dirty="0" smtClean="0"/>
              <a:t>A: Map registers into virtual address space</a:t>
            </a:r>
          </a:p>
          <a:p>
            <a:r>
              <a:rPr lang="en-US" dirty="0" smtClean="0">
                <a:solidFill>
                  <a:schemeClr val="accent5">
                    <a:lumMod val="60000"/>
                    <a:lumOff val="40000"/>
                  </a:schemeClr>
                </a:solidFill>
              </a:rPr>
              <a:t>Memory-mapped I/O</a:t>
            </a:r>
          </a:p>
          <a:p>
            <a:pPr lvl="1"/>
            <a:r>
              <a:rPr lang="en-US" dirty="0" smtClean="0"/>
              <a:t>Accesses to certain addresses redirected to I/O devices</a:t>
            </a:r>
          </a:p>
          <a:p>
            <a:pPr lvl="1"/>
            <a:r>
              <a:rPr lang="en-US" dirty="0" smtClean="0"/>
              <a:t>Data goes over the memory bus</a:t>
            </a:r>
          </a:p>
          <a:p>
            <a:pPr lvl="1"/>
            <a:r>
              <a:rPr lang="en-US" dirty="0" smtClean="0"/>
              <a:t>Protection: via bits in </a:t>
            </a:r>
            <a:r>
              <a:rPr lang="en-US" dirty="0" err="1" smtClean="0"/>
              <a:t>pagetable</a:t>
            </a:r>
            <a:r>
              <a:rPr lang="en-US" dirty="0" smtClean="0"/>
              <a:t> entries</a:t>
            </a:r>
          </a:p>
          <a:p>
            <a:pPr lvl="1"/>
            <a:r>
              <a:rPr lang="en-US" dirty="0" err="1" smtClean="0"/>
              <a:t>OS+MMU+devices</a:t>
            </a:r>
            <a:r>
              <a:rPr lang="en-US" dirty="0" smtClean="0"/>
              <a:t> configure mappings</a:t>
            </a:r>
          </a:p>
        </p:txBody>
      </p:sp>
      <p:sp>
        <p:nvSpPr>
          <p:cNvPr id="5" name="TextBox 4"/>
          <p:cNvSpPr txBox="1"/>
          <p:nvPr/>
        </p:nvSpPr>
        <p:spPr>
          <a:xfrm>
            <a:off x="4441752" y="1838980"/>
            <a:ext cx="4567341" cy="523220"/>
          </a:xfrm>
          <a:prstGeom prst="rect">
            <a:avLst/>
          </a:prstGeom>
          <a:noFill/>
        </p:spPr>
        <p:txBody>
          <a:bodyPr wrap="none" rtlCol="0">
            <a:spAutoFit/>
          </a:bodyPr>
          <a:lstStyle/>
          <a:p>
            <a:r>
              <a:rPr lang="en-US" sz="2800" dirty="0" smtClean="0">
                <a:solidFill>
                  <a:schemeClr val="accent5">
                    <a:lumMod val="60000"/>
                    <a:lumOff val="40000"/>
                  </a:schemeClr>
                </a:solidFill>
              </a:rPr>
              <a:t>Faster. Less boundary crossing</a:t>
            </a:r>
            <a:endParaRPr lang="en-US" sz="2800" dirty="0">
              <a:solidFill>
                <a:schemeClr val="accent5">
                  <a:lumMod val="60000"/>
                  <a:lumOff val="40000"/>
                </a:schemeClr>
              </a:solidFill>
            </a:endParaRPr>
          </a:p>
        </p:txBody>
      </p:sp>
      <p:cxnSp>
        <p:nvCxnSpPr>
          <p:cNvPr id="6" name="Straight Arrow Connector 5"/>
          <p:cNvCxnSpPr/>
          <p:nvPr/>
        </p:nvCxnSpPr>
        <p:spPr>
          <a:xfrm flipH="1">
            <a:off x="3810000" y="2163633"/>
            <a:ext cx="683604" cy="0"/>
          </a:xfrm>
          <a:prstGeom prst="straightConnector1">
            <a:avLst/>
          </a:prstGeom>
          <a:ln>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2590800" y="2514600"/>
            <a:ext cx="2590800" cy="45720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0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024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0249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2024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20249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20249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202499">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4546" name="Rectangle 2"/>
          <p:cNvSpPr>
            <a:spLocks noGrp="1" noChangeArrowheads="1"/>
          </p:cNvSpPr>
          <p:nvPr>
            <p:ph type="title"/>
            <p:custDataLst>
              <p:tags r:id="rId1"/>
            </p:custDataLst>
          </p:nvPr>
        </p:nvSpPr>
        <p:spPr/>
        <p:txBody>
          <a:bodyPr>
            <a:normAutofit fontScale="90000"/>
          </a:bodyPr>
          <a:lstStyle/>
          <a:p>
            <a:r>
              <a:rPr lang="en-US" smtClean="0"/>
              <a:t>Memory-Mapped I/O</a:t>
            </a:r>
            <a:endParaRPr lang="en-US"/>
          </a:p>
        </p:txBody>
      </p:sp>
      <p:sp>
        <p:nvSpPr>
          <p:cNvPr id="4204551" name="Rectangle 7"/>
          <p:cNvSpPr>
            <a:spLocks noChangeArrowheads="1"/>
          </p:cNvSpPr>
          <p:nvPr>
            <p:custDataLst>
              <p:tags r:id="rId2"/>
            </p:custDataLst>
          </p:nvPr>
        </p:nvSpPr>
        <p:spPr bwMode="auto">
          <a:xfrm>
            <a:off x="2819400" y="5127085"/>
            <a:ext cx="1676400" cy="228600"/>
          </a:xfrm>
          <a:prstGeom prst="rect">
            <a:avLst/>
          </a:prstGeom>
          <a:solidFill>
            <a:schemeClr val="accent2">
              <a:lumMod val="50000"/>
            </a:schemeClr>
          </a:solidFill>
          <a:ln w="19050">
            <a:solidFill>
              <a:srgbClr val="FFFFFF"/>
            </a:solidFill>
            <a:miter lim="800000"/>
            <a:headEnd/>
            <a:tailEnd/>
          </a:ln>
          <a:effectLst/>
        </p:spPr>
        <p:txBody>
          <a:bodyPr wrap="none" anchor="ctr"/>
          <a:lstStyle/>
          <a:p>
            <a:endParaRPr lang="en-US"/>
          </a:p>
        </p:txBody>
      </p:sp>
      <p:sp>
        <p:nvSpPr>
          <p:cNvPr id="10" name="Rectangle 7"/>
          <p:cNvSpPr>
            <a:spLocks noChangeArrowheads="1"/>
          </p:cNvSpPr>
          <p:nvPr>
            <p:custDataLst>
              <p:tags r:id="rId3"/>
            </p:custDataLst>
          </p:nvPr>
        </p:nvSpPr>
        <p:spPr bwMode="auto">
          <a:xfrm>
            <a:off x="2819400" y="5355685"/>
            <a:ext cx="1676400" cy="304800"/>
          </a:xfrm>
          <a:prstGeom prst="rect">
            <a:avLst/>
          </a:prstGeom>
          <a:solidFill>
            <a:schemeClr val="accent2">
              <a:lumMod val="50000"/>
            </a:schemeClr>
          </a:solidFill>
          <a:ln w="19050">
            <a:solidFill>
              <a:srgbClr val="FFFFFF"/>
            </a:solidFill>
            <a:miter lim="800000"/>
            <a:headEnd/>
            <a:tailEnd/>
          </a:ln>
          <a:effectLst/>
        </p:spPr>
        <p:txBody>
          <a:bodyPr wrap="none" anchor="ctr"/>
          <a:lstStyle/>
          <a:p>
            <a:endParaRPr lang="en-US"/>
          </a:p>
        </p:txBody>
      </p:sp>
      <p:sp>
        <p:nvSpPr>
          <p:cNvPr id="11" name="Rectangle 7"/>
          <p:cNvSpPr>
            <a:spLocks noChangeArrowheads="1"/>
          </p:cNvSpPr>
          <p:nvPr>
            <p:custDataLst>
              <p:tags r:id="rId4"/>
            </p:custDataLst>
          </p:nvPr>
        </p:nvSpPr>
        <p:spPr bwMode="auto">
          <a:xfrm>
            <a:off x="2819400" y="5660485"/>
            <a:ext cx="1676400" cy="228600"/>
          </a:xfrm>
          <a:prstGeom prst="rect">
            <a:avLst/>
          </a:prstGeom>
          <a:solidFill>
            <a:schemeClr val="accent2">
              <a:lumMod val="50000"/>
            </a:schemeClr>
          </a:solidFill>
          <a:ln w="19050">
            <a:solidFill>
              <a:srgbClr val="FFFFFF"/>
            </a:solidFill>
            <a:miter lim="800000"/>
            <a:headEnd/>
            <a:tailEnd/>
          </a:ln>
          <a:effectLst/>
        </p:spPr>
        <p:txBody>
          <a:bodyPr wrap="none" anchor="ctr"/>
          <a:lstStyle/>
          <a:p>
            <a:endParaRPr lang="en-US"/>
          </a:p>
        </p:txBody>
      </p:sp>
      <p:sp>
        <p:nvSpPr>
          <p:cNvPr id="12" name="Rectangle 3"/>
          <p:cNvSpPr>
            <a:spLocks noChangeArrowheads="1"/>
          </p:cNvSpPr>
          <p:nvPr>
            <p:custDataLst>
              <p:tags r:id="rId5"/>
            </p:custDataLst>
          </p:nvPr>
        </p:nvSpPr>
        <p:spPr bwMode="auto">
          <a:xfrm>
            <a:off x="2819400" y="2231485"/>
            <a:ext cx="1676400" cy="3810000"/>
          </a:xfrm>
          <a:prstGeom prst="rect">
            <a:avLst/>
          </a:prstGeom>
          <a:noFill/>
          <a:ln w="28575">
            <a:solidFill>
              <a:schemeClr val="accent5">
                <a:lumMod val="60000"/>
                <a:lumOff val="40000"/>
              </a:schemeClr>
            </a:solidFill>
            <a:miter lim="800000"/>
            <a:headEnd/>
            <a:tailEnd/>
          </a:ln>
          <a:effectLst/>
        </p:spPr>
        <p:txBody>
          <a:bodyPr wrap="none" anchor="ctr">
            <a:noAutofit/>
          </a:bodyPr>
          <a:lstStyle/>
          <a:p>
            <a:pPr algn="ctr" eaLnBrk="1" hangingPunct="1"/>
            <a:r>
              <a:rPr lang="en-US" sz="2400" dirty="0" smtClean="0">
                <a:solidFill>
                  <a:srgbClr val="FFFFFF"/>
                </a:solidFill>
                <a:latin typeface="Calibri"/>
              </a:rPr>
              <a:t>Physical</a:t>
            </a:r>
            <a:endParaRPr lang="en-US" sz="2400" dirty="0">
              <a:solidFill>
                <a:srgbClr val="FFFFFF"/>
              </a:solidFill>
              <a:latin typeface="Calibri"/>
            </a:endParaRPr>
          </a:p>
          <a:p>
            <a:pPr algn="ctr" eaLnBrk="1" hangingPunct="1"/>
            <a:r>
              <a:rPr lang="en-US" sz="2400" dirty="0">
                <a:solidFill>
                  <a:srgbClr val="FFFFFF"/>
                </a:solidFill>
                <a:latin typeface="Calibri"/>
              </a:rPr>
              <a:t>Address </a:t>
            </a:r>
          </a:p>
          <a:p>
            <a:pPr algn="ctr" eaLnBrk="1" hangingPunct="1"/>
            <a:r>
              <a:rPr lang="en-US" sz="2400" dirty="0">
                <a:solidFill>
                  <a:srgbClr val="FFFFFF"/>
                </a:solidFill>
                <a:latin typeface="Calibri"/>
              </a:rPr>
              <a:t>Space</a:t>
            </a:r>
          </a:p>
        </p:txBody>
      </p:sp>
      <p:sp>
        <p:nvSpPr>
          <p:cNvPr id="15" name="Rectangle 7"/>
          <p:cNvSpPr>
            <a:spLocks noChangeArrowheads="1"/>
          </p:cNvSpPr>
          <p:nvPr>
            <p:custDataLst>
              <p:tags r:id="rId6"/>
            </p:custDataLst>
          </p:nvPr>
        </p:nvSpPr>
        <p:spPr bwMode="auto">
          <a:xfrm>
            <a:off x="304800" y="1219200"/>
            <a:ext cx="1676400" cy="228600"/>
          </a:xfrm>
          <a:prstGeom prst="rect">
            <a:avLst/>
          </a:prstGeom>
          <a:solidFill>
            <a:schemeClr val="accent2">
              <a:lumMod val="50000"/>
            </a:schemeClr>
          </a:solidFill>
          <a:ln w="19050">
            <a:solidFill>
              <a:srgbClr val="FFFFFF"/>
            </a:solidFill>
            <a:miter lim="800000"/>
            <a:headEnd/>
            <a:tailEnd/>
          </a:ln>
          <a:effectLst/>
        </p:spPr>
        <p:txBody>
          <a:bodyPr wrap="none" anchor="ctr"/>
          <a:lstStyle/>
          <a:p>
            <a:endParaRPr lang="en-US"/>
          </a:p>
        </p:txBody>
      </p:sp>
      <p:sp>
        <p:nvSpPr>
          <p:cNvPr id="16" name="Rectangle 7"/>
          <p:cNvSpPr>
            <a:spLocks noChangeArrowheads="1"/>
          </p:cNvSpPr>
          <p:nvPr>
            <p:custDataLst>
              <p:tags r:id="rId7"/>
            </p:custDataLst>
          </p:nvPr>
        </p:nvSpPr>
        <p:spPr bwMode="auto">
          <a:xfrm>
            <a:off x="304800" y="1447800"/>
            <a:ext cx="1676400" cy="304800"/>
          </a:xfrm>
          <a:prstGeom prst="rect">
            <a:avLst/>
          </a:prstGeom>
          <a:solidFill>
            <a:schemeClr val="accent2">
              <a:lumMod val="50000"/>
            </a:schemeClr>
          </a:solidFill>
          <a:ln w="19050">
            <a:solidFill>
              <a:srgbClr val="FFFFFF"/>
            </a:solidFill>
            <a:miter lim="800000"/>
            <a:headEnd/>
            <a:tailEnd/>
          </a:ln>
          <a:effectLst/>
        </p:spPr>
        <p:txBody>
          <a:bodyPr wrap="none" anchor="ctr"/>
          <a:lstStyle/>
          <a:p>
            <a:endParaRPr lang="en-US"/>
          </a:p>
        </p:txBody>
      </p:sp>
      <p:sp>
        <p:nvSpPr>
          <p:cNvPr id="17" name="Rectangle 7"/>
          <p:cNvSpPr>
            <a:spLocks noChangeArrowheads="1"/>
          </p:cNvSpPr>
          <p:nvPr>
            <p:custDataLst>
              <p:tags r:id="rId8"/>
            </p:custDataLst>
          </p:nvPr>
        </p:nvSpPr>
        <p:spPr bwMode="auto">
          <a:xfrm>
            <a:off x="304800" y="1752600"/>
            <a:ext cx="1676400" cy="228600"/>
          </a:xfrm>
          <a:prstGeom prst="rect">
            <a:avLst/>
          </a:prstGeom>
          <a:solidFill>
            <a:schemeClr val="accent2">
              <a:lumMod val="50000"/>
            </a:schemeClr>
          </a:solidFill>
          <a:ln w="19050">
            <a:solidFill>
              <a:srgbClr val="FFFFFF"/>
            </a:solidFill>
            <a:miter lim="800000"/>
            <a:headEnd/>
            <a:tailEnd/>
          </a:ln>
          <a:effectLst/>
        </p:spPr>
        <p:txBody>
          <a:bodyPr wrap="none" anchor="ctr"/>
          <a:lstStyle/>
          <a:p>
            <a:endParaRPr lang="en-US"/>
          </a:p>
        </p:txBody>
      </p:sp>
      <p:sp>
        <p:nvSpPr>
          <p:cNvPr id="14" name="Rectangle 3"/>
          <p:cNvSpPr>
            <a:spLocks noChangeArrowheads="1"/>
          </p:cNvSpPr>
          <p:nvPr>
            <p:custDataLst>
              <p:tags r:id="rId9"/>
            </p:custDataLst>
          </p:nvPr>
        </p:nvSpPr>
        <p:spPr bwMode="auto">
          <a:xfrm>
            <a:off x="304800" y="1219200"/>
            <a:ext cx="1676400" cy="4822285"/>
          </a:xfrm>
          <a:prstGeom prst="rect">
            <a:avLst/>
          </a:prstGeom>
          <a:noFill/>
          <a:ln w="28575">
            <a:solidFill>
              <a:schemeClr val="accent5">
                <a:lumMod val="60000"/>
                <a:lumOff val="40000"/>
              </a:schemeClr>
            </a:solidFill>
            <a:miter lim="800000"/>
            <a:headEnd/>
            <a:tailEnd/>
          </a:ln>
          <a:effectLst/>
        </p:spPr>
        <p:txBody>
          <a:bodyPr wrap="none" anchor="ctr">
            <a:noAutofit/>
          </a:bodyPr>
          <a:lstStyle/>
          <a:p>
            <a:pPr algn="ctr" eaLnBrk="1" hangingPunct="1"/>
            <a:r>
              <a:rPr lang="en-US" sz="2400" dirty="0" smtClean="0">
                <a:solidFill>
                  <a:srgbClr val="FFFFFF"/>
                </a:solidFill>
                <a:latin typeface="Calibri"/>
              </a:rPr>
              <a:t>Virtual</a:t>
            </a:r>
            <a:endParaRPr lang="en-US" sz="2400" dirty="0">
              <a:solidFill>
                <a:srgbClr val="FFFFFF"/>
              </a:solidFill>
              <a:latin typeface="Calibri"/>
            </a:endParaRPr>
          </a:p>
          <a:p>
            <a:pPr algn="ctr" eaLnBrk="1" hangingPunct="1"/>
            <a:r>
              <a:rPr lang="en-US" sz="2400" dirty="0">
                <a:solidFill>
                  <a:srgbClr val="FFFFFF"/>
                </a:solidFill>
                <a:latin typeface="Calibri"/>
              </a:rPr>
              <a:t>Address </a:t>
            </a:r>
          </a:p>
          <a:p>
            <a:pPr algn="ctr" eaLnBrk="1" hangingPunct="1"/>
            <a:r>
              <a:rPr lang="en-US" sz="2400" dirty="0">
                <a:solidFill>
                  <a:srgbClr val="FFFFFF"/>
                </a:solidFill>
                <a:latin typeface="Calibri"/>
              </a:rPr>
              <a:t>Space</a:t>
            </a:r>
          </a:p>
        </p:txBody>
      </p:sp>
      <p:sp>
        <p:nvSpPr>
          <p:cNvPr id="2" name="TextBox 1"/>
          <p:cNvSpPr txBox="1"/>
          <p:nvPr/>
        </p:nvSpPr>
        <p:spPr>
          <a:xfrm>
            <a:off x="304800" y="762000"/>
            <a:ext cx="1670650" cy="461665"/>
          </a:xfrm>
          <a:prstGeom prst="rect">
            <a:avLst/>
          </a:prstGeom>
          <a:noFill/>
        </p:spPr>
        <p:txBody>
          <a:bodyPr wrap="none" rtlCol="0">
            <a:spAutoFit/>
          </a:bodyPr>
          <a:lstStyle/>
          <a:p>
            <a:r>
              <a:rPr lang="en-US" sz="2400" dirty="0" smtClean="0">
                <a:solidFill>
                  <a:schemeClr val="accent5">
                    <a:lumMod val="60000"/>
                    <a:lumOff val="40000"/>
                  </a:schemeClr>
                </a:solidFill>
              </a:rPr>
              <a:t>0xFFFF FFFF</a:t>
            </a:r>
            <a:endParaRPr lang="en-US" sz="2400" dirty="0">
              <a:solidFill>
                <a:schemeClr val="accent5">
                  <a:lumMod val="60000"/>
                  <a:lumOff val="40000"/>
                </a:schemeClr>
              </a:solidFill>
            </a:endParaRPr>
          </a:p>
        </p:txBody>
      </p:sp>
      <p:sp>
        <p:nvSpPr>
          <p:cNvPr id="18" name="TextBox 17"/>
          <p:cNvSpPr txBox="1"/>
          <p:nvPr/>
        </p:nvSpPr>
        <p:spPr>
          <a:xfrm>
            <a:off x="2901350" y="1824335"/>
            <a:ext cx="1699504" cy="461665"/>
          </a:xfrm>
          <a:prstGeom prst="rect">
            <a:avLst/>
          </a:prstGeom>
          <a:noFill/>
        </p:spPr>
        <p:txBody>
          <a:bodyPr wrap="none" rtlCol="0">
            <a:spAutoFit/>
          </a:bodyPr>
          <a:lstStyle/>
          <a:p>
            <a:r>
              <a:rPr lang="en-US" sz="2400" dirty="0" smtClean="0">
                <a:solidFill>
                  <a:schemeClr val="accent5">
                    <a:lumMod val="60000"/>
                    <a:lumOff val="40000"/>
                  </a:schemeClr>
                </a:solidFill>
              </a:rPr>
              <a:t>0x00FF FFFF</a:t>
            </a:r>
            <a:endParaRPr lang="en-US" sz="2400" dirty="0">
              <a:solidFill>
                <a:schemeClr val="accent5">
                  <a:lumMod val="60000"/>
                  <a:lumOff val="40000"/>
                </a:schemeClr>
              </a:solidFill>
            </a:endParaRPr>
          </a:p>
        </p:txBody>
      </p:sp>
      <p:sp>
        <p:nvSpPr>
          <p:cNvPr id="19" name="TextBox 18"/>
          <p:cNvSpPr txBox="1"/>
          <p:nvPr/>
        </p:nvSpPr>
        <p:spPr>
          <a:xfrm>
            <a:off x="304800" y="6015335"/>
            <a:ext cx="1786066" cy="461665"/>
          </a:xfrm>
          <a:prstGeom prst="rect">
            <a:avLst/>
          </a:prstGeom>
          <a:noFill/>
        </p:spPr>
        <p:txBody>
          <a:bodyPr wrap="none" rtlCol="0">
            <a:spAutoFit/>
          </a:bodyPr>
          <a:lstStyle/>
          <a:p>
            <a:r>
              <a:rPr lang="en-US" sz="2400" dirty="0" smtClean="0">
                <a:solidFill>
                  <a:schemeClr val="accent5">
                    <a:lumMod val="60000"/>
                    <a:lumOff val="40000"/>
                  </a:schemeClr>
                </a:solidFill>
              </a:rPr>
              <a:t>0x0000 0000</a:t>
            </a:r>
            <a:endParaRPr lang="en-US" sz="2400" dirty="0">
              <a:solidFill>
                <a:schemeClr val="accent5">
                  <a:lumMod val="60000"/>
                  <a:lumOff val="40000"/>
                </a:schemeClr>
              </a:solidFill>
            </a:endParaRPr>
          </a:p>
        </p:txBody>
      </p:sp>
      <p:sp>
        <p:nvSpPr>
          <p:cNvPr id="20" name="TextBox 19"/>
          <p:cNvSpPr txBox="1"/>
          <p:nvPr/>
        </p:nvSpPr>
        <p:spPr>
          <a:xfrm>
            <a:off x="2901350" y="6015335"/>
            <a:ext cx="1786066" cy="461665"/>
          </a:xfrm>
          <a:prstGeom prst="rect">
            <a:avLst/>
          </a:prstGeom>
          <a:noFill/>
        </p:spPr>
        <p:txBody>
          <a:bodyPr wrap="none" rtlCol="0">
            <a:spAutoFit/>
          </a:bodyPr>
          <a:lstStyle/>
          <a:p>
            <a:r>
              <a:rPr lang="en-US" sz="2400" dirty="0" smtClean="0">
                <a:solidFill>
                  <a:schemeClr val="accent5">
                    <a:lumMod val="60000"/>
                    <a:lumOff val="40000"/>
                  </a:schemeClr>
                </a:solidFill>
              </a:rPr>
              <a:t>0x0000 0000</a:t>
            </a:r>
            <a:endParaRPr lang="en-US" sz="2400" dirty="0">
              <a:solidFill>
                <a:schemeClr val="accent5">
                  <a:lumMod val="60000"/>
                  <a:lumOff val="40000"/>
                </a:schemeClr>
              </a:solidFill>
            </a:endParaRPr>
          </a:p>
        </p:txBody>
      </p:sp>
      <p:cxnSp>
        <p:nvCxnSpPr>
          <p:cNvPr id="4" name="Straight Connector 3"/>
          <p:cNvCxnSpPr/>
          <p:nvPr/>
        </p:nvCxnSpPr>
        <p:spPr>
          <a:xfrm>
            <a:off x="1981200" y="1219200"/>
            <a:ext cx="838200" cy="3907885"/>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975450" y="1981200"/>
            <a:ext cx="843950" cy="3907885"/>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a:xfrm>
            <a:off x="7039646" y="1143000"/>
            <a:ext cx="836612" cy="609600"/>
            <a:chOff x="2133600" y="5867400"/>
            <a:chExt cx="836612" cy="609600"/>
          </a:xfrm>
        </p:grpSpPr>
        <p:cxnSp>
          <p:nvCxnSpPr>
            <p:cNvPr id="26" name="Straight Connector 25"/>
            <p:cNvCxnSpPr/>
            <p:nvPr/>
          </p:nvCxnSpPr>
          <p:spPr>
            <a:xfrm>
              <a:off x="2552700" y="6324600"/>
              <a:ext cx="0" cy="15240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346960" y="6477000"/>
              <a:ext cx="396240" cy="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2133600" y="5867400"/>
              <a:ext cx="836612" cy="457200"/>
            </a:xfrm>
            <a:prstGeom prst="rect">
              <a:avLst/>
            </a:prstGeom>
            <a:solidFill>
              <a:schemeClr val="accent5">
                <a:lumMod val="40000"/>
                <a:lumOff val="60000"/>
              </a:schemeClr>
            </a:solidFill>
            <a:ln w="381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Rectangle 28"/>
          <p:cNvSpPr/>
          <p:nvPr>
            <p:custDataLst>
              <p:tags r:id="rId10"/>
            </p:custDataLst>
          </p:nvPr>
        </p:nvSpPr>
        <p:spPr>
          <a:xfrm>
            <a:off x="6733258" y="1790700"/>
            <a:ext cx="1447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Display</a:t>
            </a:r>
            <a:endParaRPr lang="en-US" sz="2400" dirty="0">
              <a:solidFill>
                <a:schemeClr val="accent5">
                  <a:lumMod val="60000"/>
                  <a:lumOff val="40000"/>
                </a:schemeClr>
              </a:solidFill>
            </a:endParaRPr>
          </a:p>
        </p:txBody>
      </p:sp>
      <p:sp>
        <p:nvSpPr>
          <p:cNvPr id="30" name="Rectangle 29"/>
          <p:cNvSpPr/>
          <p:nvPr>
            <p:custDataLst>
              <p:tags r:id="rId11"/>
            </p:custDataLst>
          </p:nvPr>
        </p:nvSpPr>
        <p:spPr>
          <a:xfrm>
            <a:off x="6856222" y="3173142"/>
            <a:ext cx="1447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Disk</a:t>
            </a:r>
            <a:endParaRPr lang="en-US" sz="2400" dirty="0">
              <a:solidFill>
                <a:schemeClr val="accent5">
                  <a:lumMod val="60000"/>
                  <a:lumOff val="40000"/>
                </a:schemeClr>
              </a:solidFill>
            </a:endParaRPr>
          </a:p>
        </p:txBody>
      </p:sp>
      <p:sp>
        <p:nvSpPr>
          <p:cNvPr id="31" name="Rectangle 30"/>
          <p:cNvSpPr/>
          <p:nvPr>
            <p:custDataLst>
              <p:tags r:id="rId12"/>
            </p:custDataLst>
          </p:nvPr>
        </p:nvSpPr>
        <p:spPr>
          <a:xfrm>
            <a:off x="6908517" y="4552362"/>
            <a:ext cx="1549683"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Keyboard</a:t>
            </a:r>
            <a:endParaRPr lang="en-US" sz="2400" dirty="0">
              <a:solidFill>
                <a:schemeClr val="accent5">
                  <a:lumMod val="60000"/>
                  <a:lumOff val="40000"/>
                </a:schemeClr>
              </a:solidFill>
            </a:endParaRPr>
          </a:p>
        </p:txBody>
      </p:sp>
      <p:sp>
        <p:nvSpPr>
          <p:cNvPr id="32" name="Rectangle 31"/>
          <p:cNvSpPr/>
          <p:nvPr>
            <p:custDataLst>
              <p:tags r:id="rId13"/>
            </p:custDataLst>
          </p:nvPr>
        </p:nvSpPr>
        <p:spPr>
          <a:xfrm>
            <a:off x="7030439" y="5812885"/>
            <a:ext cx="13716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Network</a:t>
            </a:r>
            <a:endParaRPr lang="en-US" sz="2400" dirty="0">
              <a:solidFill>
                <a:schemeClr val="accent5">
                  <a:lumMod val="60000"/>
                  <a:lumOff val="40000"/>
                </a:schemeClr>
              </a:solidFill>
            </a:endParaRPr>
          </a:p>
        </p:txBody>
      </p:sp>
      <p:grpSp>
        <p:nvGrpSpPr>
          <p:cNvPr id="33" name="Group 32"/>
          <p:cNvGrpSpPr/>
          <p:nvPr/>
        </p:nvGrpSpPr>
        <p:grpSpPr>
          <a:xfrm>
            <a:off x="6932422" y="2487342"/>
            <a:ext cx="1295400" cy="647700"/>
            <a:chOff x="4267200" y="5829300"/>
            <a:chExt cx="1295400" cy="647700"/>
          </a:xfrm>
        </p:grpSpPr>
        <p:sp>
          <p:nvSpPr>
            <p:cNvPr id="34" name="AutoShape 6"/>
            <p:cNvSpPr>
              <a:spLocks noChangeArrowheads="1"/>
            </p:cNvSpPr>
            <p:nvPr>
              <p:custDataLst>
                <p:tags r:id="rId18"/>
              </p:custDataLst>
            </p:nvPr>
          </p:nvSpPr>
          <p:spPr bwMode="auto">
            <a:xfrm>
              <a:off x="4267200" y="5829300"/>
              <a:ext cx="596096" cy="647700"/>
            </a:xfrm>
            <a:prstGeom prst="flowChartMagneticDisk">
              <a:avLst/>
            </a:prstGeom>
            <a:noFill/>
            <a:ln w="28440">
              <a:solidFill>
                <a:schemeClr val="accent5">
                  <a:lumMod val="60000"/>
                  <a:lumOff val="40000"/>
                </a:schemeClr>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dirty="0">
                <a:solidFill>
                  <a:srgbClr val="FFFFFF"/>
                </a:solidFill>
                <a:latin typeface="Calibri"/>
              </a:endParaRPr>
            </a:p>
          </p:txBody>
        </p:sp>
        <p:sp>
          <p:nvSpPr>
            <p:cNvPr id="35" name="AutoShape 6"/>
            <p:cNvSpPr>
              <a:spLocks noChangeArrowheads="1"/>
            </p:cNvSpPr>
            <p:nvPr>
              <p:custDataLst>
                <p:tags r:id="rId19"/>
              </p:custDataLst>
            </p:nvPr>
          </p:nvSpPr>
          <p:spPr bwMode="auto">
            <a:xfrm>
              <a:off x="4966504" y="5829300"/>
              <a:ext cx="596096" cy="647700"/>
            </a:xfrm>
            <a:prstGeom prst="flowChartMagneticDisk">
              <a:avLst/>
            </a:prstGeom>
            <a:noFill/>
            <a:ln w="28440">
              <a:solidFill>
                <a:schemeClr val="accent5">
                  <a:lumMod val="60000"/>
                  <a:lumOff val="40000"/>
                </a:schemeClr>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dirty="0">
                <a:solidFill>
                  <a:srgbClr val="FFFFFF"/>
                </a:solidFill>
                <a:latin typeface="Calibri"/>
              </a:endParaRPr>
            </a:p>
          </p:txBody>
        </p:sp>
      </p:grpSp>
      <p:grpSp>
        <p:nvGrpSpPr>
          <p:cNvPr id="36" name="Group 35"/>
          <p:cNvGrpSpPr/>
          <p:nvPr/>
        </p:nvGrpSpPr>
        <p:grpSpPr>
          <a:xfrm>
            <a:off x="6984718" y="3935142"/>
            <a:ext cx="1319304" cy="579120"/>
            <a:chOff x="5867400" y="5897880"/>
            <a:chExt cx="1319304" cy="579120"/>
          </a:xfrm>
        </p:grpSpPr>
        <p:sp>
          <p:nvSpPr>
            <p:cNvPr id="37" name="Rectangle 36"/>
            <p:cNvSpPr/>
            <p:nvPr/>
          </p:nvSpPr>
          <p:spPr>
            <a:xfrm>
              <a:off x="5867400" y="5897880"/>
              <a:ext cx="1319304" cy="579120"/>
            </a:xfrm>
            <a:prstGeom prst="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946176"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5946176"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59436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6098576"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6098576"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60960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6250976"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6250976"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62484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6403376"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6403376"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64008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6555776"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6555776"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65532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6708176"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6708176"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67056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6860576"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6860576"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68580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7012976"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7012976"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70104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 name="Group 61"/>
          <p:cNvGrpSpPr/>
          <p:nvPr/>
        </p:nvGrpSpPr>
        <p:grpSpPr>
          <a:xfrm>
            <a:off x="7076159" y="5241385"/>
            <a:ext cx="1249680" cy="533400"/>
            <a:chOff x="7589520" y="5943600"/>
            <a:chExt cx="1249680" cy="533400"/>
          </a:xfrm>
        </p:grpSpPr>
        <p:sp>
          <p:nvSpPr>
            <p:cNvPr id="63" name="Freeform 62"/>
            <p:cNvSpPr/>
            <p:nvPr/>
          </p:nvSpPr>
          <p:spPr>
            <a:xfrm>
              <a:off x="7696200" y="5989320"/>
              <a:ext cx="1051560" cy="441960"/>
            </a:xfrm>
            <a:custGeom>
              <a:avLst/>
              <a:gdLst>
                <a:gd name="connsiteX0" fmla="*/ 0 w 1051560"/>
                <a:gd name="connsiteY0" fmla="*/ 0 h 441960"/>
                <a:gd name="connsiteX1" fmla="*/ 838200 w 1051560"/>
                <a:gd name="connsiteY1" fmla="*/ 121920 h 441960"/>
                <a:gd name="connsiteX2" fmla="*/ 426720 w 1051560"/>
                <a:gd name="connsiteY2" fmla="*/ 243840 h 441960"/>
                <a:gd name="connsiteX3" fmla="*/ 1051560 w 1051560"/>
                <a:gd name="connsiteY3" fmla="*/ 441960 h 441960"/>
              </a:gdLst>
              <a:ahLst/>
              <a:cxnLst>
                <a:cxn ang="0">
                  <a:pos x="connsiteX0" y="connsiteY0"/>
                </a:cxn>
                <a:cxn ang="0">
                  <a:pos x="connsiteX1" y="connsiteY1"/>
                </a:cxn>
                <a:cxn ang="0">
                  <a:pos x="connsiteX2" y="connsiteY2"/>
                </a:cxn>
                <a:cxn ang="0">
                  <a:pos x="connsiteX3" y="connsiteY3"/>
                </a:cxn>
              </a:cxnLst>
              <a:rect l="l" t="t" r="r" b="b"/>
              <a:pathLst>
                <a:path w="1051560" h="441960">
                  <a:moveTo>
                    <a:pt x="0" y="0"/>
                  </a:moveTo>
                  <a:cubicBezTo>
                    <a:pt x="383540" y="40640"/>
                    <a:pt x="767080" y="81280"/>
                    <a:pt x="838200" y="121920"/>
                  </a:cubicBezTo>
                  <a:cubicBezTo>
                    <a:pt x="909320" y="162560"/>
                    <a:pt x="391160" y="190500"/>
                    <a:pt x="426720" y="243840"/>
                  </a:cubicBezTo>
                  <a:cubicBezTo>
                    <a:pt x="462280" y="297180"/>
                    <a:pt x="756920" y="369570"/>
                    <a:pt x="1051560" y="441960"/>
                  </a:cubicBezTo>
                </a:path>
              </a:pathLst>
            </a:cu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7589520" y="5943600"/>
              <a:ext cx="106680" cy="91440"/>
            </a:xfrm>
            <a:prstGeom prst="rect">
              <a:avLst/>
            </a:prstGeom>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8732520" y="6385560"/>
              <a:ext cx="106680" cy="91440"/>
            </a:xfrm>
            <a:prstGeom prst="rect">
              <a:avLst/>
            </a:prstGeom>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custDataLst>
              <p:tags r:id="rId14"/>
            </p:custDataLst>
          </p:nvPr>
        </p:nvSpPr>
        <p:spPr>
          <a:xfrm>
            <a:off x="5338529" y="5340445"/>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I/O</a:t>
            </a:r>
          </a:p>
          <a:p>
            <a:pPr algn="ctr"/>
            <a:r>
              <a:rPr lang="en-US" sz="2400" dirty="0" smtClean="0"/>
              <a:t>Controller</a:t>
            </a:r>
            <a:endParaRPr lang="en-US" sz="2400" dirty="0"/>
          </a:p>
        </p:txBody>
      </p:sp>
      <p:sp>
        <p:nvSpPr>
          <p:cNvPr id="67" name="Rectangle 66"/>
          <p:cNvSpPr/>
          <p:nvPr>
            <p:custDataLst>
              <p:tags r:id="rId15"/>
            </p:custDataLst>
          </p:nvPr>
        </p:nvSpPr>
        <p:spPr>
          <a:xfrm>
            <a:off x="5334000" y="3962400"/>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I/O</a:t>
            </a:r>
          </a:p>
          <a:p>
            <a:pPr algn="ctr"/>
            <a:r>
              <a:rPr lang="en-US" sz="2400" dirty="0" smtClean="0"/>
              <a:t>Controller</a:t>
            </a:r>
            <a:endParaRPr lang="en-US" sz="2400" dirty="0"/>
          </a:p>
        </p:txBody>
      </p:sp>
      <p:sp>
        <p:nvSpPr>
          <p:cNvPr id="68" name="Rectangle 67"/>
          <p:cNvSpPr/>
          <p:nvPr>
            <p:custDataLst>
              <p:tags r:id="rId16"/>
            </p:custDataLst>
          </p:nvPr>
        </p:nvSpPr>
        <p:spPr>
          <a:xfrm>
            <a:off x="5334000" y="2514600"/>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I/O</a:t>
            </a:r>
          </a:p>
          <a:p>
            <a:pPr algn="ctr"/>
            <a:r>
              <a:rPr lang="en-US" sz="2400" dirty="0" smtClean="0"/>
              <a:t>Controller</a:t>
            </a:r>
            <a:endParaRPr lang="en-US" sz="2400" dirty="0"/>
          </a:p>
        </p:txBody>
      </p:sp>
      <p:sp>
        <p:nvSpPr>
          <p:cNvPr id="69" name="Rectangle 68"/>
          <p:cNvSpPr/>
          <p:nvPr>
            <p:custDataLst>
              <p:tags r:id="rId17"/>
            </p:custDataLst>
          </p:nvPr>
        </p:nvSpPr>
        <p:spPr>
          <a:xfrm>
            <a:off x="5334000" y="1143000"/>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I/O</a:t>
            </a:r>
          </a:p>
          <a:p>
            <a:pPr algn="ctr"/>
            <a:r>
              <a:rPr lang="en-US" sz="2400" dirty="0" smtClean="0"/>
              <a:t>Controller</a:t>
            </a:r>
            <a:endParaRPr lang="en-US" sz="2400" dirty="0"/>
          </a:p>
        </p:txBody>
      </p:sp>
      <p:cxnSp>
        <p:nvCxnSpPr>
          <p:cNvPr id="22" name="Straight Arrow Connector 21"/>
          <p:cNvCxnSpPr>
            <a:stCxn id="4204551" idx="3"/>
            <a:endCxn id="68" idx="1"/>
          </p:cNvCxnSpPr>
          <p:nvPr/>
        </p:nvCxnSpPr>
        <p:spPr>
          <a:xfrm flipV="1">
            <a:off x="4495800" y="2857500"/>
            <a:ext cx="838200" cy="2383885"/>
          </a:xfrm>
          <a:prstGeom prst="straightConnector1">
            <a:avLst/>
          </a:prstGeom>
          <a:ln>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endCxn id="66" idx="1"/>
          </p:cNvCxnSpPr>
          <p:nvPr/>
        </p:nvCxnSpPr>
        <p:spPr>
          <a:xfrm flipV="1">
            <a:off x="4495800" y="5683345"/>
            <a:ext cx="842729" cy="91440"/>
          </a:xfrm>
          <a:prstGeom prst="straightConnector1">
            <a:avLst/>
          </a:prstGeom>
          <a:ln>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55797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n-US" dirty="0" smtClean="0"/>
              <a:t>Device Drivers</a:t>
            </a:r>
            <a:endParaRPr lang="en-US" dirty="0"/>
          </a:p>
        </p:txBody>
      </p:sp>
      <p:sp>
        <p:nvSpPr>
          <p:cNvPr id="4" name="Content Placeholder 3"/>
          <p:cNvSpPr>
            <a:spLocks noGrp="1"/>
          </p:cNvSpPr>
          <p:nvPr>
            <p:ph sz="half" idx="1"/>
            <p:custDataLst>
              <p:tags r:id="rId2"/>
            </p:custDataLst>
          </p:nvPr>
        </p:nvSpPr>
        <p:spPr>
          <a:xfrm>
            <a:off x="152400" y="609600"/>
            <a:ext cx="4495800" cy="6172200"/>
          </a:xfrm>
        </p:spPr>
        <p:txBody>
          <a:bodyPr>
            <a:normAutofit lnSpcReduction="10000"/>
          </a:bodyPr>
          <a:lstStyle/>
          <a:p>
            <a:r>
              <a:rPr lang="en-US" dirty="0" smtClean="0">
                <a:solidFill>
                  <a:schemeClr val="accent5">
                    <a:lumMod val="60000"/>
                    <a:lumOff val="40000"/>
                  </a:schemeClr>
                </a:solidFill>
              </a:rPr>
              <a:t>Programmed I/O</a:t>
            </a:r>
          </a:p>
          <a:p>
            <a:endParaRPr lang="en-US" dirty="0" smtClean="0"/>
          </a:p>
          <a:p>
            <a:endParaRPr lang="en-US" sz="2400" dirty="0" smtClean="0">
              <a:latin typeface="Consolas" pitchFamily="49" charset="0"/>
            </a:endParaRPr>
          </a:p>
          <a:p>
            <a:r>
              <a:rPr lang="en-US" sz="2400" dirty="0" smtClean="0">
                <a:latin typeface="Consolas" pitchFamily="49" charset="0"/>
              </a:rPr>
              <a:t>char </a:t>
            </a:r>
            <a:r>
              <a:rPr lang="en-US" sz="2400" dirty="0" err="1" smtClean="0">
                <a:latin typeface="Consolas" pitchFamily="49" charset="0"/>
              </a:rPr>
              <a:t>read_kbd</a:t>
            </a:r>
            <a:r>
              <a:rPr lang="en-US" sz="2400" dirty="0" smtClean="0">
                <a:latin typeface="Consolas" pitchFamily="49" charset="0"/>
              </a:rPr>
              <a:t>()</a:t>
            </a:r>
          </a:p>
          <a:p>
            <a:r>
              <a:rPr lang="en-US" sz="2400" dirty="0" smtClean="0">
                <a:latin typeface="Consolas" pitchFamily="49" charset="0"/>
              </a:rPr>
              <a:t>{</a:t>
            </a:r>
          </a:p>
          <a:p>
            <a:r>
              <a:rPr lang="en-US" sz="2400" dirty="0" smtClean="0">
                <a:latin typeface="Consolas" pitchFamily="49" charset="0"/>
              </a:rPr>
              <a:t>do {</a:t>
            </a:r>
          </a:p>
          <a:p>
            <a:r>
              <a:rPr lang="en-US" sz="2400" dirty="0" smtClean="0">
                <a:latin typeface="Consolas" pitchFamily="49" charset="0"/>
              </a:rPr>
              <a:t>    </a:t>
            </a:r>
            <a:r>
              <a:rPr lang="en-US" sz="2400" dirty="0" smtClean="0">
                <a:solidFill>
                  <a:schemeClr val="accent5">
                    <a:lumMod val="60000"/>
                    <a:lumOff val="40000"/>
                  </a:schemeClr>
                </a:solidFill>
                <a:latin typeface="Consolas" pitchFamily="49" charset="0"/>
              </a:rPr>
              <a:t>sleep</a:t>
            </a:r>
            <a:r>
              <a:rPr lang="en-US" sz="2400" dirty="0" smtClean="0">
                <a:latin typeface="Consolas" pitchFamily="49" charset="0"/>
              </a:rPr>
              <a:t>();</a:t>
            </a:r>
          </a:p>
          <a:p>
            <a:r>
              <a:rPr lang="en-US" sz="2400" dirty="0" smtClean="0">
                <a:latin typeface="Consolas" pitchFamily="49" charset="0"/>
              </a:rPr>
              <a:t>    status = </a:t>
            </a:r>
            <a:r>
              <a:rPr lang="en-US" sz="2400" dirty="0" err="1" smtClean="0">
                <a:solidFill>
                  <a:schemeClr val="accent5">
                    <a:lumMod val="60000"/>
                    <a:lumOff val="40000"/>
                  </a:schemeClr>
                </a:solidFill>
                <a:latin typeface="Consolas" pitchFamily="49" charset="0"/>
              </a:rPr>
              <a:t>inb</a:t>
            </a:r>
            <a:r>
              <a:rPr lang="en-US" sz="2400" dirty="0" smtClean="0">
                <a:latin typeface="Consolas" pitchFamily="49" charset="0"/>
              </a:rPr>
              <a:t>(0x64);</a:t>
            </a:r>
          </a:p>
          <a:p>
            <a:r>
              <a:rPr lang="en-US" sz="2400" dirty="0" smtClean="0">
                <a:latin typeface="Consolas" pitchFamily="49" charset="0"/>
              </a:rPr>
              <a:t>  } while(!(status &amp; 1));</a:t>
            </a:r>
          </a:p>
          <a:p>
            <a:endParaRPr lang="en-US" sz="2400" dirty="0" smtClean="0">
              <a:latin typeface="Consolas" pitchFamily="49" charset="0"/>
            </a:endParaRPr>
          </a:p>
          <a:p>
            <a:r>
              <a:rPr lang="en-US" sz="2400" dirty="0" smtClean="0">
                <a:latin typeface="Consolas" pitchFamily="49" charset="0"/>
              </a:rPr>
              <a:t>  return </a:t>
            </a:r>
            <a:r>
              <a:rPr lang="en-US" sz="2400" dirty="0" err="1" smtClean="0">
                <a:solidFill>
                  <a:schemeClr val="accent5">
                    <a:lumMod val="60000"/>
                    <a:lumOff val="40000"/>
                  </a:schemeClr>
                </a:solidFill>
                <a:latin typeface="Consolas" pitchFamily="49" charset="0"/>
              </a:rPr>
              <a:t>inb</a:t>
            </a:r>
            <a:r>
              <a:rPr lang="en-US" sz="2400" dirty="0" smtClean="0">
                <a:latin typeface="Consolas" pitchFamily="49" charset="0"/>
              </a:rPr>
              <a:t>(0x60);</a:t>
            </a:r>
          </a:p>
          <a:p>
            <a:r>
              <a:rPr lang="en-US" sz="2400" dirty="0" smtClean="0">
                <a:latin typeface="Consolas" pitchFamily="49" charset="0"/>
              </a:rPr>
              <a:t>}</a:t>
            </a:r>
            <a:endParaRPr lang="en-US" sz="2400" dirty="0">
              <a:latin typeface="Consolas" pitchFamily="49" charset="0"/>
            </a:endParaRPr>
          </a:p>
        </p:txBody>
      </p:sp>
      <p:sp>
        <p:nvSpPr>
          <p:cNvPr id="5" name="Content Placeholder 4"/>
          <p:cNvSpPr>
            <a:spLocks noGrp="1"/>
          </p:cNvSpPr>
          <p:nvPr>
            <p:ph sz="half" idx="2"/>
            <p:custDataLst>
              <p:tags r:id="rId3"/>
            </p:custDataLst>
          </p:nvPr>
        </p:nvSpPr>
        <p:spPr>
          <a:xfrm>
            <a:off x="4648200" y="609600"/>
            <a:ext cx="4495800" cy="6172200"/>
          </a:xfrm>
        </p:spPr>
        <p:txBody>
          <a:bodyPr>
            <a:normAutofit lnSpcReduction="10000"/>
          </a:bodyPr>
          <a:lstStyle/>
          <a:p>
            <a:r>
              <a:rPr lang="en-US" dirty="0" smtClean="0">
                <a:solidFill>
                  <a:schemeClr val="accent5">
                    <a:lumMod val="60000"/>
                    <a:lumOff val="40000"/>
                  </a:schemeClr>
                </a:solidFill>
              </a:rPr>
              <a:t>Memory Mapped I/O</a:t>
            </a:r>
          </a:p>
          <a:p>
            <a:r>
              <a:rPr lang="en-US" sz="2400" dirty="0" err="1" smtClean="0">
                <a:latin typeface="Consolas" pitchFamily="49" charset="0"/>
              </a:rPr>
              <a:t>struct</a:t>
            </a:r>
            <a:r>
              <a:rPr lang="en-US" sz="2400" dirty="0" smtClean="0">
                <a:latin typeface="Consolas" pitchFamily="49" charset="0"/>
              </a:rPr>
              <a:t> </a:t>
            </a:r>
            <a:r>
              <a:rPr lang="en-US" sz="2400" dirty="0" err="1" smtClean="0">
                <a:latin typeface="Consolas" pitchFamily="49" charset="0"/>
              </a:rPr>
              <a:t>kbd</a:t>
            </a:r>
            <a:r>
              <a:rPr lang="en-US" sz="2400" dirty="0" smtClean="0">
                <a:latin typeface="Consolas" pitchFamily="49" charset="0"/>
              </a:rPr>
              <a:t> {</a:t>
            </a:r>
          </a:p>
          <a:p>
            <a:r>
              <a:rPr lang="en-US" sz="2400" dirty="0" smtClean="0">
                <a:latin typeface="Consolas" pitchFamily="49" charset="0"/>
              </a:rPr>
              <a:t>  char status, pad[3];</a:t>
            </a:r>
          </a:p>
          <a:p>
            <a:r>
              <a:rPr lang="en-US" sz="2400" dirty="0" smtClean="0">
                <a:latin typeface="Consolas" pitchFamily="49" charset="0"/>
              </a:rPr>
              <a:t>  char data, pad[3];</a:t>
            </a:r>
          </a:p>
          <a:p>
            <a:r>
              <a:rPr lang="en-US" sz="2400" dirty="0" smtClean="0">
                <a:latin typeface="Consolas" pitchFamily="49" charset="0"/>
              </a:rPr>
              <a:t>};</a:t>
            </a:r>
          </a:p>
          <a:p>
            <a:r>
              <a:rPr lang="en-US" sz="2400" dirty="0" err="1" smtClean="0">
                <a:latin typeface="Consolas" pitchFamily="49" charset="0"/>
              </a:rPr>
              <a:t>kbd</a:t>
            </a:r>
            <a:r>
              <a:rPr lang="en-US" sz="2400" dirty="0" smtClean="0">
                <a:latin typeface="Consolas" pitchFamily="49" charset="0"/>
              </a:rPr>
              <a:t> *k = </a:t>
            </a:r>
            <a:r>
              <a:rPr lang="en-US" sz="2400" dirty="0" err="1" smtClean="0">
                <a:latin typeface="Consolas" pitchFamily="49" charset="0"/>
              </a:rPr>
              <a:t>mmap</a:t>
            </a:r>
            <a:r>
              <a:rPr lang="en-US" sz="2400" dirty="0" smtClean="0">
                <a:latin typeface="Consolas" pitchFamily="49" charset="0"/>
              </a:rPr>
              <a:t>(...);</a:t>
            </a:r>
          </a:p>
          <a:p>
            <a:endParaRPr lang="en-US" sz="2400" dirty="0" smtClean="0">
              <a:latin typeface="Consolas" pitchFamily="49" charset="0"/>
            </a:endParaRPr>
          </a:p>
          <a:p>
            <a:r>
              <a:rPr lang="en-US" sz="2400" dirty="0" smtClean="0">
                <a:latin typeface="Consolas" pitchFamily="49" charset="0"/>
              </a:rPr>
              <a:t>char </a:t>
            </a:r>
            <a:r>
              <a:rPr lang="en-US" sz="2400" dirty="0" err="1" smtClean="0">
                <a:latin typeface="Consolas" pitchFamily="49" charset="0"/>
              </a:rPr>
              <a:t>read_kbd</a:t>
            </a:r>
            <a:r>
              <a:rPr lang="en-US" sz="2400" dirty="0" smtClean="0">
                <a:latin typeface="Consolas" pitchFamily="49" charset="0"/>
              </a:rPr>
              <a:t>()</a:t>
            </a:r>
          </a:p>
          <a:p>
            <a:r>
              <a:rPr lang="en-US" sz="2400" dirty="0" smtClean="0">
                <a:latin typeface="Consolas" pitchFamily="49" charset="0"/>
              </a:rPr>
              <a:t>{</a:t>
            </a:r>
          </a:p>
          <a:p>
            <a:r>
              <a:rPr lang="en-US" sz="2400" dirty="0" smtClean="0">
                <a:latin typeface="Consolas" pitchFamily="49" charset="0"/>
              </a:rPr>
              <a:t>  do {</a:t>
            </a:r>
          </a:p>
          <a:p>
            <a:r>
              <a:rPr lang="en-US" sz="2400" dirty="0" smtClean="0">
                <a:latin typeface="Consolas" pitchFamily="49" charset="0"/>
              </a:rPr>
              <a:t>    </a:t>
            </a:r>
            <a:r>
              <a:rPr lang="en-US" sz="2400" dirty="0" smtClean="0">
                <a:solidFill>
                  <a:schemeClr val="accent5">
                    <a:lumMod val="60000"/>
                    <a:lumOff val="40000"/>
                  </a:schemeClr>
                </a:solidFill>
                <a:latin typeface="Consolas" pitchFamily="49" charset="0"/>
              </a:rPr>
              <a:t>sleep</a:t>
            </a:r>
            <a:r>
              <a:rPr lang="en-US" sz="2400" dirty="0" smtClean="0">
                <a:latin typeface="Consolas" pitchFamily="49" charset="0"/>
              </a:rPr>
              <a:t>();</a:t>
            </a:r>
          </a:p>
          <a:p>
            <a:r>
              <a:rPr lang="en-US" sz="2400" dirty="0" smtClean="0">
                <a:latin typeface="Consolas" pitchFamily="49" charset="0"/>
              </a:rPr>
              <a:t>    status = </a:t>
            </a:r>
            <a:r>
              <a:rPr lang="en-US" sz="2400" dirty="0" smtClean="0">
                <a:solidFill>
                  <a:schemeClr val="accent5">
                    <a:lumMod val="60000"/>
                    <a:lumOff val="40000"/>
                  </a:schemeClr>
                </a:solidFill>
                <a:latin typeface="Consolas" pitchFamily="49" charset="0"/>
              </a:rPr>
              <a:t>k-&gt;status</a:t>
            </a:r>
            <a:r>
              <a:rPr lang="en-US" sz="2400" dirty="0" smtClean="0">
                <a:latin typeface="Consolas" pitchFamily="49" charset="0"/>
              </a:rPr>
              <a:t>;</a:t>
            </a:r>
          </a:p>
          <a:p>
            <a:r>
              <a:rPr lang="en-US" sz="2400" dirty="0" smtClean="0">
                <a:latin typeface="Consolas" pitchFamily="49" charset="0"/>
              </a:rPr>
              <a:t>  } while(!(status &amp; 1));</a:t>
            </a:r>
          </a:p>
          <a:p>
            <a:r>
              <a:rPr lang="en-US" sz="2400" dirty="0" smtClean="0">
                <a:latin typeface="Consolas" pitchFamily="49" charset="0"/>
              </a:rPr>
              <a:t>  return </a:t>
            </a:r>
            <a:r>
              <a:rPr lang="en-US" sz="2400" dirty="0" smtClean="0">
                <a:solidFill>
                  <a:schemeClr val="accent5">
                    <a:lumMod val="60000"/>
                    <a:lumOff val="40000"/>
                  </a:schemeClr>
                </a:solidFill>
                <a:latin typeface="Consolas" pitchFamily="49" charset="0"/>
              </a:rPr>
              <a:t>k-&gt;data</a:t>
            </a:r>
            <a:r>
              <a:rPr lang="en-US" sz="2400" dirty="0" smtClean="0">
                <a:latin typeface="Consolas" pitchFamily="49" charset="0"/>
              </a:rPr>
              <a:t>;</a:t>
            </a:r>
          </a:p>
          <a:p>
            <a:r>
              <a:rPr lang="en-US" sz="2400" dirty="0" smtClean="0">
                <a:latin typeface="Consolas" pitchFamily="49" charset="0"/>
              </a:rPr>
              <a:t>}</a:t>
            </a:r>
            <a:endParaRPr lang="en-US" sz="2400" dirty="0" smtClean="0"/>
          </a:p>
        </p:txBody>
      </p:sp>
      <p:sp>
        <p:nvSpPr>
          <p:cNvPr id="3" name="TextBox 2"/>
          <p:cNvSpPr txBox="1"/>
          <p:nvPr/>
        </p:nvSpPr>
        <p:spPr>
          <a:xfrm>
            <a:off x="1763847" y="5524500"/>
            <a:ext cx="971933" cy="461665"/>
          </a:xfrm>
          <a:prstGeom prst="rect">
            <a:avLst/>
          </a:prstGeom>
          <a:noFill/>
        </p:spPr>
        <p:txBody>
          <a:bodyPr wrap="none" rtlCol="0">
            <a:spAutoFit/>
          </a:bodyPr>
          <a:lstStyle/>
          <a:p>
            <a:r>
              <a:rPr lang="en-US" sz="2400" dirty="0" err="1" smtClean="0">
                <a:solidFill>
                  <a:schemeClr val="accent5">
                    <a:lumMod val="60000"/>
                    <a:lumOff val="40000"/>
                  </a:schemeClr>
                </a:solidFill>
              </a:rPr>
              <a:t>syscall</a:t>
            </a:r>
            <a:endParaRPr lang="en-US" sz="2400" dirty="0">
              <a:solidFill>
                <a:schemeClr val="accent5">
                  <a:lumMod val="60000"/>
                  <a:lumOff val="40000"/>
                </a:schemeClr>
              </a:solidFill>
            </a:endParaRPr>
          </a:p>
        </p:txBody>
      </p:sp>
      <p:sp>
        <p:nvSpPr>
          <p:cNvPr id="6" name="Rounded Rectangle 5"/>
          <p:cNvSpPr/>
          <p:nvPr/>
        </p:nvSpPr>
        <p:spPr>
          <a:xfrm>
            <a:off x="2362200" y="3581400"/>
            <a:ext cx="1752600" cy="38100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1676400" y="4724400"/>
            <a:ext cx="1752600" cy="38100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6172200" y="2667000"/>
            <a:ext cx="1752600" cy="38100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flipH="1" flipV="1">
            <a:off x="2238567" y="5105400"/>
            <a:ext cx="22495" cy="419100"/>
          </a:xfrm>
          <a:prstGeom prst="straightConnector1">
            <a:avLst/>
          </a:prstGeom>
          <a:ln w="25400">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 name="Freeform 10"/>
          <p:cNvSpPr/>
          <p:nvPr/>
        </p:nvSpPr>
        <p:spPr>
          <a:xfrm>
            <a:off x="2261062" y="3940233"/>
            <a:ext cx="1487018" cy="1584267"/>
          </a:xfrm>
          <a:custGeom>
            <a:avLst/>
            <a:gdLst>
              <a:gd name="connsiteX0" fmla="*/ 0 w 1487018"/>
              <a:gd name="connsiteY0" fmla="*/ 1995054 h 1995054"/>
              <a:gd name="connsiteX1" fmla="*/ 1263534 w 1487018"/>
              <a:gd name="connsiteY1" fmla="*/ 1213658 h 1995054"/>
              <a:gd name="connsiteX2" fmla="*/ 1479665 w 1487018"/>
              <a:gd name="connsiteY2" fmla="*/ 0 h 1995054"/>
            </a:gdLst>
            <a:ahLst/>
            <a:cxnLst>
              <a:cxn ang="0">
                <a:pos x="connsiteX0" y="connsiteY0"/>
              </a:cxn>
              <a:cxn ang="0">
                <a:pos x="connsiteX1" y="connsiteY1"/>
              </a:cxn>
              <a:cxn ang="0">
                <a:pos x="connsiteX2" y="connsiteY2"/>
              </a:cxn>
            </a:cxnLst>
            <a:rect l="l" t="t" r="r" b="b"/>
            <a:pathLst>
              <a:path w="1487018" h="1995054">
                <a:moveTo>
                  <a:pt x="0" y="1995054"/>
                </a:moveTo>
                <a:cubicBezTo>
                  <a:pt x="508461" y="1770610"/>
                  <a:pt x="1016923" y="1546167"/>
                  <a:pt x="1263534" y="1213658"/>
                </a:cubicBezTo>
                <a:cubicBezTo>
                  <a:pt x="1510145" y="881149"/>
                  <a:pt x="1494905" y="440574"/>
                  <a:pt x="1479665" y="0"/>
                </a:cubicBezTo>
              </a:path>
            </a:pathLst>
          </a:custGeom>
          <a:noFill/>
          <a:ln>
            <a:solidFill>
              <a:schemeClr val="accent5">
                <a:lumMod val="60000"/>
                <a:lumOff val="40000"/>
              </a:schemeClr>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7956337" y="3248891"/>
            <a:ext cx="971933" cy="461665"/>
          </a:xfrm>
          <a:prstGeom prst="rect">
            <a:avLst/>
          </a:prstGeom>
          <a:noFill/>
        </p:spPr>
        <p:txBody>
          <a:bodyPr wrap="none" rtlCol="0">
            <a:spAutoFit/>
          </a:bodyPr>
          <a:lstStyle/>
          <a:p>
            <a:r>
              <a:rPr lang="en-US" sz="2400" dirty="0" err="1" smtClean="0">
                <a:solidFill>
                  <a:schemeClr val="accent5">
                    <a:lumMod val="60000"/>
                    <a:lumOff val="40000"/>
                  </a:schemeClr>
                </a:solidFill>
              </a:rPr>
              <a:t>syscall</a:t>
            </a:r>
            <a:endParaRPr lang="en-US" sz="2400" dirty="0">
              <a:solidFill>
                <a:schemeClr val="accent5">
                  <a:lumMod val="60000"/>
                  <a:lumOff val="40000"/>
                </a:schemeClr>
              </a:solidFill>
            </a:endParaRPr>
          </a:p>
        </p:txBody>
      </p:sp>
      <p:cxnSp>
        <p:nvCxnSpPr>
          <p:cNvPr id="14" name="Straight Arrow Connector 13"/>
          <p:cNvCxnSpPr>
            <a:stCxn id="13" idx="0"/>
          </p:cNvCxnSpPr>
          <p:nvPr/>
        </p:nvCxnSpPr>
        <p:spPr>
          <a:xfrm flipH="1" flipV="1">
            <a:off x="7956337" y="2857500"/>
            <a:ext cx="485967" cy="391391"/>
          </a:xfrm>
          <a:prstGeom prst="straightConnector1">
            <a:avLst/>
          </a:prstGeom>
          <a:ln w="25400">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828667" y="5181600"/>
            <a:ext cx="971933" cy="830997"/>
          </a:xfrm>
          <a:prstGeom prst="rect">
            <a:avLst/>
          </a:prstGeom>
          <a:noFill/>
        </p:spPr>
        <p:txBody>
          <a:bodyPr wrap="none" rtlCol="0">
            <a:spAutoFit/>
          </a:bodyPr>
          <a:lstStyle/>
          <a:p>
            <a:r>
              <a:rPr lang="en-US" sz="2400" b="1" i="1" dirty="0" smtClean="0">
                <a:solidFill>
                  <a:schemeClr val="accent5">
                    <a:lumMod val="60000"/>
                    <a:lumOff val="40000"/>
                  </a:schemeClr>
                </a:solidFill>
              </a:rPr>
              <a:t>NO</a:t>
            </a:r>
          </a:p>
          <a:p>
            <a:r>
              <a:rPr lang="en-US" sz="2400" dirty="0" err="1" smtClean="0">
                <a:solidFill>
                  <a:schemeClr val="accent5">
                    <a:lumMod val="60000"/>
                    <a:lumOff val="40000"/>
                  </a:schemeClr>
                </a:solidFill>
              </a:rPr>
              <a:t>syscall</a:t>
            </a:r>
            <a:endParaRPr lang="en-US" sz="2400" dirty="0">
              <a:solidFill>
                <a:schemeClr val="accent5">
                  <a:lumMod val="60000"/>
                  <a:lumOff val="40000"/>
                </a:schemeClr>
              </a:solidFill>
            </a:endParaRPr>
          </a:p>
        </p:txBody>
      </p:sp>
      <p:sp>
        <p:nvSpPr>
          <p:cNvPr id="16" name="Left Brace 15"/>
          <p:cNvSpPr/>
          <p:nvPr/>
        </p:nvSpPr>
        <p:spPr>
          <a:xfrm>
            <a:off x="4572000" y="4419600"/>
            <a:ext cx="228600" cy="1981200"/>
          </a:xfrm>
          <a:prstGeom prst="leftBrac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TextBox 18"/>
          <p:cNvSpPr txBox="1"/>
          <p:nvPr/>
        </p:nvSpPr>
        <p:spPr>
          <a:xfrm>
            <a:off x="1795731" y="914400"/>
            <a:ext cx="2755050" cy="1200329"/>
          </a:xfrm>
          <a:prstGeom prst="rect">
            <a:avLst/>
          </a:prstGeom>
          <a:noFill/>
        </p:spPr>
        <p:txBody>
          <a:bodyPr wrap="none" rtlCol="0">
            <a:spAutoFit/>
          </a:bodyPr>
          <a:lstStyle/>
          <a:p>
            <a:r>
              <a:rPr lang="en-US" sz="2400" dirty="0" smtClean="0">
                <a:solidFill>
                  <a:schemeClr val="accent5">
                    <a:lumMod val="60000"/>
                    <a:lumOff val="40000"/>
                  </a:schemeClr>
                </a:solidFill>
              </a:rPr>
              <a:t>Polling examples,</a:t>
            </a:r>
          </a:p>
          <a:p>
            <a:r>
              <a:rPr lang="en-US" sz="2400" dirty="0" smtClean="0">
                <a:solidFill>
                  <a:schemeClr val="accent5">
                    <a:lumMod val="60000"/>
                    <a:lumOff val="40000"/>
                  </a:schemeClr>
                </a:solidFill>
              </a:rPr>
              <a:t>But </a:t>
            </a:r>
            <a:r>
              <a:rPr lang="en-US" sz="2400" dirty="0" err="1" smtClean="0">
                <a:solidFill>
                  <a:schemeClr val="accent5">
                    <a:lumMod val="60000"/>
                    <a:lumOff val="40000"/>
                  </a:schemeClr>
                </a:solidFill>
              </a:rPr>
              <a:t>mmap</a:t>
            </a:r>
            <a:r>
              <a:rPr lang="en-US" sz="2400" dirty="0" smtClean="0">
                <a:solidFill>
                  <a:schemeClr val="accent5">
                    <a:lumMod val="60000"/>
                    <a:lumOff val="40000"/>
                  </a:schemeClr>
                </a:solidFill>
              </a:rPr>
              <a:t> I/O more </a:t>
            </a:r>
          </a:p>
          <a:p>
            <a:r>
              <a:rPr lang="en-US" sz="2400" dirty="0" smtClean="0">
                <a:solidFill>
                  <a:schemeClr val="accent5">
                    <a:lumMod val="60000"/>
                    <a:lumOff val="40000"/>
                  </a:schemeClr>
                </a:solidFill>
              </a:rPr>
              <a:t>efficient</a:t>
            </a:r>
            <a:endParaRPr lang="en-US" sz="2400" dirty="0">
              <a:solidFill>
                <a:schemeClr val="accent5">
                  <a:lumMod val="60000"/>
                  <a:lumOff val="40000"/>
                </a:schemeClr>
              </a:solidFill>
            </a:endParaRPr>
          </a:p>
        </p:txBody>
      </p:sp>
    </p:spTree>
    <p:extLst>
      <p:ext uri="{BB962C8B-B14F-4D97-AF65-F5344CB8AC3E}">
        <p14:creationId xmlns:p14="http://schemas.microsoft.com/office/powerpoint/2010/main" val="1601570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7" end="7"/>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
                                            <p:txEl>
                                              <p:pRg st="9" end="9"/>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
                                            <p:txEl>
                                              <p:pRg st="11" end="11"/>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
                                            <p:txEl>
                                              <p:pRg st="12" end="12"/>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
                                            <p:txEl>
                                              <p:pRg st="13" end="13"/>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9">
                                            <p:txEl>
                                              <p:pRg st="0" end="0"/>
                                            </p:txEl>
                                          </p:spTgt>
                                        </p:tgtEl>
                                        <p:attrNameLst>
                                          <p:attrName>style.visibility</p:attrName>
                                        </p:attrNameLst>
                                      </p:cBhvr>
                                      <p:to>
                                        <p:strVal val="visible"/>
                                      </p:to>
                                    </p:set>
                                  </p:childTnLst>
                                </p:cTn>
                              </p:par>
                            </p:childTnLst>
                          </p:cTn>
                        </p:par>
                        <p:par>
                          <p:cTn id="63" fill="hold">
                            <p:stCondLst>
                              <p:cond delay="0"/>
                            </p:stCondLst>
                            <p:childTnLst>
                              <p:par>
                                <p:cTn id="64" presetID="1" presetClass="entr" presetSubtype="0" fill="hold" nodeType="afterEffect">
                                  <p:stCondLst>
                                    <p:cond delay="0"/>
                                  </p:stCondLst>
                                  <p:childTnLst>
                                    <p:set>
                                      <p:cBhvr>
                                        <p:cTn id="65" dur="1" fill="hold">
                                          <p:stCondLst>
                                            <p:cond delay="0"/>
                                          </p:stCondLst>
                                        </p:cTn>
                                        <p:tgtEl>
                                          <p:spTgt spid="4">
                                            <p:txEl>
                                              <p:pRg st="6" end="6"/>
                                            </p:txEl>
                                          </p:spTgt>
                                        </p:tgtEl>
                                        <p:attrNameLst>
                                          <p:attrName>style.visibility</p:attrName>
                                        </p:attrNameLst>
                                      </p:cBhvr>
                                      <p:to>
                                        <p:strVal val="visible"/>
                                      </p:to>
                                    </p:set>
                                  </p:childTnLst>
                                </p:cTn>
                              </p:par>
                              <p:par>
                                <p:cTn id="66" presetID="1" presetClass="entr" presetSubtype="0" fill="hold" nodeType="withEffect">
                                  <p:stCondLst>
                                    <p:cond delay="0"/>
                                  </p:stCondLst>
                                  <p:childTnLst>
                                    <p:set>
                                      <p:cBhvr>
                                        <p:cTn id="67"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19">
                                            <p:txEl>
                                              <p:pRg st="1" end="1"/>
                                            </p:txEl>
                                          </p:spTgt>
                                        </p:tgtEl>
                                        <p:attrNameLst>
                                          <p:attrName>style.visibility</p:attrName>
                                        </p:attrNameLst>
                                      </p:cBhvr>
                                      <p:to>
                                        <p:strVal val="visible"/>
                                      </p:to>
                                    </p:set>
                                  </p:childTnLst>
                                </p:cTn>
                              </p:par>
                              <p:par>
                                <p:cTn id="72" presetID="1" presetClass="entr" presetSubtype="0" fill="hold" nodeType="withEffect">
                                  <p:stCondLst>
                                    <p:cond delay="0"/>
                                  </p:stCondLst>
                                  <p:childTnLst>
                                    <p:set>
                                      <p:cBhvr>
                                        <p:cTn id="73"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8" grpId="0" animBg="1"/>
      <p:bldP spid="9" grpId="0" animBg="1"/>
      <p:bldP spid="11" grpId="0" animBg="1"/>
      <p:bldP spid="13" grpId="0"/>
      <p:bldP spid="17" grpId="0"/>
      <p:bldP spid="1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Autofit/>
          </a:bodyPr>
          <a:lstStyle/>
          <a:p>
            <a:r>
              <a:rPr lang="en-US" sz="3200" dirty="0" smtClean="0"/>
              <a:t>Comparing Programmed I/O </a:t>
            </a:r>
            <a:r>
              <a:rPr lang="en-US" sz="3200" dirty="0" err="1" smtClean="0"/>
              <a:t>vs</a:t>
            </a:r>
            <a:r>
              <a:rPr lang="en-US" sz="3200" dirty="0" smtClean="0"/>
              <a:t> Memory Mapped I/O</a:t>
            </a:r>
            <a:endParaRPr lang="en-US" sz="3200" dirty="0"/>
          </a:p>
        </p:txBody>
      </p:sp>
      <p:sp>
        <p:nvSpPr>
          <p:cNvPr id="5" name="Content Placeholder 4"/>
          <p:cNvSpPr>
            <a:spLocks noGrp="1"/>
          </p:cNvSpPr>
          <p:nvPr>
            <p:ph idx="1"/>
          </p:nvPr>
        </p:nvSpPr>
        <p:spPr>
          <a:xfrm>
            <a:off x="0" y="685800"/>
            <a:ext cx="9296400" cy="5638800"/>
          </a:xfrm>
        </p:spPr>
        <p:txBody>
          <a:bodyPr>
            <a:normAutofit fontScale="92500"/>
          </a:bodyPr>
          <a:lstStyle/>
          <a:p>
            <a:r>
              <a:rPr lang="en-US" dirty="0"/>
              <a:t>Programmed I/O</a:t>
            </a:r>
          </a:p>
          <a:p>
            <a:pPr lvl="1"/>
            <a:r>
              <a:rPr lang="en-US" dirty="0" smtClean="0"/>
              <a:t>Requires </a:t>
            </a:r>
            <a:r>
              <a:rPr lang="en-US" dirty="0"/>
              <a:t>special instructions</a:t>
            </a:r>
          </a:p>
          <a:p>
            <a:pPr lvl="1"/>
            <a:r>
              <a:rPr lang="en-US" dirty="0" smtClean="0"/>
              <a:t>Can </a:t>
            </a:r>
            <a:r>
              <a:rPr lang="en-US" dirty="0"/>
              <a:t>require dedicated hardware interface to devices</a:t>
            </a:r>
          </a:p>
          <a:p>
            <a:pPr lvl="1"/>
            <a:r>
              <a:rPr lang="en-US" dirty="0" smtClean="0"/>
              <a:t>Protection </a:t>
            </a:r>
            <a:r>
              <a:rPr lang="en-US" dirty="0"/>
              <a:t>enforced via </a:t>
            </a:r>
            <a:r>
              <a:rPr lang="en-US" dirty="0" smtClean="0"/>
              <a:t>kernel </a:t>
            </a:r>
            <a:r>
              <a:rPr lang="en-US" dirty="0"/>
              <a:t>mode access to instructions</a:t>
            </a:r>
          </a:p>
          <a:p>
            <a:pPr lvl="1"/>
            <a:r>
              <a:rPr lang="en-US" dirty="0" smtClean="0"/>
              <a:t>Virtualization </a:t>
            </a:r>
            <a:r>
              <a:rPr lang="en-US" dirty="0"/>
              <a:t>can be difficult</a:t>
            </a:r>
          </a:p>
          <a:p>
            <a:r>
              <a:rPr lang="en-US" dirty="0" smtClean="0"/>
              <a:t>Memory-Mapped </a:t>
            </a:r>
            <a:r>
              <a:rPr lang="en-US" dirty="0"/>
              <a:t>I/O</a:t>
            </a:r>
          </a:p>
          <a:p>
            <a:pPr lvl="1"/>
            <a:r>
              <a:rPr lang="en-US" dirty="0" smtClean="0"/>
              <a:t>Re-uses </a:t>
            </a:r>
            <a:r>
              <a:rPr lang="en-US" dirty="0"/>
              <a:t>standard load/store instructions</a:t>
            </a:r>
          </a:p>
          <a:p>
            <a:pPr lvl="1"/>
            <a:r>
              <a:rPr lang="en-US" dirty="0" smtClean="0"/>
              <a:t>Re-uses </a:t>
            </a:r>
            <a:r>
              <a:rPr lang="en-US" dirty="0"/>
              <a:t>standard memory hardware interface</a:t>
            </a:r>
          </a:p>
          <a:p>
            <a:pPr lvl="1"/>
            <a:r>
              <a:rPr lang="en-US" dirty="0" smtClean="0"/>
              <a:t>Protection </a:t>
            </a:r>
            <a:r>
              <a:rPr lang="en-US" dirty="0"/>
              <a:t>enforced with normal memory protection scheme</a:t>
            </a:r>
          </a:p>
          <a:p>
            <a:pPr lvl="1"/>
            <a:r>
              <a:rPr lang="en-US" dirty="0" smtClean="0"/>
              <a:t>Virtualization </a:t>
            </a:r>
            <a:r>
              <a:rPr lang="en-US" dirty="0"/>
              <a:t>enabled with normal memory virtualization scheme</a:t>
            </a:r>
          </a:p>
        </p:txBody>
      </p:sp>
    </p:spTree>
    <p:extLst>
      <p:ext uri="{BB962C8B-B14F-4D97-AF65-F5344CB8AC3E}">
        <p14:creationId xmlns:p14="http://schemas.microsoft.com/office/powerpoint/2010/main" val="3127826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Takeaways</a:t>
            </a:r>
            <a:endParaRPr lang="en-US" dirty="0"/>
          </a:p>
        </p:txBody>
      </p:sp>
      <p:sp>
        <p:nvSpPr>
          <p:cNvPr id="3" name="Content Placeholder 2"/>
          <p:cNvSpPr>
            <a:spLocks noGrp="1"/>
          </p:cNvSpPr>
          <p:nvPr>
            <p:ph idx="1"/>
          </p:nvPr>
        </p:nvSpPr>
        <p:spPr/>
        <p:txBody>
          <a:bodyPr/>
          <a:lstStyle/>
          <a:p>
            <a:r>
              <a:rPr lang="en-US" dirty="0"/>
              <a:t>Diverse I/O devices require </a:t>
            </a:r>
            <a:r>
              <a:rPr lang="en-US" dirty="0" smtClean="0"/>
              <a:t>hierarchical interconnect </a:t>
            </a:r>
            <a:r>
              <a:rPr lang="en-US" dirty="0"/>
              <a:t>which is more recently </a:t>
            </a:r>
            <a:r>
              <a:rPr lang="en-US" dirty="0" smtClean="0"/>
              <a:t>transitioning to </a:t>
            </a:r>
            <a:r>
              <a:rPr lang="en-US" dirty="0"/>
              <a:t>point-to-point </a:t>
            </a:r>
            <a:r>
              <a:rPr lang="en-US" dirty="0" smtClean="0"/>
              <a:t>topologies.</a:t>
            </a:r>
          </a:p>
          <a:p>
            <a:endParaRPr lang="en-US" dirty="0"/>
          </a:p>
          <a:p>
            <a:r>
              <a:rPr lang="en-US" dirty="0">
                <a:solidFill>
                  <a:schemeClr val="accent5">
                    <a:lumMod val="60000"/>
                    <a:lumOff val="40000"/>
                  </a:schemeClr>
                </a:solidFill>
              </a:rPr>
              <a:t>Memory-mapped I/O is an elegant technique </a:t>
            </a:r>
            <a:r>
              <a:rPr lang="en-US" dirty="0" smtClean="0">
                <a:solidFill>
                  <a:schemeClr val="accent5">
                    <a:lumMod val="60000"/>
                    <a:lumOff val="40000"/>
                  </a:schemeClr>
                </a:solidFill>
              </a:rPr>
              <a:t>to read/write </a:t>
            </a:r>
            <a:r>
              <a:rPr lang="en-US" dirty="0">
                <a:solidFill>
                  <a:schemeClr val="accent5">
                    <a:lumMod val="60000"/>
                    <a:lumOff val="40000"/>
                  </a:schemeClr>
                </a:solidFill>
              </a:rPr>
              <a:t>device registers with </a:t>
            </a:r>
            <a:r>
              <a:rPr lang="en-US" dirty="0" smtClean="0">
                <a:solidFill>
                  <a:schemeClr val="accent5">
                    <a:lumMod val="60000"/>
                    <a:lumOff val="40000"/>
                  </a:schemeClr>
                </a:solidFill>
              </a:rPr>
              <a:t>standard load/stores.</a:t>
            </a:r>
            <a:endParaRPr lang="en-US" dirty="0">
              <a:solidFill>
                <a:schemeClr val="accent5">
                  <a:lumMod val="60000"/>
                  <a:lumOff val="40000"/>
                </a:schemeClr>
              </a:solidFill>
            </a:endParaRPr>
          </a:p>
        </p:txBody>
      </p:sp>
    </p:spTree>
    <p:extLst>
      <p:ext uri="{BB962C8B-B14F-4D97-AF65-F5344CB8AC3E}">
        <p14:creationId xmlns:p14="http://schemas.microsoft.com/office/powerpoint/2010/main" val="33864423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Next Goal</a:t>
            </a:r>
            <a:endParaRPr lang="en-US" dirty="0"/>
          </a:p>
        </p:txBody>
      </p:sp>
      <p:sp>
        <p:nvSpPr>
          <p:cNvPr id="3" name="Content Placeholder 2"/>
          <p:cNvSpPr>
            <a:spLocks noGrp="1"/>
          </p:cNvSpPr>
          <p:nvPr>
            <p:ph idx="1"/>
          </p:nvPr>
        </p:nvSpPr>
        <p:spPr>
          <a:xfrm>
            <a:off x="228600" y="685800"/>
            <a:ext cx="8915400" cy="5638800"/>
          </a:xfrm>
        </p:spPr>
        <p:txBody>
          <a:bodyPr/>
          <a:lstStyle/>
          <a:p>
            <a:r>
              <a:rPr lang="en-US" dirty="0" smtClean="0"/>
              <a:t>How does the processor know device is ready/done?</a:t>
            </a:r>
            <a:endParaRPr lang="en-US" dirty="0"/>
          </a:p>
        </p:txBody>
      </p:sp>
    </p:spTree>
    <p:extLst>
      <p:ext uri="{BB962C8B-B14F-4D97-AF65-F5344CB8AC3E}">
        <p14:creationId xmlns:p14="http://schemas.microsoft.com/office/powerpoint/2010/main" val="27605497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5634" name="Rectangle 2"/>
          <p:cNvSpPr>
            <a:spLocks noGrp="1" noChangeArrowheads="1"/>
          </p:cNvSpPr>
          <p:nvPr>
            <p:ph type="title"/>
            <p:custDataLst>
              <p:tags r:id="rId1"/>
            </p:custDataLst>
          </p:nvPr>
        </p:nvSpPr>
        <p:spPr/>
        <p:txBody>
          <a:bodyPr>
            <a:normAutofit fontScale="90000"/>
          </a:bodyPr>
          <a:lstStyle/>
          <a:p>
            <a:r>
              <a:rPr lang="en-US" smtClean="0"/>
              <a:t>Communication Method</a:t>
            </a:r>
            <a:endParaRPr lang="en-AU"/>
          </a:p>
        </p:txBody>
      </p:sp>
      <p:sp>
        <p:nvSpPr>
          <p:cNvPr id="4165635" name="Rectangle 3"/>
          <p:cNvSpPr>
            <a:spLocks noGrp="1" noChangeArrowheads="1"/>
          </p:cNvSpPr>
          <p:nvPr>
            <p:ph idx="1"/>
            <p:custDataLst>
              <p:tags r:id="rId2"/>
            </p:custDataLst>
          </p:nvPr>
        </p:nvSpPr>
        <p:spPr/>
        <p:txBody>
          <a:bodyPr>
            <a:noAutofit/>
          </a:bodyPr>
          <a:lstStyle/>
          <a:p>
            <a:r>
              <a:rPr lang="en-US" sz="2800" dirty="0" smtClean="0"/>
              <a:t>Q: How does program learn device is ready/done?</a:t>
            </a:r>
          </a:p>
        </p:txBody>
      </p:sp>
    </p:spTree>
    <p:extLst>
      <p:ext uri="{BB962C8B-B14F-4D97-AF65-F5344CB8AC3E}">
        <p14:creationId xmlns:p14="http://schemas.microsoft.com/office/powerpoint/2010/main" val="1936652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9730" name="Rectangle 2"/>
          <p:cNvSpPr>
            <a:spLocks noGrp="1" noChangeArrowheads="1"/>
          </p:cNvSpPr>
          <p:nvPr>
            <p:ph type="title"/>
            <p:custDataLst>
              <p:tags r:id="rId1"/>
            </p:custDataLst>
          </p:nvPr>
        </p:nvSpPr>
        <p:spPr/>
        <p:txBody>
          <a:bodyPr>
            <a:normAutofit fontScale="90000"/>
          </a:bodyPr>
          <a:lstStyle/>
          <a:p>
            <a:r>
              <a:rPr lang="en-US" dirty="0" smtClean="0"/>
              <a:t>Goals for Today</a:t>
            </a:r>
            <a:endParaRPr lang="en-AU" dirty="0"/>
          </a:p>
        </p:txBody>
      </p:sp>
      <p:sp>
        <p:nvSpPr>
          <p:cNvPr id="4169731" name="Rectangle 3"/>
          <p:cNvSpPr>
            <a:spLocks noGrp="1" noChangeArrowheads="1"/>
          </p:cNvSpPr>
          <p:nvPr>
            <p:ph idx="1"/>
            <p:custDataLst>
              <p:tags r:id="rId2"/>
            </p:custDataLst>
          </p:nvPr>
        </p:nvSpPr>
        <p:spPr>
          <a:xfrm>
            <a:off x="0" y="685800"/>
            <a:ext cx="8915400" cy="5638800"/>
          </a:xfrm>
        </p:spPr>
        <p:txBody>
          <a:bodyPr>
            <a:normAutofit/>
          </a:bodyPr>
          <a:lstStyle/>
          <a:p>
            <a:pPr>
              <a:spcBef>
                <a:spcPts val="0"/>
              </a:spcBef>
            </a:pPr>
            <a:r>
              <a:rPr lang="en-US" dirty="0" smtClean="0"/>
              <a:t>Computer System Organization</a:t>
            </a:r>
          </a:p>
          <a:p>
            <a:pPr>
              <a:spcBef>
                <a:spcPts val="0"/>
              </a:spcBef>
            </a:pPr>
            <a:endParaRPr lang="en-US" dirty="0" smtClean="0"/>
          </a:p>
          <a:p>
            <a:pPr>
              <a:spcBef>
                <a:spcPts val="0"/>
              </a:spcBef>
            </a:pPr>
            <a:r>
              <a:rPr lang="en-US" dirty="0" smtClean="0"/>
              <a:t>How does a processor interact with its environment?</a:t>
            </a:r>
          </a:p>
          <a:p>
            <a:pPr lvl="1">
              <a:spcBef>
                <a:spcPts val="0"/>
              </a:spcBef>
            </a:pPr>
            <a:r>
              <a:rPr lang="en-US" dirty="0" smtClean="0">
                <a:solidFill>
                  <a:schemeClr val="accent5">
                    <a:lumMod val="60000"/>
                    <a:lumOff val="40000"/>
                  </a:schemeClr>
                </a:solidFill>
              </a:rPr>
              <a:t>I/O Overview</a:t>
            </a:r>
          </a:p>
          <a:p>
            <a:pPr>
              <a:spcBef>
                <a:spcPts val="0"/>
              </a:spcBef>
            </a:pPr>
            <a:r>
              <a:rPr lang="en-US" dirty="0" smtClean="0"/>
              <a:t>How to talk to device? </a:t>
            </a:r>
          </a:p>
          <a:p>
            <a:pPr lvl="1">
              <a:spcBef>
                <a:spcPts val="0"/>
              </a:spcBef>
            </a:pPr>
            <a:r>
              <a:rPr lang="en-US" dirty="0" smtClean="0">
                <a:solidFill>
                  <a:schemeClr val="accent5">
                    <a:lumMod val="60000"/>
                    <a:lumOff val="40000"/>
                  </a:schemeClr>
                </a:solidFill>
              </a:rPr>
              <a:t>Programmed I/O</a:t>
            </a:r>
            <a:r>
              <a:rPr lang="en-US" dirty="0" smtClean="0">
                <a:solidFill>
                  <a:schemeClr val="accent1"/>
                </a:solidFill>
              </a:rPr>
              <a:t> </a:t>
            </a:r>
            <a:r>
              <a:rPr lang="en-US" dirty="0" smtClean="0"/>
              <a:t>or </a:t>
            </a:r>
            <a:r>
              <a:rPr lang="en-US" dirty="0" smtClean="0">
                <a:solidFill>
                  <a:schemeClr val="accent5">
                    <a:lumMod val="60000"/>
                    <a:lumOff val="40000"/>
                  </a:schemeClr>
                </a:solidFill>
              </a:rPr>
              <a:t>Memory-Mapped I/O</a:t>
            </a:r>
          </a:p>
          <a:p>
            <a:pPr>
              <a:spcBef>
                <a:spcPts val="0"/>
              </a:spcBef>
            </a:pPr>
            <a:r>
              <a:rPr lang="en-US" dirty="0" smtClean="0"/>
              <a:t>How to get events?</a:t>
            </a:r>
          </a:p>
          <a:p>
            <a:pPr lvl="1">
              <a:spcBef>
                <a:spcPts val="0"/>
              </a:spcBef>
            </a:pPr>
            <a:r>
              <a:rPr lang="en-US" dirty="0" smtClean="0">
                <a:solidFill>
                  <a:schemeClr val="accent5">
                    <a:lumMod val="60000"/>
                    <a:lumOff val="40000"/>
                  </a:schemeClr>
                </a:solidFill>
              </a:rPr>
              <a:t>Polling</a:t>
            </a:r>
            <a:r>
              <a:rPr lang="en-US" dirty="0" smtClean="0">
                <a:solidFill>
                  <a:schemeClr val="accent1"/>
                </a:solidFill>
              </a:rPr>
              <a:t> </a:t>
            </a:r>
            <a:r>
              <a:rPr lang="en-US" dirty="0" smtClean="0"/>
              <a:t>or </a:t>
            </a:r>
            <a:r>
              <a:rPr lang="en-US" dirty="0" smtClean="0">
                <a:solidFill>
                  <a:schemeClr val="accent5">
                    <a:lumMod val="60000"/>
                    <a:lumOff val="40000"/>
                  </a:schemeClr>
                </a:solidFill>
              </a:rPr>
              <a:t>Interrupts</a:t>
            </a:r>
          </a:p>
          <a:p>
            <a:pPr>
              <a:spcBef>
                <a:spcPts val="0"/>
              </a:spcBef>
            </a:pPr>
            <a:r>
              <a:rPr lang="en-US" dirty="0" smtClean="0"/>
              <a:t>How to transfer lots of data?</a:t>
            </a:r>
          </a:p>
          <a:p>
            <a:pPr lvl="1">
              <a:spcBef>
                <a:spcPts val="0"/>
              </a:spcBef>
            </a:pPr>
            <a:r>
              <a:rPr lang="en-US" dirty="0" smtClean="0">
                <a:solidFill>
                  <a:schemeClr val="accent5">
                    <a:lumMod val="60000"/>
                    <a:lumOff val="40000"/>
                  </a:schemeClr>
                </a:solidFill>
              </a:rPr>
              <a:t>Direct Memory Access (DMA)</a:t>
            </a:r>
          </a:p>
        </p:txBody>
      </p:sp>
    </p:spTree>
    <p:extLst>
      <p:ext uri="{BB962C8B-B14F-4D97-AF65-F5344CB8AC3E}">
        <p14:creationId xmlns:p14="http://schemas.microsoft.com/office/powerpoint/2010/main" val="13154387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Takeaways</a:t>
            </a:r>
            <a:endParaRPr lang="en-US" dirty="0"/>
          </a:p>
        </p:txBody>
      </p:sp>
      <p:sp>
        <p:nvSpPr>
          <p:cNvPr id="3" name="Content Placeholder 2"/>
          <p:cNvSpPr>
            <a:spLocks noGrp="1"/>
          </p:cNvSpPr>
          <p:nvPr>
            <p:ph idx="1"/>
          </p:nvPr>
        </p:nvSpPr>
        <p:spPr/>
        <p:txBody>
          <a:bodyPr/>
          <a:lstStyle/>
          <a:p>
            <a:r>
              <a:rPr lang="en-US" dirty="0"/>
              <a:t>Diverse I/O devices require </a:t>
            </a:r>
            <a:r>
              <a:rPr lang="en-US" dirty="0" smtClean="0"/>
              <a:t>hierarchical interconnect </a:t>
            </a:r>
            <a:r>
              <a:rPr lang="en-US" dirty="0"/>
              <a:t>which is more recently </a:t>
            </a:r>
            <a:r>
              <a:rPr lang="en-US" dirty="0" smtClean="0"/>
              <a:t>transitioning to </a:t>
            </a:r>
            <a:r>
              <a:rPr lang="en-US" dirty="0"/>
              <a:t>point-to-point </a:t>
            </a:r>
            <a:r>
              <a:rPr lang="en-US" dirty="0" smtClean="0"/>
              <a:t>topologies.</a:t>
            </a:r>
          </a:p>
          <a:p>
            <a:endParaRPr lang="en-US" dirty="0"/>
          </a:p>
          <a:p>
            <a:r>
              <a:rPr lang="en-US" dirty="0">
                <a:solidFill>
                  <a:schemeClr val="bg1"/>
                </a:solidFill>
              </a:rPr>
              <a:t>Memory-mapped I/O is an elegant technique </a:t>
            </a:r>
            <a:r>
              <a:rPr lang="en-US" dirty="0" smtClean="0">
                <a:solidFill>
                  <a:schemeClr val="bg1"/>
                </a:solidFill>
              </a:rPr>
              <a:t>to read/write </a:t>
            </a:r>
            <a:r>
              <a:rPr lang="en-US" dirty="0">
                <a:solidFill>
                  <a:schemeClr val="bg1"/>
                </a:solidFill>
              </a:rPr>
              <a:t>device registers with </a:t>
            </a:r>
            <a:r>
              <a:rPr lang="en-US" dirty="0" smtClean="0">
                <a:solidFill>
                  <a:schemeClr val="bg1"/>
                </a:solidFill>
              </a:rPr>
              <a:t>standard load/stores.</a:t>
            </a:r>
          </a:p>
          <a:p>
            <a:endParaRPr lang="en-US" dirty="0">
              <a:solidFill>
                <a:schemeClr val="accent1"/>
              </a:solidFill>
            </a:endParaRPr>
          </a:p>
          <a:p>
            <a:r>
              <a:rPr lang="en-US" dirty="0">
                <a:solidFill>
                  <a:schemeClr val="accent5">
                    <a:lumMod val="60000"/>
                    <a:lumOff val="40000"/>
                  </a:schemeClr>
                </a:solidFill>
              </a:rPr>
              <a:t>Interrupt-based I/O avoids the wasted work in</a:t>
            </a:r>
          </a:p>
          <a:p>
            <a:r>
              <a:rPr lang="en-US" dirty="0">
                <a:solidFill>
                  <a:schemeClr val="accent5">
                    <a:lumMod val="60000"/>
                    <a:lumOff val="40000"/>
                  </a:schemeClr>
                </a:solidFill>
              </a:rPr>
              <a:t>polling-based I/O and is usually more efficient</a:t>
            </a:r>
          </a:p>
        </p:txBody>
      </p:sp>
    </p:spTree>
    <p:extLst>
      <p:ext uri="{BB962C8B-B14F-4D97-AF65-F5344CB8AC3E}">
        <p14:creationId xmlns:p14="http://schemas.microsoft.com/office/powerpoint/2010/main" val="31007817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Next Goal</a:t>
            </a:r>
            <a:endParaRPr lang="en-US" dirty="0"/>
          </a:p>
        </p:txBody>
      </p:sp>
      <p:sp>
        <p:nvSpPr>
          <p:cNvPr id="3" name="Content Placeholder 2"/>
          <p:cNvSpPr>
            <a:spLocks noGrp="1"/>
          </p:cNvSpPr>
          <p:nvPr>
            <p:ph idx="1"/>
          </p:nvPr>
        </p:nvSpPr>
        <p:spPr>
          <a:xfrm>
            <a:off x="228600" y="685800"/>
            <a:ext cx="8915400" cy="5638800"/>
          </a:xfrm>
        </p:spPr>
        <p:txBody>
          <a:bodyPr/>
          <a:lstStyle/>
          <a:p>
            <a:r>
              <a:rPr lang="en-US" dirty="0" smtClean="0"/>
              <a:t>How do we transfer a </a:t>
            </a:r>
            <a:r>
              <a:rPr lang="en-US" b="1" i="1" dirty="0" smtClean="0"/>
              <a:t>lot</a:t>
            </a:r>
            <a:r>
              <a:rPr lang="en-US" dirty="0" smtClean="0"/>
              <a:t> of data </a:t>
            </a:r>
            <a:r>
              <a:rPr lang="en-US" b="1" i="1" dirty="0" smtClean="0"/>
              <a:t>efficiently</a:t>
            </a:r>
            <a:r>
              <a:rPr lang="en-US" dirty="0" smtClean="0"/>
              <a:t>?</a:t>
            </a:r>
            <a:endParaRPr lang="en-US" dirty="0"/>
          </a:p>
        </p:txBody>
      </p:sp>
    </p:spTree>
    <p:extLst>
      <p:ext uri="{BB962C8B-B14F-4D97-AF65-F5344CB8AC3E}">
        <p14:creationId xmlns:p14="http://schemas.microsoft.com/office/powerpoint/2010/main" val="3492160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9730" name="Rectangle 2"/>
          <p:cNvSpPr>
            <a:spLocks noGrp="1" noChangeArrowheads="1"/>
          </p:cNvSpPr>
          <p:nvPr>
            <p:ph type="title"/>
            <p:custDataLst>
              <p:tags r:id="rId1"/>
            </p:custDataLst>
          </p:nvPr>
        </p:nvSpPr>
        <p:spPr/>
        <p:txBody>
          <a:bodyPr>
            <a:normAutofit fontScale="90000"/>
          </a:bodyPr>
          <a:lstStyle/>
          <a:p>
            <a:r>
              <a:rPr lang="en-US" smtClean="0"/>
              <a:t>I/O Data Transfer</a:t>
            </a:r>
            <a:endParaRPr lang="en-AU" dirty="0"/>
          </a:p>
        </p:txBody>
      </p:sp>
      <p:sp>
        <p:nvSpPr>
          <p:cNvPr id="4169731" name="Rectangle 3"/>
          <p:cNvSpPr>
            <a:spLocks noGrp="1" noChangeArrowheads="1"/>
          </p:cNvSpPr>
          <p:nvPr>
            <p:ph idx="1"/>
            <p:custDataLst>
              <p:tags r:id="rId2"/>
            </p:custDataLst>
          </p:nvPr>
        </p:nvSpPr>
        <p:spPr/>
        <p:txBody>
          <a:bodyPr>
            <a:normAutofit/>
          </a:bodyPr>
          <a:lstStyle/>
          <a:p>
            <a:pPr>
              <a:spcBef>
                <a:spcPts val="0"/>
              </a:spcBef>
            </a:pPr>
            <a:r>
              <a:rPr lang="en-US" dirty="0" smtClean="0"/>
              <a:t>How to talk to device? </a:t>
            </a:r>
          </a:p>
          <a:p>
            <a:pPr lvl="1">
              <a:spcBef>
                <a:spcPts val="0"/>
              </a:spcBef>
            </a:pPr>
            <a:r>
              <a:rPr lang="en-US" dirty="0" smtClean="0"/>
              <a:t>Programmed I/O or Memory-Mapped I/O</a:t>
            </a:r>
          </a:p>
          <a:p>
            <a:pPr>
              <a:spcBef>
                <a:spcPts val="0"/>
              </a:spcBef>
            </a:pPr>
            <a:r>
              <a:rPr lang="en-US" dirty="0" smtClean="0"/>
              <a:t>How to get events?</a:t>
            </a:r>
          </a:p>
          <a:p>
            <a:pPr lvl="1">
              <a:spcBef>
                <a:spcPts val="0"/>
              </a:spcBef>
            </a:pPr>
            <a:r>
              <a:rPr lang="en-US" dirty="0" smtClean="0"/>
              <a:t>Polling or Interrupts</a:t>
            </a:r>
          </a:p>
          <a:p>
            <a:pPr>
              <a:spcBef>
                <a:spcPts val="0"/>
              </a:spcBef>
            </a:pPr>
            <a:r>
              <a:rPr lang="en-US" dirty="0" smtClean="0">
                <a:solidFill>
                  <a:schemeClr val="accent5">
                    <a:lumMod val="60000"/>
                    <a:lumOff val="40000"/>
                  </a:schemeClr>
                </a:solidFill>
              </a:rPr>
              <a:t>How to transfer lots of data?</a:t>
            </a:r>
            <a:endParaRPr lang="en-US" dirty="0" smtClean="0">
              <a:solidFill>
                <a:schemeClr val="accent5">
                  <a:lumMod val="60000"/>
                  <a:lumOff val="40000"/>
                </a:schemeClr>
              </a:solidFill>
              <a:latin typeface="Consolas" pitchFamily="49" charset="0"/>
            </a:endParaRPr>
          </a:p>
          <a:p>
            <a:pPr marL="804863"/>
            <a:r>
              <a:rPr lang="en-US" dirty="0" smtClean="0">
                <a:latin typeface="Consolas" pitchFamily="49" charset="0"/>
              </a:rPr>
              <a:t>disk-&gt;</a:t>
            </a:r>
            <a:r>
              <a:rPr lang="en-US" dirty="0" err="1" smtClean="0">
                <a:latin typeface="Consolas" pitchFamily="49" charset="0"/>
              </a:rPr>
              <a:t>cmd</a:t>
            </a:r>
            <a:r>
              <a:rPr lang="en-US" dirty="0" smtClean="0">
                <a:latin typeface="Consolas" pitchFamily="49" charset="0"/>
              </a:rPr>
              <a:t> = READ_4K_SECTOR;</a:t>
            </a:r>
          </a:p>
          <a:p>
            <a:pPr marL="804863"/>
            <a:r>
              <a:rPr lang="en-US" dirty="0" smtClean="0">
                <a:latin typeface="Consolas" pitchFamily="49" charset="0"/>
              </a:rPr>
              <a:t>disk-&gt;data = 12;</a:t>
            </a:r>
          </a:p>
          <a:p>
            <a:pPr marL="804863"/>
            <a:r>
              <a:rPr lang="en-US" dirty="0" smtClean="0">
                <a:latin typeface="Consolas" pitchFamily="49" charset="0"/>
              </a:rPr>
              <a:t>while (!(disk-&gt;status &amp; 1) { }</a:t>
            </a:r>
          </a:p>
          <a:p>
            <a:pPr marL="804863"/>
            <a:r>
              <a:rPr lang="en-US" dirty="0" smtClean="0">
                <a:latin typeface="Consolas" pitchFamily="49" charset="0"/>
              </a:rPr>
              <a:t>for (</a:t>
            </a:r>
            <a:r>
              <a:rPr lang="en-US" dirty="0" err="1" smtClean="0">
                <a:latin typeface="Consolas" pitchFamily="49" charset="0"/>
              </a:rPr>
              <a:t>i</a:t>
            </a:r>
            <a:r>
              <a:rPr lang="en-US" dirty="0" smtClean="0">
                <a:latin typeface="Consolas" pitchFamily="49" charset="0"/>
              </a:rPr>
              <a:t> = 0..4k) </a:t>
            </a:r>
          </a:p>
          <a:p>
            <a:pPr marL="804863"/>
            <a:r>
              <a:rPr lang="en-US" dirty="0" smtClean="0">
                <a:latin typeface="Consolas" pitchFamily="49" charset="0"/>
              </a:rPr>
              <a:t>	   </a:t>
            </a:r>
            <a:r>
              <a:rPr lang="en-US" dirty="0" err="1" smtClean="0">
                <a:latin typeface="Consolas" pitchFamily="49" charset="0"/>
              </a:rPr>
              <a:t>buf</a:t>
            </a:r>
            <a:r>
              <a:rPr lang="en-US" dirty="0" smtClean="0">
                <a:latin typeface="Consolas" pitchFamily="49" charset="0"/>
              </a:rPr>
              <a:t>[</a:t>
            </a:r>
            <a:r>
              <a:rPr lang="en-US" dirty="0" err="1" smtClean="0">
                <a:latin typeface="Consolas" pitchFamily="49" charset="0"/>
              </a:rPr>
              <a:t>i</a:t>
            </a:r>
            <a:r>
              <a:rPr lang="en-US" dirty="0" smtClean="0">
                <a:latin typeface="Consolas" pitchFamily="49" charset="0"/>
              </a:rPr>
              <a:t>] = disk-&gt;data;</a:t>
            </a:r>
          </a:p>
        </p:txBody>
      </p:sp>
      <p:sp>
        <p:nvSpPr>
          <p:cNvPr id="2" name="Right Brace 1"/>
          <p:cNvSpPr/>
          <p:nvPr/>
        </p:nvSpPr>
        <p:spPr>
          <a:xfrm>
            <a:off x="7412014" y="3124200"/>
            <a:ext cx="685800" cy="3048000"/>
          </a:xfrm>
          <a:prstGeom prst="rightBrac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7793014" y="3429000"/>
            <a:ext cx="1427186" cy="1200329"/>
          </a:xfrm>
          <a:prstGeom prst="rect">
            <a:avLst/>
          </a:prstGeom>
          <a:noFill/>
        </p:spPr>
        <p:txBody>
          <a:bodyPr wrap="none" rtlCol="0">
            <a:spAutoFit/>
          </a:bodyPr>
          <a:lstStyle/>
          <a:p>
            <a:r>
              <a:rPr lang="en-US" sz="2400" dirty="0" smtClean="0">
                <a:solidFill>
                  <a:schemeClr val="accent5">
                    <a:lumMod val="60000"/>
                    <a:lumOff val="40000"/>
                  </a:schemeClr>
                </a:solidFill>
              </a:rPr>
              <a:t>Very,</a:t>
            </a:r>
          </a:p>
          <a:p>
            <a:r>
              <a:rPr lang="en-US" sz="2400" b="1" i="1" dirty="0" smtClean="0">
                <a:solidFill>
                  <a:schemeClr val="accent5">
                    <a:lumMod val="60000"/>
                    <a:lumOff val="40000"/>
                  </a:schemeClr>
                </a:solidFill>
              </a:rPr>
              <a:t>Very,</a:t>
            </a:r>
          </a:p>
          <a:p>
            <a:r>
              <a:rPr lang="en-US" sz="2400" dirty="0" smtClean="0">
                <a:solidFill>
                  <a:schemeClr val="accent5">
                    <a:lumMod val="60000"/>
                    <a:lumOff val="40000"/>
                  </a:schemeClr>
                </a:solidFill>
              </a:rPr>
              <a:t>Expensive</a:t>
            </a:r>
            <a:endParaRPr lang="en-US" sz="2400" dirty="0">
              <a:solidFill>
                <a:schemeClr val="accent5">
                  <a:lumMod val="60000"/>
                  <a:lumOff val="40000"/>
                </a:schemeClr>
              </a:solidFill>
            </a:endParaRPr>
          </a:p>
        </p:txBody>
      </p:sp>
      <p:sp>
        <p:nvSpPr>
          <p:cNvPr id="4" name="Rounded Rectangle 3"/>
          <p:cNvSpPr/>
          <p:nvPr/>
        </p:nvSpPr>
        <p:spPr>
          <a:xfrm>
            <a:off x="152400" y="2743200"/>
            <a:ext cx="5029200" cy="38100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0988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6973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6973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69731">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69731">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69731">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69731">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4066" name="Rectangle 2"/>
          <p:cNvSpPr>
            <a:spLocks noGrp="1" noChangeArrowheads="1"/>
          </p:cNvSpPr>
          <p:nvPr>
            <p:ph type="title"/>
            <p:custDataLst>
              <p:tags r:id="rId1"/>
            </p:custDataLst>
          </p:nvPr>
        </p:nvSpPr>
        <p:spPr/>
        <p:txBody>
          <a:bodyPr>
            <a:normAutofit fontScale="90000"/>
          </a:bodyPr>
          <a:lstStyle/>
          <a:p>
            <a:r>
              <a:rPr lang="en-GB" dirty="0" smtClean="0"/>
              <a:t>I/O Data Transfer</a:t>
            </a:r>
            <a:endParaRPr lang="en-GB" dirty="0"/>
          </a:p>
        </p:txBody>
      </p:sp>
      <p:sp>
        <p:nvSpPr>
          <p:cNvPr id="4184067" name="Rectangle 3"/>
          <p:cNvSpPr>
            <a:spLocks noGrp="1" noChangeArrowheads="1"/>
          </p:cNvSpPr>
          <p:nvPr>
            <p:ph idx="1"/>
            <p:custDataLst>
              <p:tags r:id="rId2"/>
            </p:custDataLst>
          </p:nvPr>
        </p:nvSpPr>
        <p:spPr>
          <a:xfrm>
            <a:off x="228600" y="685800"/>
            <a:ext cx="8686800" cy="5638800"/>
          </a:xfrm>
        </p:spPr>
        <p:txBody>
          <a:bodyPr/>
          <a:lstStyle/>
          <a:p>
            <a:r>
              <a:rPr lang="en-GB" dirty="0" smtClean="0"/>
              <a:t>Programmed I/O </a:t>
            </a:r>
            <a:r>
              <a:rPr lang="en-GB" dirty="0" err="1" smtClean="0"/>
              <a:t>xfer</a:t>
            </a:r>
            <a:r>
              <a:rPr lang="en-GB" dirty="0" smtClean="0"/>
              <a:t>:  Device </a:t>
            </a:r>
            <a:r>
              <a:rPr lang="en-GB" dirty="0" smtClean="0">
                <a:sym typeface="Wingdings" pitchFamily="2" charset="2"/>
              </a:rPr>
              <a:t> </a:t>
            </a:r>
            <a:r>
              <a:rPr lang="en-GB" dirty="0" smtClean="0"/>
              <a:t> CPU </a:t>
            </a:r>
            <a:r>
              <a:rPr lang="en-GB" dirty="0" smtClean="0">
                <a:sym typeface="Wingdings" pitchFamily="2" charset="2"/>
              </a:rPr>
              <a:t></a:t>
            </a:r>
            <a:r>
              <a:rPr lang="en-GB" dirty="0" smtClean="0"/>
              <a:t> RAM</a:t>
            </a:r>
          </a:p>
          <a:p>
            <a:pPr lvl="1">
              <a:buNone/>
            </a:pPr>
            <a:r>
              <a:rPr lang="en-GB" dirty="0" smtClean="0"/>
              <a:t>for (</a:t>
            </a:r>
            <a:r>
              <a:rPr lang="en-GB" dirty="0" err="1" smtClean="0"/>
              <a:t>i</a:t>
            </a:r>
            <a:r>
              <a:rPr lang="en-GB" dirty="0" smtClean="0"/>
              <a:t> = 1 .. n)</a:t>
            </a:r>
          </a:p>
          <a:p>
            <a:pPr lvl="1"/>
            <a:r>
              <a:rPr lang="en-GB" dirty="0" smtClean="0"/>
              <a:t>CPU issues read request</a:t>
            </a:r>
          </a:p>
          <a:p>
            <a:pPr lvl="1"/>
            <a:r>
              <a:rPr lang="en-GB" dirty="0" smtClean="0"/>
              <a:t>Device puts data on bus</a:t>
            </a:r>
            <a:br>
              <a:rPr lang="en-GB" dirty="0" smtClean="0"/>
            </a:br>
            <a:r>
              <a:rPr lang="en-GB" dirty="0" smtClean="0"/>
              <a:t>&amp; CPU reads into registers</a:t>
            </a:r>
          </a:p>
          <a:p>
            <a:pPr lvl="1"/>
            <a:r>
              <a:rPr lang="en-GB" dirty="0" smtClean="0"/>
              <a:t>CPU writes data to memory</a:t>
            </a:r>
          </a:p>
          <a:p>
            <a:pPr lvl="1"/>
            <a:r>
              <a:rPr lang="en-GB" b="1" i="1" dirty="0" smtClean="0">
                <a:solidFill>
                  <a:schemeClr val="accent5">
                    <a:lumMod val="60000"/>
                    <a:lumOff val="40000"/>
                  </a:schemeClr>
                </a:solidFill>
              </a:rPr>
              <a:t>Not</a:t>
            </a:r>
            <a:r>
              <a:rPr lang="en-GB" dirty="0" smtClean="0">
                <a:solidFill>
                  <a:schemeClr val="accent5">
                    <a:lumMod val="60000"/>
                    <a:lumOff val="40000"/>
                  </a:schemeClr>
                </a:solidFill>
              </a:rPr>
              <a:t> efficient</a:t>
            </a:r>
          </a:p>
        </p:txBody>
      </p:sp>
      <p:sp>
        <p:nvSpPr>
          <p:cNvPr id="4184068" name="Rectangle 4"/>
          <p:cNvSpPr>
            <a:spLocks noChangeArrowheads="1"/>
          </p:cNvSpPr>
          <p:nvPr>
            <p:custDataLst>
              <p:tags r:id="rId3"/>
            </p:custDataLst>
          </p:nvPr>
        </p:nvSpPr>
        <p:spPr bwMode="auto">
          <a:xfrm>
            <a:off x="5554662" y="1133475"/>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CPU</a:t>
            </a:r>
          </a:p>
        </p:txBody>
      </p:sp>
      <p:sp>
        <p:nvSpPr>
          <p:cNvPr id="4184069" name="Rectangle 5"/>
          <p:cNvSpPr>
            <a:spLocks noChangeArrowheads="1"/>
          </p:cNvSpPr>
          <p:nvPr>
            <p:custDataLst>
              <p:tags r:id="rId4"/>
            </p:custDataLst>
          </p:nvPr>
        </p:nvSpPr>
        <p:spPr bwMode="auto">
          <a:xfrm>
            <a:off x="7734300" y="1133475"/>
            <a:ext cx="800100"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RAM</a:t>
            </a:r>
          </a:p>
        </p:txBody>
      </p:sp>
      <p:sp>
        <p:nvSpPr>
          <p:cNvPr id="4184070" name="AutoShape 6"/>
          <p:cNvSpPr>
            <a:spLocks noChangeArrowheads="1"/>
          </p:cNvSpPr>
          <p:nvPr>
            <p:custDataLst>
              <p:tags r:id="rId5"/>
            </p:custDataLst>
          </p:nvPr>
        </p:nvSpPr>
        <p:spPr bwMode="auto">
          <a:xfrm>
            <a:off x="6477000" y="1866900"/>
            <a:ext cx="908050" cy="1028700"/>
          </a:xfrm>
          <a:prstGeom prst="flowChartMagneticDisk">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DISK</a:t>
            </a:r>
          </a:p>
        </p:txBody>
      </p:sp>
      <p:sp>
        <p:nvSpPr>
          <p:cNvPr id="4184071" name="Freeform 7"/>
          <p:cNvSpPr>
            <a:spLocks/>
          </p:cNvSpPr>
          <p:nvPr>
            <p:custDataLst>
              <p:tags r:id="rId6"/>
            </p:custDataLst>
          </p:nvPr>
        </p:nvSpPr>
        <p:spPr bwMode="auto">
          <a:xfrm>
            <a:off x="6400800" y="1600200"/>
            <a:ext cx="457199" cy="533400"/>
          </a:xfrm>
          <a:custGeom>
            <a:avLst/>
            <a:gdLst/>
            <a:ahLst/>
            <a:cxnLst>
              <a:cxn ang="0">
                <a:pos x="0" y="0"/>
              </a:cxn>
              <a:cxn ang="0">
                <a:pos x="144" y="0"/>
              </a:cxn>
              <a:cxn ang="0">
                <a:pos x="144" y="288"/>
              </a:cxn>
            </a:cxnLst>
            <a:rect l="0" t="0" r="r" b="b"/>
            <a:pathLst>
              <a:path w="144" h="288">
                <a:moveTo>
                  <a:pt x="0" y="0"/>
                </a:moveTo>
                <a:lnTo>
                  <a:pt x="144" y="0"/>
                </a:lnTo>
                <a:lnTo>
                  <a:pt x="144" y="288"/>
                </a:lnTo>
              </a:path>
            </a:pathLst>
          </a:custGeom>
          <a:noFill/>
          <a:ln w="28575">
            <a:solidFill>
              <a:schemeClr val="accent5">
                <a:lumMod val="60000"/>
                <a:lumOff val="40000"/>
              </a:schemeClr>
            </a:solidFill>
            <a:round/>
            <a:headEnd/>
            <a:tailEnd type="arrow" w="lg" len="lg"/>
          </a:ln>
          <a:effectLst/>
        </p:spPr>
        <p:txBody>
          <a:bodyPr wrap="none" anchor="ctr"/>
          <a:lstStyle/>
          <a:p>
            <a:endParaRPr lang="en-US"/>
          </a:p>
        </p:txBody>
      </p:sp>
      <p:sp>
        <p:nvSpPr>
          <p:cNvPr id="4184072" name="Freeform 8"/>
          <p:cNvSpPr>
            <a:spLocks/>
          </p:cNvSpPr>
          <p:nvPr>
            <p:custDataLst>
              <p:tags r:id="rId7"/>
            </p:custDataLst>
          </p:nvPr>
        </p:nvSpPr>
        <p:spPr bwMode="auto">
          <a:xfrm>
            <a:off x="6400800" y="1435100"/>
            <a:ext cx="685799" cy="6985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round/>
            <a:headEnd/>
            <a:tailEnd type="arrow" w="lg" len="lg"/>
          </a:ln>
          <a:effectLst/>
        </p:spPr>
        <p:txBody>
          <a:bodyPr wrap="none" anchor="ctr"/>
          <a:lstStyle/>
          <a:p>
            <a:endParaRPr lang="en-US"/>
          </a:p>
        </p:txBody>
      </p:sp>
      <p:sp>
        <p:nvSpPr>
          <p:cNvPr id="4184073" name="Line 9"/>
          <p:cNvSpPr>
            <a:spLocks noChangeShapeType="1"/>
          </p:cNvSpPr>
          <p:nvPr>
            <p:custDataLst>
              <p:tags r:id="rId8"/>
            </p:custDataLst>
          </p:nvPr>
        </p:nvSpPr>
        <p:spPr bwMode="auto">
          <a:xfrm flipV="1">
            <a:off x="6400800" y="1219200"/>
            <a:ext cx="1295400" cy="0"/>
          </a:xfrm>
          <a:prstGeom prst="line">
            <a:avLst/>
          </a:prstGeom>
          <a:noFill/>
          <a:ln w="28575">
            <a:solidFill>
              <a:schemeClr val="accent5">
                <a:lumMod val="60000"/>
                <a:lumOff val="40000"/>
              </a:schemeClr>
            </a:solidFill>
            <a:miter lim="800000"/>
            <a:headEnd/>
            <a:tailEnd type="arrow" w="lg" len="lg"/>
          </a:ln>
          <a:effectLst/>
        </p:spPr>
        <p:txBody>
          <a:bodyPr/>
          <a:lstStyle/>
          <a:p>
            <a:endParaRPr lang="en-US"/>
          </a:p>
        </p:txBody>
      </p:sp>
      <p:sp>
        <p:nvSpPr>
          <p:cNvPr id="4184082" name="Oval 18"/>
          <p:cNvSpPr>
            <a:spLocks noChangeArrowheads="1"/>
          </p:cNvSpPr>
          <p:nvPr>
            <p:custDataLst>
              <p:tags r:id="rId9"/>
            </p:custDataLst>
          </p:nvPr>
        </p:nvSpPr>
        <p:spPr bwMode="auto">
          <a:xfrm>
            <a:off x="6994525" y="15875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4184083" name="Oval 19"/>
          <p:cNvSpPr>
            <a:spLocks noChangeArrowheads="1"/>
          </p:cNvSpPr>
          <p:nvPr>
            <p:custDataLst>
              <p:tags r:id="rId10"/>
            </p:custDataLst>
          </p:nvPr>
        </p:nvSpPr>
        <p:spPr bwMode="auto">
          <a:xfrm>
            <a:off x="7146925" y="1130300"/>
            <a:ext cx="76200" cy="1524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2" name="TextBox 1"/>
          <p:cNvSpPr txBox="1"/>
          <p:nvPr/>
        </p:nvSpPr>
        <p:spPr>
          <a:xfrm>
            <a:off x="5442195" y="2971800"/>
            <a:ext cx="3447610" cy="1569660"/>
          </a:xfrm>
          <a:prstGeom prst="rect">
            <a:avLst/>
          </a:prstGeom>
          <a:noFill/>
        </p:spPr>
        <p:txBody>
          <a:bodyPr wrap="none" rtlCol="0">
            <a:spAutoFit/>
          </a:bodyPr>
          <a:lstStyle/>
          <a:p>
            <a:r>
              <a:rPr lang="en-US" sz="2400" dirty="0" smtClean="0">
                <a:solidFill>
                  <a:schemeClr val="accent5">
                    <a:lumMod val="60000"/>
                    <a:lumOff val="40000"/>
                  </a:schemeClr>
                </a:solidFill>
              </a:rPr>
              <a:t>Read from Disk</a:t>
            </a:r>
          </a:p>
          <a:p>
            <a:r>
              <a:rPr lang="en-US" sz="2400" dirty="0" smtClean="0">
                <a:solidFill>
                  <a:schemeClr val="accent5">
                    <a:lumMod val="60000"/>
                    <a:lumOff val="40000"/>
                  </a:schemeClr>
                </a:solidFill>
              </a:rPr>
              <a:t>Write to Memory</a:t>
            </a:r>
          </a:p>
          <a:p>
            <a:r>
              <a:rPr lang="en-US" sz="2400" b="1" i="1" dirty="0" smtClean="0">
                <a:solidFill>
                  <a:schemeClr val="accent5">
                    <a:lumMod val="60000"/>
                    <a:lumOff val="40000"/>
                  </a:schemeClr>
                </a:solidFill>
              </a:rPr>
              <a:t>Everything</a:t>
            </a:r>
            <a:r>
              <a:rPr lang="en-US" sz="2400" dirty="0" smtClean="0">
                <a:solidFill>
                  <a:schemeClr val="accent5">
                    <a:lumMod val="60000"/>
                    <a:lumOff val="40000"/>
                  </a:schemeClr>
                </a:solidFill>
              </a:rPr>
              <a:t> interrupts CPU</a:t>
            </a:r>
          </a:p>
          <a:p>
            <a:r>
              <a:rPr lang="en-US" sz="2400" b="1" i="1" dirty="0" smtClean="0">
                <a:solidFill>
                  <a:schemeClr val="accent5">
                    <a:lumMod val="60000"/>
                    <a:lumOff val="40000"/>
                  </a:schemeClr>
                </a:solidFill>
              </a:rPr>
              <a:t>Wastes</a:t>
            </a:r>
            <a:r>
              <a:rPr lang="en-US" sz="2400" dirty="0" smtClean="0">
                <a:solidFill>
                  <a:schemeClr val="accent5">
                    <a:lumMod val="60000"/>
                    <a:lumOff val="40000"/>
                  </a:schemeClr>
                </a:solidFill>
              </a:rPr>
              <a:t> CPU</a:t>
            </a:r>
            <a:endParaRPr lang="en-US" sz="2400" dirty="0">
              <a:solidFill>
                <a:schemeClr val="accent5">
                  <a:lumMod val="60000"/>
                  <a:lumOff val="40000"/>
                </a:schemeClr>
              </a:solidFill>
            </a:endParaRPr>
          </a:p>
        </p:txBody>
      </p:sp>
      <p:sp>
        <p:nvSpPr>
          <p:cNvPr id="3" name="Rounded Rectangle 2"/>
          <p:cNvSpPr/>
          <p:nvPr/>
        </p:nvSpPr>
        <p:spPr>
          <a:xfrm>
            <a:off x="5442195" y="2971800"/>
            <a:ext cx="3447610" cy="156966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Tree>
    <p:extLst>
      <p:ext uri="{BB962C8B-B14F-4D97-AF65-F5344CB8AC3E}">
        <p14:creationId xmlns:p14="http://schemas.microsoft.com/office/powerpoint/2010/main" val="110777779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8407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8406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1840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8406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84067">
                                            <p:txEl>
                                              <p:pRg st="2" end="2"/>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4184071"/>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4184067">
                                            <p:txEl>
                                              <p:pRg st="3" end="3"/>
                                            </p:txEl>
                                          </p:spTgt>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grpId="0" nodeType="afterEffect">
                                  <p:stCondLst>
                                    <p:cond delay="0"/>
                                  </p:stCondLst>
                                  <p:childTnLst>
                                    <p:set>
                                      <p:cBhvr>
                                        <p:cTn id="28" dur="1" fill="hold">
                                          <p:stCondLst>
                                            <p:cond delay="0"/>
                                          </p:stCondLst>
                                        </p:cTn>
                                        <p:tgtEl>
                                          <p:spTgt spid="4184072"/>
                                        </p:tgtEl>
                                        <p:attrNameLst>
                                          <p:attrName>style.visibility</p:attrName>
                                        </p:attrNameLst>
                                      </p:cBhvr>
                                      <p:to>
                                        <p:strVal val="visible"/>
                                      </p:to>
                                    </p:set>
                                  </p:childTnLst>
                                </p:cTn>
                              </p:par>
                            </p:childTnLst>
                          </p:cTn>
                        </p:par>
                        <p:par>
                          <p:cTn id="29" fill="hold">
                            <p:stCondLst>
                              <p:cond delay="0"/>
                            </p:stCondLst>
                            <p:childTnLst>
                              <p:par>
                                <p:cTn id="30" presetID="1" presetClass="entr" presetSubtype="0" fill="hold" grpId="0" nodeType="afterEffect">
                                  <p:stCondLst>
                                    <p:cond delay="0"/>
                                  </p:stCondLst>
                                  <p:childTnLst>
                                    <p:set>
                                      <p:cBhvr>
                                        <p:cTn id="31" dur="1" fill="hold">
                                          <p:stCondLst>
                                            <p:cond delay="0"/>
                                          </p:stCondLst>
                                        </p:cTn>
                                        <p:tgtEl>
                                          <p:spTgt spid="418408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4184067">
                                            <p:txEl>
                                              <p:pRg st="4" end="4"/>
                                            </p:txEl>
                                          </p:spTgt>
                                        </p:tgtEl>
                                        <p:attrNameLst>
                                          <p:attrName>style.visibility</p:attrName>
                                        </p:attrNameLst>
                                      </p:cBhvr>
                                      <p:to>
                                        <p:strVal val="visible"/>
                                      </p:to>
                                    </p:set>
                                  </p:childTnLst>
                                </p:cTn>
                              </p:par>
                            </p:childTnLst>
                          </p:cTn>
                        </p:par>
                        <p:par>
                          <p:cTn id="36" fill="hold">
                            <p:stCondLst>
                              <p:cond delay="0"/>
                            </p:stCondLst>
                            <p:childTnLst>
                              <p:par>
                                <p:cTn id="37" presetID="1" presetClass="entr" presetSubtype="0" fill="hold" grpId="0" nodeType="afterEffect">
                                  <p:stCondLst>
                                    <p:cond delay="0"/>
                                  </p:stCondLst>
                                  <p:childTnLst>
                                    <p:set>
                                      <p:cBhvr>
                                        <p:cTn id="38" dur="1" fill="hold">
                                          <p:stCondLst>
                                            <p:cond delay="0"/>
                                          </p:stCondLst>
                                        </p:cTn>
                                        <p:tgtEl>
                                          <p:spTgt spid="4184073"/>
                                        </p:tgtEl>
                                        <p:attrNameLst>
                                          <p:attrName>style.visibility</p:attrName>
                                        </p:attrNameLst>
                                      </p:cBhvr>
                                      <p:to>
                                        <p:strVal val="visible"/>
                                      </p:to>
                                    </p:set>
                                  </p:childTnLst>
                                </p:cTn>
                              </p:par>
                            </p:childTnLst>
                          </p:cTn>
                        </p:par>
                        <p:par>
                          <p:cTn id="39" fill="hold">
                            <p:stCondLst>
                              <p:cond delay="0"/>
                            </p:stCondLst>
                            <p:childTnLst>
                              <p:par>
                                <p:cTn id="40" presetID="1" presetClass="entr" presetSubtype="0" fill="hold" grpId="0" nodeType="afterEffect">
                                  <p:stCondLst>
                                    <p:cond delay="0"/>
                                  </p:stCondLst>
                                  <p:childTnLst>
                                    <p:set>
                                      <p:cBhvr>
                                        <p:cTn id="41" dur="1" fill="hold">
                                          <p:stCondLst>
                                            <p:cond delay="0"/>
                                          </p:stCondLst>
                                        </p:cTn>
                                        <p:tgtEl>
                                          <p:spTgt spid="4184083"/>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3"/>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2"/>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41840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84068" grpId="0" animBg="1"/>
      <p:bldP spid="4184069" grpId="0" animBg="1"/>
      <p:bldP spid="4184070" grpId="0" animBg="1"/>
      <p:bldP spid="4184071" grpId="0" animBg="1"/>
      <p:bldP spid="4184072" grpId="0" animBg="1"/>
      <p:bldP spid="4184073" grpId="0" animBg="1"/>
      <p:bldP spid="4184082" grpId="0" animBg="1"/>
      <p:bldP spid="4184083" grpId="0" animBg="1"/>
      <p:bldP spid="2" grpId="0"/>
      <p:bldP spid="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9730" name="Rectangle 2"/>
          <p:cNvSpPr>
            <a:spLocks noGrp="1" noChangeArrowheads="1"/>
          </p:cNvSpPr>
          <p:nvPr>
            <p:ph type="title"/>
            <p:custDataLst>
              <p:tags r:id="rId1"/>
            </p:custDataLst>
          </p:nvPr>
        </p:nvSpPr>
        <p:spPr/>
        <p:txBody>
          <a:bodyPr>
            <a:normAutofit fontScale="90000"/>
          </a:bodyPr>
          <a:lstStyle/>
          <a:p>
            <a:r>
              <a:rPr lang="en-US" dirty="0" smtClean="0"/>
              <a:t>I/O Data Transfer</a:t>
            </a:r>
            <a:endParaRPr lang="en-AU" dirty="0"/>
          </a:p>
        </p:txBody>
      </p:sp>
      <p:sp>
        <p:nvSpPr>
          <p:cNvPr id="4169731" name="Rectangle 3"/>
          <p:cNvSpPr>
            <a:spLocks noGrp="1" noChangeArrowheads="1"/>
          </p:cNvSpPr>
          <p:nvPr>
            <p:ph idx="1"/>
            <p:custDataLst>
              <p:tags r:id="rId2"/>
            </p:custDataLst>
          </p:nvPr>
        </p:nvSpPr>
        <p:spPr/>
        <p:txBody>
          <a:bodyPr>
            <a:normAutofit/>
          </a:bodyPr>
          <a:lstStyle/>
          <a:p>
            <a:r>
              <a:rPr lang="en-US" dirty="0" smtClean="0"/>
              <a:t>Q: How to transfer lots of data </a:t>
            </a:r>
            <a:r>
              <a:rPr lang="en-US" b="1" i="1" dirty="0" smtClean="0"/>
              <a:t>efficiently</a:t>
            </a:r>
            <a:r>
              <a:rPr lang="en-US" dirty="0" smtClean="0"/>
              <a:t>?</a:t>
            </a:r>
            <a:endParaRPr lang="en-US" dirty="0" smtClean="0">
              <a:latin typeface="Consolas" pitchFamily="49" charset="0"/>
            </a:endParaRPr>
          </a:p>
          <a:p>
            <a:r>
              <a:rPr lang="en-US" dirty="0" smtClean="0"/>
              <a:t>A: Have device access memory directly</a:t>
            </a:r>
          </a:p>
          <a:p>
            <a:r>
              <a:rPr lang="en-US" dirty="0" smtClean="0">
                <a:solidFill>
                  <a:schemeClr val="accent5">
                    <a:lumMod val="60000"/>
                    <a:lumOff val="40000"/>
                  </a:schemeClr>
                </a:solidFill>
              </a:rPr>
              <a:t>Direct memory access (DMA)</a:t>
            </a:r>
          </a:p>
          <a:p>
            <a:pPr lvl="1"/>
            <a:r>
              <a:rPr lang="en-US" dirty="0" smtClean="0"/>
              <a:t>1) OS provides starting address, length</a:t>
            </a:r>
          </a:p>
          <a:p>
            <a:pPr lvl="1"/>
            <a:r>
              <a:rPr lang="en-US" dirty="0" smtClean="0"/>
              <a:t>2) controller (or device) transfers data autonomously</a:t>
            </a:r>
          </a:p>
          <a:p>
            <a:pPr lvl="1"/>
            <a:r>
              <a:rPr lang="en-US" dirty="0" smtClean="0"/>
              <a:t>3) Interrupt on completion / error</a:t>
            </a:r>
          </a:p>
        </p:txBody>
      </p:sp>
      <p:sp>
        <p:nvSpPr>
          <p:cNvPr id="5" name="Rounded Rectangle 4"/>
          <p:cNvSpPr/>
          <p:nvPr/>
        </p:nvSpPr>
        <p:spPr>
          <a:xfrm>
            <a:off x="152400" y="1905000"/>
            <a:ext cx="5029200" cy="609600"/>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4427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697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697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69731">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6973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697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4066" name="Rectangle 2"/>
          <p:cNvSpPr>
            <a:spLocks noGrp="1" noChangeArrowheads="1"/>
          </p:cNvSpPr>
          <p:nvPr>
            <p:ph type="title"/>
            <p:custDataLst>
              <p:tags r:id="rId1"/>
            </p:custDataLst>
          </p:nvPr>
        </p:nvSpPr>
        <p:spPr/>
        <p:txBody>
          <a:bodyPr>
            <a:normAutofit fontScale="90000"/>
          </a:bodyPr>
          <a:lstStyle/>
          <a:p>
            <a:r>
              <a:rPr lang="en-GB" dirty="0"/>
              <a:t>DMA: Direct Memory Access</a:t>
            </a:r>
          </a:p>
        </p:txBody>
      </p:sp>
      <p:sp>
        <p:nvSpPr>
          <p:cNvPr id="4184067" name="Rectangle 3"/>
          <p:cNvSpPr>
            <a:spLocks noGrp="1" noChangeArrowheads="1"/>
          </p:cNvSpPr>
          <p:nvPr>
            <p:ph idx="1"/>
            <p:custDataLst>
              <p:tags r:id="rId2"/>
            </p:custDataLst>
          </p:nvPr>
        </p:nvSpPr>
        <p:spPr>
          <a:xfrm>
            <a:off x="228600" y="685800"/>
            <a:ext cx="8686800" cy="5638800"/>
          </a:xfrm>
        </p:spPr>
        <p:txBody>
          <a:bodyPr/>
          <a:lstStyle/>
          <a:p>
            <a:r>
              <a:rPr lang="en-GB" dirty="0" smtClean="0"/>
              <a:t>Programmed I/O </a:t>
            </a:r>
            <a:r>
              <a:rPr lang="en-GB" dirty="0" err="1" smtClean="0"/>
              <a:t>xfer</a:t>
            </a:r>
            <a:r>
              <a:rPr lang="en-GB" dirty="0" smtClean="0"/>
              <a:t>:  Device </a:t>
            </a:r>
            <a:r>
              <a:rPr lang="en-GB" dirty="0" smtClean="0">
                <a:sym typeface="Wingdings" pitchFamily="2" charset="2"/>
              </a:rPr>
              <a:t> </a:t>
            </a:r>
            <a:r>
              <a:rPr lang="en-GB" dirty="0" smtClean="0"/>
              <a:t> CPU </a:t>
            </a:r>
            <a:r>
              <a:rPr lang="en-GB" dirty="0" smtClean="0">
                <a:sym typeface="Wingdings" pitchFamily="2" charset="2"/>
              </a:rPr>
              <a:t></a:t>
            </a:r>
            <a:r>
              <a:rPr lang="en-GB" dirty="0" smtClean="0"/>
              <a:t> RAM</a:t>
            </a:r>
          </a:p>
          <a:p>
            <a:pPr lvl="1">
              <a:buNone/>
            </a:pPr>
            <a:r>
              <a:rPr lang="en-GB" dirty="0" smtClean="0"/>
              <a:t>for (</a:t>
            </a:r>
            <a:r>
              <a:rPr lang="en-GB" dirty="0" err="1" smtClean="0"/>
              <a:t>i</a:t>
            </a:r>
            <a:r>
              <a:rPr lang="en-GB" dirty="0" smtClean="0"/>
              <a:t> = 1 .. n)</a:t>
            </a:r>
          </a:p>
          <a:p>
            <a:pPr lvl="1"/>
            <a:r>
              <a:rPr lang="en-GB" dirty="0" smtClean="0"/>
              <a:t>CPU issues read request</a:t>
            </a:r>
          </a:p>
          <a:p>
            <a:pPr lvl="1"/>
            <a:r>
              <a:rPr lang="en-GB" dirty="0" smtClean="0"/>
              <a:t>Device puts data on bus</a:t>
            </a:r>
            <a:br>
              <a:rPr lang="en-GB" dirty="0" smtClean="0"/>
            </a:br>
            <a:r>
              <a:rPr lang="en-GB" dirty="0" smtClean="0"/>
              <a:t>&amp; CPU reads into registers</a:t>
            </a:r>
          </a:p>
          <a:p>
            <a:pPr lvl="1"/>
            <a:r>
              <a:rPr lang="en-GB" dirty="0" smtClean="0"/>
              <a:t>CPU writes data to memory</a:t>
            </a:r>
          </a:p>
        </p:txBody>
      </p:sp>
      <p:sp>
        <p:nvSpPr>
          <p:cNvPr id="4184068" name="Rectangle 4"/>
          <p:cNvSpPr>
            <a:spLocks noChangeArrowheads="1"/>
          </p:cNvSpPr>
          <p:nvPr>
            <p:custDataLst>
              <p:tags r:id="rId3"/>
            </p:custDataLst>
          </p:nvPr>
        </p:nvSpPr>
        <p:spPr bwMode="auto">
          <a:xfrm>
            <a:off x="5554662" y="1133475"/>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CPU</a:t>
            </a:r>
          </a:p>
        </p:txBody>
      </p:sp>
      <p:sp>
        <p:nvSpPr>
          <p:cNvPr id="4184069" name="Rectangle 5"/>
          <p:cNvSpPr>
            <a:spLocks noChangeArrowheads="1"/>
          </p:cNvSpPr>
          <p:nvPr>
            <p:custDataLst>
              <p:tags r:id="rId4"/>
            </p:custDataLst>
          </p:nvPr>
        </p:nvSpPr>
        <p:spPr bwMode="auto">
          <a:xfrm>
            <a:off x="7734300" y="1133475"/>
            <a:ext cx="800100"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RAM</a:t>
            </a:r>
          </a:p>
        </p:txBody>
      </p:sp>
      <p:sp>
        <p:nvSpPr>
          <p:cNvPr id="4184070" name="AutoShape 6"/>
          <p:cNvSpPr>
            <a:spLocks noChangeArrowheads="1"/>
          </p:cNvSpPr>
          <p:nvPr>
            <p:custDataLst>
              <p:tags r:id="rId5"/>
            </p:custDataLst>
          </p:nvPr>
        </p:nvSpPr>
        <p:spPr bwMode="auto">
          <a:xfrm>
            <a:off x="6477000" y="1866900"/>
            <a:ext cx="908050" cy="1028700"/>
          </a:xfrm>
          <a:prstGeom prst="flowChartMagneticDisk">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DISK</a:t>
            </a:r>
          </a:p>
        </p:txBody>
      </p:sp>
      <p:sp>
        <p:nvSpPr>
          <p:cNvPr id="4184071" name="Freeform 7"/>
          <p:cNvSpPr>
            <a:spLocks/>
          </p:cNvSpPr>
          <p:nvPr>
            <p:custDataLst>
              <p:tags r:id="rId6"/>
            </p:custDataLst>
          </p:nvPr>
        </p:nvSpPr>
        <p:spPr bwMode="auto">
          <a:xfrm>
            <a:off x="6400800" y="1600200"/>
            <a:ext cx="457199" cy="533400"/>
          </a:xfrm>
          <a:custGeom>
            <a:avLst/>
            <a:gdLst/>
            <a:ahLst/>
            <a:cxnLst>
              <a:cxn ang="0">
                <a:pos x="0" y="0"/>
              </a:cxn>
              <a:cxn ang="0">
                <a:pos x="144" y="0"/>
              </a:cxn>
              <a:cxn ang="0">
                <a:pos x="144" y="288"/>
              </a:cxn>
            </a:cxnLst>
            <a:rect l="0" t="0" r="r" b="b"/>
            <a:pathLst>
              <a:path w="144" h="288">
                <a:moveTo>
                  <a:pt x="0" y="0"/>
                </a:moveTo>
                <a:lnTo>
                  <a:pt x="144" y="0"/>
                </a:lnTo>
                <a:lnTo>
                  <a:pt x="144" y="288"/>
                </a:lnTo>
              </a:path>
            </a:pathLst>
          </a:custGeom>
          <a:noFill/>
          <a:ln w="28575">
            <a:solidFill>
              <a:schemeClr val="accent5">
                <a:lumMod val="60000"/>
                <a:lumOff val="40000"/>
              </a:schemeClr>
            </a:solidFill>
            <a:round/>
            <a:headEnd/>
            <a:tailEnd type="arrow" w="lg" len="lg"/>
          </a:ln>
          <a:effectLst/>
        </p:spPr>
        <p:txBody>
          <a:bodyPr wrap="none" anchor="ctr"/>
          <a:lstStyle/>
          <a:p>
            <a:endParaRPr lang="en-US"/>
          </a:p>
        </p:txBody>
      </p:sp>
      <p:sp>
        <p:nvSpPr>
          <p:cNvPr id="4184072" name="Freeform 8"/>
          <p:cNvSpPr>
            <a:spLocks/>
          </p:cNvSpPr>
          <p:nvPr>
            <p:custDataLst>
              <p:tags r:id="rId7"/>
            </p:custDataLst>
          </p:nvPr>
        </p:nvSpPr>
        <p:spPr bwMode="auto">
          <a:xfrm>
            <a:off x="6400800" y="1435100"/>
            <a:ext cx="685799" cy="6985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round/>
            <a:headEnd/>
            <a:tailEnd type="arrow" w="lg" len="lg"/>
          </a:ln>
          <a:effectLst/>
        </p:spPr>
        <p:txBody>
          <a:bodyPr wrap="none" anchor="ctr"/>
          <a:lstStyle/>
          <a:p>
            <a:endParaRPr lang="en-US"/>
          </a:p>
        </p:txBody>
      </p:sp>
      <p:sp>
        <p:nvSpPr>
          <p:cNvPr id="4184073" name="Line 9"/>
          <p:cNvSpPr>
            <a:spLocks noChangeShapeType="1"/>
          </p:cNvSpPr>
          <p:nvPr>
            <p:custDataLst>
              <p:tags r:id="rId8"/>
            </p:custDataLst>
          </p:nvPr>
        </p:nvSpPr>
        <p:spPr bwMode="auto">
          <a:xfrm flipV="1">
            <a:off x="6400800" y="1219200"/>
            <a:ext cx="1295400" cy="0"/>
          </a:xfrm>
          <a:prstGeom prst="line">
            <a:avLst/>
          </a:prstGeom>
          <a:noFill/>
          <a:ln w="28575">
            <a:solidFill>
              <a:schemeClr val="accent5">
                <a:lumMod val="60000"/>
                <a:lumOff val="40000"/>
              </a:schemeClr>
            </a:solidFill>
            <a:miter lim="800000"/>
            <a:headEnd/>
            <a:tailEnd type="arrow" w="lg" len="lg"/>
          </a:ln>
          <a:effectLst/>
        </p:spPr>
        <p:txBody>
          <a:bodyPr/>
          <a:lstStyle/>
          <a:p>
            <a:endParaRPr lang="en-US"/>
          </a:p>
        </p:txBody>
      </p:sp>
      <p:sp>
        <p:nvSpPr>
          <p:cNvPr id="4184082" name="Oval 18"/>
          <p:cNvSpPr>
            <a:spLocks noChangeArrowheads="1"/>
          </p:cNvSpPr>
          <p:nvPr>
            <p:custDataLst>
              <p:tags r:id="rId9"/>
            </p:custDataLst>
          </p:nvPr>
        </p:nvSpPr>
        <p:spPr bwMode="auto">
          <a:xfrm>
            <a:off x="6994525" y="15875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4184083" name="Oval 19"/>
          <p:cNvSpPr>
            <a:spLocks noChangeArrowheads="1"/>
          </p:cNvSpPr>
          <p:nvPr>
            <p:custDataLst>
              <p:tags r:id="rId10"/>
            </p:custDataLst>
          </p:nvPr>
        </p:nvSpPr>
        <p:spPr bwMode="auto">
          <a:xfrm>
            <a:off x="7146925" y="1130300"/>
            <a:ext cx="76200" cy="1524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Tree>
    <p:extLst>
      <p:ext uri="{BB962C8B-B14F-4D97-AF65-F5344CB8AC3E}">
        <p14:creationId xmlns:p14="http://schemas.microsoft.com/office/powerpoint/2010/main" val="1072569878"/>
      </p:ext>
    </p:extLst>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4066" name="Rectangle 2"/>
          <p:cNvSpPr>
            <a:spLocks noGrp="1" noChangeArrowheads="1"/>
          </p:cNvSpPr>
          <p:nvPr>
            <p:ph type="title"/>
            <p:custDataLst>
              <p:tags r:id="rId1"/>
            </p:custDataLst>
          </p:nvPr>
        </p:nvSpPr>
        <p:spPr/>
        <p:txBody>
          <a:bodyPr>
            <a:normAutofit fontScale="90000"/>
          </a:bodyPr>
          <a:lstStyle/>
          <a:p>
            <a:r>
              <a:rPr lang="en-GB" dirty="0" smtClean="0"/>
              <a:t>DMA: Direct Memory Access</a:t>
            </a:r>
            <a:endParaRPr lang="en-GB" dirty="0"/>
          </a:p>
        </p:txBody>
      </p:sp>
      <p:sp>
        <p:nvSpPr>
          <p:cNvPr id="4184067" name="Rectangle 3"/>
          <p:cNvSpPr>
            <a:spLocks noGrp="1" noChangeArrowheads="1"/>
          </p:cNvSpPr>
          <p:nvPr>
            <p:ph idx="1"/>
            <p:custDataLst>
              <p:tags r:id="rId2"/>
            </p:custDataLst>
          </p:nvPr>
        </p:nvSpPr>
        <p:spPr>
          <a:xfrm>
            <a:off x="228600" y="685800"/>
            <a:ext cx="8686800" cy="6019800"/>
          </a:xfrm>
        </p:spPr>
        <p:txBody>
          <a:bodyPr>
            <a:normAutofit lnSpcReduction="10000"/>
          </a:bodyPr>
          <a:lstStyle/>
          <a:p>
            <a:r>
              <a:rPr lang="en-GB" dirty="0" smtClean="0"/>
              <a:t>Programmed I/O </a:t>
            </a:r>
            <a:r>
              <a:rPr lang="en-GB" dirty="0" err="1" smtClean="0"/>
              <a:t>xfer</a:t>
            </a:r>
            <a:r>
              <a:rPr lang="en-GB" dirty="0" smtClean="0"/>
              <a:t>:  Device </a:t>
            </a:r>
            <a:r>
              <a:rPr lang="en-GB" dirty="0" smtClean="0">
                <a:sym typeface="Wingdings" pitchFamily="2" charset="2"/>
              </a:rPr>
              <a:t> </a:t>
            </a:r>
            <a:r>
              <a:rPr lang="en-GB" dirty="0" smtClean="0"/>
              <a:t> CPU </a:t>
            </a:r>
            <a:r>
              <a:rPr lang="en-GB" dirty="0" smtClean="0">
                <a:sym typeface="Wingdings" pitchFamily="2" charset="2"/>
              </a:rPr>
              <a:t></a:t>
            </a:r>
            <a:r>
              <a:rPr lang="en-GB" dirty="0" smtClean="0"/>
              <a:t> RAM</a:t>
            </a:r>
          </a:p>
          <a:p>
            <a:pPr lvl="1">
              <a:buNone/>
            </a:pPr>
            <a:r>
              <a:rPr lang="en-GB" dirty="0" smtClean="0"/>
              <a:t>for (</a:t>
            </a:r>
            <a:r>
              <a:rPr lang="en-GB" dirty="0" err="1" smtClean="0"/>
              <a:t>i</a:t>
            </a:r>
            <a:r>
              <a:rPr lang="en-GB" dirty="0" smtClean="0"/>
              <a:t> = 1 .. n)</a:t>
            </a:r>
          </a:p>
          <a:p>
            <a:pPr lvl="1"/>
            <a:r>
              <a:rPr lang="en-GB" dirty="0" smtClean="0"/>
              <a:t>CPU issues read request</a:t>
            </a:r>
          </a:p>
          <a:p>
            <a:pPr lvl="1"/>
            <a:r>
              <a:rPr lang="en-GB" dirty="0" smtClean="0"/>
              <a:t>Device puts data on bus</a:t>
            </a:r>
            <a:br>
              <a:rPr lang="en-GB" dirty="0" smtClean="0"/>
            </a:br>
            <a:r>
              <a:rPr lang="en-GB" dirty="0" smtClean="0"/>
              <a:t>&amp; CPU reads into registers</a:t>
            </a:r>
          </a:p>
          <a:p>
            <a:pPr lvl="1"/>
            <a:r>
              <a:rPr lang="en-GB" dirty="0" smtClean="0"/>
              <a:t>CPU writes data to memory</a:t>
            </a:r>
          </a:p>
          <a:p>
            <a:pPr lvl="1"/>
            <a:endParaRPr lang="en-GB" dirty="0" smtClean="0"/>
          </a:p>
          <a:p>
            <a:r>
              <a:rPr lang="en-GB" dirty="0" smtClean="0"/>
              <a:t>DMA </a:t>
            </a:r>
            <a:r>
              <a:rPr lang="en-GB" dirty="0" err="1" smtClean="0"/>
              <a:t>xfer</a:t>
            </a:r>
            <a:r>
              <a:rPr lang="en-GB" dirty="0" smtClean="0"/>
              <a:t>:  Device </a:t>
            </a:r>
            <a:r>
              <a:rPr lang="en-GB" dirty="0" smtClean="0">
                <a:sym typeface="Wingdings" pitchFamily="2" charset="2"/>
              </a:rPr>
              <a:t> </a:t>
            </a:r>
            <a:r>
              <a:rPr lang="en-GB" dirty="0" smtClean="0"/>
              <a:t>RAM</a:t>
            </a:r>
          </a:p>
          <a:p>
            <a:pPr lvl="1"/>
            <a:r>
              <a:rPr lang="en-GB" dirty="0" smtClean="0"/>
              <a:t>CPU sets up DMA request</a:t>
            </a:r>
          </a:p>
          <a:p>
            <a:pPr lvl="1"/>
            <a:r>
              <a:rPr lang="en-GB" dirty="0" smtClean="0"/>
              <a:t>for (</a:t>
            </a:r>
            <a:r>
              <a:rPr lang="en-GB" dirty="0" err="1" smtClean="0"/>
              <a:t>i</a:t>
            </a:r>
            <a:r>
              <a:rPr lang="en-GB" dirty="0" smtClean="0"/>
              <a:t> = 1 ... n)</a:t>
            </a:r>
            <a:br>
              <a:rPr lang="en-GB" dirty="0" smtClean="0"/>
            </a:br>
            <a:r>
              <a:rPr lang="en-GB" dirty="0" smtClean="0"/>
              <a:t>	Device puts data on bus</a:t>
            </a:r>
            <a:br>
              <a:rPr lang="en-GB" dirty="0" smtClean="0"/>
            </a:br>
            <a:r>
              <a:rPr lang="en-GB" dirty="0" smtClean="0"/>
              <a:t>	&amp; RAM accepts it</a:t>
            </a:r>
          </a:p>
          <a:p>
            <a:pPr lvl="1"/>
            <a:r>
              <a:rPr lang="en-GB" dirty="0" smtClean="0"/>
              <a:t>Device interrupts CPU after done</a:t>
            </a:r>
          </a:p>
        </p:txBody>
      </p:sp>
      <p:sp>
        <p:nvSpPr>
          <p:cNvPr id="4184068" name="Rectangle 4"/>
          <p:cNvSpPr>
            <a:spLocks noChangeArrowheads="1"/>
          </p:cNvSpPr>
          <p:nvPr>
            <p:custDataLst>
              <p:tags r:id="rId3"/>
            </p:custDataLst>
          </p:nvPr>
        </p:nvSpPr>
        <p:spPr bwMode="auto">
          <a:xfrm>
            <a:off x="5554662" y="1133475"/>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CPU</a:t>
            </a:r>
          </a:p>
        </p:txBody>
      </p:sp>
      <p:sp>
        <p:nvSpPr>
          <p:cNvPr id="4184069" name="Rectangle 5"/>
          <p:cNvSpPr>
            <a:spLocks noChangeArrowheads="1"/>
          </p:cNvSpPr>
          <p:nvPr>
            <p:custDataLst>
              <p:tags r:id="rId4"/>
            </p:custDataLst>
          </p:nvPr>
        </p:nvSpPr>
        <p:spPr bwMode="auto">
          <a:xfrm>
            <a:off x="7734300" y="1133475"/>
            <a:ext cx="800100"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RAM</a:t>
            </a:r>
          </a:p>
        </p:txBody>
      </p:sp>
      <p:sp>
        <p:nvSpPr>
          <p:cNvPr id="4184070" name="AutoShape 6"/>
          <p:cNvSpPr>
            <a:spLocks noChangeArrowheads="1"/>
          </p:cNvSpPr>
          <p:nvPr>
            <p:custDataLst>
              <p:tags r:id="rId5"/>
            </p:custDataLst>
          </p:nvPr>
        </p:nvSpPr>
        <p:spPr bwMode="auto">
          <a:xfrm>
            <a:off x="6477000" y="1866900"/>
            <a:ext cx="908050" cy="1028700"/>
          </a:xfrm>
          <a:prstGeom prst="flowChartMagneticDisk">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DISK</a:t>
            </a:r>
          </a:p>
        </p:txBody>
      </p:sp>
      <p:sp>
        <p:nvSpPr>
          <p:cNvPr id="4184071" name="Freeform 7"/>
          <p:cNvSpPr>
            <a:spLocks/>
          </p:cNvSpPr>
          <p:nvPr>
            <p:custDataLst>
              <p:tags r:id="rId6"/>
            </p:custDataLst>
          </p:nvPr>
        </p:nvSpPr>
        <p:spPr bwMode="auto">
          <a:xfrm>
            <a:off x="6400800" y="1600200"/>
            <a:ext cx="457199" cy="533400"/>
          </a:xfrm>
          <a:custGeom>
            <a:avLst/>
            <a:gdLst/>
            <a:ahLst/>
            <a:cxnLst>
              <a:cxn ang="0">
                <a:pos x="0" y="0"/>
              </a:cxn>
              <a:cxn ang="0">
                <a:pos x="144" y="0"/>
              </a:cxn>
              <a:cxn ang="0">
                <a:pos x="144" y="288"/>
              </a:cxn>
            </a:cxnLst>
            <a:rect l="0" t="0" r="r" b="b"/>
            <a:pathLst>
              <a:path w="144" h="288">
                <a:moveTo>
                  <a:pt x="0" y="0"/>
                </a:moveTo>
                <a:lnTo>
                  <a:pt x="144" y="0"/>
                </a:lnTo>
                <a:lnTo>
                  <a:pt x="144" y="288"/>
                </a:lnTo>
              </a:path>
            </a:pathLst>
          </a:custGeom>
          <a:noFill/>
          <a:ln w="28575">
            <a:solidFill>
              <a:schemeClr val="accent5">
                <a:lumMod val="60000"/>
                <a:lumOff val="40000"/>
              </a:schemeClr>
            </a:solidFill>
            <a:round/>
            <a:headEnd/>
            <a:tailEnd type="arrow" w="lg" len="lg"/>
          </a:ln>
          <a:effectLst/>
        </p:spPr>
        <p:txBody>
          <a:bodyPr wrap="none" anchor="ctr"/>
          <a:lstStyle/>
          <a:p>
            <a:endParaRPr lang="en-US"/>
          </a:p>
        </p:txBody>
      </p:sp>
      <p:sp>
        <p:nvSpPr>
          <p:cNvPr id="4184072" name="Freeform 8"/>
          <p:cNvSpPr>
            <a:spLocks/>
          </p:cNvSpPr>
          <p:nvPr>
            <p:custDataLst>
              <p:tags r:id="rId7"/>
            </p:custDataLst>
          </p:nvPr>
        </p:nvSpPr>
        <p:spPr bwMode="auto">
          <a:xfrm>
            <a:off x="6400800" y="1435100"/>
            <a:ext cx="685799" cy="6985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round/>
            <a:headEnd/>
            <a:tailEnd type="arrow" w="lg" len="lg"/>
          </a:ln>
          <a:effectLst/>
        </p:spPr>
        <p:txBody>
          <a:bodyPr wrap="none" anchor="ctr"/>
          <a:lstStyle/>
          <a:p>
            <a:endParaRPr lang="en-US"/>
          </a:p>
        </p:txBody>
      </p:sp>
      <p:sp>
        <p:nvSpPr>
          <p:cNvPr id="4184073" name="Line 9"/>
          <p:cNvSpPr>
            <a:spLocks noChangeShapeType="1"/>
          </p:cNvSpPr>
          <p:nvPr>
            <p:custDataLst>
              <p:tags r:id="rId8"/>
            </p:custDataLst>
          </p:nvPr>
        </p:nvSpPr>
        <p:spPr bwMode="auto">
          <a:xfrm flipV="1">
            <a:off x="6400800" y="1219200"/>
            <a:ext cx="1295400" cy="0"/>
          </a:xfrm>
          <a:prstGeom prst="line">
            <a:avLst/>
          </a:prstGeom>
          <a:noFill/>
          <a:ln w="28575">
            <a:solidFill>
              <a:schemeClr val="accent5">
                <a:lumMod val="60000"/>
                <a:lumOff val="40000"/>
              </a:schemeClr>
            </a:solidFill>
            <a:miter lim="800000"/>
            <a:headEnd/>
            <a:tailEnd type="arrow" w="lg" len="lg"/>
          </a:ln>
          <a:effectLst/>
        </p:spPr>
        <p:txBody>
          <a:bodyPr/>
          <a:lstStyle/>
          <a:p>
            <a:endParaRPr lang="en-US"/>
          </a:p>
        </p:txBody>
      </p:sp>
      <p:sp>
        <p:nvSpPr>
          <p:cNvPr id="4184082" name="Oval 18"/>
          <p:cNvSpPr>
            <a:spLocks noChangeArrowheads="1"/>
          </p:cNvSpPr>
          <p:nvPr>
            <p:custDataLst>
              <p:tags r:id="rId9"/>
            </p:custDataLst>
          </p:nvPr>
        </p:nvSpPr>
        <p:spPr bwMode="auto">
          <a:xfrm>
            <a:off x="6994525" y="15875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4184083" name="Oval 19"/>
          <p:cNvSpPr>
            <a:spLocks noChangeArrowheads="1"/>
          </p:cNvSpPr>
          <p:nvPr>
            <p:custDataLst>
              <p:tags r:id="rId10"/>
            </p:custDataLst>
          </p:nvPr>
        </p:nvSpPr>
        <p:spPr bwMode="auto">
          <a:xfrm>
            <a:off x="7146925" y="1130300"/>
            <a:ext cx="76200" cy="1524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2" name="Rectangle 4"/>
          <p:cNvSpPr>
            <a:spLocks noChangeArrowheads="1"/>
          </p:cNvSpPr>
          <p:nvPr>
            <p:custDataLst>
              <p:tags r:id="rId11"/>
            </p:custDataLst>
          </p:nvPr>
        </p:nvSpPr>
        <p:spPr bwMode="auto">
          <a:xfrm>
            <a:off x="5554662" y="3762375"/>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CPU</a:t>
            </a:r>
          </a:p>
        </p:txBody>
      </p:sp>
      <p:sp>
        <p:nvSpPr>
          <p:cNvPr id="13" name="Rectangle 5"/>
          <p:cNvSpPr>
            <a:spLocks noChangeArrowheads="1"/>
          </p:cNvSpPr>
          <p:nvPr>
            <p:custDataLst>
              <p:tags r:id="rId12"/>
            </p:custDataLst>
          </p:nvPr>
        </p:nvSpPr>
        <p:spPr bwMode="auto">
          <a:xfrm>
            <a:off x="7734300" y="3762375"/>
            <a:ext cx="800100"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RAM</a:t>
            </a:r>
          </a:p>
        </p:txBody>
      </p:sp>
      <p:sp>
        <p:nvSpPr>
          <p:cNvPr id="14" name="AutoShape 6"/>
          <p:cNvSpPr>
            <a:spLocks noChangeArrowheads="1"/>
          </p:cNvSpPr>
          <p:nvPr>
            <p:custDataLst>
              <p:tags r:id="rId13"/>
            </p:custDataLst>
          </p:nvPr>
        </p:nvSpPr>
        <p:spPr bwMode="auto">
          <a:xfrm>
            <a:off x="6477000" y="4495800"/>
            <a:ext cx="908050" cy="1028700"/>
          </a:xfrm>
          <a:prstGeom prst="flowChartMagneticDisk">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DISK</a:t>
            </a:r>
          </a:p>
        </p:txBody>
      </p:sp>
      <p:sp>
        <p:nvSpPr>
          <p:cNvPr id="15" name="Freeform 7"/>
          <p:cNvSpPr>
            <a:spLocks/>
          </p:cNvSpPr>
          <p:nvPr>
            <p:custDataLst>
              <p:tags r:id="rId14"/>
            </p:custDataLst>
          </p:nvPr>
        </p:nvSpPr>
        <p:spPr bwMode="auto">
          <a:xfrm>
            <a:off x="6324600" y="4229100"/>
            <a:ext cx="457199" cy="533400"/>
          </a:xfrm>
          <a:custGeom>
            <a:avLst/>
            <a:gdLst/>
            <a:ahLst/>
            <a:cxnLst>
              <a:cxn ang="0">
                <a:pos x="0" y="0"/>
              </a:cxn>
              <a:cxn ang="0">
                <a:pos x="144" y="0"/>
              </a:cxn>
              <a:cxn ang="0">
                <a:pos x="144" y="288"/>
              </a:cxn>
            </a:cxnLst>
            <a:rect l="0" t="0" r="r" b="b"/>
            <a:pathLst>
              <a:path w="144" h="288">
                <a:moveTo>
                  <a:pt x="0" y="0"/>
                </a:moveTo>
                <a:lnTo>
                  <a:pt x="144" y="0"/>
                </a:lnTo>
                <a:lnTo>
                  <a:pt x="144" y="288"/>
                </a:lnTo>
              </a:path>
            </a:pathLst>
          </a:custGeom>
          <a:noFill/>
          <a:ln w="28575">
            <a:solidFill>
              <a:schemeClr val="accent5">
                <a:lumMod val="60000"/>
                <a:lumOff val="40000"/>
              </a:schemeClr>
            </a:solidFill>
            <a:prstDash val="sysDot"/>
            <a:round/>
            <a:headEnd/>
            <a:tailEnd type="arrow" w="lg" len="lg"/>
          </a:ln>
          <a:effectLst/>
        </p:spPr>
        <p:txBody>
          <a:bodyPr wrap="none" anchor="ctr"/>
          <a:lstStyle/>
          <a:p>
            <a:endParaRPr lang="en-US"/>
          </a:p>
        </p:txBody>
      </p:sp>
      <p:sp>
        <p:nvSpPr>
          <p:cNvPr id="16" name="Freeform 8"/>
          <p:cNvSpPr>
            <a:spLocks/>
          </p:cNvSpPr>
          <p:nvPr>
            <p:custDataLst>
              <p:tags r:id="rId15"/>
            </p:custDataLst>
          </p:nvPr>
        </p:nvSpPr>
        <p:spPr bwMode="auto">
          <a:xfrm flipH="1">
            <a:off x="7086598" y="3886200"/>
            <a:ext cx="533401" cy="8763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round/>
            <a:headEnd/>
            <a:tailEnd type="arrow" w="lg" len="lg"/>
          </a:ln>
          <a:effectLst/>
        </p:spPr>
        <p:txBody>
          <a:bodyPr wrap="none" anchor="ctr"/>
          <a:lstStyle/>
          <a:p>
            <a:endParaRPr lang="en-US"/>
          </a:p>
        </p:txBody>
      </p:sp>
      <p:sp>
        <p:nvSpPr>
          <p:cNvPr id="18" name="Oval 18"/>
          <p:cNvSpPr>
            <a:spLocks noChangeArrowheads="1"/>
          </p:cNvSpPr>
          <p:nvPr>
            <p:custDataLst>
              <p:tags r:id="rId16"/>
            </p:custDataLst>
          </p:nvPr>
        </p:nvSpPr>
        <p:spPr bwMode="auto">
          <a:xfrm>
            <a:off x="7010400" y="41910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9" name="Oval 19"/>
          <p:cNvSpPr>
            <a:spLocks noChangeArrowheads="1"/>
          </p:cNvSpPr>
          <p:nvPr>
            <p:custDataLst>
              <p:tags r:id="rId17"/>
            </p:custDataLst>
          </p:nvPr>
        </p:nvSpPr>
        <p:spPr bwMode="auto">
          <a:xfrm>
            <a:off x="7239000" y="3810000"/>
            <a:ext cx="76200" cy="1524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20" name="Oval 18"/>
          <p:cNvSpPr>
            <a:spLocks noChangeArrowheads="1"/>
          </p:cNvSpPr>
          <p:nvPr>
            <p:custDataLst>
              <p:tags r:id="rId18"/>
            </p:custDataLst>
          </p:nvPr>
        </p:nvSpPr>
        <p:spPr bwMode="auto">
          <a:xfrm>
            <a:off x="7010400" y="40386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21" name="Oval 18"/>
          <p:cNvSpPr>
            <a:spLocks noChangeArrowheads="1"/>
          </p:cNvSpPr>
          <p:nvPr>
            <p:custDataLst>
              <p:tags r:id="rId19"/>
            </p:custDataLst>
          </p:nvPr>
        </p:nvSpPr>
        <p:spPr bwMode="auto">
          <a:xfrm>
            <a:off x="7010400" y="43434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2" name="TextBox 1"/>
          <p:cNvSpPr txBox="1"/>
          <p:nvPr/>
        </p:nvSpPr>
        <p:spPr>
          <a:xfrm>
            <a:off x="5257800" y="4343400"/>
            <a:ext cx="1221745" cy="461665"/>
          </a:xfrm>
          <a:prstGeom prst="rect">
            <a:avLst/>
          </a:prstGeom>
          <a:noFill/>
        </p:spPr>
        <p:txBody>
          <a:bodyPr wrap="none" rtlCol="0">
            <a:spAutoFit/>
          </a:bodyPr>
          <a:lstStyle/>
          <a:p>
            <a:r>
              <a:rPr lang="en-US" sz="2400" dirty="0" smtClean="0">
                <a:solidFill>
                  <a:schemeClr val="accent5">
                    <a:lumMod val="60000"/>
                    <a:lumOff val="40000"/>
                  </a:schemeClr>
                </a:solidFill>
              </a:rPr>
              <a:t>1) Setup</a:t>
            </a:r>
            <a:endParaRPr lang="en-US" sz="2400" dirty="0">
              <a:solidFill>
                <a:schemeClr val="accent5">
                  <a:lumMod val="60000"/>
                  <a:lumOff val="40000"/>
                </a:schemeClr>
              </a:solidFill>
            </a:endParaRPr>
          </a:p>
        </p:txBody>
      </p:sp>
      <p:sp>
        <p:nvSpPr>
          <p:cNvPr id="23" name="TextBox 22"/>
          <p:cNvSpPr txBox="1"/>
          <p:nvPr/>
        </p:nvSpPr>
        <p:spPr>
          <a:xfrm>
            <a:off x="7523477" y="4404014"/>
            <a:ext cx="1509644" cy="461665"/>
          </a:xfrm>
          <a:prstGeom prst="rect">
            <a:avLst/>
          </a:prstGeom>
          <a:noFill/>
        </p:spPr>
        <p:txBody>
          <a:bodyPr wrap="none" rtlCol="0">
            <a:spAutoFit/>
          </a:bodyPr>
          <a:lstStyle/>
          <a:p>
            <a:r>
              <a:rPr lang="en-US" sz="2400" dirty="0">
                <a:solidFill>
                  <a:schemeClr val="accent5">
                    <a:lumMod val="60000"/>
                    <a:lumOff val="40000"/>
                  </a:schemeClr>
                </a:solidFill>
              </a:rPr>
              <a:t>2</a:t>
            </a:r>
            <a:r>
              <a:rPr lang="en-US" sz="2400" dirty="0" smtClean="0">
                <a:solidFill>
                  <a:schemeClr val="accent5">
                    <a:lumMod val="60000"/>
                    <a:lumOff val="40000"/>
                  </a:schemeClr>
                </a:solidFill>
              </a:rPr>
              <a:t>) Transfer</a:t>
            </a:r>
            <a:endParaRPr lang="en-US" sz="2400" dirty="0">
              <a:solidFill>
                <a:schemeClr val="accent5">
                  <a:lumMod val="60000"/>
                  <a:lumOff val="40000"/>
                </a:schemeClr>
              </a:solidFill>
            </a:endParaRPr>
          </a:p>
        </p:txBody>
      </p:sp>
      <p:sp>
        <p:nvSpPr>
          <p:cNvPr id="24" name="TextBox 23"/>
          <p:cNvSpPr txBox="1"/>
          <p:nvPr/>
        </p:nvSpPr>
        <p:spPr>
          <a:xfrm>
            <a:off x="5562600" y="3195935"/>
            <a:ext cx="3009285" cy="461665"/>
          </a:xfrm>
          <a:prstGeom prst="rect">
            <a:avLst/>
          </a:prstGeom>
          <a:noFill/>
        </p:spPr>
        <p:txBody>
          <a:bodyPr wrap="none" rtlCol="0">
            <a:spAutoFit/>
          </a:bodyPr>
          <a:lstStyle/>
          <a:p>
            <a:r>
              <a:rPr lang="en-US" sz="2400" dirty="0" smtClean="0">
                <a:solidFill>
                  <a:schemeClr val="accent5">
                    <a:lumMod val="60000"/>
                    <a:lumOff val="40000"/>
                  </a:schemeClr>
                </a:solidFill>
              </a:rPr>
              <a:t>3) Interrupt after done</a:t>
            </a:r>
            <a:endParaRPr lang="en-US" sz="2400" dirty="0">
              <a:solidFill>
                <a:schemeClr val="accent5">
                  <a:lumMod val="60000"/>
                  <a:lumOff val="40000"/>
                </a:schemeClr>
              </a:solidFill>
            </a:endParaRPr>
          </a:p>
        </p:txBody>
      </p:sp>
      <p:sp>
        <p:nvSpPr>
          <p:cNvPr id="25" name="Freeform 8"/>
          <p:cNvSpPr>
            <a:spLocks/>
          </p:cNvSpPr>
          <p:nvPr>
            <p:custDataLst>
              <p:tags r:id="rId20"/>
            </p:custDataLst>
          </p:nvPr>
        </p:nvSpPr>
        <p:spPr bwMode="auto">
          <a:xfrm>
            <a:off x="6248400" y="4025900"/>
            <a:ext cx="685799" cy="6985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prstDash val="sysDash"/>
            <a:round/>
            <a:headEnd/>
            <a:tailEnd type="arrow" w="lg" len="lg"/>
          </a:ln>
          <a:effectLst/>
        </p:spPr>
        <p:txBody>
          <a:bodyPr wrap="none" anchor="ctr"/>
          <a:lstStyle/>
          <a:p>
            <a:endParaRPr lang="en-US"/>
          </a:p>
        </p:txBody>
      </p:sp>
    </p:spTree>
    <p:extLst>
      <p:ext uri="{BB962C8B-B14F-4D97-AF65-F5344CB8AC3E}">
        <p14:creationId xmlns:p14="http://schemas.microsoft.com/office/powerpoint/2010/main" val="3337007880"/>
      </p:ext>
    </p:extLst>
  </p:cSld>
  <p:clrMapOvr>
    <a:masterClrMapping/>
  </p:clrMapOvr>
  <p:transition spd="med"/>
  <p:timing>
    <p:tnLst>
      <p:par>
        <p:cTn id="1" dur="indefinite" restart="never" nodeType="tmRoot">
          <p:childTnLst>
            <p:seq concurrent="1" nextAc="seek">
              <p:cTn id="2" dur="0"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84067">
                                            <p:txEl>
                                              <p:pRg st="7" end="7"/>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2"/>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84067">
                                            <p:txEl>
                                              <p:pRg st="8" end="8"/>
                                            </p:txEl>
                                          </p:spTgt>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23"/>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8"/>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19"/>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4184067">
                                            <p:txEl>
                                              <p:pRg st="9" end="9"/>
                                            </p:txEl>
                                          </p:spTgt>
                                        </p:tgtEl>
                                        <p:attrNameLst>
                                          <p:attrName>style.visibility</p:attrName>
                                        </p:attrNameLst>
                                      </p:cBhvr>
                                      <p:to>
                                        <p:strVal val="visible"/>
                                      </p:to>
                                    </p:set>
                                  </p:childTnLst>
                                </p:cTn>
                              </p:par>
                            </p:childTnLst>
                          </p:cTn>
                        </p:par>
                        <p:par>
                          <p:cTn id="36" fill="hold">
                            <p:stCondLst>
                              <p:cond delay="0"/>
                            </p:stCondLst>
                            <p:childTnLst>
                              <p:par>
                                <p:cTn id="37" presetID="1" presetClass="entr" presetSubtype="0" fill="hold" grpId="0" nodeType="after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8" grpId="0" animBg="1"/>
      <p:bldP spid="19" grpId="0" animBg="1"/>
      <p:bldP spid="20" grpId="0" animBg="1"/>
      <p:bldP spid="21" grpId="0" animBg="1"/>
      <p:bldP spid="2" grpId="0"/>
      <p:bldP spid="23" grpId="0"/>
      <p:bldP spid="24" grpId="0"/>
      <p:bldP spid="2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n-US" dirty="0" smtClean="0"/>
              <a:t>DMA Example</a:t>
            </a:r>
            <a:endParaRPr lang="en-US" dirty="0"/>
          </a:p>
        </p:txBody>
      </p:sp>
      <p:sp>
        <p:nvSpPr>
          <p:cNvPr id="3" name="Content Placeholder 2"/>
          <p:cNvSpPr>
            <a:spLocks noGrp="1"/>
          </p:cNvSpPr>
          <p:nvPr>
            <p:ph idx="1"/>
            <p:custDataLst>
              <p:tags r:id="rId2"/>
            </p:custDataLst>
          </p:nvPr>
        </p:nvSpPr>
        <p:spPr/>
        <p:txBody>
          <a:bodyPr>
            <a:normAutofit/>
          </a:bodyPr>
          <a:lstStyle/>
          <a:p>
            <a:r>
              <a:rPr lang="en-US" dirty="0" smtClean="0"/>
              <a:t>DMA example: reading from audio (</a:t>
            </a:r>
            <a:r>
              <a:rPr lang="en-US" dirty="0" err="1" smtClean="0"/>
              <a:t>mic</a:t>
            </a:r>
            <a:r>
              <a:rPr lang="en-US" dirty="0" smtClean="0"/>
              <a:t>) input</a:t>
            </a:r>
          </a:p>
          <a:p>
            <a:pPr lvl="1"/>
            <a:r>
              <a:rPr lang="en-US" dirty="0" smtClean="0"/>
              <a:t>DMA engine on audio device… or I/O controller … or …</a:t>
            </a:r>
          </a:p>
          <a:p>
            <a:pPr>
              <a:spcBef>
                <a:spcPts val="1200"/>
              </a:spcBef>
            </a:pPr>
            <a:r>
              <a:rPr lang="en-US" sz="2800" dirty="0" err="1" smtClean="0">
                <a:latin typeface="Consolas" pitchFamily="49" charset="0"/>
              </a:rPr>
              <a:t>int</a:t>
            </a:r>
            <a:r>
              <a:rPr lang="en-US" sz="2800" dirty="0" smtClean="0">
                <a:latin typeface="Consolas" pitchFamily="49" charset="0"/>
              </a:rPr>
              <a:t> </a:t>
            </a:r>
            <a:r>
              <a:rPr lang="en-US" sz="2800" dirty="0" err="1" smtClean="0">
                <a:latin typeface="Consolas" pitchFamily="49" charset="0"/>
              </a:rPr>
              <a:t>dma_size</a:t>
            </a:r>
            <a:r>
              <a:rPr lang="en-US" sz="2800" dirty="0" smtClean="0">
                <a:latin typeface="Consolas" pitchFamily="49" charset="0"/>
              </a:rPr>
              <a:t> = 4*PAGE_SIZE;</a:t>
            </a:r>
          </a:p>
          <a:p>
            <a:r>
              <a:rPr lang="en-US" sz="2800" dirty="0" err="1" smtClean="0">
                <a:latin typeface="Consolas" pitchFamily="49" charset="0"/>
              </a:rPr>
              <a:t>int</a:t>
            </a:r>
            <a:r>
              <a:rPr lang="en-US" sz="2800" dirty="0" smtClean="0">
                <a:latin typeface="Consolas" pitchFamily="49" charset="0"/>
              </a:rPr>
              <a:t> *</a:t>
            </a:r>
            <a:r>
              <a:rPr lang="en-US" sz="2800" dirty="0" err="1" smtClean="0">
                <a:latin typeface="Consolas" pitchFamily="49" charset="0"/>
              </a:rPr>
              <a:t>buf</a:t>
            </a:r>
            <a:r>
              <a:rPr lang="en-US" sz="2800" dirty="0" smtClean="0">
                <a:latin typeface="Consolas" pitchFamily="49" charset="0"/>
              </a:rPr>
              <a:t> = </a:t>
            </a:r>
            <a:r>
              <a:rPr lang="en-US" sz="2800" dirty="0" err="1" smtClean="0">
                <a:latin typeface="Consolas" pitchFamily="49" charset="0"/>
              </a:rPr>
              <a:t>alloc_dma</a:t>
            </a:r>
            <a:r>
              <a:rPr lang="en-US" sz="2800" dirty="0" smtClean="0">
                <a:latin typeface="Consolas" pitchFamily="49" charset="0"/>
              </a:rPr>
              <a:t>(</a:t>
            </a:r>
            <a:r>
              <a:rPr lang="en-US" sz="2800" dirty="0" err="1" smtClean="0">
                <a:latin typeface="Consolas" pitchFamily="49" charset="0"/>
              </a:rPr>
              <a:t>dma_size</a:t>
            </a:r>
            <a:r>
              <a:rPr lang="en-US" sz="2800" dirty="0" smtClean="0">
                <a:latin typeface="Consolas" pitchFamily="49" charset="0"/>
              </a:rPr>
              <a:t>);</a:t>
            </a:r>
          </a:p>
          <a:p>
            <a:r>
              <a:rPr lang="en-US" sz="2800" dirty="0" smtClean="0">
                <a:latin typeface="Consolas" pitchFamily="49" charset="0"/>
              </a:rPr>
              <a:t>...</a:t>
            </a:r>
          </a:p>
          <a:p>
            <a:r>
              <a:rPr lang="en-US" sz="2800" dirty="0" smtClean="0">
                <a:latin typeface="Consolas" pitchFamily="49" charset="0"/>
              </a:rPr>
              <a:t>dev-&gt;</a:t>
            </a:r>
            <a:r>
              <a:rPr lang="en-US" sz="2800" dirty="0" err="1" smtClean="0">
                <a:latin typeface="Consolas" pitchFamily="49" charset="0"/>
              </a:rPr>
              <a:t>mic_dma_baseaddr</a:t>
            </a:r>
            <a:r>
              <a:rPr lang="en-US" sz="2800" dirty="0" smtClean="0">
                <a:latin typeface="Consolas" pitchFamily="49" charset="0"/>
              </a:rPr>
              <a:t> = (</a:t>
            </a:r>
            <a:r>
              <a:rPr lang="en-US" sz="2800" dirty="0" err="1" smtClean="0">
                <a:latin typeface="Consolas" pitchFamily="49" charset="0"/>
              </a:rPr>
              <a:t>int</a:t>
            </a:r>
            <a:r>
              <a:rPr lang="en-US" sz="2800" dirty="0" smtClean="0">
                <a:latin typeface="Consolas" pitchFamily="49" charset="0"/>
              </a:rPr>
              <a:t>)</a:t>
            </a:r>
            <a:r>
              <a:rPr lang="en-US" sz="2800" dirty="0" err="1" smtClean="0">
                <a:latin typeface="Consolas" pitchFamily="49" charset="0"/>
              </a:rPr>
              <a:t>buf</a:t>
            </a:r>
            <a:r>
              <a:rPr lang="en-US" sz="2800" dirty="0" smtClean="0">
                <a:latin typeface="Consolas" pitchFamily="49" charset="0"/>
              </a:rPr>
              <a:t>;</a:t>
            </a:r>
          </a:p>
          <a:p>
            <a:r>
              <a:rPr lang="en-US" sz="2800" dirty="0" smtClean="0">
                <a:latin typeface="Consolas" pitchFamily="49" charset="0"/>
              </a:rPr>
              <a:t>dev-&gt;</a:t>
            </a:r>
            <a:r>
              <a:rPr lang="en-US" sz="2800" dirty="0" err="1" smtClean="0">
                <a:latin typeface="Consolas" pitchFamily="49" charset="0"/>
              </a:rPr>
              <a:t>mic_dma_count</a:t>
            </a:r>
            <a:r>
              <a:rPr lang="en-US" sz="2800" dirty="0" smtClean="0">
                <a:latin typeface="Consolas" pitchFamily="49" charset="0"/>
              </a:rPr>
              <a:t> = </a:t>
            </a:r>
            <a:r>
              <a:rPr lang="en-US" sz="2800" dirty="0" err="1" smtClean="0">
                <a:latin typeface="Consolas" pitchFamily="49" charset="0"/>
              </a:rPr>
              <a:t>dma_len</a:t>
            </a:r>
            <a:r>
              <a:rPr lang="en-US" sz="2800" dirty="0" smtClean="0">
                <a:latin typeface="Consolas" pitchFamily="49" charset="0"/>
              </a:rPr>
              <a:t>;</a:t>
            </a:r>
          </a:p>
          <a:p>
            <a:r>
              <a:rPr lang="en-US" sz="2800" dirty="0" smtClean="0">
                <a:latin typeface="Consolas" pitchFamily="49" charset="0"/>
              </a:rPr>
              <a:t>dev-&gt;</a:t>
            </a:r>
            <a:r>
              <a:rPr lang="en-US" sz="2800" dirty="0" err="1" smtClean="0">
                <a:latin typeface="Consolas" pitchFamily="49" charset="0"/>
              </a:rPr>
              <a:t>cmd</a:t>
            </a:r>
            <a:r>
              <a:rPr lang="en-US" sz="2800" dirty="0" smtClean="0">
                <a:latin typeface="Consolas" pitchFamily="49" charset="0"/>
              </a:rPr>
              <a:t> = DEV_MIC_INPUT |</a:t>
            </a:r>
            <a:br>
              <a:rPr lang="en-US" sz="2800" dirty="0" smtClean="0">
                <a:latin typeface="Consolas" pitchFamily="49" charset="0"/>
              </a:rPr>
            </a:br>
            <a:r>
              <a:rPr lang="en-US" sz="2800" dirty="0" smtClean="0">
                <a:latin typeface="Consolas" pitchFamily="49" charset="0"/>
              </a:rPr>
              <a:t>DEV_INTERRUPT_ENABLE | DEV_DMA_ENABLE;</a:t>
            </a:r>
          </a:p>
        </p:txBody>
      </p:sp>
    </p:spTree>
    <p:extLst>
      <p:ext uri="{BB962C8B-B14F-4D97-AF65-F5344CB8AC3E}">
        <p14:creationId xmlns:p14="http://schemas.microsoft.com/office/powerpoint/2010/main" val="3679207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62" name="Rectangle 2"/>
          <p:cNvSpPr>
            <a:spLocks noGrp="1" noChangeArrowheads="1"/>
          </p:cNvSpPr>
          <p:nvPr>
            <p:ph type="title"/>
            <p:custDataLst>
              <p:tags r:id="rId1"/>
            </p:custDataLst>
          </p:nvPr>
        </p:nvSpPr>
        <p:spPr/>
        <p:txBody>
          <a:bodyPr>
            <a:normAutofit fontScale="90000"/>
          </a:bodyPr>
          <a:lstStyle/>
          <a:p>
            <a:r>
              <a:rPr lang="en-GB" smtClean="0"/>
              <a:t>DMA Issues (1): Addressing</a:t>
            </a:r>
            <a:endParaRPr lang="en-GB"/>
          </a:p>
        </p:txBody>
      </p:sp>
      <p:sp>
        <p:nvSpPr>
          <p:cNvPr id="4188163" name="Rectangle 3"/>
          <p:cNvSpPr>
            <a:spLocks noGrp="1" noChangeArrowheads="1"/>
          </p:cNvSpPr>
          <p:nvPr>
            <p:ph type="body" idx="1"/>
            <p:custDataLst>
              <p:tags r:id="rId2"/>
            </p:custDataLst>
          </p:nvPr>
        </p:nvSpPr>
        <p:spPr/>
        <p:txBody>
          <a:bodyPr/>
          <a:lstStyle/>
          <a:p>
            <a:r>
              <a:rPr lang="en-GB" dirty="0" smtClean="0"/>
              <a:t>Issue #1: </a:t>
            </a:r>
            <a:r>
              <a:rPr lang="en-GB" dirty="0" smtClean="0">
                <a:solidFill>
                  <a:schemeClr val="accent5">
                    <a:lumMod val="60000"/>
                    <a:lumOff val="40000"/>
                  </a:schemeClr>
                </a:solidFill>
              </a:rPr>
              <a:t>DMA meets Virtual Memory</a:t>
            </a:r>
          </a:p>
          <a:p>
            <a:r>
              <a:rPr lang="en-GB" dirty="0" smtClean="0"/>
              <a:t>RAM: physical addresses</a:t>
            </a:r>
          </a:p>
          <a:p>
            <a:r>
              <a:rPr lang="en-GB" dirty="0" smtClean="0"/>
              <a:t>Programs: virtual addresses</a:t>
            </a:r>
          </a:p>
          <a:p>
            <a:endParaRPr lang="en-GB" dirty="0" smtClean="0"/>
          </a:p>
        </p:txBody>
      </p:sp>
      <p:sp>
        <p:nvSpPr>
          <p:cNvPr id="4" name="Rectangle 4"/>
          <p:cNvSpPr>
            <a:spLocks noChangeArrowheads="1"/>
          </p:cNvSpPr>
          <p:nvPr>
            <p:custDataLst>
              <p:tags r:id="rId3"/>
            </p:custDataLst>
          </p:nvPr>
        </p:nvSpPr>
        <p:spPr bwMode="auto">
          <a:xfrm>
            <a:off x="5029200" y="1349097"/>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CPU</a:t>
            </a:r>
          </a:p>
        </p:txBody>
      </p:sp>
      <p:sp>
        <p:nvSpPr>
          <p:cNvPr id="5" name="Rectangle 5"/>
          <p:cNvSpPr>
            <a:spLocks noChangeArrowheads="1"/>
          </p:cNvSpPr>
          <p:nvPr>
            <p:custDataLst>
              <p:tags r:id="rId4"/>
            </p:custDataLst>
          </p:nvPr>
        </p:nvSpPr>
        <p:spPr bwMode="auto">
          <a:xfrm>
            <a:off x="7962900" y="1377672"/>
            <a:ext cx="800100"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RAM</a:t>
            </a:r>
          </a:p>
        </p:txBody>
      </p:sp>
      <p:sp>
        <p:nvSpPr>
          <p:cNvPr id="6" name="AutoShape 6"/>
          <p:cNvSpPr>
            <a:spLocks noChangeArrowheads="1"/>
          </p:cNvSpPr>
          <p:nvPr>
            <p:custDataLst>
              <p:tags r:id="rId5"/>
            </p:custDataLst>
          </p:nvPr>
        </p:nvSpPr>
        <p:spPr bwMode="auto">
          <a:xfrm>
            <a:off x="6705600" y="2111097"/>
            <a:ext cx="908050" cy="1028700"/>
          </a:xfrm>
          <a:prstGeom prst="flowChartMagneticDisk">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DISK</a:t>
            </a:r>
          </a:p>
        </p:txBody>
      </p:sp>
      <p:sp>
        <p:nvSpPr>
          <p:cNvPr id="8" name="Freeform 8"/>
          <p:cNvSpPr>
            <a:spLocks/>
          </p:cNvSpPr>
          <p:nvPr>
            <p:custDataLst>
              <p:tags r:id="rId6"/>
            </p:custDataLst>
          </p:nvPr>
        </p:nvSpPr>
        <p:spPr bwMode="auto">
          <a:xfrm flipH="1">
            <a:off x="7315198" y="1501497"/>
            <a:ext cx="533401" cy="8763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round/>
            <a:headEnd type="arrow"/>
            <a:tailEnd type="arrow" w="lg" len="lg"/>
          </a:ln>
          <a:effectLst/>
        </p:spPr>
        <p:txBody>
          <a:bodyPr wrap="none" anchor="ctr"/>
          <a:lstStyle/>
          <a:p>
            <a:endParaRPr lang="en-US"/>
          </a:p>
        </p:txBody>
      </p:sp>
      <p:sp>
        <p:nvSpPr>
          <p:cNvPr id="9" name="Oval 18"/>
          <p:cNvSpPr>
            <a:spLocks noChangeArrowheads="1"/>
          </p:cNvSpPr>
          <p:nvPr>
            <p:custDataLst>
              <p:tags r:id="rId7"/>
            </p:custDataLst>
          </p:nvPr>
        </p:nvSpPr>
        <p:spPr bwMode="auto">
          <a:xfrm>
            <a:off x="7239000" y="1806297"/>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0" name="Oval 19"/>
          <p:cNvSpPr>
            <a:spLocks noChangeArrowheads="1"/>
          </p:cNvSpPr>
          <p:nvPr>
            <p:custDataLst>
              <p:tags r:id="rId8"/>
            </p:custDataLst>
          </p:nvPr>
        </p:nvSpPr>
        <p:spPr bwMode="auto">
          <a:xfrm>
            <a:off x="7467600" y="1425297"/>
            <a:ext cx="76200" cy="1524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1" name="Oval 18"/>
          <p:cNvSpPr>
            <a:spLocks noChangeArrowheads="1"/>
          </p:cNvSpPr>
          <p:nvPr>
            <p:custDataLst>
              <p:tags r:id="rId9"/>
            </p:custDataLst>
          </p:nvPr>
        </p:nvSpPr>
        <p:spPr bwMode="auto">
          <a:xfrm>
            <a:off x="7239000" y="1653897"/>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2" name="Oval 18"/>
          <p:cNvSpPr>
            <a:spLocks noChangeArrowheads="1"/>
          </p:cNvSpPr>
          <p:nvPr>
            <p:custDataLst>
              <p:tags r:id="rId10"/>
            </p:custDataLst>
          </p:nvPr>
        </p:nvSpPr>
        <p:spPr bwMode="auto">
          <a:xfrm>
            <a:off x="7239000" y="1958697"/>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3" name="Rectangle 4"/>
          <p:cNvSpPr>
            <a:spLocks noChangeArrowheads="1"/>
          </p:cNvSpPr>
          <p:nvPr>
            <p:custDataLst>
              <p:tags r:id="rId11"/>
            </p:custDataLst>
          </p:nvPr>
        </p:nvSpPr>
        <p:spPr bwMode="auto">
          <a:xfrm>
            <a:off x="5935662" y="1349097"/>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smtClean="0">
                <a:solidFill>
                  <a:srgbClr val="FFFFFF"/>
                </a:solidFill>
                <a:latin typeface="Calibri"/>
              </a:rPr>
              <a:t>MMU</a:t>
            </a:r>
            <a:endParaRPr lang="en-GB" sz="2200" dirty="0">
              <a:solidFill>
                <a:srgbClr val="FFFFFF"/>
              </a:solidFill>
              <a:latin typeface="Calibri"/>
            </a:endParaRPr>
          </a:p>
        </p:txBody>
      </p:sp>
    </p:spTree>
    <p:extLst>
      <p:ext uri="{BB962C8B-B14F-4D97-AF65-F5344CB8AC3E}">
        <p14:creationId xmlns:p14="http://schemas.microsoft.com/office/powerpoint/2010/main" val="70184089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881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8816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r>
              <a:rPr lang="en-US" dirty="0" smtClean="0"/>
              <a:t>DMA Example</a:t>
            </a:r>
            <a:endParaRPr lang="en-US" dirty="0"/>
          </a:p>
        </p:txBody>
      </p:sp>
      <p:sp>
        <p:nvSpPr>
          <p:cNvPr id="3" name="Content Placeholder 2"/>
          <p:cNvSpPr>
            <a:spLocks noGrp="1"/>
          </p:cNvSpPr>
          <p:nvPr>
            <p:ph idx="1"/>
            <p:custDataLst>
              <p:tags r:id="rId2"/>
            </p:custDataLst>
          </p:nvPr>
        </p:nvSpPr>
        <p:spPr/>
        <p:txBody>
          <a:bodyPr>
            <a:normAutofit/>
          </a:bodyPr>
          <a:lstStyle/>
          <a:p>
            <a:r>
              <a:rPr lang="en-US" dirty="0" smtClean="0"/>
              <a:t>DMA example: reading from audio (</a:t>
            </a:r>
            <a:r>
              <a:rPr lang="en-US" dirty="0" err="1" smtClean="0"/>
              <a:t>mic</a:t>
            </a:r>
            <a:r>
              <a:rPr lang="en-US" dirty="0" smtClean="0"/>
              <a:t>) input</a:t>
            </a:r>
          </a:p>
          <a:p>
            <a:pPr lvl="1"/>
            <a:r>
              <a:rPr lang="en-US" dirty="0" smtClean="0"/>
              <a:t>DMA engine on audio device… or I/O controller … or …</a:t>
            </a:r>
          </a:p>
          <a:p>
            <a:pPr>
              <a:spcBef>
                <a:spcPts val="1200"/>
              </a:spcBef>
            </a:pPr>
            <a:r>
              <a:rPr lang="en-US" sz="2800" dirty="0" err="1" smtClean="0">
                <a:latin typeface="Consolas" pitchFamily="49" charset="0"/>
              </a:rPr>
              <a:t>int</a:t>
            </a:r>
            <a:r>
              <a:rPr lang="en-US" sz="2800" dirty="0" smtClean="0">
                <a:latin typeface="Consolas" pitchFamily="49" charset="0"/>
              </a:rPr>
              <a:t> </a:t>
            </a:r>
            <a:r>
              <a:rPr lang="en-US" sz="2800" dirty="0" err="1" smtClean="0">
                <a:latin typeface="Consolas" pitchFamily="49" charset="0"/>
              </a:rPr>
              <a:t>dma_size</a:t>
            </a:r>
            <a:r>
              <a:rPr lang="en-US" sz="2800" dirty="0" smtClean="0">
                <a:latin typeface="Consolas" pitchFamily="49" charset="0"/>
              </a:rPr>
              <a:t> = 4*PAGE_SIZE;</a:t>
            </a:r>
          </a:p>
          <a:p>
            <a:r>
              <a:rPr lang="en-US" sz="2800" dirty="0" smtClean="0">
                <a:latin typeface="Consolas" pitchFamily="49" charset="0"/>
              </a:rPr>
              <a:t>void *</a:t>
            </a:r>
            <a:r>
              <a:rPr lang="en-US" sz="2800" dirty="0" err="1" smtClean="0">
                <a:latin typeface="Consolas" pitchFamily="49" charset="0"/>
              </a:rPr>
              <a:t>buf</a:t>
            </a:r>
            <a:r>
              <a:rPr lang="en-US" sz="2800" dirty="0" smtClean="0">
                <a:latin typeface="Consolas" pitchFamily="49" charset="0"/>
              </a:rPr>
              <a:t> = </a:t>
            </a:r>
            <a:r>
              <a:rPr lang="en-US" sz="2800" dirty="0" err="1" smtClean="0">
                <a:solidFill>
                  <a:schemeClr val="accent5">
                    <a:lumMod val="60000"/>
                    <a:lumOff val="40000"/>
                  </a:schemeClr>
                </a:solidFill>
                <a:latin typeface="Consolas" pitchFamily="49" charset="0"/>
              </a:rPr>
              <a:t>alloc_dma</a:t>
            </a:r>
            <a:r>
              <a:rPr lang="en-US" sz="2800" dirty="0" smtClean="0">
                <a:latin typeface="Consolas" pitchFamily="49" charset="0"/>
              </a:rPr>
              <a:t>(</a:t>
            </a:r>
            <a:r>
              <a:rPr lang="en-US" sz="2800" dirty="0" err="1" smtClean="0">
                <a:latin typeface="Consolas" pitchFamily="49" charset="0"/>
              </a:rPr>
              <a:t>dma_size</a:t>
            </a:r>
            <a:r>
              <a:rPr lang="en-US" sz="2800" dirty="0" smtClean="0">
                <a:latin typeface="Consolas" pitchFamily="49" charset="0"/>
              </a:rPr>
              <a:t>);</a:t>
            </a:r>
          </a:p>
          <a:p>
            <a:r>
              <a:rPr lang="en-US" sz="2800" dirty="0" smtClean="0">
                <a:latin typeface="Consolas" pitchFamily="49" charset="0"/>
              </a:rPr>
              <a:t>...</a:t>
            </a:r>
          </a:p>
          <a:p>
            <a:r>
              <a:rPr lang="en-US" sz="2800" dirty="0" smtClean="0">
                <a:latin typeface="Consolas" pitchFamily="49" charset="0"/>
              </a:rPr>
              <a:t>dev-&gt;</a:t>
            </a:r>
            <a:r>
              <a:rPr lang="en-US" sz="2800" dirty="0" err="1" smtClean="0">
                <a:latin typeface="Consolas" pitchFamily="49" charset="0"/>
              </a:rPr>
              <a:t>mic_dma_baseaddr</a:t>
            </a:r>
            <a:r>
              <a:rPr lang="en-US" sz="2800" dirty="0" smtClean="0">
                <a:latin typeface="Consolas" pitchFamily="49" charset="0"/>
              </a:rPr>
              <a:t> = </a:t>
            </a:r>
            <a:r>
              <a:rPr lang="en-US" sz="2800" dirty="0" err="1" smtClean="0">
                <a:solidFill>
                  <a:schemeClr val="accent5">
                    <a:lumMod val="60000"/>
                    <a:lumOff val="40000"/>
                  </a:schemeClr>
                </a:solidFill>
                <a:latin typeface="Consolas" pitchFamily="49" charset="0"/>
              </a:rPr>
              <a:t>virt_to_phys</a:t>
            </a:r>
            <a:r>
              <a:rPr lang="en-US" sz="2800" dirty="0" smtClean="0">
                <a:latin typeface="Consolas" pitchFamily="49" charset="0"/>
              </a:rPr>
              <a:t>(</a:t>
            </a:r>
            <a:r>
              <a:rPr lang="en-US" sz="2800" dirty="0" err="1" smtClean="0">
                <a:latin typeface="Consolas" pitchFamily="49" charset="0"/>
              </a:rPr>
              <a:t>buf</a:t>
            </a:r>
            <a:r>
              <a:rPr lang="en-US" sz="2800" dirty="0" smtClean="0">
                <a:latin typeface="Consolas" pitchFamily="49" charset="0"/>
              </a:rPr>
              <a:t>);</a:t>
            </a:r>
          </a:p>
          <a:p>
            <a:r>
              <a:rPr lang="en-US" sz="2800" dirty="0" smtClean="0">
                <a:latin typeface="Consolas" pitchFamily="49" charset="0"/>
              </a:rPr>
              <a:t>dev-&gt;</a:t>
            </a:r>
            <a:r>
              <a:rPr lang="en-US" sz="2800" dirty="0" err="1" smtClean="0">
                <a:latin typeface="Consolas" pitchFamily="49" charset="0"/>
              </a:rPr>
              <a:t>mic_dma_count</a:t>
            </a:r>
            <a:r>
              <a:rPr lang="en-US" sz="2800" dirty="0" smtClean="0">
                <a:latin typeface="Consolas" pitchFamily="49" charset="0"/>
              </a:rPr>
              <a:t> = </a:t>
            </a:r>
            <a:r>
              <a:rPr lang="en-US" sz="2800" dirty="0" err="1" smtClean="0">
                <a:latin typeface="Consolas" pitchFamily="49" charset="0"/>
              </a:rPr>
              <a:t>dma_len</a:t>
            </a:r>
            <a:r>
              <a:rPr lang="en-US" sz="2800" dirty="0" smtClean="0">
                <a:latin typeface="Consolas" pitchFamily="49" charset="0"/>
              </a:rPr>
              <a:t>;</a:t>
            </a:r>
          </a:p>
          <a:p>
            <a:r>
              <a:rPr lang="en-US" sz="2800" dirty="0" smtClean="0">
                <a:latin typeface="Consolas" pitchFamily="49" charset="0"/>
              </a:rPr>
              <a:t>dev-&gt;</a:t>
            </a:r>
            <a:r>
              <a:rPr lang="en-US" sz="2800" dirty="0" err="1" smtClean="0">
                <a:latin typeface="Consolas" pitchFamily="49" charset="0"/>
              </a:rPr>
              <a:t>cmd</a:t>
            </a:r>
            <a:r>
              <a:rPr lang="en-US" sz="2800" dirty="0" smtClean="0">
                <a:latin typeface="Consolas" pitchFamily="49" charset="0"/>
              </a:rPr>
              <a:t> = DEV_MIC_INPUT |</a:t>
            </a:r>
            <a:br>
              <a:rPr lang="en-US" sz="2800" dirty="0" smtClean="0">
                <a:latin typeface="Consolas" pitchFamily="49" charset="0"/>
              </a:rPr>
            </a:br>
            <a:r>
              <a:rPr lang="en-US" sz="2800" dirty="0" smtClean="0">
                <a:latin typeface="Consolas" pitchFamily="49" charset="0"/>
              </a:rPr>
              <a:t>DEV_INTERRUPT_ENABLE | DEV_DMA_ENABLE;</a:t>
            </a:r>
          </a:p>
        </p:txBody>
      </p:sp>
    </p:spTree>
    <p:extLst>
      <p:ext uri="{BB962C8B-B14F-4D97-AF65-F5344CB8AC3E}">
        <p14:creationId xmlns:p14="http://schemas.microsoft.com/office/powerpoint/2010/main" val="2232289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Next Goal</a:t>
            </a:r>
            <a:endParaRPr lang="en-US" dirty="0"/>
          </a:p>
        </p:txBody>
      </p:sp>
      <p:sp>
        <p:nvSpPr>
          <p:cNvPr id="3" name="Content Placeholder 2"/>
          <p:cNvSpPr>
            <a:spLocks noGrp="1"/>
          </p:cNvSpPr>
          <p:nvPr>
            <p:ph idx="1"/>
          </p:nvPr>
        </p:nvSpPr>
        <p:spPr>
          <a:xfrm>
            <a:off x="228600" y="685800"/>
            <a:ext cx="8915400" cy="5638800"/>
          </a:xfrm>
        </p:spPr>
        <p:txBody>
          <a:bodyPr/>
          <a:lstStyle/>
          <a:p>
            <a:r>
              <a:rPr lang="en-US" dirty="0" smtClean="0"/>
              <a:t>How does a processor interact with its environment?</a:t>
            </a:r>
            <a:endParaRPr lang="en-US" dirty="0"/>
          </a:p>
        </p:txBody>
      </p:sp>
    </p:spTree>
    <p:extLst>
      <p:ext uri="{BB962C8B-B14F-4D97-AF65-F5344CB8AC3E}">
        <p14:creationId xmlns:p14="http://schemas.microsoft.com/office/powerpoint/2010/main" val="8854683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62" name="Rectangle 2"/>
          <p:cNvSpPr>
            <a:spLocks noGrp="1" noChangeArrowheads="1"/>
          </p:cNvSpPr>
          <p:nvPr>
            <p:ph type="title"/>
            <p:custDataLst>
              <p:tags r:id="rId1"/>
            </p:custDataLst>
          </p:nvPr>
        </p:nvSpPr>
        <p:spPr/>
        <p:txBody>
          <a:bodyPr>
            <a:normAutofit fontScale="90000"/>
          </a:bodyPr>
          <a:lstStyle/>
          <a:p>
            <a:r>
              <a:rPr lang="en-GB" smtClean="0"/>
              <a:t>DMA Issues (1): Addressing</a:t>
            </a:r>
            <a:endParaRPr lang="en-GB"/>
          </a:p>
        </p:txBody>
      </p:sp>
      <p:sp>
        <p:nvSpPr>
          <p:cNvPr id="4188163" name="Rectangle 3"/>
          <p:cNvSpPr>
            <a:spLocks noGrp="1" noChangeArrowheads="1"/>
          </p:cNvSpPr>
          <p:nvPr>
            <p:ph type="body" idx="1"/>
            <p:custDataLst>
              <p:tags r:id="rId2"/>
            </p:custDataLst>
          </p:nvPr>
        </p:nvSpPr>
        <p:spPr/>
        <p:txBody>
          <a:bodyPr/>
          <a:lstStyle/>
          <a:p>
            <a:r>
              <a:rPr lang="en-GB" dirty="0" smtClean="0"/>
              <a:t>Issue #1: </a:t>
            </a:r>
            <a:r>
              <a:rPr lang="en-GB" dirty="0" smtClean="0">
                <a:solidFill>
                  <a:schemeClr val="accent5">
                    <a:lumMod val="60000"/>
                    <a:lumOff val="40000"/>
                  </a:schemeClr>
                </a:solidFill>
              </a:rPr>
              <a:t>DMA meets Virtual Memory</a:t>
            </a:r>
          </a:p>
          <a:p>
            <a:r>
              <a:rPr lang="en-GB" dirty="0" smtClean="0"/>
              <a:t>RAM: physical addresses</a:t>
            </a:r>
          </a:p>
          <a:p>
            <a:r>
              <a:rPr lang="en-GB" dirty="0" smtClean="0"/>
              <a:t>Programs: virtual addresses</a:t>
            </a:r>
          </a:p>
          <a:p>
            <a:endParaRPr lang="en-GB" dirty="0" smtClean="0"/>
          </a:p>
        </p:txBody>
      </p:sp>
      <p:sp>
        <p:nvSpPr>
          <p:cNvPr id="4" name="Rectangle 4"/>
          <p:cNvSpPr>
            <a:spLocks noChangeArrowheads="1"/>
          </p:cNvSpPr>
          <p:nvPr>
            <p:custDataLst>
              <p:tags r:id="rId3"/>
            </p:custDataLst>
          </p:nvPr>
        </p:nvSpPr>
        <p:spPr bwMode="auto">
          <a:xfrm>
            <a:off x="5029200" y="1409700"/>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CPU</a:t>
            </a:r>
          </a:p>
        </p:txBody>
      </p:sp>
      <p:sp>
        <p:nvSpPr>
          <p:cNvPr id="5" name="Rectangle 5"/>
          <p:cNvSpPr>
            <a:spLocks noChangeArrowheads="1"/>
          </p:cNvSpPr>
          <p:nvPr>
            <p:custDataLst>
              <p:tags r:id="rId4"/>
            </p:custDataLst>
          </p:nvPr>
        </p:nvSpPr>
        <p:spPr bwMode="auto">
          <a:xfrm>
            <a:off x="7962900" y="1438275"/>
            <a:ext cx="800100"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RAM</a:t>
            </a:r>
          </a:p>
        </p:txBody>
      </p:sp>
      <p:sp>
        <p:nvSpPr>
          <p:cNvPr id="6" name="AutoShape 6"/>
          <p:cNvSpPr>
            <a:spLocks noChangeArrowheads="1"/>
          </p:cNvSpPr>
          <p:nvPr>
            <p:custDataLst>
              <p:tags r:id="rId5"/>
            </p:custDataLst>
          </p:nvPr>
        </p:nvSpPr>
        <p:spPr bwMode="auto">
          <a:xfrm>
            <a:off x="6705600" y="2171700"/>
            <a:ext cx="908050" cy="1028700"/>
          </a:xfrm>
          <a:prstGeom prst="flowChartMagneticDisk">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DISK</a:t>
            </a:r>
          </a:p>
        </p:txBody>
      </p:sp>
      <p:sp>
        <p:nvSpPr>
          <p:cNvPr id="8" name="Freeform 8"/>
          <p:cNvSpPr>
            <a:spLocks/>
          </p:cNvSpPr>
          <p:nvPr>
            <p:custDataLst>
              <p:tags r:id="rId6"/>
            </p:custDataLst>
          </p:nvPr>
        </p:nvSpPr>
        <p:spPr bwMode="auto">
          <a:xfrm flipH="1">
            <a:off x="7315198" y="1562100"/>
            <a:ext cx="533401" cy="8763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round/>
            <a:headEnd type="arrow" w="lg" len="lg"/>
            <a:tailEnd type="arrow" w="lg" len="lg"/>
          </a:ln>
          <a:effectLst/>
        </p:spPr>
        <p:txBody>
          <a:bodyPr wrap="none" anchor="ctr"/>
          <a:lstStyle/>
          <a:p>
            <a:endParaRPr lang="en-US"/>
          </a:p>
        </p:txBody>
      </p:sp>
      <p:sp>
        <p:nvSpPr>
          <p:cNvPr id="9" name="Oval 18"/>
          <p:cNvSpPr>
            <a:spLocks noChangeArrowheads="1"/>
          </p:cNvSpPr>
          <p:nvPr>
            <p:custDataLst>
              <p:tags r:id="rId7"/>
            </p:custDataLst>
          </p:nvPr>
        </p:nvSpPr>
        <p:spPr bwMode="auto">
          <a:xfrm>
            <a:off x="7239000" y="18669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0" name="Oval 19"/>
          <p:cNvSpPr>
            <a:spLocks noChangeArrowheads="1"/>
          </p:cNvSpPr>
          <p:nvPr>
            <p:custDataLst>
              <p:tags r:id="rId8"/>
            </p:custDataLst>
          </p:nvPr>
        </p:nvSpPr>
        <p:spPr bwMode="auto">
          <a:xfrm>
            <a:off x="7467600" y="1485900"/>
            <a:ext cx="76200" cy="1524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1" name="Oval 18"/>
          <p:cNvSpPr>
            <a:spLocks noChangeArrowheads="1"/>
          </p:cNvSpPr>
          <p:nvPr>
            <p:custDataLst>
              <p:tags r:id="rId9"/>
            </p:custDataLst>
          </p:nvPr>
        </p:nvSpPr>
        <p:spPr bwMode="auto">
          <a:xfrm>
            <a:off x="7239000" y="17145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2" name="Oval 18"/>
          <p:cNvSpPr>
            <a:spLocks noChangeArrowheads="1"/>
          </p:cNvSpPr>
          <p:nvPr>
            <p:custDataLst>
              <p:tags r:id="rId10"/>
            </p:custDataLst>
          </p:nvPr>
        </p:nvSpPr>
        <p:spPr bwMode="auto">
          <a:xfrm>
            <a:off x="7239000" y="20193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3" name="Rectangle 4"/>
          <p:cNvSpPr>
            <a:spLocks noChangeArrowheads="1"/>
          </p:cNvSpPr>
          <p:nvPr>
            <p:custDataLst>
              <p:tags r:id="rId11"/>
            </p:custDataLst>
          </p:nvPr>
        </p:nvSpPr>
        <p:spPr bwMode="auto">
          <a:xfrm>
            <a:off x="5935662" y="1409700"/>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smtClean="0">
                <a:solidFill>
                  <a:srgbClr val="FFFFFF"/>
                </a:solidFill>
                <a:latin typeface="Calibri"/>
              </a:rPr>
              <a:t>MMU</a:t>
            </a:r>
            <a:endParaRPr lang="en-GB" sz="2200" dirty="0">
              <a:solidFill>
                <a:srgbClr val="FFFFFF"/>
              </a:solidFill>
              <a:latin typeface="Calibri"/>
            </a:endParaRPr>
          </a:p>
        </p:txBody>
      </p:sp>
      <p:sp>
        <p:nvSpPr>
          <p:cNvPr id="14" name="Rectangle 4"/>
          <p:cNvSpPr>
            <a:spLocks noChangeArrowheads="1"/>
          </p:cNvSpPr>
          <p:nvPr>
            <p:custDataLst>
              <p:tags r:id="rId12"/>
            </p:custDataLst>
          </p:nvPr>
        </p:nvSpPr>
        <p:spPr bwMode="auto">
          <a:xfrm>
            <a:off x="7459662" y="2247900"/>
            <a:ext cx="769938" cy="390525"/>
          </a:xfrm>
          <a:prstGeom prst="rect">
            <a:avLst/>
          </a:prstGeom>
          <a:solidFill>
            <a:schemeClr val="bg2"/>
          </a:solidFill>
          <a:ln w="28440">
            <a:solidFill>
              <a:srgbClr val="FFFFFF"/>
            </a:solidFill>
            <a:miter lim="800000"/>
            <a:headEnd/>
            <a:tailEnd/>
          </a:ln>
          <a:effectLst/>
        </p:spPr>
        <p:txBody>
          <a:bodyPr wrap="none" lIns="0" tIns="0" rIns="0" bIns="4572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err="1" smtClean="0">
                <a:solidFill>
                  <a:srgbClr val="FFFFFF"/>
                </a:solidFill>
                <a:latin typeface="Calibri"/>
              </a:rPr>
              <a:t>uTLB</a:t>
            </a:r>
            <a:endParaRPr lang="en-GB" sz="2200" dirty="0">
              <a:solidFill>
                <a:srgbClr val="FFFFFF"/>
              </a:solidFill>
              <a:latin typeface="Calibri"/>
            </a:endParaRPr>
          </a:p>
        </p:txBody>
      </p:sp>
    </p:spTree>
    <p:extLst>
      <p:ext uri="{BB962C8B-B14F-4D97-AF65-F5344CB8AC3E}">
        <p14:creationId xmlns:p14="http://schemas.microsoft.com/office/powerpoint/2010/main" val="358154832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2258" name="Rectangle 2"/>
          <p:cNvSpPr>
            <a:spLocks noGrp="1" noChangeArrowheads="1"/>
          </p:cNvSpPr>
          <p:nvPr>
            <p:ph type="title"/>
            <p:custDataLst>
              <p:tags r:id="rId1"/>
            </p:custDataLst>
          </p:nvPr>
        </p:nvSpPr>
        <p:spPr/>
        <p:txBody>
          <a:bodyPr>
            <a:normAutofit fontScale="90000"/>
          </a:bodyPr>
          <a:lstStyle/>
          <a:p>
            <a:r>
              <a:rPr lang="en-GB" smtClean="0"/>
              <a:t>DMA Issues (2): Virtual Mem</a:t>
            </a:r>
            <a:endParaRPr lang="en-GB"/>
          </a:p>
        </p:txBody>
      </p:sp>
      <p:sp>
        <p:nvSpPr>
          <p:cNvPr id="4192259" name="Rectangle 3"/>
          <p:cNvSpPr>
            <a:spLocks noGrp="1" noChangeArrowheads="1"/>
          </p:cNvSpPr>
          <p:nvPr>
            <p:ph type="body" idx="1"/>
            <p:custDataLst>
              <p:tags r:id="rId2"/>
            </p:custDataLst>
          </p:nvPr>
        </p:nvSpPr>
        <p:spPr/>
        <p:txBody>
          <a:bodyPr>
            <a:normAutofit/>
          </a:bodyPr>
          <a:lstStyle/>
          <a:p>
            <a:r>
              <a:rPr lang="en-GB" dirty="0" smtClean="0"/>
              <a:t>Issue #2: </a:t>
            </a:r>
            <a:r>
              <a:rPr lang="en-GB" dirty="0" smtClean="0">
                <a:solidFill>
                  <a:schemeClr val="accent5">
                    <a:lumMod val="60000"/>
                    <a:lumOff val="40000"/>
                  </a:schemeClr>
                </a:solidFill>
              </a:rPr>
              <a:t>DMA meets </a:t>
            </a:r>
            <a:r>
              <a:rPr lang="en-GB" i="1" dirty="0" smtClean="0">
                <a:solidFill>
                  <a:schemeClr val="accent5">
                    <a:lumMod val="60000"/>
                    <a:lumOff val="40000"/>
                  </a:schemeClr>
                </a:solidFill>
              </a:rPr>
              <a:t>Paged</a:t>
            </a:r>
            <a:r>
              <a:rPr lang="en-GB" dirty="0" smtClean="0">
                <a:solidFill>
                  <a:schemeClr val="accent5">
                    <a:lumMod val="60000"/>
                    <a:lumOff val="40000"/>
                  </a:schemeClr>
                </a:solidFill>
              </a:rPr>
              <a:t> Virtual Memory</a:t>
            </a:r>
          </a:p>
          <a:p>
            <a:r>
              <a:rPr lang="en-GB" dirty="0" smtClean="0"/>
              <a:t>DMA destination page </a:t>
            </a:r>
            <a:br>
              <a:rPr lang="en-GB" dirty="0" smtClean="0"/>
            </a:br>
            <a:r>
              <a:rPr lang="en-GB" dirty="0" smtClean="0"/>
              <a:t>may get swapped out</a:t>
            </a:r>
          </a:p>
          <a:p>
            <a:pPr lvl="1"/>
            <a:endParaRPr lang="en-GB" dirty="0" smtClean="0"/>
          </a:p>
          <a:p>
            <a:pPr lvl="1"/>
            <a:endParaRPr lang="en-GB" dirty="0" smtClean="0"/>
          </a:p>
        </p:txBody>
      </p:sp>
      <p:sp>
        <p:nvSpPr>
          <p:cNvPr id="4" name="Rectangle 4"/>
          <p:cNvSpPr>
            <a:spLocks noChangeArrowheads="1"/>
          </p:cNvSpPr>
          <p:nvPr>
            <p:custDataLst>
              <p:tags r:id="rId3"/>
            </p:custDataLst>
          </p:nvPr>
        </p:nvSpPr>
        <p:spPr bwMode="auto">
          <a:xfrm>
            <a:off x="5029200" y="1409700"/>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CPU</a:t>
            </a:r>
          </a:p>
        </p:txBody>
      </p:sp>
      <p:sp>
        <p:nvSpPr>
          <p:cNvPr id="5" name="Rectangle 5"/>
          <p:cNvSpPr>
            <a:spLocks noChangeArrowheads="1"/>
          </p:cNvSpPr>
          <p:nvPr>
            <p:custDataLst>
              <p:tags r:id="rId4"/>
            </p:custDataLst>
          </p:nvPr>
        </p:nvSpPr>
        <p:spPr bwMode="auto">
          <a:xfrm>
            <a:off x="7962900" y="1438275"/>
            <a:ext cx="800100"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RAM</a:t>
            </a:r>
          </a:p>
        </p:txBody>
      </p:sp>
      <p:sp>
        <p:nvSpPr>
          <p:cNvPr id="6" name="AutoShape 6"/>
          <p:cNvSpPr>
            <a:spLocks noChangeArrowheads="1"/>
          </p:cNvSpPr>
          <p:nvPr>
            <p:custDataLst>
              <p:tags r:id="rId5"/>
            </p:custDataLst>
          </p:nvPr>
        </p:nvSpPr>
        <p:spPr bwMode="auto">
          <a:xfrm>
            <a:off x="6705600" y="2171700"/>
            <a:ext cx="908050" cy="1028700"/>
          </a:xfrm>
          <a:prstGeom prst="flowChartMagneticDisk">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DISK</a:t>
            </a:r>
          </a:p>
        </p:txBody>
      </p:sp>
      <p:sp>
        <p:nvSpPr>
          <p:cNvPr id="7" name="Freeform 8"/>
          <p:cNvSpPr>
            <a:spLocks/>
          </p:cNvSpPr>
          <p:nvPr>
            <p:custDataLst>
              <p:tags r:id="rId6"/>
            </p:custDataLst>
          </p:nvPr>
        </p:nvSpPr>
        <p:spPr bwMode="auto">
          <a:xfrm flipH="1">
            <a:off x="7315198" y="1562100"/>
            <a:ext cx="533401" cy="8763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round/>
            <a:headEnd type="arrow" w="lg" len="lg"/>
            <a:tailEnd type="arrow" w="lg" len="lg"/>
          </a:ln>
          <a:effectLst/>
        </p:spPr>
        <p:txBody>
          <a:bodyPr wrap="none" anchor="ctr"/>
          <a:lstStyle/>
          <a:p>
            <a:endParaRPr lang="en-US">
              <a:solidFill>
                <a:schemeClr val="accent5">
                  <a:lumMod val="60000"/>
                  <a:lumOff val="40000"/>
                </a:schemeClr>
              </a:solidFill>
            </a:endParaRPr>
          </a:p>
        </p:txBody>
      </p:sp>
      <p:sp>
        <p:nvSpPr>
          <p:cNvPr id="8" name="Oval 18"/>
          <p:cNvSpPr>
            <a:spLocks noChangeArrowheads="1"/>
          </p:cNvSpPr>
          <p:nvPr>
            <p:custDataLst>
              <p:tags r:id="rId7"/>
            </p:custDataLst>
          </p:nvPr>
        </p:nvSpPr>
        <p:spPr bwMode="auto">
          <a:xfrm>
            <a:off x="7239000" y="18669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9" name="Oval 19"/>
          <p:cNvSpPr>
            <a:spLocks noChangeArrowheads="1"/>
          </p:cNvSpPr>
          <p:nvPr>
            <p:custDataLst>
              <p:tags r:id="rId8"/>
            </p:custDataLst>
          </p:nvPr>
        </p:nvSpPr>
        <p:spPr bwMode="auto">
          <a:xfrm>
            <a:off x="7467600" y="1485900"/>
            <a:ext cx="76200" cy="1524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0" name="Oval 18"/>
          <p:cNvSpPr>
            <a:spLocks noChangeArrowheads="1"/>
          </p:cNvSpPr>
          <p:nvPr>
            <p:custDataLst>
              <p:tags r:id="rId9"/>
            </p:custDataLst>
          </p:nvPr>
        </p:nvSpPr>
        <p:spPr bwMode="auto">
          <a:xfrm>
            <a:off x="7239000" y="17145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1" name="Oval 18"/>
          <p:cNvSpPr>
            <a:spLocks noChangeArrowheads="1"/>
          </p:cNvSpPr>
          <p:nvPr>
            <p:custDataLst>
              <p:tags r:id="rId10"/>
            </p:custDataLst>
          </p:nvPr>
        </p:nvSpPr>
        <p:spPr bwMode="auto">
          <a:xfrm>
            <a:off x="7239000" y="20193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Tree>
    <p:extLst>
      <p:ext uri="{BB962C8B-B14F-4D97-AF65-F5344CB8AC3E}">
        <p14:creationId xmlns:p14="http://schemas.microsoft.com/office/powerpoint/2010/main" val="235035455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225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2259"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6354" name="Rectangle 2"/>
          <p:cNvSpPr>
            <a:spLocks noGrp="1" noChangeArrowheads="1"/>
          </p:cNvSpPr>
          <p:nvPr>
            <p:ph type="title"/>
            <p:custDataLst>
              <p:tags r:id="rId1"/>
            </p:custDataLst>
          </p:nvPr>
        </p:nvSpPr>
        <p:spPr/>
        <p:txBody>
          <a:bodyPr>
            <a:normAutofit fontScale="90000"/>
          </a:bodyPr>
          <a:lstStyle/>
          <a:p>
            <a:r>
              <a:rPr lang="en-GB" smtClean="0"/>
              <a:t>DMA Issues (4): Caches</a:t>
            </a:r>
            <a:endParaRPr lang="en-GB"/>
          </a:p>
        </p:txBody>
      </p:sp>
      <p:sp>
        <p:nvSpPr>
          <p:cNvPr id="4196355" name="Rectangle 3"/>
          <p:cNvSpPr>
            <a:spLocks noGrp="1" noChangeArrowheads="1"/>
          </p:cNvSpPr>
          <p:nvPr>
            <p:ph type="body" idx="1"/>
            <p:custDataLst>
              <p:tags r:id="rId2"/>
            </p:custDataLst>
          </p:nvPr>
        </p:nvSpPr>
        <p:spPr/>
        <p:txBody>
          <a:bodyPr>
            <a:normAutofit/>
          </a:bodyPr>
          <a:lstStyle/>
          <a:p>
            <a:r>
              <a:rPr lang="en-GB" dirty="0" smtClean="0"/>
              <a:t>Issue #4: </a:t>
            </a:r>
            <a:r>
              <a:rPr lang="en-GB" dirty="0" smtClean="0">
                <a:solidFill>
                  <a:schemeClr val="accent5">
                    <a:lumMod val="60000"/>
                    <a:lumOff val="40000"/>
                  </a:schemeClr>
                </a:solidFill>
              </a:rPr>
              <a:t>DMA meets Caching</a:t>
            </a:r>
          </a:p>
          <a:p>
            <a:r>
              <a:rPr lang="en-GB" dirty="0" smtClean="0"/>
              <a:t>DMA-related data could</a:t>
            </a:r>
            <a:br>
              <a:rPr lang="en-GB" dirty="0" smtClean="0"/>
            </a:br>
            <a:r>
              <a:rPr lang="en-GB" dirty="0" smtClean="0"/>
              <a:t>be cached in L1/L2</a:t>
            </a:r>
          </a:p>
          <a:p>
            <a:pPr lvl="1"/>
            <a:r>
              <a:rPr lang="en-GB" dirty="0" smtClean="0"/>
              <a:t>DMA to </a:t>
            </a:r>
            <a:r>
              <a:rPr lang="en-GB" dirty="0" err="1" smtClean="0"/>
              <a:t>Mem</a:t>
            </a:r>
            <a:r>
              <a:rPr lang="en-GB" dirty="0" smtClean="0"/>
              <a:t>: cache is now stale</a:t>
            </a:r>
          </a:p>
          <a:p>
            <a:pPr lvl="1"/>
            <a:r>
              <a:rPr lang="en-GB" dirty="0" smtClean="0"/>
              <a:t>DMA from </a:t>
            </a:r>
            <a:r>
              <a:rPr lang="en-GB" dirty="0" err="1" smtClean="0"/>
              <a:t>Mem</a:t>
            </a:r>
            <a:r>
              <a:rPr lang="en-GB" dirty="0" smtClean="0"/>
              <a:t>: dev gets stale data</a:t>
            </a:r>
          </a:p>
          <a:p>
            <a:endParaRPr lang="en-GB" dirty="0" smtClean="0"/>
          </a:p>
        </p:txBody>
      </p:sp>
      <p:sp>
        <p:nvSpPr>
          <p:cNvPr id="4" name="Rectangle 4"/>
          <p:cNvSpPr>
            <a:spLocks noChangeArrowheads="1"/>
          </p:cNvSpPr>
          <p:nvPr>
            <p:custDataLst>
              <p:tags r:id="rId3"/>
            </p:custDataLst>
          </p:nvPr>
        </p:nvSpPr>
        <p:spPr bwMode="auto">
          <a:xfrm>
            <a:off x="5029200" y="1409700"/>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CPU</a:t>
            </a:r>
          </a:p>
        </p:txBody>
      </p:sp>
      <p:sp>
        <p:nvSpPr>
          <p:cNvPr id="5" name="Rectangle 5"/>
          <p:cNvSpPr>
            <a:spLocks noChangeArrowheads="1"/>
          </p:cNvSpPr>
          <p:nvPr>
            <p:custDataLst>
              <p:tags r:id="rId4"/>
            </p:custDataLst>
          </p:nvPr>
        </p:nvSpPr>
        <p:spPr bwMode="auto">
          <a:xfrm>
            <a:off x="7962900" y="1438275"/>
            <a:ext cx="800100"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RAM</a:t>
            </a:r>
          </a:p>
        </p:txBody>
      </p:sp>
      <p:sp>
        <p:nvSpPr>
          <p:cNvPr id="6" name="AutoShape 6"/>
          <p:cNvSpPr>
            <a:spLocks noChangeArrowheads="1"/>
          </p:cNvSpPr>
          <p:nvPr>
            <p:custDataLst>
              <p:tags r:id="rId5"/>
            </p:custDataLst>
          </p:nvPr>
        </p:nvSpPr>
        <p:spPr bwMode="auto">
          <a:xfrm>
            <a:off x="6705600" y="2171700"/>
            <a:ext cx="908050" cy="1028700"/>
          </a:xfrm>
          <a:prstGeom prst="flowChartMagneticDisk">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DISK</a:t>
            </a:r>
          </a:p>
        </p:txBody>
      </p:sp>
      <p:sp>
        <p:nvSpPr>
          <p:cNvPr id="7" name="Freeform 8"/>
          <p:cNvSpPr>
            <a:spLocks/>
          </p:cNvSpPr>
          <p:nvPr>
            <p:custDataLst>
              <p:tags r:id="rId6"/>
            </p:custDataLst>
          </p:nvPr>
        </p:nvSpPr>
        <p:spPr bwMode="auto">
          <a:xfrm flipH="1">
            <a:off x="7315198" y="1562100"/>
            <a:ext cx="533401" cy="8763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round/>
            <a:headEnd type="arrow" w="lg" len="lg"/>
            <a:tailEnd type="arrow" w="lg" len="lg"/>
          </a:ln>
          <a:effectLst/>
        </p:spPr>
        <p:txBody>
          <a:bodyPr wrap="none" anchor="ctr"/>
          <a:lstStyle/>
          <a:p>
            <a:endParaRPr lang="en-US"/>
          </a:p>
        </p:txBody>
      </p:sp>
      <p:sp>
        <p:nvSpPr>
          <p:cNvPr id="8" name="Oval 18"/>
          <p:cNvSpPr>
            <a:spLocks noChangeArrowheads="1"/>
          </p:cNvSpPr>
          <p:nvPr>
            <p:custDataLst>
              <p:tags r:id="rId7"/>
            </p:custDataLst>
          </p:nvPr>
        </p:nvSpPr>
        <p:spPr bwMode="auto">
          <a:xfrm>
            <a:off x="7239000" y="18669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9" name="Oval 19"/>
          <p:cNvSpPr>
            <a:spLocks noChangeArrowheads="1"/>
          </p:cNvSpPr>
          <p:nvPr>
            <p:custDataLst>
              <p:tags r:id="rId8"/>
            </p:custDataLst>
          </p:nvPr>
        </p:nvSpPr>
        <p:spPr bwMode="auto">
          <a:xfrm>
            <a:off x="7467600" y="1485900"/>
            <a:ext cx="76200" cy="1524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0" name="Oval 18"/>
          <p:cNvSpPr>
            <a:spLocks noChangeArrowheads="1"/>
          </p:cNvSpPr>
          <p:nvPr>
            <p:custDataLst>
              <p:tags r:id="rId9"/>
            </p:custDataLst>
          </p:nvPr>
        </p:nvSpPr>
        <p:spPr bwMode="auto">
          <a:xfrm>
            <a:off x="7239000" y="17145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1" name="Oval 18"/>
          <p:cNvSpPr>
            <a:spLocks noChangeArrowheads="1"/>
          </p:cNvSpPr>
          <p:nvPr>
            <p:custDataLst>
              <p:tags r:id="rId10"/>
            </p:custDataLst>
          </p:nvPr>
        </p:nvSpPr>
        <p:spPr bwMode="auto">
          <a:xfrm>
            <a:off x="7239000" y="20193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2" name="Rectangle 4"/>
          <p:cNvSpPr>
            <a:spLocks noChangeArrowheads="1"/>
          </p:cNvSpPr>
          <p:nvPr>
            <p:custDataLst>
              <p:tags r:id="rId11"/>
            </p:custDataLst>
          </p:nvPr>
        </p:nvSpPr>
        <p:spPr bwMode="auto">
          <a:xfrm>
            <a:off x="5935662" y="1409700"/>
            <a:ext cx="5413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smtClean="0">
                <a:solidFill>
                  <a:srgbClr val="FFFFFF"/>
                </a:solidFill>
                <a:latin typeface="Calibri"/>
              </a:rPr>
              <a:t>L2</a:t>
            </a:r>
            <a:endParaRPr lang="en-GB" sz="2200" dirty="0">
              <a:solidFill>
                <a:srgbClr val="FFFFFF"/>
              </a:solidFill>
              <a:latin typeface="Calibri"/>
            </a:endParaRPr>
          </a:p>
        </p:txBody>
      </p:sp>
    </p:spTree>
    <p:extLst>
      <p:ext uri="{BB962C8B-B14F-4D97-AF65-F5344CB8AC3E}">
        <p14:creationId xmlns:p14="http://schemas.microsoft.com/office/powerpoint/2010/main" val="71162739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635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9635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963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6354" name="Rectangle 2"/>
          <p:cNvSpPr>
            <a:spLocks noGrp="1" noChangeArrowheads="1"/>
          </p:cNvSpPr>
          <p:nvPr>
            <p:ph type="title"/>
            <p:custDataLst>
              <p:tags r:id="rId1"/>
            </p:custDataLst>
          </p:nvPr>
        </p:nvSpPr>
        <p:spPr/>
        <p:txBody>
          <a:bodyPr>
            <a:normAutofit fontScale="90000"/>
          </a:bodyPr>
          <a:lstStyle/>
          <a:p>
            <a:r>
              <a:rPr lang="en-GB" smtClean="0"/>
              <a:t>DMA Issues (4): Caches</a:t>
            </a:r>
            <a:endParaRPr lang="en-GB"/>
          </a:p>
        </p:txBody>
      </p:sp>
      <p:sp>
        <p:nvSpPr>
          <p:cNvPr id="4196355" name="Rectangle 3"/>
          <p:cNvSpPr>
            <a:spLocks noGrp="1" noChangeArrowheads="1"/>
          </p:cNvSpPr>
          <p:nvPr>
            <p:ph type="body" idx="1"/>
            <p:custDataLst>
              <p:tags r:id="rId2"/>
            </p:custDataLst>
          </p:nvPr>
        </p:nvSpPr>
        <p:spPr/>
        <p:txBody>
          <a:bodyPr>
            <a:normAutofit lnSpcReduction="10000"/>
          </a:bodyPr>
          <a:lstStyle/>
          <a:p>
            <a:r>
              <a:rPr lang="en-GB" dirty="0" smtClean="0"/>
              <a:t>Issue #4: </a:t>
            </a:r>
            <a:r>
              <a:rPr lang="en-GB" dirty="0" smtClean="0">
                <a:solidFill>
                  <a:schemeClr val="accent5">
                    <a:lumMod val="60000"/>
                    <a:lumOff val="40000"/>
                  </a:schemeClr>
                </a:solidFill>
              </a:rPr>
              <a:t>DMA meets Caching</a:t>
            </a:r>
          </a:p>
          <a:p>
            <a:r>
              <a:rPr lang="en-GB" dirty="0" smtClean="0"/>
              <a:t>DMA-related data could</a:t>
            </a:r>
            <a:br>
              <a:rPr lang="en-GB" dirty="0" smtClean="0"/>
            </a:br>
            <a:r>
              <a:rPr lang="en-GB" dirty="0" smtClean="0"/>
              <a:t>be cached in L1/L2</a:t>
            </a:r>
          </a:p>
          <a:p>
            <a:pPr lvl="1"/>
            <a:r>
              <a:rPr lang="en-GB" dirty="0" smtClean="0"/>
              <a:t>DMA to </a:t>
            </a:r>
            <a:r>
              <a:rPr lang="en-GB" dirty="0" err="1" smtClean="0"/>
              <a:t>Mem</a:t>
            </a:r>
            <a:r>
              <a:rPr lang="en-GB" dirty="0" smtClean="0"/>
              <a:t>: cache is now stale</a:t>
            </a:r>
          </a:p>
          <a:p>
            <a:pPr lvl="1"/>
            <a:r>
              <a:rPr lang="en-GB" dirty="0" smtClean="0"/>
              <a:t>DMA from </a:t>
            </a:r>
            <a:r>
              <a:rPr lang="en-GB" dirty="0" err="1" smtClean="0"/>
              <a:t>Mem</a:t>
            </a:r>
            <a:r>
              <a:rPr lang="en-GB" dirty="0" smtClean="0"/>
              <a:t>: dev gets stale data</a:t>
            </a:r>
          </a:p>
          <a:p>
            <a:endParaRPr lang="en-GB" dirty="0" smtClean="0"/>
          </a:p>
          <a:p>
            <a:r>
              <a:rPr lang="en-GB" dirty="0" smtClean="0"/>
              <a:t>Solution 2: (hardware coherence aka </a:t>
            </a:r>
            <a:r>
              <a:rPr lang="en-GB" dirty="0" smtClean="0">
                <a:solidFill>
                  <a:schemeClr val="accent5">
                    <a:lumMod val="60000"/>
                    <a:lumOff val="40000"/>
                  </a:schemeClr>
                </a:solidFill>
              </a:rPr>
              <a:t>snooping</a:t>
            </a:r>
            <a:r>
              <a:rPr lang="en-GB" dirty="0" smtClean="0"/>
              <a:t>)</a:t>
            </a:r>
          </a:p>
          <a:p>
            <a:pPr lvl="1"/>
            <a:r>
              <a:rPr lang="en-GB" dirty="0" smtClean="0"/>
              <a:t>cache listens on bus, and conspires with RAM</a:t>
            </a:r>
          </a:p>
          <a:p>
            <a:pPr lvl="1"/>
            <a:r>
              <a:rPr lang="en-GB" dirty="0" smtClean="0"/>
              <a:t>DMA to </a:t>
            </a:r>
            <a:r>
              <a:rPr lang="en-GB" dirty="0" err="1" smtClean="0"/>
              <a:t>Mem</a:t>
            </a:r>
            <a:r>
              <a:rPr lang="en-GB" dirty="0" smtClean="0"/>
              <a:t>: invalidate/update data seen on bus</a:t>
            </a:r>
          </a:p>
          <a:p>
            <a:pPr lvl="1"/>
            <a:r>
              <a:rPr lang="en-GB" dirty="0" smtClean="0"/>
              <a:t>DMA from </a:t>
            </a:r>
            <a:r>
              <a:rPr lang="en-GB" dirty="0" err="1" smtClean="0"/>
              <a:t>mem</a:t>
            </a:r>
            <a:r>
              <a:rPr lang="en-GB" dirty="0" smtClean="0"/>
              <a:t>: cache services request if possible, otherwise RAM services</a:t>
            </a:r>
          </a:p>
        </p:txBody>
      </p:sp>
      <p:sp>
        <p:nvSpPr>
          <p:cNvPr id="4" name="Rectangle 4"/>
          <p:cNvSpPr>
            <a:spLocks noChangeArrowheads="1"/>
          </p:cNvSpPr>
          <p:nvPr>
            <p:custDataLst>
              <p:tags r:id="rId3"/>
            </p:custDataLst>
          </p:nvPr>
        </p:nvSpPr>
        <p:spPr bwMode="auto">
          <a:xfrm>
            <a:off x="5029200" y="1409700"/>
            <a:ext cx="7699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a:solidFill>
                  <a:srgbClr val="FFFFFF"/>
                </a:solidFill>
                <a:latin typeface="Calibri"/>
              </a:rPr>
              <a:t>CPU</a:t>
            </a:r>
          </a:p>
        </p:txBody>
      </p:sp>
      <p:sp>
        <p:nvSpPr>
          <p:cNvPr id="5" name="Rectangle 5"/>
          <p:cNvSpPr>
            <a:spLocks noChangeArrowheads="1"/>
          </p:cNvSpPr>
          <p:nvPr>
            <p:custDataLst>
              <p:tags r:id="rId4"/>
            </p:custDataLst>
          </p:nvPr>
        </p:nvSpPr>
        <p:spPr bwMode="auto">
          <a:xfrm>
            <a:off x="7962900" y="1438275"/>
            <a:ext cx="800100"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RAM</a:t>
            </a:r>
          </a:p>
        </p:txBody>
      </p:sp>
      <p:sp>
        <p:nvSpPr>
          <p:cNvPr id="6" name="AutoShape 6"/>
          <p:cNvSpPr>
            <a:spLocks noChangeArrowheads="1"/>
          </p:cNvSpPr>
          <p:nvPr>
            <p:custDataLst>
              <p:tags r:id="rId5"/>
            </p:custDataLst>
          </p:nvPr>
        </p:nvSpPr>
        <p:spPr bwMode="auto">
          <a:xfrm>
            <a:off x="6705600" y="2171700"/>
            <a:ext cx="908050" cy="1028700"/>
          </a:xfrm>
          <a:prstGeom prst="flowChartMagneticDisk">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a:solidFill>
                  <a:srgbClr val="FFFFFF"/>
                </a:solidFill>
                <a:latin typeface="Calibri"/>
              </a:rPr>
              <a:t>DISK</a:t>
            </a:r>
          </a:p>
        </p:txBody>
      </p:sp>
      <p:sp>
        <p:nvSpPr>
          <p:cNvPr id="7" name="Freeform 8"/>
          <p:cNvSpPr>
            <a:spLocks/>
          </p:cNvSpPr>
          <p:nvPr>
            <p:custDataLst>
              <p:tags r:id="rId6"/>
            </p:custDataLst>
          </p:nvPr>
        </p:nvSpPr>
        <p:spPr bwMode="auto">
          <a:xfrm flipH="1">
            <a:off x="7315198" y="1562100"/>
            <a:ext cx="533401" cy="876300"/>
          </a:xfrm>
          <a:custGeom>
            <a:avLst/>
            <a:gdLst/>
            <a:ahLst/>
            <a:cxnLst>
              <a:cxn ang="0">
                <a:pos x="192" y="288"/>
              </a:cxn>
              <a:cxn ang="0">
                <a:pos x="192" y="0"/>
              </a:cxn>
              <a:cxn ang="0">
                <a:pos x="0" y="0"/>
              </a:cxn>
            </a:cxnLst>
            <a:rect l="0" t="0" r="r" b="b"/>
            <a:pathLst>
              <a:path w="192" h="288">
                <a:moveTo>
                  <a:pt x="192" y="288"/>
                </a:moveTo>
                <a:lnTo>
                  <a:pt x="192" y="0"/>
                </a:lnTo>
                <a:lnTo>
                  <a:pt x="0" y="0"/>
                </a:lnTo>
              </a:path>
            </a:pathLst>
          </a:custGeom>
          <a:noFill/>
          <a:ln w="28575">
            <a:solidFill>
              <a:schemeClr val="accent5">
                <a:lumMod val="60000"/>
                <a:lumOff val="40000"/>
              </a:schemeClr>
            </a:solidFill>
            <a:round/>
            <a:headEnd type="arrow" w="lg" len="lg"/>
            <a:tailEnd type="arrow" w="lg" len="lg"/>
          </a:ln>
          <a:effectLst/>
        </p:spPr>
        <p:txBody>
          <a:bodyPr wrap="none" anchor="ctr"/>
          <a:lstStyle/>
          <a:p>
            <a:endParaRPr lang="en-US"/>
          </a:p>
        </p:txBody>
      </p:sp>
      <p:sp>
        <p:nvSpPr>
          <p:cNvPr id="8" name="Oval 18"/>
          <p:cNvSpPr>
            <a:spLocks noChangeArrowheads="1"/>
          </p:cNvSpPr>
          <p:nvPr>
            <p:custDataLst>
              <p:tags r:id="rId7"/>
            </p:custDataLst>
          </p:nvPr>
        </p:nvSpPr>
        <p:spPr bwMode="auto">
          <a:xfrm>
            <a:off x="7239000" y="18669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9" name="Oval 19"/>
          <p:cNvSpPr>
            <a:spLocks noChangeArrowheads="1"/>
          </p:cNvSpPr>
          <p:nvPr>
            <p:custDataLst>
              <p:tags r:id="rId8"/>
            </p:custDataLst>
          </p:nvPr>
        </p:nvSpPr>
        <p:spPr bwMode="auto">
          <a:xfrm>
            <a:off x="7467600" y="1485900"/>
            <a:ext cx="76200" cy="1524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0" name="Oval 18"/>
          <p:cNvSpPr>
            <a:spLocks noChangeArrowheads="1"/>
          </p:cNvSpPr>
          <p:nvPr>
            <p:custDataLst>
              <p:tags r:id="rId9"/>
            </p:custDataLst>
          </p:nvPr>
        </p:nvSpPr>
        <p:spPr bwMode="auto">
          <a:xfrm>
            <a:off x="7239000" y="17145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1" name="Oval 18"/>
          <p:cNvSpPr>
            <a:spLocks noChangeArrowheads="1"/>
          </p:cNvSpPr>
          <p:nvPr>
            <p:custDataLst>
              <p:tags r:id="rId10"/>
            </p:custDataLst>
          </p:nvPr>
        </p:nvSpPr>
        <p:spPr bwMode="auto">
          <a:xfrm>
            <a:off x="7239000" y="2019300"/>
            <a:ext cx="152400" cy="76200"/>
          </a:xfrm>
          <a:prstGeom prst="ellipse">
            <a:avLst/>
          </a:prstGeom>
          <a:solidFill>
            <a:schemeClr val="accent4"/>
          </a:solidFill>
          <a:ln w="28440">
            <a:solidFill>
              <a:schemeClr val="accent4"/>
            </a:solidFill>
            <a:miter lim="800000"/>
            <a:headEnd/>
            <a:tailEnd/>
          </a:ln>
          <a:effectLst/>
        </p:spPr>
        <p:txBody>
          <a:bodyPr wrap="none" anchor="ctr"/>
          <a:lstStyle/>
          <a:p>
            <a:endParaRPr lang="en-US"/>
          </a:p>
        </p:txBody>
      </p:sp>
      <p:sp>
        <p:nvSpPr>
          <p:cNvPr id="12" name="Rectangle 4"/>
          <p:cNvSpPr>
            <a:spLocks noChangeArrowheads="1"/>
          </p:cNvSpPr>
          <p:nvPr>
            <p:custDataLst>
              <p:tags r:id="rId11"/>
            </p:custDataLst>
          </p:nvPr>
        </p:nvSpPr>
        <p:spPr bwMode="auto">
          <a:xfrm>
            <a:off x="5935662" y="1409700"/>
            <a:ext cx="541338" cy="542925"/>
          </a:xfrm>
          <a:prstGeom prst="rect">
            <a:avLst/>
          </a:prstGeom>
          <a:noFill/>
          <a:ln w="28440">
            <a:solidFill>
              <a:srgbClr val="FFFFFF"/>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dirty="0" smtClean="0">
                <a:solidFill>
                  <a:srgbClr val="FFFFFF"/>
                </a:solidFill>
                <a:latin typeface="Calibri"/>
              </a:rPr>
              <a:t>L2</a:t>
            </a:r>
            <a:endParaRPr lang="en-GB" sz="2200" dirty="0">
              <a:solidFill>
                <a:srgbClr val="FFFFFF"/>
              </a:solidFill>
              <a:latin typeface="Calibri"/>
            </a:endParaRPr>
          </a:p>
        </p:txBody>
      </p:sp>
    </p:spTree>
    <p:extLst>
      <p:ext uri="{BB962C8B-B14F-4D97-AF65-F5344CB8AC3E}">
        <p14:creationId xmlns:p14="http://schemas.microsoft.com/office/powerpoint/2010/main" val="1251967878"/>
      </p:ext>
    </p:extLst>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Takeaways</a:t>
            </a:r>
            <a:endParaRPr lang="en-US" dirty="0"/>
          </a:p>
        </p:txBody>
      </p:sp>
      <p:sp>
        <p:nvSpPr>
          <p:cNvPr id="3" name="Content Placeholder 2"/>
          <p:cNvSpPr>
            <a:spLocks noGrp="1"/>
          </p:cNvSpPr>
          <p:nvPr>
            <p:ph idx="1"/>
          </p:nvPr>
        </p:nvSpPr>
        <p:spPr>
          <a:xfrm>
            <a:off x="228600" y="685800"/>
            <a:ext cx="8686800" cy="6172200"/>
          </a:xfrm>
        </p:spPr>
        <p:txBody>
          <a:bodyPr>
            <a:normAutofit fontScale="92500" lnSpcReduction="20000"/>
          </a:bodyPr>
          <a:lstStyle/>
          <a:p>
            <a:r>
              <a:rPr lang="en-US" dirty="0"/>
              <a:t>Diverse I/O devices require </a:t>
            </a:r>
            <a:r>
              <a:rPr lang="en-US" dirty="0" smtClean="0"/>
              <a:t>hierarchical interconnect </a:t>
            </a:r>
            <a:r>
              <a:rPr lang="en-US" dirty="0"/>
              <a:t>which is more recently </a:t>
            </a:r>
            <a:r>
              <a:rPr lang="en-US" dirty="0" smtClean="0"/>
              <a:t>transitioning to </a:t>
            </a:r>
            <a:r>
              <a:rPr lang="en-US" dirty="0"/>
              <a:t>point-to-point </a:t>
            </a:r>
            <a:r>
              <a:rPr lang="en-US" dirty="0" smtClean="0"/>
              <a:t>topologies.</a:t>
            </a:r>
          </a:p>
          <a:p>
            <a:endParaRPr lang="en-US" dirty="0"/>
          </a:p>
          <a:p>
            <a:r>
              <a:rPr lang="en-US" dirty="0">
                <a:solidFill>
                  <a:schemeClr val="bg1"/>
                </a:solidFill>
              </a:rPr>
              <a:t>Memory-mapped I/O is an elegant technique </a:t>
            </a:r>
            <a:r>
              <a:rPr lang="en-US" dirty="0" smtClean="0">
                <a:solidFill>
                  <a:schemeClr val="bg1"/>
                </a:solidFill>
              </a:rPr>
              <a:t>to read/write </a:t>
            </a:r>
            <a:r>
              <a:rPr lang="en-US" dirty="0">
                <a:solidFill>
                  <a:schemeClr val="bg1"/>
                </a:solidFill>
              </a:rPr>
              <a:t>device registers with </a:t>
            </a:r>
            <a:r>
              <a:rPr lang="en-US" dirty="0" smtClean="0">
                <a:solidFill>
                  <a:schemeClr val="bg1"/>
                </a:solidFill>
              </a:rPr>
              <a:t>standard load/stores.</a:t>
            </a:r>
          </a:p>
          <a:p>
            <a:endParaRPr lang="en-US" dirty="0">
              <a:solidFill>
                <a:schemeClr val="accent1"/>
              </a:solidFill>
            </a:endParaRPr>
          </a:p>
          <a:p>
            <a:r>
              <a:rPr lang="en-US" dirty="0">
                <a:solidFill>
                  <a:schemeClr val="bg1"/>
                </a:solidFill>
              </a:rPr>
              <a:t>Interrupt-based I/O avoids the wasted work in</a:t>
            </a:r>
          </a:p>
          <a:p>
            <a:r>
              <a:rPr lang="en-US" dirty="0">
                <a:solidFill>
                  <a:schemeClr val="bg1"/>
                </a:solidFill>
              </a:rPr>
              <a:t>polling-based I/O and is usually more </a:t>
            </a:r>
            <a:r>
              <a:rPr lang="en-US" dirty="0" smtClean="0">
                <a:solidFill>
                  <a:schemeClr val="bg1"/>
                </a:solidFill>
              </a:rPr>
              <a:t>efficient.</a:t>
            </a:r>
          </a:p>
          <a:p>
            <a:endParaRPr lang="en-US" dirty="0">
              <a:solidFill>
                <a:schemeClr val="accent1"/>
              </a:solidFill>
            </a:endParaRPr>
          </a:p>
          <a:p>
            <a:r>
              <a:rPr lang="en-US" dirty="0">
                <a:solidFill>
                  <a:schemeClr val="accent5">
                    <a:lumMod val="60000"/>
                    <a:lumOff val="40000"/>
                  </a:schemeClr>
                </a:solidFill>
              </a:rPr>
              <a:t>Modern systems combine memory-mapped I/O,</a:t>
            </a:r>
          </a:p>
          <a:p>
            <a:r>
              <a:rPr lang="en-US" dirty="0">
                <a:solidFill>
                  <a:schemeClr val="accent5">
                    <a:lumMod val="60000"/>
                    <a:lumOff val="40000"/>
                  </a:schemeClr>
                </a:solidFill>
              </a:rPr>
              <a:t>interrupt-based I/O, and direct-memory access</a:t>
            </a:r>
          </a:p>
          <a:p>
            <a:r>
              <a:rPr lang="en-US" dirty="0">
                <a:solidFill>
                  <a:schemeClr val="accent5">
                    <a:lumMod val="60000"/>
                    <a:lumOff val="40000"/>
                  </a:schemeClr>
                </a:solidFill>
              </a:rPr>
              <a:t>to create sophisticated I/O device </a:t>
            </a:r>
            <a:r>
              <a:rPr lang="en-US" dirty="0" smtClean="0">
                <a:solidFill>
                  <a:schemeClr val="accent5">
                    <a:lumMod val="60000"/>
                    <a:lumOff val="40000"/>
                  </a:schemeClr>
                </a:solidFill>
              </a:rPr>
              <a:t>subsystems.</a:t>
            </a:r>
            <a:endParaRPr lang="en-US" dirty="0">
              <a:solidFill>
                <a:schemeClr val="accent5">
                  <a:lumMod val="60000"/>
                  <a:lumOff val="40000"/>
                </a:schemeClr>
              </a:solidFill>
            </a:endParaRPr>
          </a:p>
        </p:txBody>
      </p:sp>
    </p:spTree>
    <p:extLst>
      <p:ext uri="{BB962C8B-B14F-4D97-AF65-F5344CB8AC3E}">
        <p14:creationId xmlns:p14="http://schemas.microsoft.com/office/powerpoint/2010/main" val="28837940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9730" name="Rectangle 2"/>
          <p:cNvSpPr>
            <a:spLocks noGrp="1" noChangeArrowheads="1"/>
          </p:cNvSpPr>
          <p:nvPr>
            <p:ph type="title"/>
            <p:custDataLst>
              <p:tags r:id="rId1"/>
            </p:custDataLst>
          </p:nvPr>
        </p:nvSpPr>
        <p:spPr/>
        <p:txBody>
          <a:bodyPr>
            <a:normAutofit fontScale="90000"/>
          </a:bodyPr>
          <a:lstStyle/>
          <a:p>
            <a:r>
              <a:rPr lang="en-US" dirty="0" smtClean="0"/>
              <a:t>I/O Summary</a:t>
            </a:r>
            <a:endParaRPr lang="en-AU" dirty="0"/>
          </a:p>
        </p:txBody>
      </p:sp>
      <p:sp>
        <p:nvSpPr>
          <p:cNvPr id="4169731" name="Rectangle 3"/>
          <p:cNvSpPr>
            <a:spLocks noGrp="1" noChangeArrowheads="1"/>
          </p:cNvSpPr>
          <p:nvPr>
            <p:ph idx="1"/>
            <p:custDataLst>
              <p:tags r:id="rId2"/>
            </p:custDataLst>
          </p:nvPr>
        </p:nvSpPr>
        <p:spPr/>
        <p:txBody>
          <a:bodyPr>
            <a:normAutofit/>
          </a:bodyPr>
          <a:lstStyle/>
          <a:p>
            <a:pPr>
              <a:spcBef>
                <a:spcPts val="0"/>
              </a:spcBef>
            </a:pPr>
            <a:r>
              <a:rPr lang="en-US" dirty="0" smtClean="0"/>
              <a:t>How to talk to device? </a:t>
            </a:r>
            <a:br>
              <a:rPr lang="en-US" dirty="0" smtClean="0"/>
            </a:br>
            <a:r>
              <a:rPr lang="en-US" dirty="0" smtClean="0">
                <a:solidFill>
                  <a:schemeClr val="accent5">
                    <a:lumMod val="60000"/>
                    <a:lumOff val="40000"/>
                  </a:schemeClr>
                </a:solidFill>
              </a:rPr>
              <a:t>Programmed I/O </a:t>
            </a:r>
            <a:r>
              <a:rPr lang="en-US" dirty="0" smtClean="0"/>
              <a:t>or </a:t>
            </a:r>
            <a:r>
              <a:rPr lang="en-US" dirty="0" smtClean="0">
                <a:solidFill>
                  <a:schemeClr val="accent5">
                    <a:lumMod val="60000"/>
                    <a:lumOff val="40000"/>
                  </a:schemeClr>
                </a:solidFill>
              </a:rPr>
              <a:t>Memory-Mapped I/O</a:t>
            </a:r>
          </a:p>
          <a:p>
            <a:pPr>
              <a:spcBef>
                <a:spcPts val="0"/>
              </a:spcBef>
            </a:pPr>
            <a:r>
              <a:rPr lang="en-US" dirty="0" smtClean="0"/>
              <a:t>How to get events?</a:t>
            </a:r>
            <a:br>
              <a:rPr lang="en-US" dirty="0" smtClean="0"/>
            </a:br>
            <a:r>
              <a:rPr lang="en-US" dirty="0" smtClean="0">
                <a:solidFill>
                  <a:schemeClr val="accent5">
                    <a:lumMod val="60000"/>
                    <a:lumOff val="40000"/>
                  </a:schemeClr>
                </a:solidFill>
              </a:rPr>
              <a:t>Polling</a:t>
            </a:r>
            <a:r>
              <a:rPr lang="en-US" dirty="0" smtClean="0">
                <a:solidFill>
                  <a:schemeClr val="accent1"/>
                </a:solidFill>
              </a:rPr>
              <a:t> </a:t>
            </a:r>
            <a:r>
              <a:rPr lang="en-US" dirty="0" smtClean="0"/>
              <a:t>or </a:t>
            </a:r>
            <a:r>
              <a:rPr lang="en-US" dirty="0" smtClean="0">
                <a:solidFill>
                  <a:schemeClr val="accent5">
                    <a:lumMod val="60000"/>
                    <a:lumOff val="40000"/>
                  </a:schemeClr>
                </a:solidFill>
              </a:rPr>
              <a:t>Interrupts</a:t>
            </a:r>
          </a:p>
          <a:p>
            <a:pPr>
              <a:spcBef>
                <a:spcPts val="0"/>
              </a:spcBef>
            </a:pPr>
            <a:r>
              <a:rPr lang="en-US" dirty="0" smtClean="0"/>
              <a:t>How to transfer lots of data?</a:t>
            </a:r>
          </a:p>
          <a:p>
            <a:pPr>
              <a:spcBef>
                <a:spcPts val="0"/>
              </a:spcBef>
            </a:pPr>
            <a:r>
              <a:rPr lang="en-US" dirty="0" smtClean="0">
                <a:solidFill>
                  <a:schemeClr val="accent5">
                    <a:lumMod val="60000"/>
                    <a:lumOff val="40000"/>
                  </a:schemeClr>
                </a:solidFill>
              </a:rPr>
              <a:t>DMA</a:t>
            </a:r>
          </a:p>
        </p:txBody>
      </p:sp>
      <p:pic>
        <p:nvPicPr>
          <p:cNvPr id="24578" name="CP3 Ink 62dd075c-84ce-4c7d-b738-277c6c5c5085"/>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10741154" y="1218420"/>
            <a:ext cx="118651" cy="15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8709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6973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697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9730" name="Rectangle 2"/>
          <p:cNvSpPr>
            <a:spLocks noGrp="1" noChangeArrowheads="1"/>
          </p:cNvSpPr>
          <p:nvPr>
            <p:ph type="title"/>
            <p:custDataLst>
              <p:tags r:id="rId1"/>
            </p:custDataLst>
          </p:nvPr>
        </p:nvSpPr>
        <p:spPr/>
        <p:txBody>
          <a:bodyPr>
            <a:noAutofit/>
          </a:bodyPr>
          <a:lstStyle/>
          <a:p>
            <a:r>
              <a:rPr lang="en-US" dirty="0" smtClean="0"/>
              <a:t>Big Picture: </a:t>
            </a:r>
            <a:r>
              <a:rPr lang="en-US" dirty="0" err="1" smtClean="0"/>
              <a:t>Input/Output</a:t>
            </a:r>
            <a:r>
              <a:rPr lang="en-US" dirty="0" smtClean="0"/>
              <a:t> (I/O)</a:t>
            </a:r>
            <a:endParaRPr lang="en-US" dirty="0"/>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225" y="1066800"/>
            <a:ext cx="8845550" cy="595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ontent Placeholder 1"/>
          <p:cNvSpPr>
            <a:spLocks noGrp="1"/>
          </p:cNvSpPr>
          <p:nvPr>
            <p:ph idx="1"/>
          </p:nvPr>
        </p:nvSpPr>
        <p:spPr>
          <a:xfrm>
            <a:off x="228600" y="685800"/>
            <a:ext cx="8915400" cy="5638800"/>
          </a:xfrm>
        </p:spPr>
        <p:txBody>
          <a:bodyPr/>
          <a:lstStyle/>
          <a:p>
            <a:r>
              <a:rPr lang="en-US" dirty="0" smtClean="0"/>
              <a:t>How does a processor interact with its environment?</a:t>
            </a:r>
            <a:endParaRPr lang="en-US" dirty="0"/>
          </a:p>
        </p:txBody>
      </p:sp>
    </p:spTree>
    <p:extLst>
      <p:ext uri="{BB962C8B-B14F-4D97-AF65-F5344CB8AC3E}">
        <p14:creationId xmlns:p14="http://schemas.microsoft.com/office/powerpoint/2010/main" val="1506498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9730" name="Rectangle 2"/>
          <p:cNvSpPr>
            <a:spLocks noGrp="1" noChangeArrowheads="1"/>
          </p:cNvSpPr>
          <p:nvPr>
            <p:ph type="title"/>
            <p:custDataLst>
              <p:tags r:id="rId1"/>
            </p:custDataLst>
          </p:nvPr>
        </p:nvSpPr>
        <p:spPr/>
        <p:txBody>
          <a:bodyPr>
            <a:noAutofit/>
          </a:bodyPr>
          <a:lstStyle/>
          <a:p>
            <a:r>
              <a:rPr lang="en-US" dirty="0" smtClean="0"/>
              <a:t>Big Picture: </a:t>
            </a:r>
            <a:r>
              <a:rPr lang="en-US" dirty="0" err="1" smtClean="0"/>
              <a:t>Input/Output</a:t>
            </a:r>
            <a:r>
              <a:rPr lang="en-US" dirty="0" smtClean="0"/>
              <a:t> (I/O)</a:t>
            </a:r>
            <a:endParaRPr lang="en-US" dirty="0"/>
          </a:p>
        </p:txBody>
      </p:sp>
      <p:sp>
        <p:nvSpPr>
          <p:cNvPr id="2" name="Content Placeholder 1"/>
          <p:cNvSpPr>
            <a:spLocks noGrp="1"/>
          </p:cNvSpPr>
          <p:nvPr>
            <p:ph idx="1"/>
          </p:nvPr>
        </p:nvSpPr>
        <p:spPr>
          <a:xfrm>
            <a:off x="228600" y="685800"/>
            <a:ext cx="8915400" cy="5638800"/>
          </a:xfrm>
        </p:spPr>
        <p:txBody>
          <a:bodyPr/>
          <a:lstStyle/>
          <a:p>
            <a:r>
              <a:rPr lang="en-US" dirty="0" smtClean="0"/>
              <a:t>How does a processor interact with its environment?</a:t>
            </a:r>
          </a:p>
          <a:p>
            <a:endParaRPr lang="en-US" dirty="0" smtClean="0"/>
          </a:p>
          <a:p>
            <a:r>
              <a:rPr lang="en-US" dirty="0" smtClean="0"/>
              <a:t>Computer System Organization = </a:t>
            </a:r>
            <a:endParaRPr lang="en-US" dirty="0"/>
          </a:p>
          <a:p>
            <a:pPr lvl="0"/>
            <a:r>
              <a:rPr lang="en-US" dirty="0" smtClean="0">
                <a:solidFill>
                  <a:schemeClr val="bg1"/>
                </a:solidFill>
                <a:latin typeface="Calibri" pitchFamily="34" charset="0"/>
              </a:rPr>
              <a:t>Memory </a:t>
            </a:r>
            <a:r>
              <a:rPr lang="en-US" dirty="0">
                <a:solidFill>
                  <a:schemeClr val="bg1"/>
                </a:solidFill>
                <a:latin typeface="Calibri" pitchFamily="34" charset="0"/>
              </a:rPr>
              <a:t>+</a:t>
            </a:r>
            <a:br>
              <a:rPr lang="en-US" dirty="0">
                <a:solidFill>
                  <a:schemeClr val="bg1"/>
                </a:solidFill>
                <a:latin typeface="Calibri" pitchFamily="34" charset="0"/>
              </a:rPr>
            </a:br>
            <a:r>
              <a:rPr lang="en-US" dirty="0" err="1">
                <a:solidFill>
                  <a:schemeClr val="bg1"/>
                </a:solidFill>
                <a:latin typeface="Calibri" pitchFamily="34" charset="0"/>
              </a:rPr>
              <a:t>Datapath</a:t>
            </a:r>
            <a:r>
              <a:rPr lang="en-US" dirty="0">
                <a:solidFill>
                  <a:schemeClr val="bg1"/>
                </a:solidFill>
                <a:latin typeface="Calibri" pitchFamily="34" charset="0"/>
              </a:rPr>
              <a:t>  +</a:t>
            </a:r>
            <a:br>
              <a:rPr lang="en-US" dirty="0">
                <a:solidFill>
                  <a:schemeClr val="bg1"/>
                </a:solidFill>
                <a:latin typeface="Calibri" pitchFamily="34" charset="0"/>
              </a:rPr>
            </a:br>
            <a:r>
              <a:rPr lang="en-US" dirty="0" smtClean="0">
                <a:solidFill>
                  <a:schemeClr val="bg1"/>
                </a:solidFill>
                <a:latin typeface="Calibri" pitchFamily="34" charset="0"/>
              </a:rPr>
              <a:t>Control +</a:t>
            </a:r>
          </a:p>
          <a:p>
            <a:pPr lvl="0"/>
            <a:r>
              <a:rPr lang="en-US" dirty="0">
                <a:solidFill>
                  <a:schemeClr val="accent5">
                    <a:lumMod val="60000"/>
                    <a:lumOff val="40000"/>
                  </a:schemeClr>
                </a:solidFill>
                <a:latin typeface="Calibri" pitchFamily="34" charset="0"/>
              </a:rPr>
              <a:t>Input +</a:t>
            </a:r>
            <a:br>
              <a:rPr lang="en-US" dirty="0">
                <a:solidFill>
                  <a:schemeClr val="accent5">
                    <a:lumMod val="60000"/>
                    <a:lumOff val="40000"/>
                  </a:schemeClr>
                </a:solidFill>
                <a:latin typeface="Calibri" pitchFamily="34" charset="0"/>
              </a:rPr>
            </a:br>
            <a:r>
              <a:rPr lang="en-US" dirty="0" smtClean="0">
                <a:solidFill>
                  <a:schemeClr val="accent5">
                    <a:lumMod val="60000"/>
                    <a:lumOff val="40000"/>
                  </a:schemeClr>
                </a:solidFill>
                <a:latin typeface="Calibri" pitchFamily="34" charset="0"/>
              </a:rPr>
              <a:t>Output</a:t>
            </a:r>
            <a:r>
              <a:rPr lang="en-US" dirty="0">
                <a:solidFill>
                  <a:schemeClr val="accent5">
                    <a:lumMod val="60000"/>
                    <a:lumOff val="40000"/>
                  </a:schemeClr>
                </a:solidFill>
                <a:latin typeface="Calibri" pitchFamily="34" charset="0"/>
              </a:rPr>
              <a:t/>
            </a:r>
            <a:br>
              <a:rPr lang="en-US" dirty="0">
                <a:solidFill>
                  <a:schemeClr val="accent5">
                    <a:lumMod val="60000"/>
                    <a:lumOff val="40000"/>
                  </a:schemeClr>
                </a:solidFill>
                <a:latin typeface="Calibri" pitchFamily="34" charset="0"/>
              </a:rPr>
            </a:br>
            <a:endParaRPr lang="en-US" dirty="0">
              <a:solidFill>
                <a:schemeClr val="accent5">
                  <a:lumMod val="60000"/>
                  <a:lumOff val="40000"/>
                </a:schemeClr>
              </a:solidFill>
              <a:latin typeface="Calibri" pitchFamily="34" charset="0"/>
            </a:endParaRPr>
          </a:p>
          <a:p>
            <a:endParaRPr lang="en-US" dirty="0"/>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0" y="2590800"/>
            <a:ext cx="226325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6517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296400" cy="533400"/>
          </a:xfrm>
        </p:spPr>
        <p:txBody>
          <a:bodyPr lIns="0" tIns="0" rIns="0" bIns="0">
            <a:noAutofit/>
          </a:bodyPr>
          <a:lstStyle/>
          <a:p>
            <a:r>
              <a:rPr lang="en-US" sz="3600" dirty="0" smtClean="0"/>
              <a:t>I/O Devices </a:t>
            </a:r>
            <a:r>
              <a:rPr lang="en-US" sz="3600" dirty="0"/>
              <a:t>E</a:t>
            </a:r>
            <a:r>
              <a:rPr lang="en-US" sz="3600" dirty="0" smtClean="0"/>
              <a:t>nables </a:t>
            </a:r>
            <a:r>
              <a:rPr lang="en-US" sz="3600" dirty="0"/>
              <a:t>I</a:t>
            </a:r>
            <a:r>
              <a:rPr lang="en-US" sz="3600" dirty="0" smtClean="0"/>
              <a:t>nteracting with Environment</a:t>
            </a:r>
            <a:endParaRPr lang="en-US" sz="3600" dirty="0"/>
          </a:p>
        </p:txBody>
      </p:sp>
      <p:graphicFrame>
        <p:nvGraphicFramePr>
          <p:cNvPr id="5" name="Table 4"/>
          <p:cNvGraphicFramePr>
            <a:graphicFrameLocks noGrp="1"/>
          </p:cNvGraphicFramePr>
          <p:nvPr>
            <p:extLst/>
          </p:nvPr>
        </p:nvGraphicFramePr>
        <p:xfrm>
          <a:off x="152400" y="685800"/>
          <a:ext cx="8915400" cy="5943600"/>
        </p:xfrm>
        <a:graphic>
          <a:graphicData uri="http://schemas.openxmlformats.org/drawingml/2006/table">
            <a:tbl>
              <a:tblPr firstRow="1" bandRow="1">
                <a:tableStyleId>{5C22544A-7EE6-4342-B048-85BDC9FD1C3A}</a:tableStyleId>
              </a:tblPr>
              <a:tblGrid>
                <a:gridCol w="3000375">
                  <a:extLst>
                    <a:ext uri="{9D8B030D-6E8A-4147-A177-3AD203B41FA5}">
                      <a16:colId xmlns:a16="http://schemas.microsoft.com/office/drawing/2014/main" val="20000"/>
                    </a:ext>
                  </a:extLst>
                </a:gridCol>
                <a:gridCol w="1876425">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370840">
                <a:tc>
                  <a:txBody>
                    <a:bodyPr/>
                    <a:lstStyle/>
                    <a:p>
                      <a:r>
                        <a:rPr lang="en-US" sz="2400" dirty="0" smtClean="0"/>
                        <a:t>Device</a:t>
                      </a:r>
                      <a:endParaRPr lang="en-US" sz="2400" dirty="0"/>
                    </a:p>
                  </a:txBody>
                  <a:tcPr>
                    <a:lnL w="12700" cap="flat" cmpd="sng" algn="ctr">
                      <a:solidFill>
                        <a:schemeClr val="tx1">
                          <a:lumMod val="85000"/>
                        </a:schemeClr>
                      </a:solidFill>
                      <a:prstDash val="solid"/>
                      <a:round/>
                      <a:headEnd type="none" w="med" len="med"/>
                      <a:tailEnd type="none" w="med" len="med"/>
                    </a:lnL>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Behavior</a:t>
                      </a:r>
                      <a:endParaRPr lang="en-US" sz="2400" dirty="0"/>
                    </a:p>
                  </a:txBody>
                  <a:tcP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Partner</a:t>
                      </a:r>
                      <a:endParaRPr lang="en-US" sz="2400" dirty="0"/>
                    </a:p>
                  </a:txBody>
                  <a:tcP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Data</a:t>
                      </a:r>
                      <a:r>
                        <a:rPr lang="en-US" sz="2400" baseline="0" dirty="0" smtClean="0"/>
                        <a:t> Rate (b/sec)</a:t>
                      </a:r>
                      <a:endParaRPr lang="en-US" sz="2400" dirty="0"/>
                    </a:p>
                  </a:txBody>
                  <a:tcPr>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r>
                        <a:rPr lang="en-US" sz="2400" dirty="0" smtClean="0"/>
                        <a:t>Keyboard</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Input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Human</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100</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r>
                        <a:rPr lang="en-US" sz="2400" dirty="0" smtClean="0"/>
                        <a:t>Mouse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Input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Human</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3.8k</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r>
                        <a:rPr lang="en-US" sz="2400" dirty="0" smtClean="0"/>
                        <a:t>Sound Input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Input</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Machine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2400" dirty="0" smtClean="0"/>
                        <a:t>3M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r>
                        <a:rPr lang="en-US" sz="2400" dirty="0" smtClean="0"/>
                        <a:t>Voice Output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Output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Human</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264k</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r>
                        <a:rPr lang="en-US" sz="2400" dirty="0" smtClean="0"/>
                        <a:t>Sound Output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Output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Human</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8M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r>
                        <a:rPr lang="en-US" sz="2400" dirty="0" smtClean="0"/>
                        <a:t>Laser</a:t>
                      </a:r>
                      <a:r>
                        <a:rPr lang="en-US" sz="2400" baseline="0" dirty="0" smtClean="0"/>
                        <a:t> Printer</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Output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Human</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3.2M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r>
                        <a:rPr lang="en-US" sz="2400" dirty="0" smtClean="0"/>
                        <a:t>Graphics Display</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Output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Human</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800M –</a:t>
                      </a:r>
                      <a:r>
                        <a:rPr lang="en-US" sz="2400" baseline="0" dirty="0" smtClean="0"/>
                        <a:t> 8G</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r>
                        <a:rPr lang="en-US" sz="2400" dirty="0" smtClean="0"/>
                        <a:t>Network/LAN</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i="0" dirty="0" err="1" smtClean="0"/>
                        <a:t>Input/Output</a:t>
                      </a:r>
                      <a:endParaRPr lang="en-US" sz="2400" i="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Machine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100M – 10G</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r>
                        <a:rPr lang="en-US" sz="2400" dirty="0" smtClean="0"/>
                        <a:t>Network/Wireless LAN</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err="1" smtClean="0"/>
                        <a:t>Input/Output</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Machine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2400" dirty="0" smtClean="0"/>
                        <a:t>11</a:t>
                      </a:r>
                      <a:r>
                        <a:rPr lang="en-US" sz="2400" baseline="0" dirty="0" smtClean="0"/>
                        <a:t> – 54M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r>
                        <a:rPr lang="en-US" sz="2400" dirty="0" smtClean="0"/>
                        <a:t>Optical Disk</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Storage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Machine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5</a:t>
                      </a:r>
                      <a:r>
                        <a:rPr lang="en-US" sz="2400" baseline="0" dirty="0" smtClean="0"/>
                        <a:t> – 120M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r>
                        <a:rPr lang="en-US" sz="2400" dirty="0" smtClean="0"/>
                        <a:t>Flash memory</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Storage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Machine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32 –</a:t>
                      </a:r>
                      <a:r>
                        <a:rPr lang="en-US" sz="2400" baseline="0" dirty="0" smtClean="0"/>
                        <a:t> 200M</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r>
                        <a:rPr lang="en-US" sz="2400" dirty="0" smtClean="0"/>
                        <a:t>Magnetic</a:t>
                      </a:r>
                      <a:r>
                        <a:rPr lang="en-US" sz="2400" baseline="0" dirty="0" smtClean="0"/>
                        <a:t> Disk</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Storage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Machine</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tc>
                  <a:txBody>
                    <a:bodyPr/>
                    <a:lstStyle/>
                    <a:p>
                      <a:r>
                        <a:rPr lang="en-US" sz="2400" dirty="0" smtClean="0"/>
                        <a:t>800M</a:t>
                      </a:r>
                      <a:r>
                        <a:rPr lang="en-US" sz="2400" baseline="0" dirty="0" smtClean="0"/>
                        <a:t> – 3G</a:t>
                      </a:r>
                      <a:endParaRPr lang="en-US" sz="2400" dirty="0"/>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903800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9730" name="Rectangle 2"/>
          <p:cNvSpPr>
            <a:spLocks noGrp="1" noChangeArrowheads="1"/>
          </p:cNvSpPr>
          <p:nvPr>
            <p:ph type="title"/>
            <p:custDataLst>
              <p:tags r:id="rId1"/>
            </p:custDataLst>
          </p:nvPr>
        </p:nvSpPr>
        <p:spPr>
          <a:xfrm>
            <a:off x="0" y="0"/>
            <a:ext cx="9144000" cy="533400"/>
          </a:xfrm>
        </p:spPr>
        <p:txBody>
          <a:bodyPr lIns="0" tIns="0" rIns="0" bIns="0">
            <a:noAutofit/>
          </a:bodyPr>
          <a:lstStyle/>
          <a:p>
            <a:r>
              <a:rPr lang="en-US" sz="4000" dirty="0" smtClean="0"/>
              <a:t>Attempt#1: </a:t>
            </a:r>
            <a:r>
              <a:rPr lang="en-US" sz="4000" dirty="0"/>
              <a:t>A</a:t>
            </a:r>
            <a:r>
              <a:rPr lang="en-US" sz="4000" dirty="0" smtClean="0"/>
              <a:t>ll devices on one interconnect</a:t>
            </a:r>
            <a:endParaRPr lang="en-US" sz="4000" dirty="0"/>
          </a:p>
        </p:txBody>
      </p:sp>
      <p:grpSp>
        <p:nvGrpSpPr>
          <p:cNvPr id="86" name="Group 85"/>
          <p:cNvGrpSpPr/>
          <p:nvPr/>
        </p:nvGrpSpPr>
        <p:grpSpPr>
          <a:xfrm>
            <a:off x="2668588" y="5753100"/>
            <a:ext cx="836612" cy="609600"/>
            <a:chOff x="2133600" y="5867400"/>
            <a:chExt cx="836612" cy="609600"/>
          </a:xfrm>
        </p:grpSpPr>
        <p:cxnSp>
          <p:nvCxnSpPr>
            <p:cNvPr id="5" name="Straight Connector 4"/>
            <p:cNvCxnSpPr/>
            <p:nvPr/>
          </p:nvCxnSpPr>
          <p:spPr>
            <a:xfrm>
              <a:off x="2552700" y="6324600"/>
              <a:ext cx="0" cy="15240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346960" y="6477000"/>
              <a:ext cx="396240" cy="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2133600" y="5867400"/>
              <a:ext cx="836612" cy="457200"/>
            </a:xfrm>
            <a:prstGeom prst="rect">
              <a:avLst/>
            </a:prstGeom>
            <a:solidFill>
              <a:schemeClr val="accent5">
                <a:lumMod val="20000"/>
                <a:lumOff val="80000"/>
              </a:schemeClr>
            </a:solidFill>
            <a:ln w="381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grpSp>
      <p:sp>
        <p:nvSpPr>
          <p:cNvPr id="2" name="Content Placeholder 1"/>
          <p:cNvSpPr>
            <a:spLocks noGrp="1"/>
          </p:cNvSpPr>
          <p:nvPr>
            <p:ph idx="1"/>
          </p:nvPr>
        </p:nvSpPr>
        <p:spPr>
          <a:xfrm>
            <a:off x="228599" y="685800"/>
            <a:ext cx="8503921" cy="5638800"/>
          </a:xfrm>
        </p:spPr>
        <p:txBody>
          <a:bodyPr/>
          <a:lstStyle/>
          <a:p>
            <a:r>
              <a:rPr lang="en-US" dirty="0"/>
              <a:t>Replace </a:t>
            </a:r>
            <a:r>
              <a:rPr lang="en-US" b="1" i="1" dirty="0"/>
              <a:t>all</a:t>
            </a:r>
            <a:r>
              <a:rPr lang="en-US" dirty="0"/>
              <a:t> devices as  the interconnect changes</a:t>
            </a:r>
          </a:p>
          <a:p>
            <a:r>
              <a:rPr lang="en-US" dirty="0"/>
              <a:t>e.g. keyboard speed == main memory speed ?!</a:t>
            </a:r>
          </a:p>
          <a:p>
            <a:endParaRPr lang="en-US" dirty="0"/>
          </a:p>
        </p:txBody>
      </p:sp>
      <p:cxnSp>
        <p:nvCxnSpPr>
          <p:cNvPr id="11" name="Straight Arrow Connector 10"/>
          <p:cNvCxnSpPr/>
          <p:nvPr>
            <p:custDataLst>
              <p:tags r:id="rId2"/>
            </p:custDataLst>
          </p:nvPr>
        </p:nvCxnSpPr>
        <p:spPr>
          <a:xfrm flipH="1">
            <a:off x="1371600" y="3352800"/>
            <a:ext cx="1588" cy="609600"/>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5" name="Rectangle 14"/>
          <p:cNvSpPr/>
          <p:nvPr>
            <p:custDataLst>
              <p:tags r:id="rId3"/>
            </p:custDataLst>
          </p:nvPr>
        </p:nvSpPr>
        <p:spPr>
          <a:xfrm>
            <a:off x="1219200" y="3962400"/>
            <a:ext cx="71628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Unified Memory and I/O Interconnect</a:t>
            </a:r>
            <a:endParaRPr lang="en-US" sz="2400" dirty="0"/>
          </a:p>
        </p:txBody>
      </p:sp>
      <p:cxnSp>
        <p:nvCxnSpPr>
          <p:cNvPr id="20" name="Straight Arrow Connector 19"/>
          <p:cNvCxnSpPr/>
          <p:nvPr>
            <p:custDataLst>
              <p:tags r:id="rId4"/>
            </p:custDataLst>
          </p:nvPr>
        </p:nvCxnSpPr>
        <p:spPr>
          <a:xfrm>
            <a:off x="1447800" y="4343400"/>
            <a:ext cx="0" cy="1447800"/>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custDataLst>
              <p:tags r:id="rId5"/>
            </p:custDataLst>
          </p:nvPr>
        </p:nvCxnSpPr>
        <p:spPr>
          <a:xfrm>
            <a:off x="3201988" y="4343400"/>
            <a:ext cx="0" cy="1447800"/>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custDataLst>
              <p:tags r:id="rId6"/>
            </p:custDataLst>
          </p:nvPr>
        </p:nvCxnSpPr>
        <p:spPr>
          <a:xfrm>
            <a:off x="3429000" y="3352800"/>
            <a:ext cx="0" cy="609600"/>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26" name="Rectangle 25"/>
          <p:cNvSpPr/>
          <p:nvPr>
            <p:custDataLst>
              <p:tags r:id="rId7"/>
            </p:custDataLst>
          </p:nvPr>
        </p:nvSpPr>
        <p:spPr>
          <a:xfrm>
            <a:off x="762000" y="5791200"/>
            <a:ext cx="15240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Memory</a:t>
            </a:r>
            <a:endParaRPr lang="en-US" sz="2400" dirty="0">
              <a:solidFill>
                <a:schemeClr val="bg1"/>
              </a:solidFill>
            </a:endParaRPr>
          </a:p>
        </p:txBody>
      </p:sp>
      <p:sp>
        <p:nvSpPr>
          <p:cNvPr id="27" name="Rectangle 26"/>
          <p:cNvSpPr/>
          <p:nvPr>
            <p:custDataLst>
              <p:tags r:id="rId8"/>
            </p:custDataLst>
          </p:nvPr>
        </p:nvSpPr>
        <p:spPr>
          <a:xfrm>
            <a:off x="2362200" y="6400800"/>
            <a:ext cx="1447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Display</a:t>
            </a:r>
            <a:endParaRPr lang="en-US" sz="2400" dirty="0">
              <a:solidFill>
                <a:schemeClr val="accent5">
                  <a:lumMod val="60000"/>
                  <a:lumOff val="40000"/>
                </a:schemeClr>
              </a:solidFill>
            </a:endParaRPr>
          </a:p>
        </p:txBody>
      </p:sp>
      <p:sp>
        <p:nvSpPr>
          <p:cNvPr id="36" name="Rectangle 35"/>
          <p:cNvSpPr/>
          <p:nvPr>
            <p:custDataLst>
              <p:tags r:id="rId9"/>
            </p:custDataLst>
          </p:nvPr>
        </p:nvSpPr>
        <p:spPr>
          <a:xfrm>
            <a:off x="4191000" y="6400800"/>
            <a:ext cx="1447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Disk</a:t>
            </a:r>
            <a:endParaRPr lang="en-US" sz="2400" dirty="0">
              <a:solidFill>
                <a:schemeClr val="accent5">
                  <a:lumMod val="60000"/>
                  <a:lumOff val="40000"/>
                </a:schemeClr>
              </a:solidFill>
            </a:endParaRPr>
          </a:p>
        </p:txBody>
      </p:sp>
      <p:sp>
        <p:nvSpPr>
          <p:cNvPr id="38" name="Rectangle 37"/>
          <p:cNvSpPr/>
          <p:nvPr>
            <p:custDataLst>
              <p:tags r:id="rId10"/>
            </p:custDataLst>
          </p:nvPr>
        </p:nvSpPr>
        <p:spPr>
          <a:xfrm>
            <a:off x="5791199" y="6400800"/>
            <a:ext cx="1549683"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Keyboard</a:t>
            </a:r>
            <a:endParaRPr lang="en-US" sz="2400" dirty="0">
              <a:solidFill>
                <a:schemeClr val="accent5">
                  <a:lumMod val="60000"/>
                  <a:lumOff val="40000"/>
                </a:schemeClr>
              </a:solidFill>
            </a:endParaRPr>
          </a:p>
        </p:txBody>
      </p:sp>
      <p:sp>
        <p:nvSpPr>
          <p:cNvPr id="40" name="Rectangle 39"/>
          <p:cNvSpPr/>
          <p:nvPr>
            <p:custDataLst>
              <p:tags r:id="rId11"/>
            </p:custDataLst>
          </p:nvPr>
        </p:nvSpPr>
        <p:spPr>
          <a:xfrm>
            <a:off x="7543800" y="6400800"/>
            <a:ext cx="13716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Network</a:t>
            </a:r>
            <a:endParaRPr lang="en-US" sz="2400" dirty="0">
              <a:solidFill>
                <a:schemeClr val="accent5">
                  <a:lumMod val="60000"/>
                  <a:lumOff val="40000"/>
                </a:schemeClr>
              </a:solidFill>
            </a:endParaRPr>
          </a:p>
        </p:txBody>
      </p:sp>
      <p:cxnSp>
        <p:nvCxnSpPr>
          <p:cNvPr id="43" name="Straight Arrow Connector 42"/>
          <p:cNvCxnSpPr/>
          <p:nvPr>
            <p:custDataLst>
              <p:tags r:id="rId12"/>
            </p:custDataLst>
          </p:nvPr>
        </p:nvCxnSpPr>
        <p:spPr>
          <a:xfrm>
            <a:off x="4953000" y="4343400"/>
            <a:ext cx="0" cy="1447800"/>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custDataLst>
              <p:tags r:id="rId13"/>
            </p:custDataLst>
          </p:nvPr>
        </p:nvCxnSpPr>
        <p:spPr>
          <a:xfrm>
            <a:off x="6553200" y="4343400"/>
            <a:ext cx="12840" cy="1447800"/>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custDataLst>
              <p:tags r:id="rId14"/>
            </p:custDataLst>
          </p:nvPr>
        </p:nvCxnSpPr>
        <p:spPr>
          <a:xfrm flipH="1">
            <a:off x="8221981" y="4343400"/>
            <a:ext cx="7619" cy="1447800"/>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85" name="Group 84"/>
          <p:cNvGrpSpPr/>
          <p:nvPr/>
        </p:nvGrpSpPr>
        <p:grpSpPr>
          <a:xfrm>
            <a:off x="4267200" y="5715000"/>
            <a:ext cx="1295400" cy="647700"/>
            <a:chOff x="4267200" y="5829300"/>
            <a:chExt cx="1295400" cy="647700"/>
          </a:xfrm>
        </p:grpSpPr>
        <p:sp>
          <p:nvSpPr>
            <p:cNvPr id="49" name="AutoShape 6"/>
            <p:cNvSpPr>
              <a:spLocks noChangeArrowheads="1"/>
            </p:cNvSpPr>
            <p:nvPr>
              <p:custDataLst>
                <p:tags r:id="rId15"/>
              </p:custDataLst>
            </p:nvPr>
          </p:nvSpPr>
          <p:spPr bwMode="auto">
            <a:xfrm>
              <a:off x="4267200" y="5829300"/>
              <a:ext cx="596096" cy="647700"/>
            </a:xfrm>
            <a:prstGeom prst="flowChartMagneticDisk">
              <a:avLst/>
            </a:prstGeom>
            <a:noFill/>
            <a:ln w="28440">
              <a:solidFill>
                <a:schemeClr val="accent5">
                  <a:lumMod val="60000"/>
                  <a:lumOff val="40000"/>
                </a:schemeClr>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dirty="0">
                <a:solidFill>
                  <a:schemeClr val="accent5">
                    <a:lumMod val="60000"/>
                    <a:lumOff val="40000"/>
                  </a:schemeClr>
                </a:solidFill>
                <a:latin typeface="Calibri"/>
              </a:endParaRPr>
            </a:p>
          </p:txBody>
        </p:sp>
        <p:sp>
          <p:nvSpPr>
            <p:cNvPr id="50" name="AutoShape 6"/>
            <p:cNvSpPr>
              <a:spLocks noChangeArrowheads="1"/>
            </p:cNvSpPr>
            <p:nvPr>
              <p:custDataLst>
                <p:tags r:id="rId16"/>
              </p:custDataLst>
            </p:nvPr>
          </p:nvSpPr>
          <p:spPr bwMode="auto">
            <a:xfrm>
              <a:off x="4966504" y="5829300"/>
              <a:ext cx="596096" cy="647700"/>
            </a:xfrm>
            <a:prstGeom prst="flowChartMagneticDisk">
              <a:avLst/>
            </a:prstGeom>
            <a:noFill/>
            <a:ln w="28440">
              <a:solidFill>
                <a:schemeClr val="accent5">
                  <a:lumMod val="60000"/>
                  <a:lumOff val="40000"/>
                </a:schemeClr>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dirty="0">
                <a:solidFill>
                  <a:schemeClr val="accent5">
                    <a:lumMod val="60000"/>
                    <a:lumOff val="40000"/>
                  </a:schemeClr>
                </a:solidFill>
                <a:latin typeface="Calibri"/>
              </a:endParaRPr>
            </a:p>
          </p:txBody>
        </p:sp>
      </p:grpSp>
      <p:grpSp>
        <p:nvGrpSpPr>
          <p:cNvPr id="84" name="Group 83"/>
          <p:cNvGrpSpPr/>
          <p:nvPr/>
        </p:nvGrpSpPr>
        <p:grpSpPr>
          <a:xfrm>
            <a:off x="5867400" y="5783580"/>
            <a:ext cx="1319304" cy="579120"/>
            <a:chOff x="5867400" y="5897880"/>
            <a:chExt cx="1319304" cy="579120"/>
          </a:xfrm>
        </p:grpSpPr>
        <p:sp>
          <p:nvSpPr>
            <p:cNvPr id="56" name="Rectangle 55"/>
            <p:cNvSpPr/>
            <p:nvPr/>
          </p:nvSpPr>
          <p:spPr>
            <a:xfrm>
              <a:off x="5867400" y="5897880"/>
              <a:ext cx="1319304" cy="579120"/>
            </a:xfrm>
            <a:prstGeom prst="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54" name="Rectangle 53"/>
            <p:cNvSpPr/>
            <p:nvPr/>
          </p:nvSpPr>
          <p:spPr>
            <a:xfrm>
              <a:off x="5943600" y="59740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57" name="Rectangle 56"/>
            <p:cNvSpPr/>
            <p:nvPr/>
          </p:nvSpPr>
          <p:spPr>
            <a:xfrm>
              <a:off x="5943600" y="61264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58" name="Rectangle 57"/>
            <p:cNvSpPr/>
            <p:nvPr/>
          </p:nvSpPr>
          <p:spPr>
            <a:xfrm>
              <a:off x="5943600" y="62788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59" name="Rectangle 58"/>
            <p:cNvSpPr/>
            <p:nvPr/>
          </p:nvSpPr>
          <p:spPr>
            <a:xfrm>
              <a:off x="6096000" y="59740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0" name="Rectangle 59"/>
            <p:cNvSpPr/>
            <p:nvPr/>
          </p:nvSpPr>
          <p:spPr>
            <a:xfrm>
              <a:off x="6096000" y="61264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1" name="Rectangle 60"/>
            <p:cNvSpPr/>
            <p:nvPr/>
          </p:nvSpPr>
          <p:spPr>
            <a:xfrm>
              <a:off x="6096000" y="62788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2" name="Rectangle 61"/>
            <p:cNvSpPr/>
            <p:nvPr/>
          </p:nvSpPr>
          <p:spPr>
            <a:xfrm>
              <a:off x="6248400" y="59740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3" name="Rectangle 62"/>
            <p:cNvSpPr/>
            <p:nvPr/>
          </p:nvSpPr>
          <p:spPr>
            <a:xfrm>
              <a:off x="6248400" y="61264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4" name="Rectangle 63"/>
            <p:cNvSpPr/>
            <p:nvPr/>
          </p:nvSpPr>
          <p:spPr>
            <a:xfrm>
              <a:off x="6248400" y="62788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5" name="Rectangle 64"/>
            <p:cNvSpPr/>
            <p:nvPr/>
          </p:nvSpPr>
          <p:spPr>
            <a:xfrm>
              <a:off x="6400800" y="59740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6" name="Rectangle 65"/>
            <p:cNvSpPr/>
            <p:nvPr/>
          </p:nvSpPr>
          <p:spPr>
            <a:xfrm>
              <a:off x="6400800" y="61264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7" name="Rectangle 66"/>
            <p:cNvSpPr/>
            <p:nvPr/>
          </p:nvSpPr>
          <p:spPr>
            <a:xfrm>
              <a:off x="6400800" y="62788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8" name="Rectangle 67"/>
            <p:cNvSpPr/>
            <p:nvPr/>
          </p:nvSpPr>
          <p:spPr>
            <a:xfrm>
              <a:off x="6553200" y="59740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69" name="Rectangle 68"/>
            <p:cNvSpPr/>
            <p:nvPr/>
          </p:nvSpPr>
          <p:spPr>
            <a:xfrm>
              <a:off x="6553200" y="61264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0" name="Rectangle 69"/>
            <p:cNvSpPr/>
            <p:nvPr/>
          </p:nvSpPr>
          <p:spPr>
            <a:xfrm>
              <a:off x="6553200" y="62788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1" name="Rectangle 70"/>
            <p:cNvSpPr/>
            <p:nvPr/>
          </p:nvSpPr>
          <p:spPr>
            <a:xfrm>
              <a:off x="6705600" y="59740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2" name="Rectangle 71"/>
            <p:cNvSpPr/>
            <p:nvPr/>
          </p:nvSpPr>
          <p:spPr>
            <a:xfrm>
              <a:off x="6705600" y="61264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3" name="Rectangle 72"/>
            <p:cNvSpPr/>
            <p:nvPr/>
          </p:nvSpPr>
          <p:spPr>
            <a:xfrm>
              <a:off x="6705600" y="62788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4" name="Rectangle 73"/>
            <p:cNvSpPr/>
            <p:nvPr/>
          </p:nvSpPr>
          <p:spPr>
            <a:xfrm>
              <a:off x="6858000" y="59740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5" name="Rectangle 74"/>
            <p:cNvSpPr/>
            <p:nvPr/>
          </p:nvSpPr>
          <p:spPr>
            <a:xfrm>
              <a:off x="6858000" y="61264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6" name="Rectangle 75"/>
            <p:cNvSpPr/>
            <p:nvPr/>
          </p:nvSpPr>
          <p:spPr>
            <a:xfrm>
              <a:off x="6858000" y="62788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7" name="Rectangle 76"/>
            <p:cNvSpPr/>
            <p:nvPr/>
          </p:nvSpPr>
          <p:spPr>
            <a:xfrm>
              <a:off x="7010400" y="59740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8" name="Rectangle 77"/>
            <p:cNvSpPr/>
            <p:nvPr/>
          </p:nvSpPr>
          <p:spPr>
            <a:xfrm>
              <a:off x="7010400" y="61264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79" name="Rectangle 78"/>
            <p:cNvSpPr/>
            <p:nvPr/>
          </p:nvSpPr>
          <p:spPr>
            <a:xfrm>
              <a:off x="7010400" y="6278880"/>
              <a:ext cx="106680" cy="91440"/>
            </a:xfrm>
            <a:prstGeom prst="rect">
              <a:avLst/>
            </a:prstGeom>
            <a:solidFill>
              <a:schemeClr val="accent4">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grpSp>
      <p:grpSp>
        <p:nvGrpSpPr>
          <p:cNvPr id="81" name="Group 80"/>
          <p:cNvGrpSpPr/>
          <p:nvPr/>
        </p:nvGrpSpPr>
        <p:grpSpPr>
          <a:xfrm>
            <a:off x="7589520" y="5829300"/>
            <a:ext cx="1249680" cy="533400"/>
            <a:chOff x="7589520" y="5943600"/>
            <a:chExt cx="1249680" cy="533400"/>
          </a:xfrm>
        </p:grpSpPr>
        <p:sp>
          <p:nvSpPr>
            <p:cNvPr id="80" name="Freeform 79"/>
            <p:cNvSpPr/>
            <p:nvPr/>
          </p:nvSpPr>
          <p:spPr>
            <a:xfrm>
              <a:off x="7696200" y="5989320"/>
              <a:ext cx="1051560" cy="441960"/>
            </a:xfrm>
            <a:custGeom>
              <a:avLst/>
              <a:gdLst>
                <a:gd name="connsiteX0" fmla="*/ 0 w 1051560"/>
                <a:gd name="connsiteY0" fmla="*/ 0 h 441960"/>
                <a:gd name="connsiteX1" fmla="*/ 838200 w 1051560"/>
                <a:gd name="connsiteY1" fmla="*/ 121920 h 441960"/>
                <a:gd name="connsiteX2" fmla="*/ 426720 w 1051560"/>
                <a:gd name="connsiteY2" fmla="*/ 243840 h 441960"/>
                <a:gd name="connsiteX3" fmla="*/ 1051560 w 1051560"/>
                <a:gd name="connsiteY3" fmla="*/ 441960 h 441960"/>
              </a:gdLst>
              <a:ahLst/>
              <a:cxnLst>
                <a:cxn ang="0">
                  <a:pos x="connsiteX0" y="connsiteY0"/>
                </a:cxn>
                <a:cxn ang="0">
                  <a:pos x="connsiteX1" y="connsiteY1"/>
                </a:cxn>
                <a:cxn ang="0">
                  <a:pos x="connsiteX2" y="connsiteY2"/>
                </a:cxn>
                <a:cxn ang="0">
                  <a:pos x="connsiteX3" y="connsiteY3"/>
                </a:cxn>
              </a:cxnLst>
              <a:rect l="l" t="t" r="r" b="b"/>
              <a:pathLst>
                <a:path w="1051560" h="441960">
                  <a:moveTo>
                    <a:pt x="0" y="0"/>
                  </a:moveTo>
                  <a:cubicBezTo>
                    <a:pt x="383540" y="40640"/>
                    <a:pt x="767080" y="81280"/>
                    <a:pt x="838200" y="121920"/>
                  </a:cubicBezTo>
                  <a:cubicBezTo>
                    <a:pt x="909320" y="162560"/>
                    <a:pt x="391160" y="190500"/>
                    <a:pt x="426720" y="243840"/>
                  </a:cubicBezTo>
                  <a:cubicBezTo>
                    <a:pt x="462280" y="297180"/>
                    <a:pt x="756920" y="369570"/>
                    <a:pt x="1051560" y="441960"/>
                  </a:cubicBezTo>
                </a:path>
              </a:pathLst>
            </a:cu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82" name="Rectangle 81"/>
            <p:cNvSpPr/>
            <p:nvPr/>
          </p:nvSpPr>
          <p:spPr>
            <a:xfrm>
              <a:off x="7589520" y="594360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sp>
          <p:nvSpPr>
            <p:cNvPr id="83" name="Rectangle 82"/>
            <p:cNvSpPr/>
            <p:nvPr/>
          </p:nvSpPr>
          <p:spPr>
            <a:xfrm>
              <a:off x="8732520" y="638556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5">
                    <a:lumMod val="60000"/>
                    <a:lumOff val="40000"/>
                  </a:schemeClr>
                </a:solidFill>
              </a:endParaRPr>
            </a:p>
          </p:txBody>
        </p:sp>
      </p:grpSp>
      <p:pic>
        <p:nvPicPr>
          <p:cNvPr id="91" name="Picture 2"/>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2517774" y="1905000"/>
            <a:ext cx="226325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4" name="Picture 2"/>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152400" y="1905000"/>
            <a:ext cx="226325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6961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6" grpId="0" animBg="1"/>
      <p:bldP spid="38" grpId="0" animBg="1"/>
      <p:bldP spid="4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9730" name="Rectangle 2"/>
          <p:cNvSpPr>
            <a:spLocks noGrp="1" noChangeArrowheads="1"/>
          </p:cNvSpPr>
          <p:nvPr>
            <p:ph type="title"/>
            <p:custDataLst>
              <p:tags r:id="rId1"/>
            </p:custDataLst>
          </p:nvPr>
        </p:nvSpPr>
        <p:spPr>
          <a:xfrm>
            <a:off x="0" y="0"/>
            <a:ext cx="9144000" cy="533400"/>
          </a:xfrm>
        </p:spPr>
        <p:txBody>
          <a:bodyPr>
            <a:noAutofit/>
          </a:bodyPr>
          <a:lstStyle/>
          <a:p>
            <a:r>
              <a:rPr lang="en-US" dirty="0" smtClean="0"/>
              <a:t>Attempt#2: I/O Controllers</a:t>
            </a:r>
            <a:endParaRPr lang="en-US" dirty="0"/>
          </a:p>
        </p:txBody>
      </p:sp>
      <p:grpSp>
        <p:nvGrpSpPr>
          <p:cNvPr id="86" name="Group 85"/>
          <p:cNvGrpSpPr/>
          <p:nvPr/>
        </p:nvGrpSpPr>
        <p:grpSpPr>
          <a:xfrm>
            <a:off x="2668588" y="5753100"/>
            <a:ext cx="836612" cy="609600"/>
            <a:chOff x="2133600" y="5867400"/>
            <a:chExt cx="836612" cy="609600"/>
          </a:xfrm>
        </p:grpSpPr>
        <p:cxnSp>
          <p:nvCxnSpPr>
            <p:cNvPr id="5" name="Straight Connector 4"/>
            <p:cNvCxnSpPr/>
            <p:nvPr/>
          </p:nvCxnSpPr>
          <p:spPr>
            <a:xfrm>
              <a:off x="2552700" y="6324600"/>
              <a:ext cx="0" cy="15240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346960" y="6477000"/>
              <a:ext cx="396240" cy="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2133600" y="5867400"/>
              <a:ext cx="836612" cy="457200"/>
            </a:xfrm>
            <a:prstGeom prst="rect">
              <a:avLst/>
            </a:prstGeom>
            <a:solidFill>
              <a:schemeClr val="accent5">
                <a:lumMod val="40000"/>
                <a:lumOff val="60000"/>
              </a:schemeClr>
            </a:solidFill>
            <a:ln w="381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Content Placeholder 1"/>
          <p:cNvSpPr>
            <a:spLocks noGrp="1"/>
          </p:cNvSpPr>
          <p:nvPr>
            <p:ph idx="1"/>
          </p:nvPr>
        </p:nvSpPr>
        <p:spPr>
          <a:xfrm>
            <a:off x="228599" y="685800"/>
            <a:ext cx="9525001" cy="5638800"/>
          </a:xfrm>
        </p:spPr>
        <p:txBody>
          <a:bodyPr/>
          <a:lstStyle/>
          <a:p>
            <a:r>
              <a:rPr lang="en-US" dirty="0" smtClean="0"/>
              <a:t>Decouple I/O devices from Interconnect</a:t>
            </a:r>
          </a:p>
          <a:p>
            <a:r>
              <a:rPr lang="en-US" dirty="0" smtClean="0"/>
              <a:t>Enable smarter I/O interfaces</a:t>
            </a:r>
            <a:endParaRPr lang="en-US" dirty="0"/>
          </a:p>
        </p:txBody>
      </p:sp>
      <p:sp>
        <p:nvSpPr>
          <p:cNvPr id="8" name="Rectangle 7"/>
          <p:cNvSpPr/>
          <p:nvPr>
            <p:custDataLst>
              <p:tags r:id="rId2"/>
            </p:custDataLst>
          </p:nvPr>
        </p:nvSpPr>
        <p:spPr>
          <a:xfrm>
            <a:off x="838200" y="2438400"/>
            <a:ext cx="1066800" cy="381000"/>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Core0</a:t>
            </a:r>
            <a:endParaRPr lang="en-US" sz="2400" dirty="0"/>
          </a:p>
        </p:txBody>
      </p:sp>
      <p:sp>
        <p:nvSpPr>
          <p:cNvPr id="9" name="Rectangle 8"/>
          <p:cNvSpPr/>
          <p:nvPr>
            <p:custDataLst>
              <p:tags r:id="rId3"/>
            </p:custDataLst>
          </p:nvPr>
        </p:nvSpPr>
        <p:spPr>
          <a:xfrm>
            <a:off x="838200" y="2895600"/>
            <a:ext cx="10668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Cache</a:t>
            </a:r>
            <a:endParaRPr lang="en-US" sz="2400" dirty="0"/>
          </a:p>
        </p:txBody>
      </p:sp>
      <p:cxnSp>
        <p:nvCxnSpPr>
          <p:cNvPr id="11" name="Straight Arrow Connector 10"/>
          <p:cNvCxnSpPr/>
          <p:nvPr>
            <p:custDataLst>
              <p:tags r:id="rId4"/>
            </p:custDataLst>
          </p:nvPr>
        </p:nvCxnSpPr>
        <p:spPr>
          <a:xfrm>
            <a:off x="1373188" y="3352800"/>
            <a:ext cx="0" cy="609600"/>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2" name="Rectangle 11"/>
          <p:cNvSpPr/>
          <p:nvPr>
            <p:custDataLst>
              <p:tags r:id="rId5"/>
            </p:custDataLst>
          </p:nvPr>
        </p:nvSpPr>
        <p:spPr>
          <a:xfrm>
            <a:off x="762000" y="4724400"/>
            <a:ext cx="1524000" cy="6858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Memory</a:t>
            </a:r>
          </a:p>
          <a:p>
            <a:pPr algn="ctr"/>
            <a:r>
              <a:rPr lang="en-US" sz="2400" dirty="0" smtClean="0">
                <a:solidFill>
                  <a:schemeClr val="bg1"/>
                </a:solidFill>
              </a:rPr>
              <a:t>Controller</a:t>
            </a:r>
            <a:endParaRPr lang="en-US" sz="2400" dirty="0">
              <a:solidFill>
                <a:schemeClr val="bg1"/>
              </a:solidFill>
            </a:endParaRPr>
          </a:p>
        </p:txBody>
      </p:sp>
      <p:sp>
        <p:nvSpPr>
          <p:cNvPr id="13" name="Rectangle 12"/>
          <p:cNvSpPr/>
          <p:nvPr>
            <p:custDataLst>
              <p:tags r:id="rId6"/>
            </p:custDataLst>
          </p:nvPr>
        </p:nvSpPr>
        <p:spPr>
          <a:xfrm>
            <a:off x="2514600" y="4724400"/>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I/O</a:t>
            </a:r>
          </a:p>
          <a:p>
            <a:pPr algn="ctr"/>
            <a:r>
              <a:rPr lang="en-US" sz="2400" dirty="0" smtClean="0"/>
              <a:t>Controller</a:t>
            </a:r>
            <a:endParaRPr lang="en-US" sz="2400" dirty="0"/>
          </a:p>
        </p:txBody>
      </p:sp>
      <p:sp>
        <p:nvSpPr>
          <p:cNvPr id="15" name="Rectangle 14"/>
          <p:cNvSpPr/>
          <p:nvPr>
            <p:custDataLst>
              <p:tags r:id="rId7"/>
            </p:custDataLst>
          </p:nvPr>
        </p:nvSpPr>
        <p:spPr>
          <a:xfrm>
            <a:off x="1219200" y="3962400"/>
            <a:ext cx="71628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Unified Memory and I/O Interconnect</a:t>
            </a:r>
            <a:endParaRPr lang="en-US" sz="2400" dirty="0"/>
          </a:p>
        </p:txBody>
      </p:sp>
      <p:cxnSp>
        <p:nvCxnSpPr>
          <p:cNvPr id="20" name="Straight Arrow Connector 19"/>
          <p:cNvCxnSpPr/>
          <p:nvPr>
            <p:custDataLst>
              <p:tags r:id="rId8"/>
            </p:custDataLst>
          </p:nvPr>
        </p:nvCxnSpPr>
        <p:spPr>
          <a:xfrm rot="5400000">
            <a:off x="1258094" y="4533106"/>
            <a:ext cx="381000" cy="1588"/>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custDataLst>
              <p:tags r:id="rId9"/>
            </p:custDataLst>
          </p:nvPr>
        </p:nvCxnSpPr>
        <p:spPr>
          <a:xfrm rot="5400000">
            <a:off x="3010694" y="45331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custDataLst>
              <p:tags r:id="rId10"/>
            </p:custDataLst>
          </p:nvPr>
        </p:nvCxnSpPr>
        <p:spPr>
          <a:xfrm flipH="1">
            <a:off x="3429000" y="3352800"/>
            <a:ext cx="1588" cy="609600"/>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28" name="Rectangle 27"/>
          <p:cNvSpPr/>
          <p:nvPr>
            <p:custDataLst>
              <p:tags r:id="rId11"/>
            </p:custDataLst>
          </p:nvPr>
        </p:nvSpPr>
        <p:spPr>
          <a:xfrm>
            <a:off x="2895600" y="2438400"/>
            <a:ext cx="1066800" cy="381000"/>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Core1</a:t>
            </a:r>
            <a:endParaRPr lang="en-US" sz="2400" dirty="0"/>
          </a:p>
        </p:txBody>
      </p:sp>
      <p:sp>
        <p:nvSpPr>
          <p:cNvPr id="29" name="Rectangle 28"/>
          <p:cNvSpPr/>
          <p:nvPr>
            <p:custDataLst>
              <p:tags r:id="rId12"/>
            </p:custDataLst>
          </p:nvPr>
        </p:nvSpPr>
        <p:spPr>
          <a:xfrm>
            <a:off x="2895600" y="2895600"/>
            <a:ext cx="10668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Cache</a:t>
            </a:r>
            <a:endParaRPr lang="en-US" sz="2400" dirty="0"/>
          </a:p>
        </p:txBody>
      </p:sp>
      <p:pic>
        <p:nvPicPr>
          <p:cNvPr id="14" name="Picture 2"/>
          <p:cNvPicPr>
            <a:picLocks noChangeAspect="1" noChangeArrowheads="1"/>
          </p:cNvPicPr>
          <p:nvPr/>
        </p:nvPicPr>
        <p:blipFill>
          <a:blip r:embed="rId33" cstate="print">
            <a:extLst>
              <a:ext uri="{28A0092B-C50C-407E-A947-70E740481C1C}">
                <a14:useLocalDpi xmlns:a14="http://schemas.microsoft.com/office/drawing/2010/main" val="0"/>
              </a:ext>
            </a:extLst>
          </a:blip>
          <a:srcRect/>
          <a:stretch>
            <a:fillRect/>
          </a:stretch>
        </p:blipFill>
        <p:spPr bwMode="auto">
          <a:xfrm>
            <a:off x="2517774" y="1905000"/>
            <a:ext cx="226325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p:cNvPicPr>
            <a:picLocks noChangeAspect="1" noChangeArrowheads="1"/>
          </p:cNvPicPr>
          <p:nvPr/>
        </p:nvPicPr>
        <p:blipFill>
          <a:blip r:embed="rId33" cstate="print">
            <a:extLst>
              <a:ext uri="{28A0092B-C50C-407E-A947-70E740481C1C}">
                <a14:useLocalDpi xmlns:a14="http://schemas.microsoft.com/office/drawing/2010/main" val="0"/>
              </a:ext>
            </a:extLst>
          </a:blip>
          <a:srcRect/>
          <a:stretch>
            <a:fillRect/>
          </a:stretch>
        </p:blipFill>
        <p:spPr bwMode="auto">
          <a:xfrm>
            <a:off x="152400" y="1905000"/>
            <a:ext cx="226325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 name="Rectangle 25"/>
          <p:cNvSpPr/>
          <p:nvPr>
            <p:custDataLst>
              <p:tags r:id="rId13"/>
            </p:custDataLst>
          </p:nvPr>
        </p:nvSpPr>
        <p:spPr>
          <a:xfrm>
            <a:off x="762000" y="5791200"/>
            <a:ext cx="1524000" cy="381000"/>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rPr>
              <a:t>Memory</a:t>
            </a:r>
            <a:endParaRPr lang="en-US" sz="2400" dirty="0">
              <a:solidFill>
                <a:schemeClr val="bg1"/>
              </a:solidFill>
            </a:endParaRPr>
          </a:p>
        </p:txBody>
      </p:sp>
      <p:sp>
        <p:nvSpPr>
          <p:cNvPr id="27" name="Rectangle 26"/>
          <p:cNvSpPr/>
          <p:nvPr>
            <p:custDataLst>
              <p:tags r:id="rId14"/>
            </p:custDataLst>
          </p:nvPr>
        </p:nvSpPr>
        <p:spPr>
          <a:xfrm>
            <a:off x="2362200" y="6400800"/>
            <a:ext cx="1447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Display</a:t>
            </a:r>
            <a:endParaRPr lang="en-US" sz="2400" dirty="0">
              <a:solidFill>
                <a:schemeClr val="accent5">
                  <a:lumMod val="60000"/>
                  <a:lumOff val="40000"/>
                </a:schemeClr>
              </a:solidFill>
            </a:endParaRPr>
          </a:p>
        </p:txBody>
      </p:sp>
      <p:sp>
        <p:nvSpPr>
          <p:cNvPr id="35" name="Rectangle 34"/>
          <p:cNvSpPr/>
          <p:nvPr>
            <p:custDataLst>
              <p:tags r:id="rId15"/>
            </p:custDataLst>
          </p:nvPr>
        </p:nvSpPr>
        <p:spPr>
          <a:xfrm>
            <a:off x="4191000" y="4724400"/>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I/O</a:t>
            </a:r>
          </a:p>
          <a:p>
            <a:pPr algn="ctr"/>
            <a:r>
              <a:rPr lang="en-US" sz="2400" dirty="0" smtClean="0"/>
              <a:t>Controller</a:t>
            </a:r>
            <a:endParaRPr lang="en-US" sz="2400" dirty="0"/>
          </a:p>
        </p:txBody>
      </p:sp>
      <p:sp>
        <p:nvSpPr>
          <p:cNvPr id="36" name="Rectangle 35"/>
          <p:cNvSpPr/>
          <p:nvPr>
            <p:custDataLst>
              <p:tags r:id="rId16"/>
            </p:custDataLst>
          </p:nvPr>
        </p:nvSpPr>
        <p:spPr>
          <a:xfrm>
            <a:off x="4191000" y="6400800"/>
            <a:ext cx="14478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Disk</a:t>
            </a:r>
            <a:endParaRPr lang="en-US" sz="2400" dirty="0">
              <a:solidFill>
                <a:schemeClr val="accent5">
                  <a:lumMod val="60000"/>
                  <a:lumOff val="40000"/>
                </a:schemeClr>
              </a:solidFill>
            </a:endParaRPr>
          </a:p>
        </p:txBody>
      </p:sp>
      <p:sp>
        <p:nvSpPr>
          <p:cNvPr id="37" name="Rectangle 36"/>
          <p:cNvSpPr/>
          <p:nvPr>
            <p:custDataLst>
              <p:tags r:id="rId17"/>
            </p:custDataLst>
          </p:nvPr>
        </p:nvSpPr>
        <p:spPr>
          <a:xfrm>
            <a:off x="5791200" y="4724400"/>
            <a:ext cx="1549682"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I/O</a:t>
            </a:r>
          </a:p>
          <a:p>
            <a:pPr algn="ctr"/>
            <a:r>
              <a:rPr lang="en-US" sz="2400" dirty="0" smtClean="0"/>
              <a:t>Controller</a:t>
            </a:r>
            <a:endParaRPr lang="en-US" sz="2400" dirty="0"/>
          </a:p>
        </p:txBody>
      </p:sp>
      <p:sp>
        <p:nvSpPr>
          <p:cNvPr id="38" name="Rectangle 37"/>
          <p:cNvSpPr/>
          <p:nvPr>
            <p:custDataLst>
              <p:tags r:id="rId18"/>
            </p:custDataLst>
          </p:nvPr>
        </p:nvSpPr>
        <p:spPr>
          <a:xfrm>
            <a:off x="5791199" y="6400800"/>
            <a:ext cx="1549683"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Keyboard</a:t>
            </a:r>
            <a:endParaRPr lang="en-US" sz="2400" dirty="0">
              <a:solidFill>
                <a:schemeClr val="accent5">
                  <a:lumMod val="60000"/>
                  <a:lumOff val="40000"/>
                </a:schemeClr>
              </a:solidFill>
            </a:endParaRPr>
          </a:p>
        </p:txBody>
      </p:sp>
      <p:sp>
        <p:nvSpPr>
          <p:cNvPr id="39" name="Rectangle 38"/>
          <p:cNvSpPr/>
          <p:nvPr>
            <p:custDataLst>
              <p:tags r:id="rId19"/>
            </p:custDataLst>
          </p:nvPr>
        </p:nvSpPr>
        <p:spPr>
          <a:xfrm>
            <a:off x="7543800" y="4724400"/>
            <a:ext cx="1447800" cy="6858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I/O</a:t>
            </a:r>
          </a:p>
          <a:p>
            <a:pPr algn="ctr"/>
            <a:r>
              <a:rPr lang="en-US" sz="2400" dirty="0" smtClean="0"/>
              <a:t>Controller</a:t>
            </a:r>
            <a:endParaRPr lang="en-US" sz="2400" dirty="0"/>
          </a:p>
        </p:txBody>
      </p:sp>
      <p:sp>
        <p:nvSpPr>
          <p:cNvPr id="40" name="Rectangle 39"/>
          <p:cNvSpPr/>
          <p:nvPr>
            <p:custDataLst>
              <p:tags r:id="rId20"/>
            </p:custDataLst>
          </p:nvPr>
        </p:nvSpPr>
        <p:spPr>
          <a:xfrm>
            <a:off x="7543800" y="6400800"/>
            <a:ext cx="1371600" cy="381000"/>
          </a:xfrm>
          <a:prstGeom prst="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accent5">
                    <a:lumMod val="60000"/>
                    <a:lumOff val="40000"/>
                  </a:schemeClr>
                </a:solidFill>
              </a:rPr>
              <a:t>Network</a:t>
            </a:r>
            <a:endParaRPr lang="en-US" sz="2400" dirty="0">
              <a:solidFill>
                <a:schemeClr val="accent5">
                  <a:lumMod val="60000"/>
                  <a:lumOff val="40000"/>
                </a:schemeClr>
              </a:solidFill>
            </a:endParaRPr>
          </a:p>
        </p:txBody>
      </p:sp>
      <p:cxnSp>
        <p:nvCxnSpPr>
          <p:cNvPr id="41" name="Straight Arrow Connector 40"/>
          <p:cNvCxnSpPr/>
          <p:nvPr>
            <p:custDataLst>
              <p:tags r:id="rId21"/>
            </p:custDataLst>
          </p:nvPr>
        </p:nvCxnSpPr>
        <p:spPr>
          <a:xfrm rot="5400000">
            <a:off x="1258094" y="5599906"/>
            <a:ext cx="381000" cy="1588"/>
          </a:xfrm>
          <a:prstGeom prst="straightConnector1">
            <a:avLst/>
          </a:prstGeom>
          <a:ln w="28575">
            <a:solidFill>
              <a:schemeClr val="bg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custDataLst>
              <p:tags r:id="rId22"/>
            </p:custDataLst>
          </p:nvPr>
        </p:nvCxnSpPr>
        <p:spPr>
          <a:xfrm rot="5400000">
            <a:off x="3010694" y="55999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custDataLst>
              <p:tags r:id="rId23"/>
            </p:custDataLst>
          </p:nvPr>
        </p:nvCxnSpPr>
        <p:spPr>
          <a:xfrm rot="5400000">
            <a:off x="4761706" y="45331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custDataLst>
              <p:tags r:id="rId24"/>
            </p:custDataLst>
          </p:nvPr>
        </p:nvCxnSpPr>
        <p:spPr>
          <a:xfrm rot="5400000">
            <a:off x="4761706" y="55999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custDataLst>
              <p:tags r:id="rId25"/>
            </p:custDataLst>
          </p:nvPr>
        </p:nvCxnSpPr>
        <p:spPr>
          <a:xfrm rot="5400000">
            <a:off x="6361905" y="45331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custDataLst>
              <p:tags r:id="rId26"/>
            </p:custDataLst>
          </p:nvPr>
        </p:nvCxnSpPr>
        <p:spPr>
          <a:xfrm rot="5400000">
            <a:off x="6361905" y="55999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custDataLst>
              <p:tags r:id="rId27"/>
            </p:custDataLst>
          </p:nvPr>
        </p:nvCxnSpPr>
        <p:spPr>
          <a:xfrm rot="5400000">
            <a:off x="8038305" y="45331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custDataLst>
              <p:tags r:id="rId28"/>
            </p:custDataLst>
          </p:nvPr>
        </p:nvCxnSpPr>
        <p:spPr>
          <a:xfrm rot="5400000">
            <a:off x="8038305" y="5599906"/>
            <a:ext cx="381000" cy="1588"/>
          </a:xfrm>
          <a:prstGeom prst="straightConnector1">
            <a:avLst/>
          </a:prstGeom>
          <a:ln w="285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85" name="Group 84"/>
          <p:cNvGrpSpPr/>
          <p:nvPr/>
        </p:nvGrpSpPr>
        <p:grpSpPr>
          <a:xfrm>
            <a:off x="4267200" y="5715000"/>
            <a:ext cx="1295400" cy="647700"/>
            <a:chOff x="4267200" y="5829300"/>
            <a:chExt cx="1295400" cy="647700"/>
          </a:xfrm>
        </p:grpSpPr>
        <p:sp>
          <p:nvSpPr>
            <p:cNvPr id="49" name="AutoShape 6"/>
            <p:cNvSpPr>
              <a:spLocks noChangeArrowheads="1"/>
            </p:cNvSpPr>
            <p:nvPr>
              <p:custDataLst>
                <p:tags r:id="rId29"/>
              </p:custDataLst>
            </p:nvPr>
          </p:nvSpPr>
          <p:spPr bwMode="auto">
            <a:xfrm>
              <a:off x="4267200" y="5829300"/>
              <a:ext cx="596096" cy="647700"/>
            </a:xfrm>
            <a:prstGeom prst="flowChartMagneticDisk">
              <a:avLst/>
            </a:prstGeom>
            <a:noFill/>
            <a:ln w="28440">
              <a:solidFill>
                <a:schemeClr val="accent5">
                  <a:lumMod val="60000"/>
                  <a:lumOff val="40000"/>
                </a:schemeClr>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dirty="0">
                <a:solidFill>
                  <a:srgbClr val="FFFFFF"/>
                </a:solidFill>
                <a:latin typeface="Calibri"/>
              </a:endParaRPr>
            </a:p>
          </p:txBody>
        </p:sp>
        <p:sp>
          <p:nvSpPr>
            <p:cNvPr id="50" name="AutoShape 6"/>
            <p:cNvSpPr>
              <a:spLocks noChangeArrowheads="1"/>
            </p:cNvSpPr>
            <p:nvPr>
              <p:custDataLst>
                <p:tags r:id="rId30"/>
              </p:custDataLst>
            </p:nvPr>
          </p:nvSpPr>
          <p:spPr bwMode="auto">
            <a:xfrm>
              <a:off x="4966504" y="5829300"/>
              <a:ext cx="596096" cy="647700"/>
            </a:xfrm>
            <a:prstGeom prst="flowChartMagneticDisk">
              <a:avLst/>
            </a:prstGeom>
            <a:noFill/>
            <a:ln w="28440">
              <a:solidFill>
                <a:schemeClr val="accent5">
                  <a:lumMod val="60000"/>
                  <a:lumOff val="40000"/>
                </a:schemeClr>
              </a:solidFill>
              <a:miter lim="800000"/>
              <a:headEnd/>
              <a:tailEnd/>
            </a:ln>
            <a:effectLst/>
          </p:spPr>
          <p:txBody>
            <a:bodyPr wrap="none" lIns="90000" tIns="46800" rIns="90000" bIns="46800" anchor="ctr">
              <a:noAutofit/>
            </a:bodyPr>
            <a:lstStyle/>
            <a:p>
              <a:pPr algn="ctr" defTabSz="457200" eaLnBrk="1" hangingPunct="1">
                <a:lnSpc>
                  <a:spcPct val="134000"/>
                </a:lnSpc>
                <a:buClr>
                  <a:srgbClr val="40458C"/>
                </a:buClr>
                <a:buSzPct val="100000"/>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dirty="0">
                <a:solidFill>
                  <a:srgbClr val="FFFFFF"/>
                </a:solidFill>
                <a:latin typeface="Calibri"/>
              </a:endParaRPr>
            </a:p>
          </p:txBody>
        </p:sp>
      </p:grpSp>
      <p:grpSp>
        <p:nvGrpSpPr>
          <p:cNvPr id="84" name="Group 83"/>
          <p:cNvGrpSpPr/>
          <p:nvPr/>
        </p:nvGrpSpPr>
        <p:grpSpPr>
          <a:xfrm>
            <a:off x="5867400" y="5783580"/>
            <a:ext cx="1319304" cy="579120"/>
            <a:chOff x="5867400" y="5897880"/>
            <a:chExt cx="1319304" cy="579120"/>
          </a:xfrm>
        </p:grpSpPr>
        <p:sp>
          <p:nvSpPr>
            <p:cNvPr id="56" name="Rectangle 55"/>
            <p:cNvSpPr/>
            <p:nvPr/>
          </p:nvSpPr>
          <p:spPr>
            <a:xfrm>
              <a:off x="5867400" y="5897880"/>
              <a:ext cx="1319304" cy="579120"/>
            </a:xfrm>
            <a:prstGeom prst="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59436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59436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59436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60960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60960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60960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62484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62484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62484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64008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p:nvSpPr>
          <p:spPr>
            <a:xfrm>
              <a:off x="64008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64008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65532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65532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65532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67056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67056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67056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68580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68580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68580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7010400" y="59740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7010400" y="61264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7010400" y="627888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1" name="Group 80"/>
          <p:cNvGrpSpPr/>
          <p:nvPr/>
        </p:nvGrpSpPr>
        <p:grpSpPr>
          <a:xfrm>
            <a:off x="7589520" y="5829300"/>
            <a:ext cx="1249680" cy="533400"/>
            <a:chOff x="7589520" y="5943600"/>
            <a:chExt cx="1249680" cy="533400"/>
          </a:xfrm>
        </p:grpSpPr>
        <p:sp>
          <p:nvSpPr>
            <p:cNvPr id="80" name="Freeform 79"/>
            <p:cNvSpPr/>
            <p:nvPr/>
          </p:nvSpPr>
          <p:spPr>
            <a:xfrm>
              <a:off x="7696200" y="5989320"/>
              <a:ext cx="1051560" cy="441960"/>
            </a:xfrm>
            <a:custGeom>
              <a:avLst/>
              <a:gdLst>
                <a:gd name="connsiteX0" fmla="*/ 0 w 1051560"/>
                <a:gd name="connsiteY0" fmla="*/ 0 h 441960"/>
                <a:gd name="connsiteX1" fmla="*/ 838200 w 1051560"/>
                <a:gd name="connsiteY1" fmla="*/ 121920 h 441960"/>
                <a:gd name="connsiteX2" fmla="*/ 426720 w 1051560"/>
                <a:gd name="connsiteY2" fmla="*/ 243840 h 441960"/>
                <a:gd name="connsiteX3" fmla="*/ 1051560 w 1051560"/>
                <a:gd name="connsiteY3" fmla="*/ 441960 h 441960"/>
              </a:gdLst>
              <a:ahLst/>
              <a:cxnLst>
                <a:cxn ang="0">
                  <a:pos x="connsiteX0" y="connsiteY0"/>
                </a:cxn>
                <a:cxn ang="0">
                  <a:pos x="connsiteX1" y="connsiteY1"/>
                </a:cxn>
                <a:cxn ang="0">
                  <a:pos x="connsiteX2" y="connsiteY2"/>
                </a:cxn>
                <a:cxn ang="0">
                  <a:pos x="connsiteX3" y="connsiteY3"/>
                </a:cxn>
              </a:cxnLst>
              <a:rect l="l" t="t" r="r" b="b"/>
              <a:pathLst>
                <a:path w="1051560" h="441960">
                  <a:moveTo>
                    <a:pt x="0" y="0"/>
                  </a:moveTo>
                  <a:cubicBezTo>
                    <a:pt x="383540" y="40640"/>
                    <a:pt x="767080" y="81280"/>
                    <a:pt x="838200" y="121920"/>
                  </a:cubicBezTo>
                  <a:cubicBezTo>
                    <a:pt x="909320" y="162560"/>
                    <a:pt x="391160" y="190500"/>
                    <a:pt x="426720" y="243840"/>
                  </a:cubicBezTo>
                  <a:cubicBezTo>
                    <a:pt x="462280" y="297180"/>
                    <a:pt x="756920" y="369570"/>
                    <a:pt x="1051560" y="441960"/>
                  </a:cubicBezTo>
                </a:path>
              </a:pathLst>
            </a:cu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7589520" y="594360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8732520" y="6385560"/>
              <a:ext cx="106680" cy="9144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46236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4"/>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14"/>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28" grpId="0" animBg="1"/>
      <p:bldP spid="2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3.xml><?xml version="1.0" encoding="utf-8"?>
<p:tagLst xmlns:a="http://schemas.openxmlformats.org/drawingml/2006/main" xmlns:r="http://schemas.openxmlformats.org/officeDocument/2006/relationships" xmlns:p="http://schemas.openxmlformats.org/presentationml/2006/main">
  <p:tag name="CP3_INK_TAG" val="base64:AJkBHAOAgAQdAgYKARALWm5kb4uOQYm2he6+kpHzAwhIEET//wNFNQUCC2QZFDIIAI4pAa0BfkMzCADoGQFeCX5DEmT0TUEIAU1BCk9rgv4yO/jI8AAAAAAAAAAAAAAAAbgAgv4CC/gIMAAAAAAAAAAAAAAAAfF8YCE2EZWbNvlc4cq1y4y5lrRy4xLcLLFkWtWzDI3Zs8eRzlxA"/>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3410">
      <a:dk1>
        <a:srgbClr val="FFFFFF"/>
      </a:dk1>
      <a:lt1>
        <a:sysClr val="window" lastClr="FFFFFF"/>
      </a:lt1>
      <a:dk2>
        <a:srgbClr val="000000"/>
      </a:dk2>
      <a:lt2>
        <a:srgbClr val="D8D8D8"/>
      </a:lt2>
      <a:accent1>
        <a:srgbClr val="FFFF00"/>
      </a:accent1>
      <a:accent2>
        <a:srgbClr val="FF0000"/>
      </a:accent2>
      <a:accent3>
        <a:srgbClr val="7030A0"/>
      </a:accent3>
      <a:accent4>
        <a:srgbClr val="0070C0"/>
      </a:accent4>
      <a:accent5>
        <a:srgbClr val="00B0F0"/>
      </a:accent5>
      <a:accent6>
        <a:srgbClr val="FFC000"/>
      </a:accent6>
      <a:hlink>
        <a:srgbClr val="6565FF"/>
      </a:hlink>
      <a:folHlink>
        <a:srgbClr val="A2A2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3596</TotalTime>
  <Words>2540</Words>
  <Application>Microsoft Office PowerPoint</Application>
  <PresentationFormat>On-screen Show (4:3)</PresentationFormat>
  <Paragraphs>592</Paragraphs>
  <Slides>45</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Calibri</vt:lpstr>
      <vt:lpstr>Consolas</vt:lpstr>
      <vt:lpstr>Tahoma</vt:lpstr>
      <vt:lpstr>Times New Roman</vt:lpstr>
      <vt:lpstr>Wingdings</vt:lpstr>
      <vt:lpstr>Office Theme</vt:lpstr>
      <vt:lpstr>I/O</vt:lpstr>
      <vt:lpstr>Announcements</vt:lpstr>
      <vt:lpstr>Goals for Today</vt:lpstr>
      <vt:lpstr>Next Goal</vt:lpstr>
      <vt:lpstr>Big Picture: Input/Output (I/O)</vt:lpstr>
      <vt:lpstr>Big Picture: Input/Output (I/O)</vt:lpstr>
      <vt:lpstr>I/O Devices Enables Interacting with Environment</vt:lpstr>
      <vt:lpstr>Attempt#1: All devices on one interconnect</vt:lpstr>
      <vt:lpstr>Attempt#2: I/O Controllers</vt:lpstr>
      <vt:lpstr>Attempt#3: I/O Controllers + Bridge </vt:lpstr>
      <vt:lpstr>Bus Parameters</vt:lpstr>
      <vt:lpstr>Bus Types</vt:lpstr>
      <vt:lpstr>Attempt#3: I/O Controllers + Bridge </vt:lpstr>
      <vt:lpstr>Example Interconnects</vt:lpstr>
      <vt:lpstr>Interconnecting Components</vt:lpstr>
      <vt:lpstr>Attempt#4: I/O Controllers+Bridge+ NUMA </vt:lpstr>
      <vt:lpstr>Takeaways</vt:lpstr>
      <vt:lpstr>Next Goal</vt:lpstr>
      <vt:lpstr>I/O Device Driver Software Interface</vt:lpstr>
      <vt:lpstr>I/O Device API</vt:lpstr>
      <vt:lpstr>I/O Device API</vt:lpstr>
      <vt:lpstr>Communication Interface</vt:lpstr>
      <vt:lpstr>Communication Interface</vt:lpstr>
      <vt:lpstr>Memory-Mapped I/O</vt:lpstr>
      <vt:lpstr>Device Drivers</vt:lpstr>
      <vt:lpstr>Comparing Programmed I/O vs Memory Mapped I/O</vt:lpstr>
      <vt:lpstr>Takeaways</vt:lpstr>
      <vt:lpstr>Next Goal</vt:lpstr>
      <vt:lpstr>Communication Method</vt:lpstr>
      <vt:lpstr>Takeaways</vt:lpstr>
      <vt:lpstr>Next Goal</vt:lpstr>
      <vt:lpstr>I/O Data Transfer</vt:lpstr>
      <vt:lpstr>I/O Data Transfer</vt:lpstr>
      <vt:lpstr>I/O Data Transfer</vt:lpstr>
      <vt:lpstr>DMA: Direct Memory Access</vt:lpstr>
      <vt:lpstr>DMA: Direct Memory Access</vt:lpstr>
      <vt:lpstr>DMA Example</vt:lpstr>
      <vt:lpstr>DMA Issues (1): Addressing</vt:lpstr>
      <vt:lpstr>DMA Example</vt:lpstr>
      <vt:lpstr>DMA Issues (1): Addressing</vt:lpstr>
      <vt:lpstr>DMA Issues (2): Virtual Mem</vt:lpstr>
      <vt:lpstr>DMA Issues (4): Caches</vt:lpstr>
      <vt:lpstr>DMA Issues (4): Caches</vt:lpstr>
      <vt:lpstr>Takeaways</vt:lpstr>
      <vt:lpstr>I/O Summary</vt:lpstr>
    </vt:vector>
  </TitlesOfParts>
  <Company>Cornell University Computing and Information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Hakim Weatherspoon</dc:creator>
  <cp:lastModifiedBy>Hakim Weatherspoon</cp:lastModifiedBy>
  <cp:revision>185</cp:revision>
  <cp:lastPrinted>2018-05-01T05:54:38Z</cp:lastPrinted>
  <dcterms:created xsi:type="dcterms:W3CDTF">2012-11-28T14:27:55Z</dcterms:created>
  <dcterms:modified xsi:type="dcterms:W3CDTF">2018-05-01T05:56:21Z</dcterms:modified>
</cp:coreProperties>
</file>