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34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5.xml" ContentType="application/vnd.openxmlformats-officedocument.presentationml.notesSlide+xml"/>
  <Override PartName="/ppt/tags/tag146.xml" ContentType="application/vnd.openxmlformats-officedocument.presentationml.tags+xml"/>
  <Override PartName="/ppt/notesSlides/notesSlide36.xml" ContentType="application/vnd.openxmlformats-officedocument.presentationml.notesSlide+xml"/>
  <Override PartName="/ppt/tags/tag147.xml" ContentType="application/vnd.openxmlformats-officedocument.presentationml.tags+xml"/>
  <Override PartName="/ppt/notesSlides/notesSlide37.xml" ContentType="application/vnd.openxmlformats-officedocument.presentationml.notesSlide+xml"/>
  <Override PartName="/ppt/tags/tag148.xml" ContentType="application/vnd.openxmlformats-officedocument.presentationml.tags+xml"/>
  <Override PartName="/ppt/notesSlides/notesSlide38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39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4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41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42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43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64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65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66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67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68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69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70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73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74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75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76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77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78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79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80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81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82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83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84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85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86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327" r:id="rId2"/>
    <p:sldId id="329" r:id="rId3"/>
    <p:sldId id="258" r:id="rId4"/>
    <p:sldId id="263" r:id="rId5"/>
    <p:sldId id="264" r:id="rId6"/>
    <p:sldId id="265" r:id="rId7"/>
    <p:sldId id="266" r:id="rId8"/>
    <p:sldId id="314" r:id="rId9"/>
    <p:sldId id="330" r:id="rId10"/>
    <p:sldId id="331" r:id="rId11"/>
    <p:sldId id="332" r:id="rId12"/>
    <p:sldId id="269" r:id="rId13"/>
    <p:sldId id="270" r:id="rId14"/>
    <p:sldId id="303" r:id="rId15"/>
    <p:sldId id="334" r:id="rId16"/>
    <p:sldId id="333" r:id="rId17"/>
    <p:sldId id="273" r:id="rId18"/>
    <p:sldId id="336" r:id="rId19"/>
    <p:sldId id="304" r:id="rId20"/>
    <p:sldId id="305" r:id="rId21"/>
    <p:sldId id="274" r:id="rId22"/>
    <p:sldId id="276" r:id="rId23"/>
    <p:sldId id="337" r:id="rId24"/>
    <p:sldId id="338" r:id="rId25"/>
    <p:sldId id="280" r:id="rId26"/>
    <p:sldId id="339" r:id="rId27"/>
    <p:sldId id="340" r:id="rId28"/>
    <p:sldId id="342" r:id="rId29"/>
    <p:sldId id="341" r:id="rId30"/>
    <p:sldId id="282" r:id="rId31"/>
    <p:sldId id="283" r:id="rId32"/>
    <p:sldId id="284" r:id="rId33"/>
    <p:sldId id="285" r:id="rId34"/>
    <p:sldId id="286" r:id="rId35"/>
    <p:sldId id="287" r:id="rId36"/>
    <p:sldId id="343" r:id="rId37"/>
    <p:sldId id="288" r:id="rId38"/>
    <p:sldId id="289" r:id="rId39"/>
    <p:sldId id="290" r:id="rId40"/>
    <p:sldId id="291" r:id="rId41"/>
    <p:sldId id="344" r:id="rId42"/>
    <p:sldId id="293" r:id="rId43"/>
    <p:sldId id="294" r:id="rId44"/>
    <p:sldId id="295" r:id="rId45"/>
    <p:sldId id="296" r:id="rId46"/>
    <p:sldId id="307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388" r:id="rId91"/>
    <p:sldId id="389" r:id="rId92"/>
    <p:sldId id="390" r:id="rId93"/>
    <p:sldId id="391" r:id="rId94"/>
    <p:sldId id="392" r:id="rId95"/>
    <p:sldId id="393" r:id="rId96"/>
    <p:sldId id="394" r:id="rId97"/>
    <p:sldId id="395" r:id="rId98"/>
    <p:sldId id="396" r:id="rId99"/>
    <p:sldId id="397" r:id="rId100"/>
    <p:sldId id="398" r:id="rId101"/>
    <p:sldId id="399" r:id="rId102"/>
    <p:sldId id="400" r:id="rId103"/>
    <p:sldId id="401" r:id="rId104"/>
    <p:sldId id="402" r:id="rId105"/>
    <p:sldId id="403" r:id="rId106"/>
    <p:sldId id="404" r:id="rId107"/>
    <p:sldId id="405" r:id="rId108"/>
    <p:sldId id="406" r:id="rId109"/>
    <p:sldId id="407" r:id="rId110"/>
    <p:sldId id="408" r:id="rId111"/>
    <p:sldId id="409" r:id="rId112"/>
    <p:sldId id="410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7786" autoAdjust="0"/>
  </p:normalViewPr>
  <p:slideViewPr>
    <p:cSldViewPr>
      <p:cViewPr varScale="1">
        <p:scale>
          <a:sx n="63" d="100"/>
          <a:sy n="63" d="100"/>
        </p:scale>
        <p:origin x="39" y="4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9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232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  <p:extLst>
      <p:ext uri="{BB962C8B-B14F-4D97-AF65-F5344CB8AC3E}">
        <p14:creationId xmlns:p14="http://schemas.microsoft.com/office/powerpoint/2010/main" val="176663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4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17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3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CGMT: Course-grain (has preferred thread)</a:t>
            </a:r>
          </a:p>
          <a:p>
            <a:r>
              <a:rPr lang="en-US" dirty="0" smtClean="0"/>
              <a:t>FGMT: Fine-grain (round robin between threads)</a:t>
            </a:r>
          </a:p>
          <a:p>
            <a:r>
              <a:rPr lang="en-US" dirty="0" smtClean="0"/>
              <a:t>SMT:</a:t>
            </a:r>
            <a:r>
              <a:rPr lang="en-US" baseline="0" dirty="0" smtClean="0"/>
              <a:t> </a:t>
            </a:r>
            <a:r>
              <a:rPr lang="en-US" dirty="0" smtClean="0"/>
              <a:t>Simultaneous (</a:t>
            </a:r>
            <a:r>
              <a:rPr lang="en-US" dirty="0" err="1" smtClean="0"/>
              <a:t>hyperthreading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Fine grained multithreading (FGMT)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Switch on each cycle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Pros: Can hide very short stalls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Cons: Slows down every thread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Coarse grained multithreading (CGMT)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Switch only on quite long stalls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Pros: removes need for very fast switches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Cons: flush pipeline, short stalls not handled</a:t>
            </a:r>
          </a:p>
          <a:p>
            <a:endParaRPr lang="en-US" dirty="0" smtClean="0"/>
          </a:p>
          <a:p>
            <a:r>
              <a:rPr lang="en-US" dirty="0" smtClean="0"/>
              <a:t>Symmetric</a:t>
            </a:r>
            <a:r>
              <a:rPr lang="en-US" baseline="0" dirty="0" smtClean="0"/>
              <a:t> multithreading (</a:t>
            </a:r>
            <a:r>
              <a:rPr lang="en-US" dirty="0" smtClean="0"/>
              <a:t>SMT)</a:t>
            </a:r>
          </a:p>
          <a:p>
            <a:r>
              <a:rPr lang="en-US" dirty="0" smtClean="0"/>
              <a:t>	Leverages multi-issue pipeline with dynamic instruction scheduling and ILP</a:t>
            </a:r>
          </a:p>
          <a:p>
            <a:r>
              <a:rPr lang="en-US" dirty="0" smtClean="0"/>
              <a:t>	Exploits functional unit parallelism better than single threads</a:t>
            </a:r>
          </a:p>
          <a:p>
            <a:r>
              <a:rPr lang="en-US" dirty="0" smtClean="0"/>
              <a:t>	Always running multiple instructions from multiple threads</a:t>
            </a:r>
          </a:p>
          <a:p>
            <a:r>
              <a:rPr lang="en-US" dirty="0" smtClean="0"/>
              <a:t>	No cost of context switching</a:t>
            </a:r>
          </a:p>
          <a:p>
            <a:r>
              <a:rPr lang="en-US" dirty="0" smtClean="0"/>
              <a:t>	Uses dynamic scheduling and register renaming through reservation stations </a:t>
            </a:r>
          </a:p>
          <a:p>
            <a:endParaRPr lang="en-US" dirty="0" smtClean="0"/>
          </a:p>
          <a:p>
            <a:r>
              <a:rPr lang="en-US" dirty="0" smtClean="0"/>
              <a:t>	Can use all functional units very efficiently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4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9" rIns="91417" bIns="4570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09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CGMT: Course-grain (has preferred thread)</a:t>
            </a:r>
          </a:p>
          <a:p>
            <a:r>
              <a:rPr lang="en-US" dirty="0" smtClean="0"/>
              <a:t>FGMT: Fine-grain (round robin between threads)</a:t>
            </a:r>
          </a:p>
          <a:p>
            <a:r>
              <a:rPr lang="en-US" dirty="0" smtClean="0"/>
              <a:t>SMT:</a:t>
            </a:r>
            <a:r>
              <a:rPr lang="en-US" baseline="0" dirty="0" smtClean="0"/>
              <a:t> </a:t>
            </a:r>
            <a:r>
              <a:rPr lang="en-US" dirty="0" smtClean="0"/>
              <a:t>Simultaneous (</a:t>
            </a:r>
            <a:r>
              <a:rPr lang="en-US" dirty="0" err="1" smtClean="0"/>
              <a:t>hyperthreading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Fine grained multithreading (FGMT)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Switch on each cycle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Pros: Can hide very short stalls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Cons: Slows down every thread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Coarse grained multithreading (CGMT)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Switch only on quite long stalls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Pros: removes need for very fast switches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Cons: flush pipeline, short stalls not handled</a:t>
            </a:r>
          </a:p>
          <a:p>
            <a:endParaRPr lang="en-US" dirty="0" smtClean="0"/>
          </a:p>
          <a:p>
            <a:r>
              <a:rPr lang="en-US" dirty="0" smtClean="0"/>
              <a:t>Symmetric</a:t>
            </a:r>
            <a:r>
              <a:rPr lang="en-US" baseline="0" dirty="0" smtClean="0"/>
              <a:t> multithreading (</a:t>
            </a:r>
            <a:r>
              <a:rPr lang="en-US" dirty="0" smtClean="0"/>
              <a:t>SMT)</a:t>
            </a:r>
          </a:p>
          <a:p>
            <a:r>
              <a:rPr lang="en-US" dirty="0" smtClean="0"/>
              <a:t>	Leverages multi-issue pipeline with dynamic instruction scheduling and ILP</a:t>
            </a:r>
          </a:p>
          <a:p>
            <a:r>
              <a:rPr lang="en-US" dirty="0" smtClean="0"/>
              <a:t>	Exploits functional unit parallelism better than single threads</a:t>
            </a:r>
          </a:p>
          <a:p>
            <a:r>
              <a:rPr lang="en-US" dirty="0" smtClean="0"/>
              <a:t>	Always running multiple instructions from multiple threads</a:t>
            </a:r>
          </a:p>
          <a:p>
            <a:r>
              <a:rPr lang="en-US" dirty="0" smtClean="0"/>
              <a:t>	No cost of context switching</a:t>
            </a:r>
          </a:p>
          <a:p>
            <a:r>
              <a:rPr lang="en-US" dirty="0" smtClean="0"/>
              <a:t>	Uses dynamic scheduling and register renaming through reservation stations </a:t>
            </a:r>
          </a:p>
          <a:p>
            <a:endParaRPr lang="en-US" dirty="0" smtClean="0"/>
          </a:p>
          <a:p>
            <a:r>
              <a:rPr lang="en-US" dirty="0" smtClean="0"/>
              <a:t>	Can use all functional units very efficiently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7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45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14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9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86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67" tIns="43233" rIns="86467" bIns="432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09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019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9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1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36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6" rIns="91410" bIns="4570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44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6" rIns="91410" bIns="4570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4" tIns="45704" rIns="91404" bIns="4570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7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4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4" tIns="45704" rIns="91404" bIns="45704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197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09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7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394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53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7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5" tIns="45692" rIns="91385" bIns="4569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9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5638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8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5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How do they share data?</a:t>
            </a:r>
            <a:r>
              <a:rPr lang="en-US" baseline="0" dirty="0" smtClean="0"/>
              <a:t> How do they coordinate? How do they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59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41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627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71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reality: very complicated, lots of corner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39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0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4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15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cache coherence enough?</a:t>
            </a:r>
            <a:r>
              <a:rPr lang="en-US" baseline="0" dirty="0" smtClean="0"/>
              <a:t> Maybe?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read (1) 40                     read (3) 40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Inc</a:t>
            </a:r>
            <a:r>
              <a:rPr lang="en-US" baseline="0" dirty="0" smtClean="0"/>
              <a:t>   (2) 41                    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  (4) 41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Write (5) 41                    write (6) 41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second case: for some definition of “before”</a:t>
            </a:r>
          </a:p>
          <a:p>
            <a:r>
              <a:rPr lang="en-US" dirty="0" smtClean="0"/>
              <a:t>third</a:t>
            </a:r>
            <a:r>
              <a:rPr lang="en-US" baseline="0" dirty="0" smtClean="0"/>
              <a:t> case: see relativity</a:t>
            </a:r>
          </a:p>
          <a:p>
            <a:r>
              <a:rPr lang="en-US" baseline="0" dirty="0" smtClean="0"/>
              <a:t>complication: clocks are not synchronized across cores</a:t>
            </a:r>
          </a:p>
          <a:p>
            <a:r>
              <a:rPr lang="en-US" baseline="0" dirty="0" smtClean="0"/>
              <a:t>1 light nanosecond = 30cm, so 3GHz can do 1 instruction per 10cm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47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Pair up question</a:t>
            </a:r>
          </a:p>
          <a:p>
            <a:r>
              <a:rPr lang="en-US" dirty="0" smtClean="0"/>
              <a:t>10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110/20 = 5.5 (55% of potential)</a:t>
            </a:r>
          </a:p>
          <a:p>
            <a:pPr marL="0" lvl="1" defTabSz="899305">
              <a:defRPr/>
            </a:pPr>
            <a:endParaRPr lang="en-US" baseline="-25000" dirty="0" smtClean="0">
              <a:cs typeface="Arial" charset="0"/>
            </a:endParaRP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100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110/11 = 10 (10% of potential)</a:t>
            </a:r>
          </a:p>
          <a:p>
            <a:pPr marL="0" lvl="1" defTabSz="899305">
              <a:defRPr/>
            </a:pPr>
            <a:endParaRPr lang="en-US" baseline="-25000" dirty="0" smtClean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92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27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01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703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27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061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fork</a:t>
            </a:r>
          </a:p>
          <a:p>
            <a:r>
              <a:rPr lang="en-US" baseline="0" dirty="0" smtClean="0"/>
              <a:t>Use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43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happens when two threads execute concurrently?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sequential with threads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between threads is unsynchronized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93705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74688"/>
            <a:ext cx="4603750" cy="3454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27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52" tIns="44877" rIns="89752" bIns="4487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76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10100" cy="34591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2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9349"/>
            <a:ext cx="5012812" cy="413262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77" tIns="44988" rIns="89977" bIns="449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16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1" tIns="45711" rIns="91421" bIns="45711"/>
          <a:lstStyle/>
          <a:p>
            <a:r>
              <a:rPr lang="en-US" dirty="0" smtClean="0"/>
              <a:t>Show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011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5" tIns="45708" rIns="91415" bIns="4570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773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10 processors</a:t>
            </a:r>
          </a:p>
          <a:p>
            <a:r>
              <a:rPr lang="en-US" dirty="0" smtClean="0">
                <a:cs typeface="Arial" charset="0"/>
              </a:rPr>
              <a:t>Speedup = 10010/1010 = 9.9 (99% of potential)</a:t>
            </a:r>
          </a:p>
          <a:p>
            <a:endParaRPr lang="en-US" dirty="0" smtClean="0"/>
          </a:p>
          <a:p>
            <a:r>
              <a:rPr lang="en-US" dirty="0" smtClean="0"/>
              <a:t>100 processors</a:t>
            </a:r>
          </a:p>
          <a:p>
            <a:pPr marL="0" lvl="1" defTabSz="899305">
              <a:defRPr/>
            </a:pPr>
            <a:r>
              <a:rPr lang="en-US" dirty="0" smtClean="0">
                <a:cs typeface="Arial" charset="0"/>
              </a:rPr>
              <a:t>Speedup = 10010/110 = 91 (91% of potential)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80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2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32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15A427-8317-42A9-ACD8-FC3142F1FFA1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1F72B-3CF7-48FA-AC00-3189B9898BE0}" type="slidenum">
              <a:rPr lang="en-US"/>
              <a:pPr/>
              <a:t>82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547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84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1617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25 April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85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76318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82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050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230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31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99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740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820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489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done using lock,</a:t>
            </a:r>
          </a:p>
          <a:p>
            <a:endParaRPr lang="en-US" dirty="0" smtClean="0"/>
          </a:p>
          <a:p>
            <a:r>
              <a:rPr lang="en-US" dirty="0" smtClean="0"/>
              <a:t>Also can be done using atomic</a:t>
            </a:r>
            <a:r>
              <a:rPr lang="en-US" baseline="0" dirty="0" smtClean="0"/>
              <a:t> increment.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68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implementation: lock bus while read-modify-write</a:t>
            </a:r>
            <a:r>
              <a:rPr lang="en-US" baseline="0" dirty="0" smtClean="0"/>
              <a:t> cycle happens, very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261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drivers if interrupts always go to same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180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4887921" cy="6499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475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4887921" cy="6499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6409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49"/>
            <a:ext cx="3545502" cy="28058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r>
              <a:rPr lang="en-US" dirty="0" smtClean="0"/>
              <a:t>bug:</a:t>
            </a:r>
            <a:r>
              <a:rPr lang="en-US" baseline="0" dirty="0" smtClean="0"/>
              <a:t> can’t do busy waiting inside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…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1655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193645" cy="289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637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193645" cy="289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776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193645" cy="289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084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2495278" cy="28058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r>
              <a:rPr lang="en-US" dirty="0" smtClean="0"/>
              <a:t>Works, but wasteful sin</a:t>
            </a:r>
            <a:r>
              <a:rPr lang="en-US" baseline="0" dirty="0" smtClean="0"/>
              <a:t> will spin 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122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193645" cy="289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34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193645" cy="289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53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193645" cy="289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945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193645" cy="289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7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8" y="4570750"/>
            <a:ext cx="193645" cy="2891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94986" tIns="47493" rIns="94986" bIns="474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1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388" tIns="42194" rIns="84388" bIns="42194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8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5" Type="http://schemas.openxmlformats.org/officeDocument/2006/relationships/notesSlide" Target="../notesSlides/notesSlide77.xml"/><Relationship Id="rId4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notesSlide" Target="../notesSlides/notesSlide81.xml"/><Relationship Id="rId4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notesSlide" Target="../notesSlides/notesSlide8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notesSlide" Target="../notesSlides/notesSlide8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notesSlide" Target="../notesSlides/notesSlide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4" Type="http://schemas.openxmlformats.org/officeDocument/2006/relationships/notesSlide" Target="../notesSlides/notesSlide8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4" Type="http://schemas.openxmlformats.org/officeDocument/2006/relationships/notesSlide" Target="../notesSlides/notesSlide8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image" Target="../media/image5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NUL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31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" Type="http://schemas.openxmlformats.org/officeDocument/2006/relationships/tags" Target="../tags/tag105.xml"/><Relationship Id="rId21" Type="http://schemas.openxmlformats.org/officeDocument/2006/relationships/notesSlide" Target="../notesSlides/notesSlide32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3" Type="http://schemas.openxmlformats.org/officeDocument/2006/relationships/tags" Target="../tags/tag126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6.xm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3" Type="http://schemas.openxmlformats.org/officeDocument/2006/relationships/tags" Target="../tags/tag151.xml"/><Relationship Id="rId21" Type="http://schemas.openxmlformats.org/officeDocument/2006/relationships/image" Target="../media/image13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notesSlide" Target="../notesSlides/notesSlide39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notesSlide" Target="../notesSlides/notesSlide40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notesSlide" Target="../notesSlides/notesSlide41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notesSlide" Target="../notesSlides/notesSlide42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10" Type="http://schemas.openxmlformats.org/officeDocument/2006/relationships/tags" Target="../tags/tag21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10" Type="http://schemas.openxmlformats.org/officeDocument/2006/relationships/tags" Target="../tags/tag232.xml"/><Relationship Id="rId19" Type="http://schemas.openxmlformats.org/officeDocument/2006/relationships/notesSlide" Target="../notesSlides/notesSlide43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notesSlide" Target="../notesSlides/notesSlide4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tags" Target="../tags/tag267.xml"/><Relationship Id="rId39" Type="http://schemas.openxmlformats.org/officeDocument/2006/relationships/notesSlide" Target="../notesSlides/notesSlide46.xml"/><Relationship Id="rId21" Type="http://schemas.openxmlformats.org/officeDocument/2006/relationships/tags" Target="../tags/tag262.xml"/><Relationship Id="rId34" Type="http://schemas.openxmlformats.org/officeDocument/2006/relationships/tags" Target="../tags/tag275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tags" Target="../tags/tag266.xml"/><Relationship Id="rId33" Type="http://schemas.openxmlformats.org/officeDocument/2006/relationships/tags" Target="../tags/tag274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tags" Target="../tags/tag270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tags" Target="../tags/tag265.xml"/><Relationship Id="rId32" Type="http://schemas.openxmlformats.org/officeDocument/2006/relationships/tags" Target="../tags/tag273.xml"/><Relationship Id="rId37" Type="http://schemas.openxmlformats.org/officeDocument/2006/relationships/tags" Target="../tags/tag278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28" Type="http://schemas.openxmlformats.org/officeDocument/2006/relationships/tags" Target="../tags/tag269.xml"/><Relationship Id="rId36" Type="http://schemas.openxmlformats.org/officeDocument/2006/relationships/tags" Target="../tags/tag277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tags" Target="../tags/tag272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Relationship Id="rId27" Type="http://schemas.openxmlformats.org/officeDocument/2006/relationships/tags" Target="../tags/tag268.xml"/><Relationship Id="rId30" Type="http://schemas.openxmlformats.org/officeDocument/2006/relationships/tags" Target="../tags/tag271.xml"/><Relationship Id="rId35" Type="http://schemas.openxmlformats.org/officeDocument/2006/relationships/tags" Target="../tags/tag276.xml"/><Relationship Id="rId8" Type="http://schemas.openxmlformats.org/officeDocument/2006/relationships/tags" Target="../tags/tag249.xml"/><Relationship Id="rId3" Type="http://schemas.openxmlformats.org/officeDocument/2006/relationships/tags" Target="../tags/tag24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notesSlide" Target="../notesSlides/notesSlide49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10" Type="http://schemas.openxmlformats.org/officeDocument/2006/relationships/tags" Target="../tags/tag28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4" Type="http://schemas.openxmlformats.org/officeDocument/2006/relationships/notesSlide" Target="../notesSlides/notesSlide5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4.xml"/><Relationship Id="rId3" Type="http://schemas.openxmlformats.org/officeDocument/2006/relationships/tags" Target="../tags/tag30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7.xml"/><Relationship Id="rId3" Type="http://schemas.openxmlformats.org/officeDocument/2006/relationships/tags" Target="../tags/tag3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4" Type="http://schemas.openxmlformats.org/officeDocument/2006/relationships/notesSlide" Target="../notesSlides/notesSlide6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notesSlide" Target="../notesSlides/notesSlide6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4" Type="http://schemas.openxmlformats.org/officeDocument/2006/relationships/notesSlide" Target="../notesSlides/notesSlide6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4" Type="http://schemas.openxmlformats.org/officeDocument/2006/relationships/notesSlide" Target="../notesSlides/notesSlide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4" Type="http://schemas.openxmlformats.org/officeDocument/2006/relationships/notesSlide" Target="../notesSlides/notesSlide6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4" Type="http://schemas.openxmlformats.org/officeDocument/2006/relationships/notesSlide" Target="../notesSlides/notesSlide6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4" Type="http://schemas.openxmlformats.org/officeDocument/2006/relationships/notesSlide" Target="../notesSlides/notesSlide7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notesSlide" Target="../notesSlides/notesSlide7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4" Type="http://schemas.openxmlformats.org/officeDocument/2006/relationships/notesSlide" Target="../notesSlides/notesSlide7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4" Type="http://schemas.openxmlformats.org/officeDocument/2006/relationships/notesSlide" Target="../notesSlides/notesSlide7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notesSlide" Target="../notesSlides/notesSlide7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Parallelism, Multicore, and Synchronization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543800" cy="1752600"/>
          </a:xfrm>
        </p:spPr>
        <p:txBody>
          <a:bodyPr/>
          <a:lstStyle/>
          <a:p>
            <a:r>
              <a:rPr lang="en-US" b="1" dirty="0" smtClean="0"/>
              <a:t>CS 3410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5181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1"/>
                </a:solidFill>
                <a:latin typeface="Tahoma" charset="0"/>
              </a:rPr>
              <a:t>The slides are the product of many rounds of teaching CS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3410 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by Professors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. Also some slides from Amir Roth &amp; Milo Martin in here.</a:t>
            </a:r>
            <a:endParaRPr lang="en-US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frequencies have stalled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556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Darling </a:t>
            </a:r>
            <a:r>
              <a:rPr lang="en-US" dirty="0" smtClean="0">
                <a:solidFill>
                  <a:schemeClr val="accent1"/>
                </a:solidFill>
              </a:rPr>
              <a:t>of performance improvement for decades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Why is this no longer the strategy?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Hitting Limits: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Pipeline depth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Clock frequency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Moore’s Law &amp; Technology Scaling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Attempt#1: Producer/Consumer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shared data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 smtClean="0"/>
              <a:t>goal: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invariants</a:t>
            </a:r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419600" y="3098899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 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2069068"/>
            <a:ext cx="2854378" cy="987425"/>
            <a:chOff x="2119667" y="2069068"/>
            <a:chExt cx="2854378" cy="98742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1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435115" y="2145268"/>
              <a:ext cx="5389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05000" y="685800"/>
            <a:ext cx="1997022" cy="533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Attempt#2: Protecting an invariant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555625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(protected by 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mutex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m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)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h = 0, t = 0;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= (t+1)%n;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(m);</a:t>
            </a: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419600" y="2613025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while(h == t) {}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 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Guidelines for successful mutexing</a:t>
            </a:r>
            <a:endParaRPr lang="en-US"/>
          </a:p>
        </p:txBody>
      </p:sp>
      <p:sp>
        <p:nvSpPr>
          <p:cNvPr id="5296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Insufficient locking can cause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races</a:t>
            </a:r>
          </a:p>
          <a:p>
            <a:pPr lvl="1"/>
            <a:r>
              <a:rPr lang="en-US" dirty="0" smtClean="0"/>
              <a:t>Skimping on </a:t>
            </a:r>
            <a:r>
              <a:rPr lang="en-US" dirty="0" err="1" smtClean="0"/>
              <a:t>mutexes</a:t>
            </a:r>
            <a:r>
              <a:rPr lang="en-US" dirty="0" smtClean="0"/>
              <a:t>? Just say no!</a:t>
            </a:r>
          </a:p>
          <a:p>
            <a:r>
              <a:rPr lang="en-US" dirty="0" smtClean="0"/>
              <a:t>Poorly designed locking can cause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deadlock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know why you are using </a:t>
            </a:r>
            <a:r>
              <a:rPr lang="en-US" dirty="0" err="1" smtClean="0"/>
              <a:t>mutexes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acquire locks in a consistent order to avoid cycles</a:t>
            </a:r>
          </a:p>
          <a:p>
            <a:pPr lvl="1"/>
            <a:r>
              <a:rPr lang="en-US" dirty="0" smtClean="0"/>
              <a:t>use lock/unlock like braces (match them lexically)</a:t>
            </a:r>
          </a:p>
          <a:p>
            <a:pPr lvl="2"/>
            <a:r>
              <a:rPr lang="en-US" dirty="0" smtClean="0"/>
              <a:t>lock(&amp;m); …; unlock(&amp;m)</a:t>
            </a:r>
          </a:p>
          <a:p>
            <a:pPr lvl="2"/>
            <a:r>
              <a:rPr lang="en-US" dirty="0" smtClean="0"/>
              <a:t>watch out for return, </a:t>
            </a:r>
            <a:r>
              <a:rPr lang="en-US" dirty="0" err="1" smtClean="0"/>
              <a:t>goto</a:t>
            </a:r>
            <a:r>
              <a:rPr lang="en-US" dirty="0" smtClean="0"/>
              <a:t>, and function calls!</a:t>
            </a:r>
          </a:p>
          <a:p>
            <a:pPr lvl="2"/>
            <a:r>
              <a:rPr lang="en-US" dirty="0" smtClean="0"/>
              <a:t>watch out for exception/error conditions!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990600" y="2474893"/>
            <a:ext cx="2709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P1: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lock(m1);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lock(m2);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962400" y="2474893"/>
            <a:ext cx="2767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800100" algn="l"/>
              </a:tabLst>
            </a:pP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P2: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lock(m2);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lock(m1);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9687" y="2452481"/>
            <a:ext cx="1378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Circular 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Wait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99996" y="2929534"/>
            <a:ext cx="1100604" cy="27086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99996" y="2743200"/>
            <a:ext cx="1100604" cy="45720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5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Attempt#3: Beyond 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74324" y="3584988"/>
            <a:ext cx="3598862" cy="1909763"/>
            <a:chOff x="4983163" y="2378075"/>
            <a:chExt cx="3598862" cy="1909763"/>
          </a:xfrm>
        </p:grpSpPr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57372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61436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65500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69564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7362825" y="3881438"/>
              <a:ext cx="406400" cy="4064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77692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6092825" y="2378075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6740525" y="2835275"/>
              <a:ext cx="0" cy="10461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6915150" y="3279775"/>
              <a:ext cx="0" cy="6016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81756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6775450" y="2835275"/>
              <a:ext cx="1335622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last==head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983163" y="3910013"/>
              <a:ext cx="836612" cy="36671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i="1">
                  <a:solidFill>
                    <a:schemeClr val="bg1"/>
                  </a:solidFill>
                  <a:latin typeface="Comic Sans MS" pitchFamily="-112" charset="0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6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Attempt#3: Beyond 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h++;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447800" y="2286000"/>
            <a:ext cx="58674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while (h == t) 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Attempt#4: Beyond 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1447800" y="2257485"/>
            <a:ext cx="5867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do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empty = (h == t);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		if (!empty)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}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} while (empty);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Language-level Synchronization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8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Condition variables</a:t>
            </a:r>
            <a:endParaRPr lang="en-US"/>
          </a:p>
        </p:txBody>
      </p:sp>
      <p:sp>
        <p:nvSpPr>
          <p:cNvPr id="53084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[Hoare]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condition variable </a:t>
            </a:r>
            <a:r>
              <a:rPr lang="en-US" dirty="0" smtClean="0"/>
              <a:t>to wait for a condition to become true (without holding lock!)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wait(m, c)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atomically release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 smtClean="0"/>
              <a:t> and sleep, waiting for condition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</a:p>
          <a:p>
            <a:pPr lvl="1"/>
            <a:r>
              <a:rPr lang="en-US" dirty="0" smtClean="0"/>
              <a:t>wake up holding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 smtClean="0"/>
              <a:t> sometime after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/>
              <a:t> was signaled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signal(c)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: wake up one thread waiting on 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broadcast(c)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: wake up all threads waiting on 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</a:p>
          <a:p>
            <a:endParaRPr lang="en-US" dirty="0" smtClean="0"/>
          </a:p>
          <a:p>
            <a:r>
              <a:rPr lang="en-US" dirty="0" smtClean="0"/>
              <a:t>POSIX (e.g., Linux): </a:t>
            </a:r>
            <a:r>
              <a:rPr lang="en-US" dirty="0" err="1" smtClean="0"/>
              <a:t>pthread_cond_wait</a:t>
            </a:r>
            <a:r>
              <a:rPr lang="en-US" dirty="0" smtClean="0"/>
              <a:t>, </a:t>
            </a:r>
            <a:r>
              <a:rPr lang="en-US" dirty="0" err="1" smtClean="0"/>
              <a:t>pthread_cond_signal</a:t>
            </a:r>
            <a:r>
              <a:rPr lang="en-US" dirty="0" smtClean="0"/>
              <a:t>, </a:t>
            </a:r>
            <a:r>
              <a:rPr lang="en-US" dirty="0" err="1" smtClean="0"/>
              <a:t>pthread_cond_broadcast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4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Attempt#5: Using a condition variable</a:t>
            </a:r>
            <a:endParaRPr lang="en-US" dirty="0"/>
          </a:p>
        </p:txBody>
      </p:sp>
      <p:sp>
        <p:nvSpPr>
          <p:cNvPr id="53104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wait(m, c) : release m, sleep until c, wake up holding m</a:t>
            </a:r>
          </a:p>
          <a:p>
            <a:r>
              <a:rPr lang="en-US" sz="2800" dirty="0" smtClean="0"/>
              <a:t>signal(c) : wake up one thread waiting on c</a:t>
            </a:r>
            <a:endParaRPr lang="en-US" sz="2800" dirty="0"/>
          </a:p>
        </p:txBody>
      </p:sp>
      <p:sp>
        <p:nvSpPr>
          <p:cNvPr id="53104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49838" y="1676400"/>
            <a:ext cx="3941762" cy="4475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char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(t == h)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wait(m,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char c 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A[h];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h = (h+1) % n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unlock(m);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signal(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return c;</a:t>
            </a:r>
            <a:endParaRPr lang="en-US" sz="24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53104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25" y="1600200"/>
            <a:ext cx="4475163" cy="441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</a:t>
            </a: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not_empty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mutex_t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*m 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void put(char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c) {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((t-h) % n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== 1) 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wait(m, 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not_full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A[t]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 c;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t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(t+1) % n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unlock(m);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signal(</a:t>
            </a:r>
            <a:r>
              <a:rPr lang="en-US" sz="24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861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0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Monitors</a:t>
            </a:r>
            <a:endParaRPr lang="en-US"/>
          </a:p>
        </p:txBody>
      </p:sp>
      <p:sp>
        <p:nvSpPr>
          <p:cNvPr id="53125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Monitor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is a concurrency-safe </a:t>
            </a:r>
            <a:r>
              <a:rPr lang="en-US" dirty="0" err="1" smtClean="0"/>
              <a:t>datastructure</a:t>
            </a:r>
            <a:r>
              <a:rPr lang="en-US" dirty="0" smtClean="0"/>
              <a:t>, with…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some condition variables</a:t>
            </a:r>
          </a:p>
          <a:p>
            <a:pPr lvl="1"/>
            <a:r>
              <a:rPr lang="en-US" dirty="0" smtClean="0"/>
              <a:t>some operations</a:t>
            </a:r>
          </a:p>
          <a:p>
            <a:r>
              <a:rPr lang="en-US" dirty="0" smtClean="0"/>
              <a:t>All operations on monitor acquire/release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one thread in the monitor at a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Ring buffer was a monitor</a:t>
            </a:r>
          </a:p>
          <a:p>
            <a:r>
              <a:rPr lang="en-US" dirty="0" smtClean="0"/>
              <a:t>Java, C#, etc., have built-in support for monitors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via ILP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Exploiting Intra-instruction parallelism: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92D050"/>
                </a:solidFill>
              </a:rPr>
              <a:t>Pipelining (decode A while fetching B)</a:t>
            </a:r>
            <a:endParaRPr lang="en-US" b="1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Exploiting </a:t>
            </a:r>
            <a:r>
              <a:rPr lang="en-US" dirty="0" smtClean="0">
                <a:solidFill>
                  <a:srgbClr val="FFFF00"/>
                </a:solidFill>
              </a:rPr>
              <a:t>Instruction Level Parallelism (ILP)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ym typeface="Symbol" pitchFamily="18" charset="2"/>
              </a:rPr>
              <a:t> Multiple issue </a:t>
            </a:r>
            <a:r>
              <a:rPr lang="en-US" dirty="0" smtClean="0">
                <a:sym typeface="Symbol" pitchFamily="18" charset="2"/>
              </a:rPr>
              <a:t>pipeline (2-wide, 4-wide, </a:t>
            </a:r>
            <a:r>
              <a:rPr lang="en-US" i="1" dirty="0" smtClean="0">
                <a:sym typeface="Symbol" pitchFamily="18" charset="2"/>
              </a:rPr>
              <a:t>etc.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marL="1090613" indent="590550">
              <a:buFont typeface="Arial" charset="0"/>
              <a:buChar char="•"/>
            </a:pPr>
            <a:r>
              <a:rPr lang="en-US" dirty="0" smtClean="0">
                <a:solidFill>
                  <a:srgbClr val="92D050"/>
                </a:solidFill>
                <a:sym typeface="Symbol" pitchFamily="18" charset="2"/>
              </a:rPr>
              <a:t>Statically detected by compiler (VLIW)</a:t>
            </a:r>
          </a:p>
          <a:p>
            <a:pPr marL="1090613" indent="5905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Dynamically detected by HW  </a:t>
            </a:r>
          </a:p>
          <a:p>
            <a:pPr marL="1090613"/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Dynamically Scheduled (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OoO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 marL="1090613" indent="590550">
              <a:buFont typeface="Arial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Java concurrency</a:t>
            </a:r>
            <a:endParaRPr lang="en-US"/>
          </a:p>
        </p:txBody>
      </p:sp>
      <p:sp>
        <p:nvSpPr>
          <p:cNvPr id="53145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objects can be monitors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synchronized</a:t>
            </a:r>
            <a:r>
              <a:rPr lang="en-US" dirty="0" smtClean="0"/>
              <a:t>” keyword locks/releases the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Has one (!) </a:t>
            </a:r>
            <a:r>
              <a:rPr lang="en-US" dirty="0" err="1" smtClean="0"/>
              <a:t>builtin</a:t>
            </a:r>
            <a:r>
              <a:rPr lang="en-US" dirty="0" smtClean="0"/>
              <a:t> condition variable</a:t>
            </a:r>
          </a:p>
          <a:p>
            <a:pPr lvl="2"/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o.wait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= wait(o, o)</a:t>
            </a:r>
          </a:p>
          <a:p>
            <a:pPr lvl="2"/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o.notify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= signal(o)</a:t>
            </a:r>
          </a:p>
          <a:p>
            <a:pPr lvl="2"/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o.notifyAll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()</a:t>
            </a:r>
            <a:r>
              <a:rPr lang="en-US" dirty="0" smtClean="0"/>
              <a:t> = broadcast(o)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Java wait() can be called even when </a:t>
            </a:r>
            <a:r>
              <a:rPr lang="en-US" dirty="0" err="1" smtClean="0"/>
              <a:t>mutex</a:t>
            </a:r>
            <a:r>
              <a:rPr lang="en-US" dirty="0" smtClean="0"/>
              <a:t> is not held. </a:t>
            </a:r>
            <a:r>
              <a:rPr lang="en-US" dirty="0" err="1" smtClean="0"/>
              <a:t>Mutex</a:t>
            </a:r>
            <a:r>
              <a:rPr lang="en-US" dirty="0" smtClean="0"/>
              <a:t> not held when awoken by signal().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6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More synchronization mechanisms</a:t>
            </a:r>
            <a:endParaRPr lang="en-US"/>
          </a:p>
        </p:txBody>
      </p:sp>
      <p:sp>
        <p:nvSpPr>
          <p:cNvPr id="53166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Lots of synchronization variations…</a:t>
            </a:r>
            <a:br>
              <a:rPr lang="en-US" dirty="0" smtClean="0"/>
            </a:br>
            <a:r>
              <a:rPr lang="en-US" dirty="0" smtClean="0"/>
              <a:t>(can implement with </a:t>
            </a:r>
            <a:r>
              <a:rPr lang="en-US" dirty="0" err="1" smtClean="0"/>
              <a:t>mutex</a:t>
            </a:r>
            <a:r>
              <a:rPr lang="en-US" dirty="0" smtClean="0"/>
              <a:t> and condition vars.)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Reader/writer locks</a:t>
            </a:r>
          </a:p>
          <a:p>
            <a:pPr lvl="1"/>
            <a:r>
              <a:rPr lang="en-US" dirty="0" smtClean="0"/>
              <a:t>Any number of threads can hold a read lock</a:t>
            </a:r>
          </a:p>
          <a:p>
            <a:pPr lvl="1"/>
            <a:r>
              <a:rPr lang="en-US" dirty="0" smtClean="0"/>
              <a:t>Only one thread can hold the writer lock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Semaphores</a:t>
            </a:r>
          </a:p>
          <a:p>
            <a:pPr lvl="1"/>
            <a:r>
              <a:rPr lang="en-US" dirty="0" smtClean="0"/>
              <a:t>N threads can hold lock at the same time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Message-passing, sockets, queues, ring buffers, …</a:t>
            </a:r>
          </a:p>
          <a:p>
            <a:pPr lvl="1"/>
            <a:r>
              <a:rPr lang="en-US" dirty="0" smtClean="0"/>
              <a:t>transfer data and synchronize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Hardware Primitives: </a:t>
            </a:r>
            <a:r>
              <a:rPr lang="en-US" dirty="0" smtClean="0"/>
              <a:t>test-and-set, LL/SC, barrier, 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ym typeface="Wingdings" pitchFamily="2" charset="2"/>
              </a:rPr>
              <a:t>… used to build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Synchronization primitives: </a:t>
            </a:r>
            <a:r>
              <a:rPr lang="en-US" dirty="0" err="1" smtClean="0">
                <a:sym typeface="Wingdings" pitchFamily="2" charset="2"/>
              </a:rPr>
              <a:t>mutex</a:t>
            </a:r>
            <a:r>
              <a:rPr lang="en-US" dirty="0" smtClean="0">
                <a:sym typeface="Wingdings" pitchFamily="2" charset="2"/>
              </a:rPr>
              <a:t>, semaphore, ...</a:t>
            </a:r>
          </a:p>
          <a:p>
            <a:r>
              <a:rPr lang="en-US" dirty="0" smtClean="0">
                <a:sym typeface="Wingdings" pitchFamily="2" charset="2"/>
              </a:rPr>
              <a:t>… used to build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Language Constructs: </a:t>
            </a:r>
            <a:r>
              <a:rPr lang="en-US" dirty="0" smtClean="0">
                <a:sym typeface="Wingdings" pitchFamily="2" charset="2"/>
              </a:rPr>
              <a:t>monitors, signals, ...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03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2-stage; 1GHz 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 smtClean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  <p:extLst>
      <p:ext uri="{BB962C8B-B14F-4D97-AF65-F5344CB8AC3E}">
        <p14:creationId xmlns:p14="http://schemas.microsoft.com/office/powerpoint/2010/main" val="34740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</p:spTree>
    <p:extLst>
      <p:ext uri="{BB962C8B-B14F-4D97-AF65-F5344CB8AC3E}">
        <p14:creationId xmlns:p14="http://schemas.microsoft.com/office/powerpoint/2010/main" val="1611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Static multiple issue</a:t>
            </a:r>
          </a:p>
          <a:p>
            <a:r>
              <a:rPr lang="en-US" dirty="0"/>
              <a:t>	</a:t>
            </a:r>
            <a:r>
              <a:rPr lang="en-US" dirty="0" smtClean="0"/>
              <a:t>aka Very Long Instruction Word</a:t>
            </a:r>
          </a:p>
          <a:p>
            <a:r>
              <a:rPr lang="en-US" dirty="0"/>
              <a:t>	</a:t>
            </a:r>
            <a:r>
              <a:rPr lang="en-US" dirty="0" smtClean="0"/>
              <a:t>Decisions made by compiler</a:t>
            </a:r>
          </a:p>
          <a:p>
            <a:endParaRPr lang="en-US" dirty="0"/>
          </a:p>
          <a:p>
            <a:r>
              <a:rPr lang="en-US" dirty="0" smtClean="0"/>
              <a:t>Dynamic multiple issue</a:t>
            </a:r>
          </a:p>
          <a:p>
            <a:r>
              <a:rPr lang="en-US" dirty="0"/>
              <a:t>	</a:t>
            </a:r>
            <a:r>
              <a:rPr lang="en-US" dirty="0" smtClean="0"/>
              <a:t>Decisions made on the fly</a:t>
            </a:r>
          </a:p>
          <a:p>
            <a:endParaRPr lang="en-US" dirty="0"/>
          </a:p>
          <a:p>
            <a:r>
              <a:rPr lang="en-US" dirty="0" smtClean="0"/>
              <a:t>Cost: More execute hardware</a:t>
            </a:r>
          </a:p>
          <a:p>
            <a:r>
              <a:rPr lang="en-US" dirty="0"/>
              <a:t>	</a:t>
            </a:r>
            <a:r>
              <a:rPr lang="en-US" dirty="0" smtClean="0"/>
              <a:t>Reading/writing register files: more ports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endParaRPr lang="en-US" dirty="0" smtClean="0"/>
          </a:p>
          <a:p>
            <a:r>
              <a:rPr lang="en-US" dirty="0" smtClean="0"/>
              <a:t>How does HW detect and resolve hazards?</a:t>
            </a:r>
          </a:p>
          <a:p>
            <a:r>
              <a:rPr lang="en-US" dirty="0"/>
              <a:t>	</a:t>
            </a:r>
            <a:r>
              <a:rPr lang="en-US" dirty="0" smtClean="0"/>
              <a:t>It doesn’t. </a:t>
            </a:r>
            <a:r>
              <a:rPr lang="en-US" dirty="0" smtClean="0">
                <a:sym typeface="Wingdings"/>
              </a:rPr>
              <a:t> </a:t>
            </a:r>
            <a:r>
              <a:rPr lang="en-US" dirty="0" smtClean="0"/>
              <a:t>Compiler must avoid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</a:t>
            </a:r>
            <a:r>
              <a:rPr lang="en-US" dirty="0" err="1" smtClean="0"/>
              <a:t>nop</a:t>
            </a:r>
            <a:r>
              <a:rPr lang="en-US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762000"/>
            <a:ext cx="8283575" cy="2735262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 dirty="0"/>
              <a:t>One ALU/branch instruction</a:t>
            </a:r>
          </a:p>
          <a:p>
            <a:pPr lvl="1"/>
            <a:r>
              <a:rPr lang="en-US" sz="2400" dirty="0"/>
              <a:t>One load/store instruction</a:t>
            </a:r>
          </a:p>
          <a:p>
            <a:pPr lvl="1"/>
            <a:r>
              <a:rPr lang="en-US" sz="2400" dirty="0"/>
              <a:t>64-bit aligned</a:t>
            </a:r>
          </a:p>
          <a:p>
            <a:pPr lvl="2"/>
            <a:r>
              <a:rPr lang="en-US" sz="2000" dirty="0"/>
              <a:t>ALU/branch, then load/store</a:t>
            </a:r>
          </a:p>
          <a:p>
            <a:pPr lvl="2"/>
            <a:r>
              <a:rPr lang="en-US" sz="2000" dirty="0"/>
              <a:t>Pad an unused instruction with </a:t>
            </a:r>
            <a:r>
              <a:rPr lang="en-US" sz="2000" dirty="0" err="1"/>
              <a:t>nop</a:t>
            </a:r>
            <a:endParaRPr lang="en-AU" sz="2000" dirty="0"/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/>
          </p:nvPr>
        </p:nvGraphicFramePr>
        <p:xfrm>
          <a:off x="381905" y="3581398"/>
          <a:ext cx="8533495" cy="2743202"/>
        </p:xfrm>
        <a:graphic>
          <a:graphicData uri="http://schemas.openxmlformats.org/drawingml/2006/table">
            <a:tbl>
              <a:tblPr/>
              <a:tblGrid>
                <a:gridCol w="110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92539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2057400"/>
            <a:ext cx="1371600" cy="609600"/>
            <a:chOff x="2971800" y="2057400"/>
            <a:chExt cx="1371600" cy="609600"/>
          </a:xfrm>
        </p:grpSpPr>
        <p:sp>
          <p:nvSpPr>
            <p:cNvPr id="10" name="Oval 9"/>
            <p:cNvSpPr/>
            <p:nvPr/>
          </p:nvSpPr>
          <p:spPr>
            <a:xfrm>
              <a:off x="3733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71800" y="20574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11" idx="6"/>
              <a:endCxn id="10" idx="1"/>
            </p:cNvCxnSpPr>
            <p:nvPr/>
          </p:nvCxnSpPr>
          <p:spPr>
            <a:xfrm>
              <a:off x="3581400" y="2209800"/>
              <a:ext cx="241674" cy="197037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837989" y="2362200"/>
            <a:ext cx="743411" cy="609600"/>
            <a:chOff x="2837989" y="2362200"/>
            <a:chExt cx="743411" cy="609600"/>
          </a:xfrm>
        </p:grpSpPr>
        <p:sp>
          <p:nvSpPr>
            <p:cNvPr id="15" name="Oval 14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971800"/>
            <a:ext cx="743411" cy="609600"/>
            <a:chOff x="2837989" y="2362200"/>
            <a:chExt cx="743411" cy="609600"/>
          </a:xfrm>
        </p:grpSpPr>
        <p:sp>
          <p:nvSpPr>
            <p:cNvPr id="20" name="Oval 19"/>
            <p:cNvSpPr/>
            <p:nvPr/>
          </p:nvSpPr>
          <p:spPr>
            <a:xfrm>
              <a:off x="2971800" y="23622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71800" y="2667000"/>
              <a:ext cx="609600" cy="304800"/>
            </a:xfrm>
            <a:prstGeom prst="ellips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37989" y="2495550"/>
              <a:ext cx="152861" cy="266700"/>
            </a:xfrm>
            <a:custGeom>
              <a:avLst/>
              <a:gdLst>
                <a:gd name="connsiteX0" fmla="*/ 114761 w 152861"/>
                <a:gd name="connsiteY0" fmla="*/ 0 h 266700"/>
                <a:gd name="connsiteX1" fmla="*/ 461 w 152861"/>
                <a:gd name="connsiteY1" fmla="*/ 133350 h 266700"/>
                <a:gd name="connsiteX2" fmla="*/ 152861 w 152861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861" h="266700">
                  <a:moveTo>
                    <a:pt x="114761" y="0"/>
                  </a:moveTo>
                  <a:cubicBezTo>
                    <a:pt x="54436" y="44450"/>
                    <a:pt x="-5889" y="88900"/>
                    <a:pt x="461" y="133350"/>
                  </a:cubicBezTo>
                  <a:cubicBezTo>
                    <a:pt x="6811" y="177800"/>
                    <a:pt x="152861" y="266700"/>
                    <a:pt x="152861" y="266700"/>
                  </a:cubicBezTo>
                </a:path>
              </a:pathLst>
            </a:cu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533400"/>
          </a:xfrm>
        </p:spPr>
        <p:txBody>
          <a:bodyPr/>
          <a:lstStyle/>
          <a:p>
            <a:r>
              <a:rPr lang="en-US" sz="4000" dirty="0" smtClean="0"/>
              <a:t>Techniques and Limits of Static Scheduling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larger instruction windows (to play with)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Predication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Loop unrolling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Function in-lining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Basic block modifications (superblocks, </a:t>
            </a:r>
            <a:r>
              <a:rPr lang="en-US" i="1" dirty="0" smtClean="0"/>
              <a:t>etc.</a:t>
            </a:r>
            <a:r>
              <a:rPr lang="en-US" dirty="0" smtClean="0"/>
              <a:t>)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Roadblocks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Memory dependences (aliasing)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Control dependences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Reorder instructions</a:t>
            </a:r>
          </a:p>
          <a:p>
            <a:r>
              <a:rPr lang="en-US" dirty="0"/>
              <a:t>	</a:t>
            </a:r>
            <a:r>
              <a:rPr lang="en-US" dirty="0" smtClean="0"/>
              <a:t>To fill the issue slot with useful work</a:t>
            </a:r>
            <a:endParaRPr lang="en-US" dirty="0"/>
          </a:p>
          <a:p>
            <a:r>
              <a:rPr lang="en-US" dirty="0" smtClean="0"/>
              <a:t>	Complicated: exceptions may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067800" cy="5638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/>
              <a:t>C practice assignment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Due Monday, April 23rd</a:t>
            </a:r>
            <a:endParaRPr lang="en-US" sz="4000" dirty="0" smtClean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P4-Buffer Overflow is due tomorrow</a:t>
            </a:r>
            <a:endParaRPr lang="en-US" sz="4000" dirty="0"/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Due Wednesday, April 18th</a:t>
            </a:r>
            <a:endParaRPr lang="en-US" sz="3600" dirty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P5-</a:t>
            </a:r>
            <a:r>
              <a:rPr lang="en-US" sz="3600" dirty="0" smtClean="0"/>
              <a:t>Cache Collusion!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Due Friday, April 27</a:t>
            </a:r>
            <a:r>
              <a:rPr lang="en-US" sz="3600" baseline="30000" dirty="0" smtClean="0">
                <a:solidFill>
                  <a:schemeClr val="bg1"/>
                </a:solidFill>
              </a:rPr>
              <a:t>th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1200150" lvl="1" indent="-457200">
              <a:buFont typeface="Arial"/>
              <a:buChar char="•"/>
            </a:pPr>
            <a:r>
              <a:rPr lang="en-US" sz="3600" b="1" i="1" dirty="0" smtClean="0">
                <a:solidFill>
                  <a:schemeClr val="bg1"/>
                </a:solidFill>
              </a:rPr>
              <a:t>Pizza party &amp; Tournament, Monday, May 7</a:t>
            </a:r>
            <a:r>
              <a:rPr lang="en-US" sz="3600" b="1" i="1" baseline="30000" dirty="0" smtClean="0">
                <a:solidFill>
                  <a:schemeClr val="bg1"/>
                </a:solidFill>
              </a:rPr>
              <a:t>th</a:t>
            </a:r>
            <a:endParaRPr lang="en-US" sz="3600" b="1" i="1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Prelim2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Thursday, May 3</a:t>
            </a:r>
            <a:r>
              <a:rPr lang="en-US" sz="3600" baseline="30000" dirty="0" smtClean="0">
                <a:solidFill>
                  <a:schemeClr val="bg1"/>
                </a:solidFill>
              </a:rPr>
              <a:t>rd</a:t>
            </a:r>
            <a:r>
              <a:rPr lang="en-US" sz="3600" dirty="0" smtClean="0">
                <a:solidFill>
                  <a:schemeClr val="bg1"/>
                </a:solidFill>
              </a:rPr>
              <a:t>, 7pmn 185 </a:t>
            </a:r>
            <a:r>
              <a:rPr lang="en-US" sz="3600" dirty="0" err="1" smtClean="0">
                <a:solidFill>
                  <a:schemeClr val="bg1"/>
                </a:solidFill>
              </a:rPr>
              <a:t>Statler</a:t>
            </a:r>
            <a:r>
              <a:rPr lang="en-US" sz="3600" dirty="0" smtClean="0">
                <a:solidFill>
                  <a:schemeClr val="bg1"/>
                </a:solidFill>
              </a:rPr>
              <a:t> Hall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 to make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Move instructions to fill in </a:t>
            </a:r>
            <a:r>
              <a:rPr lang="en-US" dirty="0" err="1" smtClean="0"/>
              <a:t>nops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Need to track hazards and dependencies</a:t>
            </a:r>
          </a:p>
          <a:p>
            <a:endParaRPr lang="en-US" dirty="0"/>
          </a:p>
          <a:p>
            <a:r>
              <a:rPr lang="en-US" dirty="0" smtClean="0"/>
              <a:t>Loop unrolling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Scheduling Example</a:t>
            </a:r>
            <a:endParaRPr lang="en-AU" dirty="0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Loop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Loop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</p:spTree>
    <p:extLst>
      <p:ext uri="{BB962C8B-B14F-4D97-AF65-F5344CB8AC3E}">
        <p14:creationId xmlns:p14="http://schemas.microsoft.com/office/powerpoint/2010/main" val="3323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  <p:extLst>
      <p:ext uri="{BB962C8B-B14F-4D97-AF65-F5344CB8AC3E}">
        <p14:creationId xmlns:p14="http://schemas.microsoft.com/office/powerpoint/2010/main" val="40365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via ILP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Exploiting Intra-instruction parallelism: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Pipelining (decode A while fetching B)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Exploiting </a:t>
            </a:r>
            <a:r>
              <a:rPr lang="en-US" dirty="0" smtClean="0">
                <a:solidFill>
                  <a:srgbClr val="FFFF00"/>
                </a:solidFill>
              </a:rPr>
              <a:t>Instruction Level Parallelism (ILP)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ym typeface="Symbol" pitchFamily="18" charset="2"/>
              </a:rPr>
              <a:t> Multiple issue </a:t>
            </a:r>
            <a:r>
              <a:rPr lang="en-US" dirty="0" smtClean="0">
                <a:sym typeface="Symbol" pitchFamily="18" charset="2"/>
              </a:rPr>
              <a:t>pipeline (2-wide, 4-wide, </a:t>
            </a:r>
            <a:r>
              <a:rPr lang="en-US" i="1" dirty="0" smtClean="0">
                <a:sym typeface="Symbol" pitchFamily="18" charset="2"/>
              </a:rPr>
              <a:t>etc.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marL="1090613" indent="5905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Statically detected by compiler (VLIW)</a:t>
            </a:r>
          </a:p>
          <a:p>
            <a:pPr marL="1090613" indent="590550">
              <a:buFont typeface="Arial" charset="0"/>
              <a:buChar char="•"/>
            </a:pPr>
            <a:r>
              <a:rPr lang="en-US" dirty="0" smtClean="0">
                <a:solidFill>
                  <a:srgbClr val="92D050"/>
                </a:solidFill>
                <a:sym typeface="Symbol" pitchFamily="18" charset="2"/>
              </a:rPr>
              <a:t>Dynamically detected by HW</a:t>
            </a:r>
          </a:p>
          <a:p>
            <a:pPr marL="1090613"/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Dynamically Scheduled (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OoO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 marL="1090613" indent="590550">
              <a:buFont typeface="Arial" charset="0"/>
              <a:buChar char="•"/>
            </a:pPr>
            <a:endParaRPr lang="en-US" dirty="0" smtClean="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aka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SuperScalar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Processor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chooses multiple instructions to issue each cycle</a:t>
            </a:r>
          </a:p>
          <a:p>
            <a:pPr lvl="1"/>
            <a:r>
              <a:rPr lang="en-US" dirty="0" smtClean="0"/>
              <a:t>Compiler can help, by reordering instructions….</a:t>
            </a:r>
          </a:p>
          <a:p>
            <a:pPr lvl="1"/>
            <a:r>
              <a:rPr lang="en-US" dirty="0" smtClean="0"/>
              <a:t>… but CPU resolves hazards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 (indirection to the rescue!)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/>
              <a:t>i</a:t>
            </a:r>
            <a:r>
              <a:rPr lang="en-US" dirty="0" err="1" smtClean="0"/>
              <a:t>nsns</a:t>
            </a:r>
            <a:r>
              <a:rPr lang="en-US" dirty="0" smtClean="0"/>
              <a:t> committed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13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Effectiveness of </a:t>
            </a:r>
            <a:r>
              <a:rPr lang="en-US" dirty="0" err="1" smtClean="0"/>
              <a:t>OoO</a:t>
            </a:r>
            <a:r>
              <a:rPr lang="en-US" dirty="0" smtClean="0"/>
              <a:t> Superscalar</a:t>
            </a:r>
            <a:endParaRPr lang="en-AU" dirty="0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It was awesome, but then it stopped improving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emory dependence detection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Still limited by the fetch stream of the static program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full, especially with branches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via ILP  TLP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Exploiting Thread-Level parallelism</a:t>
            </a:r>
            <a:endParaRPr lang="en-US" dirty="0" smtClean="0"/>
          </a:p>
          <a:p>
            <a:r>
              <a:rPr lang="en-US" dirty="0" smtClean="0"/>
              <a:t>Hardware multithreading to </a:t>
            </a:r>
            <a:r>
              <a:rPr lang="en-US" dirty="0" smtClean="0">
                <a:solidFill>
                  <a:schemeClr val="accent1"/>
                </a:solidFill>
              </a:rPr>
              <a:t>improve utilization</a:t>
            </a:r>
            <a:r>
              <a:rPr lang="en-US" dirty="0" smtClean="0"/>
              <a:t>:</a:t>
            </a:r>
            <a:endParaRPr lang="en-US" dirty="0"/>
          </a:p>
          <a:p>
            <a:pPr marL="747713" lvl="1" indent="-254000"/>
            <a:r>
              <a:rPr lang="en-US" dirty="0" smtClean="0">
                <a:solidFill>
                  <a:schemeClr val="bg1"/>
                </a:solidFill>
                <a:sym typeface="Symbol" charset="2"/>
              </a:rPr>
              <a:t>Multiplexing </a:t>
            </a:r>
            <a:r>
              <a:rPr lang="en-US" dirty="0">
                <a:solidFill>
                  <a:schemeClr val="bg1"/>
                </a:solidFill>
                <a:sym typeface="Symbol" charset="2"/>
              </a:rPr>
              <a:t>multiple threads on single </a:t>
            </a:r>
            <a:r>
              <a:rPr lang="en-US" dirty="0" smtClean="0">
                <a:solidFill>
                  <a:schemeClr val="bg1"/>
                </a:solidFill>
                <a:sym typeface="Symbol" charset="2"/>
              </a:rPr>
              <a:t>CPU</a:t>
            </a:r>
          </a:p>
          <a:p>
            <a:pPr marL="747713" lvl="1" indent="-254000"/>
            <a:r>
              <a:rPr lang="en-US" dirty="0" smtClean="0">
                <a:solidFill>
                  <a:schemeClr val="bg1"/>
                </a:solidFill>
                <a:sym typeface="Symbol" charset="2"/>
              </a:rPr>
              <a:t>Sacrifices latency for throughput</a:t>
            </a:r>
            <a:endParaRPr lang="en-US" dirty="0">
              <a:solidFill>
                <a:schemeClr val="bg1"/>
              </a:solidFill>
              <a:sym typeface="Symbol" charset="2"/>
            </a:endParaRPr>
          </a:p>
          <a:p>
            <a:pPr marL="747713" lvl="1" indent="-254000"/>
            <a:r>
              <a:rPr lang="en-US" dirty="0" smtClean="0">
                <a:solidFill>
                  <a:schemeClr val="bg1"/>
                </a:solidFill>
                <a:sym typeface="Symbol" charset="2"/>
              </a:rPr>
              <a:t>Single thread </a:t>
            </a:r>
            <a:r>
              <a:rPr lang="en-US" dirty="0">
                <a:solidFill>
                  <a:schemeClr val="bg1"/>
                </a:solidFill>
                <a:sym typeface="Symbol" charset="2"/>
              </a:rPr>
              <a:t>cannot fully utilize CPU? </a:t>
            </a:r>
            <a:r>
              <a:rPr lang="en-US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US" i="1" dirty="0" smtClean="0">
                <a:solidFill>
                  <a:schemeClr val="bg1"/>
                </a:solidFill>
                <a:sym typeface="Symbol" charset="2"/>
              </a:rPr>
              <a:t>Try more!</a:t>
            </a:r>
          </a:p>
          <a:p>
            <a:pPr marL="747713" lvl="1" indent="-268288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Symbol" charset="2"/>
              </a:rPr>
              <a:t>Three types: 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 charset="2"/>
              </a:rPr>
              <a:t>Course-grain (has preferred thread)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 charset="2"/>
              </a:rPr>
              <a:t>Fine-grain (round robin between threads)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 charset="2"/>
              </a:rPr>
              <a:t>Simultaneous (</a:t>
            </a:r>
            <a:r>
              <a:rPr lang="en-US" sz="2800" dirty="0" err="1" smtClean="0">
                <a:solidFill>
                  <a:schemeClr val="bg1"/>
                </a:solidFill>
                <a:sym typeface="Symbol" charset="2"/>
              </a:rPr>
              <a:t>hyperthreading</a:t>
            </a:r>
            <a:r>
              <a:rPr lang="en-US" sz="2800" dirty="0">
                <a:solidFill>
                  <a:schemeClr val="bg1"/>
                </a:solidFill>
                <a:sym typeface="Symbol" charset="2"/>
              </a:rPr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91200" y="152400"/>
            <a:ext cx="609600" cy="5334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791200" y="152400"/>
            <a:ext cx="609600" cy="5334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a thread?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Process: multiple </a:t>
            </a:r>
            <a:r>
              <a:rPr lang="en-US" dirty="0"/>
              <a:t>threads, code, data and OS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Threads: share code, data, files, </a:t>
            </a:r>
            <a:r>
              <a:rPr lang="en-US" b="1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err="1" smtClean="0"/>
              <a:t>regs</a:t>
            </a:r>
            <a:r>
              <a:rPr lang="en-US" dirty="0" smtClean="0"/>
              <a:t> or stack</a:t>
            </a:r>
            <a:endParaRPr lang="en-US" dirty="0"/>
          </a:p>
          <a:p>
            <a:endParaRPr lang="en-US" dirty="0"/>
          </a:p>
        </p:txBody>
      </p:sp>
      <p:pic>
        <p:nvPicPr>
          <p:cNvPr id="5251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75" t="11751" r="375" b="11751"/>
          <a:stretch>
            <a:fillRect/>
          </a:stretch>
        </p:blipFill>
        <p:spPr bwMode="auto">
          <a:xfrm>
            <a:off x="606461" y="2057400"/>
            <a:ext cx="7775539" cy="4495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Multithreading Picture</a:t>
            </a:r>
            <a:endParaRPr lang="en-US" dirty="0"/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7620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Time evolution of issue slots</a:t>
            </a:r>
          </a:p>
          <a:p>
            <a:pPr lvl="1"/>
            <a:r>
              <a:rPr lang="en-US" dirty="0" smtClean="0"/>
              <a:t>Color = thread, white = no instruction</a:t>
            </a:r>
            <a:endParaRPr lang="en-US" dirty="0"/>
          </a:p>
        </p:txBody>
      </p:sp>
      <p:grpSp>
        <p:nvGrpSpPr>
          <p:cNvPr id="5" name="Group 170"/>
          <p:cNvGrpSpPr>
            <a:grpSpLocks/>
          </p:cNvGrpSpPr>
          <p:nvPr/>
        </p:nvGrpSpPr>
        <p:grpSpPr bwMode="auto">
          <a:xfrm>
            <a:off x="2667000" y="1752600"/>
            <a:ext cx="1219200" cy="3433465"/>
            <a:chOff x="2667000" y="2133600"/>
            <a:chExt cx="1219200" cy="343346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667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971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76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581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670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718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766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814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670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718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2766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814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6670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71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2766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5814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667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71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2766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814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6670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9718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276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5814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667000" y="3962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971800" y="3962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2766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5814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6670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9718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2766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5814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667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9718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276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81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9718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2766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5814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6" name="Text Box 126"/>
            <p:cNvSpPr txBox="1">
              <a:spLocks noChangeArrowheads="1"/>
            </p:cNvSpPr>
            <p:nvPr/>
          </p:nvSpPr>
          <p:spPr bwMode="auto">
            <a:xfrm>
              <a:off x="2780526" y="5105400"/>
              <a:ext cx="953274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CGMT</a:t>
              </a:r>
            </a:p>
          </p:txBody>
        </p:sp>
      </p:grpSp>
      <p:grpSp>
        <p:nvGrpSpPr>
          <p:cNvPr id="47" name="Group 171"/>
          <p:cNvGrpSpPr>
            <a:grpSpLocks/>
          </p:cNvGrpSpPr>
          <p:nvPr/>
        </p:nvGrpSpPr>
        <p:grpSpPr bwMode="auto">
          <a:xfrm>
            <a:off x="5003824" y="1752600"/>
            <a:ext cx="1219200" cy="3433465"/>
            <a:chOff x="4800600" y="2133600"/>
            <a:chExt cx="1219200" cy="3433465"/>
          </a:xfrm>
        </p:grpSpPr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800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105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54102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5715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8006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51054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54102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57150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8006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51054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54102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57150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48006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054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4102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7150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48006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1054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4102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5715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4800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51054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54102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57150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48006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51054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54102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57150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48006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51054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54102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57150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48006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51054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54102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5715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48006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51054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54102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57150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8" name="Text Box 127"/>
            <p:cNvSpPr txBox="1">
              <a:spLocks noChangeArrowheads="1"/>
            </p:cNvSpPr>
            <p:nvPr/>
          </p:nvSpPr>
          <p:spPr bwMode="auto">
            <a:xfrm>
              <a:off x="4953000" y="5105400"/>
              <a:ext cx="930832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FGMT</a:t>
              </a:r>
            </a:p>
          </p:txBody>
        </p:sp>
      </p:grpSp>
      <p:grpSp>
        <p:nvGrpSpPr>
          <p:cNvPr id="89" name="Group 172"/>
          <p:cNvGrpSpPr>
            <a:grpSpLocks/>
          </p:cNvGrpSpPr>
          <p:nvPr/>
        </p:nvGrpSpPr>
        <p:grpSpPr bwMode="auto">
          <a:xfrm>
            <a:off x="7188248" y="1752600"/>
            <a:ext cx="1219200" cy="3433465"/>
            <a:chOff x="6781800" y="2133600"/>
            <a:chExt cx="1219200" cy="3433465"/>
          </a:xfrm>
        </p:grpSpPr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6781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7086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73914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6781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67818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70866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7391400" y="2133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76962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67818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7391400" y="45720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73914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7696200" y="21336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76962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70866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67818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76962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67818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70866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73914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7391400" y="4267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67818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7086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7391400" y="30480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70866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6781800" y="4267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70866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7696200" y="33528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7696200" y="3657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7391400" y="3962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7391400" y="3657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7696200" y="3962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76962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6781800" y="3962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70866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70866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76962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67818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7" name="Rectangle 123"/>
            <p:cNvSpPr>
              <a:spLocks noChangeArrowheads="1"/>
            </p:cNvSpPr>
            <p:nvPr/>
          </p:nvSpPr>
          <p:spPr bwMode="auto">
            <a:xfrm>
              <a:off x="70866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8" name="Rectangle 124"/>
            <p:cNvSpPr>
              <a:spLocks noChangeArrowheads="1"/>
            </p:cNvSpPr>
            <p:nvPr/>
          </p:nvSpPr>
          <p:spPr bwMode="auto">
            <a:xfrm>
              <a:off x="7391400" y="4876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9" name="Rectangle 125"/>
            <p:cNvSpPr>
              <a:spLocks noChangeArrowheads="1"/>
            </p:cNvSpPr>
            <p:nvPr/>
          </p:nvSpPr>
          <p:spPr bwMode="auto">
            <a:xfrm>
              <a:off x="76962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0" name="Text Box 128"/>
            <p:cNvSpPr txBox="1">
              <a:spLocks noChangeArrowheads="1"/>
            </p:cNvSpPr>
            <p:nvPr/>
          </p:nvSpPr>
          <p:spPr bwMode="auto">
            <a:xfrm>
              <a:off x="7010400" y="5105400"/>
              <a:ext cx="73930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SMT</a:t>
              </a:r>
            </a:p>
          </p:txBody>
        </p:sp>
      </p:grpSp>
      <p:grpSp>
        <p:nvGrpSpPr>
          <p:cNvPr id="131" name="Group 169"/>
          <p:cNvGrpSpPr>
            <a:grpSpLocks/>
          </p:cNvGrpSpPr>
          <p:nvPr/>
        </p:nvGrpSpPr>
        <p:grpSpPr bwMode="auto">
          <a:xfrm>
            <a:off x="431314" y="1752600"/>
            <a:ext cx="1626086" cy="3802798"/>
            <a:chOff x="564810" y="2133600"/>
            <a:chExt cx="1626457" cy="3802192"/>
          </a:xfrm>
        </p:grpSpPr>
        <p:sp>
          <p:nvSpPr>
            <p:cNvPr id="132" name="Rectangle 4"/>
            <p:cNvSpPr>
              <a:spLocks noChangeArrowheads="1"/>
            </p:cNvSpPr>
            <p:nvPr/>
          </p:nvSpPr>
          <p:spPr bwMode="auto">
            <a:xfrm>
              <a:off x="762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3" name="Rectangle 5"/>
            <p:cNvSpPr>
              <a:spLocks noChangeArrowheads="1"/>
            </p:cNvSpPr>
            <p:nvPr/>
          </p:nvSpPr>
          <p:spPr bwMode="auto">
            <a:xfrm>
              <a:off x="1066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4" name="Rectangle 6"/>
            <p:cNvSpPr>
              <a:spLocks noChangeArrowheads="1"/>
            </p:cNvSpPr>
            <p:nvPr/>
          </p:nvSpPr>
          <p:spPr bwMode="auto">
            <a:xfrm>
              <a:off x="1371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5" name="Rectangle 7"/>
            <p:cNvSpPr>
              <a:spLocks noChangeArrowheads="1"/>
            </p:cNvSpPr>
            <p:nvPr/>
          </p:nvSpPr>
          <p:spPr bwMode="auto">
            <a:xfrm>
              <a:off x="1676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6" name="Rectangle 9"/>
            <p:cNvSpPr>
              <a:spLocks noChangeArrowheads="1"/>
            </p:cNvSpPr>
            <p:nvPr/>
          </p:nvSpPr>
          <p:spPr bwMode="auto">
            <a:xfrm>
              <a:off x="7620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7" name="Rectangle 10"/>
            <p:cNvSpPr>
              <a:spLocks noChangeArrowheads="1"/>
            </p:cNvSpPr>
            <p:nvPr/>
          </p:nvSpPr>
          <p:spPr bwMode="auto">
            <a:xfrm>
              <a:off x="10668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8" name="Rectangle 11"/>
            <p:cNvSpPr>
              <a:spLocks noChangeArrowheads="1"/>
            </p:cNvSpPr>
            <p:nvPr/>
          </p:nvSpPr>
          <p:spPr bwMode="auto">
            <a:xfrm>
              <a:off x="13716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9" name="Rectangle 12"/>
            <p:cNvSpPr>
              <a:spLocks noChangeArrowheads="1"/>
            </p:cNvSpPr>
            <p:nvPr/>
          </p:nvSpPr>
          <p:spPr bwMode="auto">
            <a:xfrm>
              <a:off x="16764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0" name="Rectangle 13"/>
            <p:cNvSpPr>
              <a:spLocks noChangeArrowheads="1"/>
            </p:cNvSpPr>
            <p:nvPr/>
          </p:nvSpPr>
          <p:spPr bwMode="auto">
            <a:xfrm>
              <a:off x="7620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1" name="Rectangle 14"/>
            <p:cNvSpPr>
              <a:spLocks noChangeArrowheads="1"/>
            </p:cNvSpPr>
            <p:nvPr/>
          </p:nvSpPr>
          <p:spPr bwMode="auto">
            <a:xfrm>
              <a:off x="10668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2" name="Rectangle 15"/>
            <p:cNvSpPr>
              <a:spLocks noChangeArrowheads="1"/>
            </p:cNvSpPr>
            <p:nvPr/>
          </p:nvSpPr>
          <p:spPr bwMode="auto">
            <a:xfrm>
              <a:off x="13716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3" name="Rectangle 16"/>
            <p:cNvSpPr>
              <a:spLocks noChangeArrowheads="1"/>
            </p:cNvSpPr>
            <p:nvPr/>
          </p:nvSpPr>
          <p:spPr bwMode="auto">
            <a:xfrm>
              <a:off x="16764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4" name="Rectangle 17"/>
            <p:cNvSpPr>
              <a:spLocks noChangeArrowheads="1"/>
            </p:cNvSpPr>
            <p:nvPr/>
          </p:nvSpPr>
          <p:spPr bwMode="auto">
            <a:xfrm>
              <a:off x="7620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5" name="Rectangle 18"/>
            <p:cNvSpPr>
              <a:spLocks noChangeArrowheads="1"/>
            </p:cNvSpPr>
            <p:nvPr/>
          </p:nvSpPr>
          <p:spPr bwMode="auto">
            <a:xfrm>
              <a:off x="1066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6" name="Rectangle 19"/>
            <p:cNvSpPr>
              <a:spLocks noChangeArrowheads="1"/>
            </p:cNvSpPr>
            <p:nvPr/>
          </p:nvSpPr>
          <p:spPr bwMode="auto">
            <a:xfrm>
              <a:off x="13716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7" name="Rectangle 20"/>
            <p:cNvSpPr>
              <a:spLocks noChangeArrowheads="1"/>
            </p:cNvSpPr>
            <p:nvPr/>
          </p:nvSpPr>
          <p:spPr bwMode="auto">
            <a:xfrm>
              <a:off x="16764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8" name="Rectangle 21"/>
            <p:cNvSpPr>
              <a:spLocks noChangeArrowheads="1"/>
            </p:cNvSpPr>
            <p:nvPr/>
          </p:nvSpPr>
          <p:spPr bwMode="auto">
            <a:xfrm>
              <a:off x="762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9" name="Rectangle 22"/>
            <p:cNvSpPr>
              <a:spLocks noChangeArrowheads="1"/>
            </p:cNvSpPr>
            <p:nvPr/>
          </p:nvSpPr>
          <p:spPr bwMode="auto">
            <a:xfrm>
              <a:off x="1066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0" name="Rectangle 23"/>
            <p:cNvSpPr>
              <a:spLocks noChangeArrowheads="1"/>
            </p:cNvSpPr>
            <p:nvPr/>
          </p:nvSpPr>
          <p:spPr bwMode="auto">
            <a:xfrm>
              <a:off x="13716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1" name="Rectangle 24"/>
            <p:cNvSpPr>
              <a:spLocks noChangeArrowheads="1"/>
            </p:cNvSpPr>
            <p:nvPr/>
          </p:nvSpPr>
          <p:spPr bwMode="auto">
            <a:xfrm>
              <a:off x="16764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2" name="Rectangle 25"/>
            <p:cNvSpPr>
              <a:spLocks noChangeArrowheads="1"/>
            </p:cNvSpPr>
            <p:nvPr/>
          </p:nvSpPr>
          <p:spPr bwMode="auto">
            <a:xfrm>
              <a:off x="7620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10668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13716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16764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6" name="Rectangle 29"/>
            <p:cNvSpPr>
              <a:spLocks noChangeArrowheads="1"/>
            </p:cNvSpPr>
            <p:nvPr/>
          </p:nvSpPr>
          <p:spPr bwMode="auto">
            <a:xfrm>
              <a:off x="7620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7" name="Rectangle 30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8" name="Rectangle 31"/>
            <p:cNvSpPr>
              <a:spLocks noChangeArrowheads="1"/>
            </p:cNvSpPr>
            <p:nvPr/>
          </p:nvSpPr>
          <p:spPr bwMode="auto">
            <a:xfrm>
              <a:off x="13716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9" name="Rectangle 32"/>
            <p:cNvSpPr>
              <a:spLocks noChangeArrowheads="1"/>
            </p:cNvSpPr>
            <p:nvPr/>
          </p:nvSpPr>
          <p:spPr bwMode="auto">
            <a:xfrm>
              <a:off x="16764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0" name="Rectangle 33"/>
            <p:cNvSpPr>
              <a:spLocks noChangeArrowheads="1"/>
            </p:cNvSpPr>
            <p:nvPr/>
          </p:nvSpPr>
          <p:spPr bwMode="auto">
            <a:xfrm>
              <a:off x="7620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1" name="Rectangle 34"/>
            <p:cNvSpPr>
              <a:spLocks noChangeArrowheads="1"/>
            </p:cNvSpPr>
            <p:nvPr/>
          </p:nvSpPr>
          <p:spPr bwMode="auto">
            <a:xfrm>
              <a:off x="10668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2" name="Rectangle 35"/>
            <p:cNvSpPr>
              <a:spLocks noChangeArrowheads="1"/>
            </p:cNvSpPr>
            <p:nvPr/>
          </p:nvSpPr>
          <p:spPr bwMode="auto">
            <a:xfrm>
              <a:off x="13716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3" name="Rectangle 36"/>
            <p:cNvSpPr>
              <a:spLocks noChangeArrowheads="1"/>
            </p:cNvSpPr>
            <p:nvPr/>
          </p:nvSpPr>
          <p:spPr bwMode="auto">
            <a:xfrm>
              <a:off x="16764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4" name="Rectangle 37"/>
            <p:cNvSpPr>
              <a:spLocks noChangeArrowheads="1"/>
            </p:cNvSpPr>
            <p:nvPr/>
          </p:nvSpPr>
          <p:spPr bwMode="auto">
            <a:xfrm>
              <a:off x="762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5" name="Rectangle 38"/>
            <p:cNvSpPr>
              <a:spLocks noChangeArrowheads="1"/>
            </p:cNvSpPr>
            <p:nvPr/>
          </p:nvSpPr>
          <p:spPr bwMode="auto">
            <a:xfrm>
              <a:off x="10668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6" name="Rectangle 39"/>
            <p:cNvSpPr>
              <a:spLocks noChangeArrowheads="1"/>
            </p:cNvSpPr>
            <p:nvPr/>
          </p:nvSpPr>
          <p:spPr bwMode="auto">
            <a:xfrm>
              <a:off x="1371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7" name="Rectangle 40"/>
            <p:cNvSpPr>
              <a:spLocks noChangeArrowheads="1"/>
            </p:cNvSpPr>
            <p:nvPr/>
          </p:nvSpPr>
          <p:spPr bwMode="auto">
            <a:xfrm>
              <a:off x="1676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8" name="Rectangle 41"/>
            <p:cNvSpPr>
              <a:spLocks noChangeArrowheads="1"/>
            </p:cNvSpPr>
            <p:nvPr/>
          </p:nvSpPr>
          <p:spPr bwMode="auto">
            <a:xfrm>
              <a:off x="7620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9" name="Rectangle 42"/>
            <p:cNvSpPr>
              <a:spLocks noChangeArrowheads="1"/>
            </p:cNvSpPr>
            <p:nvPr/>
          </p:nvSpPr>
          <p:spPr bwMode="auto">
            <a:xfrm>
              <a:off x="10668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0" name="Rectangle 43"/>
            <p:cNvSpPr>
              <a:spLocks noChangeArrowheads="1"/>
            </p:cNvSpPr>
            <p:nvPr/>
          </p:nvSpPr>
          <p:spPr bwMode="auto">
            <a:xfrm>
              <a:off x="13716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1" name="Rectangle 44"/>
            <p:cNvSpPr>
              <a:spLocks noChangeArrowheads="1"/>
            </p:cNvSpPr>
            <p:nvPr/>
          </p:nvSpPr>
          <p:spPr bwMode="auto">
            <a:xfrm>
              <a:off x="16764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2" name="Text Box 126"/>
            <p:cNvSpPr txBox="1">
              <a:spLocks noChangeArrowheads="1"/>
            </p:cNvSpPr>
            <p:nvPr/>
          </p:nvSpPr>
          <p:spPr bwMode="auto">
            <a:xfrm>
              <a:off x="564810" y="5104927"/>
              <a:ext cx="1626457" cy="8308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4-wide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Superscalar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3" name="Line 179"/>
          <p:cNvSpPr>
            <a:spLocks noChangeShapeType="1"/>
          </p:cNvSpPr>
          <p:nvPr/>
        </p:nvSpPr>
        <p:spPr bwMode="auto">
          <a:xfrm>
            <a:off x="488950" y="1752600"/>
            <a:ext cx="0" cy="2743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Text Box 180"/>
          <p:cNvSpPr txBox="1">
            <a:spLocks noChangeArrowheads="1"/>
          </p:cNvSpPr>
          <p:nvPr/>
        </p:nvSpPr>
        <p:spPr bwMode="auto">
          <a:xfrm rot="-5400000">
            <a:off x="27782" y="2791618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311448" y="5246132"/>
            <a:ext cx="187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>
                <a:solidFill>
                  <a:schemeClr val="accent1"/>
                </a:solidFill>
              </a:rPr>
              <a:t>Switch to thread B on thread A L2 miss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4673648" y="5505271"/>
            <a:ext cx="187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>
                <a:solidFill>
                  <a:schemeClr val="accent1"/>
                </a:solidFill>
              </a:rPr>
              <a:t>Switch </a:t>
            </a:r>
            <a:r>
              <a:rPr lang="en-US" sz="2600" dirty="0" smtClean="0">
                <a:solidFill>
                  <a:schemeClr val="accent1"/>
                </a:solidFill>
              </a:rPr>
              <a:t>threads every cycle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807248" y="5105400"/>
            <a:ext cx="187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 smtClean="0">
                <a:solidFill>
                  <a:schemeClr val="accent1"/>
                </a:solidFill>
              </a:rPr>
              <a:t>Insns from multiple </a:t>
            </a:r>
            <a:r>
              <a:rPr lang="en-US" sz="2600" smtClean="0">
                <a:solidFill>
                  <a:schemeClr val="accent1"/>
                </a:solidFill>
              </a:rPr>
              <a:t>threads coexist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2484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" y="3734040"/>
            <a:ext cx="118651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Power Efficiency</a:t>
            </a:r>
            <a:endParaRPr lang="en-AU" dirty="0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21467777"/>
              </p:ext>
            </p:ext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1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8008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4004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386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Pentium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Atom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K10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Dual-core 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  <p:extLst>
      <p:ext uri="{BB962C8B-B14F-4D97-AF65-F5344CB8AC3E}">
        <p14:creationId xmlns:p14="http://schemas.microsoft.com/office/powerpoint/2010/main" val="21224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525780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180nm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38800" y="38531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529081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32nm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01000" y="22098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663292" y="33889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  <p:bldP spid="2" grpId="0"/>
      <p:bldP spid="21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477000" y="381000"/>
            <a:ext cx="381000" cy="1752600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524000"/>
            <a:ext cx="268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Lower Frequency</a:t>
            </a:r>
          </a:p>
        </p:txBody>
      </p:sp>
    </p:spTree>
    <p:extLst>
      <p:ext uri="{BB962C8B-B14F-4D97-AF65-F5344CB8AC3E}">
        <p14:creationId xmlns:p14="http://schemas.microsoft.com/office/powerpoint/2010/main" val="38907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27161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Power Efficiency</a:t>
            </a:r>
            <a:endParaRPr lang="en-AU" dirty="0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6273225"/>
            <a:ext cx="7916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i="1" dirty="0" smtClean="0">
                <a:solidFill>
                  <a:schemeClr val="bg1"/>
                </a:solidFill>
                <a:sym typeface="Wingdings" pitchFamily="2" charset="2"/>
              </a:rPr>
              <a:t>Those simpler cores did something very right.</a:t>
            </a:r>
            <a:endParaRPr lang="en-AU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152400" y="4800600"/>
          <a:ext cx="8839199" cy="14630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 i5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Nehal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3300MHz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 i5 Ivy Br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3400MHz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391400" y="5511224"/>
            <a:ext cx="533400" cy="813375"/>
          </a:xfrm>
          <a:prstGeom prst="ellipse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2781300"/>
            <a:ext cx="228600" cy="1828800"/>
          </a:xfrm>
          <a:prstGeom prst="straightConnector1">
            <a:avLst/>
          </a:prstGeom>
          <a:ln w="28575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81327" y="2590800"/>
            <a:ext cx="590673" cy="2209800"/>
            <a:chOff x="3981327" y="2590800"/>
            <a:chExt cx="590673" cy="2209800"/>
          </a:xfrm>
        </p:grpSpPr>
        <p:sp>
          <p:nvSpPr>
            <p:cNvPr id="2" name="Oval 1"/>
            <p:cNvSpPr/>
            <p:nvPr/>
          </p:nvSpPr>
          <p:spPr>
            <a:xfrm>
              <a:off x="4038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038600" y="4419600"/>
              <a:ext cx="533400" cy="3810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81327" y="2933700"/>
              <a:ext cx="133473" cy="1562100"/>
            </a:xfrm>
            <a:custGeom>
              <a:avLst/>
              <a:gdLst>
                <a:gd name="connsiteX0" fmla="*/ 133473 w 133473"/>
                <a:gd name="connsiteY0" fmla="*/ 0 h 1562100"/>
                <a:gd name="connsiteX1" fmla="*/ 123 w 133473"/>
                <a:gd name="connsiteY1" fmla="*/ 838200 h 1562100"/>
                <a:gd name="connsiteX2" fmla="*/ 114423 w 133473"/>
                <a:gd name="connsiteY2" fmla="*/ 1562100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73" h="1562100">
                  <a:moveTo>
                    <a:pt x="133473" y="0"/>
                  </a:moveTo>
                  <a:cubicBezTo>
                    <a:pt x="68385" y="288925"/>
                    <a:pt x="3298" y="577850"/>
                    <a:pt x="123" y="838200"/>
                  </a:cubicBezTo>
                  <a:cubicBezTo>
                    <a:pt x="-3052" y="1098550"/>
                    <a:pt x="55685" y="1330325"/>
                    <a:pt x="114423" y="156210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4802" y="2590800"/>
            <a:ext cx="820598" cy="2209800"/>
            <a:chOff x="8094802" y="2590800"/>
            <a:chExt cx="820598" cy="2209800"/>
          </a:xfrm>
        </p:grpSpPr>
        <p:sp>
          <p:nvSpPr>
            <p:cNvPr id="10" name="Oval 9"/>
            <p:cNvSpPr/>
            <p:nvPr/>
          </p:nvSpPr>
          <p:spPr>
            <a:xfrm>
              <a:off x="8229600" y="2590800"/>
              <a:ext cx="5334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4419600"/>
              <a:ext cx="762000" cy="381000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094802" y="2916169"/>
              <a:ext cx="225814" cy="1560581"/>
            </a:xfrm>
            <a:custGeom>
              <a:avLst/>
              <a:gdLst>
                <a:gd name="connsiteX0" fmla="*/ 191948 w 225814"/>
                <a:gd name="connsiteY0" fmla="*/ 17531 h 1560581"/>
                <a:gd name="connsiteX1" fmla="*/ 210998 w 225814"/>
                <a:gd name="connsiteY1" fmla="*/ 93731 h 1560581"/>
                <a:gd name="connsiteX2" fmla="*/ 1448 w 225814"/>
                <a:gd name="connsiteY2" fmla="*/ 741431 h 1560581"/>
                <a:gd name="connsiteX3" fmla="*/ 134798 w 225814"/>
                <a:gd name="connsiteY3" fmla="*/ 1560581 h 15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14" h="1560581">
                  <a:moveTo>
                    <a:pt x="191948" y="17531"/>
                  </a:moveTo>
                  <a:cubicBezTo>
                    <a:pt x="217348" y="-4694"/>
                    <a:pt x="242748" y="-26919"/>
                    <a:pt x="210998" y="93731"/>
                  </a:cubicBezTo>
                  <a:cubicBezTo>
                    <a:pt x="179248" y="214381"/>
                    <a:pt x="14148" y="496956"/>
                    <a:pt x="1448" y="741431"/>
                  </a:cubicBezTo>
                  <a:cubicBezTo>
                    <a:pt x="-11252" y="985906"/>
                    <a:pt x="61773" y="1273243"/>
                    <a:pt x="134798" y="1560581"/>
                  </a:cubicBezTo>
                </a:path>
              </a:pathLst>
            </a:cu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8153400" y="5511225"/>
            <a:ext cx="762000" cy="81337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19050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19050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43200" y="38862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" y="3886200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09600" y="3581400"/>
            <a:ext cx="1371600" cy="3810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902" y="5981700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4-wide pipeline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3962400"/>
            <a:ext cx="381000" cy="201930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Multi-Core </a:t>
            </a:r>
            <a:r>
              <a:rPr lang="en-US" sz="3300" dirty="0" smtClean="0">
                <a:solidFill>
                  <a:schemeClr val="bg1"/>
                </a:solidFill>
              </a:rPr>
              <a:t>vs.</a:t>
            </a:r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Multi-Issue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           Programs:</a:t>
            </a:r>
          </a:p>
          <a:p>
            <a:pPr>
              <a:lnSpc>
                <a:spcPct val="120000"/>
              </a:lnSpc>
              <a:tabLst>
                <a:tab pos="515938" algn="l"/>
                <a:tab pos="5540375" algn="l"/>
              </a:tabLst>
            </a:pPr>
            <a:r>
              <a:rPr lang="en-US" sz="2800" dirty="0" smtClean="0"/>
              <a:t> Num. Pipelines:</a:t>
            </a:r>
          </a:p>
          <a:p>
            <a:pPr>
              <a:lnSpc>
                <a:spcPct val="130000"/>
              </a:lnSpc>
              <a:tabLst>
                <a:tab pos="515938" algn="l"/>
                <a:tab pos="5540375" algn="l"/>
              </a:tabLst>
            </a:pPr>
            <a:r>
              <a:rPr lang="en-US" sz="2800" dirty="0"/>
              <a:t> </a:t>
            </a:r>
            <a:r>
              <a:rPr lang="en-US" sz="2800" dirty="0" smtClean="0"/>
              <a:t>Pipeline Width: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Hyperthreads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(Intel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6197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62135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301744" y="990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229500" y="1600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1077100" y="1600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744100" y="2133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533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7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7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89418" y="838200"/>
            <a:ext cx="39321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 die (aka 8 sockets)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 core per socket</a:t>
            </a:r>
          </a:p>
          <a:p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HT per core</a:t>
            </a:r>
          </a:p>
          <a:p>
            <a:endParaRPr lang="en-US" sz="32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Note: a socket is a processor,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where each processor may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ave multiple processing 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ores, so this is an example 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a multiprocessor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hyperthreaded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4802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Parallel Programming</a:t>
            </a:r>
            <a:endParaRPr lang="en-AU" dirty="0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 difficulties</a:t>
            </a:r>
          </a:p>
          <a:p>
            <a:pPr lvl="1"/>
            <a:r>
              <a:rPr lang="en-AU" dirty="0" smtClean="0">
                <a:solidFill>
                  <a:schemeClr val="accent1"/>
                </a:solidFill>
              </a:rPr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How do you write parallel programs?</a:t>
            </a:r>
          </a:p>
          <a:p>
            <a:pPr marL="914400" lvl="2" indent="0">
              <a:buNone/>
            </a:pPr>
            <a:r>
              <a:rPr lang="en-AU" sz="2800" dirty="0" smtClean="0"/>
              <a:t>... without knowing exact underlying architecture?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Partition work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serial part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Serial part eventually dominates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7807" y="487680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4211" y="54102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10853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is a necessity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Necessity, not luxury</a:t>
            </a:r>
          </a:p>
          <a:p>
            <a:r>
              <a:rPr lang="en-US" dirty="0"/>
              <a:t>	</a:t>
            </a:r>
            <a:r>
              <a:rPr lang="en-US" dirty="0" smtClean="0"/>
              <a:t>Power wall</a:t>
            </a:r>
          </a:p>
          <a:p>
            <a:endParaRPr lang="en-US" dirty="0"/>
          </a:p>
          <a:p>
            <a:r>
              <a:rPr lang="en-US" dirty="0" smtClean="0"/>
              <a:t>Not easy to get performance out of</a:t>
            </a:r>
          </a:p>
          <a:p>
            <a:endParaRPr lang="en-US" dirty="0"/>
          </a:p>
          <a:p>
            <a:r>
              <a:rPr lang="en-US" dirty="0" smtClean="0"/>
              <a:t>Many solutions</a:t>
            </a:r>
          </a:p>
          <a:p>
            <a:r>
              <a:rPr lang="en-US" dirty="0" smtClean="0"/>
              <a:t>	Pipelining</a:t>
            </a:r>
          </a:p>
          <a:p>
            <a:r>
              <a:rPr lang="en-US" dirty="0" smtClean="0"/>
              <a:t>	Multi-issue</a:t>
            </a:r>
          </a:p>
          <a:p>
            <a:r>
              <a:rPr lang="en-US" dirty="0"/>
              <a:t>	</a:t>
            </a:r>
            <a:r>
              <a:rPr lang="en-US" dirty="0" err="1" smtClean="0"/>
              <a:t>Hyperthreading</a:t>
            </a:r>
            <a:endParaRPr lang="en-US" dirty="0" smtClean="0"/>
          </a:p>
          <a:p>
            <a:r>
              <a:rPr lang="en-US" dirty="0" smtClean="0"/>
              <a:t>	Multicore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 difficulties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Partitioning work</a:t>
            </a:r>
          </a:p>
          <a:p>
            <a:pPr lvl="1"/>
            <a:r>
              <a:rPr lang="en-AU" dirty="0">
                <a:solidFill>
                  <a:schemeClr val="accent1"/>
                </a:solidFill>
              </a:rPr>
              <a:t>Coordination &amp; synchronization</a:t>
            </a:r>
          </a:p>
          <a:p>
            <a:pPr lvl="1"/>
            <a:r>
              <a:rPr lang="en-AU" dirty="0"/>
              <a:t>Communications overhead</a:t>
            </a:r>
          </a:p>
          <a:p>
            <a:pPr lvl="1"/>
            <a:r>
              <a:rPr lang="en-AU" dirty="0"/>
              <a:t>How do you write parallel programs?</a:t>
            </a:r>
          </a:p>
          <a:p>
            <a:pPr marL="914400" lvl="2" indent="0">
              <a:buNone/>
            </a:pPr>
            <a:r>
              <a:rPr lang="en-AU" sz="2800" dirty="0"/>
              <a:t>... without knowing exact underlying architecture?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47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3581400"/>
            <a:ext cx="5334000" cy="10668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6916" y="420118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3124200"/>
            <a:ext cx="8305800" cy="30480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4137" y="3200400"/>
            <a:ext cx="66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1621" y="3581400"/>
            <a:ext cx="135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 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career…</a:t>
            </a:r>
          </a:p>
        </p:txBody>
      </p:sp>
    </p:spTree>
    <p:extLst>
      <p:ext uri="{BB962C8B-B14F-4D97-AF65-F5344CB8AC3E}">
        <p14:creationId xmlns:p14="http://schemas.microsoft.com/office/powerpoint/2010/main" val="26971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800" dirty="0" smtClean="0"/>
              <a:t>Big Picture: Parallelism and Synchronization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686800" cy="5638800"/>
          </a:xfrm>
        </p:spPr>
        <p:txBody>
          <a:bodyPr/>
          <a:lstStyle/>
          <a:p>
            <a:r>
              <a:rPr lang="en-US" dirty="0" smtClean="0"/>
              <a:t>How do I take advantage of </a:t>
            </a:r>
            <a:r>
              <a:rPr lang="en-US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I write (</a:t>
            </a:r>
            <a:r>
              <a:rPr lang="en-US" b="1" dirty="0" smtClean="0"/>
              <a:t>correct</a:t>
            </a:r>
            <a:r>
              <a:rPr lang="en-US" dirty="0" smtClean="0"/>
              <a:t>) parallel programs?</a:t>
            </a:r>
          </a:p>
          <a:p>
            <a:endParaRPr lang="en-US" dirty="0"/>
          </a:p>
          <a:p>
            <a:r>
              <a:rPr lang="en-US" dirty="0" smtClean="0"/>
              <a:t>What primitives do I need to implement correct parallel programs?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00400" y="1676400"/>
            <a:ext cx="1600200" cy="6096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Topics: 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Cache Coherency</a:t>
            </a:r>
          </a:p>
          <a:p>
            <a:endParaRPr lang="en-US" dirty="0" smtClean="0"/>
          </a:p>
          <a:p>
            <a:r>
              <a:rPr lang="en-US" dirty="0" smtClean="0"/>
              <a:t>Synchronizing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Atomic Instructions</a:t>
            </a:r>
          </a:p>
          <a:p>
            <a:pPr marL="631825" lvl="1" indent="-45720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HW support for synchronization</a:t>
            </a:r>
          </a:p>
          <a:p>
            <a:endParaRPr lang="en-US" dirty="0" smtClean="0"/>
          </a:p>
          <a:p>
            <a:r>
              <a:rPr lang="en-US" dirty="0" smtClean="0"/>
              <a:t>How to write parallel programs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Threads and processes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80s out of 100s</a:t>
            </a:r>
            <a:endParaRPr lang="en-US" sz="28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Multiply can be parallelized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1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3200" baseline="-25000" dirty="0" err="1" smtClean="0">
                    <a:solidFill>
                      <a:schemeClr val="bg1"/>
                    </a:solidFill>
                  </a:rPr>
                  <a:t>unaffected</a:t>
                </a:r>
                <a:endParaRPr lang="en-US" sz="3200" baseline="-25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399765" cy="861646"/>
              </a:xfrm>
              <a:prstGeom prst="rect">
                <a:avLst/>
              </a:prstGeom>
              <a:blipFill rotWithShape="1">
                <a:blip r:embed="rId4"/>
                <a:stretch>
                  <a:fillRect l="-2479" r="-19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Coherency Problem</a:t>
            </a:r>
            <a:r>
              <a:rPr lang="en-US" dirty="0" smtClean="0"/>
              <a:t>: What happens when to two or more processors cache </a:t>
            </a:r>
            <a:r>
              <a:rPr lang="en-US" b="1" i="1" dirty="0" smtClean="0"/>
              <a:t>shared</a:t>
            </a:r>
            <a:r>
              <a:rPr lang="en-US" dirty="0" smtClean="0"/>
              <a:t> data?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Cache Coherency Problem</a:t>
            </a:r>
            <a:r>
              <a:rPr lang="en-US" dirty="0" smtClean="0"/>
              <a:t>: What happens when to two or more processors cache </a:t>
            </a:r>
            <a:r>
              <a:rPr lang="en-US" i="1" dirty="0" smtClean="0"/>
              <a:t>shared</a:t>
            </a:r>
            <a:r>
              <a:rPr lang="en-US" dirty="0" smtClean="0"/>
              <a:t> data? </a:t>
            </a:r>
          </a:p>
          <a:p>
            <a:endParaRPr lang="en-US" dirty="0"/>
          </a:p>
          <a:p>
            <a:r>
              <a:rPr lang="en-US" dirty="0" smtClean="0"/>
              <a:t>i.e. the view of memory held by two different processors is through their individual caches. </a:t>
            </a:r>
          </a:p>
          <a:p>
            <a:endParaRPr lang="en-US" dirty="0" smtClean="0"/>
          </a:p>
          <a:p>
            <a:r>
              <a:rPr lang="en-US" dirty="0" smtClean="0"/>
              <a:t>As a result, processors can see different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incoherent</a:t>
            </a:r>
            <a:r>
              <a:rPr lang="en-US" dirty="0" smtClean="0"/>
              <a:t>) values to the </a:t>
            </a:r>
            <a:r>
              <a:rPr lang="en-US" i="1" dirty="0" smtClean="0"/>
              <a:t>same</a:t>
            </a:r>
            <a:r>
              <a:rPr lang="en-US" dirty="0" smtClean="0"/>
              <a:t> memory location.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Parallelism and Synchronization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5638800"/>
          </a:xfrm>
        </p:spPr>
        <p:txBody>
          <a:bodyPr/>
          <a:lstStyle/>
          <a:p>
            <a:r>
              <a:rPr lang="en-US" dirty="0" smtClean="0"/>
              <a:t>Each processor core has its own L1 cache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95800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189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8976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57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8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Parallelism and Synchronization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525001" cy="5638800"/>
          </a:xfrm>
        </p:spPr>
        <p:txBody>
          <a:bodyPr/>
          <a:lstStyle/>
          <a:p>
            <a:r>
              <a:rPr lang="en-US" dirty="0"/>
              <a:t>Each processor core has its own L1 cache</a:t>
            </a:r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11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29" name="Rectangle 28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0" name="Rectangle 29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Core3</a:t>
            </a:r>
            <a:endParaRPr lang="en-US" sz="2400" dirty="0"/>
          </a:p>
        </p:txBody>
      </p:sp>
      <p:sp>
        <p:nvSpPr>
          <p:cNvPr id="31" name="Rectangle 30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17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Core2</a:t>
            </a:r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18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810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810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810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9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2 – 4</a:t>
            </a:r>
            <a:r>
              <a:rPr lang="en-AU" dirty="0" smtClean="0"/>
              <a:t>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processor dies</a:t>
            </a:r>
            <a:r>
              <a:rPr lang="en-AU" dirty="0"/>
              <a:t>, 2 – 8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single physical address</a:t>
            </a:r>
            <a:r>
              <a:rPr lang="en-AU" i="1" dirty="0" smtClean="0">
                <a:solidFill>
                  <a:schemeClr val="accent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r>
              <a:rPr lang="en-AU" dirty="0" smtClean="0"/>
              <a:t>Assume physical addresses (ignore virtual memory)</a:t>
            </a:r>
          </a:p>
          <a:p>
            <a:pPr lvl="1"/>
            <a:r>
              <a:rPr lang="en-AU" dirty="0" smtClean="0"/>
              <a:t>Assume uniform memory access (ignore NUMA)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>
            <p:custDataLst>
              <p:tags r:id="rId12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3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4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5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6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Core3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7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0" name="Rectangle 39"/>
          <p:cNvSpPr/>
          <p:nvPr>
            <p:custDataLst>
              <p:tags r:id="rId18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Core2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19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60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Shared Memory Multiprocessors</a:t>
            </a:r>
            <a:endParaRPr lang="en-AU" dirty="0"/>
          </a:p>
        </p:txBody>
      </p:sp>
      <p:sp>
        <p:nvSpPr>
          <p:cNvPr id="533504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144000" cy="2057400"/>
          </a:xfrm>
        </p:spPr>
        <p:txBody>
          <a:bodyPr>
            <a:noAutofit/>
          </a:bodyPr>
          <a:lstStyle/>
          <a:p>
            <a:r>
              <a:rPr lang="en-AU" dirty="0" smtClean="0"/>
              <a:t>Shared Memory Multiprocessor (SMP)</a:t>
            </a:r>
          </a:p>
          <a:p>
            <a:pPr lvl="1"/>
            <a:r>
              <a:rPr lang="en-AU" dirty="0"/>
              <a:t>Typical (today): 2 – 4</a:t>
            </a:r>
            <a:r>
              <a:rPr lang="en-AU" dirty="0" smtClean="0"/>
              <a:t>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processor dies</a:t>
            </a:r>
            <a:r>
              <a:rPr lang="en-AU" dirty="0"/>
              <a:t>, 2 – 8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cores</a:t>
            </a:r>
            <a:r>
              <a:rPr lang="en-AU" dirty="0"/>
              <a:t> each </a:t>
            </a:r>
            <a:endParaRPr lang="en-AU" dirty="0" smtClean="0"/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HW provides </a:t>
            </a:r>
            <a:r>
              <a:rPr lang="en-A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single physical address </a:t>
            </a:r>
            <a:r>
              <a:rPr lang="en-AU" dirty="0" smtClean="0">
                <a:solidFill>
                  <a:schemeClr val="bg1"/>
                </a:solidFill>
              </a:rPr>
              <a:t>space for all processors</a:t>
            </a:r>
          </a:p>
          <a:p>
            <a:pPr lvl="1"/>
            <a:r>
              <a:rPr lang="en-AU" dirty="0" smtClean="0"/>
              <a:t>Assume physical addresses (ignore virtual memory)</a:t>
            </a:r>
          </a:p>
          <a:p>
            <a:pPr lvl="1"/>
            <a:r>
              <a:rPr lang="en-AU" dirty="0" smtClean="0"/>
              <a:t>Assume uniform memory access (ignore NUMA)</a:t>
            </a:r>
          </a:p>
        </p:txBody>
      </p:sp>
      <p:sp>
        <p:nvSpPr>
          <p:cNvPr id="16" name="TextBox 15"/>
          <p:cNvSpPr txBox="1"/>
          <p:nvPr>
            <p:custDataLst>
              <p:tags r:id="rId3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6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10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1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2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3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4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5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6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7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8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9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47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Cache Coherency Problem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+ </a:t>
            </a:r>
            <a:r>
              <a:rPr lang="en-US" dirty="0" smtClean="0"/>
              <a:t>1;				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/>
              <a:t> + 1;</a:t>
            </a:r>
            <a:br>
              <a:rPr lang="en-US" dirty="0"/>
            </a:br>
            <a:r>
              <a:rPr lang="en-US" dirty="0" smtClean="0"/>
              <a:t>}					}</a:t>
            </a:r>
          </a:p>
          <a:p>
            <a:r>
              <a:rPr lang="en-US" dirty="0" smtClean="0"/>
              <a:t>What will the value 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/>
              <a:t> be after both loops finish?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 noGrp="1"/>
          </p:cNvGraphicFramePr>
          <p:nvPr>
            <p:extLst/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 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3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Cache Coherence Problem</a:t>
            </a:r>
          </a:p>
        </p:txBody>
      </p:sp>
      <p:sp>
        <p:nvSpPr>
          <p:cNvPr id="533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533400"/>
            <a:ext cx="8283575" cy="135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/>
              <a:t>Suppose two CPU cores share a physical address space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Write-through caches</a:t>
            </a:r>
          </a:p>
        </p:txBody>
      </p:sp>
      <p:sp>
        <p:nvSpPr>
          <p:cNvPr id="36" name="TextBox 35"/>
          <p:cNvSpPr txBox="1"/>
          <p:nvPr>
            <p:custDataLst>
              <p:tags r:id="rId1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7" name="Rectangle 36"/>
          <p:cNvSpPr/>
          <p:nvPr>
            <p:custDataLst>
              <p:tags r:id="rId2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38" name="Rectangle 37"/>
          <p:cNvSpPr/>
          <p:nvPr>
            <p:custDataLst>
              <p:tags r:id="rId3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39" name="Straight Arrow Connector 38"/>
          <p:cNvCxnSpPr/>
          <p:nvPr>
            <p:custDataLst>
              <p:tags r:id="rId4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41" name="Rectangle 40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7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10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>
            <p:custDataLst>
              <p:tags r:id="rId11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>
            <p:custDataLst>
              <p:tags r:id="rId1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48" name="Rectangle 47"/>
          <p:cNvSpPr/>
          <p:nvPr>
            <p:custDataLst>
              <p:tags r:id="rId13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9" name="Rectangle 48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50" name="Rectangle 49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51" name="TextBox 50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2" name="TextBox 51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347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baseline="-25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Coherence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What values can be returned by a read</a:t>
            </a:r>
          </a:p>
          <a:p>
            <a:endParaRPr lang="en-US" sz="2800" dirty="0"/>
          </a:p>
          <a:p>
            <a:r>
              <a:rPr lang="en-US" sz="2800" dirty="0" smtClean="0"/>
              <a:t>Consistency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When a written value will be returned by a read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8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smtClean="0"/>
              <a:t>Coherence Defined</a:t>
            </a:r>
            <a:endParaRPr lang="en-AU"/>
          </a:p>
        </p:txBody>
      </p:sp>
      <p:sp>
        <p:nvSpPr>
          <p:cNvPr id="5339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85800"/>
            <a:ext cx="8915400" cy="5943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dirty="0" smtClean="0"/>
              <a:t>Informal: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Reads</a:t>
            </a:r>
            <a:r>
              <a:rPr lang="en-AU" dirty="0" smtClean="0"/>
              <a:t> return most recently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written</a:t>
            </a:r>
            <a:r>
              <a:rPr lang="en-AU" dirty="0" smtClean="0"/>
              <a:t> value</a:t>
            </a:r>
          </a:p>
          <a:p>
            <a:pPr>
              <a:lnSpc>
                <a:spcPct val="90000"/>
              </a:lnSpc>
            </a:pPr>
            <a:r>
              <a:rPr lang="en-AU" dirty="0" smtClean="0"/>
              <a:t>Formal: For concurrent processes P</a:t>
            </a:r>
            <a:r>
              <a:rPr lang="en-AU" baseline="-25000" dirty="0" smtClean="0"/>
              <a:t>1</a:t>
            </a:r>
            <a:r>
              <a:rPr lang="en-AU" dirty="0" smtClean="0"/>
              <a:t> and P</a:t>
            </a:r>
            <a:r>
              <a:rPr lang="en-AU" baseline="-25000" dirty="0" smtClean="0"/>
              <a:t>2</a:t>
            </a:r>
          </a:p>
          <a:p>
            <a:pPr lvl="1">
              <a:lnSpc>
                <a:spcPct val="90000"/>
              </a:lnSpc>
            </a:pP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 writes X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before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 reads X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(with no intervening writes)</a:t>
            </a:r>
            <a:br>
              <a:rPr lang="en-AU" dirty="0" smtClean="0"/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2">
              <a:lnSpc>
                <a:spcPct val="90000"/>
              </a:lnSpc>
            </a:pPr>
            <a:r>
              <a:rPr lang="en-AU" dirty="0" smtClean="0">
                <a:solidFill>
                  <a:srgbClr val="FF0000"/>
                </a:solidFill>
                <a:sym typeface="Symbol" pitchFamily="18" charset="2"/>
              </a:rPr>
              <a:t>(preserve program order)</a:t>
            </a:r>
          </a:p>
          <a:p>
            <a:pPr lvl="1">
              <a:lnSpc>
                <a:spcPct val="90000"/>
              </a:lnSpc>
            </a:pP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 writes X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AU" dirty="0" smtClean="0">
                <a:sym typeface="Symbol" pitchFamily="18" charset="2"/>
              </a:rPr>
              <a:t>before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 reads X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read returns written value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(coherent memory view, can’t read old value forever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AU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1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 writes X</a:t>
            </a:r>
            <a:r>
              <a:rPr lang="en-AU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AU" dirty="0" smtClean="0">
                <a:sym typeface="Symbol" pitchFamily="18" charset="2"/>
              </a:rPr>
              <a:t>and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P</a:t>
            </a:r>
            <a:r>
              <a:rPr lang="en-AU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2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 writes X</a:t>
            </a:r>
            <a:r>
              <a:rPr lang="en-AU" dirty="0" smtClean="0">
                <a:sym typeface="Symbol" pitchFamily="18" charset="2"/>
              </a:rPr>
              <a:t/>
            </a:r>
            <a:br>
              <a:rPr lang="en-AU" dirty="0" smtClean="0">
                <a:sym typeface="Symbol" pitchFamily="18" charset="2"/>
              </a:rPr>
            </a:br>
            <a:r>
              <a:rPr lang="en-AU" dirty="0" smtClean="0">
                <a:sym typeface="Symbol" pitchFamily="18" charset="2"/>
              </a:rPr>
              <a:t> all processors see writes in the same order</a:t>
            </a:r>
          </a:p>
          <a:p>
            <a:pPr lvl="2">
              <a:lnSpc>
                <a:spcPct val="90000"/>
              </a:lnSpc>
            </a:pPr>
            <a:r>
              <a:rPr lang="en-AU" dirty="0" smtClean="0">
                <a:sym typeface="Symbol" pitchFamily="18" charset="2"/>
              </a:rPr>
              <a:t>all see the same final value for X</a:t>
            </a:r>
          </a:p>
          <a:p>
            <a:pPr lvl="2">
              <a:lnSpc>
                <a:spcPct val="90000"/>
              </a:lnSpc>
            </a:pPr>
            <a:r>
              <a:rPr lang="en-AU" dirty="0" smtClean="0">
                <a:sym typeface="Symbol" pitchFamily="18" charset="2"/>
              </a:rPr>
              <a:t>Aka write serialization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(else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can see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’s write before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’s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and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can see the opposite; their final understanding of state is wrong)</a:t>
            </a:r>
          </a:p>
          <a:p>
            <a:pPr lvl="2">
              <a:lnSpc>
                <a:spcPct val="90000"/>
              </a:lnSpc>
            </a:pPr>
            <a:endParaRPr lang="en-AU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AU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11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Cache Coherence Protocols</a:t>
            </a:r>
          </a:p>
        </p:txBody>
      </p:sp>
      <p:sp>
        <p:nvSpPr>
          <p:cNvPr id="534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Operations performed by caches in multiprocessors to ensure coherence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Migration</a:t>
            </a:r>
            <a:r>
              <a:rPr lang="en-AU" dirty="0"/>
              <a:t> of data to local caches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bandwidth for shared memory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Replication</a:t>
            </a:r>
            <a:r>
              <a:rPr lang="en-AU" dirty="0"/>
              <a:t> of read-shared data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contention for access</a:t>
            </a:r>
          </a:p>
          <a:p>
            <a:pPr>
              <a:lnSpc>
                <a:spcPct val="90000"/>
              </a:lnSpc>
            </a:pPr>
            <a:endParaRPr lang="en-AU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Snooping</a:t>
            </a:r>
            <a:r>
              <a:rPr lang="en-AU" dirty="0" smtClean="0"/>
              <a:t> </a:t>
            </a:r>
            <a:r>
              <a:rPr lang="en-AU" dirty="0"/>
              <a:t>protocols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Each cache monitors bus reads/writes</a:t>
            </a:r>
          </a:p>
        </p:txBody>
      </p:sp>
    </p:spTree>
    <p:extLst>
      <p:ext uri="{BB962C8B-B14F-4D97-AF65-F5344CB8AC3E}">
        <p14:creationId xmlns:p14="http://schemas.microsoft.com/office/powerpoint/2010/main" val="39791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2743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Snooping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for Hardware Cache Coherence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All caches monitor bus and all other caches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Bus read: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respond if you have dirty data</a:t>
            </a:r>
          </a:p>
          <a:p>
            <a:pPr lvl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Bus write: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update/invalidate your copy of data</a:t>
            </a:r>
          </a:p>
          <a:p>
            <a:pPr lvl="1"/>
            <a:endParaRPr lang="en-US" dirty="0" smtClean="0"/>
          </a:p>
        </p:txBody>
      </p:sp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>
          <a:xfrm>
            <a:off x="6858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20" name="Straight Arrow Connector 19" hidden="1"/>
          <p:cNvCxnSpPr/>
          <p:nvPr>
            <p:custDataLst>
              <p:tags r:id="rId4"/>
            </p:custDataLst>
          </p:nvPr>
        </p:nvCxnSpPr>
        <p:spPr>
          <a:xfrm rot="5400000">
            <a:off x="9517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 hidden="1"/>
          <p:cNvCxnSpPr/>
          <p:nvPr>
            <p:custDataLst>
              <p:tags r:id="rId5"/>
            </p:custDataLst>
          </p:nvPr>
        </p:nvCxnSpPr>
        <p:spPr>
          <a:xfrm rot="10800000">
            <a:off x="15240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 hidden="1"/>
          <p:cNvSpPr/>
          <p:nvPr>
            <p:custDataLst>
              <p:tags r:id="rId6"/>
            </p:custDataLst>
          </p:nvPr>
        </p:nvSpPr>
        <p:spPr>
          <a:xfrm>
            <a:off x="30480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1" name="Straight Arrow Connector 30" hidden="1"/>
          <p:cNvCxnSpPr/>
          <p:nvPr>
            <p:custDataLst>
              <p:tags r:id="rId7"/>
            </p:custDataLst>
          </p:nvPr>
        </p:nvCxnSpPr>
        <p:spPr>
          <a:xfrm rot="5400000">
            <a:off x="33139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hidden="1"/>
          <p:cNvCxnSpPr/>
          <p:nvPr>
            <p:custDataLst>
              <p:tags r:id="rId8"/>
            </p:custDataLst>
          </p:nvPr>
        </p:nvCxnSpPr>
        <p:spPr>
          <a:xfrm rot="10800000">
            <a:off x="38862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 hidden="1"/>
          <p:cNvSpPr/>
          <p:nvPr>
            <p:custDataLst>
              <p:tags r:id="rId9"/>
            </p:custDataLst>
          </p:nvPr>
        </p:nvSpPr>
        <p:spPr>
          <a:xfrm>
            <a:off x="6172200" y="4114800"/>
            <a:ext cx="838200" cy="381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Snoop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/>
          <p:nvPr>
            <p:custDataLst>
              <p:tags r:id="rId10"/>
            </p:custDataLst>
          </p:nvPr>
        </p:nvCxnSpPr>
        <p:spPr>
          <a:xfrm rot="5400000">
            <a:off x="6438106" y="4761706"/>
            <a:ext cx="381000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/>
          <p:nvPr>
            <p:custDataLst>
              <p:tags r:id="rId11"/>
            </p:custDataLst>
          </p:nvPr>
        </p:nvCxnSpPr>
        <p:spPr>
          <a:xfrm rot="10800000">
            <a:off x="7010400" y="4341812"/>
            <a:ext cx="382588" cy="1588"/>
          </a:xfrm>
          <a:prstGeom prst="straightConnector1">
            <a:avLst/>
          </a:prstGeom>
          <a:ln w="28575">
            <a:solidFill>
              <a:schemeClr val="accent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3" name="Rectangle 42"/>
          <p:cNvSpPr/>
          <p:nvPr>
            <p:custDataLst>
              <p:tags r:id="rId13"/>
            </p:custDataLst>
          </p:nvPr>
        </p:nvSpPr>
        <p:spPr>
          <a:xfrm>
            <a:off x="266700" y="4267200"/>
            <a:ext cx="20955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44" name="Rectangle 43"/>
          <p:cNvSpPr/>
          <p:nvPr>
            <p:custDataLst>
              <p:tags r:id="rId14"/>
            </p:custDataLst>
          </p:nvPr>
        </p:nvSpPr>
        <p:spPr>
          <a:xfrm>
            <a:off x="14478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45" name="Straight Arrow Connector 44"/>
          <p:cNvCxnSpPr/>
          <p:nvPr>
            <p:custDataLst>
              <p:tags r:id="rId15"/>
            </p:custDataLst>
          </p:nvPr>
        </p:nvCxnSpPr>
        <p:spPr>
          <a:xfrm rot="5400000">
            <a:off x="16390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>
            <p:custDataLst>
              <p:tags r:id="rId1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47" name="Rectangle 46"/>
          <p:cNvSpPr/>
          <p:nvPr>
            <p:custDataLst>
              <p:tags r:id="rId1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48" name="Rectangle 47"/>
          <p:cNvSpPr/>
          <p:nvPr>
            <p:custDataLst>
              <p:tags r:id="rId18"/>
            </p:custDataLst>
          </p:nvPr>
        </p:nvSpPr>
        <p:spPr>
          <a:xfrm>
            <a:off x="533400" y="5562600"/>
            <a:ext cx="8305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>
            <p:custDataLst>
              <p:tags r:id="rId1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>
            <p:custDataLst>
              <p:tags r:id="rId2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>
            <p:custDataLst>
              <p:tags r:id="rId21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8" name="TextBox 57"/>
          <p:cNvSpPr txBox="1"/>
          <p:nvPr>
            <p:custDataLst>
              <p:tags r:id="rId22"/>
            </p:custDataLst>
          </p:nvPr>
        </p:nvSpPr>
        <p:spPr>
          <a:xfrm>
            <a:off x="64008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59" name="Rectangle 58"/>
          <p:cNvSpPr/>
          <p:nvPr>
            <p:custDataLst>
              <p:tags r:id="rId23"/>
            </p:custDataLst>
          </p:nvPr>
        </p:nvSpPr>
        <p:spPr>
          <a:xfrm>
            <a:off x="2667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60" name="Straight Arrow Connector 59"/>
          <p:cNvCxnSpPr/>
          <p:nvPr>
            <p:custDataLst>
              <p:tags r:id="rId24"/>
            </p:custDataLst>
          </p:nvPr>
        </p:nvCxnSpPr>
        <p:spPr>
          <a:xfrm rot="5400000">
            <a:off x="4960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>
            <p:custDataLst>
              <p:tags r:id="rId25"/>
            </p:custDataLst>
          </p:nvPr>
        </p:nvCxnSpPr>
        <p:spPr>
          <a:xfrm rot="10800000">
            <a:off x="10667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>
            <p:custDataLst>
              <p:tags r:id="rId26"/>
            </p:custDataLst>
          </p:nvPr>
        </p:nvSpPr>
        <p:spPr>
          <a:xfrm>
            <a:off x="2781300" y="4267200"/>
            <a:ext cx="20955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63" name="Rectangle 62"/>
          <p:cNvSpPr/>
          <p:nvPr>
            <p:custDataLst>
              <p:tags r:id="rId27"/>
            </p:custDataLst>
          </p:nvPr>
        </p:nvSpPr>
        <p:spPr>
          <a:xfrm>
            <a:off x="39624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64" name="Straight Arrow Connector 63"/>
          <p:cNvCxnSpPr/>
          <p:nvPr>
            <p:custDataLst>
              <p:tags r:id="rId28"/>
            </p:custDataLst>
          </p:nvPr>
        </p:nvCxnSpPr>
        <p:spPr>
          <a:xfrm rot="5400000">
            <a:off x="4153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>
            <p:custDataLst>
              <p:tags r:id="rId29"/>
            </p:custDataLst>
          </p:nvPr>
        </p:nvSpPr>
        <p:spPr>
          <a:xfrm>
            <a:off x="27813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66" name="Straight Arrow Connector 65"/>
          <p:cNvCxnSpPr/>
          <p:nvPr>
            <p:custDataLst>
              <p:tags r:id="rId30"/>
            </p:custDataLst>
          </p:nvPr>
        </p:nvCxnSpPr>
        <p:spPr>
          <a:xfrm rot="5400000">
            <a:off x="3010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>
            <p:custDataLst>
              <p:tags r:id="rId31"/>
            </p:custDataLst>
          </p:nvPr>
        </p:nvCxnSpPr>
        <p:spPr>
          <a:xfrm rot="10800000">
            <a:off x="35813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>
            <p:custDataLst>
              <p:tags r:id="rId32"/>
            </p:custDataLst>
          </p:nvPr>
        </p:nvSpPr>
        <p:spPr>
          <a:xfrm>
            <a:off x="6972300" y="4267200"/>
            <a:ext cx="20955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69" name="Rectangle 68"/>
          <p:cNvSpPr/>
          <p:nvPr>
            <p:custDataLst>
              <p:tags r:id="rId33"/>
            </p:custDataLst>
          </p:nvPr>
        </p:nvSpPr>
        <p:spPr>
          <a:xfrm>
            <a:off x="8153400" y="4724400"/>
            <a:ext cx="914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Cache</a:t>
            </a:r>
            <a:endParaRPr lang="en-US" sz="2000" dirty="0"/>
          </a:p>
        </p:txBody>
      </p:sp>
      <p:cxnSp>
        <p:nvCxnSpPr>
          <p:cNvPr id="70" name="Straight Arrow Connector 69"/>
          <p:cNvCxnSpPr/>
          <p:nvPr>
            <p:custDataLst>
              <p:tags r:id="rId34"/>
            </p:custDataLst>
          </p:nvPr>
        </p:nvCxnSpPr>
        <p:spPr>
          <a:xfrm rot="5400000">
            <a:off x="8344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>
            <p:custDataLst>
              <p:tags r:id="rId35"/>
            </p:custDataLst>
          </p:nvPr>
        </p:nvSpPr>
        <p:spPr>
          <a:xfrm>
            <a:off x="6972300" y="4708386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Snoop</a:t>
            </a:r>
            <a:endParaRPr lang="en-US" sz="2000" dirty="0"/>
          </a:p>
        </p:txBody>
      </p:sp>
      <p:cxnSp>
        <p:nvCxnSpPr>
          <p:cNvPr id="72" name="Straight Arrow Connector 71"/>
          <p:cNvCxnSpPr/>
          <p:nvPr>
            <p:custDataLst>
              <p:tags r:id="rId36"/>
            </p:custDataLst>
          </p:nvPr>
        </p:nvCxnSpPr>
        <p:spPr>
          <a:xfrm rot="5400000">
            <a:off x="72016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>
            <p:custDataLst>
              <p:tags r:id="rId37"/>
            </p:custDataLst>
          </p:nvPr>
        </p:nvCxnSpPr>
        <p:spPr>
          <a:xfrm rot="10800000">
            <a:off x="7772399" y="48768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1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42937"/>
          </a:xfrm>
        </p:spPr>
        <p:txBody>
          <a:bodyPr/>
          <a:lstStyle/>
          <a:p>
            <a:r>
              <a:rPr lang="en-AU" sz="3600" dirty="0"/>
              <a:t>Invalidating Snooping Protocols</a:t>
            </a:r>
          </a:p>
        </p:txBody>
      </p:sp>
      <p:sp>
        <p:nvSpPr>
          <p:cNvPr id="534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3999" cy="2347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Cache gets </a:t>
            </a:r>
            <a:r>
              <a:rPr lang="en-AU" b="1" dirty="0" smtClean="0"/>
              <a:t>exclusive </a:t>
            </a:r>
            <a:r>
              <a:rPr lang="en-AU" b="1" dirty="0"/>
              <a:t>access </a:t>
            </a:r>
            <a:r>
              <a:rPr lang="en-AU" dirty="0"/>
              <a:t>to a block when it is to be written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Broadcasts an invalidate message on the bus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Subsequent read in another cache misses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Owning cache supplies updated value</a:t>
            </a:r>
          </a:p>
        </p:txBody>
      </p:sp>
      <p:graphicFrame>
        <p:nvGraphicFramePr>
          <p:cNvPr id="14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CPU B read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5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Writing</a:t>
            </a:r>
          </a:p>
        </p:txBody>
      </p:sp>
      <p:sp>
        <p:nvSpPr>
          <p:cNvPr id="534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90678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Write-back policies for bandwidth</a:t>
            </a:r>
          </a:p>
          <a:p>
            <a:pPr>
              <a:lnSpc>
                <a:spcPct val="90000"/>
              </a:lnSpc>
            </a:pPr>
            <a:r>
              <a:rPr lang="en-US" dirty="0"/>
              <a:t>Write-invalidate coherence policy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invalidate all other copies of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write it in cache 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Anybody else can read it</a:t>
            </a:r>
          </a:p>
          <a:p>
            <a:pPr>
              <a:lnSpc>
                <a:spcPct val="90000"/>
              </a:lnSpc>
            </a:pPr>
            <a:r>
              <a:rPr lang="en-US" dirty="0"/>
              <a:t>Permits one writer, multiple readers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Snooping doesn’t scale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Caches and memory record sharing status of blocks in a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77200" cy="5638800"/>
          </a:xfrm>
        </p:spPr>
        <p:txBody>
          <a:bodyPr/>
          <a:lstStyle/>
          <a:p>
            <a:r>
              <a:rPr lang="en-US" dirty="0" smtClean="0"/>
              <a:t>Informally, Cache Coherency requires that </a:t>
            </a:r>
            <a:r>
              <a:rPr lang="en-A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reads</a:t>
            </a:r>
            <a:r>
              <a:rPr lang="en-AU" dirty="0" smtClean="0">
                <a:solidFill>
                  <a:srgbClr val="00F6FF"/>
                </a:solidFill>
              </a:rPr>
              <a:t> </a:t>
            </a:r>
            <a:r>
              <a:rPr lang="en-AU" dirty="0"/>
              <a:t>return most recently </a:t>
            </a: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written</a:t>
            </a:r>
            <a:r>
              <a:rPr lang="en-AU" dirty="0">
                <a:solidFill>
                  <a:srgbClr val="00F6FF"/>
                </a:solidFill>
              </a:rPr>
              <a:t> </a:t>
            </a:r>
            <a:r>
              <a:rPr lang="en-AU" dirty="0" smtClean="0"/>
              <a:t>value</a:t>
            </a:r>
          </a:p>
          <a:p>
            <a:endParaRPr lang="en-AU" dirty="0" smtClean="0"/>
          </a:p>
          <a:p>
            <a:r>
              <a:rPr lang="en-AU" dirty="0" smtClean="0"/>
              <a:t>Cache coherence hard problem</a:t>
            </a:r>
          </a:p>
          <a:p>
            <a:endParaRPr lang="en-AU" dirty="0"/>
          </a:p>
          <a:p>
            <a:r>
              <a:rPr lang="en-AU" dirty="0" smtClean="0"/>
              <a:t>Snooping protocols are one approach</a:t>
            </a:r>
            <a:endParaRPr lang="en-AU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Takeaway: Summary of cache coherence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40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Goal: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cache coherency sufficient?</a:t>
            </a:r>
          </a:p>
          <a:p>
            <a:endParaRPr lang="en-US" dirty="0" smtClean="0"/>
          </a:p>
          <a:p>
            <a:r>
              <a:rPr lang="en-US" dirty="0" smtClean="0"/>
              <a:t>i.e. Is cache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coherency</a:t>
            </a:r>
            <a:r>
              <a:rPr lang="en-US" dirty="0" smtClean="0"/>
              <a:t> (</a:t>
            </a:r>
            <a:r>
              <a:rPr lang="en-US" b="1" i="1" dirty="0" smtClean="0"/>
              <a:t>what</a:t>
            </a:r>
            <a:r>
              <a:rPr lang="en-US" dirty="0" smtClean="0"/>
              <a:t> values are read) sufficient to maintain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consistency</a:t>
            </a:r>
            <a:r>
              <a:rPr lang="en-US" dirty="0" smtClean="0"/>
              <a:t> (</a:t>
            </a:r>
            <a:r>
              <a:rPr lang="en-US" b="1" i="1" dirty="0" smtClean="0"/>
              <a:t>when</a:t>
            </a:r>
            <a:r>
              <a:rPr lang="en-US" dirty="0" smtClean="0"/>
              <a:t> a written value will be returned to a read).  Both coherency and consistency are required to maintain consistency in shared memory programs.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4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Is Cache Coherency Sufficient?</a:t>
            </a:r>
            <a:endParaRPr lang="en-AU" dirty="0"/>
          </a:p>
        </p:txBody>
      </p:sp>
      <p:sp>
        <p:nvSpPr>
          <p:cNvPr id="16" name="TextBox 15"/>
          <p:cNvSpPr txBox="1"/>
          <p:nvPr>
            <p:custDataLst>
              <p:tags r:id="rId2"/>
            </p:custDataLst>
          </p:nvPr>
        </p:nvSpPr>
        <p:spPr>
          <a:xfrm>
            <a:off x="5656502" y="419387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Core0</a:t>
            </a:r>
            <a:endParaRPr lang="en-US" sz="2400" dirty="0"/>
          </a:p>
        </p:txBody>
      </p:sp>
      <p:sp>
        <p:nvSpPr>
          <p:cNvPr id="24" name="Rectangle 23"/>
          <p:cNvSpPr/>
          <p:nvPr>
            <p:custDataLst>
              <p:tags r:id="rId4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>
            <p:custDataLst>
              <p:tags r:id="rId5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I/O</a:t>
            </a:r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Interconnect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>
            <p:custDataLst>
              <p:tags r:id="rId9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10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11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12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3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Core1</a:t>
            </a:r>
            <a:endParaRPr lang="en-US" sz="2400" dirty="0"/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CoreN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8" name="TextBox 37"/>
          <p:cNvSpPr txBox="1"/>
          <p:nvPr>
            <p:custDataLst>
              <p:tags r:id="rId17"/>
            </p:custDataLst>
          </p:nvPr>
        </p:nvSpPr>
        <p:spPr>
          <a:xfrm>
            <a:off x="4953000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9" name="TextBox 38"/>
          <p:cNvSpPr txBox="1"/>
          <p:nvPr>
            <p:custDataLst>
              <p:tags r:id="rId18"/>
            </p:custDataLst>
          </p:nvPr>
        </p:nvSpPr>
        <p:spPr>
          <a:xfrm>
            <a:off x="6436204" y="4191000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A (on Core0)		Thread B (on Core1)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</a:t>
            </a:r>
            <a:r>
              <a:rPr lang="en-US" dirty="0" smtClean="0"/>
              <a:t>{	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bg1"/>
                </a:solidFill>
              </a:rPr>
              <a:t>LW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ADDIU $t0, $t0, 1		ADDIU $t0, $t0, 1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			SW $t0, </a:t>
            </a:r>
            <a:r>
              <a:rPr lang="en-US" dirty="0" err="1" smtClean="0">
                <a:solidFill>
                  <a:schemeClr val="bg1"/>
                </a:solidFill>
              </a:rPr>
              <a:t>addr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}					}</a:t>
            </a:r>
            <a:endParaRPr lang="en-US" dirty="0"/>
          </a:p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8591" y="3657600"/>
            <a:ext cx="663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Very expensive and difficult to maintain consistency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3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74" y="990600"/>
            <a:ext cx="8686800" cy="5638800"/>
          </a:xfrm>
        </p:spPr>
        <p:txBody>
          <a:bodyPr>
            <a:normAutofit/>
          </a:bodyPr>
          <a:lstStyle/>
          <a:p>
            <a:pPr marL="573088" lvl="1" indent="-457200"/>
            <a:r>
              <a:rPr lang="en-US" dirty="0" smtClean="0">
                <a:sym typeface="Wingdings" pitchFamily="2" charset="2"/>
              </a:rPr>
              <a:t>Threads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Atomic Instructions</a:t>
            </a:r>
            <a:endParaRPr lang="en-US" dirty="0">
              <a:sym typeface="Wingdings" pitchFamily="2" charset="2"/>
            </a:endParaRP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HW support for synchronization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Using sync primitives to build concurrency-safe data structures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Example: thread-safe data structures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Language level synchronization</a:t>
            </a:r>
            <a:endParaRPr lang="en-US" dirty="0">
              <a:sym typeface="Wingdings" pitchFamily="2" charset="2"/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800" dirty="0" smtClean="0">
                <a:sym typeface="Wingdings" pitchFamily="2" charset="2"/>
              </a:rPr>
              <a:t>Threads and processes</a:t>
            </a: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baseline="-25000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</a:t>
            </a:r>
            <a:endParaRPr lang="en-US" baseline="-25000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</p:spTree>
    <p:extLst>
      <p:ext uri="{BB962C8B-B14F-4D97-AF65-F5344CB8AC3E}">
        <p14:creationId xmlns:p14="http://schemas.microsoft.com/office/powerpoint/2010/main" val="18200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486775" cy="5419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Need it to exploit multiple processing </a:t>
            </a:r>
            <a:r>
              <a:rPr lang="en-US" dirty="0" smtClean="0"/>
              <a:t>units</a:t>
            </a:r>
          </a:p>
          <a:p>
            <a:pPr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 smtClean="0"/>
              <a:t>…to parallelize for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multicore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…</a:t>
            </a:r>
            <a:r>
              <a:rPr lang="en-US" dirty="0"/>
              <a:t>to write servers that handle many </a:t>
            </a:r>
            <a:r>
              <a:rPr lang="en-US" dirty="0" smtClean="0"/>
              <a:t>clients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Problem</a:t>
            </a:r>
            <a:r>
              <a:rPr lang="en-US" dirty="0"/>
              <a:t>: hard even for experienced programmers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Behavior can depend on subtle timing differences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Bugs may be impossible to reproduce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Needed: synchronization of threads</a:t>
            </a:r>
          </a:p>
        </p:txBody>
      </p:sp>
      <p:sp>
        <p:nvSpPr>
          <p:cNvPr id="52695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with </a:t>
            </a:r>
            <a:r>
              <a:rPr lang="en-US" dirty="0" smtClean="0"/>
              <a:t>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9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950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95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Programming with threads</a:t>
            </a:r>
            <a:endParaRPr lang="en-US"/>
          </a:p>
        </p:txBody>
      </p:sp>
      <p:sp>
        <p:nvSpPr>
          <p:cNvPr id="5269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914400"/>
            <a:ext cx="80010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Within a thread: execution is sequential</a:t>
            </a:r>
          </a:p>
          <a:p>
            <a:r>
              <a:rPr lang="en-US" sz="2800" dirty="0" smtClean="0"/>
              <a:t>Between threads?</a:t>
            </a:r>
          </a:p>
          <a:p>
            <a:pPr lvl="1"/>
            <a:r>
              <a:rPr lang="en-US" sz="2400" dirty="0" smtClean="0"/>
              <a:t>No ordering or timing guarantees</a:t>
            </a:r>
          </a:p>
          <a:p>
            <a:pPr lvl="1"/>
            <a:r>
              <a:rPr lang="en-US" sz="2400" dirty="0" smtClean="0"/>
              <a:t>Might even run on different cores at the same time</a:t>
            </a:r>
          </a:p>
          <a:p>
            <a:r>
              <a:rPr lang="en-US" sz="2800" dirty="0" smtClean="0"/>
              <a:t>Problem: hard to program, hard to reason about</a:t>
            </a:r>
          </a:p>
          <a:p>
            <a:pPr lvl="1"/>
            <a:r>
              <a:rPr lang="en-US" sz="2400" dirty="0" smtClean="0"/>
              <a:t>Behavior can depend on subtle timing differences</a:t>
            </a:r>
          </a:p>
          <a:p>
            <a:pPr lvl="1"/>
            <a:r>
              <a:rPr lang="en-US" sz="2400" dirty="0" smtClean="0"/>
              <a:t>Bugs may be impossible to reproduce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Cache coherency is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800" dirty="0" smtClean="0"/>
              <a:t> sufficient…</a:t>
            </a:r>
          </a:p>
          <a:p>
            <a:r>
              <a:rPr lang="en-US" sz="2800" dirty="0" smtClean="0"/>
              <a:t>Need explicit synchronization to make sense of concurrency!</a:t>
            </a:r>
          </a:p>
        </p:txBody>
      </p:sp>
    </p:spTree>
    <p:extLst>
      <p:ext uri="{BB962C8B-B14F-4D97-AF65-F5344CB8AC3E}">
        <p14:creationId xmlns:p14="http://schemas.microsoft.com/office/powerpoint/2010/main" val="3396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 with Threads</a:t>
            </a:r>
            <a:endParaRPr lang="en-US" dirty="0"/>
          </a:p>
        </p:txBody>
      </p:sp>
      <p:sp>
        <p:nvSpPr>
          <p:cNvPr id="527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Concurrency poses challenges for: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Correctness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Threads accessing shared memory should not interfere with each other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Liveness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Threads should not get stuck, should make forward progress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Efficiency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Program should make good use of available computing resources (e.g., processors).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Fairness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Resources apportioned fairly between threads</a:t>
            </a:r>
          </a:p>
        </p:txBody>
      </p:sp>
    </p:spTree>
    <p:extLst>
      <p:ext uri="{BB962C8B-B14F-4D97-AF65-F5344CB8AC3E}">
        <p14:creationId xmlns:p14="http://schemas.microsoft.com/office/powerpoint/2010/main" val="19602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Multi-Threaded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Apache web server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void main() {</a:t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	setup();</a:t>
            </a:r>
          </a:p>
          <a:p>
            <a:r>
              <a:rPr lang="en-US" sz="2400" dirty="0" smtClean="0">
                <a:latin typeface="Consolas" pitchFamily="49" charset="0"/>
              </a:rPr>
              <a:t>	while (c = </a:t>
            </a:r>
            <a:r>
              <a:rPr lang="en-US" sz="2400" dirty="0" err="1" smtClean="0">
                <a:latin typeface="Consolas" pitchFamily="49" charset="0"/>
              </a:rPr>
              <a:t>accept_connection</a:t>
            </a:r>
            <a:r>
              <a:rPr lang="en-US" sz="2400" dirty="0" smtClean="0">
                <a:latin typeface="Consolas" pitchFamily="49" charset="0"/>
              </a:rPr>
              <a:t>()) {</a:t>
            </a:r>
          </a:p>
          <a:p>
            <a:r>
              <a:rPr lang="en-US" sz="2400" dirty="0" smtClean="0">
                <a:latin typeface="Consolas" pitchFamily="49" charset="0"/>
              </a:rPr>
              <a:t/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 = </a:t>
            </a:r>
            <a:r>
              <a:rPr lang="en-US" sz="2400" dirty="0" err="1" smtClean="0">
                <a:latin typeface="Consolas" pitchFamily="49" charset="0"/>
              </a:rPr>
              <a:t>read_request</a:t>
            </a:r>
            <a:r>
              <a:rPr lang="en-US" sz="2400" dirty="0" smtClean="0">
                <a:latin typeface="Consolas" pitchFamily="49" charset="0"/>
              </a:rPr>
              <a:t>(c);</a:t>
            </a:r>
          </a:p>
          <a:p>
            <a:r>
              <a:rPr lang="en-US" sz="2400" dirty="0" smtClean="0">
                <a:latin typeface="Consolas" pitchFamily="49" charset="0"/>
              </a:rPr>
              <a:t>		hits[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]++;</a:t>
            </a:r>
            <a:br>
              <a:rPr lang="en-US" sz="2400" dirty="0" smtClean="0">
                <a:latin typeface="Consolas" pitchFamily="49" charset="0"/>
              </a:rPr>
            </a:br>
            <a:r>
              <a:rPr lang="en-US" sz="2400" dirty="0" smtClean="0">
                <a:latin typeface="Consolas" pitchFamily="49" charset="0"/>
              </a:rPr>
              <a:t>		</a:t>
            </a:r>
            <a:r>
              <a:rPr lang="en-US" sz="2400" dirty="0" err="1" smtClean="0">
                <a:latin typeface="Consolas" pitchFamily="49" charset="0"/>
              </a:rPr>
              <a:t>send_response</a:t>
            </a:r>
            <a:r>
              <a:rPr lang="en-US" sz="2400" dirty="0" smtClean="0">
                <a:latin typeface="Consolas" pitchFamily="49" charset="0"/>
              </a:rPr>
              <a:t>(c, </a:t>
            </a:r>
            <a:r>
              <a:rPr lang="en-US" sz="2400" dirty="0" err="1" smtClean="0">
                <a:latin typeface="Consolas" pitchFamily="49" charset="0"/>
              </a:rPr>
              <a:t>req</a:t>
            </a:r>
            <a:r>
              <a:rPr lang="en-US" sz="2400" dirty="0" smtClean="0">
                <a:latin typeface="Consolas" pitchFamily="49" charset="0"/>
              </a:rPr>
              <a:t>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</a:p>
          <a:p>
            <a:r>
              <a:rPr lang="en-US" sz="2400" dirty="0" smtClean="0">
                <a:latin typeface="Consolas" pitchFamily="49" charset="0"/>
              </a:rPr>
              <a:t>	}</a:t>
            </a:r>
          </a:p>
          <a:p>
            <a:r>
              <a:rPr lang="en-US" sz="2400" dirty="0" smtClean="0">
                <a:latin typeface="Consolas" pitchFamily="49" charset="0"/>
              </a:rPr>
              <a:t>	cleanup();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1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web server</a:t>
            </a:r>
            <a:endParaRPr lang="en-US" dirty="0"/>
          </a:p>
        </p:txBody>
      </p:sp>
      <p:sp>
        <p:nvSpPr>
          <p:cNvPr id="52736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client request handled by a separate thread (in parallel)</a:t>
            </a:r>
          </a:p>
          <a:p>
            <a:pPr lvl="1"/>
            <a:r>
              <a:rPr lang="en-US" dirty="0" smtClean="0"/>
              <a:t>Some shared state: hit counter, ...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(look familiar?)</a:t>
            </a:r>
          </a:p>
          <a:p>
            <a:r>
              <a:rPr lang="en-US" dirty="0" smtClean="0"/>
              <a:t>Timing-dependent failure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race condition</a:t>
            </a:r>
          </a:p>
          <a:p>
            <a:pPr lvl="1"/>
            <a:r>
              <a:rPr lang="en-US" dirty="0" smtClean="0">
                <a:sym typeface="Symbol" pitchFamily="18" charset="2"/>
              </a:rPr>
              <a:t> hard to reproduce  hard to debug</a:t>
            </a:r>
          </a:p>
        </p:txBody>
      </p:sp>
      <p:sp>
        <p:nvSpPr>
          <p:cNvPr id="527360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984718"/>
            <a:ext cx="3339376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hits </a:t>
            </a:r>
            <a:r>
              <a:rPr lang="en-US" sz="2800" b="1" dirty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= hits + 1;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2984718"/>
            <a:ext cx="3339376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hits </a:t>
            </a:r>
            <a:r>
              <a:rPr lang="en-US" sz="2800" b="1" dirty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= hits + 1;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...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971800"/>
            <a:ext cx="3581400" cy="181588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addiu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0200" y="2971800"/>
            <a:ext cx="3352800" cy="181588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addiu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0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04" grpId="0"/>
      <p:bldP spid="7" grpId="0"/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20725"/>
          </a:xfrm>
          <a:noFill/>
          <a:ln/>
        </p:spPr>
        <p:txBody>
          <a:bodyPr/>
          <a:lstStyle/>
          <a:p>
            <a:r>
              <a:rPr lang="en-US" dirty="0" smtClean="0"/>
              <a:t>Two threads, one counter</a:t>
            </a:r>
            <a:endParaRPr lang="en-US" dirty="0"/>
          </a:p>
        </p:txBody>
      </p:sp>
      <p:sp>
        <p:nvSpPr>
          <p:cNvPr id="52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4100"/>
            <a:ext cx="7772400" cy="5499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Possible result: lost update!   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dirty="0"/>
              <a:t>Timing-dependent failure </a:t>
            </a:r>
            <a:r>
              <a:rPr lang="en-US" sz="2800" dirty="0">
                <a:sym typeface="Symbol" pitchFamily="18" charset="2"/>
              </a:rPr>
              <a:t>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sym typeface="Symbol" pitchFamily="18" charset="2"/>
              </a:rPr>
              <a:t>race condition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 smtClean="0">
                <a:sym typeface="Symbol" pitchFamily="18" charset="2"/>
              </a:rPr>
              <a:t>Very hard </a:t>
            </a:r>
            <a:r>
              <a:rPr lang="en-US" sz="2400" b="1" dirty="0">
                <a:sym typeface="Symbol" pitchFamily="18" charset="2"/>
              </a:rPr>
              <a:t>to reproduce  Difficult to debug</a:t>
            </a:r>
          </a:p>
        </p:txBody>
      </p:sp>
      <p:sp>
        <p:nvSpPr>
          <p:cNvPr id="5275652" name="Text Box 4"/>
          <p:cNvSpPr txBox="1">
            <a:spLocks noChangeArrowheads="1"/>
          </p:cNvSpPr>
          <p:nvPr/>
        </p:nvSpPr>
        <p:spPr bwMode="auto">
          <a:xfrm>
            <a:off x="5226627" y="4160372"/>
            <a:ext cx="3459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ADDIU/SW: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ea typeface="ＭＳ Ｐゴシック" pitchFamily="-112" charset="-128"/>
              </a:rPr>
              <a:t>hits = 0 + 1</a:t>
            </a:r>
          </a:p>
        </p:txBody>
      </p:sp>
      <p:sp>
        <p:nvSpPr>
          <p:cNvPr id="5275653" name="Freeform 5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275654" name="Text Box 6"/>
          <p:cNvSpPr txBox="1">
            <a:spLocks noChangeArrowheads="1"/>
          </p:cNvSpPr>
          <p:nvPr/>
        </p:nvSpPr>
        <p:spPr bwMode="auto">
          <a:xfrm>
            <a:off x="2448406" y="3123734"/>
            <a:ext cx="134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LW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(0)</a:t>
            </a:r>
          </a:p>
        </p:txBody>
      </p:sp>
      <p:sp>
        <p:nvSpPr>
          <p:cNvPr id="5275655" name="Text Box 7"/>
          <p:cNvSpPr txBox="1">
            <a:spLocks noChangeArrowheads="1"/>
          </p:cNvSpPr>
          <p:nvPr/>
        </p:nvSpPr>
        <p:spPr bwMode="auto">
          <a:xfrm>
            <a:off x="1583735" y="3887322"/>
            <a:ext cx="35365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ADDIU/SW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: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hits = 0 + 1</a:t>
            </a:r>
          </a:p>
        </p:txBody>
      </p:sp>
      <p:sp>
        <p:nvSpPr>
          <p:cNvPr id="5275656" name="Text Box 8"/>
          <p:cNvSpPr txBox="1">
            <a:spLocks noChangeArrowheads="1"/>
          </p:cNvSpPr>
          <p:nvPr/>
        </p:nvSpPr>
        <p:spPr bwMode="auto">
          <a:xfrm>
            <a:off x="5344006" y="3476159"/>
            <a:ext cx="134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LW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(0)</a:t>
            </a:r>
          </a:p>
        </p:txBody>
      </p:sp>
      <p:sp>
        <p:nvSpPr>
          <p:cNvPr id="5275657" name="Text Box 9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5275658" name="Freeform 10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275659" name="Text Box 11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5275660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rPr>
              <a:t>hits = 1</a:t>
            </a:r>
          </a:p>
        </p:txBody>
      </p:sp>
      <p:sp>
        <p:nvSpPr>
          <p:cNvPr id="5275661" name="Text Box 13"/>
          <p:cNvSpPr txBox="1">
            <a:spLocks noChangeArrowheads="1"/>
          </p:cNvSpPr>
          <p:nvPr/>
        </p:nvSpPr>
        <p:spPr bwMode="auto">
          <a:xfrm>
            <a:off x="990600" y="198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rPr>
              <a:t>hits = 0</a:t>
            </a:r>
          </a:p>
        </p:txBody>
      </p:sp>
      <p:sp>
        <p:nvSpPr>
          <p:cNvPr id="5275662" name="Line 14"/>
          <p:cNvSpPr>
            <a:spLocks noChangeShapeType="1"/>
          </p:cNvSpPr>
          <p:nvPr/>
        </p:nvSpPr>
        <p:spPr bwMode="auto">
          <a:xfrm>
            <a:off x="1600200" y="2590800"/>
            <a:ext cx="0" cy="1828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275663" name="Text Box 15"/>
          <p:cNvSpPr txBox="1">
            <a:spLocks noChangeArrowheads="1"/>
          </p:cNvSpPr>
          <p:nvPr/>
        </p:nvSpPr>
        <p:spPr bwMode="auto">
          <a:xfrm>
            <a:off x="530324" y="2588747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267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7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7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5652" grpId="0"/>
      <p:bldP spid="5275653" grpId="0" animBg="1"/>
      <p:bldP spid="5275654" grpId="0"/>
      <p:bldP spid="5275655" grpId="0"/>
      <p:bldP spid="5275656" grpId="0"/>
      <p:bldP spid="5275657" grpId="0"/>
      <p:bldP spid="5275658" grpId="0" animBg="1"/>
      <p:bldP spid="5275659" grpId="0"/>
      <p:bldP spid="5275660" grpId="0"/>
      <p:bldP spid="5275661" grpId="0"/>
      <p:bldP spid="5275662" grpId="0" animBg="1"/>
      <p:bldP spid="527566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Race conditions</a:t>
            </a:r>
          </a:p>
        </p:txBody>
      </p:sp>
      <p:sp>
        <p:nvSpPr>
          <p:cNvPr id="527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15400" cy="5638800"/>
          </a:xfrm>
        </p:spPr>
        <p:txBody>
          <a:bodyPr>
            <a:normAutofit/>
          </a:bodyPr>
          <a:lstStyle/>
          <a:p>
            <a:r>
              <a:rPr lang="en-US" sz="2800" dirty="0" err="1"/>
              <a:t>Def</a:t>
            </a:r>
            <a:r>
              <a:rPr lang="en-US" sz="2800" dirty="0"/>
              <a:t>: </a:t>
            </a:r>
            <a:r>
              <a:rPr lang="en-US" sz="2800" dirty="0" smtClean="0"/>
              <a:t>timing-dependent error </a:t>
            </a:r>
            <a:r>
              <a:rPr lang="en-US" sz="2800" dirty="0"/>
              <a:t>involving access to shared state </a:t>
            </a:r>
          </a:p>
          <a:p>
            <a:r>
              <a:rPr lang="en-US" sz="2800" dirty="0" smtClean="0"/>
              <a:t>Whether a race condition </a:t>
            </a:r>
            <a:r>
              <a:rPr lang="en-US" sz="2800" dirty="0"/>
              <a:t>happens depends on </a:t>
            </a:r>
            <a:endParaRPr lang="en-US" sz="2800" dirty="0" smtClean="0"/>
          </a:p>
          <a:p>
            <a:pPr lvl="1"/>
            <a:r>
              <a:rPr lang="en-US" sz="2400" dirty="0" smtClean="0"/>
              <a:t>how </a:t>
            </a:r>
            <a:r>
              <a:rPr lang="en-US" sz="2400" dirty="0"/>
              <a:t>threads </a:t>
            </a:r>
            <a:r>
              <a:rPr lang="en-US" sz="2400" dirty="0" smtClean="0"/>
              <a:t>scheduled</a:t>
            </a:r>
          </a:p>
          <a:p>
            <a:pPr lvl="1"/>
            <a:r>
              <a:rPr lang="en-US" sz="2400" dirty="0" smtClean="0"/>
              <a:t>i.e. who </a:t>
            </a:r>
            <a:r>
              <a:rPr lang="en-US" sz="2400" dirty="0"/>
              <a:t>wins “races” to instruction that updates state vs. instruction that accesses state</a:t>
            </a:r>
          </a:p>
          <a:p>
            <a:r>
              <a:rPr lang="en-US" sz="2800" dirty="0" smtClean="0"/>
              <a:t>Challenges about Race conditions</a:t>
            </a:r>
          </a:p>
          <a:p>
            <a:pPr lvl="1"/>
            <a:r>
              <a:rPr lang="en-US" sz="2400" dirty="0" smtClean="0"/>
              <a:t>Races </a:t>
            </a:r>
            <a:r>
              <a:rPr lang="en-US" sz="2400" dirty="0"/>
              <a:t>are intermittent, may occur rarely</a:t>
            </a:r>
          </a:p>
          <a:p>
            <a:pPr lvl="1"/>
            <a:r>
              <a:rPr lang="en-US" sz="2400" dirty="0"/>
              <a:t>Timing dependent = small changes can hide bug</a:t>
            </a:r>
          </a:p>
          <a:p>
            <a:r>
              <a:rPr lang="en-US" sz="2800" dirty="0"/>
              <a:t>A program is correct 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only</a:t>
            </a:r>
            <a:r>
              <a:rPr lang="en-US" sz="2800" dirty="0">
                <a:solidFill>
                  <a:srgbClr val="00F6FF"/>
                </a:solidFill>
              </a:rPr>
              <a:t> </a:t>
            </a:r>
            <a:r>
              <a:rPr lang="en-US" sz="2800" dirty="0"/>
              <a:t>if </a:t>
            </a:r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all possible</a:t>
            </a:r>
            <a:r>
              <a:rPr lang="en-US" sz="2800" dirty="0">
                <a:solidFill>
                  <a:srgbClr val="00F6FF"/>
                </a:solidFill>
              </a:rPr>
              <a:t> </a:t>
            </a:r>
            <a:r>
              <a:rPr lang="en-US" sz="2800" dirty="0"/>
              <a:t>schedules are safe  </a:t>
            </a:r>
          </a:p>
          <a:p>
            <a:pPr lvl="1"/>
            <a:r>
              <a:rPr lang="en-US" sz="2400" dirty="0"/>
              <a:t>Number of possible schedule permutations is huge</a:t>
            </a:r>
          </a:p>
          <a:p>
            <a:pPr lvl="1"/>
            <a:r>
              <a:rPr lang="en-US" sz="2400" dirty="0"/>
              <a:t>Need to imagine an adversary who switches contexts at the worst possible time</a:t>
            </a:r>
          </a:p>
          <a:p>
            <a:pPr lvl="1"/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76200" y="4800600"/>
            <a:ext cx="8839200" cy="18288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Critical sections</a:t>
            </a:r>
            <a:endParaRPr lang="en-US"/>
          </a:p>
        </p:txBody>
      </p:sp>
      <p:sp>
        <p:nvSpPr>
          <p:cNvPr id="52797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838200"/>
            <a:ext cx="8077200" cy="5638800"/>
          </a:xfrm>
        </p:spPr>
        <p:txBody>
          <a:bodyPr>
            <a:noAutofit/>
          </a:bodyPr>
          <a:lstStyle/>
          <a:p>
            <a:r>
              <a:rPr lang="en-US" dirty="0" smtClean="0"/>
              <a:t>What if we can designate parts of the execution as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critical sections</a:t>
            </a:r>
          </a:p>
          <a:p>
            <a:pPr lvl="1"/>
            <a:r>
              <a:rPr lang="en-US" dirty="0" smtClean="0"/>
              <a:t>Rule: only one thread can be “inside” a critical section</a:t>
            </a:r>
            <a:endParaRPr lang="en-US" dirty="0"/>
          </a:p>
        </p:txBody>
      </p:sp>
      <p:sp>
        <p:nvSpPr>
          <p:cNvPr id="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192482"/>
            <a:ext cx="35814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3268682"/>
            <a:ext cx="33528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3200400"/>
            <a:ext cx="35814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CSEnter</a:t>
            </a:r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CSExit</a:t>
            </a:r>
            <a:r>
              <a:rPr lang="en-US" sz="2800" b="1" dirty="0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0200" y="3276600"/>
            <a:ext cx="33528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CSEnter</a:t>
            </a:r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r>
              <a:rPr lang="en-US" sz="2800" b="1" dirty="0" err="1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CSExit</a:t>
            </a:r>
            <a:r>
              <a:rPr lang="en-US" sz="2800" b="1" dirty="0" smtClean="0">
                <a:solidFill>
                  <a:srgbClr val="FFFF00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8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eliminate races: use 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critical sections</a:t>
            </a:r>
            <a:r>
              <a:rPr lang="en-US" dirty="0">
                <a:solidFill>
                  <a:srgbClr val="00F6FF"/>
                </a:solidFill>
              </a:rPr>
              <a:t> </a:t>
            </a:r>
            <a:r>
              <a:rPr lang="en-US" dirty="0"/>
              <a:t>that only one thread can be in</a:t>
            </a:r>
          </a:p>
          <a:p>
            <a:pPr lvl="1"/>
            <a:r>
              <a:rPr lang="en-US" dirty="0"/>
              <a:t>Contending threads must wait to enter</a:t>
            </a:r>
          </a:p>
        </p:txBody>
      </p:sp>
      <p:sp>
        <p:nvSpPr>
          <p:cNvPr id="5279748" name="Freeform 4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79749" name="Text Box 5"/>
          <p:cNvSpPr txBox="1">
            <a:spLocks noChangeArrowheads="1"/>
          </p:cNvSpPr>
          <p:nvPr/>
        </p:nvSpPr>
        <p:spPr bwMode="auto">
          <a:xfrm>
            <a:off x="1905000" y="3276600"/>
            <a:ext cx="3309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CSEnter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  <a:p>
            <a:pPr lvl="1" eaLnBrk="1" hangingPunct="1"/>
            <a:r>
              <a:rPr lang="en-US" sz="2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Critical section</a:t>
            </a:r>
          </a:p>
          <a:p>
            <a:pPr eaLnBrk="1" hangingPunct="1"/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CSExit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</p:txBody>
      </p:sp>
      <p:sp>
        <p:nvSpPr>
          <p:cNvPr id="5279750" name="Text Box 6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5279751" name="Freeform 7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9752" name="Text Box 8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5279753" name="Line 9"/>
          <p:cNvSpPr>
            <a:spLocks noChangeShapeType="1"/>
          </p:cNvSpPr>
          <p:nvPr/>
        </p:nvSpPr>
        <p:spPr bwMode="auto">
          <a:xfrm>
            <a:off x="1028700" y="3263900"/>
            <a:ext cx="0" cy="3136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9754" name="Text Box 10"/>
          <p:cNvSpPr txBox="1">
            <a:spLocks noChangeArrowheads="1"/>
          </p:cNvSpPr>
          <p:nvPr/>
        </p:nvSpPr>
        <p:spPr bwMode="auto">
          <a:xfrm>
            <a:off x="530324" y="2588747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</a:rPr>
              <a:t>time</a:t>
            </a:r>
          </a:p>
        </p:txBody>
      </p:sp>
      <p:sp>
        <p:nvSpPr>
          <p:cNvPr id="5279755" name="Text Box 11"/>
          <p:cNvSpPr txBox="1">
            <a:spLocks noChangeArrowheads="1"/>
          </p:cNvSpPr>
          <p:nvPr/>
        </p:nvSpPr>
        <p:spPr bwMode="auto">
          <a:xfrm>
            <a:off x="5681663" y="3239631"/>
            <a:ext cx="33099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CSEnter</a:t>
            </a: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# wait</a:t>
            </a:r>
          </a:p>
          <a:p>
            <a:pPr lvl="1" eaLnBrk="1" hangingPunct="1"/>
            <a:r>
              <a:rPr lang="en-US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# wait</a:t>
            </a:r>
            <a:endParaRPr lang="en-US" sz="2800" i="1" dirty="0">
              <a:solidFill>
                <a:schemeClr val="accent4">
                  <a:lumMod val="20000"/>
                  <a:lumOff val="80000"/>
                </a:schemeClr>
              </a:solidFill>
              <a:latin typeface="Comic Sans MS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Critical </a:t>
            </a:r>
            <a:r>
              <a:rPr lang="en-US" sz="28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section</a:t>
            </a:r>
          </a:p>
          <a:p>
            <a:pPr eaLnBrk="1" hangingPunct="1"/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CSExit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</p:txBody>
      </p:sp>
      <p:sp>
        <p:nvSpPr>
          <p:cNvPr id="5279756" name="Freeform 12"/>
          <p:cNvSpPr>
            <a:spLocks/>
          </p:cNvSpPr>
          <p:nvPr/>
        </p:nvSpPr>
        <p:spPr bwMode="auto">
          <a:xfrm>
            <a:off x="2819400" y="48434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79757" name="Text Box 13"/>
          <p:cNvSpPr txBox="1">
            <a:spLocks noChangeArrowheads="1"/>
          </p:cNvSpPr>
          <p:nvPr/>
        </p:nvSpPr>
        <p:spPr bwMode="auto">
          <a:xfrm>
            <a:off x="3290888" y="4784725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5279758" name="Freeform 14"/>
          <p:cNvSpPr>
            <a:spLocks/>
          </p:cNvSpPr>
          <p:nvPr/>
        </p:nvSpPr>
        <p:spPr bwMode="auto">
          <a:xfrm>
            <a:off x="6096000" y="5600700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9759" name="Text Box 15"/>
          <p:cNvSpPr txBox="1">
            <a:spLocks noChangeArrowheads="1"/>
          </p:cNvSpPr>
          <p:nvPr/>
        </p:nvSpPr>
        <p:spPr bwMode="auto">
          <a:xfrm>
            <a:off x="6386513" y="5541962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7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27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9748" grpId="0" animBg="1"/>
      <p:bldP spid="5279750" grpId="0"/>
      <p:bldP spid="5279751" grpId="0" animBg="1"/>
      <p:bldP spid="5279752" grpId="0"/>
      <p:bldP spid="5279753" grpId="0" animBg="1"/>
      <p:bldP spid="5279754" grpId="0"/>
      <p:bldP spid="5279756" grpId="0" animBg="1"/>
      <p:bldP spid="5279757" grpId="0"/>
      <p:bldP spid="5279758" grpId="0" animBg="1"/>
      <p:bldP spid="527975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2971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Q: How to implement critical sections in code?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A: Lots of approaches….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Mutual Exclusion Lock 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mutex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lock(m): wait till it becomes free, then lock 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unlock(m): unlock it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261322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3849231"/>
            <a:ext cx="6421438" cy="2246769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safe_increment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() {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pthread_mutex_lock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hits = hits + 1;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pthread_mutex_unlock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ea typeface="ＭＳ Ｐゴシック" pitchFamily="-112" charset="-128"/>
              </a:rPr>
              <a:t>}</a:t>
            </a:r>
            <a:endParaRPr lang="en-US" sz="2800" dirty="0">
              <a:solidFill>
                <a:schemeClr val="bg1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85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1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we cannot not obtain unlimited scaling (speedup) by adding unlimited parallel resources, eventual performance is dominated by a component needing to be executed sequentially.  </a:t>
            </a:r>
          </a:p>
          <a:p>
            <a:r>
              <a:rPr lang="en-US" dirty="0" smtClean="0"/>
              <a:t>Amdahl's Law is a caution about this diminishing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Mutexes</a:t>
            </a:r>
            <a:endParaRPr lang="en-US" dirty="0"/>
          </a:p>
        </p:txBody>
      </p:sp>
      <p:sp>
        <p:nvSpPr>
          <p:cNvPr id="526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31115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 dirty="0" smtClean="0"/>
              <a:t>Only </a:t>
            </a:r>
            <a:r>
              <a:rPr lang="en-US" sz="2800" dirty="0"/>
              <a:t>one thread can hold a given </a:t>
            </a:r>
            <a:r>
              <a:rPr lang="en-US" sz="2800" dirty="0" err="1"/>
              <a:t>mutex</a:t>
            </a:r>
            <a:r>
              <a:rPr lang="en-US" sz="2800" dirty="0"/>
              <a:t> at a time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 dirty="0"/>
              <a:t>Acquire (lock) </a:t>
            </a:r>
            <a:r>
              <a:rPr lang="en-US" sz="2800" dirty="0" err="1"/>
              <a:t>mutex</a:t>
            </a:r>
            <a:r>
              <a:rPr lang="en-US" sz="2800" dirty="0"/>
              <a:t> on entry to critical section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dirty="0"/>
              <a:t>Or block if another thread already holds it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 dirty="0"/>
              <a:t>Release (unlock) </a:t>
            </a:r>
            <a:r>
              <a:rPr lang="en-US" sz="2800" dirty="0" err="1"/>
              <a:t>mutex</a:t>
            </a:r>
            <a:r>
              <a:rPr lang="en-US" sz="2800" dirty="0"/>
              <a:t> on exit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dirty="0"/>
              <a:t>Allow </a:t>
            </a:r>
            <a:r>
              <a:rPr lang="en-US" b="1" dirty="0"/>
              <a:t>one</a:t>
            </a:r>
            <a:r>
              <a:rPr lang="en-US" dirty="0"/>
              <a:t> waiting thread (if any) to acquire &amp; proceed</a:t>
            </a:r>
          </a:p>
        </p:txBody>
      </p:sp>
      <p:sp>
        <p:nvSpPr>
          <p:cNvPr id="5261316" name="Text Box 4"/>
          <p:cNvSpPr txBox="1">
            <a:spLocks noChangeArrowheads="1"/>
          </p:cNvSpPr>
          <p:nvPr/>
        </p:nvSpPr>
        <p:spPr bwMode="auto">
          <a:xfrm>
            <a:off x="0" y="4362271"/>
            <a:ext cx="4795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pthread_mutex_lock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  <a:p>
            <a:pPr lvl="1" eaLnBrk="1" hangingPunct="1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hits = hits+1;</a:t>
            </a:r>
          </a:p>
          <a:p>
            <a:pPr eaLnBrk="1" hangingPunct="1"/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pthread_mutex_unlock</a:t>
            </a:r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  <p:sp>
        <p:nvSpPr>
          <p:cNvPr id="5261317" name="Freeform 5"/>
          <p:cNvSpPr>
            <a:spLocks/>
          </p:cNvSpPr>
          <p:nvPr/>
        </p:nvSpPr>
        <p:spPr bwMode="auto">
          <a:xfrm>
            <a:off x="2133600" y="57546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F6FF"/>
              </a:solidFill>
            </a:endParaRPr>
          </a:p>
        </p:txBody>
      </p:sp>
      <p:sp>
        <p:nvSpPr>
          <p:cNvPr id="5261318" name="Text Box 6"/>
          <p:cNvSpPr txBox="1">
            <a:spLocks noChangeArrowheads="1"/>
          </p:cNvSpPr>
          <p:nvPr/>
        </p:nvSpPr>
        <p:spPr bwMode="auto">
          <a:xfrm>
            <a:off x="2605088" y="563880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5261319" name="Freeform 7"/>
          <p:cNvSpPr>
            <a:spLocks/>
          </p:cNvSpPr>
          <p:nvPr/>
        </p:nvSpPr>
        <p:spPr bwMode="auto">
          <a:xfrm>
            <a:off x="6305550" y="6210300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1320" name="Text Box 8"/>
          <p:cNvSpPr txBox="1">
            <a:spLocks noChangeArrowheads="1"/>
          </p:cNvSpPr>
          <p:nvPr/>
        </p:nvSpPr>
        <p:spPr bwMode="auto">
          <a:xfrm>
            <a:off x="6596063" y="5922962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5261321" name="Text Box 9"/>
          <p:cNvSpPr txBox="1">
            <a:spLocks noChangeArrowheads="1"/>
          </p:cNvSpPr>
          <p:nvPr/>
        </p:nvSpPr>
        <p:spPr bwMode="auto">
          <a:xfrm>
            <a:off x="4572000" y="4004608"/>
            <a:ext cx="480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pthread_mutex_lock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  # wait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Courier New" pitchFamily="-112" charset="0"/>
              <a:ea typeface="ＭＳ Ｐゴシック" pitchFamily="-112" charset="-128"/>
            </a:endParaRPr>
          </a:p>
          <a:p>
            <a:pPr eaLnBrk="1" hangingPunct="1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  # wait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Courier New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hits = hits+1;</a:t>
            </a:r>
          </a:p>
          <a:p>
            <a:pPr eaLnBrk="1" hangingPunct="1"/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pthread_mutex_unlock</a:t>
            </a:r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  <p:sp>
        <p:nvSpPr>
          <p:cNvPr id="5261322" name="Text Box 10"/>
          <p:cNvSpPr txBox="1">
            <a:spLocks noChangeArrowheads="1"/>
          </p:cNvSpPr>
          <p:nvPr/>
        </p:nvSpPr>
        <p:spPr bwMode="auto">
          <a:xfrm>
            <a:off x="2133601" y="3733800"/>
            <a:ext cx="459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00F6FF"/>
                </a:solidFill>
                <a:latin typeface="Courier New" pitchFamily="-112" charset="0"/>
                <a:ea typeface="ＭＳ Ｐゴシック" pitchFamily="-112" charset="-128"/>
              </a:rPr>
              <a:t>pthread_mutex_init</a:t>
            </a:r>
            <a:r>
              <a:rPr lang="en-US" sz="2400" b="1" dirty="0" smtClean="0">
                <a:solidFill>
                  <a:srgbClr val="00F6FF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rgbClr val="00F6FF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3099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6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26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1317" grpId="0" animBg="1"/>
      <p:bldP spid="5261318" grpId="0"/>
      <p:bldP spid="5261319" grpId="0" animBg="1"/>
      <p:bldP spid="5261320" grpId="0"/>
      <p:bldP spid="526132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75" y="838200"/>
            <a:ext cx="8686800" cy="5638800"/>
          </a:xfrm>
        </p:spPr>
        <p:txBody>
          <a:bodyPr/>
          <a:lstStyle/>
          <a:p>
            <a:r>
              <a:rPr lang="en-US" dirty="0" smtClean="0"/>
              <a:t>How to implement </a:t>
            </a:r>
            <a:r>
              <a:rPr lang="en-US" dirty="0" err="1" smtClean="0"/>
              <a:t>mutex</a:t>
            </a:r>
            <a:r>
              <a:rPr lang="en-US" dirty="0" smtClean="0"/>
              <a:t> locks? </a:t>
            </a:r>
          </a:p>
          <a:p>
            <a:r>
              <a:rPr lang="en-US" dirty="0" smtClean="0"/>
              <a:t>What are the hardware primitives?</a:t>
            </a:r>
          </a:p>
          <a:p>
            <a:endParaRPr lang="en-US" dirty="0"/>
          </a:p>
          <a:p>
            <a:r>
              <a:rPr lang="en-US" dirty="0" smtClean="0"/>
              <a:t>Then, use these </a:t>
            </a:r>
            <a:r>
              <a:rPr lang="en-US" dirty="0" err="1" smtClean="0"/>
              <a:t>mutex</a:t>
            </a:r>
            <a:r>
              <a:rPr lang="en-US" dirty="0" smtClean="0"/>
              <a:t> locks to implement critical sections, and use critical sections to write parallel safe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305800" cy="5638800"/>
          </a:xfrm>
        </p:spPr>
        <p:txBody>
          <a:bodyPr>
            <a:noAutofit/>
          </a:bodyPr>
          <a:lstStyle/>
          <a:p>
            <a:endParaRPr lang="en-AU" dirty="0"/>
          </a:p>
          <a:p>
            <a:r>
              <a:rPr lang="en-AU" dirty="0" smtClean="0"/>
              <a:t>Synchronization requires hardware </a:t>
            </a:r>
            <a:r>
              <a:rPr lang="en-AU" dirty="0"/>
              <a:t>support </a:t>
            </a:r>
          </a:p>
          <a:p>
            <a:pPr lvl="1"/>
            <a:r>
              <a:rPr lang="en-AU" dirty="0"/>
              <a:t>Atomic read/write memory operation</a:t>
            </a:r>
          </a:p>
          <a:p>
            <a:pPr lvl="1"/>
            <a:r>
              <a:rPr lang="en-AU" dirty="0" smtClean="0"/>
              <a:t>No </a:t>
            </a:r>
            <a:r>
              <a:rPr lang="en-AU" dirty="0"/>
              <a:t>other access to the location allowed between the read and </a:t>
            </a:r>
            <a:r>
              <a:rPr lang="en-AU" dirty="0" smtClean="0"/>
              <a:t>write</a:t>
            </a:r>
          </a:p>
          <a:p>
            <a:pPr lvl="1"/>
            <a:r>
              <a:rPr lang="en-AU" dirty="0" smtClean="0"/>
              <a:t>Could </a:t>
            </a:r>
            <a:r>
              <a:rPr lang="en-AU" dirty="0"/>
              <a:t>be a single instruction</a:t>
            </a:r>
          </a:p>
          <a:p>
            <a:pPr lvl="2"/>
            <a:r>
              <a:rPr lang="en-AU" sz="2800" dirty="0"/>
              <a:t>E.g., atomic swap of register </a:t>
            </a:r>
            <a:r>
              <a:rPr lang="en-AU" sz="2800" dirty="0">
                <a:cs typeface="Arial" charset="0"/>
              </a:rPr>
              <a:t>↔ </a:t>
            </a:r>
            <a:r>
              <a:rPr lang="en-AU" sz="2800" dirty="0" smtClean="0">
                <a:cs typeface="Arial" charset="0"/>
              </a:rPr>
              <a:t>memory (e.g. ATS, BTS; x86)</a:t>
            </a:r>
            <a:endParaRPr lang="en-AU" sz="2800" dirty="0">
              <a:cs typeface="Arial" charset="0"/>
            </a:endParaRPr>
          </a:p>
          <a:p>
            <a:pPr lvl="1"/>
            <a:r>
              <a:rPr lang="en-AU" dirty="0" smtClean="0">
                <a:cs typeface="Arial" charset="0"/>
              </a:rPr>
              <a:t>Or </a:t>
            </a:r>
            <a:r>
              <a:rPr lang="en-AU" dirty="0">
                <a:cs typeface="Arial" charset="0"/>
              </a:rPr>
              <a:t>an atomic pair of </a:t>
            </a:r>
            <a:r>
              <a:rPr lang="en-AU" dirty="0" smtClean="0">
                <a:cs typeface="Arial" charset="0"/>
              </a:rPr>
              <a:t>instructions (e.g. LL and SC; MIPS)</a:t>
            </a:r>
            <a:endParaRPr lang="en-A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 in MIPS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800"/>
            <a:ext cx="8686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smtClean="0"/>
              <a:t>Load linked: 	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LL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offset(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Store conditional: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SC </a:t>
            </a:r>
            <a:r>
              <a:rPr lang="en-A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offset(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Succeeds if location not changed since the </a:t>
            </a:r>
            <a:r>
              <a:rPr lang="en-AU" sz="2400" dirty="0" smtClean="0">
                <a:latin typeface="Lucida Console" pitchFamily="49" charset="0"/>
              </a:rPr>
              <a:t>LL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 smtClean="0"/>
              <a:t>Returns 1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Fails if location is changed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 smtClean="0"/>
              <a:t>Returns 0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 lvl="2">
              <a:lnSpc>
                <a:spcPct val="90000"/>
              </a:lnSpc>
            </a:pP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3657600"/>
            <a:ext cx="818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Any time a processor intervenes and modifies the value in memory between the LL and SC instruction, the SC returns 0 in $t0, causing the code to try again.</a:t>
            </a:r>
          </a:p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i.e. use this value 0 in $t0 to try again.</a:t>
            </a:r>
          </a:p>
        </p:txBody>
      </p:sp>
    </p:spTree>
    <p:extLst>
      <p:ext uri="{BB962C8B-B14F-4D97-AF65-F5344CB8AC3E}">
        <p14:creationId xmlns:p14="http://schemas.microsoft.com/office/powerpoint/2010/main" val="202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 in MIPS 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/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 M[$s0]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try: 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try: 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ADDIU $t0, $t0,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ADDIU $t0, $t0,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($s0)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800"/>
            <a:ext cx="8686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smtClean="0"/>
              <a:t>Load linked: 	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LL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offset(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Store conditional:	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SC </a:t>
            </a:r>
            <a:r>
              <a:rPr lang="en-AU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rt</a:t>
            </a:r>
            <a:r>
              <a:rPr lang="en-A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,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offset(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)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Succeeds if location not changed since the </a:t>
            </a:r>
            <a:r>
              <a:rPr lang="en-AU" sz="2400" dirty="0" smtClean="0">
                <a:latin typeface="Lucida Console" pitchFamily="49" charset="0"/>
              </a:rPr>
              <a:t>LL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 smtClean="0"/>
              <a:t>Returns 1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Fails if location is changed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 smtClean="0"/>
              <a:t>Returns 0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>
              <a:lnSpc>
                <a:spcPct val="90000"/>
              </a:lnSpc>
            </a:pPr>
            <a:r>
              <a:rPr lang="en-AU" sz="2800" dirty="0" smtClean="0"/>
              <a:t>Example: atomic </a:t>
            </a:r>
            <a:r>
              <a:rPr lang="en-AU" sz="2800" dirty="0" err="1" smtClean="0"/>
              <a:t>incrementor</a:t>
            </a:r>
            <a:endParaRPr lang="en-AU" sz="2800" dirty="0" smtClean="0"/>
          </a:p>
          <a:p>
            <a:pPr lvl="2">
              <a:lnSpc>
                <a:spcPct val="90000"/>
              </a:lnSpc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1391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 smtClean="0"/>
              <a:t>m = 0; // m=0 means lock is free; otherwise, if m=1, then lock locked</a:t>
            </a:r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while(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(m)){}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err="1">
                <a:latin typeface="Consolas" pitchFamily="49" charset="0"/>
              </a:rPr>
              <a:t>i</a:t>
            </a:r>
            <a:r>
              <a:rPr lang="en-US" sz="2400" dirty="0" err="1" smtClean="0">
                <a:latin typeface="Consolas" pitchFamily="49" charset="0"/>
              </a:rPr>
              <a:t>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  <a:endParaRPr lang="en-US" sz="2400" dirty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	old = *m;</a:t>
            </a:r>
          </a:p>
          <a:p>
            <a:r>
              <a:rPr lang="en-US" sz="2400" dirty="0" smtClean="0">
                <a:latin typeface="Consolas" pitchFamily="49" charset="0"/>
              </a:rPr>
              <a:t>	*</a:t>
            </a:r>
            <a:r>
              <a:rPr lang="en-US" sz="2400" dirty="0">
                <a:latin typeface="Consolas" pitchFamily="49" charset="0"/>
              </a:rPr>
              <a:t>m = </a:t>
            </a:r>
            <a:r>
              <a:rPr lang="en-US" sz="2400" dirty="0" smtClean="0">
                <a:latin typeface="Consolas" pitchFamily="49" charset="0"/>
              </a:rPr>
              <a:t>1;</a:t>
            </a:r>
          </a:p>
          <a:p>
            <a:r>
              <a:rPr lang="en-US" sz="2400" dirty="0" smtClean="0">
                <a:latin typeface="Consolas" pitchFamily="49" charset="0"/>
              </a:rPr>
              <a:t>	return </a:t>
            </a:r>
            <a:r>
              <a:rPr lang="en-US" sz="2400" dirty="0">
                <a:latin typeface="Consolas" pitchFamily="49" charset="0"/>
              </a:rPr>
              <a:t>old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667000" y="4038600"/>
            <a:ext cx="304800" cy="838200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flipH="1">
            <a:off x="914400" y="4038600"/>
            <a:ext cx="304800" cy="838200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3523" y="4038600"/>
            <a:ext cx="1804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LL       Atomic</a:t>
            </a: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 smtClean="0"/>
              <a:t>m = 0; </a:t>
            </a:r>
            <a:r>
              <a:rPr lang="en-US" sz="2400" dirty="0"/>
              <a:t>// m=0 means lock is free; otherwise, if m=1, then lock locked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while(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(m)){}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err="1">
                <a:latin typeface="Consolas" pitchFamily="49" charset="0"/>
              </a:rPr>
              <a:t>i</a:t>
            </a:r>
            <a:r>
              <a:rPr lang="en-US" sz="2400" dirty="0" err="1" smtClean="0">
                <a:latin typeface="Consolas" pitchFamily="49" charset="0"/>
              </a:rPr>
              <a:t>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M</a:t>
            </a:r>
            <a:r>
              <a:rPr lang="en-US" sz="2400" dirty="0" smtClean="0">
                <a:latin typeface="Consolas" pitchFamily="49" charset="0"/>
              </a:rPr>
              <a:t>OVE $v0, $t1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039380"/>
            <a:ext cx="2107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BEQZ $t0, try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20180"/>
            <a:ext cx="68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try: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5300990"/>
            <a:ext cx="76200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8341" y="4048780"/>
            <a:ext cx="4532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// m=0 means lock is free; otherwise, if m=1, then lock locked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while(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(m)){}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err="1">
                <a:latin typeface="Consolas" pitchFamily="49" charset="0"/>
              </a:rPr>
              <a:t>i</a:t>
            </a:r>
            <a:r>
              <a:rPr lang="en-US" sz="2400" dirty="0" err="1" smtClean="0">
                <a:latin typeface="Consolas" pitchFamily="49" charset="0"/>
              </a:rPr>
              <a:t>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try: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BEQZ $t0, try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M</a:t>
            </a:r>
            <a:r>
              <a:rPr lang="en-US" sz="2400" dirty="0" smtClean="0">
                <a:latin typeface="Consolas" pitchFamily="49" charset="0"/>
              </a:rPr>
              <a:t>OVE $v0, $t1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	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 smtClean="0">
                <a:latin typeface="Consolas" pitchFamily="49" charset="0"/>
              </a:rPr>
              <a:t>		BNEZ $t1</a:t>
            </a:r>
            <a:r>
              <a:rPr lang="en-US" sz="2400" dirty="0">
                <a:latin typeface="Consolas" pitchFamily="49" charset="0"/>
              </a:rPr>
              <a:t>,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	BEQZ $t0,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>
              <a:latin typeface="Consolas" pitchFamily="49" charset="0"/>
            </a:endParaRPr>
          </a:p>
          <a:p>
            <a:r>
              <a:rPr lang="en-US" sz="2400" dirty="0" err="1" smtClean="0">
                <a:latin typeface="Consolas" pitchFamily="49" charset="0"/>
              </a:rPr>
              <a:t>mutex_unlock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*m = 0;</a:t>
            </a:r>
          </a:p>
          <a:p>
            <a:r>
              <a:rPr lang="en-US" sz="2400" dirty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481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884670"/>
            <a:ext cx="86868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ahoma"/>
                <a:cs typeface="Tahoma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econds      instructions         </a:t>
            </a:r>
            <a:r>
              <a:rPr lang="en-US" sz="2800" dirty="0" smtClean="0">
                <a:solidFill>
                  <a:srgbClr val="92D050"/>
                </a:solidFill>
                <a:latin typeface="Tahoma"/>
                <a:ea typeface="ＭＳ Ｐゴシック" charset="-128"/>
                <a:cs typeface="Tahoma"/>
              </a:rPr>
              <a:t>cycles</a:t>
            </a:r>
            <a:r>
              <a:rPr lang="en-US" sz="2800" dirty="0">
                <a:solidFill>
                  <a:schemeClr val="accent1"/>
                </a:solidFill>
                <a:latin typeface="Tahoma"/>
                <a:ea typeface="ＭＳ Ｐゴシック" charset="-128"/>
                <a:cs typeface="Tahoma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Tahoma"/>
                <a:ea typeface="ＭＳ Ｐゴシック" charset="-128"/>
                <a:cs typeface="Tahoma"/>
              </a:rPr>
              <a:t>   seconds</a:t>
            </a:r>
            <a:endParaRPr lang="en-US" sz="2800" dirty="0">
              <a:solidFill>
                <a:schemeClr val="accent1"/>
              </a:solidFill>
              <a:latin typeface="Tahoma"/>
              <a:ea typeface="ＭＳ Ｐゴシック" charset="-128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ahoma"/>
                <a:cs typeface="Tahoma"/>
              </a:rPr>
              <a:t>program        program         </a:t>
            </a:r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instruction</a:t>
            </a:r>
            <a:r>
              <a:rPr lang="en-US" sz="2800" dirty="0" smtClean="0">
                <a:solidFill>
                  <a:schemeClr val="accent1"/>
                </a:solidFill>
                <a:latin typeface="Tahoma"/>
                <a:cs typeface="Tahoma"/>
              </a:rPr>
              <a:t>       cycle</a:t>
            </a:r>
            <a:endParaRPr lang="en-US" sz="2800" dirty="0" smtClean="0">
              <a:solidFill>
                <a:schemeClr val="accent1"/>
              </a:solidFill>
              <a:latin typeface="Tahoma"/>
              <a:ea typeface="ＭＳ Ｐゴシック" charset="-128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95489"/>
            <a:ext cx="8686800" cy="378151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 Classic Goals of Architects: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⬇ Clock period  </a:t>
            </a:r>
            <a:r>
              <a:rPr lang="en-US" sz="3600" dirty="0" smtClean="0">
                <a:solidFill>
                  <a:schemeClr val="bg1"/>
                </a:solidFill>
              </a:rPr>
              <a:t>(⬆ Clock frequency)</a:t>
            </a:r>
          </a:p>
          <a:p>
            <a:r>
              <a:rPr lang="en-US" sz="3600" dirty="0">
                <a:solidFill>
                  <a:srgbClr val="92D050"/>
                </a:solidFill>
              </a:rPr>
              <a:t>⬇ </a:t>
            </a:r>
            <a:r>
              <a:rPr lang="en-US" sz="3600" dirty="0" smtClean="0">
                <a:solidFill>
                  <a:srgbClr val="92D050"/>
                </a:solidFill>
              </a:rPr>
              <a:t>Cycles per Instruction </a:t>
            </a:r>
            <a:r>
              <a:rPr lang="en-US" sz="3600" dirty="0" smtClean="0">
                <a:solidFill>
                  <a:schemeClr val="bg1"/>
                </a:solidFill>
              </a:rPr>
              <a:t>(⬆ IPC)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sz="3600" dirty="0" smtClean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28600" y="1598959"/>
            <a:ext cx="1289165" cy="1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1727875" y="1396425"/>
            <a:ext cx="66982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= </a:t>
            </a:r>
            <a:endParaRPr lang="en-US"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0888" y="1273225"/>
            <a:ext cx="425580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x</a:t>
            </a:r>
            <a:endParaRPr lang="en-US"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1263135"/>
            <a:ext cx="425580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ahoma"/>
                <a:ea typeface="ＭＳ Ｐゴシック" charset="-128"/>
                <a:cs typeface="Tahoma"/>
              </a:rPr>
              <a:t>x</a:t>
            </a:r>
            <a:endParaRPr lang="en-US" sz="32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430060" y="1598959"/>
            <a:ext cx="1641618" cy="1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946578" y="1598959"/>
            <a:ext cx="1252904" cy="1241"/>
          </a:xfrm>
          <a:prstGeom prst="lin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074876" y="1598959"/>
            <a:ext cx="1002324" cy="1241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	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 smtClean="0">
                <a:latin typeface="Consolas" pitchFamily="49" charset="0"/>
              </a:rPr>
              <a:t>		BNEZ </a:t>
            </a:r>
            <a:r>
              <a:rPr lang="en-US" sz="2400" dirty="0">
                <a:latin typeface="Consolas" pitchFamily="49" charset="0"/>
              </a:rPr>
              <a:t>$t1, </a:t>
            </a:r>
            <a:r>
              <a:rPr lang="en-US" sz="2400" dirty="0" err="1">
                <a:latin typeface="Consolas" pitchFamily="49" charset="0"/>
              </a:rPr>
              <a:t>test_and_set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	BEQZ $t0,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>
              <a:latin typeface="Consolas" pitchFamily="49" charset="0"/>
            </a:endParaRPr>
          </a:p>
          <a:p>
            <a:r>
              <a:rPr lang="en-US" sz="2400" dirty="0" err="1" smtClean="0">
                <a:latin typeface="Consolas" pitchFamily="49" charset="0"/>
              </a:rPr>
              <a:t>mutex_unlock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SW $zero, 0($a0)</a:t>
            </a:r>
          </a:p>
          <a:p>
            <a:r>
              <a:rPr lang="en-US" sz="2400" dirty="0">
                <a:latin typeface="Consolas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295400"/>
            <a:ext cx="2551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called a 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Spin lock</a:t>
            </a:r>
          </a:p>
          <a:p>
            <a:r>
              <a:rPr lang="en-US" sz="2800" dirty="0" smtClean="0"/>
              <a:t>Aka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spin waiting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572000" y="1987898"/>
            <a:ext cx="1143000" cy="526702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7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76199" y="2209800"/>
          <a:ext cx="8915401" cy="325526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1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	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 smtClean="0">
                <a:latin typeface="Consolas" pitchFamily="49" charset="0"/>
              </a:rPr>
              <a:t>		BNEZ </a:t>
            </a:r>
            <a:r>
              <a:rPr lang="en-US" sz="2400" dirty="0">
                <a:latin typeface="Consolas" pitchFamily="49" charset="0"/>
              </a:rPr>
              <a:t>$t1, </a:t>
            </a:r>
            <a:r>
              <a:rPr lang="en-US" sz="2400" dirty="0" err="1">
                <a:latin typeface="Consolas" pitchFamily="49" charset="0"/>
              </a:rPr>
              <a:t>test_and_set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	BEQZ $t0,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>
              <a:latin typeface="Consolas" pitchFamily="49" charset="0"/>
            </a:endParaRPr>
          </a:p>
          <a:p>
            <a:r>
              <a:rPr lang="en-US" sz="2400" dirty="0" err="1" smtClean="0">
                <a:latin typeface="Consolas" pitchFamily="49" charset="0"/>
              </a:rPr>
              <a:t>mutex_unlock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SW $zero, 0($a0)</a:t>
            </a:r>
          </a:p>
          <a:p>
            <a:r>
              <a:rPr lang="en-US" sz="2400" dirty="0">
                <a:latin typeface="Consolas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295400"/>
            <a:ext cx="2551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called a 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Spin lock</a:t>
            </a:r>
          </a:p>
          <a:p>
            <a:r>
              <a:rPr lang="en-US" sz="2800" dirty="0" smtClean="0"/>
              <a:t>Aka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spin waiting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572000" y="1987898"/>
            <a:ext cx="1143000" cy="526702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400" dirty="0"/>
              <a:t>m = 0; 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76199" y="2209800"/>
          <a:ext cx="8915401" cy="435254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2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we can write parallel and correct programs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r>
              <a:rPr lang="en-US" dirty="0"/>
              <a:t>Thread A                                  </a:t>
            </a:r>
            <a:r>
              <a:rPr lang="en-US" dirty="0" smtClean="0"/>
              <a:t>Thread </a:t>
            </a:r>
            <a:r>
              <a:rPr lang="en-US" dirty="0"/>
              <a:t>B</a:t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i = 0, i &lt; 5; i++) {      </a:t>
            </a:r>
            <a:r>
              <a:rPr lang="en-US" dirty="0" smtClean="0"/>
              <a:t>for(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j = 0; j &lt; 5; j++) {</a:t>
            </a:r>
            <a:br>
              <a:rPr lang="en-US" dirty="0"/>
            </a:br>
            <a:r>
              <a:rPr lang="en-US" dirty="0"/>
              <a:t>   </a:t>
            </a:r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		x </a:t>
            </a:r>
            <a:r>
              <a:rPr lang="en-US" dirty="0"/>
              <a:t>= x + 1;                                 </a:t>
            </a:r>
            <a:r>
              <a:rPr lang="en-US" dirty="0" smtClean="0"/>
              <a:t>x </a:t>
            </a:r>
            <a:r>
              <a:rPr lang="en-US" dirty="0"/>
              <a:t>= x + 1;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}					 }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92530" y="2590800"/>
            <a:ext cx="726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mutex_lock</a:t>
            </a:r>
            <a:r>
              <a:rPr lang="en-US" sz="2800" dirty="0" smtClean="0">
                <a:solidFill>
                  <a:schemeClr val="bg1"/>
                </a:solidFill>
              </a:rPr>
              <a:t>(m);		          </a:t>
            </a:r>
            <a:r>
              <a:rPr lang="en-US" sz="2800" dirty="0" err="1" smtClean="0">
                <a:solidFill>
                  <a:schemeClr val="bg1"/>
                </a:solidFill>
              </a:rPr>
              <a:t>mutex_lock</a:t>
            </a:r>
            <a:r>
              <a:rPr lang="en-US" sz="2800" dirty="0" smtClean="0">
                <a:solidFill>
                  <a:schemeClr val="bg1"/>
                </a:solidFill>
              </a:rPr>
              <a:t>(m);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886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mutex_unlock</a:t>
            </a:r>
            <a:r>
              <a:rPr lang="en-US" sz="2800" dirty="0" smtClean="0">
                <a:solidFill>
                  <a:schemeClr val="bg1"/>
                </a:solidFill>
              </a:rPr>
              <a:t>(m);		          </a:t>
            </a:r>
            <a:r>
              <a:rPr lang="en-US" sz="2800" dirty="0" err="1" smtClean="0">
                <a:solidFill>
                  <a:schemeClr val="bg1"/>
                </a:solidFill>
              </a:rPr>
              <a:t>mutex_unlock</a:t>
            </a:r>
            <a:r>
              <a:rPr lang="en-US" sz="2800" dirty="0" smtClean="0">
                <a:solidFill>
                  <a:schemeClr val="bg1"/>
                </a:solidFill>
              </a:rPr>
              <a:t>(m);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Atomic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Other atomic hardware primitives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test and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atomic increment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bus lock prefix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(x86)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compare and exchange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(x86, ARM deprecated)</a:t>
            </a:r>
          </a:p>
          <a:p>
            <a:r>
              <a:rPr lang="en-US" dirty="0" smtClean="0"/>
              <a:t> -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(MIPS, ARM, PowerPC, DEC Alpha, …)</a:t>
            </a:r>
          </a:p>
        </p:txBody>
      </p:sp>
    </p:spTree>
    <p:extLst>
      <p:ext uri="{BB962C8B-B14F-4D97-AF65-F5344CB8AC3E}">
        <p14:creationId xmlns:p14="http://schemas.microsoft.com/office/powerpoint/2010/main" val="6030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Synchronization techniques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clever code </a:t>
            </a:r>
          </a:p>
          <a:p>
            <a:pPr lvl="1"/>
            <a:r>
              <a:rPr lang="en-US" dirty="0" smtClean="0"/>
              <a:t>must work despite adversarial scheduler/interrupts</a:t>
            </a:r>
          </a:p>
          <a:p>
            <a:pPr lvl="1"/>
            <a:r>
              <a:rPr lang="en-US" dirty="0" smtClean="0"/>
              <a:t>used by: hackers</a:t>
            </a:r>
          </a:p>
          <a:p>
            <a:pPr lvl="1"/>
            <a:r>
              <a:rPr lang="en-US" dirty="0" smtClean="0"/>
              <a:t>also: </a:t>
            </a:r>
            <a:r>
              <a:rPr lang="en-US" dirty="0" err="1" smtClean="0"/>
              <a:t>noobs</a:t>
            </a: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disable interrupts</a:t>
            </a:r>
          </a:p>
          <a:p>
            <a:pPr lvl="1"/>
            <a:r>
              <a:rPr lang="en-US" dirty="0" smtClean="0"/>
              <a:t>used by: exception handler, scheduler, device drivers, …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disable preemption</a:t>
            </a:r>
          </a:p>
          <a:p>
            <a:pPr lvl="1"/>
            <a:r>
              <a:rPr lang="en-US" dirty="0" smtClean="0"/>
              <a:t>dangerous for user code, but okay for some kernel code</a:t>
            </a:r>
          </a:p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mutual exclusion locks (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mutex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US" dirty="0" smtClean="0"/>
              <a:t>general purpose, except for some interrupt-related cases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2400" y="5257800"/>
            <a:ext cx="8763000" cy="12192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Need parallel abstractions, especially for multicore</a:t>
            </a:r>
          </a:p>
          <a:p>
            <a:endParaRPr lang="en-US" dirty="0"/>
          </a:p>
          <a:p>
            <a:r>
              <a:rPr lang="en-US" dirty="0" smtClean="0"/>
              <a:t>Writing correct programs is hard</a:t>
            </a:r>
          </a:p>
          <a:p>
            <a:r>
              <a:rPr lang="en-US" dirty="0"/>
              <a:t>	</a:t>
            </a:r>
            <a:r>
              <a:rPr lang="en-US" dirty="0" smtClean="0"/>
              <a:t>Need to prevent data races</a:t>
            </a:r>
          </a:p>
          <a:p>
            <a:endParaRPr lang="en-US" dirty="0" smtClean="0"/>
          </a:p>
          <a:p>
            <a:r>
              <a:rPr lang="en-US" dirty="0" smtClean="0"/>
              <a:t>Need critical sections to prevent data races</a:t>
            </a:r>
          </a:p>
          <a:p>
            <a:r>
              <a:rPr lang="en-US" dirty="0"/>
              <a:t>	</a:t>
            </a:r>
            <a:r>
              <a:rPr lang="en-US" dirty="0" err="1" smtClean="0"/>
              <a:t>Mutex</a:t>
            </a:r>
            <a:r>
              <a:rPr lang="en-US" dirty="0" smtClean="0"/>
              <a:t>, mutual exclusion, implements critical section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Mutex</a:t>
            </a:r>
            <a:r>
              <a:rPr lang="en-US" dirty="0" smtClean="0"/>
              <a:t> often implemented using a lock abstraction</a:t>
            </a:r>
          </a:p>
          <a:p>
            <a:endParaRPr lang="en-US" dirty="0" smtClean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Hardware provides synchronization </a:t>
            </a:r>
            <a:r>
              <a:rPr lang="en-US" dirty="0">
                <a:solidFill>
                  <a:schemeClr val="bg1"/>
                </a:solidFill>
              </a:rPr>
              <a:t>primitives </a:t>
            </a:r>
            <a:r>
              <a:rPr lang="en-US" dirty="0" smtClean="0">
                <a:solidFill>
                  <a:schemeClr val="bg1"/>
                </a:solidFill>
              </a:rPr>
              <a:t>such as </a:t>
            </a:r>
            <a:r>
              <a:rPr lang="en-US" b="1" dirty="0" smtClean="0">
                <a:solidFill>
                  <a:schemeClr val="bg1"/>
                </a:solidFill>
              </a:rPr>
              <a:t>LL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bg1"/>
                </a:solidFill>
              </a:rPr>
              <a:t>SC</a:t>
            </a:r>
            <a:r>
              <a:rPr lang="en-US" dirty="0" smtClean="0">
                <a:solidFill>
                  <a:schemeClr val="bg1"/>
                </a:solidFill>
              </a:rPr>
              <a:t> (load linked and store conditional) instructions to </a:t>
            </a:r>
            <a:r>
              <a:rPr lang="en-US" dirty="0">
                <a:solidFill>
                  <a:schemeClr val="bg1"/>
                </a:solidFill>
              </a:rPr>
              <a:t>efficiently implement </a:t>
            </a:r>
            <a:r>
              <a:rPr lang="en-US" dirty="0" smtClean="0">
                <a:solidFill>
                  <a:schemeClr val="bg1"/>
                </a:solidFill>
              </a:rPr>
              <a:t>locks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use synchronization primitives to build concurrency-safe data structure?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Attempt#1: Producer/Consumer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shared data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 smtClean="0"/>
              <a:t>goal: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invariants</a:t>
            </a:r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240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2069068"/>
            <a:ext cx="2844800" cy="987425"/>
            <a:chOff x="2119667" y="2069068"/>
            <a:chExt cx="2844800" cy="98742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1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038600" y="2145268"/>
              <a:ext cx="5389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359630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accent1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05000" y="685800"/>
            <a:ext cx="1997022" cy="53340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3520</TotalTime>
  <Words>5131</Words>
  <Application>Microsoft Office PowerPoint</Application>
  <PresentationFormat>On-screen Show (4:3)</PresentationFormat>
  <Paragraphs>1644</Paragraphs>
  <Slides>112</Slides>
  <Notes>86</Notes>
  <HiddenSlides>4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5" baseType="lpstr">
      <vt:lpstr>ＭＳ Ｐゴシック</vt:lpstr>
      <vt:lpstr>Arial</vt:lpstr>
      <vt:lpstr>Calibri</vt:lpstr>
      <vt:lpstr>Cambria Math</vt:lpstr>
      <vt:lpstr>Comic Sans MS</vt:lpstr>
      <vt:lpstr>Consolas</vt:lpstr>
      <vt:lpstr>Courier New</vt:lpstr>
      <vt:lpstr>Helvetica</vt:lpstr>
      <vt:lpstr>Lucida Console</vt:lpstr>
      <vt:lpstr>Symbol</vt:lpstr>
      <vt:lpstr>Tahoma</vt:lpstr>
      <vt:lpstr>Wingdings</vt:lpstr>
      <vt:lpstr>Office Theme</vt:lpstr>
      <vt:lpstr>Parallelism, Multicore, and Synchronization</vt:lpstr>
      <vt:lpstr>Announcements</vt:lpstr>
      <vt:lpstr>xkcd/619</vt:lpstr>
      <vt:lpstr>Pitfall: Amdahl’s Law</vt:lpstr>
      <vt:lpstr>Pitfall: Amdahl’s Law</vt:lpstr>
      <vt:lpstr>Scaling Example</vt:lpstr>
      <vt:lpstr>Scaling Example</vt:lpstr>
      <vt:lpstr>Takeaway</vt:lpstr>
      <vt:lpstr>Performance Improvement 101</vt:lpstr>
      <vt:lpstr>Clock frequencies have stalled</vt:lpstr>
      <vt:lpstr>Improving IPC via ILP</vt:lpstr>
      <vt:lpstr>Instruction-Level Parallelism (ILP)</vt:lpstr>
      <vt:lpstr>Instruction-Level Parallelism (ILP)</vt:lpstr>
      <vt:lpstr>Multiple issue pipeline</vt:lpstr>
      <vt:lpstr>Static Multiple Issue</vt:lpstr>
      <vt:lpstr>MIPS with Static Dual Issue</vt:lpstr>
      <vt:lpstr>Scheduling Example</vt:lpstr>
      <vt:lpstr>Techniques and Limits of Static Scheduling</vt:lpstr>
      <vt:lpstr>Speculation</vt:lpstr>
      <vt:lpstr>Optimizations to make it work</vt:lpstr>
      <vt:lpstr>Scheduling Example</vt:lpstr>
      <vt:lpstr>Limits of Static Scheduling </vt:lpstr>
      <vt:lpstr>Improving IPC via ILP</vt:lpstr>
      <vt:lpstr>Dynamic Multiple Issue</vt:lpstr>
      <vt:lpstr>Dynamic Multiple Issue</vt:lpstr>
      <vt:lpstr>Effectiveness of OoO Superscalar</vt:lpstr>
      <vt:lpstr>Improving IPC via ILP  TLP</vt:lpstr>
      <vt:lpstr>What is a thread?</vt:lpstr>
      <vt:lpstr>Standard Multithreading Picture</vt:lpstr>
      <vt:lpstr>Power Efficiency</vt:lpstr>
      <vt:lpstr>Moore’s Law</vt:lpstr>
      <vt:lpstr>Why Multicore?</vt:lpstr>
      <vt:lpstr>Power Limits</vt:lpstr>
      <vt:lpstr>Power Wall</vt:lpstr>
      <vt:lpstr>Why Multicore? </vt:lpstr>
      <vt:lpstr>Power Efficiency</vt:lpstr>
      <vt:lpstr>Inside the Processor</vt:lpstr>
      <vt:lpstr>Inside the Processor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Parallelism is a necessity</vt:lpstr>
      <vt:lpstr>Parallel Programming</vt:lpstr>
      <vt:lpstr>Big Picture: Parallelism and Synchronization</vt:lpstr>
      <vt:lpstr>Topics: Goals for Today</vt:lpstr>
      <vt:lpstr>Parallelism and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Shared Memory Multiprocessors</vt:lpstr>
      <vt:lpstr>Shared Memory Multiprocessors</vt:lpstr>
      <vt:lpstr>Cache Coherency Problem</vt:lpstr>
      <vt:lpstr>Cache Coherence Problem</vt:lpstr>
      <vt:lpstr>Two issues</vt:lpstr>
      <vt:lpstr>Coherence Defined</vt:lpstr>
      <vt:lpstr>Cache Coherence Protocols</vt:lpstr>
      <vt:lpstr>Snooping</vt:lpstr>
      <vt:lpstr>Invalidating Snooping Protocols</vt:lpstr>
      <vt:lpstr>Writing</vt:lpstr>
      <vt:lpstr>Takeaway: Summary of cache coherence</vt:lpstr>
      <vt:lpstr>Next Goal: Synchronization</vt:lpstr>
      <vt:lpstr>Is Cache Coherency Sufficient?</vt:lpstr>
      <vt:lpstr>Synchronization</vt:lpstr>
      <vt:lpstr>Programming with Threads</vt:lpstr>
      <vt:lpstr>Programming with threads</vt:lpstr>
      <vt:lpstr>Programming with Threads</vt:lpstr>
      <vt:lpstr>Example: Multi-Threaded Program</vt:lpstr>
      <vt:lpstr>Example: web server</vt:lpstr>
      <vt:lpstr>Two threads, one counter</vt:lpstr>
      <vt:lpstr>Race conditions</vt:lpstr>
      <vt:lpstr>Critical sections</vt:lpstr>
      <vt:lpstr>Critical Sections</vt:lpstr>
      <vt:lpstr>Mutexes</vt:lpstr>
      <vt:lpstr>Mutexes</vt:lpstr>
      <vt:lpstr>Next Goal</vt:lpstr>
      <vt:lpstr>Synchronization</vt:lpstr>
      <vt:lpstr>PowerPoint Presentation</vt:lpstr>
      <vt:lpstr>Synchronization in MIPS </vt:lpstr>
      <vt:lpstr>Synchronization in MIPS 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Now we can write parallel and correct programs</vt:lpstr>
      <vt:lpstr>Alternative Atomic Instructions</vt:lpstr>
      <vt:lpstr>Synchronization</vt:lpstr>
      <vt:lpstr>Summary</vt:lpstr>
      <vt:lpstr>Next Goal</vt:lpstr>
      <vt:lpstr>Attempt#1: Producer/Consumer</vt:lpstr>
      <vt:lpstr>Attempt#1: Producer/Consumer</vt:lpstr>
      <vt:lpstr>Attempt#2: Protecting an invariant</vt:lpstr>
      <vt:lpstr>Guidelines for successful mutexing</vt:lpstr>
      <vt:lpstr>Attempt#3: Beyond mutexes</vt:lpstr>
      <vt:lpstr>Attempt#3: Beyond mutexes</vt:lpstr>
      <vt:lpstr>Attempt#4: Beyond mutexes</vt:lpstr>
      <vt:lpstr>PowerPoint Presentation</vt:lpstr>
      <vt:lpstr>Condition variables</vt:lpstr>
      <vt:lpstr>Attempt#5: Using a condition variable</vt:lpstr>
      <vt:lpstr>Monitors</vt:lpstr>
      <vt:lpstr>Java concurrency</vt:lpstr>
      <vt:lpstr>More synchronization mechanisms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208</cp:revision>
  <cp:lastPrinted>2015-04-16T17:13:30Z</cp:lastPrinted>
  <dcterms:created xsi:type="dcterms:W3CDTF">2012-11-28T14:27:55Z</dcterms:created>
  <dcterms:modified xsi:type="dcterms:W3CDTF">2018-04-26T01:35:03Z</dcterms:modified>
</cp:coreProperties>
</file>