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2.xml" ContentType="application/vnd.openxmlformats-officedocument.presentationml.notesSlide+xml"/>
  <Override PartName="/ppt/tags/tag53.xml" ContentType="application/vnd.openxmlformats-officedocument.presentationml.tags+xml"/>
  <Override PartName="/ppt/notesSlides/notesSlide3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1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3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44.xml" ContentType="application/vnd.openxmlformats-officedocument.presentationml.notesSlide+xml"/>
  <Override PartName="/ppt/tags/tag156.xml" ContentType="application/vnd.openxmlformats-officedocument.presentationml.tags+xml"/>
  <Override PartName="/ppt/notesSlides/notesSlide45.xml" ContentType="application/vnd.openxmlformats-officedocument.presentationml.notesSlide+xml"/>
  <Override PartName="/ppt/tags/tag157.xml" ContentType="application/vnd.openxmlformats-officedocument.presentationml.tags+xml"/>
  <Override PartName="/ppt/notesSlides/notesSlide46.xml" ContentType="application/vnd.openxmlformats-officedocument.presentationml.notesSlide+xml"/>
  <Override PartName="/ppt/tags/tag158.xml" ContentType="application/vnd.openxmlformats-officedocument.presentationml.tags+xml"/>
  <Override PartName="/ppt/notesSlides/notesSlide47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48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49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50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51.xml" ContentType="application/vnd.openxmlformats-officedocument.presentationml.notesSlide+xml"/>
  <Override PartName="/ppt/tags/tag233.xml" ContentType="application/vnd.openxmlformats-officedocument.presentationml.tags+xml"/>
  <Override PartName="/ppt/notesSlides/notesSlide52.xml" ContentType="application/vnd.openxmlformats-officedocument.presentationml.notesSlide+xml"/>
  <Override PartName="/ppt/tags/tag234.xml" ContentType="application/vnd.openxmlformats-officedocument.presentationml.tags+xml"/>
  <Override PartName="/ppt/notesSlides/notesSlide5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54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55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88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89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90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91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92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93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9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95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96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97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00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01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02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03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04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05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06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07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08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09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10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11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12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13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14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15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16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117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18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119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sldIdLst>
    <p:sldId id="327" r:id="rId2"/>
    <p:sldId id="32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265" r:id="rId12"/>
    <p:sldId id="266" r:id="rId13"/>
    <p:sldId id="314" r:id="rId14"/>
    <p:sldId id="330" r:id="rId15"/>
    <p:sldId id="331" r:id="rId16"/>
    <p:sldId id="332" r:id="rId17"/>
    <p:sldId id="269" r:id="rId18"/>
    <p:sldId id="270" r:id="rId19"/>
    <p:sldId id="303" r:id="rId20"/>
    <p:sldId id="334" r:id="rId21"/>
    <p:sldId id="333" r:id="rId22"/>
    <p:sldId id="273" r:id="rId23"/>
    <p:sldId id="335" r:id="rId24"/>
    <p:sldId id="336" r:id="rId25"/>
    <p:sldId id="304" r:id="rId26"/>
    <p:sldId id="305" r:id="rId27"/>
    <p:sldId id="274" r:id="rId28"/>
    <p:sldId id="275" r:id="rId29"/>
    <p:sldId id="276" r:id="rId30"/>
    <p:sldId id="277" r:id="rId31"/>
    <p:sldId id="278" r:id="rId32"/>
    <p:sldId id="337" r:id="rId33"/>
    <p:sldId id="338" r:id="rId34"/>
    <p:sldId id="280" r:id="rId35"/>
    <p:sldId id="339" r:id="rId36"/>
    <p:sldId id="340" r:id="rId37"/>
    <p:sldId id="342" r:id="rId38"/>
    <p:sldId id="341" r:id="rId39"/>
    <p:sldId id="282" r:id="rId40"/>
    <p:sldId id="283" r:id="rId41"/>
    <p:sldId id="284" r:id="rId42"/>
    <p:sldId id="285" r:id="rId43"/>
    <p:sldId id="286" r:id="rId44"/>
    <p:sldId id="287" r:id="rId45"/>
    <p:sldId id="343" r:id="rId46"/>
    <p:sldId id="288" r:id="rId47"/>
    <p:sldId id="289" r:id="rId48"/>
    <p:sldId id="290" r:id="rId49"/>
    <p:sldId id="291" r:id="rId50"/>
    <p:sldId id="344" r:id="rId51"/>
    <p:sldId id="293" r:id="rId52"/>
    <p:sldId id="294" r:id="rId53"/>
    <p:sldId id="295" r:id="rId54"/>
    <p:sldId id="296" r:id="rId55"/>
    <p:sldId id="307" r:id="rId56"/>
    <p:sldId id="345" r:id="rId57"/>
    <p:sldId id="346" r:id="rId58"/>
    <p:sldId id="402" r:id="rId59"/>
    <p:sldId id="348" r:id="rId60"/>
    <p:sldId id="349" r:id="rId61"/>
    <p:sldId id="350" r:id="rId62"/>
    <p:sldId id="351" r:id="rId63"/>
    <p:sldId id="352" r:id="rId64"/>
    <p:sldId id="353" r:id="rId65"/>
    <p:sldId id="354" r:id="rId66"/>
    <p:sldId id="355" r:id="rId67"/>
    <p:sldId id="403" r:id="rId68"/>
    <p:sldId id="404" r:id="rId69"/>
    <p:sldId id="450" r:id="rId70"/>
    <p:sldId id="405" r:id="rId71"/>
    <p:sldId id="359" r:id="rId72"/>
    <p:sldId id="406" r:id="rId73"/>
    <p:sldId id="361" r:id="rId74"/>
    <p:sldId id="362" r:id="rId75"/>
    <p:sldId id="363" r:id="rId76"/>
    <p:sldId id="364" r:id="rId77"/>
    <p:sldId id="365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46" r:id="rId86"/>
    <p:sldId id="366" r:id="rId87"/>
    <p:sldId id="367" r:id="rId88"/>
    <p:sldId id="448" r:id="rId89"/>
    <p:sldId id="368" r:id="rId90"/>
    <p:sldId id="447" r:id="rId91"/>
    <p:sldId id="449" r:id="rId92"/>
    <p:sldId id="370" r:id="rId93"/>
    <p:sldId id="371" r:id="rId94"/>
    <p:sldId id="372" r:id="rId95"/>
    <p:sldId id="373" r:id="rId96"/>
    <p:sldId id="374" r:id="rId97"/>
    <p:sldId id="375" r:id="rId98"/>
    <p:sldId id="407" r:id="rId99"/>
    <p:sldId id="377" r:id="rId100"/>
    <p:sldId id="378" r:id="rId101"/>
    <p:sldId id="379" r:id="rId102"/>
    <p:sldId id="380" r:id="rId103"/>
    <p:sldId id="381" r:id="rId104"/>
    <p:sldId id="451" r:id="rId105"/>
    <p:sldId id="452" r:id="rId106"/>
    <p:sldId id="384" r:id="rId107"/>
    <p:sldId id="408" r:id="rId108"/>
    <p:sldId id="453" r:id="rId109"/>
    <p:sldId id="454" r:id="rId110"/>
    <p:sldId id="387" r:id="rId111"/>
    <p:sldId id="388" r:id="rId112"/>
    <p:sldId id="389" r:id="rId113"/>
    <p:sldId id="390" r:id="rId114"/>
    <p:sldId id="391" r:id="rId115"/>
    <p:sldId id="409" r:id="rId116"/>
    <p:sldId id="410" r:id="rId117"/>
    <p:sldId id="411" r:id="rId118"/>
    <p:sldId id="412" r:id="rId119"/>
    <p:sldId id="413" r:id="rId120"/>
    <p:sldId id="414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2" r:id="rId129"/>
    <p:sldId id="423" r:id="rId130"/>
    <p:sldId id="455" r:id="rId131"/>
    <p:sldId id="424" r:id="rId132"/>
    <p:sldId id="425" r:id="rId133"/>
    <p:sldId id="426" r:id="rId134"/>
    <p:sldId id="427" r:id="rId135"/>
    <p:sldId id="428" r:id="rId136"/>
    <p:sldId id="429" r:id="rId137"/>
    <p:sldId id="430" r:id="rId138"/>
    <p:sldId id="431" r:id="rId139"/>
    <p:sldId id="432" r:id="rId140"/>
    <p:sldId id="433" r:id="rId141"/>
    <p:sldId id="434" r:id="rId142"/>
    <p:sldId id="435" r:id="rId143"/>
    <p:sldId id="436" r:id="rId144"/>
    <p:sldId id="456" r:id="rId145"/>
    <p:sldId id="438" r:id="rId1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786" autoAdjust="0"/>
  </p:normalViewPr>
  <p:slideViewPr>
    <p:cSldViewPr>
      <p:cViewPr>
        <p:scale>
          <a:sx n="63" d="100"/>
          <a:sy n="63" d="100"/>
        </p:scale>
        <p:origin x="1941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926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implementation: lock bus while read-modify-write</a:t>
            </a:r>
            <a:r>
              <a:rPr lang="en-US" baseline="0" dirty="0" smtClean="0"/>
              <a:t> cycle happens, very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936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drivers if interrupts always go to same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0424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3709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50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2977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7515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2332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3535140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bug:</a:t>
            </a:r>
            <a:r>
              <a:rPr lang="en-US" baseline="0" dirty="0" smtClean="0"/>
              <a:t> can’t do busy waiting inside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…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96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3535140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bug:</a:t>
            </a:r>
            <a:r>
              <a:rPr lang="en-US" baseline="0" dirty="0" smtClean="0"/>
              <a:t> can’t do busy waiting inside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…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9010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808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195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61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845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2484916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Works, but wasteful sin</a:t>
            </a:r>
            <a:r>
              <a:rPr lang="en-US" baseline="0" dirty="0" smtClean="0"/>
              <a:t> will spin 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0254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2484916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Works, but wasteful sin</a:t>
            </a:r>
            <a:r>
              <a:rPr lang="en-US" baseline="0" dirty="0" smtClean="0"/>
              <a:t> will spin 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7655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330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23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268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7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8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1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176663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9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2492326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0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2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0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7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3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CGMT: Course-grain (has preferred thread)</a:t>
            </a:r>
          </a:p>
          <a:p>
            <a:r>
              <a:rPr lang="en-US" dirty="0" smtClean="0"/>
              <a:t>FGMT: Fine-grain (round robin between threads)</a:t>
            </a:r>
          </a:p>
          <a:p>
            <a:r>
              <a:rPr lang="en-US" dirty="0" smtClean="0"/>
              <a:t>SMT:</a:t>
            </a:r>
            <a:r>
              <a:rPr lang="en-US" baseline="0" dirty="0" smtClean="0"/>
              <a:t> </a:t>
            </a:r>
            <a:r>
              <a:rPr lang="en-US" dirty="0" smtClean="0"/>
              <a:t>Simultaneous (</a:t>
            </a:r>
            <a:r>
              <a:rPr lang="en-US" dirty="0" err="1" smtClean="0"/>
              <a:t>hyperthreading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 (FGMT)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 each cycle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Can hide very short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Slows down every thread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 (CGMT)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only on quite long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removes need for very fast switches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flush pipeline, short stalls not handled</a:t>
            </a:r>
          </a:p>
          <a:p>
            <a:endParaRPr lang="en-US" dirty="0" smtClean="0"/>
          </a:p>
          <a:p>
            <a:r>
              <a:rPr lang="en-US" dirty="0" smtClean="0"/>
              <a:t>Symmetric</a:t>
            </a:r>
            <a:r>
              <a:rPr lang="en-US" baseline="0" dirty="0" smtClean="0"/>
              <a:t> multithreading (</a:t>
            </a:r>
            <a:r>
              <a:rPr lang="en-US" dirty="0" smtClean="0"/>
              <a:t>SMT)</a:t>
            </a:r>
          </a:p>
          <a:p>
            <a:r>
              <a:rPr lang="en-US" dirty="0" smtClean="0"/>
              <a:t>	Leverages multi-issue pipeline with dynamic instruction scheduling and ILP</a:t>
            </a:r>
          </a:p>
          <a:p>
            <a:r>
              <a:rPr lang="en-US" dirty="0" smtClean="0"/>
              <a:t>	Exploits functional unit parallelism better than single threads</a:t>
            </a:r>
          </a:p>
          <a:p>
            <a:r>
              <a:rPr lang="en-US" dirty="0" smtClean="0"/>
              <a:t>	Always running multiple instructions from multiple threads</a:t>
            </a:r>
          </a:p>
          <a:p>
            <a:r>
              <a:rPr lang="en-US" dirty="0" smtClean="0"/>
              <a:t>	No cost of context switching</a:t>
            </a:r>
          </a:p>
          <a:p>
            <a:r>
              <a:rPr lang="en-US" dirty="0" smtClean="0"/>
              <a:t>	Uses dynamic scheduling and register renaming through reservation stations </a:t>
            </a:r>
          </a:p>
          <a:p>
            <a:endParaRPr lang="en-US" dirty="0" smtClean="0"/>
          </a:p>
          <a:p>
            <a:r>
              <a:rPr lang="en-US" dirty="0" smtClean="0"/>
              <a:t>	Can use all functional units very efficiently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48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9" rIns="91417" bIns="4570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1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CGMT: Course-grain (has preferred thread)</a:t>
            </a:r>
          </a:p>
          <a:p>
            <a:r>
              <a:rPr lang="en-US" dirty="0" smtClean="0"/>
              <a:t>FGMT: Fine-grain (round robin between threads)</a:t>
            </a:r>
          </a:p>
          <a:p>
            <a:r>
              <a:rPr lang="en-US" dirty="0" smtClean="0"/>
              <a:t>SMT:</a:t>
            </a:r>
            <a:r>
              <a:rPr lang="en-US" baseline="0" dirty="0" smtClean="0"/>
              <a:t> </a:t>
            </a:r>
            <a:r>
              <a:rPr lang="en-US" dirty="0" smtClean="0"/>
              <a:t>Simultaneous (</a:t>
            </a:r>
            <a:r>
              <a:rPr lang="en-US" dirty="0" err="1" smtClean="0"/>
              <a:t>hyperthreading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 (FGMT)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 each cycle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Can hide very short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Slows down every thread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 (CGMT)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only on quite long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removes need for very fast switches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flush pipeline, short stalls not handled</a:t>
            </a:r>
          </a:p>
          <a:p>
            <a:endParaRPr lang="en-US" dirty="0" smtClean="0"/>
          </a:p>
          <a:p>
            <a:r>
              <a:rPr lang="en-US" dirty="0" smtClean="0"/>
              <a:t>Symmetric</a:t>
            </a:r>
            <a:r>
              <a:rPr lang="en-US" baseline="0" dirty="0" smtClean="0"/>
              <a:t> multithreading (</a:t>
            </a:r>
            <a:r>
              <a:rPr lang="en-US" dirty="0" smtClean="0"/>
              <a:t>SMT)</a:t>
            </a:r>
          </a:p>
          <a:p>
            <a:r>
              <a:rPr lang="en-US" dirty="0" smtClean="0"/>
              <a:t>	Leverages multi-issue pipeline with dynamic instruction scheduling and ILP</a:t>
            </a:r>
          </a:p>
          <a:p>
            <a:r>
              <a:rPr lang="en-US" dirty="0" smtClean="0"/>
              <a:t>	Exploits functional unit parallelism better than single threads</a:t>
            </a:r>
          </a:p>
          <a:p>
            <a:r>
              <a:rPr lang="en-US" dirty="0" smtClean="0"/>
              <a:t>	Always running multiple instructions from multiple threads</a:t>
            </a:r>
          </a:p>
          <a:p>
            <a:r>
              <a:rPr lang="en-US" dirty="0" smtClean="0"/>
              <a:t>	No cost of context switching</a:t>
            </a:r>
          </a:p>
          <a:p>
            <a:r>
              <a:rPr lang="en-US" dirty="0" smtClean="0"/>
              <a:t>	Uses dynamic scheduling and register renaming through reservation stations </a:t>
            </a:r>
          </a:p>
          <a:p>
            <a:endParaRPr lang="en-US" dirty="0" smtClean="0"/>
          </a:p>
          <a:p>
            <a:r>
              <a:rPr lang="en-US" dirty="0" smtClean="0"/>
              <a:t>	Can use all functional units very efficiently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70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5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4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9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86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0190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9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5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3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3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6" rIns="91410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4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6" rIns="91410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4" rIns="91404" bIns="457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7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4" rIns="91404" bIns="45704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197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098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01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1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87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981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</a:p>
          <a:p>
            <a:endParaRPr lang="en-US" baseline="0" dirty="0" smtClean="0"/>
          </a:p>
          <a:p>
            <a:r>
              <a:rPr lang="en-US" dirty="0" smtClean="0"/>
              <a:t>Assume physical addresses (ignore virtual memory)</a:t>
            </a:r>
          </a:p>
          <a:p>
            <a:r>
              <a:rPr lang="en-US" dirty="0" smtClean="0"/>
              <a:t>Assume uniform memory access (ignore NUMA)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93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</a:p>
          <a:p>
            <a:endParaRPr lang="en-US" baseline="0" dirty="0" smtClean="0"/>
          </a:p>
          <a:p>
            <a:r>
              <a:rPr lang="en-US" dirty="0" smtClean="0"/>
              <a:t>Assume physical addresses (ignore virtual memory)</a:t>
            </a:r>
          </a:p>
          <a:p>
            <a:r>
              <a:rPr lang="en-US" dirty="0" smtClean="0"/>
              <a:t>Assume uniform memory access (ignore NUMA)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935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17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443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227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990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6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45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40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reality: very complicated, lots of corner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975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9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75" tIns="45687" rIns="91375" bIns="4568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377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4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39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03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75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936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44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64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9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62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4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84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2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14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cache coherence enough?</a:t>
            </a:r>
            <a:r>
              <a:rPr lang="en-US" baseline="0" dirty="0" smtClean="0"/>
              <a:t> Maybe?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read (1) 40                     read (3) 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Inc</a:t>
            </a:r>
            <a:r>
              <a:rPr lang="en-US" baseline="0" dirty="0" smtClean="0"/>
              <a:t>   (2) 41                    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  (4) 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Write (5) 41                    write (6) 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0344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22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067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7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99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fork</a:t>
            </a:r>
          </a:p>
          <a:p>
            <a:r>
              <a:rPr lang="en-US" baseline="0" dirty="0" smtClean="0"/>
              <a:t>Use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886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happens when two threads execute concurrently?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sequential with threads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threads is unsynchronized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2759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74688"/>
            <a:ext cx="4603750" cy="3454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7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52" tIns="44877" rIns="89752" bIns="4487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10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7" tIns="44988" rIns="89977" bIns="449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63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smtClean="0"/>
              <a:t>Show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2361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5" tIns="45708" rIns="91415" bIns="457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5638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19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08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15A427-8317-42A9-ACD8-FC3142F1FFA1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F72B-3CF7-48FA-AC00-3189B9898BE0}" type="slidenum">
              <a:rPr lang="en-US"/>
              <a:pPr/>
              <a:t>104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3182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105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1764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106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9557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107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3138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108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8977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109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13696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04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5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6925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610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322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986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879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29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604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60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415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7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done using lock,</a:t>
            </a:r>
          </a:p>
          <a:p>
            <a:endParaRPr lang="en-US" dirty="0" smtClean="0"/>
          </a:p>
          <a:p>
            <a:r>
              <a:rPr lang="en-US" dirty="0" smtClean="0"/>
              <a:t>Also can be done using atomic</a:t>
            </a:r>
            <a:r>
              <a:rPr lang="en-US" baseline="0" dirty="0" smtClean="0"/>
              <a:t> increment.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4" Type="http://schemas.openxmlformats.org/officeDocument/2006/relationships/notesSlide" Target="../notesSlides/notesSlide8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notesSlide" Target="../notesSlides/notesSlide8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4" Type="http://schemas.openxmlformats.org/officeDocument/2006/relationships/notesSlide" Target="../notesSlides/notesSlide9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4" Type="http://schemas.openxmlformats.org/officeDocument/2006/relationships/notesSlide" Target="../notesSlides/notesSlide9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4" Type="http://schemas.openxmlformats.org/officeDocument/2006/relationships/notesSlide" Target="../notesSlides/notesSlide9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notesSlide" Target="../notesSlides/notesSlide9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4" Type="http://schemas.openxmlformats.org/officeDocument/2006/relationships/notesSlide" Target="../notesSlides/notesSlide9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notesSlide" Target="../notesSlides/notesSlide9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notesSlide" Target="../notesSlides/notesSlide9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4" Type="http://schemas.openxmlformats.org/officeDocument/2006/relationships/notesSlide" Target="../notesSlides/notesSlide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4" Type="http://schemas.openxmlformats.org/officeDocument/2006/relationships/notesSlide" Target="../notesSlides/notesSlide9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notesSlide" Target="../notesSlides/notesSlide10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4" Type="http://schemas.openxmlformats.org/officeDocument/2006/relationships/notesSlide" Target="../notesSlides/notesSlide10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notesSlide" Target="../notesSlides/notesSlide102.xml"/><Relationship Id="rId4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notesSlide" Target="../notesSlides/notesSlide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notesSlide" Target="../notesSlides/notesSlide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notesSlide" Target="../notesSlides/notesSlide1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7" Type="http://schemas.openxmlformats.org/officeDocument/2006/relationships/notesSlide" Target="../notesSlides/notesSlide106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9.xml"/><Relationship Id="rId4" Type="http://schemas.openxmlformats.org/officeDocument/2006/relationships/tags" Target="../tags/tag38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notesSlide" Target="../notesSlides/notesSlide10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notesSlide" Target="../notesSlides/notesSlide10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notesSlide" Target="../notesSlides/notesSlide110.xml"/><Relationship Id="rId4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7" Type="http://schemas.openxmlformats.org/officeDocument/2006/relationships/notesSlide" Target="../notesSlides/notesSlide1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9.xml"/><Relationship Id="rId4" Type="http://schemas.openxmlformats.org/officeDocument/2006/relationships/tags" Target="../tags/tag40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notesSlide" Target="../notesSlides/notesSlide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5" Type="http://schemas.openxmlformats.org/officeDocument/2006/relationships/notesSlide" Target="../notesSlides/notesSlide113.xml"/><Relationship Id="rId4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5" Type="http://schemas.openxmlformats.org/officeDocument/2006/relationships/notesSlide" Target="../notesSlides/notesSlide114.xml"/><Relationship Id="rId4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notesSlide" Target="../notesSlides/notesSlide11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notesSlide" Target="../notesSlides/notesSlide1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4" Type="http://schemas.openxmlformats.org/officeDocument/2006/relationships/notesSlide" Target="../notesSlides/notesSlide11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notesSlide" Target="../notesSlides/notesSlide11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4" Type="http://schemas.openxmlformats.org/officeDocument/2006/relationships/notesSlide" Target="../notesSlides/notesSlide11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3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image" Target="../media/image1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21" Type="http://schemas.openxmlformats.org/officeDocument/2006/relationships/notesSlide" Target="../notesSlides/notesSlide40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notesSlide" Target="../notesSlides/notesSlide41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" Type="http://schemas.openxmlformats.org/officeDocument/2006/relationships/tags" Target="../tags/tag161.xml"/><Relationship Id="rId21" Type="http://schemas.openxmlformats.org/officeDocument/2006/relationships/image" Target="../media/image5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notesSlide" Target="../notesSlides/notesSlide48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21" Type="http://schemas.openxmlformats.org/officeDocument/2006/relationships/notesSlide" Target="../notesSlides/notesSlide4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" Type="http://schemas.openxmlformats.org/officeDocument/2006/relationships/tags" Target="../tags/tag198.xml"/><Relationship Id="rId21" Type="http://schemas.openxmlformats.org/officeDocument/2006/relationships/notesSlide" Target="../notesSlides/notesSlide50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notesSlide" Target="../notesSlides/notesSlide51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10" Type="http://schemas.openxmlformats.org/officeDocument/2006/relationships/tags" Target="../tags/tag22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notesSlide" Target="../notesSlides/notesSlide54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10" Type="http://schemas.openxmlformats.org/officeDocument/2006/relationships/tags" Target="../tags/tag2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10" Type="http://schemas.openxmlformats.org/officeDocument/2006/relationships/tags" Target="../tags/tag262.xml"/><Relationship Id="rId19" Type="http://schemas.openxmlformats.org/officeDocument/2006/relationships/notesSlide" Target="../notesSlides/notesSlide55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notesSlide" Target="../notesSlides/notesSlide5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9" Type="http://schemas.openxmlformats.org/officeDocument/2006/relationships/notesSlide" Target="../notesSlides/notesSlide58.xml"/><Relationship Id="rId21" Type="http://schemas.openxmlformats.org/officeDocument/2006/relationships/tags" Target="../tags/tag292.xml"/><Relationship Id="rId34" Type="http://schemas.openxmlformats.org/officeDocument/2006/relationships/tags" Target="../tags/tag305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33" Type="http://schemas.openxmlformats.org/officeDocument/2006/relationships/tags" Target="../tags/tag30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tags" Target="../tags/tag300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tags" Target="../tags/tag303.xml"/><Relationship Id="rId37" Type="http://schemas.openxmlformats.org/officeDocument/2006/relationships/tags" Target="../tags/tag308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36" Type="http://schemas.openxmlformats.org/officeDocument/2006/relationships/tags" Target="../tags/tag307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tags" Target="../tags/tag30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Relationship Id="rId35" Type="http://schemas.openxmlformats.org/officeDocument/2006/relationships/tags" Target="../tags/tag306.xml"/><Relationship Id="rId8" Type="http://schemas.openxmlformats.org/officeDocument/2006/relationships/tags" Target="../tags/tag279.xml"/><Relationship Id="rId3" Type="http://schemas.openxmlformats.org/officeDocument/2006/relationships/tags" Target="../tags/tag27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NUL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notesSlide" Target="../notesSlides/notesSlide7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10" Type="http://schemas.openxmlformats.org/officeDocument/2006/relationships/tags" Target="../tags/tag31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4" Type="http://schemas.openxmlformats.org/officeDocument/2006/relationships/notesSlide" Target="../notesSlides/notesSlide7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5.xml"/><Relationship Id="rId3" Type="http://schemas.openxmlformats.org/officeDocument/2006/relationships/tags" Target="../tags/tag3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8.xml"/><Relationship Id="rId3" Type="http://schemas.openxmlformats.org/officeDocument/2006/relationships/tags" Target="../tags/tag3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Parallelism, Multicore, and Synchronization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543800" cy="1752600"/>
          </a:xfrm>
        </p:spPr>
        <p:txBody>
          <a:bodyPr/>
          <a:lstStyle/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 Also some slides from Amir Roth &amp; Milo Martin in here.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4724400" y="5943600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  <a:latin typeface="Helvetic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2967" name="Rectangle 7"/>
              <p:cNvSpPr>
                <a:spLocks noChangeArrowheads="1"/>
              </p:cNvSpPr>
              <p:nvPr/>
            </p:nvSpPr>
            <p:spPr bwMode="auto">
              <a:xfrm>
                <a:off x="228600" y="3733800"/>
                <a:ext cx="8763000" cy="1368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sz="3200" dirty="0" smtClean="0">
                    <a:solidFill>
                      <a:schemeClr val="bg1"/>
                    </a:solidFill>
                    <a:latin typeface="Helvetica" pitchFamily="34" charset="0"/>
                    <a:sym typeface="Wingdings" pitchFamily="2" charset="2"/>
                  </a:rPr>
                  <a:t>Example: multiply accounts for 80s out of 100s</a:t>
                </a:r>
                <a:endParaRPr lang="en-US" sz="280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  <a:p>
                <a:pPr marL="285750" indent="-28575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Multiply can be parallelized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FFFF00"/>
                    </a:solidFill>
                    <a:latin typeface="Helvetica" pitchFamily="34" charset="0"/>
                  </a:rPr>
                  <a:t>How much improvement do we need in the multiply performance to get 5× overall improvement?</a:t>
                </a:r>
                <a:endParaRPr lang="en-US" sz="2800" dirty="0">
                  <a:solidFill>
                    <a:srgbClr val="FFFF00"/>
                  </a:solidFill>
                  <a:latin typeface="Helvetica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" pitchFamily="34" charset="0"/>
                  </a:rPr>
                  <a:t>			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Helvetica" pitchFamily="34" charset="0"/>
                  </a:rPr>
                  <a:t>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  <a:latin typeface="Helvetica" pitchFamily="34" charset="0"/>
                  </a:rPr>
                  <a:t> + 20</a:t>
                </a:r>
                <a:endParaRPr lang="en-US" sz="28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50329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8763000" cy="1368425"/>
              </a:xfrm>
              <a:prstGeom prst="rect">
                <a:avLst/>
              </a:prstGeom>
              <a:blipFill>
                <a:blip r:embed="rId3"/>
                <a:stretch>
                  <a:fillRect l="-1809" t="-5804" b="-1066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3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eliminate races: use </a:t>
            </a:r>
            <a:r>
              <a:rPr lang="en-US" i="1" dirty="0">
                <a:solidFill>
                  <a:srgbClr val="FFFF00"/>
                </a:solidFill>
              </a:rPr>
              <a:t>critical sections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that only one thread can be in</a:t>
            </a:r>
          </a:p>
          <a:p>
            <a:pPr lvl="1"/>
            <a:r>
              <a:rPr lang="en-US" dirty="0"/>
              <a:t>Contending threads must wait to enter</a:t>
            </a:r>
          </a:p>
        </p:txBody>
      </p:sp>
      <p:sp>
        <p:nvSpPr>
          <p:cNvPr id="5279748" name="Freeform 4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79749" name="Text Box 5"/>
          <p:cNvSpPr txBox="1">
            <a:spLocks noChangeArrowheads="1"/>
          </p:cNvSpPr>
          <p:nvPr/>
        </p:nvSpPr>
        <p:spPr bwMode="auto">
          <a:xfrm>
            <a:off x="1905000" y="3276600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  <a:p>
            <a:pPr lvl="1" eaLnBrk="1" hangingPunct="1"/>
            <a:r>
              <a:rPr lang="en-US" sz="2800" i="1" dirty="0">
                <a:solidFill>
                  <a:srgbClr val="FFFF00"/>
                </a:solidFill>
                <a:latin typeface="Comic Sans MS" pitchFamily="-112" charset="0"/>
                <a:ea typeface="ＭＳ Ｐゴシック" pitchFamily="-112" charset="-128"/>
              </a:rPr>
              <a:t>Critical section</a:t>
            </a:r>
          </a:p>
          <a:p>
            <a:pPr eaLnBrk="1" hangingPunct="1"/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5279750" name="Text Box 6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79751" name="Freeform 7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752" name="Text Box 8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5279753" name="Line 9"/>
          <p:cNvSpPr>
            <a:spLocks noChangeShapeType="1"/>
          </p:cNvSpPr>
          <p:nvPr/>
        </p:nvSpPr>
        <p:spPr bwMode="auto">
          <a:xfrm>
            <a:off x="1028700" y="3263900"/>
            <a:ext cx="0" cy="3136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754" name="Text Box 10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  <p:sp>
        <p:nvSpPr>
          <p:cNvPr id="5279755" name="Text Box 11"/>
          <p:cNvSpPr txBox="1">
            <a:spLocks noChangeArrowheads="1"/>
          </p:cNvSpPr>
          <p:nvPr/>
        </p:nvSpPr>
        <p:spPr bwMode="auto">
          <a:xfrm>
            <a:off x="5681663" y="3239631"/>
            <a:ext cx="33099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</a:p>
          <a:p>
            <a:pPr lvl="1" eaLnBrk="1" hangingPunct="1"/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  <a:endParaRPr lang="en-US" sz="2800" i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rgbClr val="FFFF00"/>
                </a:solidFill>
                <a:latin typeface="Comic Sans MS" pitchFamily="-112" charset="0"/>
                <a:ea typeface="ＭＳ Ｐゴシック" pitchFamily="-112" charset="-128"/>
              </a:rPr>
              <a:t>Critical </a:t>
            </a:r>
            <a:r>
              <a:rPr lang="en-US" sz="2800" i="1" dirty="0">
                <a:solidFill>
                  <a:srgbClr val="FFFF00"/>
                </a:solidFill>
                <a:latin typeface="Comic Sans MS" pitchFamily="-112" charset="0"/>
                <a:ea typeface="ＭＳ Ｐゴシック" pitchFamily="-112" charset="-128"/>
              </a:rPr>
              <a:t>section</a:t>
            </a:r>
          </a:p>
          <a:p>
            <a:pPr eaLnBrk="1" hangingPunct="1"/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5279756" name="Freeform 12"/>
          <p:cNvSpPr>
            <a:spLocks/>
          </p:cNvSpPr>
          <p:nvPr/>
        </p:nvSpPr>
        <p:spPr bwMode="auto">
          <a:xfrm>
            <a:off x="2819400" y="48434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79757" name="Text Box 13"/>
          <p:cNvSpPr txBox="1">
            <a:spLocks noChangeArrowheads="1"/>
          </p:cNvSpPr>
          <p:nvPr/>
        </p:nvSpPr>
        <p:spPr bwMode="auto">
          <a:xfrm>
            <a:off x="3290888" y="4784725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79758" name="Freeform 14"/>
          <p:cNvSpPr>
            <a:spLocks/>
          </p:cNvSpPr>
          <p:nvPr/>
        </p:nvSpPr>
        <p:spPr bwMode="auto">
          <a:xfrm>
            <a:off x="6096000" y="56007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759" name="Text Box 15"/>
          <p:cNvSpPr txBox="1">
            <a:spLocks noChangeArrowheads="1"/>
          </p:cNvSpPr>
          <p:nvPr/>
        </p:nvSpPr>
        <p:spPr bwMode="auto">
          <a:xfrm>
            <a:off x="6386513" y="5541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7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7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9748" grpId="0" animBg="1"/>
      <p:bldP spid="5279750" grpId="0"/>
      <p:bldP spid="5279751" grpId="0" animBg="1"/>
      <p:bldP spid="5279752" grpId="0"/>
      <p:bldP spid="5279753" grpId="0" animBg="1"/>
      <p:bldP spid="5279754" grpId="0"/>
      <p:bldP spid="5279756" grpId="0" animBg="1"/>
      <p:bldP spid="5279757" grpId="0"/>
      <p:bldP spid="5279758" grpId="0" animBg="1"/>
      <p:bldP spid="527975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Mutual Exclusion Lock (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297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mplement </a:t>
            </a:r>
            <a:r>
              <a:rPr lang="en-US" dirty="0" err="1" smtClean="0">
                <a:solidFill>
                  <a:srgbClr val="FFFF00"/>
                </a:solidFill>
              </a:rPr>
              <a:t>CSEnter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CSExit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ie</a:t>
            </a:r>
            <a:r>
              <a:rPr lang="en-US" dirty="0" smtClean="0">
                <a:solidFill>
                  <a:schemeClr val="bg1"/>
                </a:solidFill>
              </a:rPr>
              <a:t>. a </a:t>
            </a:r>
            <a:r>
              <a:rPr lang="en-US" dirty="0" smtClean="0">
                <a:solidFill>
                  <a:srgbClr val="FFFF00"/>
                </a:solidFill>
              </a:rPr>
              <a:t>critical section</a:t>
            </a:r>
            <a:r>
              <a:rPr lang="en-US" dirty="0" smtClean="0"/>
              <a:t>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Only one thread can hold the lock at a time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“I have the lock”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Mutual Exclusion Lock (</a:t>
            </a:r>
            <a:r>
              <a:rPr lang="en-US" dirty="0" err="1" smtClean="0">
                <a:solidFill>
                  <a:srgbClr val="FFFF00"/>
                </a:solidFill>
              </a:rPr>
              <a:t>mutex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lock(m): wait till it becomes free, then lock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unlock(m): unlock it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26132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4306431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safe_increment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bg1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6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2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Mutexes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3111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 dirty="0" smtClean="0"/>
              <a:t>Only </a:t>
            </a:r>
            <a:r>
              <a:rPr lang="en-US" sz="2800" dirty="0"/>
              <a:t>one thread can hold a given </a:t>
            </a:r>
            <a:r>
              <a:rPr lang="en-US" sz="2800" dirty="0" err="1"/>
              <a:t>mutex</a:t>
            </a:r>
            <a:r>
              <a:rPr lang="en-US" sz="2800" dirty="0"/>
              <a:t> at a time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 dirty="0"/>
              <a:t>Acquire (lock) </a:t>
            </a:r>
            <a:r>
              <a:rPr lang="en-US" sz="2800" dirty="0" err="1"/>
              <a:t>mutex</a:t>
            </a:r>
            <a:r>
              <a:rPr lang="en-US" sz="2800" dirty="0"/>
              <a:t>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Or block if another thread already holds it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 dirty="0"/>
              <a:t>Release (unlock) </a:t>
            </a:r>
            <a:r>
              <a:rPr lang="en-US" sz="2800" dirty="0" err="1"/>
              <a:t>mutex</a:t>
            </a:r>
            <a:r>
              <a:rPr lang="en-US" sz="2800" dirty="0"/>
              <a:t>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Allow </a:t>
            </a:r>
            <a:r>
              <a:rPr lang="en-US" b="1" dirty="0"/>
              <a:t>one</a:t>
            </a:r>
            <a:r>
              <a:rPr lang="en-US" dirty="0"/>
              <a:t> waiting thread (if any) to acquire &amp; proceed</a:t>
            </a:r>
          </a:p>
        </p:txBody>
      </p:sp>
      <p:sp>
        <p:nvSpPr>
          <p:cNvPr id="5261316" name="Text Box 4"/>
          <p:cNvSpPr txBox="1">
            <a:spLocks noChangeArrowheads="1"/>
          </p:cNvSpPr>
          <p:nvPr/>
        </p:nvSpPr>
        <p:spPr bwMode="auto">
          <a:xfrm>
            <a:off x="0" y="4362271"/>
            <a:ext cx="4795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  <a:p>
            <a:pPr lvl="1" eaLnBrk="1" hangingPunct="1"/>
            <a:r>
              <a:rPr lang="en-US" sz="2400" b="1" dirty="0">
                <a:solidFill>
                  <a:srgbClr val="FFFF00"/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5261317" name="Freeform 5"/>
          <p:cNvSpPr>
            <a:spLocks/>
          </p:cNvSpPr>
          <p:nvPr/>
        </p:nvSpPr>
        <p:spPr bwMode="auto">
          <a:xfrm>
            <a:off x="2133600" y="5754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F6FF"/>
              </a:solidFill>
            </a:endParaRPr>
          </a:p>
        </p:txBody>
      </p:sp>
      <p:sp>
        <p:nvSpPr>
          <p:cNvPr id="5261318" name="Text Box 6"/>
          <p:cNvSpPr txBox="1">
            <a:spLocks noChangeArrowheads="1"/>
          </p:cNvSpPr>
          <p:nvPr/>
        </p:nvSpPr>
        <p:spPr bwMode="auto">
          <a:xfrm>
            <a:off x="2605088" y="563880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61319" name="Freeform 7"/>
          <p:cNvSpPr>
            <a:spLocks/>
          </p:cNvSpPr>
          <p:nvPr/>
        </p:nvSpPr>
        <p:spPr bwMode="auto">
          <a:xfrm>
            <a:off x="6305550" y="62103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1320" name="Text Box 8"/>
          <p:cNvSpPr txBox="1">
            <a:spLocks noChangeArrowheads="1"/>
          </p:cNvSpPr>
          <p:nvPr/>
        </p:nvSpPr>
        <p:spPr bwMode="auto">
          <a:xfrm>
            <a:off x="6596063" y="5922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5261321" name="Text Box 9"/>
          <p:cNvSpPr txBox="1">
            <a:spLocks noChangeArrowheads="1"/>
          </p:cNvSpPr>
          <p:nvPr/>
        </p:nvSpPr>
        <p:spPr bwMode="auto">
          <a:xfrm>
            <a:off x="4572000" y="4004608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eaLnBrk="1" hangingPunct="1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400" b="1" dirty="0">
                <a:solidFill>
                  <a:srgbClr val="FFFF00"/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5261322" name="Text Box 10"/>
          <p:cNvSpPr txBox="1">
            <a:spLocks noChangeArrowheads="1"/>
          </p:cNvSpPr>
          <p:nvPr/>
        </p:nvSpPr>
        <p:spPr bwMode="auto">
          <a:xfrm>
            <a:off x="2133601" y="3733800"/>
            <a:ext cx="459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F6FF"/>
                </a:solidFill>
                <a:latin typeface="Courier New" pitchFamily="-112" charset="0"/>
                <a:ea typeface="ＭＳ Ｐゴシック" pitchFamily="-112" charset="-128"/>
              </a:rPr>
              <a:t>pthread_mutex_init</a:t>
            </a:r>
            <a:r>
              <a:rPr lang="en-US" sz="2400" b="1" dirty="0" smtClean="0">
                <a:solidFill>
                  <a:srgbClr val="00F6FF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rgbClr val="00F6FF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62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6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6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17" grpId="0" animBg="1"/>
      <p:bldP spid="5261318" grpId="0"/>
      <p:bldP spid="5261319" grpId="0" animBg="1"/>
      <p:bldP spid="5261320" grpId="0"/>
      <p:bldP spid="526132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75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to implement </a:t>
            </a:r>
            <a:r>
              <a:rPr lang="en-US" dirty="0" err="1" smtClean="0"/>
              <a:t>mutex</a:t>
            </a:r>
            <a:r>
              <a:rPr lang="en-US" dirty="0" smtClean="0"/>
              <a:t> locks? </a:t>
            </a:r>
          </a:p>
          <a:p>
            <a:r>
              <a:rPr lang="en-US" dirty="0" smtClean="0"/>
              <a:t>What are the hardware primitives?</a:t>
            </a:r>
          </a:p>
          <a:p>
            <a:endParaRPr lang="en-US" dirty="0"/>
          </a:p>
          <a:p>
            <a:r>
              <a:rPr lang="en-US" dirty="0" smtClean="0"/>
              <a:t>Then, use these </a:t>
            </a:r>
            <a:r>
              <a:rPr lang="en-US" dirty="0" err="1" smtClean="0"/>
              <a:t>mutex</a:t>
            </a:r>
            <a:r>
              <a:rPr lang="en-US" dirty="0" smtClean="0"/>
              <a:t> locks to implement critical sections, and use critical sections to write parallel safe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Hardware Support for Synchronization</a:t>
            </a:r>
            <a:endParaRPr lang="en-AU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285750"/>
            <a:r>
              <a:rPr lang="en-AU" dirty="0" smtClean="0"/>
              <a:t>Atomic </a:t>
            </a:r>
            <a:r>
              <a:rPr lang="en-AU" dirty="0" smtClean="0">
                <a:solidFill>
                  <a:schemeClr val="accent1"/>
                </a:solidFill>
              </a:rPr>
              <a:t>read &amp; write </a:t>
            </a:r>
            <a:r>
              <a:rPr lang="en-AU" dirty="0"/>
              <a:t>memory </a:t>
            </a:r>
            <a:r>
              <a:rPr lang="en-AU" dirty="0" smtClean="0"/>
              <a:t>operation</a:t>
            </a:r>
            <a:endParaRPr lang="en-AU" dirty="0"/>
          </a:p>
          <a:p>
            <a:pPr lvl="1"/>
            <a:r>
              <a:rPr lang="en-AU" dirty="0" smtClean="0"/>
              <a:t>Between read &amp; write: </a:t>
            </a:r>
            <a:r>
              <a:rPr lang="en-AU" i="1" dirty="0"/>
              <a:t>n</a:t>
            </a:r>
            <a:r>
              <a:rPr lang="en-AU" i="1" dirty="0" smtClean="0"/>
              <a:t>o writes to that address</a:t>
            </a:r>
          </a:p>
          <a:p>
            <a:r>
              <a:rPr lang="en-US" dirty="0" smtClean="0"/>
              <a:t>Many atomic </a:t>
            </a:r>
            <a:r>
              <a:rPr lang="en-US" dirty="0"/>
              <a:t>hardware primitives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 and set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atomic increment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lock prefix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compare and exchange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(x86, ARM deprecated)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  <a:r>
              <a:rPr lang="en-US" dirty="0"/>
              <a:t> </a:t>
            </a:r>
            <a:r>
              <a:rPr lang="en-US" dirty="0" smtClean="0"/>
              <a:t> (pair of </a:t>
            </a:r>
            <a:r>
              <a:rPr lang="en-US" dirty="0" err="1" smtClean="0"/>
              <a:t>insns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MIPS, ARM, PowerPC, DEC Alpha, </a:t>
            </a:r>
            <a:r>
              <a:rPr lang="en-US" dirty="0" smtClean="0"/>
              <a:t>…)</a:t>
            </a:r>
          </a:p>
          <a:p>
            <a:pPr lvl="2"/>
            <a:endParaRPr lang="en-AU" sz="28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800" dirty="0"/>
              <a:t>Load linked: 		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offset(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600" i="1" dirty="0" smtClean="0">
                <a:solidFill>
                  <a:srgbClr val="92D050"/>
                </a:solidFill>
              </a:rPr>
              <a:t>“</a:t>
            </a:r>
            <a:r>
              <a:rPr lang="en-AU" sz="2600" i="1" dirty="0">
                <a:solidFill>
                  <a:srgbClr val="92D050"/>
                </a:solidFill>
              </a:rPr>
              <a:t>I want the value at address X. Also, start monitoring any writes to this address</a:t>
            </a:r>
            <a:r>
              <a:rPr lang="en-AU" sz="2600" i="1" dirty="0" smtClean="0">
                <a:solidFill>
                  <a:srgbClr val="92D050"/>
                </a:solidFill>
              </a:rPr>
              <a:t>.”</a:t>
            </a:r>
          </a:p>
          <a:p>
            <a:pPr>
              <a:lnSpc>
                <a:spcPct val="90000"/>
              </a:lnSpc>
            </a:pPr>
            <a:endParaRPr lang="en-AU" sz="1200" dirty="0" smtClean="0"/>
          </a:p>
          <a:p>
            <a:pPr>
              <a:lnSpc>
                <a:spcPct val="90000"/>
              </a:lnSpc>
            </a:pPr>
            <a:r>
              <a:rPr lang="en-AU" sz="2800" dirty="0" smtClean="0"/>
              <a:t>Store </a:t>
            </a:r>
            <a:r>
              <a:rPr lang="en-AU" sz="2800" dirty="0"/>
              <a:t>conditional:	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</a:t>
            </a:r>
            <a:r>
              <a:rPr lang="en-AU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600" i="1" dirty="0">
                <a:solidFill>
                  <a:srgbClr val="92D050"/>
                </a:solidFill>
              </a:rPr>
              <a:t>“If no one has changed the value at address X since the LL, perform this store and tell me it worked</a:t>
            </a:r>
            <a:r>
              <a:rPr lang="en-AU" sz="2600" i="1" dirty="0" smtClean="0">
                <a:solidFill>
                  <a:srgbClr val="92D050"/>
                </a:solidFill>
              </a:rPr>
              <a:t>.”</a:t>
            </a:r>
            <a:endParaRPr lang="en-US" sz="2600" dirty="0">
              <a:solidFill>
                <a:srgbClr val="92D050"/>
              </a:solidFill>
              <a:latin typeface="Lucida Console" pitchFamily="49" charset="0"/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/>
              <a:t>Data at location </a:t>
            </a:r>
            <a:r>
              <a:rPr lang="en-AU" sz="2400" dirty="0">
                <a:solidFill>
                  <a:schemeClr val="accent1"/>
                </a:solidFill>
              </a:rPr>
              <a:t>has not changed </a:t>
            </a:r>
            <a:r>
              <a:rPr lang="en-AU" sz="2400" dirty="0"/>
              <a:t>since the </a:t>
            </a:r>
            <a:r>
              <a:rPr lang="en-AU" sz="2400" dirty="0">
                <a:latin typeface="Lucida Console" pitchFamily="49" charset="0"/>
              </a:rPr>
              <a:t>LL?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dirty="0">
                <a:solidFill>
                  <a:schemeClr val="accent1"/>
                </a:solidFill>
              </a:rPr>
              <a:t>SUCCESS</a:t>
            </a:r>
            <a:r>
              <a:rPr lang="en-AU" dirty="0"/>
              <a:t>: </a:t>
            </a:r>
            <a:endParaRPr lang="en-AU" dirty="0" smtClean="0"/>
          </a:p>
          <a:p>
            <a:pPr lvl="3">
              <a:lnSpc>
                <a:spcPct val="90000"/>
              </a:lnSpc>
            </a:pPr>
            <a:r>
              <a:rPr lang="en-AU" sz="2400" dirty="0" smtClean="0"/>
              <a:t>Performs the store </a:t>
            </a:r>
          </a:p>
          <a:p>
            <a:pPr lvl="3">
              <a:lnSpc>
                <a:spcPct val="90000"/>
              </a:lnSpc>
            </a:pPr>
            <a:r>
              <a:rPr lang="en-AU" sz="2400" dirty="0" smtClean="0"/>
              <a:t>Returns </a:t>
            </a:r>
            <a:r>
              <a:rPr lang="en-AU" sz="2400" dirty="0"/>
              <a:t>1 in </a:t>
            </a:r>
            <a:r>
              <a:rPr lang="en-AU" sz="2400" dirty="0" err="1"/>
              <a:t>rt</a:t>
            </a:r>
            <a:r>
              <a:rPr lang="en-AU" sz="2400" dirty="0"/>
              <a:t> 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/>
              <a:t>Data at location </a:t>
            </a:r>
            <a:r>
              <a:rPr lang="en-AU" sz="2400" dirty="0">
                <a:solidFill>
                  <a:schemeClr val="accent1"/>
                </a:solidFill>
              </a:rPr>
              <a:t>has </a:t>
            </a:r>
            <a:r>
              <a:rPr lang="en-AU" sz="2400" dirty="0" smtClean="0">
                <a:solidFill>
                  <a:schemeClr val="accent1"/>
                </a:solidFill>
              </a:rPr>
              <a:t>changed </a:t>
            </a:r>
            <a:r>
              <a:rPr lang="en-AU" sz="2400" dirty="0"/>
              <a:t>since the LL?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dirty="0" smtClean="0">
                <a:solidFill>
                  <a:schemeClr val="accent1"/>
                </a:solidFill>
              </a:rPr>
              <a:t>FAILURE: </a:t>
            </a:r>
          </a:p>
          <a:p>
            <a:pPr lvl="3">
              <a:lnSpc>
                <a:spcPct val="90000"/>
              </a:lnSpc>
            </a:pPr>
            <a:r>
              <a:rPr lang="en-AU" sz="2400" dirty="0" smtClean="0">
                <a:solidFill>
                  <a:schemeClr val="bg1"/>
                </a:solidFill>
              </a:rPr>
              <a:t>Does not perform the store</a:t>
            </a:r>
            <a:endParaRPr lang="en-AU" sz="24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AU" sz="2400" dirty="0" smtClean="0"/>
              <a:t>Returns </a:t>
            </a:r>
            <a:r>
              <a:rPr lang="en-AU" sz="2400" dirty="0"/>
              <a:t>0 in </a:t>
            </a:r>
            <a:r>
              <a:rPr lang="en-AU" sz="2400" dirty="0" err="1" smtClean="0"/>
              <a:t>rt</a:t>
            </a:r>
            <a:endParaRPr lang="en-AU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</a:t>
            </a:r>
            <a:r>
              <a:rPr lang="en-A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if location not changed since the </a:t>
            </a:r>
            <a:r>
              <a:rPr lang="en-AU" sz="2400" dirty="0" smtClean="0">
                <a:latin typeface="Lucida Console" pitchFamily="49" charset="0"/>
              </a:rPr>
              <a:t>LL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1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0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2">
              <a:lnSpc>
                <a:spcPct val="90000"/>
              </a:lnSpc>
            </a:pP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3657600"/>
            <a:ext cx="818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Any time a processor intervenes and modifies the value in memory between the LL and SC instruction, the SC returns 0 in $t0, causing the code to try again.</a:t>
            </a:r>
          </a:p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i.e. use this value 0 in $t0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0679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</a:t>
            </a:r>
            <a:r>
              <a:rPr lang="en-A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if location not changed since the </a:t>
            </a:r>
            <a:r>
              <a:rPr lang="en-AU" sz="2400" dirty="0" smtClean="0">
                <a:latin typeface="Lucida Console" pitchFamily="49" charset="0"/>
              </a:rPr>
              <a:t>LL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1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0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>
              <a:lnSpc>
                <a:spcPct val="90000"/>
              </a:lnSpc>
            </a:pPr>
            <a:r>
              <a:rPr lang="en-AU" sz="2800" dirty="0" smtClean="0"/>
              <a:t>Example: atomic </a:t>
            </a:r>
            <a:r>
              <a:rPr lang="en-AU" sz="2800" dirty="0" err="1" smtClean="0"/>
              <a:t>incrementor</a:t>
            </a: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800" dirty="0" smtClean="0"/>
              <a:t>	</a:t>
            </a:r>
            <a:r>
              <a:rPr lang="en-A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++</a:t>
            </a:r>
          </a:p>
          <a:p>
            <a:pPr>
              <a:lnSpc>
                <a:spcPct val="90000"/>
              </a:lnSpc>
            </a:pP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  ↓</a:t>
            </a:r>
            <a:endParaRPr lang="en-A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LW $t0, 0($s0)</a:t>
            </a:r>
          </a:p>
          <a:p>
            <a:pPr>
              <a:spcBef>
                <a:spcPts val="0"/>
              </a:spcBef>
            </a:pP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AU" sz="2800" dirty="0" smtClean="0">
                <a:solidFill>
                  <a:schemeClr val="bg1"/>
                </a:solidFill>
              </a:rPr>
              <a:t>ADDIU $t0, $t0, 1</a:t>
            </a:r>
          </a:p>
          <a:p>
            <a:pPr>
              <a:spcBef>
                <a:spcPts val="0"/>
              </a:spcBef>
            </a:pP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SW $t0, 0($s0)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4343400"/>
            <a:ext cx="36583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LL 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$t0, 0($s0)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	ADDIU </a:t>
            </a:r>
            <a:r>
              <a:rPr lang="en-AU" sz="2800" dirty="0">
                <a:solidFill>
                  <a:schemeClr val="bg1"/>
                </a:solidFill>
              </a:rPr>
              <a:t>$t0, $t0, 1</a:t>
            </a:r>
          </a:p>
          <a:p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SC 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$t0, 0($s0)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	</a:t>
            </a:r>
            <a:r>
              <a:rPr lang="en-AU" sz="2800" dirty="0" smtClean="0">
                <a:solidFill>
                  <a:srgbClr val="FFFF00"/>
                </a:solidFill>
              </a:rPr>
              <a:t>BEQZ </a:t>
            </a:r>
            <a:r>
              <a:rPr lang="en-AU" sz="2800" dirty="0">
                <a:solidFill>
                  <a:srgbClr val="FFFF00"/>
                </a:solidFill>
              </a:rPr>
              <a:t>$t0, </a:t>
            </a:r>
            <a:r>
              <a:rPr lang="en-AU" sz="2800" dirty="0" smtClean="0">
                <a:solidFill>
                  <a:srgbClr val="FFFF00"/>
                </a:solidFill>
              </a:rPr>
              <a:t>try</a:t>
            </a:r>
            <a:endParaRPr lang="en-AU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86200" y="5181600"/>
            <a:ext cx="990600" cy="0"/>
          </a:xfrm>
          <a:prstGeom prst="straightConnector1">
            <a:avLst/>
          </a:prstGeom>
          <a:ln w="44450">
            <a:solidFill>
              <a:schemeClr val="accent5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4343400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ry: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505200"/>
            <a:ext cx="1841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tomic(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++)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↓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980093"/>
            <a:ext cx="818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Value in memory changed between </a:t>
            </a:r>
            <a:r>
              <a:rPr lang="en-US" sz="2800" b="1" dirty="0" smtClean="0">
                <a:solidFill>
                  <a:schemeClr val="bg1"/>
                </a:solidFill>
              </a:rPr>
              <a:t>LL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b="1" dirty="0" smtClean="0">
                <a:solidFill>
                  <a:schemeClr val="bg1"/>
                </a:solidFill>
              </a:rPr>
              <a:t>SC</a:t>
            </a:r>
            <a:r>
              <a:rPr lang="en-US" sz="2800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800" dirty="0">
                <a:solidFill>
                  <a:schemeClr val="bg1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SC</a:t>
            </a:r>
            <a:r>
              <a:rPr lang="en-US" sz="2800" dirty="0" smtClean="0">
                <a:solidFill>
                  <a:schemeClr val="bg1"/>
                </a:solidFill>
              </a:rPr>
              <a:t> returns </a:t>
            </a:r>
            <a:r>
              <a:rPr lang="en-US" sz="2800" b="1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b="1" dirty="0" smtClean="0">
                <a:solidFill>
                  <a:schemeClr val="bg1"/>
                </a:solidFill>
              </a:rPr>
              <a:t>$t0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2800" b="1" dirty="0" smtClean="0">
                <a:solidFill>
                  <a:schemeClr val="bg1"/>
                </a:solidFill>
              </a:rPr>
              <a:t>retry</a:t>
            </a:r>
          </a:p>
        </p:txBody>
      </p:sp>
    </p:spTree>
    <p:extLst>
      <p:ext uri="{BB962C8B-B14F-4D97-AF65-F5344CB8AC3E}">
        <p14:creationId xmlns:p14="http://schemas.microsoft.com/office/powerpoint/2010/main" val="30458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9" grpId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Atomic Increment in Action</a:t>
            </a:r>
            <a:endParaRPr lang="en-AU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2541"/>
              </p:ext>
            </p:extLst>
          </p:nvPr>
        </p:nvGraphicFramePr>
        <p:xfrm>
          <a:off x="228600" y="1828800"/>
          <a:ext cx="8586784" cy="4348293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7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Mem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[$s0]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try: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try: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$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t0, offset($s0)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$t0,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offset($s0)</a:t>
            </a:r>
          </a:p>
        </p:txBody>
      </p:sp>
    </p:spTree>
    <p:extLst>
      <p:ext uri="{BB962C8B-B14F-4D97-AF65-F5344CB8AC3E}">
        <p14:creationId xmlns:p14="http://schemas.microsoft.com/office/powerpoint/2010/main" val="18381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Atomic Increment in Action</a:t>
            </a:r>
            <a:endParaRPr lang="en-AU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82803"/>
              </p:ext>
            </p:extLst>
          </p:nvPr>
        </p:nvGraphicFramePr>
        <p:xfrm>
          <a:off x="228600" y="1828800"/>
          <a:ext cx="8586784" cy="4348293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7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Mem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[$s0]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try: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try: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$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t0, offset($s0)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$t0,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offset($s0)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6248400"/>
            <a:ext cx="1391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92D050"/>
                </a:solidFill>
              </a:rPr>
              <a:t>Success!</a:t>
            </a:r>
            <a:endParaRPr lang="en-US" sz="2800" i="1" dirty="0">
              <a:solidFill>
                <a:srgbClr val="92D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81600" y="4800600"/>
            <a:ext cx="603279" cy="16002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3929" y="6189450"/>
            <a:ext cx="1289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Failure!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423913" y="5529707"/>
            <a:ext cx="500887" cy="718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baseline="-250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20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110/20 = </a:t>
            </a:r>
            <a:r>
              <a:rPr lang="en-US" dirty="0" smtClean="0">
                <a:cs typeface="Arial" charset="0"/>
              </a:rPr>
              <a:t>5.5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11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110/11 = </a:t>
            </a:r>
            <a:r>
              <a:rPr lang="en-US" dirty="0" smtClean="0">
                <a:cs typeface="Arial" charset="0"/>
              </a:rPr>
              <a:t>10 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Assumes </a:t>
            </a:r>
            <a:r>
              <a:rPr lang="en-US" dirty="0">
                <a:cs typeface="Arial" charset="0"/>
              </a:rPr>
              <a:t>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3447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 smtClean="0"/>
              <a:t>m = 0; // m=0 means lock is free; otherwise, if m=1, then lock locked</a:t>
            </a:r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  <a:endParaRPr lang="en-US" sz="2400" dirty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	old = *m;</a:t>
            </a:r>
          </a:p>
          <a:p>
            <a:r>
              <a:rPr lang="en-US" sz="2400" dirty="0" smtClean="0">
                <a:latin typeface="Consolas" pitchFamily="49" charset="0"/>
              </a:rPr>
              <a:t>	*</a:t>
            </a:r>
            <a:r>
              <a:rPr lang="en-US" sz="2400" dirty="0">
                <a:latin typeface="Consolas" pitchFamily="49" charset="0"/>
              </a:rPr>
              <a:t>m = </a:t>
            </a:r>
            <a:r>
              <a:rPr lang="en-US" sz="2400" dirty="0" smtClean="0">
                <a:latin typeface="Consolas" pitchFamily="49" charset="0"/>
              </a:rPr>
              <a:t>1;</a:t>
            </a:r>
          </a:p>
          <a:p>
            <a:r>
              <a:rPr lang="en-US" sz="2400" dirty="0" smtClean="0">
                <a:latin typeface="Consolas" pitchFamily="49" charset="0"/>
              </a:rPr>
              <a:t>	return </a:t>
            </a:r>
            <a:r>
              <a:rPr lang="en-US" sz="2400" dirty="0">
                <a:latin typeface="Consolas" pitchFamily="49" charset="0"/>
              </a:rPr>
              <a:t>old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667000" y="4038600"/>
            <a:ext cx="304800" cy="838200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flipH="1">
            <a:off x="914400" y="4038600"/>
            <a:ext cx="304800" cy="838200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3523" y="4038600"/>
            <a:ext cx="1804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LL       Atomic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 smtClean="0"/>
              <a:t>m = 0; </a:t>
            </a:r>
            <a:r>
              <a:rPr lang="en-US" sz="2400" dirty="0"/>
              <a:t>// m=0 means lock is free; otherwise, if m=1, then lock locked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M</a:t>
            </a:r>
            <a:r>
              <a:rPr lang="en-US" sz="2400" dirty="0" smtClean="0">
                <a:latin typeface="Consolas" pitchFamily="49" charset="0"/>
              </a:rPr>
              <a:t>OVE $v0, $t1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039380"/>
            <a:ext cx="2107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BEQZ $t0, try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20180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try: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5300990"/>
            <a:ext cx="76200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8341" y="4048780"/>
            <a:ext cx="4532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try: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BEQZ $t0, try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M</a:t>
            </a:r>
            <a:r>
              <a:rPr lang="en-US" sz="2400" dirty="0" smtClean="0">
                <a:latin typeface="Consolas" pitchFamily="49" charset="0"/>
              </a:rPr>
              <a:t>OVE $v0, $t1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test_and_set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Consolas" pitchFamily="49" charset="0"/>
              </a:rPr>
              <a:t>BNEZ $t1</a:t>
            </a:r>
            <a:r>
              <a:rPr lang="en-US" sz="2400" dirty="0">
                <a:solidFill>
                  <a:srgbClr val="00B050"/>
                </a:solidFill>
                <a:latin typeface="Consolas" pitchFamily="49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Consolas" pitchFamily="49" charset="0"/>
              </a:rPr>
              <a:t>test_and_set</a:t>
            </a:r>
            <a:endParaRPr lang="en-US" sz="2400" dirty="0" smtClean="0">
              <a:solidFill>
                <a:srgbClr val="00B050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BEQZ $t0,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test_and_set</a:t>
            </a:r>
            <a:endParaRPr lang="en-US" sz="2400" dirty="0" smtClean="0">
              <a:solidFill>
                <a:srgbClr val="FFFF00"/>
              </a:solidFill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>
              <a:latin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*m = 0;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83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test_and_set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Consolas" pitchFamily="49" charset="0"/>
              </a:rPr>
              <a:t>BNEZ </a:t>
            </a:r>
            <a:r>
              <a:rPr lang="en-US" sz="2400" dirty="0">
                <a:solidFill>
                  <a:srgbClr val="00B050"/>
                </a:solidFill>
                <a:latin typeface="Consolas" pitchFamily="49" charset="0"/>
              </a:rPr>
              <a:t>$t1, </a:t>
            </a:r>
            <a:r>
              <a:rPr lang="en-US" sz="2400" dirty="0" err="1">
                <a:solidFill>
                  <a:srgbClr val="00B050"/>
                </a:solidFill>
                <a:latin typeface="Consolas" pitchFamily="49" charset="0"/>
              </a:rPr>
              <a:t>test_and_set</a:t>
            </a:r>
            <a:endParaRPr lang="en-US" sz="2400" dirty="0" smtClean="0">
              <a:solidFill>
                <a:srgbClr val="00B050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BEQZ $t0,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test_and_set</a:t>
            </a:r>
            <a:endParaRPr lang="en-US" sz="2400" dirty="0" smtClean="0">
              <a:solidFill>
                <a:srgbClr val="FFFF00"/>
              </a:solidFill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>
              <a:latin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SW $zero, 0($a0)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739205"/>
            <a:ext cx="2551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called a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lock</a:t>
            </a:r>
          </a:p>
          <a:p>
            <a:r>
              <a:rPr lang="en-US" sz="2800" dirty="0" smtClean="0"/>
              <a:t>Aka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waiting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72000" y="2431703"/>
            <a:ext cx="1143000" cy="52670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640"/>
              </p:ext>
            </p:extLst>
          </p:nvPr>
        </p:nvGraphicFramePr>
        <p:xfrm>
          <a:off x="76199" y="2209800"/>
          <a:ext cx="8915401" cy="362102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03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29718"/>
              </p:ext>
            </p:extLst>
          </p:nvPr>
        </p:nvGraphicFramePr>
        <p:xfrm>
          <a:off x="76199" y="2209800"/>
          <a:ext cx="8915401" cy="362102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75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81011"/>
              </p:ext>
            </p:extLst>
          </p:nvPr>
        </p:nvGraphicFramePr>
        <p:xfrm>
          <a:off x="76199" y="2209800"/>
          <a:ext cx="8915401" cy="362102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try: LI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Critical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27748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413247" y="4343400"/>
            <a:ext cx="457200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4686300"/>
            <a:ext cx="381000" cy="419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5793724"/>
            <a:ext cx="292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Success grabbing </a:t>
            </a:r>
            <a:r>
              <a:rPr lang="en-US" dirty="0" err="1" smtClean="0">
                <a:solidFill>
                  <a:srgbClr val="92D050"/>
                </a:solidFill>
              </a:rPr>
              <a:t>mutex</a:t>
            </a:r>
            <a:r>
              <a:rPr lang="en-US" dirty="0" smtClean="0">
                <a:solidFill>
                  <a:srgbClr val="92D050"/>
                </a:solidFill>
              </a:rPr>
              <a:t> lock!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Inside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ritical section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  <a:endCxn id="5" idx="6"/>
          </p:cNvCxnSpPr>
          <p:nvPr/>
        </p:nvCxnSpPr>
        <p:spPr>
          <a:xfrm flipH="1" flipV="1">
            <a:off x="6870447" y="4533900"/>
            <a:ext cx="841912" cy="1259824"/>
          </a:xfrm>
          <a:prstGeom prst="straightConnector1">
            <a:avLst/>
          </a:prstGeom>
          <a:ln w="254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5802868"/>
            <a:ext cx="345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Failed to get </a:t>
            </a:r>
            <a:r>
              <a:rPr lang="en-US" dirty="0" err="1" smtClean="0">
                <a:solidFill>
                  <a:srgbClr val="FF0000"/>
                </a:solidFill>
              </a:rPr>
              <a:t>mutex</a:t>
            </a:r>
            <a:r>
              <a:rPr lang="en-US" dirty="0" smtClean="0">
                <a:solidFill>
                  <a:srgbClr val="FF0000"/>
                </a:solidFill>
              </a:rPr>
              <a:t> lock – try again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  <a:endCxn id="6" idx="4"/>
          </p:cNvCxnSpPr>
          <p:nvPr/>
        </p:nvCxnSpPr>
        <p:spPr>
          <a:xfrm flipV="1">
            <a:off x="4392056" y="5105400"/>
            <a:ext cx="65644" cy="6974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</a:t>
            </a:r>
            <a:r>
              <a:rPr lang="en-US" sz="2400" dirty="0" smtClean="0"/>
              <a:t>locked</a:t>
            </a:r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test_and_set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33CC33"/>
                </a:solidFill>
                <a:latin typeface="Consolas" pitchFamily="49" charset="0"/>
              </a:rPr>
              <a:t>BNEZ </a:t>
            </a:r>
            <a:r>
              <a:rPr lang="en-US" sz="2400" dirty="0">
                <a:solidFill>
                  <a:srgbClr val="33CC33"/>
                </a:solidFill>
                <a:latin typeface="Consolas" pitchFamily="49" charset="0"/>
              </a:rPr>
              <a:t>$t1, </a:t>
            </a:r>
            <a:r>
              <a:rPr lang="en-US" sz="2400" dirty="0" err="1">
                <a:solidFill>
                  <a:srgbClr val="33CC33"/>
                </a:solidFill>
                <a:latin typeface="Consolas" pitchFamily="49" charset="0"/>
              </a:rPr>
              <a:t>test_and_set</a:t>
            </a:r>
            <a:endParaRPr lang="en-US" sz="2400" dirty="0" smtClean="0">
              <a:solidFill>
                <a:srgbClr val="33CC33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BEQZ $t0,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test_and_set</a:t>
            </a:r>
            <a:endParaRPr lang="en-US" sz="2400" dirty="0" smtClean="0">
              <a:solidFill>
                <a:srgbClr val="FFFF00"/>
              </a:solidFill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>
              <a:latin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SW $zero, 0($a0)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2551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called a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lock</a:t>
            </a:r>
          </a:p>
          <a:p>
            <a:r>
              <a:rPr lang="en-US" sz="2800" dirty="0" smtClean="0"/>
              <a:t>Aka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waiting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419600" y="2597498"/>
            <a:ext cx="1524000" cy="29810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76199" y="2209800"/>
          <a:ext cx="8915401" cy="435254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</a:t>
            </a:r>
            <a:r>
              <a:rPr lang="en-US" dirty="0" smtClean="0">
                <a:cs typeface="Arial" charset="0"/>
              </a:rPr>
              <a:t>9.9</a:t>
            </a:r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</a:t>
            </a:r>
            <a:r>
              <a:rPr lang="en-US" dirty="0" smtClean="0">
                <a:cs typeface="Arial" charset="0"/>
              </a:rPr>
              <a:t>91</a:t>
            </a:r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18200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76199" y="2209800"/>
          <a:ext cx="8915401" cy="435254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Now we can write parallel and correct programs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r>
              <a:rPr lang="en-US" dirty="0"/>
              <a:t>Thread A                                  </a:t>
            </a:r>
            <a:r>
              <a:rPr lang="en-US" dirty="0" smtClean="0"/>
              <a:t>Thread </a:t>
            </a:r>
            <a:r>
              <a:rPr lang="en-US" dirty="0"/>
              <a:t>B</a:t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i = 0, i &lt; 5; i++) {      </a:t>
            </a: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/>
              <a:t>   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		x </a:t>
            </a:r>
            <a:r>
              <a:rPr lang="en-US" dirty="0"/>
              <a:t>= x + 1;                                 </a:t>
            </a:r>
            <a:r>
              <a:rPr lang="en-US" dirty="0" smtClean="0"/>
              <a:t>x </a:t>
            </a:r>
            <a:r>
              <a:rPr lang="en-US" dirty="0"/>
              <a:t>= x + 1;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}					 }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92530" y="2590800"/>
            <a:ext cx="726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mutex_lock</a:t>
            </a:r>
            <a:r>
              <a:rPr lang="en-US" sz="2800" dirty="0" smtClean="0">
                <a:solidFill>
                  <a:srgbClr val="FFFF00"/>
                </a:solidFill>
              </a:rPr>
              <a:t>(m);		          </a:t>
            </a:r>
            <a:r>
              <a:rPr lang="en-US" sz="2800" dirty="0" err="1" smtClean="0">
                <a:solidFill>
                  <a:srgbClr val="FFFF00"/>
                </a:solidFill>
              </a:rPr>
              <a:t>mutex_lock</a:t>
            </a:r>
            <a:r>
              <a:rPr lang="en-US" sz="2800" dirty="0" smtClean="0">
                <a:solidFill>
                  <a:srgbClr val="FFFF00"/>
                </a:solidFill>
              </a:rPr>
              <a:t>(m);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8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mutex_unlock</a:t>
            </a:r>
            <a:r>
              <a:rPr lang="en-US" sz="2800" dirty="0" smtClean="0">
                <a:solidFill>
                  <a:srgbClr val="FFFF00"/>
                </a:solidFill>
              </a:rPr>
              <a:t>(m);		          </a:t>
            </a:r>
            <a:r>
              <a:rPr lang="en-US" sz="2800" dirty="0" err="1" smtClean="0">
                <a:solidFill>
                  <a:srgbClr val="FFFF00"/>
                </a:solidFill>
              </a:rPr>
              <a:t>mutex_unlock</a:t>
            </a:r>
            <a:r>
              <a:rPr lang="en-US" sz="2800" dirty="0" smtClean="0">
                <a:solidFill>
                  <a:srgbClr val="FFFF00"/>
                </a:solidFill>
              </a:rPr>
              <a:t>(m);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Atomic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Other atomic hardware primitives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 and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atomic increment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lock prefix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compare and exchange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(x86, ARM deprecated)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(MIPS, ARM, PowerPC, DEC Alpha, …)</a:t>
            </a:r>
          </a:p>
        </p:txBody>
      </p:sp>
    </p:spTree>
    <p:extLst>
      <p:ext uri="{BB962C8B-B14F-4D97-AF65-F5344CB8AC3E}">
        <p14:creationId xmlns:p14="http://schemas.microsoft.com/office/powerpoint/2010/main" val="34469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Synchronization techniques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clever code </a:t>
            </a:r>
          </a:p>
          <a:p>
            <a:pPr lvl="1"/>
            <a:r>
              <a:rPr lang="en-US" dirty="0" smtClean="0"/>
              <a:t>must work despite adversarial scheduler/interrupts</a:t>
            </a:r>
          </a:p>
          <a:p>
            <a:pPr lvl="1"/>
            <a:r>
              <a:rPr lang="en-US" dirty="0" smtClean="0"/>
              <a:t>used by: hackers</a:t>
            </a:r>
          </a:p>
          <a:p>
            <a:pPr lvl="1"/>
            <a:r>
              <a:rPr lang="en-US" dirty="0" smtClean="0"/>
              <a:t>also: </a:t>
            </a:r>
            <a:r>
              <a:rPr lang="en-US" dirty="0" err="1" smtClean="0"/>
              <a:t>noobs</a:t>
            </a: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disable interrupts</a:t>
            </a:r>
          </a:p>
          <a:p>
            <a:pPr lvl="1"/>
            <a:r>
              <a:rPr lang="en-US" dirty="0" smtClean="0"/>
              <a:t>used by: exception handler, scheduler, device drivers, …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disable preemption</a:t>
            </a:r>
          </a:p>
          <a:p>
            <a:pPr lvl="1"/>
            <a:r>
              <a:rPr lang="en-US" dirty="0" smtClean="0"/>
              <a:t>dangerous for user code, but okay for some kernel code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mutual exclusion locks 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mutex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US" dirty="0" smtClean="0"/>
              <a:t>general purpose, except for some interrupt-related cases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" y="5410200"/>
            <a:ext cx="8763000" cy="1066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 parallel abstractions, especially for multicore</a:t>
            </a:r>
          </a:p>
          <a:p>
            <a:endParaRPr lang="en-US" dirty="0"/>
          </a:p>
          <a:p>
            <a:r>
              <a:rPr lang="en-US" dirty="0" smtClean="0"/>
              <a:t>Writing correct programs is hard</a:t>
            </a:r>
          </a:p>
          <a:p>
            <a:r>
              <a:rPr lang="en-US" dirty="0"/>
              <a:t>	</a:t>
            </a:r>
            <a:r>
              <a:rPr lang="en-US" dirty="0" smtClean="0"/>
              <a:t>Need to prevent data races</a:t>
            </a:r>
          </a:p>
          <a:p>
            <a:endParaRPr lang="en-US" dirty="0" smtClean="0"/>
          </a:p>
          <a:p>
            <a:r>
              <a:rPr lang="en-US" dirty="0" smtClean="0"/>
              <a:t>Need critical sections to prevent data races</a:t>
            </a:r>
          </a:p>
          <a:p>
            <a:r>
              <a:rPr lang="en-US" dirty="0"/>
              <a:t>	</a:t>
            </a:r>
            <a:r>
              <a:rPr lang="en-US" dirty="0" err="1" smtClean="0"/>
              <a:t>Mutex</a:t>
            </a:r>
            <a:r>
              <a:rPr lang="en-US" dirty="0" smtClean="0"/>
              <a:t>, mutual exclusion, implements critical section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Mutex</a:t>
            </a:r>
            <a:r>
              <a:rPr lang="en-US" dirty="0" smtClean="0"/>
              <a:t> often implemented using a lock abstraction</a:t>
            </a:r>
          </a:p>
          <a:p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Hardware provides synchronization </a:t>
            </a:r>
            <a:r>
              <a:rPr lang="en-US" dirty="0">
                <a:solidFill>
                  <a:schemeClr val="bg1"/>
                </a:solidFill>
              </a:rPr>
              <a:t>primitives </a:t>
            </a:r>
            <a:r>
              <a:rPr lang="en-US" dirty="0" smtClean="0">
                <a:solidFill>
                  <a:schemeClr val="bg1"/>
                </a:solidFill>
              </a:rPr>
              <a:t>such as </a:t>
            </a:r>
            <a:r>
              <a:rPr lang="en-US" b="1" dirty="0" smtClean="0">
                <a:solidFill>
                  <a:schemeClr val="bg1"/>
                </a:solidFill>
              </a:rPr>
              <a:t>LL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bg1"/>
                </a:solidFill>
              </a:rPr>
              <a:t>SC</a:t>
            </a:r>
            <a:r>
              <a:rPr lang="en-US" dirty="0" smtClean="0">
                <a:solidFill>
                  <a:schemeClr val="bg1"/>
                </a:solidFill>
              </a:rPr>
              <a:t> (load linked and store conditional) instructions to </a:t>
            </a:r>
            <a:r>
              <a:rPr lang="en-US" dirty="0">
                <a:solidFill>
                  <a:schemeClr val="bg1"/>
                </a:solidFill>
              </a:rPr>
              <a:t>efficiently implement </a:t>
            </a:r>
            <a:r>
              <a:rPr lang="en-US" dirty="0" smtClean="0">
                <a:solidFill>
                  <a:schemeClr val="bg1"/>
                </a:solidFill>
              </a:rPr>
              <a:t>locks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use synchronization primitives to build concurrency-safe data structure?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Producer/Consumer Example (1)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rgbClr val="FFFF00"/>
                </a:solidFill>
              </a:rPr>
              <a:t>shared 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oal</a:t>
            </a:r>
            <a:r>
              <a:rPr lang="en-US" dirty="0" smtClean="0"/>
              <a:t>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44800" cy="987425"/>
            <a:chOff x="2119667" y="2069068"/>
            <a:chExt cx="2844800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038600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359630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Producer/Consumer Example (1)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rgbClr val="FFFF00"/>
                </a:solidFill>
              </a:rPr>
              <a:t>shared 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oal</a:t>
            </a:r>
            <a:r>
              <a:rPr lang="en-US" dirty="0" smtClean="0"/>
              <a:t>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419600" y="3098899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54378" cy="987425"/>
            <a:chOff x="2119667" y="2069068"/>
            <a:chExt cx="2854378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Producer/Consumer Example (1)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rgbClr val="FFFF00"/>
                </a:solidFill>
              </a:rPr>
              <a:t>shared 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oal</a:t>
            </a:r>
            <a:r>
              <a:rPr lang="en-US" dirty="0" smtClean="0"/>
              <a:t>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419600" y="3098899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54378" cy="987425"/>
            <a:chOff x="2119667" y="2069068"/>
            <a:chExt cx="2854378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284215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587782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4383" y="4495800"/>
            <a:ext cx="444621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What is wrong with code?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Will lose </a:t>
            </a:r>
            <a:r>
              <a:rPr lang="en-US" sz="2400" dirty="0">
                <a:solidFill>
                  <a:srgbClr val="FFFF00"/>
                </a:solidFill>
              </a:rPr>
              <a:t>update to </a:t>
            </a:r>
            <a:r>
              <a:rPr lang="en-US" sz="2400" b="1" i="1" dirty="0">
                <a:solidFill>
                  <a:srgbClr val="FFFF00"/>
                </a:solidFill>
              </a:rPr>
              <a:t>t</a:t>
            </a:r>
            <a:r>
              <a:rPr lang="en-US" sz="2400" dirty="0">
                <a:solidFill>
                  <a:srgbClr val="FFFF00"/>
                </a:solidFill>
              </a:rPr>
              <a:t> and/or 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Invariant is not upheld</a:t>
            </a:r>
          </a:p>
          <a:p>
            <a:pPr marL="514350" indent="-51435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Will produce if full</a:t>
            </a:r>
          </a:p>
          <a:p>
            <a:pPr marL="514350" indent="-51435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Will consume if empty</a:t>
            </a:r>
          </a:p>
          <a:p>
            <a:pPr marL="514350" indent="-51435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All of the above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Producer/Consumer Example (1)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chemeClr val="accent1"/>
                </a:solidFill>
              </a:rPr>
              <a:t>shared data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oal</a:t>
            </a:r>
            <a:r>
              <a:rPr lang="en-US" dirty="0" smtClean="0"/>
              <a:t>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= (t+1)%n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; </a:t>
            </a: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  <a:sym typeface="Wingdings"/>
              </a:rPr>
              <a:t>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419600" y="3098899"/>
            <a:ext cx="4800600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sym typeface="Wingdings"/>
              </a:rPr>
              <a:t></a:t>
            </a:r>
            <a:r>
              <a:rPr lang="en-US" sz="2000" i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while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h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54378" cy="987425"/>
            <a:chOff x="2119667" y="2069068"/>
            <a:chExt cx="2854378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284215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587782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288340"/>
            <a:ext cx="91749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What is wrong with the code?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Could </a:t>
            </a:r>
            <a:r>
              <a:rPr lang="en-US" sz="2400" b="1" dirty="0" smtClean="0">
                <a:solidFill>
                  <a:srgbClr val="FFFF00"/>
                </a:solidFill>
              </a:rPr>
              <a:t>miss an update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b="1" i="1" dirty="0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or </a:t>
            </a:r>
            <a:r>
              <a:rPr lang="en-US" sz="2400" b="1" i="1" dirty="0" smtClean="0">
                <a:solidFill>
                  <a:schemeClr val="bg1"/>
                </a:solidFill>
              </a:rPr>
              <a:t>h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Breaks </a:t>
            </a:r>
            <a:r>
              <a:rPr lang="en-US" sz="2400" b="1" dirty="0" smtClean="0">
                <a:solidFill>
                  <a:srgbClr val="FFFF00"/>
                </a:solidFill>
              </a:rPr>
              <a:t>invariant: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only </a:t>
            </a:r>
            <a:r>
              <a:rPr lang="en-US" sz="2400" dirty="0" smtClean="0">
                <a:solidFill>
                  <a:schemeClr val="bg1"/>
                </a:solidFill>
              </a:rPr>
              <a:t>produce if not full and only consume if not empty</a:t>
            </a:r>
          </a:p>
          <a:p>
            <a:r>
              <a:rPr lang="en-US" sz="2400" i="1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2400" i="1" dirty="0" smtClean="0">
                <a:solidFill>
                  <a:schemeClr val="bg1"/>
                </a:solidFill>
              </a:rPr>
              <a:t>Nee</a:t>
            </a:r>
            <a:r>
              <a:rPr lang="en-US" sz="2400" b="1" i="1" dirty="0" smtClean="0">
                <a:solidFill>
                  <a:schemeClr val="bg1"/>
                </a:solidFill>
              </a:rPr>
              <a:t>d </a:t>
            </a:r>
            <a:r>
              <a:rPr lang="en-US" sz="2400" b="1" i="1" dirty="0" smtClean="0">
                <a:solidFill>
                  <a:schemeClr val="bg1"/>
                </a:solidFill>
              </a:rPr>
              <a:t>to synchronize access to shared data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we cannot not obtain unlimited scaling (speedup) by adding unlimited parallel resources, eventual performance is dominated by a component needing to be executed sequentially.  </a:t>
            </a:r>
          </a:p>
          <a:p>
            <a:r>
              <a:rPr lang="en-US" dirty="0" smtClean="0"/>
              <a:t>Amdahl's Law is a caution about this diminishing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Producer/Consumer Example (1)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chemeClr val="accent1"/>
                </a:solidFill>
              </a:rPr>
              <a:t>shared data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oal</a:t>
            </a:r>
            <a:r>
              <a:rPr lang="en-US" dirty="0" smtClean="0"/>
              <a:t>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= (t+1)%n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;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419600" y="3098899"/>
            <a:ext cx="4800600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i="1" dirty="0" smtClean="0">
                <a:solidFill>
                  <a:schemeClr val="bg1"/>
                </a:solidFill>
                <a:sym typeface="Wingdings"/>
              </a:rPr>
              <a:t> 	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while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sym typeface="Wingdings"/>
              </a:rPr>
              <a:t> 	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h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54378" cy="987425"/>
            <a:chOff x="2119667" y="2069068"/>
            <a:chExt cx="2854378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284215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587782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30951" y="3710027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 smtClean="0">
                <a:solidFill>
                  <a:srgbClr val="92D050"/>
                </a:solidFill>
                <a:latin typeface="Consolas" pitchFamily="49" charset="0"/>
              </a:rPr>
              <a:t>acquire-lock()</a:t>
            </a:r>
            <a:endParaRPr lang="en-US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00200" y="3870960"/>
            <a:ext cx="853440" cy="61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30951" y="4431268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 smtClean="0">
                <a:solidFill>
                  <a:srgbClr val="92D050"/>
                </a:solidFill>
                <a:latin typeface="Consolas" pitchFamily="49" charset="0"/>
              </a:rPr>
              <a:t>acquire-lock()</a:t>
            </a:r>
            <a:endParaRPr lang="en-US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00200" y="4592201"/>
            <a:ext cx="853440" cy="61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957813" y="3657600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 smtClean="0">
                <a:solidFill>
                  <a:srgbClr val="92D050"/>
                </a:solidFill>
                <a:latin typeface="Consolas" pitchFamily="49" charset="0"/>
              </a:rPr>
              <a:t>acquire-lock()</a:t>
            </a:r>
            <a:endParaRPr lang="en-US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127062" y="3818533"/>
            <a:ext cx="853440" cy="61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957813" y="4800600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 smtClean="0">
                <a:solidFill>
                  <a:srgbClr val="92D050"/>
                </a:solidFill>
                <a:latin typeface="Consolas" pitchFamily="49" charset="0"/>
              </a:rPr>
              <a:t>acquire-lock()</a:t>
            </a:r>
            <a:endParaRPr lang="en-US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27062" y="4961533"/>
            <a:ext cx="853440" cy="61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988" y="5622925"/>
            <a:ext cx="8126412" cy="9302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Rule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of thumb: all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access and updates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that can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affect</a:t>
            </a:r>
            <a:br>
              <a:rPr lang="en-US" sz="2800" dirty="0" smtClean="0">
                <a:solidFill>
                  <a:srgbClr val="FFFF00"/>
                </a:solidFill>
                <a:latin typeface="Calibri"/>
              </a:rPr>
            </a:b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	invariant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become critical sections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3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</a:t>
            </a:r>
            <a:r>
              <a:rPr lang="en-US" dirty="0" smtClean="0"/>
              <a:t>an </a:t>
            </a:r>
            <a:r>
              <a:rPr lang="en-US" dirty="0" smtClean="0"/>
              <a:t>invariant Example (2)</a:t>
            </a:r>
            <a:endParaRPr lang="en-US" dirty="0"/>
          </a:p>
        </p:txBody>
      </p:sp>
      <p:sp>
        <p:nvSpPr>
          <p:cNvPr id="5294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5622925"/>
            <a:ext cx="8126412" cy="9302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Rule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of thumb: all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access and updates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that can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affect</a:t>
            </a:r>
            <a:br>
              <a:rPr lang="en-US" sz="2800" dirty="0" smtClean="0">
                <a:solidFill>
                  <a:srgbClr val="FFFF00"/>
                </a:solidFill>
                <a:latin typeface="Calibri"/>
              </a:rPr>
            </a:b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	invariant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become critical sections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55625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rgbClr val="92D050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= (t+1)%n;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419600" y="2613025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while(h == t) 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6324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Does this fix work?</a:t>
            </a:r>
          </a:p>
        </p:txBody>
      </p:sp>
    </p:spTree>
    <p:extLst>
      <p:ext uri="{BB962C8B-B14F-4D97-AF65-F5344CB8AC3E}">
        <p14:creationId xmlns:p14="http://schemas.microsoft.com/office/powerpoint/2010/main" val="16581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</a:t>
            </a:r>
            <a:r>
              <a:rPr lang="en-US" dirty="0" smtClean="0"/>
              <a:t>an </a:t>
            </a:r>
            <a:r>
              <a:rPr lang="en-US" dirty="0" smtClean="0"/>
              <a:t>invariant Example (2)</a:t>
            </a:r>
            <a:endParaRPr lang="en-US" dirty="0"/>
          </a:p>
        </p:txBody>
      </p:sp>
      <p:sp>
        <p:nvSpPr>
          <p:cNvPr id="5294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5622925"/>
            <a:ext cx="8126412" cy="9302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Rule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of thumb: all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access and updates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that can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affect</a:t>
            </a:r>
            <a:br>
              <a:rPr lang="en-US" sz="2800" dirty="0" smtClean="0">
                <a:solidFill>
                  <a:srgbClr val="FFFF00"/>
                </a:solidFill>
                <a:latin typeface="Calibri"/>
              </a:rPr>
            </a:b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	invariant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become critical sections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55625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rgbClr val="92D050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= (t+1)%n;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419600" y="2613025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while(h == t) 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 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 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92D050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rgbClr val="92D050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231" y="1856772"/>
            <a:ext cx="519161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BUG: Can’t wait while holding lock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5194" y="3396343"/>
            <a:ext cx="3428206" cy="76511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86600" y="2379992"/>
            <a:ext cx="457200" cy="101635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56324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Does this fix work?</a:t>
            </a:r>
          </a:p>
        </p:txBody>
      </p:sp>
    </p:spTree>
    <p:extLst>
      <p:ext uri="{BB962C8B-B14F-4D97-AF65-F5344CB8AC3E}">
        <p14:creationId xmlns:p14="http://schemas.microsoft.com/office/powerpoint/2010/main" val="16839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Guidelines for successful mutexing</a:t>
            </a:r>
            <a:endParaRPr lang="en-US"/>
          </a:p>
        </p:txBody>
      </p:sp>
      <p:sp>
        <p:nvSpPr>
          <p:cNvPr id="5296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Insufficient locking can cause </a:t>
            </a:r>
            <a:r>
              <a:rPr lang="en-US" dirty="0" smtClean="0">
                <a:solidFill>
                  <a:srgbClr val="FFFF00"/>
                </a:solidFill>
              </a:rPr>
              <a:t>races</a:t>
            </a:r>
          </a:p>
          <a:p>
            <a:pPr lvl="1"/>
            <a:r>
              <a:rPr lang="en-US" dirty="0" smtClean="0"/>
              <a:t>Skimping on </a:t>
            </a:r>
            <a:r>
              <a:rPr lang="en-US" dirty="0" err="1" smtClean="0"/>
              <a:t>mutexes</a:t>
            </a:r>
            <a:r>
              <a:rPr lang="en-US" dirty="0" smtClean="0"/>
              <a:t>? Just say no!</a:t>
            </a:r>
          </a:p>
          <a:p>
            <a:r>
              <a:rPr lang="en-US" dirty="0" smtClean="0"/>
              <a:t>Poorly designed locking can cause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deadlock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know why you are using </a:t>
            </a:r>
            <a:r>
              <a:rPr lang="en-US" dirty="0" err="1" smtClean="0"/>
              <a:t>mutexes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acquire locks in a consistent order to avoid cycles</a:t>
            </a:r>
          </a:p>
          <a:p>
            <a:pPr lvl="1"/>
            <a:r>
              <a:rPr lang="en-US" dirty="0" smtClean="0"/>
              <a:t>use lock/unlock like braces (match them lexically)</a:t>
            </a:r>
          </a:p>
          <a:p>
            <a:pPr lvl="2"/>
            <a:r>
              <a:rPr lang="en-US" dirty="0" smtClean="0"/>
              <a:t>lock(&amp;m); …; unlock(&amp;m)</a:t>
            </a:r>
          </a:p>
          <a:p>
            <a:pPr lvl="2"/>
            <a:r>
              <a:rPr lang="en-US" dirty="0" smtClean="0"/>
              <a:t>watch out for return, </a:t>
            </a:r>
            <a:r>
              <a:rPr lang="en-US" dirty="0" err="1" smtClean="0"/>
              <a:t>goto</a:t>
            </a:r>
            <a:r>
              <a:rPr lang="en-US" dirty="0" smtClean="0"/>
              <a:t>, and function calls!</a:t>
            </a:r>
          </a:p>
          <a:p>
            <a:pPr lvl="2"/>
            <a:r>
              <a:rPr lang="en-US" dirty="0" smtClean="0"/>
              <a:t>watch out for exception/error conditions!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90600" y="2474893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P1: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962400" y="2474893"/>
            <a:ext cx="2767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8001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P2: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9687" y="2452481"/>
            <a:ext cx="1378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Circular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Wait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99996" y="2799994"/>
            <a:ext cx="1100604" cy="2708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99996" y="2613660"/>
            <a:ext cx="1100604" cy="4572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8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</a:t>
            </a:r>
            <a:r>
              <a:rPr lang="en-US" dirty="0" err="1" smtClean="0"/>
              <a:t>mutexes</a:t>
            </a:r>
            <a:r>
              <a:rPr lang="en-US" dirty="0" smtClean="0"/>
              <a:t> Example (3)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74324" y="3584988"/>
            <a:ext cx="3598862" cy="1909763"/>
            <a:chOff x="4983163" y="2378075"/>
            <a:chExt cx="3598862" cy="1909763"/>
          </a:xfrm>
        </p:grpSpPr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6092825" y="2378075"/>
              <a:ext cx="6992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last==head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983163" y="3910013"/>
              <a:ext cx="836612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i="1">
                  <a:solidFill>
                    <a:schemeClr val="bg1"/>
                  </a:solidFill>
                  <a:latin typeface="Comic Sans MS" pitchFamily="-112" charset="0"/>
                </a:rPr>
                <a:t>empty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33496" y="2398558"/>
            <a:ext cx="211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</a:t>
            </a:r>
            <a:r>
              <a:rPr lang="en-US" sz="2400" dirty="0" smtClean="0">
                <a:solidFill>
                  <a:srgbClr val="FFFF00"/>
                </a:solidFill>
              </a:rPr>
              <a:t>hile(empty) {}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0" y="2860223"/>
            <a:ext cx="609600" cy="51993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</a:t>
            </a:r>
            <a:r>
              <a:rPr lang="en-US" dirty="0" err="1" smtClean="0"/>
              <a:t>mutexes</a:t>
            </a:r>
            <a:r>
              <a:rPr lang="en-US" dirty="0" smtClean="0"/>
              <a:t> Example (3)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</a:t>
            </a:r>
            <a:r>
              <a:rPr lang="en-US" dirty="0" smtClean="0"/>
              <a:t>for </a:t>
            </a:r>
            <a:r>
              <a:rPr lang="en-US" dirty="0" smtClean="0"/>
              <a:t>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371600" y="2363212"/>
            <a:ext cx="58674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while (h ==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t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 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983" y="5758190"/>
            <a:ext cx="6498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Dilemma: Have to check while holding lock,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5"/>
            </p:custDataLst>
          </p:nvPr>
        </p:nvSpPr>
        <p:spPr>
          <a:xfrm>
            <a:off x="1371600" y="2363212"/>
            <a:ext cx="58674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while (h == t)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4324" y="3669268"/>
            <a:ext cx="3598862" cy="1825483"/>
            <a:chOff x="4983163" y="2462355"/>
            <a:chExt cx="3598862" cy="1825483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6092825" y="2462355"/>
              <a:ext cx="6992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last==head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4983163" y="3910013"/>
              <a:ext cx="836612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i="1">
                  <a:solidFill>
                    <a:schemeClr val="bg1"/>
                  </a:solidFill>
                  <a:latin typeface="Comic Sans MS" pitchFamily="-112" charset="0"/>
                </a:rPr>
                <a:t>empty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81600" y="2164140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Cannot check condition while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Holding the lock,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BUT, empty condition may no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longer hold in critical section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</a:t>
            </a:r>
            <a:r>
              <a:rPr lang="en-US" dirty="0" err="1" smtClean="0"/>
              <a:t>mutexes</a:t>
            </a:r>
            <a:r>
              <a:rPr lang="en-US" dirty="0" smtClean="0"/>
              <a:t> Example (3)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</a:t>
            </a:r>
            <a:r>
              <a:rPr lang="en-US" dirty="0" smtClean="0"/>
              <a:t>for </a:t>
            </a:r>
            <a:r>
              <a:rPr lang="en-US" dirty="0" smtClean="0"/>
              <a:t>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371600" y="2363212"/>
            <a:ext cx="58674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while (h == t)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983" y="5758190"/>
            <a:ext cx="6498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Dilemma: Have to check while holding lock,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but cannot wait while hold lock</a:t>
            </a:r>
          </a:p>
        </p:txBody>
      </p:sp>
    </p:spTree>
    <p:extLst>
      <p:ext uri="{BB962C8B-B14F-4D97-AF65-F5344CB8AC3E}">
        <p14:creationId xmlns:p14="http://schemas.microsoft.com/office/powerpoint/2010/main" val="3997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</a:t>
            </a:r>
            <a:r>
              <a:rPr lang="en-US" dirty="0" err="1" smtClean="0"/>
              <a:t>mutexes</a:t>
            </a:r>
            <a:r>
              <a:rPr lang="en-US" dirty="0" smtClean="0"/>
              <a:t> Example (4)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</a:t>
            </a:r>
            <a:r>
              <a:rPr lang="en-US" dirty="0" smtClean="0"/>
              <a:t>for </a:t>
            </a:r>
            <a:r>
              <a:rPr lang="en-US" dirty="0" smtClean="0"/>
              <a:t>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447800" y="2257485"/>
            <a:ext cx="586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empty = (h == t);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		if (!empty)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2895600"/>
            <a:ext cx="2507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Does this work?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FFFF00"/>
                </a:solidFill>
              </a:rPr>
              <a:t>Yes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FFFF00"/>
                </a:solidFill>
              </a:rPr>
              <a:t>no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</a:t>
            </a:r>
            <a:r>
              <a:rPr lang="en-US" dirty="0" err="1" smtClean="0"/>
              <a:t>mutexes</a:t>
            </a:r>
            <a:r>
              <a:rPr lang="en-US" dirty="0" smtClean="0"/>
              <a:t> Example (4)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</a:t>
            </a:r>
            <a:r>
              <a:rPr lang="en-US" dirty="0" smtClean="0"/>
              <a:t>for </a:t>
            </a:r>
            <a:r>
              <a:rPr lang="en-US" dirty="0" smtClean="0"/>
              <a:t>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447800" y="2257485"/>
            <a:ext cx="586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empty = (h == t);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		if (!empty)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2895600"/>
            <a:ext cx="30408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It works.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But, it is wasteful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Due to the spinning</a:t>
            </a:r>
          </a:p>
        </p:txBody>
      </p:sp>
    </p:spTree>
    <p:extLst>
      <p:ext uri="{BB962C8B-B14F-4D97-AF65-F5344CB8AC3E}">
        <p14:creationId xmlns:p14="http://schemas.microsoft.com/office/powerpoint/2010/main" val="26265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Language-level Synchronization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884670"/>
            <a:ext cx="86868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ahoma"/>
                <a:cs typeface="Tahoma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econds      instructions         </a:t>
            </a:r>
            <a:r>
              <a:rPr lang="en-US" sz="2800" dirty="0" smtClean="0">
                <a:solidFill>
                  <a:srgbClr val="92D050"/>
                </a:solidFill>
                <a:latin typeface="Tahoma"/>
                <a:ea typeface="ＭＳ Ｐゴシック" charset="-128"/>
                <a:cs typeface="Tahoma"/>
              </a:rPr>
              <a:t>cycles</a:t>
            </a:r>
            <a:r>
              <a:rPr lang="en-US" sz="2800" dirty="0">
                <a:solidFill>
                  <a:schemeClr val="accent1"/>
                </a:solidFill>
                <a:latin typeface="Tahoma"/>
                <a:ea typeface="ＭＳ Ｐゴシック" charset="-128"/>
                <a:cs typeface="Tahoma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Tahoma"/>
                <a:ea typeface="ＭＳ Ｐゴシック" charset="-128"/>
                <a:cs typeface="Tahoma"/>
              </a:rPr>
              <a:t>   seconds</a:t>
            </a:r>
            <a:endParaRPr lang="en-US" sz="2800" dirty="0">
              <a:solidFill>
                <a:schemeClr val="accent1"/>
              </a:solidFill>
              <a:latin typeface="Tahoma"/>
              <a:ea typeface="ＭＳ Ｐゴシック" charset="-128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ahoma"/>
                <a:cs typeface="Tahoma"/>
              </a:rPr>
              <a:t>program        program         </a:t>
            </a:r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instruction</a:t>
            </a:r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       cycle</a:t>
            </a:r>
            <a:endParaRPr lang="en-US" sz="2800" dirty="0" smtClean="0">
              <a:solidFill>
                <a:schemeClr val="accent1"/>
              </a:solidFill>
              <a:latin typeface="Tahoma"/>
              <a:ea typeface="ＭＳ Ｐゴシック" charset="-128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95489"/>
            <a:ext cx="8686800" cy="37815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 Classic Goals of Architects: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⬇ Clock period  </a:t>
            </a:r>
            <a:r>
              <a:rPr lang="en-US" sz="3600" dirty="0" smtClean="0">
                <a:solidFill>
                  <a:schemeClr val="bg1"/>
                </a:solidFill>
              </a:rPr>
              <a:t>(⬆ Clock frequency)</a:t>
            </a:r>
          </a:p>
          <a:p>
            <a:r>
              <a:rPr lang="en-US" sz="3600" dirty="0">
                <a:solidFill>
                  <a:srgbClr val="92D050"/>
                </a:solidFill>
              </a:rPr>
              <a:t>⬇ </a:t>
            </a:r>
            <a:r>
              <a:rPr lang="en-US" sz="3600" dirty="0" smtClean="0">
                <a:solidFill>
                  <a:srgbClr val="92D050"/>
                </a:solidFill>
              </a:rPr>
              <a:t>Cycles per Instruction </a:t>
            </a:r>
            <a:r>
              <a:rPr lang="en-US" sz="3600" dirty="0" smtClean="0">
                <a:solidFill>
                  <a:schemeClr val="bg1"/>
                </a:solidFill>
              </a:rPr>
              <a:t>(⬆ IPC)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28600" y="1598959"/>
            <a:ext cx="1289165" cy="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727875" y="1396425"/>
            <a:ext cx="66982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= 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0888" y="127322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26313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430060" y="1598959"/>
            <a:ext cx="1641618" cy="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946578" y="1598959"/>
            <a:ext cx="1252904" cy="1241"/>
          </a:xfrm>
          <a:prstGeom prst="lin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074876" y="1598959"/>
            <a:ext cx="1002324" cy="1241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Condition variables</a:t>
            </a:r>
            <a:endParaRPr lang="en-US"/>
          </a:p>
        </p:txBody>
      </p:sp>
      <p:sp>
        <p:nvSpPr>
          <p:cNvPr id="5308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[Hoare] a </a:t>
            </a:r>
            <a:r>
              <a:rPr lang="en-US" dirty="0" smtClean="0">
                <a:solidFill>
                  <a:srgbClr val="FFFF00"/>
                </a:solidFill>
              </a:rPr>
              <a:t>condition variable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to wait for a condition to become true (without holding lock!)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wait(m, c)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atomically release </a:t>
            </a:r>
            <a:r>
              <a:rPr lang="en-US" i="1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 and sleep, waiting for condition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</a:p>
          <a:p>
            <a:pPr lvl="1"/>
            <a:r>
              <a:rPr lang="en-US" dirty="0" smtClean="0"/>
              <a:t>wake up holding </a:t>
            </a:r>
            <a:r>
              <a:rPr lang="en-US" i="1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 sometime after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 was signaled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signal(c)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: wake up one thread waiting on 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broadcast(c)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: wake up all threads waiting on 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</a:p>
          <a:p>
            <a:endParaRPr lang="en-US" dirty="0" smtClean="0"/>
          </a:p>
          <a:p>
            <a:r>
              <a:rPr lang="en-US" dirty="0" smtClean="0"/>
              <a:t>POSIX (e.g., Linux): </a:t>
            </a:r>
            <a:r>
              <a:rPr lang="en-US" dirty="0" err="1" smtClean="0"/>
              <a:t>pthread_cond_wait</a:t>
            </a:r>
            <a:r>
              <a:rPr lang="en-US" dirty="0" smtClean="0"/>
              <a:t>, </a:t>
            </a:r>
            <a:r>
              <a:rPr lang="en-US" dirty="0" err="1" smtClean="0"/>
              <a:t>pthread_cond_signal</a:t>
            </a:r>
            <a:r>
              <a:rPr lang="en-US" dirty="0" smtClean="0"/>
              <a:t>, </a:t>
            </a:r>
            <a:r>
              <a:rPr lang="en-US" dirty="0" err="1" smtClean="0"/>
              <a:t>pthread_cond_broadcast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a condition </a:t>
            </a:r>
            <a:r>
              <a:rPr lang="en-US" dirty="0" smtClean="0"/>
              <a:t>variable Example (5)</a:t>
            </a:r>
            <a:endParaRPr lang="en-US" dirty="0"/>
          </a:p>
        </p:txBody>
      </p:sp>
      <p:sp>
        <p:nvSpPr>
          <p:cNvPr id="531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wait(m, c) : release m, sleep until c, wake up holding m</a:t>
            </a:r>
          </a:p>
          <a:p>
            <a:r>
              <a:rPr lang="en-US" sz="2800" dirty="0" smtClean="0"/>
              <a:t>signal(c) : wake up one thread waiting on c</a:t>
            </a:r>
            <a:endParaRPr lang="en-US" sz="2800" dirty="0"/>
          </a:p>
        </p:txBody>
      </p:sp>
      <p:sp>
        <p:nvSpPr>
          <p:cNvPr id="5310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49838" y="1676400"/>
            <a:ext cx="3941762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 == h)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rgbClr val="FFFF00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char c 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A[h];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h = (h+1)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unlock(m);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rgbClr val="FFFF00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return c;</a:t>
            </a:r>
            <a:endParaRPr lang="en-US" sz="24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3104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25" y="1600200"/>
            <a:ext cx="4475163" cy="441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*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*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not_empty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mutex_t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</a:rPr>
              <a:t>*m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void put(char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c) {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((t-h) % n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== 1) 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rgbClr val="FFFF00"/>
                </a:solidFill>
                <a:latin typeface="Consolas" pitchFamily="49" charset="0"/>
              </a:rPr>
              <a:t>not_full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A[t]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c;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t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unlock(m);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rgbClr val="FFFF00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80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Monitors</a:t>
            </a:r>
            <a:endParaRPr lang="en-US"/>
          </a:p>
        </p:txBody>
      </p:sp>
      <p:sp>
        <p:nvSpPr>
          <p:cNvPr id="53125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Monitor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a concurrency-safe </a:t>
            </a:r>
            <a:r>
              <a:rPr lang="en-US" dirty="0" err="1" smtClean="0"/>
              <a:t>datastructure</a:t>
            </a:r>
            <a:r>
              <a:rPr lang="en-US" dirty="0" smtClean="0"/>
              <a:t>, with…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some condition variables</a:t>
            </a:r>
          </a:p>
          <a:p>
            <a:pPr lvl="1"/>
            <a:r>
              <a:rPr lang="en-US" dirty="0" smtClean="0"/>
              <a:t>some operations</a:t>
            </a:r>
          </a:p>
          <a:p>
            <a:r>
              <a:rPr lang="en-US" dirty="0" smtClean="0"/>
              <a:t>All operations on monitor acquire/release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one thread in the monitor at a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Ring buffer was a monitor</a:t>
            </a:r>
            <a:endParaRPr lang="en-US" dirty="0" smtClean="0"/>
          </a:p>
          <a:p>
            <a:r>
              <a:rPr lang="en-US" dirty="0" smtClean="0"/>
              <a:t>Java, C#, etc., have built-in support for monitors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Java concurrency</a:t>
            </a:r>
            <a:endParaRPr lang="en-US"/>
          </a:p>
        </p:txBody>
      </p:sp>
      <p:sp>
        <p:nvSpPr>
          <p:cNvPr id="53145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objects can be monitors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synchronized</a:t>
            </a:r>
            <a:r>
              <a:rPr lang="en-US" dirty="0" smtClean="0"/>
              <a:t>” keyword locks/releases the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Has one (!) </a:t>
            </a:r>
            <a:r>
              <a:rPr lang="en-US" dirty="0" err="1" smtClean="0"/>
              <a:t>builtin</a:t>
            </a:r>
            <a:r>
              <a:rPr lang="en-US" dirty="0" smtClean="0"/>
              <a:t> condition variable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o.wait</a:t>
            </a:r>
            <a:r>
              <a:rPr lang="en-US" dirty="0" smtClean="0">
                <a:solidFill>
                  <a:srgbClr val="FFFF00"/>
                </a:solidFill>
              </a:rPr>
              <a:t>()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wait(o, o)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o.notify</a:t>
            </a:r>
            <a:r>
              <a:rPr lang="en-US" dirty="0" smtClean="0">
                <a:solidFill>
                  <a:srgbClr val="FFFF00"/>
                </a:solidFill>
              </a:rPr>
              <a:t>()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signal(o)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o.notifyAll</a:t>
            </a:r>
            <a:r>
              <a:rPr lang="en-US" dirty="0" smtClean="0">
                <a:solidFill>
                  <a:srgbClr val="FFFF00"/>
                </a:solidFill>
              </a:rPr>
              <a:t>()</a:t>
            </a:r>
            <a:r>
              <a:rPr lang="en-US" dirty="0" smtClean="0"/>
              <a:t> = broadcast(o)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Java </a:t>
            </a:r>
            <a:r>
              <a:rPr lang="en-US" dirty="0" smtClean="0">
                <a:solidFill>
                  <a:srgbClr val="FFFF00"/>
                </a:solidFill>
              </a:rPr>
              <a:t>wait()</a:t>
            </a:r>
            <a:r>
              <a:rPr lang="en-US" dirty="0" smtClean="0"/>
              <a:t> can be called even when </a:t>
            </a:r>
            <a:r>
              <a:rPr lang="en-US" dirty="0" err="1" smtClean="0"/>
              <a:t>mutex</a:t>
            </a:r>
            <a:r>
              <a:rPr lang="en-US" dirty="0" smtClean="0"/>
              <a:t> is not held. </a:t>
            </a:r>
            <a:r>
              <a:rPr lang="en-US" dirty="0" err="1" smtClean="0"/>
              <a:t>Mutex</a:t>
            </a:r>
            <a:r>
              <a:rPr lang="en-US" dirty="0" smtClean="0"/>
              <a:t> not held when awoken by </a:t>
            </a:r>
            <a:r>
              <a:rPr lang="en-US" dirty="0" smtClean="0">
                <a:solidFill>
                  <a:srgbClr val="FFFF00"/>
                </a:solidFill>
              </a:rPr>
              <a:t>signal()</a:t>
            </a:r>
            <a:r>
              <a:rPr lang="en-US" dirty="0" smtClean="0"/>
              <a:t>.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Language-level Synchronization</a:t>
            </a:r>
          </a:p>
        </p:txBody>
      </p:sp>
      <p:sp>
        <p:nvSpPr>
          <p:cNvPr id="5316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Lots of synchronization variations…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Reader/writer locks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Any number of threads can hold a read lock</a:t>
            </a:r>
          </a:p>
          <a:p>
            <a:pPr lvl="1"/>
            <a:r>
              <a:rPr lang="en-US" dirty="0"/>
              <a:t>Only one thread can hold the writer </a:t>
            </a:r>
            <a:r>
              <a:rPr lang="en-US" dirty="0" smtClean="0"/>
              <a:t>lock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Semaphores</a:t>
            </a:r>
          </a:p>
          <a:p>
            <a:pPr lvl="1"/>
            <a:r>
              <a:rPr lang="en-US" dirty="0" smtClean="0"/>
              <a:t>N threads can hold lock at the same time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Monitors</a:t>
            </a:r>
          </a:p>
          <a:p>
            <a:pPr lvl="1"/>
            <a:r>
              <a:rPr lang="en-US" dirty="0" smtClean="0"/>
              <a:t>Concurrency-safe data structure with 1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operations on monitor acquire/release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thread in the monitor at a </a:t>
            </a:r>
            <a:r>
              <a:rPr lang="en-US" dirty="0" smtClean="0"/>
              <a:t>time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Message-passing, sockets, queues, ring buffers, …</a:t>
            </a:r>
          </a:p>
          <a:p>
            <a:pPr lvl="1"/>
            <a:r>
              <a:rPr lang="en-US" dirty="0"/>
              <a:t>transfer data and </a:t>
            </a:r>
            <a:r>
              <a:rPr lang="en-US" dirty="0" smtClean="0"/>
              <a:t>synchronize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Hardware Primitives: </a:t>
            </a:r>
            <a:r>
              <a:rPr lang="en-US" dirty="0" smtClean="0"/>
              <a:t>test-and-set, LL/SC, barrier, 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Synchronization primitives: </a:t>
            </a:r>
            <a:r>
              <a:rPr lang="en-US" dirty="0" err="1" smtClean="0">
                <a:sym typeface="Wingdings" pitchFamily="2" charset="2"/>
              </a:rPr>
              <a:t>mutex</a:t>
            </a:r>
            <a:r>
              <a:rPr lang="en-US" dirty="0" smtClean="0">
                <a:sym typeface="Wingdings" pitchFamily="2" charset="2"/>
              </a:rPr>
              <a:t>, semaphore, ...</a:t>
            </a: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Language Constructs: </a:t>
            </a:r>
            <a:r>
              <a:rPr lang="en-US" dirty="0" smtClean="0">
                <a:sym typeface="Wingdings" pitchFamily="2" charset="2"/>
              </a:rPr>
              <a:t>monitors, signals, ...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7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frequencies have stalled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Darling </a:t>
            </a:r>
            <a:r>
              <a:rPr lang="en-US" dirty="0" smtClean="0">
                <a:solidFill>
                  <a:schemeClr val="accent1"/>
                </a:solidFill>
              </a:rPr>
              <a:t>of performance improvement for decades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Why is this no longer the strategy?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Hitting Limits: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Pipeline depth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Clock frequency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Moore’s Law &amp; Technology Scaling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via 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92D050"/>
                </a:solidFill>
              </a:rPr>
              <a:t>Pipelining (decode A while fetching B)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Exploiting </a:t>
            </a:r>
            <a:r>
              <a:rPr lang="en-US" dirty="0" smtClean="0">
                <a:solidFill>
                  <a:srgbClr val="FFFF00"/>
                </a:solidFill>
              </a:rPr>
              <a:t>Instruction Level Parallelism (ILP)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ym typeface="Symbol" pitchFamily="18" charset="2"/>
              </a:rPr>
              <a:t> Multiple issue </a:t>
            </a:r>
            <a:r>
              <a:rPr lang="en-US" dirty="0" smtClean="0">
                <a:sym typeface="Symbol" pitchFamily="18" charset="2"/>
              </a:rPr>
              <a:t>pipeline (2-wide, 4-wide, </a:t>
            </a:r>
            <a:r>
              <a:rPr lang="en-US" i="1" dirty="0" smtClean="0">
                <a:sym typeface="Symbol" pitchFamily="18" charset="2"/>
              </a:rPr>
              <a:t>etc.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rgbClr val="92D050"/>
                </a:solidFill>
                <a:sym typeface="Symbol" pitchFamily="18" charset="2"/>
              </a:rPr>
              <a:t>Statically detected by compiler (VLIW)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Dynamically detected by HW  </a:t>
            </a:r>
          </a:p>
          <a:p>
            <a:pPr marL="1090613"/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Dynamically Scheduled (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OoO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3474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3505200"/>
            <a:ext cx="457200" cy="2133600"/>
            <a:chOff x="3886200" y="2819400"/>
            <a:chExt cx="457200" cy="2133600"/>
          </a:xfrm>
        </p:grpSpPr>
        <p:sp>
          <p:nvSpPr>
            <p:cNvPr id="2" name="Rectangle 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3505200"/>
            <a:ext cx="457200" cy="2133600"/>
            <a:chOff x="3886200" y="2819400"/>
            <a:chExt cx="457200" cy="2133600"/>
          </a:xfrm>
        </p:grpSpPr>
        <p:sp>
          <p:nvSpPr>
            <p:cNvPr id="9" name="Rectangle 8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3505200"/>
            <a:ext cx="457200" cy="2133600"/>
            <a:chOff x="3886200" y="2819400"/>
            <a:chExt cx="457200" cy="21336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3200" y="3505200"/>
            <a:ext cx="457200" cy="2133600"/>
            <a:chOff x="3886200" y="2819400"/>
            <a:chExt cx="457200" cy="2133600"/>
          </a:xfrm>
        </p:grpSpPr>
        <p:sp>
          <p:nvSpPr>
            <p:cNvPr id="15" name="Rectangle 14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3886200"/>
            <a:ext cx="1226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ALU/Br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886980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LW/SW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836539" y="4147810"/>
            <a:ext cx="754261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28800" y="5181600"/>
            <a:ext cx="754261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aka Very Long Instruction Word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by compiler</a:t>
            </a:r>
          </a:p>
          <a:p>
            <a:endParaRPr lang="en-US" dirty="0"/>
          </a:p>
          <a:p>
            <a:r>
              <a:rPr lang="en-US" dirty="0" smtClean="0"/>
              <a:t>Dynamic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on the fly</a:t>
            </a:r>
          </a:p>
          <a:p>
            <a:endParaRPr lang="en-US" dirty="0"/>
          </a:p>
          <a:p>
            <a:r>
              <a:rPr lang="en-US" dirty="0" smtClean="0"/>
              <a:t>Cost: More execute hardware</a:t>
            </a:r>
          </a:p>
          <a:p>
            <a:r>
              <a:rPr lang="en-US" dirty="0"/>
              <a:t>	</a:t>
            </a:r>
            <a:r>
              <a:rPr lang="en-US" dirty="0" smtClean="0"/>
              <a:t>Reading/writing register files: more ports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067800" cy="5638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C practice assignment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Due Monday, April 23rd</a:t>
            </a:r>
            <a:endParaRPr lang="en-US" sz="4000" dirty="0" smtClean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P4-Buffer Overflow is due tomorrow</a:t>
            </a:r>
            <a:endParaRPr lang="en-US" sz="4000" dirty="0"/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Due Wednesday, April 18th</a:t>
            </a: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P5-</a:t>
            </a:r>
            <a:r>
              <a:rPr lang="en-US" sz="3600" dirty="0" smtClean="0"/>
              <a:t>Cache Collusion!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Due Friday, April 27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200150" lvl="1" indent="-457200">
              <a:buFont typeface="Arial"/>
              <a:buChar char="•"/>
            </a:pPr>
            <a:r>
              <a:rPr lang="en-US" sz="3600" b="1" i="1" dirty="0" smtClean="0">
                <a:solidFill>
                  <a:schemeClr val="bg1"/>
                </a:solidFill>
              </a:rPr>
              <a:t>Pizza party &amp; Tournament, Monday, May 7</a:t>
            </a:r>
            <a:r>
              <a:rPr lang="en-US" sz="3600" b="1" i="1" baseline="30000" dirty="0" smtClean="0">
                <a:solidFill>
                  <a:schemeClr val="bg1"/>
                </a:solidFill>
              </a:rPr>
              <a:t>th</a:t>
            </a:r>
            <a:endParaRPr lang="en-US" sz="36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Prelim2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Thursday, May 3</a:t>
            </a:r>
            <a:r>
              <a:rPr lang="en-US" sz="3600" baseline="30000" dirty="0" smtClean="0">
                <a:solidFill>
                  <a:schemeClr val="bg1"/>
                </a:solidFill>
              </a:rPr>
              <a:t>rd</a:t>
            </a:r>
            <a:r>
              <a:rPr lang="en-US" sz="3600" dirty="0" smtClean="0">
                <a:solidFill>
                  <a:schemeClr val="bg1"/>
                </a:solidFill>
              </a:rPr>
              <a:t>, 7:30pm 185 </a:t>
            </a:r>
            <a:r>
              <a:rPr lang="en-US" sz="3600" dirty="0" err="1" smtClean="0">
                <a:solidFill>
                  <a:schemeClr val="bg1"/>
                </a:solidFill>
              </a:rPr>
              <a:t>Statler</a:t>
            </a:r>
            <a:r>
              <a:rPr lang="en-US" sz="3600" dirty="0" smtClean="0">
                <a:solidFill>
                  <a:schemeClr val="bg1"/>
                </a:solidFill>
              </a:rPr>
              <a:t> Hall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endParaRPr lang="en-US" dirty="0" smtClean="0"/>
          </a:p>
          <a:p>
            <a:r>
              <a:rPr lang="en-US" dirty="0" smtClean="0"/>
              <a:t>How does HW detect and resolve hazards?</a:t>
            </a:r>
          </a:p>
          <a:p>
            <a:r>
              <a:rPr lang="en-US" dirty="0"/>
              <a:t>	</a:t>
            </a:r>
            <a:r>
              <a:rPr lang="en-US" dirty="0" smtClean="0"/>
              <a:t>It doesn’t. </a:t>
            </a:r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Compiler must avoid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</a:t>
            </a:r>
            <a:r>
              <a:rPr lang="en-US" dirty="0" err="1" smtClean="0"/>
              <a:t>nop</a:t>
            </a:r>
            <a:r>
              <a:rPr 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762000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 dirty="0"/>
              <a:t>One ALU/branch instruction</a:t>
            </a:r>
          </a:p>
          <a:p>
            <a:pPr lvl="1"/>
            <a:r>
              <a:rPr lang="en-US" sz="2400" dirty="0"/>
              <a:t>One load/store instruction</a:t>
            </a:r>
          </a:p>
          <a:p>
            <a:pPr lvl="1"/>
            <a:r>
              <a:rPr lang="en-US" sz="2400" dirty="0"/>
              <a:t>64-bit aligned</a:t>
            </a:r>
          </a:p>
          <a:p>
            <a:pPr lvl="2"/>
            <a:r>
              <a:rPr lang="en-US" sz="2000" dirty="0"/>
              <a:t>ALU/branch, then load/store</a:t>
            </a:r>
          </a:p>
          <a:p>
            <a:pPr lvl="2"/>
            <a:r>
              <a:rPr lang="en-US" sz="2000" dirty="0"/>
              <a:t>Pad an unused instruction with </a:t>
            </a:r>
            <a:r>
              <a:rPr lang="en-US" sz="2000" dirty="0" err="1"/>
              <a:t>nop</a:t>
            </a:r>
            <a:endParaRPr lang="en-AU" sz="2000" dirty="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/>
          </p:nvPr>
        </p:nvGraphicFramePr>
        <p:xfrm>
          <a:off x="381905" y="3581398"/>
          <a:ext cx="8533495" cy="2743202"/>
        </p:xfrm>
        <a:graphic>
          <a:graphicData uri="http://schemas.openxmlformats.org/drawingml/2006/table">
            <a:tbl>
              <a:tblPr/>
              <a:tblGrid>
                <a:gridCol w="110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94550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2057400"/>
            <a:ext cx="1371600" cy="609600"/>
            <a:chOff x="2971800" y="2057400"/>
            <a:chExt cx="1371600" cy="609600"/>
          </a:xfrm>
        </p:grpSpPr>
        <p:sp>
          <p:nvSpPr>
            <p:cNvPr id="10" name="Oval 9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0574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11" idx="6"/>
              <a:endCxn id="10" idx="1"/>
            </p:cNvCxnSpPr>
            <p:nvPr/>
          </p:nvCxnSpPr>
          <p:spPr>
            <a:xfrm>
              <a:off x="3581400" y="2209800"/>
              <a:ext cx="241674" cy="197037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837989" y="2362200"/>
            <a:ext cx="743411" cy="609600"/>
            <a:chOff x="2837989" y="2362200"/>
            <a:chExt cx="743411" cy="609600"/>
          </a:xfrm>
        </p:grpSpPr>
        <p:sp>
          <p:nvSpPr>
            <p:cNvPr id="15" name="Oval 14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971800"/>
            <a:ext cx="743411" cy="609600"/>
            <a:chOff x="2837989" y="2362200"/>
            <a:chExt cx="743411" cy="609600"/>
          </a:xfrm>
        </p:grpSpPr>
        <p:sp>
          <p:nvSpPr>
            <p:cNvPr id="20" name="Oval 19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1866" y="5675293"/>
            <a:ext cx="8616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Clicker Question: </a:t>
            </a:r>
            <a:r>
              <a:rPr lang="en-US" sz="2800" dirty="0" smtClean="0">
                <a:solidFill>
                  <a:srgbClr val="FFFF00"/>
                </a:solidFill>
              </a:rPr>
              <a:t>What is the IPC of this machine? </a:t>
            </a:r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(A) 0.8    (B) 1.0   (C)   1.25    (D) 1.5    (E) 2.0</a:t>
            </a:r>
          </a:p>
        </p:txBody>
      </p:sp>
    </p:spTree>
    <p:extLst>
      <p:ext uri="{BB962C8B-B14F-4D97-AF65-F5344CB8AC3E}">
        <p14:creationId xmlns:p14="http://schemas.microsoft.com/office/powerpoint/2010/main" val="3444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/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2057400"/>
            <a:ext cx="1371600" cy="609600"/>
            <a:chOff x="2971800" y="2057400"/>
            <a:chExt cx="1371600" cy="609600"/>
          </a:xfrm>
        </p:grpSpPr>
        <p:sp>
          <p:nvSpPr>
            <p:cNvPr id="10" name="Oval 9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0574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11" idx="6"/>
              <a:endCxn id="10" idx="1"/>
            </p:cNvCxnSpPr>
            <p:nvPr/>
          </p:nvCxnSpPr>
          <p:spPr>
            <a:xfrm>
              <a:off x="3581400" y="2209800"/>
              <a:ext cx="241674" cy="197037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837989" y="2362200"/>
            <a:ext cx="743411" cy="609600"/>
            <a:chOff x="2837989" y="2362200"/>
            <a:chExt cx="743411" cy="609600"/>
          </a:xfrm>
        </p:grpSpPr>
        <p:sp>
          <p:nvSpPr>
            <p:cNvPr id="15" name="Oval 14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971800"/>
            <a:ext cx="743411" cy="609600"/>
            <a:chOff x="2837989" y="2362200"/>
            <a:chExt cx="743411" cy="609600"/>
          </a:xfrm>
        </p:grpSpPr>
        <p:sp>
          <p:nvSpPr>
            <p:cNvPr id="20" name="Oval 19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7207" y="5410200"/>
                <a:ext cx="4440639" cy="140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instructions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cycles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= IPC = 1.25</a:t>
                </a:r>
              </a:p>
              <a:p>
                <a:pPr algn="ctr"/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 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=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CPI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0.8     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07" y="5410200"/>
                <a:ext cx="4440639" cy="1405256"/>
              </a:xfrm>
              <a:prstGeom prst="rect">
                <a:avLst/>
              </a:prstGeom>
              <a:blipFill>
                <a:blip r:embed="rId3"/>
                <a:stretch>
                  <a:fillRect r="-2335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533400"/>
          </a:xfrm>
        </p:spPr>
        <p:txBody>
          <a:bodyPr/>
          <a:lstStyle/>
          <a:p>
            <a:r>
              <a:rPr lang="en-US" sz="4000" dirty="0" smtClean="0"/>
              <a:t>Techniques and Limits of Static 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larger instruction windows (to play with)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Predication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Loop unrolling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Function in-lining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Basic block modifications (superblocks, </a:t>
            </a:r>
            <a:r>
              <a:rPr lang="en-US" i="1" dirty="0" smtClean="0"/>
              <a:t>etc.</a:t>
            </a:r>
            <a:r>
              <a:rPr lang="en-US" dirty="0" smtClean="0"/>
              <a:t>)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Roadblocks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Memory dependences (aliasing)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Control dependences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instructions</a:t>
            </a:r>
          </a:p>
          <a:p>
            <a:r>
              <a:rPr lang="en-US" dirty="0"/>
              <a:t>	</a:t>
            </a:r>
            <a:r>
              <a:rPr lang="en-US" dirty="0" smtClean="0"/>
              <a:t>To fill the issue slot with useful work</a:t>
            </a:r>
            <a:endParaRPr lang="en-US" dirty="0"/>
          </a:p>
          <a:p>
            <a:r>
              <a:rPr lang="en-US" dirty="0" smtClean="0"/>
              <a:t>	Complicated: exceptions may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to make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Move instructions to fill in </a:t>
            </a:r>
            <a:r>
              <a:rPr lang="en-US" dirty="0" err="1" smtClean="0"/>
              <a:t>nops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Need to track hazards and dependencies</a:t>
            </a:r>
          </a:p>
          <a:p>
            <a:endParaRPr lang="en-US" dirty="0"/>
          </a:p>
          <a:p>
            <a:r>
              <a:rPr lang="en-US" dirty="0" smtClean="0"/>
              <a:t>Loop unrolling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Loop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8194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49231" y="1619250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210" y="2511623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7210" y="2209800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-8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391400" y="898525"/>
            <a:ext cx="990600" cy="2508379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168658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044822"/>
            <a:ext cx="990600" cy="1870462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49580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7228" y="5980850"/>
                <a:ext cx="462338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0.75      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28" y="5980850"/>
                <a:ext cx="4623382" cy="725007"/>
              </a:xfrm>
              <a:prstGeom prst="rect">
                <a:avLst/>
              </a:prstGeom>
              <a:blipFill rotWithShape="0">
                <a:blip r:embed="rId6"/>
                <a:stretch>
                  <a:fillRect r="-1715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14600" y="4044822"/>
            <a:ext cx="3048000" cy="864988"/>
            <a:chOff x="1295400" y="2362200"/>
            <a:chExt cx="3048000" cy="864988"/>
          </a:xfrm>
        </p:grpSpPr>
        <p:sp>
          <p:nvSpPr>
            <p:cNvPr id="16" name="Oval 15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95400" y="2922388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905000" y="2450027"/>
              <a:ext cx="1918074" cy="667951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962400"/>
            <a:ext cx="157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elay slot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4369" y="51816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14401" y="4495800"/>
            <a:ext cx="304800" cy="7810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5" grpId="0" animBg="1"/>
      <p:bldP spid="6" grpId="0"/>
      <p:bldP spid="12" grpId="0" animBg="1"/>
      <p:bldP spid="13" grpId="0"/>
      <p:bldP spid="14" grpId="0"/>
      <p:bldP spid="8" grpId="0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s1, +8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	sw   $t1,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5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49231" y="1619250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691" y="2511623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691" y="2209800"/>
            <a:ext cx="20839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-8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391400" y="898525"/>
            <a:ext cx="990600" cy="2508379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168658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044822"/>
            <a:ext cx="990600" cy="1870462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495800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5857" y="5980850"/>
                <a:ext cx="4806124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CPI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0.625      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57" y="5980850"/>
                <a:ext cx="4806124" cy="725007"/>
              </a:xfrm>
              <a:prstGeom prst="rect">
                <a:avLst/>
              </a:prstGeom>
              <a:blipFill rotWithShape="0">
                <a:blip r:embed="rId6"/>
                <a:stretch>
                  <a:fillRect r="-1650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91200" y="4864904"/>
            <a:ext cx="391519" cy="742602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80281" y="2133600"/>
            <a:ext cx="391519" cy="742602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40365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2484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45720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231" y="3810000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8569" y="54864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1" y="5153024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181600"/>
            <a:ext cx="2590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0631" y="4419600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16338"/>
            <a:ext cx="925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Problem: What if $s1 and $s2 are equal (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aliasing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)? Won’t work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0800" y="5516338"/>
            <a:ext cx="1828800" cy="52322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898525"/>
            <a:ext cx="609600" cy="3968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1828800"/>
            <a:ext cx="609600" cy="3968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via 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Pipelining (decode A while fetching B)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Exploiting </a:t>
            </a:r>
            <a:r>
              <a:rPr lang="en-US" dirty="0" smtClean="0">
                <a:solidFill>
                  <a:srgbClr val="FFFF00"/>
                </a:solidFill>
              </a:rPr>
              <a:t>Instruction Level Parallelism (ILP)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ym typeface="Symbol" pitchFamily="18" charset="2"/>
              </a:rPr>
              <a:t> Multiple issue </a:t>
            </a:r>
            <a:r>
              <a:rPr lang="en-US" dirty="0" smtClean="0">
                <a:sym typeface="Symbol" pitchFamily="18" charset="2"/>
              </a:rPr>
              <a:t>pipeline (2-wide, 4-wide, </a:t>
            </a:r>
            <a:r>
              <a:rPr lang="en-US" i="1" dirty="0" smtClean="0">
                <a:sym typeface="Symbol" pitchFamily="18" charset="2"/>
              </a:rPr>
              <a:t>etc.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Statically detected by compiler (VLIW)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rgbClr val="92D050"/>
                </a:solidFill>
                <a:sym typeface="Symbol" pitchFamily="18" charset="2"/>
              </a:rPr>
              <a:t>Dynamically detected by HW</a:t>
            </a:r>
          </a:p>
          <a:p>
            <a:pPr marL="1090613"/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Dynamically Scheduled (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OoO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endParaRPr lang="en-US" dirty="0" smtClean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aka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SuperScalar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Processor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chooses multiple instructions to issue each cycle</a:t>
            </a:r>
          </a:p>
          <a:p>
            <a:pPr lvl="1"/>
            <a:r>
              <a:rPr lang="en-US" dirty="0" smtClean="0"/>
              <a:t>Compiler can help, by reordering instructions….</a:t>
            </a:r>
          </a:p>
          <a:p>
            <a:pPr lvl="1"/>
            <a:r>
              <a:rPr lang="en-US" dirty="0" smtClean="0"/>
              <a:t>… but CPU resolves hazards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 (indirection to the rescue!)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/>
              <a:t>i</a:t>
            </a:r>
            <a:r>
              <a:rPr lang="en-US" dirty="0" err="1" smtClean="0"/>
              <a:t>nsns</a:t>
            </a:r>
            <a:r>
              <a:rPr lang="en-US" dirty="0" smtClean="0"/>
              <a:t> committed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3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Effectiveness of </a:t>
            </a:r>
            <a:r>
              <a:rPr lang="en-US" dirty="0" err="1" smtClean="0"/>
              <a:t>OoO</a:t>
            </a:r>
            <a:r>
              <a:rPr lang="en-US" dirty="0" smtClean="0"/>
              <a:t> Superscalar</a:t>
            </a:r>
            <a:endParaRPr lang="en-AU" dirty="0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It was awesome, but then it stopped improving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emory dependence detection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Still limited by the fetch stream of the static program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full, especially with branches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via ILP  TLP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Exploiting Thread-Level parallelism</a:t>
            </a:r>
            <a:endParaRPr lang="en-US" dirty="0" smtClean="0"/>
          </a:p>
          <a:p>
            <a:r>
              <a:rPr lang="en-US" dirty="0" smtClean="0"/>
              <a:t>Hardware multithreading to </a:t>
            </a:r>
            <a:r>
              <a:rPr lang="en-US" dirty="0" smtClean="0">
                <a:solidFill>
                  <a:schemeClr val="accent1"/>
                </a:solidFill>
              </a:rPr>
              <a:t>improve utilization</a:t>
            </a:r>
            <a:r>
              <a:rPr lang="en-US" dirty="0" smtClean="0"/>
              <a:t>:</a:t>
            </a:r>
            <a:endParaRPr lang="en-US" dirty="0"/>
          </a:p>
          <a:p>
            <a:pPr marL="747713" lvl="1" indent="-254000"/>
            <a:r>
              <a:rPr lang="en-US" dirty="0" smtClean="0">
                <a:solidFill>
                  <a:schemeClr val="bg1"/>
                </a:solidFill>
                <a:sym typeface="Symbol" charset="2"/>
              </a:rPr>
              <a:t>Multiplexing </a:t>
            </a:r>
            <a:r>
              <a:rPr lang="en-US" dirty="0">
                <a:solidFill>
                  <a:schemeClr val="bg1"/>
                </a:solidFill>
                <a:sym typeface="Symbol" charset="2"/>
              </a:rPr>
              <a:t>multiple threads on single </a:t>
            </a:r>
            <a:r>
              <a:rPr lang="en-US" dirty="0" smtClean="0">
                <a:solidFill>
                  <a:schemeClr val="bg1"/>
                </a:solidFill>
                <a:sym typeface="Symbol" charset="2"/>
              </a:rPr>
              <a:t>CPU</a:t>
            </a:r>
          </a:p>
          <a:p>
            <a:pPr marL="747713" lvl="1" indent="-254000"/>
            <a:r>
              <a:rPr lang="en-US" dirty="0" smtClean="0">
                <a:solidFill>
                  <a:schemeClr val="bg1"/>
                </a:solidFill>
                <a:sym typeface="Symbol" charset="2"/>
              </a:rPr>
              <a:t>Sacrifices latency for throughput</a:t>
            </a:r>
            <a:endParaRPr lang="en-US" dirty="0">
              <a:solidFill>
                <a:schemeClr val="bg1"/>
              </a:solidFill>
              <a:sym typeface="Symbol" charset="2"/>
            </a:endParaRPr>
          </a:p>
          <a:p>
            <a:pPr marL="747713" lvl="1" indent="-254000"/>
            <a:r>
              <a:rPr lang="en-US" dirty="0" smtClean="0">
                <a:solidFill>
                  <a:schemeClr val="bg1"/>
                </a:solidFill>
                <a:sym typeface="Symbol" charset="2"/>
              </a:rPr>
              <a:t>Single thread </a:t>
            </a:r>
            <a:r>
              <a:rPr lang="en-US" dirty="0">
                <a:solidFill>
                  <a:schemeClr val="bg1"/>
                </a:solidFill>
                <a:sym typeface="Symbol" charset="2"/>
              </a:rPr>
              <a:t>cannot fully utilize CPU? </a:t>
            </a:r>
            <a:r>
              <a:rPr lang="en-US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US" i="1" dirty="0" smtClean="0">
                <a:solidFill>
                  <a:schemeClr val="bg1"/>
                </a:solidFill>
                <a:sym typeface="Symbol" charset="2"/>
              </a:rPr>
              <a:t>Try more!</a:t>
            </a:r>
          </a:p>
          <a:p>
            <a:pPr marL="747713" lvl="1" indent="-268288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charset="2"/>
              </a:rPr>
              <a:t>Three types: 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 charset="2"/>
              </a:rPr>
              <a:t>Course-grain (has preferred thread)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 charset="2"/>
              </a:rPr>
              <a:t>Fine-grain (round robin between threads)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 charset="2"/>
              </a:rPr>
              <a:t>Simultaneous (</a:t>
            </a:r>
            <a:r>
              <a:rPr lang="en-US" sz="2800" dirty="0" err="1" smtClean="0">
                <a:solidFill>
                  <a:schemeClr val="bg1"/>
                </a:solidFill>
                <a:sym typeface="Symbol" charset="2"/>
              </a:rPr>
              <a:t>hyperthreading</a:t>
            </a:r>
            <a:r>
              <a:rPr lang="en-US" sz="2800" dirty="0">
                <a:solidFill>
                  <a:schemeClr val="bg1"/>
                </a:solidFill>
                <a:sym typeface="Symbol" charset="2"/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91200" y="152400"/>
            <a:ext cx="609600" cy="533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791200" y="152400"/>
            <a:ext cx="609600" cy="533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Process: multiple </a:t>
            </a:r>
            <a:r>
              <a:rPr lang="en-US" dirty="0"/>
              <a:t>threads, code, data and OS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Threads: share code, data, files, </a:t>
            </a:r>
            <a:r>
              <a:rPr lang="en-US" b="1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r>
              <a:rPr lang="en-US" dirty="0" smtClean="0"/>
              <a:t> or stack</a:t>
            </a:r>
            <a:endParaRPr lang="en-US" dirty="0"/>
          </a:p>
          <a:p>
            <a:endParaRPr lang="en-US" dirty="0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606461" y="2057400"/>
            <a:ext cx="7775539" cy="4495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Multithreading Picture</a:t>
            </a:r>
            <a:endParaRPr lang="en-US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 evolution of issue slots</a:t>
            </a:r>
          </a:p>
          <a:p>
            <a:pPr lvl="1"/>
            <a:r>
              <a:rPr lang="en-US" dirty="0" smtClean="0"/>
              <a:t>Color = thread, white = no instruction</a:t>
            </a:r>
            <a:endParaRPr lang="en-US" dirty="0"/>
          </a:p>
        </p:txBody>
      </p: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2667000" y="1752600"/>
            <a:ext cx="1219200" cy="3433465"/>
            <a:chOff x="2667000" y="2133600"/>
            <a:chExt cx="1219200" cy="343346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667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97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7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581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67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71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76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81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67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71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76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81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667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7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76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81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67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71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276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81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667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97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27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581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6670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9718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76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581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6670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9718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76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581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667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971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276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81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971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276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581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Text Box 126"/>
            <p:cNvSpPr txBox="1">
              <a:spLocks noChangeArrowheads="1"/>
            </p:cNvSpPr>
            <p:nvPr/>
          </p:nvSpPr>
          <p:spPr bwMode="auto">
            <a:xfrm>
              <a:off x="2780526" y="5105400"/>
              <a:ext cx="953274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CGMT</a:t>
              </a:r>
            </a:p>
          </p:txBody>
        </p:sp>
      </p:grpSp>
      <p:grpSp>
        <p:nvGrpSpPr>
          <p:cNvPr id="47" name="Group 171"/>
          <p:cNvGrpSpPr>
            <a:grpSpLocks/>
          </p:cNvGrpSpPr>
          <p:nvPr/>
        </p:nvGrpSpPr>
        <p:grpSpPr bwMode="auto">
          <a:xfrm>
            <a:off x="5003824" y="1752600"/>
            <a:ext cx="1219200" cy="3433465"/>
            <a:chOff x="4800600" y="2133600"/>
            <a:chExt cx="1219200" cy="3433465"/>
          </a:xfrm>
        </p:grpSpPr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800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105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4102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5715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54102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7150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8006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5105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54102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57150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4800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054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410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7150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4800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105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4102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5715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54102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5715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4800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51054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54102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5715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4800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5105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5410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5715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4800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51054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5410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5715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4800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51054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5410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5715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8" name="Text Box 127"/>
            <p:cNvSpPr txBox="1">
              <a:spLocks noChangeArrowheads="1"/>
            </p:cNvSpPr>
            <p:nvPr/>
          </p:nvSpPr>
          <p:spPr bwMode="auto">
            <a:xfrm>
              <a:off x="4953000" y="5105400"/>
              <a:ext cx="930832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FGMT</a:t>
              </a:r>
            </a:p>
          </p:txBody>
        </p:sp>
      </p:grpSp>
      <p:grpSp>
        <p:nvGrpSpPr>
          <p:cNvPr id="89" name="Group 172"/>
          <p:cNvGrpSpPr>
            <a:grpSpLocks/>
          </p:cNvGrpSpPr>
          <p:nvPr/>
        </p:nvGrpSpPr>
        <p:grpSpPr bwMode="auto">
          <a:xfrm>
            <a:off x="7188248" y="1752600"/>
            <a:ext cx="1219200" cy="3433465"/>
            <a:chOff x="6781800" y="2133600"/>
            <a:chExt cx="1219200" cy="3433465"/>
          </a:xfrm>
        </p:grpSpPr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678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708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73914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678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67818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7086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7391400" y="2133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76962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67818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7391400" y="45720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7391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7696200" y="21336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76962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7086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67818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7696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67818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7086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7391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7391400" y="4267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678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708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7391400" y="30480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70866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6781800" y="4267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7086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7696200" y="33528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7696200" y="3657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7391400" y="3962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7391400" y="3657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76962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7696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67818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7086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70866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7696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67818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7086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8" name="Rectangle 124"/>
            <p:cNvSpPr>
              <a:spLocks noChangeArrowheads="1"/>
            </p:cNvSpPr>
            <p:nvPr/>
          </p:nvSpPr>
          <p:spPr bwMode="auto">
            <a:xfrm>
              <a:off x="7391400" y="4876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7696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0" name="Text Box 128"/>
            <p:cNvSpPr txBox="1">
              <a:spLocks noChangeArrowheads="1"/>
            </p:cNvSpPr>
            <p:nvPr/>
          </p:nvSpPr>
          <p:spPr bwMode="auto">
            <a:xfrm>
              <a:off x="7010400" y="5105400"/>
              <a:ext cx="73930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SMT</a:t>
              </a:r>
            </a:p>
          </p:txBody>
        </p:sp>
      </p:grpSp>
      <p:grpSp>
        <p:nvGrpSpPr>
          <p:cNvPr id="131" name="Group 169"/>
          <p:cNvGrpSpPr>
            <a:grpSpLocks/>
          </p:cNvGrpSpPr>
          <p:nvPr/>
        </p:nvGrpSpPr>
        <p:grpSpPr bwMode="auto">
          <a:xfrm>
            <a:off x="431314" y="1752600"/>
            <a:ext cx="1626086" cy="3802798"/>
            <a:chOff x="564810" y="2133600"/>
            <a:chExt cx="1626457" cy="3802192"/>
          </a:xfrm>
        </p:grpSpPr>
        <p:sp>
          <p:nvSpPr>
            <p:cNvPr id="132" name="Rectangle 4"/>
            <p:cNvSpPr>
              <a:spLocks noChangeArrowheads="1"/>
            </p:cNvSpPr>
            <p:nvPr/>
          </p:nvSpPr>
          <p:spPr bwMode="auto">
            <a:xfrm>
              <a:off x="762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3" name="Rectangle 5"/>
            <p:cNvSpPr>
              <a:spLocks noChangeArrowheads="1"/>
            </p:cNvSpPr>
            <p:nvPr/>
          </p:nvSpPr>
          <p:spPr bwMode="auto">
            <a:xfrm>
              <a:off x="1066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4" name="Rectangle 6"/>
            <p:cNvSpPr>
              <a:spLocks noChangeArrowheads="1"/>
            </p:cNvSpPr>
            <p:nvPr/>
          </p:nvSpPr>
          <p:spPr bwMode="auto">
            <a:xfrm>
              <a:off x="1371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5" name="Rectangle 7"/>
            <p:cNvSpPr>
              <a:spLocks noChangeArrowheads="1"/>
            </p:cNvSpPr>
            <p:nvPr/>
          </p:nvSpPr>
          <p:spPr bwMode="auto">
            <a:xfrm>
              <a:off x="1676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6" name="Rectangle 9"/>
            <p:cNvSpPr>
              <a:spLocks noChangeArrowheads="1"/>
            </p:cNvSpPr>
            <p:nvPr/>
          </p:nvSpPr>
          <p:spPr bwMode="auto">
            <a:xfrm>
              <a:off x="762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7" name="Rectangle 10"/>
            <p:cNvSpPr>
              <a:spLocks noChangeArrowheads="1"/>
            </p:cNvSpPr>
            <p:nvPr/>
          </p:nvSpPr>
          <p:spPr bwMode="auto">
            <a:xfrm>
              <a:off x="1066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8" name="Rectangle 11"/>
            <p:cNvSpPr>
              <a:spLocks noChangeArrowheads="1"/>
            </p:cNvSpPr>
            <p:nvPr/>
          </p:nvSpPr>
          <p:spPr bwMode="auto">
            <a:xfrm>
              <a:off x="1371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9" name="Rectangle 12"/>
            <p:cNvSpPr>
              <a:spLocks noChangeArrowheads="1"/>
            </p:cNvSpPr>
            <p:nvPr/>
          </p:nvSpPr>
          <p:spPr bwMode="auto">
            <a:xfrm>
              <a:off x="1676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0" name="Rectangle 13"/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1" name="Rectangle 14"/>
            <p:cNvSpPr>
              <a:spLocks noChangeArrowheads="1"/>
            </p:cNvSpPr>
            <p:nvPr/>
          </p:nvSpPr>
          <p:spPr bwMode="auto">
            <a:xfrm>
              <a:off x="1066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1371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3" name="Rectangle 16"/>
            <p:cNvSpPr>
              <a:spLocks noChangeArrowheads="1"/>
            </p:cNvSpPr>
            <p:nvPr/>
          </p:nvSpPr>
          <p:spPr bwMode="auto">
            <a:xfrm>
              <a:off x="1676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4" name="Rectangle 17"/>
            <p:cNvSpPr>
              <a:spLocks noChangeArrowheads="1"/>
            </p:cNvSpPr>
            <p:nvPr/>
          </p:nvSpPr>
          <p:spPr bwMode="auto">
            <a:xfrm>
              <a:off x="762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5" name="Rectangle 18"/>
            <p:cNvSpPr>
              <a:spLocks noChangeArrowheads="1"/>
            </p:cNvSpPr>
            <p:nvPr/>
          </p:nvSpPr>
          <p:spPr bwMode="auto">
            <a:xfrm>
              <a:off x="1066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6" name="Rectangle 19"/>
            <p:cNvSpPr>
              <a:spLocks noChangeArrowheads="1"/>
            </p:cNvSpPr>
            <p:nvPr/>
          </p:nvSpPr>
          <p:spPr bwMode="auto">
            <a:xfrm>
              <a:off x="1371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7" name="Rectangle 20"/>
            <p:cNvSpPr>
              <a:spLocks noChangeArrowheads="1"/>
            </p:cNvSpPr>
            <p:nvPr/>
          </p:nvSpPr>
          <p:spPr bwMode="auto">
            <a:xfrm>
              <a:off x="1676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8" name="Rectangle 21"/>
            <p:cNvSpPr>
              <a:spLocks noChangeArrowheads="1"/>
            </p:cNvSpPr>
            <p:nvPr/>
          </p:nvSpPr>
          <p:spPr bwMode="auto">
            <a:xfrm>
              <a:off x="762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9" name="Rectangle 22"/>
            <p:cNvSpPr>
              <a:spLocks noChangeArrowheads="1"/>
            </p:cNvSpPr>
            <p:nvPr/>
          </p:nvSpPr>
          <p:spPr bwMode="auto">
            <a:xfrm>
              <a:off x="1066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0" name="Rectangle 23"/>
            <p:cNvSpPr>
              <a:spLocks noChangeArrowheads="1"/>
            </p:cNvSpPr>
            <p:nvPr/>
          </p:nvSpPr>
          <p:spPr bwMode="auto">
            <a:xfrm>
              <a:off x="1371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1" name="Rectangle 24"/>
            <p:cNvSpPr>
              <a:spLocks noChangeArrowheads="1"/>
            </p:cNvSpPr>
            <p:nvPr/>
          </p:nvSpPr>
          <p:spPr bwMode="auto">
            <a:xfrm>
              <a:off x="1676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2" name="Rectangle 25"/>
            <p:cNvSpPr>
              <a:spLocks noChangeArrowheads="1"/>
            </p:cNvSpPr>
            <p:nvPr/>
          </p:nvSpPr>
          <p:spPr bwMode="auto">
            <a:xfrm>
              <a:off x="7620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10668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13716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1676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762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8" name="Rectangle 31"/>
            <p:cNvSpPr>
              <a:spLocks noChangeArrowheads="1"/>
            </p:cNvSpPr>
            <p:nvPr/>
          </p:nvSpPr>
          <p:spPr bwMode="auto">
            <a:xfrm>
              <a:off x="1371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auto">
            <a:xfrm>
              <a:off x="1676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0" name="Rectangle 33"/>
            <p:cNvSpPr>
              <a:spLocks noChangeArrowheads="1"/>
            </p:cNvSpPr>
            <p:nvPr/>
          </p:nvSpPr>
          <p:spPr bwMode="auto">
            <a:xfrm>
              <a:off x="762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1" name="Rectangle 34"/>
            <p:cNvSpPr>
              <a:spLocks noChangeArrowheads="1"/>
            </p:cNvSpPr>
            <p:nvPr/>
          </p:nvSpPr>
          <p:spPr bwMode="auto">
            <a:xfrm>
              <a:off x="10668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2" name="Rectangle 35"/>
            <p:cNvSpPr>
              <a:spLocks noChangeArrowheads="1"/>
            </p:cNvSpPr>
            <p:nvPr/>
          </p:nvSpPr>
          <p:spPr bwMode="auto">
            <a:xfrm>
              <a:off x="1371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3" name="Rectangle 36"/>
            <p:cNvSpPr>
              <a:spLocks noChangeArrowheads="1"/>
            </p:cNvSpPr>
            <p:nvPr/>
          </p:nvSpPr>
          <p:spPr bwMode="auto">
            <a:xfrm>
              <a:off x="1676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4" name="Rectangle 37"/>
            <p:cNvSpPr>
              <a:spLocks noChangeArrowheads="1"/>
            </p:cNvSpPr>
            <p:nvPr/>
          </p:nvSpPr>
          <p:spPr bwMode="auto">
            <a:xfrm>
              <a:off x="762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5" name="Rectangle 38"/>
            <p:cNvSpPr>
              <a:spLocks noChangeArrowheads="1"/>
            </p:cNvSpPr>
            <p:nvPr/>
          </p:nvSpPr>
          <p:spPr bwMode="auto">
            <a:xfrm>
              <a:off x="1066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6" name="Rectangle 39"/>
            <p:cNvSpPr>
              <a:spLocks noChangeArrowheads="1"/>
            </p:cNvSpPr>
            <p:nvPr/>
          </p:nvSpPr>
          <p:spPr bwMode="auto">
            <a:xfrm>
              <a:off x="1371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1676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8" name="Rectangle 41"/>
            <p:cNvSpPr>
              <a:spLocks noChangeArrowheads="1"/>
            </p:cNvSpPr>
            <p:nvPr/>
          </p:nvSpPr>
          <p:spPr bwMode="auto"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9" name="Rectangle 42"/>
            <p:cNvSpPr>
              <a:spLocks noChangeArrowheads="1"/>
            </p:cNvSpPr>
            <p:nvPr/>
          </p:nvSpPr>
          <p:spPr bwMode="auto"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0" name="Rectangle 43"/>
            <p:cNvSpPr>
              <a:spLocks noChangeArrowheads="1"/>
            </p:cNvSpPr>
            <p:nvPr/>
          </p:nvSpPr>
          <p:spPr bwMode="auto"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1" name="Rectangle 44"/>
            <p:cNvSpPr>
              <a:spLocks noChangeArrowheads="1"/>
            </p:cNvSpPr>
            <p:nvPr/>
          </p:nvSpPr>
          <p:spPr bwMode="auto">
            <a:xfrm>
              <a:off x="1676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2" name="Text Box 126"/>
            <p:cNvSpPr txBox="1">
              <a:spLocks noChangeArrowheads="1"/>
            </p:cNvSpPr>
            <p:nvPr/>
          </p:nvSpPr>
          <p:spPr bwMode="auto">
            <a:xfrm>
              <a:off x="564810" y="5104927"/>
              <a:ext cx="1626457" cy="8308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4-wide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Superscalar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3" name="Line 179"/>
          <p:cNvSpPr>
            <a:spLocks noChangeShapeType="1"/>
          </p:cNvSpPr>
          <p:nvPr/>
        </p:nvSpPr>
        <p:spPr bwMode="auto">
          <a:xfrm>
            <a:off x="488950" y="1752600"/>
            <a:ext cx="0" cy="2743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Text Box 180"/>
          <p:cNvSpPr txBox="1">
            <a:spLocks noChangeArrowheads="1"/>
          </p:cNvSpPr>
          <p:nvPr/>
        </p:nvSpPr>
        <p:spPr bwMode="auto">
          <a:xfrm rot="-5400000">
            <a:off x="27782" y="2791618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311448" y="5246132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1"/>
                </a:solidFill>
              </a:rPr>
              <a:t>Switch to thread B on thread A L2 miss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673648" y="5505271"/>
            <a:ext cx="187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1"/>
                </a:solidFill>
              </a:rPr>
              <a:t>Switch </a:t>
            </a:r>
            <a:r>
              <a:rPr lang="en-US" sz="2600" dirty="0" smtClean="0">
                <a:solidFill>
                  <a:schemeClr val="accent1"/>
                </a:solidFill>
              </a:rPr>
              <a:t>threads every cycle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807248" y="5105400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 smtClean="0">
                <a:solidFill>
                  <a:schemeClr val="accent1"/>
                </a:solidFill>
              </a:rPr>
              <a:t>Insns from multiple </a:t>
            </a:r>
            <a:r>
              <a:rPr lang="en-US" sz="2600" smtClean="0">
                <a:solidFill>
                  <a:schemeClr val="accent1"/>
                </a:solidFill>
              </a:rPr>
              <a:t>threads coexist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Power Efficiency</a:t>
            </a:r>
            <a:endParaRPr lang="en-AU" dirty="0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21467777"/>
              </p:ext>
            </p:ext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6273225"/>
            <a:ext cx="788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i="1" dirty="0" smtClean="0">
                <a:solidFill>
                  <a:schemeClr val="bg1"/>
                </a:solidFill>
                <a:sym typeface="Wingdings" pitchFamily="2" charset="2"/>
              </a:rPr>
              <a:t>Those simpler cores did something very right.</a:t>
            </a:r>
            <a:endParaRPr lang="en-AU" sz="3200" b="1" i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2781300"/>
            <a:ext cx="228600" cy="1828800"/>
          </a:xfrm>
          <a:prstGeom prst="straightConnector1">
            <a:avLst/>
          </a:prstGeom>
          <a:ln w="28575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81327" y="2590800"/>
            <a:ext cx="590673" cy="2209800"/>
            <a:chOff x="3981327" y="2590800"/>
            <a:chExt cx="590673" cy="2209800"/>
          </a:xfrm>
        </p:grpSpPr>
        <p:sp>
          <p:nvSpPr>
            <p:cNvPr id="2" name="Oval 1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4802" y="2590800"/>
            <a:ext cx="820598" cy="2209800"/>
            <a:chOff x="8094802" y="2590800"/>
            <a:chExt cx="820598" cy="2209800"/>
          </a:xfrm>
        </p:grpSpPr>
        <p:sp>
          <p:nvSpPr>
            <p:cNvPr id="10" name="Oval 9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  <p:extLst>
      <p:ext uri="{BB962C8B-B14F-4D97-AF65-F5344CB8AC3E}">
        <p14:creationId xmlns:p14="http://schemas.microsoft.com/office/powerpoint/2010/main" val="21224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2578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38531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2908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2098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3889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477000" y="381000"/>
            <a:ext cx="381000" cy="1752600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524000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38907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27161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Power Efficiency</a:t>
            </a:r>
            <a:endParaRPr lang="en-AU" dirty="0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6273225"/>
            <a:ext cx="7916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i="1" dirty="0" smtClean="0">
                <a:solidFill>
                  <a:schemeClr val="bg1"/>
                </a:solidFill>
                <a:sym typeface="Wingdings" pitchFamily="2" charset="2"/>
              </a:rPr>
              <a:t>Those simpler cores did something very right.</a:t>
            </a:r>
            <a:endParaRPr lang="en-A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152400" y="4800600"/>
          <a:ext cx="8839199" cy="14630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 i5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Nehal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3300MHz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 i5 Ivy Br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3400MHz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91400" y="5511224"/>
            <a:ext cx="533400" cy="8133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2781300"/>
            <a:ext cx="228600" cy="1828800"/>
          </a:xfrm>
          <a:prstGeom prst="straightConnector1">
            <a:avLst/>
          </a:prstGeom>
          <a:ln w="28575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81327" y="2590800"/>
            <a:ext cx="590673" cy="2209800"/>
            <a:chOff x="3981327" y="2590800"/>
            <a:chExt cx="590673" cy="2209800"/>
          </a:xfrm>
        </p:grpSpPr>
        <p:sp>
          <p:nvSpPr>
            <p:cNvPr id="2" name="Oval 1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4802" y="2590800"/>
            <a:ext cx="820598" cy="2209800"/>
            <a:chOff x="8094802" y="2590800"/>
            <a:chExt cx="820598" cy="2209800"/>
          </a:xfrm>
        </p:grpSpPr>
        <p:sp>
          <p:nvSpPr>
            <p:cNvPr id="10" name="Oval 9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8153400" y="5511225"/>
            <a:ext cx="762000" cy="81337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09600" y="3581400"/>
            <a:ext cx="1371600" cy="3810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02" y="5981700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4-wide pipeline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962400"/>
            <a:ext cx="381000" cy="20193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Multi-Core </a:t>
            </a:r>
            <a:r>
              <a:rPr lang="en-US" sz="3300" dirty="0" smtClean="0">
                <a:solidFill>
                  <a:schemeClr val="bg1"/>
                </a:solidFill>
              </a:rPr>
              <a:t>vs.</a:t>
            </a: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Multi-Issue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           Programs:</a:t>
            </a:r>
          </a:p>
          <a:p>
            <a:pPr>
              <a:lnSpc>
                <a:spcPct val="120000"/>
              </a:lnSpc>
              <a:tabLst>
                <a:tab pos="515938" algn="l"/>
                <a:tab pos="5540375" algn="l"/>
              </a:tabLst>
            </a:pPr>
            <a:r>
              <a:rPr lang="en-US" sz="2800" dirty="0" smtClean="0"/>
              <a:t> Num. Pipelines:</a:t>
            </a:r>
          </a:p>
          <a:p>
            <a:pPr>
              <a:lnSpc>
                <a:spcPct val="130000"/>
              </a:lnSpc>
              <a:tabLst>
                <a:tab pos="515938" algn="l"/>
                <a:tab pos="5540375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Pipeline Width: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(Intel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619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62135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89418" y="838200"/>
            <a:ext cx="39321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die (aka 8 sockets)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core per socket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HT per core</a:t>
            </a:r>
          </a:p>
          <a:p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Note: a socket is a processor,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where each processor may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ave multiple processing 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ores, so this is an example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a multiprocessor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hyperthreaded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4802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/>
          <a:lstStyle/>
          <a:p>
            <a:r>
              <a:rPr lang="en-US" dirty="0" smtClean="0"/>
              <a:t>Why do I need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four</a:t>
            </a:r>
            <a:r>
              <a:rPr lang="en-US" dirty="0" smtClean="0"/>
              <a:t> computing cores on my phone?!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95800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189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8976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5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Parallel Programming</a:t>
            </a:r>
            <a:endParaRPr lang="en-AU" dirty="0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 smtClean="0"/>
              <a:t>... without knowing exact underlying architecture?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Partition 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 eventually dominates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7807" y="487680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4211" y="54102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10853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is a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Necessity, not luxury</a:t>
            </a:r>
          </a:p>
          <a:p>
            <a:r>
              <a:rPr lang="en-US" dirty="0"/>
              <a:t>	</a:t>
            </a:r>
            <a:r>
              <a:rPr lang="en-US" dirty="0" smtClean="0"/>
              <a:t>Power wall</a:t>
            </a:r>
          </a:p>
          <a:p>
            <a:endParaRPr lang="en-US" dirty="0"/>
          </a:p>
          <a:p>
            <a:r>
              <a:rPr lang="en-US" dirty="0" smtClean="0"/>
              <a:t>Not easy to get performance out of</a:t>
            </a:r>
          </a:p>
          <a:p>
            <a:endParaRPr lang="en-US" dirty="0"/>
          </a:p>
          <a:p>
            <a:r>
              <a:rPr lang="en-US" dirty="0" smtClean="0"/>
              <a:t>Many solutions</a:t>
            </a:r>
          </a:p>
          <a:p>
            <a:r>
              <a:rPr lang="en-US" dirty="0" smtClean="0"/>
              <a:t>	Pipelining</a:t>
            </a:r>
          </a:p>
          <a:p>
            <a:r>
              <a:rPr lang="en-US" dirty="0" smtClean="0"/>
              <a:t>	Multi-issue</a:t>
            </a:r>
          </a:p>
          <a:p>
            <a:r>
              <a:rPr lang="en-US" dirty="0"/>
              <a:t>	</a:t>
            </a:r>
            <a:r>
              <a:rPr lang="en-US" dirty="0" err="1" smtClean="0"/>
              <a:t>Hyperthreading</a:t>
            </a:r>
            <a:endParaRPr lang="en-US" dirty="0" smtClean="0"/>
          </a:p>
          <a:p>
            <a:r>
              <a:rPr lang="en-US" dirty="0" smtClean="0"/>
              <a:t>	Multicore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Partitioning work</a:t>
            </a:r>
          </a:p>
          <a:p>
            <a:pPr lvl="1"/>
            <a:r>
              <a:rPr lang="en-AU" dirty="0">
                <a:solidFill>
                  <a:schemeClr val="accent1"/>
                </a:solidFill>
              </a:rPr>
              <a:t>Coordination &amp; synchronization</a:t>
            </a:r>
          </a:p>
          <a:p>
            <a:pPr lvl="1"/>
            <a:r>
              <a:rPr lang="en-AU" dirty="0"/>
              <a:t>Communications overhead</a:t>
            </a:r>
          </a:p>
          <a:p>
            <a:pPr lvl="1"/>
            <a:r>
              <a:rPr lang="en-AU" dirty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/>
              <a:t>... without knowing exact underlying architecture?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3581400"/>
            <a:ext cx="5334000" cy="10668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6916" y="420118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3124200"/>
            <a:ext cx="8305800" cy="30480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137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1621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26971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Big Picture: Parallelism and Synchronization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How do I take advantage of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I write (</a:t>
            </a:r>
            <a:r>
              <a:rPr lang="en-US" b="1" dirty="0" smtClean="0"/>
              <a:t>correct</a:t>
            </a:r>
            <a:r>
              <a:rPr lang="en-US" dirty="0" smtClean="0"/>
              <a:t>) parallel programs?</a:t>
            </a:r>
          </a:p>
          <a:p>
            <a:endParaRPr lang="en-US" dirty="0"/>
          </a:p>
          <a:p>
            <a:r>
              <a:rPr lang="en-US" dirty="0" smtClean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1676400"/>
            <a:ext cx="160020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&amp;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Coherency</a:t>
            </a:r>
          </a:p>
          <a:p>
            <a:pPr lvl="1"/>
            <a:r>
              <a:rPr lang="en-US" dirty="0" smtClean="0"/>
              <a:t>Processors </a:t>
            </a:r>
            <a:r>
              <a:rPr lang="en-US" dirty="0"/>
              <a:t>cache </a:t>
            </a:r>
            <a:r>
              <a:rPr lang="en-US" i="1" dirty="0"/>
              <a:t>shared</a:t>
            </a:r>
            <a:r>
              <a:rPr lang="en-US" dirty="0"/>
              <a:t> </a:t>
            </a:r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 they see </a:t>
            </a:r>
            <a:r>
              <a:rPr lang="en-US" dirty="0"/>
              <a:t>different (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incoherent</a:t>
            </a:r>
            <a:r>
              <a:rPr lang="en-US" dirty="0"/>
              <a:t>) values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i="1" dirty="0"/>
              <a:t>same</a:t>
            </a:r>
            <a:r>
              <a:rPr lang="en-US" dirty="0"/>
              <a:t> memory </a:t>
            </a:r>
            <a:r>
              <a:rPr lang="en-US" dirty="0" smtClean="0"/>
              <a:t>location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Synchronizing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 smtClean="0"/>
          </a:p>
          <a:p>
            <a:r>
              <a:rPr lang="en-US" dirty="0" smtClean="0"/>
              <a:t>How to write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 and processes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Coherency Problem</a:t>
            </a:r>
            <a:r>
              <a:rPr lang="en-US" dirty="0" smtClean="0"/>
              <a:t>: What happens when to two or more processors cache </a:t>
            </a:r>
            <a:r>
              <a:rPr lang="en-US" b="1" i="1" dirty="0" smtClean="0"/>
              <a:t>shared</a:t>
            </a:r>
            <a:r>
              <a:rPr lang="en-US" dirty="0" smtClean="0"/>
              <a:t>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95603" cy="5638800"/>
          </a:xfrm>
        </p:spPr>
        <p:txBody>
          <a:bodyPr/>
          <a:lstStyle/>
          <a:p>
            <a:r>
              <a:rPr lang="en-US" dirty="0"/>
              <a:t>Why do I need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eight</a:t>
            </a:r>
            <a:r>
              <a:rPr lang="en-US" dirty="0" smtClean="0"/>
              <a:t> </a:t>
            </a:r>
            <a:r>
              <a:rPr lang="en-US" dirty="0"/>
              <a:t>computing cores on my phone?!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1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Coherency Problem</a:t>
            </a:r>
            <a:r>
              <a:rPr lang="en-US" dirty="0" smtClean="0"/>
              <a:t>: What happens when to two or more processors cache </a:t>
            </a:r>
            <a:r>
              <a:rPr lang="en-US" i="1" dirty="0" smtClean="0"/>
              <a:t>shared</a:t>
            </a:r>
            <a:r>
              <a:rPr lang="en-US" dirty="0" smtClean="0"/>
              <a:t> data? </a:t>
            </a:r>
          </a:p>
          <a:p>
            <a:endParaRPr lang="en-US" dirty="0"/>
          </a:p>
          <a:p>
            <a:r>
              <a:rPr lang="en-US" dirty="0" smtClean="0"/>
              <a:t>i.e. the view of memory held by two different processors is through their individual caches. </a:t>
            </a:r>
          </a:p>
          <a:p>
            <a:endParaRPr lang="en-US" dirty="0" smtClean="0"/>
          </a:p>
          <a:p>
            <a:r>
              <a:rPr lang="en-US" dirty="0" smtClean="0"/>
              <a:t>As a result, processors can see different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incoherent</a:t>
            </a:r>
            <a:r>
              <a:rPr lang="en-US" dirty="0" smtClean="0"/>
              <a:t>) values to the </a:t>
            </a:r>
            <a:r>
              <a:rPr lang="en-US" i="1" dirty="0" smtClean="0"/>
              <a:t>same</a:t>
            </a:r>
            <a:r>
              <a:rPr lang="en-US" dirty="0" smtClean="0"/>
              <a:t> memory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Parallelism and Synchronization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/>
          <a:lstStyle/>
          <a:p>
            <a:r>
              <a:rPr lang="en-US" dirty="0" smtClean="0"/>
              <a:t>Each processor core has its own L1 cache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95800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189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8976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5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1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29" name="Rectangle 28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0" name="Rectangle 29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Core3</a:t>
            </a:r>
            <a:endParaRPr lang="en-US" sz="2400" dirty="0"/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Core2</a:t>
            </a:r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– 4</a:t>
            </a:r>
            <a:r>
              <a:rPr lang="en-AU" dirty="0" smtClean="0"/>
              <a:t>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processor dies</a:t>
            </a:r>
            <a:r>
              <a:rPr lang="en-AU" dirty="0"/>
              <a:t>, 2 – 8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single physical address</a:t>
            </a:r>
            <a:r>
              <a:rPr lang="en-AU" i="1" dirty="0" smtClean="0">
                <a:solidFill>
                  <a:schemeClr val="accent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endParaRPr lang="en-AU" dirty="0" smtClean="0"/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12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3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4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5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6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Core3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0" name="Rectangle 39"/>
          <p:cNvSpPr/>
          <p:nvPr>
            <p:custDataLst>
              <p:tags r:id="rId18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Core2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19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– 4</a:t>
            </a:r>
            <a:r>
              <a:rPr lang="en-AU" dirty="0" smtClean="0"/>
              <a:t>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processor dies</a:t>
            </a:r>
            <a:r>
              <a:rPr lang="en-AU" dirty="0"/>
              <a:t>, 2 – 8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</p:txBody>
      </p:sp>
      <p:sp>
        <p:nvSpPr>
          <p:cNvPr id="16" name="TextBox 15"/>
          <p:cNvSpPr txBox="1"/>
          <p:nvPr>
            <p:custDataLst>
              <p:tags r:id="rId3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6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0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1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2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3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4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5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6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8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9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680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Thread A (on Core0)	</a:t>
            </a:r>
            <a:r>
              <a:rPr lang="en-US" dirty="0" smtClean="0"/>
              <a:t>	</a:t>
            </a:r>
            <a:r>
              <a:rPr lang="en-US" i="1" dirty="0" smtClean="0"/>
              <a:t>Thread B (on Core1)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be after both loops finish?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r>
              <a:rPr lang="en-US" i="1" dirty="0" smtClean="0"/>
              <a:t>Thread A (on Core0)		Thread B (on Core1)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be after both loops finish?</a:t>
            </a:r>
          </a:p>
          <a:p>
            <a:r>
              <a:rPr lang="en-US" sz="2400" dirty="0" smtClean="0"/>
              <a:t>(x starts as 0)</a:t>
            </a:r>
            <a:endParaRPr lang="en-US" sz="2400" dirty="0"/>
          </a:p>
          <a:p>
            <a:pPr marL="514350" indent="-514350">
              <a:buAutoNum type="alphaLcParenR"/>
            </a:pPr>
            <a:r>
              <a:rPr lang="en-US" dirty="0"/>
              <a:t>6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8</a:t>
            </a:r>
          </a:p>
          <a:p>
            <a:pPr marL="514350" indent="-514350">
              <a:buAutoNum type="alphaLcParenR"/>
            </a:pPr>
            <a:r>
              <a:rPr lang="en-US" dirty="0" smtClean="0"/>
              <a:t>10</a:t>
            </a:r>
          </a:p>
          <a:p>
            <a:pPr marL="514350" indent="-514350">
              <a:buAutoNum type="alphaLcParenR"/>
            </a:pPr>
            <a:r>
              <a:rPr lang="en-US" dirty="0" smtClean="0"/>
              <a:t>Could be any of the above</a:t>
            </a:r>
          </a:p>
          <a:p>
            <a:pPr marL="514350" indent="-514350">
              <a:buAutoNum type="alphaLcParenR"/>
            </a:pPr>
            <a:r>
              <a:rPr lang="en-US" dirty="0" smtClean="0"/>
              <a:t>Couldn’t be any of the above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7630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4064655"/>
            <a:ext cx="289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Clicker Question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r>
              <a:rPr lang="en-US" i="1" dirty="0" smtClean="0"/>
              <a:t>Thread A (on Core0)		Thread B (on Core1)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be after both loops finish?</a:t>
            </a:r>
          </a:p>
          <a:p>
            <a:r>
              <a:rPr lang="en-US" sz="2400" dirty="0" smtClean="0"/>
              <a:t>(x starts as 0)</a:t>
            </a:r>
            <a:endParaRPr lang="en-US" sz="2400" dirty="0"/>
          </a:p>
          <a:p>
            <a:pPr marL="514350" indent="-514350">
              <a:buAutoNum type="alphaLcParenR"/>
            </a:pPr>
            <a:r>
              <a:rPr lang="en-US" dirty="0"/>
              <a:t>6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8</a:t>
            </a:r>
          </a:p>
          <a:p>
            <a:pPr marL="514350" indent="-514350">
              <a:buAutoNum type="alphaLcParenR"/>
            </a:pPr>
            <a:r>
              <a:rPr lang="en-US" dirty="0" smtClean="0"/>
              <a:t>10</a:t>
            </a:r>
          </a:p>
          <a:p>
            <a:pPr marL="514350" indent="-514350">
              <a:buAutoNum type="alphaLcParenR"/>
            </a:pPr>
            <a:r>
              <a:rPr lang="en-US" dirty="0" smtClean="0"/>
              <a:t>Could be any of the above</a:t>
            </a:r>
          </a:p>
          <a:p>
            <a:pPr marL="514350" indent="-514350">
              <a:buAutoNum type="alphaLcParenR"/>
            </a:pPr>
            <a:r>
              <a:rPr lang="en-US" dirty="0" smtClean="0"/>
              <a:t>Couldn’t be any of the above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7630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4064655"/>
            <a:ext cx="289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Clicker Question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638800"/>
            <a:ext cx="5105400" cy="609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Multicore and Parallelism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Why do I need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sixteen</a:t>
            </a:r>
            <a:r>
              <a:rPr lang="en-US" dirty="0" smtClean="0"/>
              <a:t> </a:t>
            </a:r>
            <a:r>
              <a:rPr lang="en-US" dirty="0"/>
              <a:t>computing cores on my phone?!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6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20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29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75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49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Problem, WB $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Thread A (on Core0)		Thread B (on Core1)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ADDIU $t0, $t0, 1		ADDIU $t0, $t0, 1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			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					}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90053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$t0=0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79" y="243393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$t0=1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3043535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x=1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0600" y="190053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$t0=0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600" y="251013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$t0=1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6800" y="3048000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x=1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5834" y="3540094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C000"/>
                </a:solidFill>
              </a:rPr>
              <a:t>Problem</a:t>
            </a:r>
            <a:r>
              <a:rPr lang="en-US" sz="2400" i="1" dirty="0" smtClean="0">
                <a:solidFill>
                  <a:srgbClr val="FFC000"/>
                </a:solidFill>
              </a:rPr>
              <a:t>!</a:t>
            </a:r>
            <a:endParaRPr lang="en-US" sz="2400" i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7350" y="6278947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</a:rPr>
              <a:t>X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7859" y="6278947"/>
            <a:ext cx="4780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 0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26117" y="4724400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</a:rPr>
              <a:t>X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4392" y="4724400"/>
            <a:ext cx="4780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 0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9125" y="4724400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</a:rPr>
              <a:t>X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59634" y="4724400"/>
            <a:ext cx="4780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 0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864" y="4724399"/>
            <a:ext cx="478016" cy="46166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 1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6413" y="4724399"/>
            <a:ext cx="478016" cy="46166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 1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32" grpId="0"/>
      <p:bldP spid="41" grpId="0"/>
      <p:bldP spid="42" grpId="0"/>
      <p:bldP spid="43" grpId="0"/>
      <p:bldP spid="44" grpId="0"/>
      <p:bldP spid="46" grpId="0"/>
      <p:bldP spid="47" grpId="0" animBg="1"/>
      <p:bldP spid="47" grpId="1" animBg="1"/>
      <p:bldP spid="48" grpId="0"/>
      <p:bldP spid="49" grpId="0" animBg="1"/>
      <p:bldP spid="49" grpId="1" animBg="1"/>
      <p:bldP spid="50" grpId="0" animBg="1"/>
      <p:bldP spid="5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3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Not just a problem for Write-Back Caches</a:t>
            </a:r>
          </a:p>
        </p:txBody>
      </p:sp>
      <p:sp>
        <p:nvSpPr>
          <p:cNvPr id="533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8838"/>
            <a:ext cx="8283575" cy="135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 smtClean="0"/>
              <a:t>Executing on a write-thru cache</a:t>
            </a:r>
            <a:endParaRPr lang="en-AU" sz="2800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/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4"/>
          <p:cNvGraphicFramePr>
            <a:graphicFrameLocks noGrp="1"/>
          </p:cNvGraphicFramePr>
          <p:nvPr>
            <p:extLst/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roup 4"/>
          <p:cNvGraphicFramePr>
            <a:graphicFrameLocks noGrp="1"/>
          </p:cNvGraphicFramePr>
          <p:nvPr>
            <p:extLst/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572000" y="3747321"/>
            <a:ext cx="533400" cy="42304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19800" y="3713162"/>
            <a:ext cx="533400" cy="42304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43800" y="3747321"/>
            <a:ext cx="533400" cy="42304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>
            <p:custDataLst>
              <p:tags r:id="rId1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8" name="Rectangle 37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51" name="TextBox 50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2" name="TextBox 51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447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Coherence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values can be returned by a read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Need a globally </a:t>
            </a:r>
            <a:r>
              <a:rPr lang="en-US" sz="2800" dirty="0"/>
              <a:t>uniform (consistent) </a:t>
            </a:r>
            <a:r>
              <a:rPr lang="en-US" sz="2800" dirty="0" smtClean="0"/>
              <a:t>view of </a:t>
            </a:r>
            <a:r>
              <a:rPr lang="en-US" sz="2800" dirty="0"/>
              <a:t>a single memory location </a:t>
            </a:r>
            <a:endParaRPr lang="en-US" sz="2800" dirty="0" smtClean="0"/>
          </a:p>
          <a:p>
            <a:r>
              <a:rPr lang="en-US" sz="2800" b="1" dirty="0" smtClean="0"/>
              <a:t>Solution: </a:t>
            </a:r>
            <a:r>
              <a:rPr lang="en-US" sz="2800" dirty="0" smtClean="0"/>
              <a:t>Cache Coherence Protocols</a:t>
            </a:r>
          </a:p>
          <a:p>
            <a:endParaRPr lang="en-US" sz="2800" dirty="0"/>
          </a:p>
          <a:p>
            <a:r>
              <a:rPr lang="en-US" sz="2800" b="1" dirty="0" smtClean="0"/>
              <a:t>Consistency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When a written value will be returned by a read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Need a globally </a:t>
            </a:r>
            <a:r>
              <a:rPr lang="en-US" sz="2800" dirty="0"/>
              <a:t>uniform (consistent) </a:t>
            </a:r>
            <a:r>
              <a:rPr lang="en-US" sz="2800" dirty="0" smtClean="0"/>
              <a:t>view of </a:t>
            </a:r>
            <a:r>
              <a:rPr lang="en-US" sz="2800" i="1" dirty="0"/>
              <a:t>all memory </a:t>
            </a:r>
            <a:r>
              <a:rPr lang="en-US" sz="2800" i="1" dirty="0" smtClean="0"/>
              <a:t>locations </a:t>
            </a:r>
            <a:r>
              <a:rPr lang="en-US" sz="2800" i="1" dirty="0"/>
              <a:t>relative to each other</a:t>
            </a:r>
          </a:p>
          <a:p>
            <a:r>
              <a:rPr lang="en-US" sz="2800" b="1" dirty="0" smtClean="0"/>
              <a:t>Solution: </a:t>
            </a:r>
            <a:r>
              <a:rPr lang="en-US" sz="2800" dirty="0" smtClean="0"/>
              <a:t>Memory Consistency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15400" cy="5943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dirty="0" smtClean="0"/>
              <a:t>Informal: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Reads</a:t>
            </a:r>
            <a:r>
              <a:rPr lang="en-AU" dirty="0" smtClean="0"/>
              <a:t> return most recently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written</a:t>
            </a:r>
            <a:r>
              <a:rPr lang="en-AU" dirty="0" smtClean="0"/>
              <a:t> value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 writes X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before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 reads X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(preserve program order)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writes X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reads X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(coherent memory view, can’t read old value forever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AU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writes X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writes X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>
              <a:lnSpc>
                <a:spcPct val="90000"/>
              </a:lnSpc>
            </a:pPr>
            <a:r>
              <a:rPr lang="en-AU" dirty="0" smtClean="0">
                <a:sym typeface="Symbol" pitchFamily="18" charset="2"/>
              </a:rPr>
              <a:t>all see the same final value for X</a:t>
            </a:r>
          </a:p>
          <a:p>
            <a:pPr lvl="2">
              <a:lnSpc>
                <a:spcPct val="90000"/>
              </a:lnSpc>
            </a:pPr>
            <a:r>
              <a:rPr lang="en-AU" dirty="0" smtClean="0">
                <a:sym typeface="Symbol" pitchFamily="18" charset="2"/>
              </a:rPr>
              <a:t>Aka write serialization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(else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can see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’s write before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’s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and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can see the opposite; their final understanding of state is wrong)</a:t>
            </a:r>
          </a:p>
          <a:p>
            <a:pPr lvl="2">
              <a:lnSpc>
                <a:spcPct val="90000"/>
              </a:lnSpc>
            </a:pPr>
            <a:endParaRPr lang="en-AU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AU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Cache Coherence Protocols</a:t>
            </a:r>
          </a:p>
        </p:txBody>
      </p:sp>
      <p:sp>
        <p:nvSpPr>
          <p:cNvPr id="534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Operations performed by caches in multiprocessors to ensure coherence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Migration</a:t>
            </a:r>
            <a:r>
              <a:rPr lang="en-AU" dirty="0"/>
              <a:t> of data to local caches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bandwidth for shared memory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Replication</a:t>
            </a:r>
            <a:r>
              <a:rPr lang="en-AU" dirty="0"/>
              <a:t> of read-shared data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contention for access</a:t>
            </a:r>
          </a:p>
          <a:p>
            <a:pPr>
              <a:lnSpc>
                <a:spcPct val="90000"/>
              </a:lnSpc>
            </a:pPr>
            <a:endParaRPr lang="en-AU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Snooping</a:t>
            </a:r>
            <a:r>
              <a:rPr lang="en-AU" dirty="0" smtClean="0"/>
              <a:t> </a:t>
            </a:r>
            <a:r>
              <a:rPr lang="en-AU" dirty="0"/>
              <a:t>protocols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cache monitors bus reads/writes</a:t>
            </a:r>
          </a:p>
        </p:txBody>
      </p:sp>
    </p:spTree>
    <p:extLst>
      <p:ext uri="{BB962C8B-B14F-4D97-AF65-F5344CB8AC3E}">
        <p14:creationId xmlns:p14="http://schemas.microsoft.com/office/powerpoint/2010/main" val="3019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Snooping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for Hardware Cache Coherence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All caches monitor bus and all other caches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read: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respond if you have dirty data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write: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update/invalidate your copy of data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6858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 hidden="1"/>
          <p:cNvCxnSpPr/>
          <p:nvPr>
            <p:custDataLst>
              <p:tags r:id="rId4"/>
            </p:custDataLst>
          </p:nvPr>
        </p:nvCxnSpPr>
        <p:spPr>
          <a:xfrm rot="5400000">
            <a:off x="9517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hidden="1"/>
          <p:cNvCxnSpPr/>
          <p:nvPr>
            <p:custDataLst>
              <p:tags r:id="rId5"/>
            </p:custDataLst>
          </p:nvPr>
        </p:nvCxnSpPr>
        <p:spPr>
          <a:xfrm rot="10800000">
            <a:off x="15240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hidden="1"/>
          <p:cNvSpPr/>
          <p:nvPr>
            <p:custDataLst>
              <p:tags r:id="rId6"/>
            </p:custDataLst>
          </p:nvPr>
        </p:nvSpPr>
        <p:spPr>
          <a:xfrm>
            <a:off x="30480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1" name="Straight Arrow Connector 30" hidden="1"/>
          <p:cNvCxnSpPr/>
          <p:nvPr>
            <p:custDataLst>
              <p:tags r:id="rId7"/>
            </p:custDataLst>
          </p:nvPr>
        </p:nvCxnSpPr>
        <p:spPr>
          <a:xfrm rot="5400000">
            <a:off x="33139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hidden="1"/>
          <p:cNvCxnSpPr/>
          <p:nvPr>
            <p:custDataLst>
              <p:tags r:id="rId8"/>
            </p:custDataLst>
          </p:nvPr>
        </p:nvCxnSpPr>
        <p:spPr>
          <a:xfrm rot="10800000">
            <a:off x="38862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 hidden="1"/>
          <p:cNvSpPr/>
          <p:nvPr>
            <p:custDataLst>
              <p:tags r:id="rId9"/>
            </p:custDataLst>
          </p:nvPr>
        </p:nvSpPr>
        <p:spPr>
          <a:xfrm>
            <a:off x="61722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/>
          <p:nvPr>
            <p:custDataLst>
              <p:tags r:id="rId10"/>
            </p:custDataLst>
          </p:nvPr>
        </p:nvCxnSpPr>
        <p:spPr>
          <a:xfrm rot="5400000">
            <a:off x="64381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/>
          <p:nvPr>
            <p:custDataLst>
              <p:tags r:id="rId11"/>
            </p:custDataLst>
          </p:nvPr>
        </p:nvCxnSpPr>
        <p:spPr>
          <a:xfrm rot="10800000">
            <a:off x="70104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3" name="Rectangle 42"/>
          <p:cNvSpPr/>
          <p:nvPr>
            <p:custDataLst>
              <p:tags r:id="rId13"/>
            </p:custDataLst>
          </p:nvPr>
        </p:nvSpPr>
        <p:spPr>
          <a:xfrm>
            <a:off x="266700" y="4267200"/>
            <a:ext cx="20955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44" name="Rectangle 43"/>
          <p:cNvSpPr/>
          <p:nvPr>
            <p:custDataLst>
              <p:tags r:id="rId14"/>
            </p:custDataLst>
          </p:nvPr>
        </p:nvSpPr>
        <p:spPr>
          <a:xfrm>
            <a:off x="14478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>
            <p:custDataLst>
              <p:tags r:id="rId15"/>
            </p:custDataLst>
          </p:nvPr>
        </p:nvCxnSpPr>
        <p:spPr>
          <a:xfrm rot="5400000">
            <a:off x="1639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1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7" name="Rectangle 46"/>
          <p:cNvSpPr/>
          <p:nvPr>
            <p:custDataLst>
              <p:tags r:id="rId1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8"/>
            </p:custDataLst>
          </p:nvPr>
        </p:nvSpPr>
        <p:spPr>
          <a:xfrm>
            <a:off x="533400" y="5562600"/>
            <a:ext cx="8305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>
            <p:custDataLst>
              <p:tags r:id="rId1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>
            <p:custDataLst>
              <p:tags r:id="rId2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>
            <p:custDataLst>
              <p:tags r:id="rId21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8" name="TextBox 57"/>
          <p:cNvSpPr txBox="1"/>
          <p:nvPr>
            <p:custDataLst>
              <p:tags r:id="rId22"/>
            </p:custDataLst>
          </p:nvPr>
        </p:nvSpPr>
        <p:spPr>
          <a:xfrm>
            <a:off x="64008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9" name="Rectangle 58"/>
          <p:cNvSpPr/>
          <p:nvPr>
            <p:custDataLst>
              <p:tags r:id="rId23"/>
            </p:custDataLst>
          </p:nvPr>
        </p:nvSpPr>
        <p:spPr>
          <a:xfrm>
            <a:off x="2667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>
            <p:custDataLst>
              <p:tags r:id="rId24"/>
            </p:custDataLst>
          </p:nvPr>
        </p:nvCxnSpPr>
        <p:spPr>
          <a:xfrm rot="5400000">
            <a:off x="496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>
            <p:custDataLst>
              <p:tags r:id="rId25"/>
            </p:custDataLst>
          </p:nvPr>
        </p:nvCxnSpPr>
        <p:spPr>
          <a:xfrm rot="10800000">
            <a:off x="10667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>
            <p:custDataLst>
              <p:tags r:id="rId26"/>
            </p:custDataLst>
          </p:nvPr>
        </p:nvSpPr>
        <p:spPr>
          <a:xfrm>
            <a:off x="2781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63" name="Rectangle 62"/>
          <p:cNvSpPr/>
          <p:nvPr>
            <p:custDataLst>
              <p:tags r:id="rId27"/>
            </p:custDataLst>
          </p:nvPr>
        </p:nvSpPr>
        <p:spPr>
          <a:xfrm>
            <a:off x="3962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>
            <p:custDataLst>
              <p:tags r:id="rId28"/>
            </p:custDataLst>
          </p:nvPr>
        </p:nvCxnSpPr>
        <p:spPr>
          <a:xfrm rot="5400000">
            <a:off x="4153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29"/>
            </p:custDataLst>
          </p:nvPr>
        </p:nvSpPr>
        <p:spPr>
          <a:xfrm>
            <a:off x="2781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6" name="Straight Arrow Connector 65"/>
          <p:cNvCxnSpPr/>
          <p:nvPr>
            <p:custDataLst>
              <p:tags r:id="rId30"/>
            </p:custDataLst>
          </p:nvPr>
        </p:nvCxnSpPr>
        <p:spPr>
          <a:xfrm rot="5400000">
            <a:off x="3010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>
            <p:custDataLst>
              <p:tags r:id="rId31"/>
            </p:custDataLst>
          </p:nvPr>
        </p:nvCxnSpPr>
        <p:spPr>
          <a:xfrm rot="10800000">
            <a:off x="3581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>
            <p:custDataLst>
              <p:tags r:id="rId32"/>
            </p:custDataLst>
          </p:nvPr>
        </p:nvSpPr>
        <p:spPr>
          <a:xfrm>
            <a:off x="6972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69" name="Rectangle 68"/>
          <p:cNvSpPr/>
          <p:nvPr>
            <p:custDataLst>
              <p:tags r:id="rId33"/>
            </p:custDataLst>
          </p:nvPr>
        </p:nvSpPr>
        <p:spPr>
          <a:xfrm>
            <a:off x="8153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70" name="Straight Arrow Connector 69"/>
          <p:cNvCxnSpPr/>
          <p:nvPr>
            <p:custDataLst>
              <p:tags r:id="rId34"/>
            </p:custDataLst>
          </p:nvPr>
        </p:nvCxnSpPr>
        <p:spPr>
          <a:xfrm rot="5400000">
            <a:off x="8344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>
            <p:custDataLst>
              <p:tags r:id="rId35"/>
            </p:custDataLst>
          </p:nvPr>
        </p:nvSpPr>
        <p:spPr>
          <a:xfrm>
            <a:off x="6972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72" name="Straight Arrow Connector 71"/>
          <p:cNvCxnSpPr/>
          <p:nvPr>
            <p:custDataLst>
              <p:tags r:id="rId36"/>
            </p:custDataLst>
          </p:nvPr>
        </p:nvCxnSpPr>
        <p:spPr>
          <a:xfrm rot="5400000">
            <a:off x="7201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>
            <p:custDataLst>
              <p:tags r:id="rId37"/>
            </p:custDataLst>
          </p:nvPr>
        </p:nvCxnSpPr>
        <p:spPr>
          <a:xfrm rot="10800000">
            <a:off x="7772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42937"/>
          </a:xfrm>
        </p:spPr>
        <p:txBody>
          <a:bodyPr/>
          <a:lstStyle/>
          <a:p>
            <a:r>
              <a:rPr lang="en-AU" sz="3600" dirty="0"/>
              <a:t>Invalidating Snooping Protocols</a:t>
            </a:r>
          </a:p>
        </p:txBody>
      </p:sp>
      <p:sp>
        <p:nvSpPr>
          <p:cNvPr id="53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3999" cy="234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Cache gets </a:t>
            </a:r>
            <a:r>
              <a:rPr lang="en-AU" b="1" dirty="0" smtClean="0"/>
              <a:t>exclusive </a:t>
            </a:r>
            <a:r>
              <a:rPr lang="en-AU" b="1" dirty="0"/>
              <a:t>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in another cache misses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228601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05600" y="5410200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5791200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5791200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48600" y="5791200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Writing</a:t>
            </a:r>
          </a:p>
        </p:txBody>
      </p:sp>
      <p:sp>
        <p:nvSpPr>
          <p:cNvPr id="534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90678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Write-back policies for bandwidth</a:t>
            </a:r>
          </a:p>
          <a:p>
            <a:pPr>
              <a:lnSpc>
                <a:spcPct val="90000"/>
              </a:lnSpc>
            </a:pPr>
            <a:r>
              <a:rPr lang="en-US" dirty="0"/>
              <a:t>Write-invalidate coherence policy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invalidate all other copies of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write it in cache 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Anybody else can read it</a:t>
            </a:r>
          </a:p>
          <a:p>
            <a:pPr>
              <a:lnSpc>
                <a:spcPct val="90000"/>
              </a:lnSpc>
            </a:pPr>
            <a:r>
              <a:rPr lang="en-US" dirty="0"/>
              <a:t>Permits one writer, multiple readers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Snooping doesn’t scale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Caches and memory record sharing status of blocks in a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Cache Coherence</a:t>
            </a:r>
          </a:p>
        </p:txBody>
      </p:sp>
      <p:sp>
        <p:nvSpPr>
          <p:cNvPr id="1136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438400" y="1066800"/>
            <a:ext cx="6705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Coherence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all copies have same data at all times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Coherence controller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Examines bus traffic (addresses and data)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Executes </a:t>
            </a:r>
            <a:r>
              <a:rPr lang="en-US" b="1" dirty="0">
                <a:solidFill>
                  <a:schemeClr val="bg1"/>
                </a:solidFill>
              </a:rPr>
              <a:t>coherence protocol</a:t>
            </a:r>
            <a:endParaRPr lang="en-US" dirty="0">
              <a:solidFill>
                <a:schemeClr val="bg1"/>
              </a:solidFill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What to do with local copy when you see different things happening on bus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Three processor-initiated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Ld</a:t>
            </a:r>
            <a:r>
              <a:rPr lang="en-US" dirty="0">
                <a:solidFill>
                  <a:schemeClr val="bg1"/>
                </a:solidFill>
              </a:rPr>
              <a:t>: load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: store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WB</a:t>
            </a:r>
            <a:r>
              <a:rPr lang="en-US" dirty="0">
                <a:solidFill>
                  <a:schemeClr val="bg1"/>
                </a:solidFill>
              </a:rPr>
              <a:t>: write-back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Two remote-initiated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LdMiss</a:t>
            </a:r>
            <a:r>
              <a:rPr lang="en-US" dirty="0">
                <a:solidFill>
                  <a:schemeClr val="bg1"/>
                </a:solidFill>
              </a:rPr>
              <a:t>: read miss from </a:t>
            </a:r>
            <a:r>
              <a:rPr lang="en-US" b="1" i="1" dirty="0">
                <a:solidFill>
                  <a:schemeClr val="bg1"/>
                </a:solidFill>
              </a:rPr>
              <a:t>another</a:t>
            </a:r>
            <a:r>
              <a:rPr lang="en-US" dirty="0">
                <a:solidFill>
                  <a:schemeClr val="bg1"/>
                </a:solidFill>
              </a:rPr>
              <a:t>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StMiss</a:t>
            </a:r>
            <a:r>
              <a:rPr lang="en-US" dirty="0">
                <a:solidFill>
                  <a:schemeClr val="bg1"/>
                </a:solidFill>
              </a:rPr>
              <a:t>: write miss from </a:t>
            </a:r>
            <a:r>
              <a:rPr lang="en-US" b="1" i="1" dirty="0">
                <a:solidFill>
                  <a:schemeClr val="bg1"/>
                </a:solidFill>
              </a:rPr>
              <a:t>another</a:t>
            </a:r>
            <a:r>
              <a:rPr lang="en-US" dirty="0">
                <a:solidFill>
                  <a:schemeClr val="bg1"/>
                </a:solidFill>
              </a:rPr>
              <a:t> processor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6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5550BC-CD71-DB4B-A7A2-ECC20EB41DF5}" type="slidenum">
              <a:rPr lang="en-US" smtClean="0"/>
              <a:pPr/>
              <a:t>78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3670" name="Rectangle 4"/>
          <p:cNvSpPr>
            <a:spLocks noChangeArrowheads="1"/>
          </p:cNvSpPr>
          <p:nvPr/>
        </p:nvSpPr>
        <p:spPr bwMode="auto">
          <a:xfrm>
            <a:off x="228600" y="1219200"/>
            <a:ext cx="2133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</a:rPr>
              <a:t>CPU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3671" name="Rectangle 5"/>
          <p:cNvSpPr>
            <a:spLocks noChangeArrowheads="1"/>
          </p:cNvSpPr>
          <p:nvPr/>
        </p:nvSpPr>
        <p:spPr bwMode="auto">
          <a:xfrm>
            <a:off x="1752600" y="2743200"/>
            <a:ext cx="6096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D$ data</a:t>
            </a:r>
          </a:p>
        </p:txBody>
      </p:sp>
      <p:sp>
        <p:nvSpPr>
          <p:cNvPr id="113672" name="Line 6"/>
          <p:cNvSpPr>
            <a:spLocks noChangeShapeType="1"/>
          </p:cNvSpPr>
          <p:nvPr/>
        </p:nvSpPr>
        <p:spPr bwMode="auto">
          <a:xfrm>
            <a:off x="1600200" y="2133600"/>
            <a:ext cx="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3" name="Line 7"/>
          <p:cNvSpPr>
            <a:spLocks noChangeShapeType="1"/>
          </p:cNvSpPr>
          <p:nvPr/>
        </p:nvSpPr>
        <p:spPr bwMode="auto">
          <a:xfrm>
            <a:off x="2057400" y="2133600"/>
            <a:ext cx="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Line 8"/>
          <p:cNvSpPr>
            <a:spLocks noChangeShapeType="1"/>
          </p:cNvSpPr>
          <p:nvPr/>
        </p:nvSpPr>
        <p:spPr bwMode="auto">
          <a:xfrm>
            <a:off x="2057400" y="3657600"/>
            <a:ext cx="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5" name="Rectangle 9"/>
          <p:cNvSpPr>
            <a:spLocks noChangeArrowheads="1"/>
          </p:cNvSpPr>
          <p:nvPr/>
        </p:nvSpPr>
        <p:spPr bwMode="auto">
          <a:xfrm rot="-5400000">
            <a:off x="1143000" y="3048000"/>
            <a:ext cx="914400" cy="304800"/>
          </a:xfrm>
          <a:prstGeom prst="rect">
            <a:avLst/>
          </a:prstGeom>
          <a:solidFill>
            <a:srgbClr val="52F4C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D$ tags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6" name="Line 10"/>
          <p:cNvSpPr>
            <a:spLocks noChangeShapeType="1"/>
          </p:cNvSpPr>
          <p:nvPr/>
        </p:nvSpPr>
        <p:spPr bwMode="auto">
          <a:xfrm>
            <a:off x="1600200" y="3657600"/>
            <a:ext cx="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7" name="AutoShape 11"/>
          <p:cNvSpPr>
            <a:spLocks noChangeArrowheads="1"/>
          </p:cNvSpPr>
          <p:nvPr/>
        </p:nvSpPr>
        <p:spPr bwMode="auto">
          <a:xfrm>
            <a:off x="228600" y="2895600"/>
            <a:ext cx="609600" cy="609600"/>
          </a:xfrm>
          <a:prstGeom prst="flowChartConnector">
            <a:avLst/>
          </a:prstGeom>
          <a:solidFill>
            <a:schemeClr val="hlink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CC</a:t>
            </a:r>
          </a:p>
        </p:txBody>
      </p:sp>
      <p:sp>
        <p:nvSpPr>
          <p:cNvPr id="113678" name="Line 12"/>
          <p:cNvSpPr>
            <a:spLocks noChangeShapeType="1"/>
          </p:cNvSpPr>
          <p:nvPr/>
        </p:nvSpPr>
        <p:spPr bwMode="auto">
          <a:xfrm flipH="1">
            <a:off x="838200" y="32004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9" name="Rectangle 13"/>
          <p:cNvSpPr>
            <a:spLocks noChangeArrowheads="1"/>
          </p:cNvSpPr>
          <p:nvPr/>
        </p:nvSpPr>
        <p:spPr bwMode="auto">
          <a:xfrm>
            <a:off x="228600" y="4572000"/>
            <a:ext cx="2133600" cy="304800"/>
          </a:xfrm>
          <a:prstGeom prst="rect">
            <a:avLst/>
          </a:prstGeom>
          <a:solidFill>
            <a:srgbClr val="FF090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bus</a:t>
            </a:r>
          </a:p>
        </p:txBody>
      </p:sp>
      <p:sp>
        <p:nvSpPr>
          <p:cNvPr id="113680" name="Freeform 14"/>
          <p:cNvSpPr>
            <a:spLocks/>
          </p:cNvSpPr>
          <p:nvPr/>
        </p:nvSpPr>
        <p:spPr bwMode="auto">
          <a:xfrm>
            <a:off x="533400" y="3505200"/>
            <a:ext cx="1066800" cy="609600"/>
          </a:xfrm>
          <a:custGeom>
            <a:avLst/>
            <a:gdLst>
              <a:gd name="T0" fmla="*/ 2147483647 w 672"/>
              <a:gd name="T1" fmla="*/ 2147483647 h 384"/>
              <a:gd name="T2" fmla="*/ 0 w 672"/>
              <a:gd name="T3" fmla="*/ 2147483647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1" name="Freeform 15"/>
          <p:cNvSpPr>
            <a:spLocks/>
          </p:cNvSpPr>
          <p:nvPr/>
        </p:nvSpPr>
        <p:spPr bwMode="auto">
          <a:xfrm flipV="1">
            <a:off x="533400" y="2438400"/>
            <a:ext cx="1066800" cy="457200"/>
          </a:xfrm>
          <a:custGeom>
            <a:avLst/>
            <a:gdLst>
              <a:gd name="T0" fmla="*/ 2147483647 w 672"/>
              <a:gd name="T1" fmla="*/ 2147483647 h 384"/>
              <a:gd name="T2" fmla="*/ 0 w 672"/>
              <a:gd name="T3" fmla="*/ 2147483647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Coherence </a:t>
            </a:r>
            <a:r>
              <a:rPr lang="en-US" dirty="0"/>
              <a:t>Protocol</a:t>
            </a:r>
          </a:p>
        </p:txBody>
      </p:sp>
      <p:sp>
        <p:nvSpPr>
          <p:cNvPr id="1157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68580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VI (valid-invalid) protocol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Two states (per block in cache)</a:t>
            </a:r>
          </a:p>
          <a:p>
            <a:pPr marL="1085850" lvl="2" eaLnBrk="1" hangingPunct="1"/>
            <a:r>
              <a:rPr lang="en-US" b="1" dirty="0">
                <a:solidFill>
                  <a:schemeClr val="bg1"/>
                </a:solidFill>
              </a:rPr>
              <a:t>V (valid)</a:t>
            </a:r>
            <a:r>
              <a:rPr lang="en-US" dirty="0">
                <a:solidFill>
                  <a:schemeClr val="bg1"/>
                </a:solidFill>
              </a:rPr>
              <a:t>: have block</a:t>
            </a:r>
          </a:p>
          <a:p>
            <a:pPr marL="1085850" lvl="2" eaLnBrk="1" hangingPunct="1"/>
            <a:r>
              <a:rPr lang="en-US" b="1" dirty="0">
                <a:solidFill>
                  <a:schemeClr val="bg1"/>
                </a:solidFill>
              </a:rPr>
              <a:t>I (invalid)</a:t>
            </a:r>
            <a:r>
              <a:rPr lang="en-US" dirty="0">
                <a:solidFill>
                  <a:schemeClr val="bg1"/>
                </a:solidFill>
              </a:rPr>
              <a:t>: don’t have block</a:t>
            </a:r>
          </a:p>
          <a:p>
            <a:pPr marL="1085850" lvl="2" eaLnBrk="1" hangingPunct="1">
              <a:buFontTx/>
              <a:buChar char="+"/>
            </a:pPr>
            <a:r>
              <a:rPr lang="en-US" dirty="0">
                <a:solidFill>
                  <a:schemeClr val="bg1"/>
                </a:solidFill>
              </a:rPr>
              <a:t>Can implement with valid bit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Protocol diagram (left)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i="1" dirty="0" smtClean="0">
                <a:solidFill>
                  <a:schemeClr val="bg1"/>
                </a:solidFill>
              </a:rPr>
              <a:t>you</a:t>
            </a:r>
            <a:r>
              <a:rPr lang="en-US" dirty="0" smtClean="0">
                <a:solidFill>
                  <a:schemeClr val="bg1"/>
                </a:solidFill>
              </a:rPr>
              <a:t> load/store a block: transition to 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 smtClean="0">
              <a:solidFill>
                <a:schemeClr val="bg1"/>
              </a:solidFill>
            </a:endParaRPr>
          </a:p>
          <a:p>
            <a:pPr marL="685800" lvl="1" eaLnBrk="1" hangingPunct="1"/>
            <a:r>
              <a:rPr lang="en-US" dirty="0">
                <a:solidFill>
                  <a:schemeClr val="bg1"/>
                </a:solidFill>
              </a:rPr>
              <a:t>If anyone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else</a:t>
            </a:r>
            <a:r>
              <a:rPr lang="en-US" dirty="0" smtClean="0">
                <a:solidFill>
                  <a:schemeClr val="bg1"/>
                </a:solidFill>
              </a:rPr>
              <a:t> wants </a:t>
            </a:r>
            <a:r>
              <a:rPr lang="en-US" dirty="0">
                <a:solidFill>
                  <a:schemeClr val="bg1"/>
                </a:solidFill>
              </a:rPr>
              <a:t>to read/write </a:t>
            </a:r>
            <a:r>
              <a:rPr lang="en-US" dirty="0" smtClean="0">
                <a:solidFill>
                  <a:schemeClr val="bg1"/>
                </a:solidFill>
              </a:rPr>
              <a:t>block:</a:t>
            </a:r>
          </a:p>
          <a:p>
            <a:pPr marL="1085850" lvl="2" eaLnBrk="1" hangingPunct="1"/>
            <a:r>
              <a:rPr lang="en-US" dirty="0">
                <a:solidFill>
                  <a:schemeClr val="bg1"/>
                </a:solidFill>
              </a:rPr>
              <a:t>Give it up: transition to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state</a:t>
            </a:r>
          </a:p>
          <a:p>
            <a:pPr marL="1085850" lvl="2" eaLnBrk="1" hangingPunct="1"/>
            <a:r>
              <a:rPr lang="en-US" dirty="0">
                <a:solidFill>
                  <a:schemeClr val="bg1"/>
                </a:solidFill>
              </a:rPr>
              <a:t>Write-back if your own copy is </a:t>
            </a:r>
            <a:r>
              <a:rPr lang="en-US" dirty="0" smtClean="0">
                <a:solidFill>
                  <a:schemeClr val="bg1"/>
                </a:solidFill>
              </a:rPr>
              <a:t>dirty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7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DA8AC-3E0D-9C42-9A7B-0EB922C67D6C}" type="slidenum">
              <a:rPr lang="en-US" smtClean="0"/>
              <a:pPr/>
              <a:t>79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5718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115719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V</a:t>
            </a:r>
          </a:p>
        </p:txBody>
      </p:sp>
      <p:sp>
        <p:nvSpPr>
          <p:cNvPr id="115720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1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2" name="Text Box 8"/>
          <p:cNvSpPr txBox="1">
            <a:spLocks noChangeArrowheads="1"/>
          </p:cNvSpPr>
          <p:nvPr/>
        </p:nvSpPr>
        <p:spPr bwMode="auto">
          <a:xfrm rot="-5400000">
            <a:off x="-645468" y="3160067"/>
            <a:ext cx="20574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Load, Store</a:t>
            </a:r>
          </a:p>
        </p:txBody>
      </p:sp>
      <p:sp>
        <p:nvSpPr>
          <p:cNvPr id="115723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4" name="Text Box 10"/>
          <p:cNvSpPr txBox="1">
            <a:spLocks noChangeArrowheads="1"/>
          </p:cNvSpPr>
          <p:nvPr/>
        </p:nvSpPr>
        <p:spPr bwMode="auto">
          <a:xfrm rot="-5400000">
            <a:off x="-345926" y="3235475"/>
            <a:ext cx="29733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LdMiss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StMiss</a:t>
            </a:r>
            <a:r>
              <a:rPr lang="en-US" sz="2400" dirty="0">
                <a:solidFill>
                  <a:schemeClr val="bg1"/>
                </a:solidFill>
              </a:rPr>
              <a:t>, WB</a:t>
            </a:r>
          </a:p>
        </p:txBody>
      </p:sp>
      <p:sp>
        <p:nvSpPr>
          <p:cNvPr id="115725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6" name="Text Box 12"/>
          <p:cNvSpPr txBox="1">
            <a:spLocks noChangeArrowheads="1"/>
          </p:cNvSpPr>
          <p:nvPr/>
        </p:nvSpPr>
        <p:spPr bwMode="auto">
          <a:xfrm>
            <a:off x="924658" y="6017567"/>
            <a:ext cx="157968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Load, Store</a:t>
            </a:r>
          </a:p>
        </p:txBody>
      </p:sp>
      <p:sp>
        <p:nvSpPr>
          <p:cNvPr id="115727" name="Text Box 13"/>
          <p:cNvSpPr txBox="1">
            <a:spLocks noChangeArrowheads="1"/>
          </p:cNvSpPr>
          <p:nvPr/>
        </p:nvSpPr>
        <p:spPr bwMode="auto">
          <a:xfrm>
            <a:off x="904103" y="685800"/>
            <a:ext cx="1295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LdMiss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StMiss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 Protocol (Write-Back Cache)</a:t>
            </a:r>
          </a:p>
        </p:txBody>
      </p:sp>
      <p:sp>
        <p:nvSpPr>
          <p:cNvPr id="1187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5029200"/>
            <a:ext cx="8534400" cy="1295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/>
              <a:t>by </a:t>
            </a:r>
            <a:r>
              <a:rPr lang="en-US" sz="2400" dirty="0" smtClean="0"/>
              <a:t>Thread B </a:t>
            </a:r>
            <a:r>
              <a:rPr lang="en-US" sz="2400" dirty="0"/>
              <a:t>generates an “other load miss” event (</a:t>
            </a:r>
            <a:r>
              <a:rPr lang="en-US" sz="2400" dirty="0" err="1"/>
              <a:t>LdMiss</a:t>
            </a:r>
            <a:r>
              <a:rPr lang="en-US" sz="2400" dirty="0"/>
              <a:t>)</a:t>
            </a:r>
          </a:p>
          <a:p>
            <a:pPr lvl="1" eaLnBrk="1" hangingPunct="1"/>
            <a:r>
              <a:rPr lang="en-US" sz="2400" dirty="0" smtClean="0"/>
              <a:t>Thread A </a:t>
            </a:r>
            <a:r>
              <a:rPr lang="en-US" sz="2400" dirty="0"/>
              <a:t>responds by sending its dirty copy, transitioning to </a:t>
            </a:r>
            <a:r>
              <a:rPr lang="en-US" sz="2400" b="1" dirty="0"/>
              <a:t>I</a:t>
            </a:r>
            <a:endParaRPr lang="en-US" sz="2400" dirty="0"/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6FF3C-7457-B64A-B223-0877DADEBB9E}" type="slidenum">
              <a:rPr lang="en-US" smtClean="0"/>
              <a:pPr/>
              <a:t>80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8792" name="Rectangle 6"/>
          <p:cNvSpPr>
            <a:spLocks noChangeArrowheads="1"/>
          </p:cNvSpPr>
          <p:nvPr/>
        </p:nvSpPr>
        <p:spPr bwMode="auto">
          <a:xfrm>
            <a:off x="6781800" y="14478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18793" name="Rectangle 7"/>
          <p:cNvSpPr>
            <a:spLocks noChangeArrowheads="1"/>
          </p:cNvSpPr>
          <p:nvPr/>
        </p:nvSpPr>
        <p:spPr bwMode="auto">
          <a:xfrm>
            <a:off x="8305800" y="14478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794" name="Rectangle 8"/>
          <p:cNvSpPr>
            <a:spLocks noChangeArrowheads="1"/>
          </p:cNvSpPr>
          <p:nvPr/>
        </p:nvSpPr>
        <p:spPr bwMode="auto">
          <a:xfrm>
            <a:off x="7543800" y="14478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18795" name="Rectangle 9"/>
          <p:cNvSpPr>
            <a:spLocks noChangeArrowheads="1"/>
          </p:cNvSpPr>
          <p:nvPr/>
        </p:nvSpPr>
        <p:spPr bwMode="auto">
          <a:xfrm>
            <a:off x="6781800" y="17526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V:0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796" name="Rectangle 10"/>
          <p:cNvSpPr>
            <a:spLocks noChangeArrowheads="1"/>
          </p:cNvSpPr>
          <p:nvPr/>
        </p:nvSpPr>
        <p:spPr bwMode="auto">
          <a:xfrm>
            <a:off x="8305800" y="17526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797" name="Rectangle 11"/>
          <p:cNvSpPr>
            <a:spLocks noChangeArrowheads="1"/>
          </p:cNvSpPr>
          <p:nvPr/>
        </p:nvSpPr>
        <p:spPr bwMode="auto">
          <a:xfrm>
            <a:off x="7543800" y="17526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18798" name="Rectangle 12"/>
          <p:cNvSpPr>
            <a:spLocks noChangeArrowheads="1"/>
          </p:cNvSpPr>
          <p:nvPr/>
        </p:nvSpPr>
        <p:spPr bwMode="auto">
          <a:xfrm>
            <a:off x="6781800" y="24384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V:1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799" name="Rectangle 13"/>
          <p:cNvSpPr>
            <a:spLocks noChangeArrowheads="1"/>
          </p:cNvSpPr>
          <p:nvPr/>
        </p:nvSpPr>
        <p:spPr bwMode="auto">
          <a:xfrm>
            <a:off x="8305800" y="2438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FF0909"/>
                </a:solidFill>
              </a:rPr>
              <a:t>0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118800" name="Rectangle 14"/>
          <p:cNvSpPr>
            <a:spLocks noChangeArrowheads="1"/>
          </p:cNvSpPr>
          <p:nvPr/>
        </p:nvSpPr>
        <p:spPr bwMode="auto">
          <a:xfrm>
            <a:off x="7543800" y="24384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18801" name="Rectangle 15"/>
          <p:cNvSpPr>
            <a:spLocks noChangeArrowheads="1"/>
          </p:cNvSpPr>
          <p:nvPr/>
        </p:nvSpPr>
        <p:spPr bwMode="auto">
          <a:xfrm>
            <a:off x="6781800" y="3048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200" dirty="0">
                <a:solidFill>
                  <a:srgbClr val="FF090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200" dirty="0">
                <a:solidFill>
                  <a:srgbClr val="FF0909"/>
                </a:solidFill>
              </a:rPr>
              <a:t>: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802" name="Rectangle 16"/>
          <p:cNvSpPr>
            <a:spLocks noChangeArrowheads="1"/>
          </p:cNvSpPr>
          <p:nvPr/>
        </p:nvSpPr>
        <p:spPr bwMode="auto">
          <a:xfrm>
            <a:off x="8305800" y="3048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803" name="Rectangle 17"/>
          <p:cNvSpPr>
            <a:spLocks noChangeArrowheads="1"/>
          </p:cNvSpPr>
          <p:nvPr/>
        </p:nvSpPr>
        <p:spPr bwMode="auto">
          <a:xfrm>
            <a:off x="7543800" y="3048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V:1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804" name="Rectangle 18"/>
          <p:cNvSpPr>
            <a:spLocks noChangeArrowheads="1"/>
          </p:cNvSpPr>
          <p:nvPr/>
        </p:nvSpPr>
        <p:spPr bwMode="auto">
          <a:xfrm>
            <a:off x="6781800" y="39624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18805" name="Rectangle 19"/>
          <p:cNvSpPr>
            <a:spLocks noChangeArrowheads="1"/>
          </p:cNvSpPr>
          <p:nvPr/>
        </p:nvSpPr>
        <p:spPr bwMode="auto">
          <a:xfrm>
            <a:off x="8305800" y="3962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FF0909"/>
                </a:solidFill>
              </a:rPr>
              <a:t>1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118806" name="Rectangle 20"/>
          <p:cNvSpPr>
            <a:spLocks noChangeArrowheads="1"/>
          </p:cNvSpPr>
          <p:nvPr/>
        </p:nvSpPr>
        <p:spPr bwMode="auto">
          <a:xfrm>
            <a:off x="7543800" y="39624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V:2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18807" name="Rectangle 21"/>
          <p:cNvSpPr>
            <a:spLocks noChangeArrowheads="1"/>
          </p:cNvSpPr>
          <p:nvPr/>
        </p:nvSpPr>
        <p:spPr bwMode="auto">
          <a:xfrm>
            <a:off x="6781800" y="10668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CPU0</a:t>
            </a:r>
          </a:p>
        </p:txBody>
      </p:sp>
      <p:sp>
        <p:nvSpPr>
          <p:cNvPr id="118808" name="Rectangle 22"/>
          <p:cNvSpPr>
            <a:spLocks noChangeArrowheads="1"/>
          </p:cNvSpPr>
          <p:nvPr/>
        </p:nvSpPr>
        <p:spPr bwMode="auto">
          <a:xfrm>
            <a:off x="8305800" y="10668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18809" name="Rectangle 23"/>
          <p:cNvSpPr>
            <a:spLocks noChangeArrowheads="1"/>
          </p:cNvSpPr>
          <p:nvPr/>
        </p:nvSpPr>
        <p:spPr bwMode="auto">
          <a:xfrm>
            <a:off x="7543800" y="10668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CPU1</a:t>
            </a:r>
          </a:p>
        </p:txBody>
      </p:sp>
      <p:sp>
        <p:nvSpPr>
          <p:cNvPr id="2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u="sng" dirty="0" smtClean="0">
                <a:solidFill>
                  <a:schemeClr val="bg1"/>
                </a:solidFill>
                <a:latin typeface="Courier New" charset="0"/>
              </a:rPr>
              <a:t>Thread A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 0(r3),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ADDIU </a:t>
            </a:r>
            <a:r>
              <a:rPr lang="en-US" sz="2400" dirty="0">
                <a:solidFill>
                  <a:schemeClr val="bg1"/>
                </a:solidFill>
                <a:latin typeface="Courier New" charset="0"/>
              </a:rPr>
              <a:t>$t0</a:t>
            </a: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,$t0,1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t0,0(r3)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</p:txBody>
      </p:sp>
      <p:sp>
        <p:nvSpPr>
          <p:cNvPr id="27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u="sng" dirty="0" smtClean="0">
                <a:solidFill>
                  <a:schemeClr val="bg1"/>
                </a:solidFill>
                <a:latin typeface="Courier New" charset="0"/>
              </a:rPr>
              <a:t>Thread B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 New" charset="0"/>
              </a:rPr>
              <a:t>t0, 0(r3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ADDIU </a:t>
            </a:r>
            <a:r>
              <a:rPr lang="en-US" sz="2400" dirty="0">
                <a:solidFill>
                  <a:schemeClr val="bg1"/>
                </a:solidFill>
                <a:latin typeface="Courier New" charset="0"/>
              </a:rPr>
              <a:t>$t0,$t0,1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t0,0(r3)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VI Coherence Question</a:t>
            </a:r>
            <a:endParaRPr lang="en-US" dirty="0"/>
          </a:p>
        </p:txBody>
      </p:sp>
      <p:sp>
        <p:nvSpPr>
          <p:cNvPr id="1157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76735" y="1066799"/>
            <a:ext cx="7091065" cy="5654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Clicker Question:</a:t>
            </a: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Core A loads x into a register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Core B wants to load x into a register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What happens?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bg1"/>
                </a:solidFill>
              </a:rPr>
              <a:t>they can both have a copy of X in their cache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bg1"/>
                </a:solidFill>
              </a:rPr>
              <a:t>A keeps the copy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bg1"/>
                </a:solidFill>
              </a:rPr>
              <a:t>B steals the copy from A, and this is an efficient thing to do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bg1"/>
                </a:solidFill>
              </a:rPr>
              <a:t>B steals the copy from A, and this is a sad shame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bg1"/>
                </a:solidFill>
              </a:rPr>
              <a:t>B waits until A kicks X out of its cache, then it can complete the load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57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DA8AC-3E0D-9C42-9A7B-0EB922C67D6C}" type="slidenum">
              <a:rPr lang="en-US" smtClean="0"/>
              <a:pPr/>
              <a:t>81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5718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115719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V</a:t>
            </a:r>
          </a:p>
        </p:txBody>
      </p:sp>
      <p:sp>
        <p:nvSpPr>
          <p:cNvPr id="115720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1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2" name="Text Box 8"/>
          <p:cNvSpPr txBox="1">
            <a:spLocks noChangeArrowheads="1"/>
          </p:cNvSpPr>
          <p:nvPr/>
        </p:nvSpPr>
        <p:spPr bwMode="auto">
          <a:xfrm rot="-5400000">
            <a:off x="-645468" y="3160067"/>
            <a:ext cx="20574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Load, Store</a:t>
            </a:r>
          </a:p>
        </p:txBody>
      </p:sp>
      <p:sp>
        <p:nvSpPr>
          <p:cNvPr id="115723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4" name="Text Box 10"/>
          <p:cNvSpPr txBox="1">
            <a:spLocks noChangeArrowheads="1"/>
          </p:cNvSpPr>
          <p:nvPr/>
        </p:nvSpPr>
        <p:spPr bwMode="auto">
          <a:xfrm rot="-5400000">
            <a:off x="-345926" y="3235475"/>
            <a:ext cx="29733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LdMiss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StMiss</a:t>
            </a:r>
            <a:r>
              <a:rPr lang="en-US" sz="2400" dirty="0">
                <a:solidFill>
                  <a:schemeClr val="bg1"/>
                </a:solidFill>
              </a:rPr>
              <a:t>, WB</a:t>
            </a:r>
          </a:p>
        </p:txBody>
      </p:sp>
      <p:sp>
        <p:nvSpPr>
          <p:cNvPr id="115725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726" name="Text Box 12"/>
          <p:cNvSpPr txBox="1">
            <a:spLocks noChangeArrowheads="1"/>
          </p:cNvSpPr>
          <p:nvPr/>
        </p:nvSpPr>
        <p:spPr bwMode="auto">
          <a:xfrm>
            <a:off x="924658" y="6017567"/>
            <a:ext cx="157968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Load, Store</a:t>
            </a:r>
          </a:p>
        </p:txBody>
      </p:sp>
      <p:sp>
        <p:nvSpPr>
          <p:cNvPr id="115727" name="Text Box 13"/>
          <p:cNvSpPr txBox="1">
            <a:spLocks noChangeArrowheads="1"/>
          </p:cNvSpPr>
          <p:nvPr/>
        </p:nvSpPr>
        <p:spPr bwMode="auto">
          <a:xfrm>
            <a:off x="904103" y="685800"/>
            <a:ext cx="1295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LdMiss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StMiss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7" name="Text Box 20"/>
          <p:cNvSpPr txBox="1">
            <a:spLocks noChangeArrowheads="1"/>
          </p:cNvSpPr>
          <p:nvPr/>
        </p:nvSpPr>
        <p:spPr bwMode="auto">
          <a:xfrm>
            <a:off x="1219200" y="5410200"/>
            <a:ext cx="10971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LdMiss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VI </a:t>
            </a:r>
            <a:r>
              <a:rPr lang="en-US" dirty="0">
                <a:sym typeface="Symbol" charset="2"/>
              </a:rPr>
              <a:t> </a:t>
            </a:r>
            <a:r>
              <a:rPr lang="en-US" dirty="0"/>
              <a:t>MSI</a:t>
            </a:r>
          </a:p>
        </p:txBody>
      </p:sp>
      <p:sp>
        <p:nvSpPr>
          <p:cNvPr id="1218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819400" y="990600"/>
            <a:ext cx="6248400" cy="4953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VI protocol is inefficient</a:t>
            </a:r>
          </a:p>
          <a:p>
            <a:pPr lvl="1" eaLnBrk="1" hangingPunct="1">
              <a:buFontTx/>
              <a:buChar char="–"/>
            </a:pPr>
            <a:r>
              <a:rPr lang="en-US" dirty="0"/>
              <a:t>Only one cached copy allowed in entire system</a:t>
            </a:r>
          </a:p>
          <a:p>
            <a:pPr lvl="1" eaLnBrk="1" hangingPunct="1">
              <a:buFontTx/>
              <a:buChar char="–"/>
            </a:pPr>
            <a:r>
              <a:rPr lang="en-US" dirty="0"/>
              <a:t>Multiple copies can’t exist even if read-only</a:t>
            </a:r>
          </a:p>
          <a:p>
            <a:pPr marL="1085850" lvl="2" eaLnBrk="1" hangingPunct="1"/>
            <a:r>
              <a:rPr lang="en-US" dirty="0"/>
              <a:t>Not a problem in example</a:t>
            </a:r>
          </a:p>
          <a:p>
            <a:pPr marL="1085850" lvl="2" eaLnBrk="1" hangingPunct="1"/>
            <a:r>
              <a:rPr lang="en-US" dirty="0"/>
              <a:t>Big problem in reality</a:t>
            </a:r>
          </a:p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MSI (modified-shared-invalid)</a:t>
            </a:r>
            <a:endParaRPr lang="en-US" dirty="0">
              <a:solidFill>
                <a:schemeClr val="accent1"/>
              </a:solidFill>
            </a:endParaRPr>
          </a:p>
          <a:p>
            <a:pPr lvl="1" eaLnBrk="1" hangingPunct="1"/>
            <a:r>
              <a:rPr lang="en-US" dirty="0"/>
              <a:t>Fixes problem: splits “V” state into two states</a:t>
            </a:r>
          </a:p>
          <a:p>
            <a:pPr marL="1085850" lvl="2" eaLnBrk="1" hangingPunct="1"/>
            <a:r>
              <a:rPr lang="en-US" b="1" dirty="0"/>
              <a:t>M (modified)</a:t>
            </a:r>
            <a:r>
              <a:rPr lang="en-US" dirty="0"/>
              <a:t>: local dirty copy</a:t>
            </a:r>
            <a:endParaRPr lang="en-US" b="1" dirty="0"/>
          </a:p>
          <a:p>
            <a:pPr marL="1085850" lvl="2" eaLnBrk="1" hangingPunct="1"/>
            <a:r>
              <a:rPr lang="en-US" b="1" dirty="0"/>
              <a:t>S (shared)</a:t>
            </a:r>
            <a:r>
              <a:rPr lang="en-US" dirty="0"/>
              <a:t>: local clean copy</a:t>
            </a:r>
            <a:endParaRPr lang="en-US" dirty="0" smtClean="0"/>
          </a:p>
          <a:p>
            <a:pPr lvl="1" eaLnBrk="1" hangingPunct="1"/>
            <a:r>
              <a:rPr lang="en-US" dirty="0" smtClean="0"/>
              <a:t>Allows </a:t>
            </a:r>
            <a:r>
              <a:rPr lang="en-US" b="1" dirty="0" smtClean="0"/>
              <a:t>either</a:t>
            </a:r>
            <a:endParaRPr lang="en-US" dirty="0" smtClean="0"/>
          </a:p>
          <a:p>
            <a:pPr marL="1085850" lvl="2" eaLnBrk="1" hangingPunct="1"/>
            <a:r>
              <a:rPr lang="en-US" dirty="0" smtClean="0"/>
              <a:t>Multiple read-only copies (S-state)  </a:t>
            </a:r>
            <a:r>
              <a:rPr lang="en-US" b="1" dirty="0" smtClean="0">
                <a:solidFill>
                  <a:schemeClr val="accent1"/>
                </a:solidFill>
              </a:rPr>
              <a:t>--OR--</a:t>
            </a:r>
            <a:endParaRPr lang="en-US" dirty="0" smtClean="0">
              <a:solidFill>
                <a:schemeClr val="accent1"/>
              </a:solidFill>
            </a:endParaRPr>
          </a:p>
          <a:p>
            <a:pPr marL="1085850" lvl="2" eaLnBrk="1" hangingPunct="1"/>
            <a:r>
              <a:rPr lang="en-US" dirty="0" smtClean="0"/>
              <a:t>Single read/write copy (M-state)</a:t>
            </a:r>
            <a:endParaRPr lang="en-US" dirty="0"/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21186-1EF0-0545-BB12-33067E5B8D8F}" type="slidenum">
              <a:rPr lang="en-US" smtClean="0"/>
              <a:pPr/>
              <a:t>82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1862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21863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21864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65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66" name="Text Box 8"/>
          <p:cNvSpPr txBox="1">
            <a:spLocks noChangeArrowheads="1"/>
          </p:cNvSpPr>
          <p:nvPr/>
        </p:nvSpPr>
        <p:spPr bwMode="auto">
          <a:xfrm rot="-5400000">
            <a:off x="-22225" y="3328342"/>
            <a:ext cx="9588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Store</a:t>
            </a:r>
          </a:p>
        </p:txBody>
      </p:sp>
      <p:sp>
        <p:nvSpPr>
          <p:cNvPr id="121867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68" name="Text Box 10"/>
          <p:cNvSpPr txBox="1">
            <a:spLocks noChangeArrowheads="1"/>
          </p:cNvSpPr>
          <p:nvPr/>
        </p:nvSpPr>
        <p:spPr bwMode="auto">
          <a:xfrm rot="-5400000">
            <a:off x="-412750" y="3293418"/>
            <a:ext cx="295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StMiss, WB</a:t>
            </a:r>
          </a:p>
        </p:txBody>
      </p:sp>
      <p:sp>
        <p:nvSpPr>
          <p:cNvPr id="121869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70" name="Text Box 12"/>
          <p:cNvSpPr txBox="1">
            <a:spLocks noChangeArrowheads="1"/>
          </p:cNvSpPr>
          <p:nvPr/>
        </p:nvSpPr>
        <p:spPr bwMode="auto">
          <a:xfrm>
            <a:off x="188118" y="6275684"/>
            <a:ext cx="17510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Load, Store</a:t>
            </a:r>
          </a:p>
        </p:txBody>
      </p:sp>
      <p:sp>
        <p:nvSpPr>
          <p:cNvPr id="121871" name="AutoShape 14"/>
          <p:cNvSpPr>
            <a:spLocks noChangeArrowheads="1"/>
          </p:cNvSpPr>
          <p:nvPr/>
        </p:nvSpPr>
        <p:spPr bwMode="auto">
          <a:xfrm>
            <a:off x="2362200" y="4876800"/>
            <a:ext cx="914400" cy="9144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21872" name="Line 15"/>
          <p:cNvSpPr>
            <a:spLocks noChangeShapeType="1"/>
          </p:cNvSpPr>
          <p:nvPr/>
        </p:nvSpPr>
        <p:spPr bwMode="auto">
          <a:xfrm flipV="1">
            <a:off x="1217613" y="5181600"/>
            <a:ext cx="11445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73" name="Text Box 16"/>
          <p:cNvSpPr txBox="1">
            <a:spLocks noChangeArrowheads="1"/>
          </p:cNvSpPr>
          <p:nvPr/>
        </p:nvSpPr>
        <p:spPr bwMode="auto">
          <a:xfrm>
            <a:off x="1676400" y="4800600"/>
            <a:ext cx="9128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Store</a:t>
            </a:r>
          </a:p>
        </p:txBody>
      </p:sp>
      <p:sp>
        <p:nvSpPr>
          <p:cNvPr id="121874" name="Freeform 17"/>
          <p:cNvSpPr>
            <a:spLocks/>
          </p:cNvSpPr>
          <p:nvPr/>
        </p:nvSpPr>
        <p:spPr bwMode="auto">
          <a:xfrm rot="10800000">
            <a:off x="2665413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75" name="Text Box 18"/>
          <p:cNvSpPr txBox="1">
            <a:spLocks noChangeArrowheads="1"/>
          </p:cNvSpPr>
          <p:nvPr/>
        </p:nvSpPr>
        <p:spPr bwMode="auto">
          <a:xfrm>
            <a:off x="3046413" y="5867400"/>
            <a:ext cx="190658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Load, LdMiss</a:t>
            </a:r>
            <a:endParaRPr lang="en-US" sz="2400" b="0">
              <a:solidFill>
                <a:schemeClr val="bg1"/>
              </a:solidFill>
              <a:latin typeface="Tahoma" charset="0"/>
              <a:sym typeface="Symbol" charset="2"/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1876" name="Line 19"/>
          <p:cNvSpPr>
            <a:spLocks noChangeShapeType="1"/>
          </p:cNvSpPr>
          <p:nvPr/>
        </p:nvSpPr>
        <p:spPr bwMode="auto">
          <a:xfrm flipV="1">
            <a:off x="1219200" y="5486400"/>
            <a:ext cx="11445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78" name="Line 21"/>
          <p:cNvSpPr>
            <a:spLocks noChangeShapeType="1"/>
          </p:cNvSpPr>
          <p:nvPr/>
        </p:nvSpPr>
        <p:spPr bwMode="auto">
          <a:xfrm flipH="1" flipV="1">
            <a:off x="992188" y="2362200"/>
            <a:ext cx="1446212" cy="2667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79" name="Line 22"/>
          <p:cNvSpPr>
            <a:spLocks noChangeShapeType="1"/>
          </p:cNvSpPr>
          <p:nvPr/>
        </p:nvSpPr>
        <p:spPr bwMode="auto">
          <a:xfrm flipH="1" flipV="1">
            <a:off x="1219200" y="2209800"/>
            <a:ext cx="1446213" cy="2667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880" name="Text Box 23"/>
          <p:cNvSpPr txBox="1">
            <a:spLocks noChangeArrowheads="1"/>
          </p:cNvSpPr>
          <p:nvPr/>
        </p:nvSpPr>
        <p:spPr bwMode="auto">
          <a:xfrm rot="3724763">
            <a:off x="1124400" y="3812833"/>
            <a:ext cx="112369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StMiss</a:t>
            </a:r>
            <a:endParaRPr lang="en-US" sz="2400" b="0" dirty="0">
              <a:solidFill>
                <a:schemeClr val="bg1"/>
              </a:solidFill>
              <a:latin typeface="Tahoma" charset="0"/>
              <a:sym typeface="Symbol" charset="2"/>
            </a:endParaRPr>
          </a:p>
        </p:txBody>
      </p:sp>
      <p:sp>
        <p:nvSpPr>
          <p:cNvPr id="121881" name="Text Box 24"/>
          <p:cNvSpPr txBox="1">
            <a:spLocks noChangeArrowheads="1"/>
          </p:cNvSpPr>
          <p:nvPr/>
        </p:nvSpPr>
        <p:spPr bwMode="auto">
          <a:xfrm rot="3684050">
            <a:off x="1637369" y="3144897"/>
            <a:ext cx="9112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sym typeface="Symbol" charset="2"/>
              </a:rPr>
              <a:t>Load</a:t>
            </a:r>
            <a:endParaRPr lang="en-US" sz="2400" b="0">
              <a:solidFill>
                <a:schemeClr val="bg1"/>
              </a:solidFill>
              <a:latin typeface="Tahoma" charset="0"/>
              <a:sym typeface="Symbol" charset="2"/>
            </a:endParaRPr>
          </a:p>
        </p:txBody>
      </p:sp>
      <p:sp>
        <p:nvSpPr>
          <p:cNvPr id="121882" name="Text Box 13"/>
          <p:cNvSpPr txBox="1">
            <a:spLocks noChangeArrowheads="1"/>
          </p:cNvSpPr>
          <p:nvPr/>
        </p:nvSpPr>
        <p:spPr bwMode="auto">
          <a:xfrm>
            <a:off x="914400" y="685800"/>
            <a:ext cx="128166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LdMiss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StMiss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MSI Protocol (Write-Back Cache)</a:t>
            </a:r>
          </a:p>
        </p:txBody>
      </p:sp>
      <p:sp>
        <p:nvSpPr>
          <p:cNvPr id="1249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953000"/>
            <a:ext cx="8534400" cy="144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/>
              <a:t>by </a:t>
            </a:r>
            <a:r>
              <a:rPr lang="en-US" sz="2400" dirty="0" smtClean="0"/>
              <a:t>Thread B </a:t>
            </a:r>
            <a:r>
              <a:rPr lang="en-US" sz="2400" dirty="0"/>
              <a:t>generates a “other load miss” event (</a:t>
            </a:r>
            <a:r>
              <a:rPr lang="en-US" sz="2400" dirty="0" err="1"/>
              <a:t>LdMiss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 </a:t>
            </a:r>
            <a:r>
              <a:rPr lang="en-US" sz="2400" dirty="0" smtClean="0"/>
              <a:t>A </a:t>
            </a:r>
            <a:r>
              <a:rPr lang="en-US" sz="2400" dirty="0"/>
              <a:t>responds by sending its dirty copy, transitioning to </a:t>
            </a:r>
            <a:r>
              <a:rPr lang="en-US" sz="2400" b="1" dirty="0"/>
              <a:t>S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/>
              <a:t>by Thread B generates a “other store miss” event (</a:t>
            </a:r>
            <a:r>
              <a:rPr lang="en-US" sz="2400" dirty="0" err="1"/>
              <a:t>StMiss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 A responds by transitioning to </a:t>
            </a:r>
            <a:r>
              <a:rPr lang="en-US" sz="2400" b="1" dirty="0"/>
              <a:t>I</a:t>
            </a:r>
            <a:endParaRPr lang="en-US" sz="2400" dirty="0"/>
          </a:p>
        </p:txBody>
      </p:sp>
      <p:sp>
        <p:nvSpPr>
          <p:cNvPr id="1249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5F294-F1F6-0743-A663-1E960BCA1FC1}" type="slidenum">
              <a:rPr lang="en-US" smtClean="0"/>
              <a:pPr/>
              <a:t>83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4934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u="sng" dirty="0" smtClean="0">
                <a:solidFill>
                  <a:schemeClr val="bg1"/>
                </a:solidFill>
                <a:latin typeface="Courier New" charset="0"/>
              </a:rPr>
              <a:t>Thread A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 0(r3),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ADDIU </a:t>
            </a:r>
            <a:r>
              <a:rPr lang="en-US" sz="2400" dirty="0">
                <a:solidFill>
                  <a:schemeClr val="bg1"/>
                </a:solidFill>
                <a:latin typeface="Courier New" charset="0"/>
              </a:rPr>
              <a:t>$t0</a:t>
            </a: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,$t0,1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t0,0(r3)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</p:txBody>
      </p:sp>
      <p:sp>
        <p:nvSpPr>
          <p:cNvPr id="12493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u="sng" dirty="0" smtClean="0">
                <a:solidFill>
                  <a:schemeClr val="bg1"/>
                </a:solidFill>
                <a:latin typeface="Courier New" charset="0"/>
              </a:rPr>
              <a:t>Thread B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 New" charset="0"/>
              </a:rPr>
              <a:t>t0, 0(r3),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ADDIU </a:t>
            </a:r>
            <a:r>
              <a:rPr lang="en-US" sz="2400" dirty="0">
                <a:solidFill>
                  <a:schemeClr val="bg1"/>
                </a:solidFill>
                <a:latin typeface="Courier New" charset="0"/>
              </a:rPr>
              <a:t>$t0,$t0,1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t0,0(r3)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</p:txBody>
      </p:sp>
      <p:sp>
        <p:nvSpPr>
          <p:cNvPr id="124936" name="Rectangle 6"/>
          <p:cNvSpPr>
            <a:spLocks noChangeArrowheads="1"/>
          </p:cNvSpPr>
          <p:nvPr/>
        </p:nvSpPr>
        <p:spPr bwMode="auto">
          <a:xfrm>
            <a:off x="6781800" y="1219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37" name="Rectangle 7"/>
          <p:cNvSpPr>
            <a:spLocks noChangeArrowheads="1"/>
          </p:cNvSpPr>
          <p:nvPr/>
        </p:nvSpPr>
        <p:spPr bwMode="auto">
          <a:xfrm>
            <a:off x="8305800" y="1219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38" name="Rectangle 8"/>
          <p:cNvSpPr>
            <a:spLocks noChangeArrowheads="1"/>
          </p:cNvSpPr>
          <p:nvPr/>
        </p:nvSpPr>
        <p:spPr bwMode="auto">
          <a:xfrm>
            <a:off x="7543800" y="1219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39" name="Rectangle 9"/>
          <p:cNvSpPr>
            <a:spLocks noChangeArrowheads="1"/>
          </p:cNvSpPr>
          <p:nvPr/>
        </p:nvSpPr>
        <p:spPr bwMode="auto">
          <a:xfrm>
            <a:off x="6781800" y="1524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S:0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0" name="Rectangle 10"/>
          <p:cNvSpPr>
            <a:spLocks noChangeArrowheads="1"/>
          </p:cNvSpPr>
          <p:nvPr/>
        </p:nvSpPr>
        <p:spPr bwMode="auto">
          <a:xfrm>
            <a:off x="8305800" y="1524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1" name="Rectangle 11"/>
          <p:cNvSpPr>
            <a:spLocks noChangeArrowheads="1"/>
          </p:cNvSpPr>
          <p:nvPr/>
        </p:nvSpPr>
        <p:spPr bwMode="auto">
          <a:xfrm>
            <a:off x="7543800" y="1524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42" name="Rectangle 12"/>
          <p:cNvSpPr>
            <a:spLocks noChangeArrowheads="1"/>
          </p:cNvSpPr>
          <p:nvPr/>
        </p:nvSpPr>
        <p:spPr bwMode="auto">
          <a:xfrm>
            <a:off x="6781800" y="2286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M:1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3" name="Rectangle 13"/>
          <p:cNvSpPr>
            <a:spLocks noChangeArrowheads="1"/>
          </p:cNvSpPr>
          <p:nvPr/>
        </p:nvSpPr>
        <p:spPr bwMode="auto">
          <a:xfrm>
            <a:off x="8305800" y="2286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FF0909"/>
                </a:solidFill>
              </a:rPr>
              <a:t>0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124944" name="Rectangle 14"/>
          <p:cNvSpPr>
            <a:spLocks noChangeArrowheads="1"/>
          </p:cNvSpPr>
          <p:nvPr/>
        </p:nvSpPr>
        <p:spPr bwMode="auto">
          <a:xfrm>
            <a:off x="7543800" y="2286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45" name="Rectangle 15"/>
          <p:cNvSpPr>
            <a:spLocks noChangeArrowheads="1"/>
          </p:cNvSpPr>
          <p:nvPr/>
        </p:nvSpPr>
        <p:spPr bwMode="auto">
          <a:xfrm>
            <a:off x="6781800" y="28194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S:1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6" name="Rectangle 16"/>
          <p:cNvSpPr>
            <a:spLocks noChangeArrowheads="1"/>
          </p:cNvSpPr>
          <p:nvPr/>
        </p:nvSpPr>
        <p:spPr bwMode="auto">
          <a:xfrm>
            <a:off x="8305800" y="2819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7" name="Rectangle 17"/>
          <p:cNvSpPr>
            <a:spLocks noChangeArrowheads="1"/>
          </p:cNvSpPr>
          <p:nvPr/>
        </p:nvSpPr>
        <p:spPr bwMode="auto">
          <a:xfrm>
            <a:off x="7543800" y="28194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S:1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8" name="Rectangle 18"/>
          <p:cNvSpPr>
            <a:spLocks noChangeArrowheads="1"/>
          </p:cNvSpPr>
          <p:nvPr/>
        </p:nvSpPr>
        <p:spPr bwMode="auto">
          <a:xfrm>
            <a:off x="6781800" y="36576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I:     </a:t>
            </a:r>
          </a:p>
        </p:txBody>
      </p:sp>
      <p:sp>
        <p:nvSpPr>
          <p:cNvPr id="124949" name="Rectangle 19"/>
          <p:cNvSpPr>
            <a:spLocks noChangeArrowheads="1"/>
          </p:cNvSpPr>
          <p:nvPr/>
        </p:nvSpPr>
        <p:spPr bwMode="auto">
          <a:xfrm>
            <a:off x="8305800" y="36576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FF0909"/>
                </a:solidFill>
              </a:rPr>
              <a:t>1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124950" name="Rectangle 20"/>
          <p:cNvSpPr>
            <a:spLocks noChangeArrowheads="1"/>
          </p:cNvSpPr>
          <p:nvPr/>
        </p:nvSpPr>
        <p:spPr bwMode="auto">
          <a:xfrm>
            <a:off x="7543800" y="36576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M:2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51" name="Rectangle 21"/>
          <p:cNvSpPr>
            <a:spLocks noChangeArrowheads="1"/>
          </p:cNvSpPr>
          <p:nvPr/>
        </p:nvSpPr>
        <p:spPr bwMode="auto">
          <a:xfrm>
            <a:off x="6781800" y="838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CPU0</a:t>
            </a:r>
          </a:p>
        </p:txBody>
      </p:sp>
      <p:sp>
        <p:nvSpPr>
          <p:cNvPr id="124952" name="Rectangle 22"/>
          <p:cNvSpPr>
            <a:spLocks noChangeArrowheads="1"/>
          </p:cNvSpPr>
          <p:nvPr/>
        </p:nvSpPr>
        <p:spPr bwMode="auto">
          <a:xfrm>
            <a:off x="8305800" y="838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4953" name="Rectangle 23"/>
          <p:cNvSpPr>
            <a:spLocks noChangeArrowheads="1"/>
          </p:cNvSpPr>
          <p:nvPr/>
        </p:nvSpPr>
        <p:spPr bwMode="auto">
          <a:xfrm>
            <a:off x="7543800" y="838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CPU1</a:t>
            </a:r>
          </a:p>
        </p:txBody>
      </p:sp>
    </p:spTree>
    <p:extLst>
      <p:ext uri="{BB962C8B-B14F-4D97-AF65-F5344CB8AC3E}">
        <p14:creationId xmlns:p14="http://schemas.microsoft.com/office/powerpoint/2010/main" val="31715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 and Cache Misses</a:t>
            </a:r>
          </a:p>
        </p:txBody>
      </p:sp>
      <p:sp>
        <p:nvSpPr>
          <p:cNvPr id="126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Coherence introduces two new kinds of cache misses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Upgrade miss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 stores to read-only blocks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Delay to acquire write permission to read-only block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Coherence miss</a:t>
            </a:r>
            <a:endParaRPr lang="en-US" dirty="0" smtClean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Miss to a block evicted by another processor’s requests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Making the cache larger…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Doesn’t reduce these type of misses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 cache grows large, these sorts of misses dominate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False sharing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or more processors sharing parts of the same block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</a:t>
            </a:r>
            <a:r>
              <a:rPr lang="en-US" i="1" dirty="0" smtClean="0"/>
              <a:t> not</a:t>
            </a:r>
            <a:r>
              <a:rPr lang="en-US" dirty="0" smtClean="0"/>
              <a:t> the same bytes within that block (no actual sharing)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Creates pathological “ping-pong”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Careful data placement may help, but is difficult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60254-7F54-AB41-B4E3-22A56CB8B484}" type="slidenum">
              <a:rPr lang="en-US" smtClean="0"/>
              <a:pPr/>
              <a:t>84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70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Cache Coherence</a:t>
            </a:r>
            <a:endParaRPr lang="en-US" sz="3600" dirty="0"/>
          </a:p>
        </p:txBody>
      </p:sp>
      <p:sp>
        <p:nvSpPr>
          <p:cNvPr id="534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Snooping: VI, MSI, MESI, MOESI, </a:t>
            </a:r>
            <a:r>
              <a:rPr lang="is-IS" dirty="0" smtClean="0"/>
              <a:t>…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But Snooping </a:t>
            </a:r>
            <a:r>
              <a:rPr lang="en-US" dirty="0"/>
              <a:t>doesn’t </a:t>
            </a:r>
            <a:r>
              <a:rPr lang="en-US" dirty="0" smtClean="0"/>
              <a:t>scale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 smtClean="0"/>
              <a:t>Caches &amp; memory </a:t>
            </a:r>
            <a:r>
              <a:rPr lang="en-AU" dirty="0"/>
              <a:t>record </a:t>
            </a:r>
            <a:r>
              <a:rPr lang="en-AU" dirty="0" smtClean="0"/>
              <a:t>blocks’ sharing </a:t>
            </a:r>
            <a:r>
              <a:rPr lang="en-AU" dirty="0"/>
              <a:t>status </a:t>
            </a:r>
            <a:r>
              <a:rPr lang="en-AU" dirty="0" smtClean="0"/>
              <a:t>in directory</a:t>
            </a:r>
          </a:p>
          <a:p>
            <a:pPr lvl="2">
              <a:lnSpc>
                <a:spcPct val="90000"/>
              </a:lnSpc>
            </a:pPr>
            <a:r>
              <a:rPr lang="en-AU" dirty="0" smtClean="0"/>
              <a:t>Nothing is free </a:t>
            </a:r>
            <a:r>
              <a:rPr lang="en-AU" dirty="0" smtClean="0">
                <a:sym typeface="Wingdings"/>
              </a:rPr>
              <a:t> directory protocols are slower!</a:t>
            </a:r>
          </a:p>
          <a:p>
            <a:pPr lvl="2">
              <a:lnSpc>
                <a:spcPct val="90000"/>
              </a:lnSpc>
            </a:pPr>
            <a:endParaRPr lang="en-AU" dirty="0">
              <a:sym typeface="Wingdings"/>
            </a:endParaRPr>
          </a:p>
          <a:p>
            <a:pPr lvl="2">
              <a:lnSpc>
                <a:spcPct val="90000"/>
              </a:lnSpc>
            </a:pPr>
            <a:endParaRPr lang="en-AU" dirty="0" smtClean="0">
              <a:sym typeface="Wingdings"/>
            </a:endParaRPr>
          </a:p>
          <a:p>
            <a:pPr indent="-228600">
              <a:lnSpc>
                <a:spcPct val="90000"/>
              </a:lnSpc>
            </a:pPr>
            <a:r>
              <a:rPr lang="en-US" dirty="0" smtClean="0"/>
              <a:t>Cache Coherency:</a:t>
            </a:r>
          </a:p>
          <a:p>
            <a:pPr marL="228600" indent="-457200"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/>
              <a:t>requires </a:t>
            </a:r>
            <a:r>
              <a:rPr lang="en-US" sz="2800" dirty="0"/>
              <a:t>that 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reads</a:t>
            </a:r>
            <a:r>
              <a:rPr lang="en-AU" sz="2800" dirty="0">
                <a:solidFill>
                  <a:srgbClr val="00F6FF"/>
                </a:solidFill>
              </a:rPr>
              <a:t> </a:t>
            </a:r>
            <a:r>
              <a:rPr lang="en-AU" sz="2800" dirty="0"/>
              <a:t>return most recently </a:t>
            </a:r>
            <a:r>
              <a:rPr lang="en-A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written</a:t>
            </a:r>
            <a:r>
              <a:rPr lang="en-AU" sz="2800" dirty="0">
                <a:solidFill>
                  <a:srgbClr val="00F6FF"/>
                </a:solidFill>
              </a:rPr>
              <a:t> </a:t>
            </a:r>
            <a:r>
              <a:rPr lang="en-AU" sz="2800" dirty="0" smtClean="0"/>
              <a:t>value</a:t>
            </a:r>
            <a:endParaRPr lang="en-US" sz="2800" dirty="0"/>
          </a:p>
          <a:p>
            <a:pPr marL="228600" indent="-457200"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/>
              <a:t>Is a hard problem!</a:t>
            </a:r>
            <a:endParaRPr lang="en-A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77200" cy="5638800"/>
          </a:xfrm>
        </p:spPr>
        <p:txBody>
          <a:bodyPr/>
          <a:lstStyle/>
          <a:p>
            <a:r>
              <a:rPr lang="en-US" dirty="0" smtClean="0"/>
              <a:t>Informally, Cache Coherency requires that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reads</a:t>
            </a:r>
            <a:r>
              <a:rPr lang="en-AU" dirty="0" smtClean="0">
                <a:solidFill>
                  <a:srgbClr val="00F6FF"/>
                </a:solidFill>
              </a:rPr>
              <a:t> </a:t>
            </a:r>
            <a:r>
              <a:rPr lang="en-AU" dirty="0"/>
              <a:t>return most recently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written</a:t>
            </a:r>
            <a:r>
              <a:rPr lang="en-AU" dirty="0">
                <a:solidFill>
                  <a:srgbClr val="00F6FF"/>
                </a:solidFill>
              </a:rPr>
              <a:t> </a:t>
            </a:r>
            <a:r>
              <a:rPr lang="en-AU" dirty="0" smtClean="0"/>
              <a:t>value</a:t>
            </a:r>
          </a:p>
          <a:p>
            <a:endParaRPr lang="en-AU" dirty="0" smtClean="0"/>
          </a:p>
          <a:p>
            <a:r>
              <a:rPr lang="en-AU" dirty="0" smtClean="0"/>
              <a:t>Cache coherence hard problem</a:t>
            </a:r>
          </a:p>
          <a:p>
            <a:endParaRPr lang="en-AU" dirty="0"/>
          </a:p>
          <a:p>
            <a:r>
              <a:rPr lang="en-AU" dirty="0" smtClean="0"/>
              <a:t>Snooping protocols are one approach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Takeaway: Summary of cache coherence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2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Goal: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cache coherency sufficient?</a:t>
            </a:r>
          </a:p>
          <a:p>
            <a:endParaRPr lang="en-US" dirty="0" smtClean="0"/>
          </a:p>
          <a:p>
            <a:r>
              <a:rPr lang="en-US" dirty="0" smtClean="0"/>
              <a:t>i.e. Is cache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coherency</a:t>
            </a:r>
            <a:r>
              <a:rPr lang="en-US" dirty="0" smtClean="0"/>
              <a:t> (</a:t>
            </a:r>
            <a:r>
              <a:rPr lang="en-US" b="1" i="1" dirty="0" smtClean="0"/>
              <a:t>what</a:t>
            </a:r>
            <a:r>
              <a:rPr lang="en-US" dirty="0" smtClean="0"/>
              <a:t> values are read) sufficient to maintain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consistency</a:t>
            </a:r>
            <a:r>
              <a:rPr lang="en-US" dirty="0" smtClean="0"/>
              <a:t> (</a:t>
            </a:r>
            <a:r>
              <a:rPr lang="en-US" b="1" i="1" dirty="0" smtClean="0"/>
              <a:t>when</a:t>
            </a:r>
            <a:r>
              <a:rPr lang="en-US" dirty="0" smtClean="0"/>
              <a:t> a written value will be returned to a read).  Both coherency and consistency are required to maintain consistency in shared memory programs.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 We Done Yet?</a:t>
            </a:r>
            <a:endParaRPr lang="en-US" dirty="0"/>
          </a:p>
        </p:txBody>
      </p:sp>
      <p:sp>
        <p:nvSpPr>
          <p:cNvPr id="1249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953000"/>
            <a:ext cx="8534400" cy="144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600" dirty="0" smtClean="0"/>
              <a:t>What just happened???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600" dirty="0" smtClean="0"/>
              <a:t>Is Cache Coherency Protocol Broken??</a:t>
            </a:r>
            <a:endParaRPr lang="en-US" sz="3600" dirty="0"/>
          </a:p>
        </p:txBody>
      </p:sp>
      <p:sp>
        <p:nvSpPr>
          <p:cNvPr id="1249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5F294-F1F6-0743-A663-1E960BCA1FC1}" type="slidenum">
              <a:rPr lang="en-US" smtClean="0"/>
              <a:pPr/>
              <a:t>88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4934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u="sng" dirty="0" smtClean="0">
                <a:solidFill>
                  <a:schemeClr val="bg1"/>
                </a:solidFill>
                <a:latin typeface="Courier New" charset="0"/>
              </a:rPr>
              <a:t>Thread A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 0(r3)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 smtClean="0">
              <a:solidFill>
                <a:schemeClr val="bg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 smtClean="0">
              <a:solidFill>
                <a:schemeClr val="bg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 smtClean="0">
              <a:solidFill>
                <a:schemeClr val="bg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ADDIU </a:t>
            </a:r>
            <a:r>
              <a:rPr lang="en-US" sz="2400" dirty="0">
                <a:solidFill>
                  <a:schemeClr val="bg1"/>
                </a:solidFill>
                <a:latin typeface="Courier New" charset="0"/>
              </a:rPr>
              <a:t>$t0</a:t>
            </a: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,$t0,1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t0,0(x)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</p:txBody>
      </p:sp>
      <p:sp>
        <p:nvSpPr>
          <p:cNvPr id="12493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u="sng" dirty="0" smtClean="0">
                <a:solidFill>
                  <a:schemeClr val="bg1"/>
                </a:solidFill>
                <a:latin typeface="Courier New" charset="0"/>
              </a:rPr>
              <a:t>Thread B</a:t>
            </a:r>
            <a:endParaRPr lang="en-US" sz="2400" dirty="0">
              <a:solidFill>
                <a:schemeClr val="bg1"/>
              </a:solidFill>
              <a:latin typeface="Courier New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endParaRPr lang="en-US" sz="2400" dirty="0">
              <a:solidFill>
                <a:srgbClr val="000000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lw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 New" charset="0"/>
              </a:rPr>
              <a:t>t0, 0(r3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)</a:t>
            </a:r>
            <a:endParaRPr lang="en-US" sz="2400" dirty="0">
              <a:solidFill>
                <a:schemeClr val="accent1"/>
              </a:solidFill>
              <a:latin typeface="Courier Ne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smtClean="0">
                <a:solidFill>
                  <a:schemeClr val="bg1"/>
                </a:solidFill>
                <a:latin typeface="Courier New" charset="0"/>
              </a:rPr>
              <a:t>ADDIU </a:t>
            </a:r>
            <a:r>
              <a:rPr lang="en-US" sz="2400" dirty="0">
                <a:solidFill>
                  <a:schemeClr val="bg1"/>
                </a:solidFill>
                <a:latin typeface="Courier New" charset="0"/>
              </a:rPr>
              <a:t>$t0,$t0,1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400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400" dirty="0" smtClean="0">
                <a:solidFill>
                  <a:schemeClr val="accent1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 New" charset="0"/>
              </a:rPr>
              <a:t>t0,0(x)</a:t>
            </a:r>
          </a:p>
        </p:txBody>
      </p:sp>
      <p:sp>
        <p:nvSpPr>
          <p:cNvPr id="124936" name="Rectangle 6"/>
          <p:cNvSpPr>
            <a:spLocks noChangeArrowheads="1"/>
          </p:cNvSpPr>
          <p:nvPr/>
        </p:nvSpPr>
        <p:spPr bwMode="auto">
          <a:xfrm>
            <a:off x="6781800" y="1219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37" name="Rectangle 7"/>
          <p:cNvSpPr>
            <a:spLocks noChangeArrowheads="1"/>
          </p:cNvSpPr>
          <p:nvPr/>
        </p:nvSpPr>
        <p:spPr bwMode="auto">
          <a:xfrm>
            <a:off x="8305800" y="1219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38" name="Rectangle 8"/>
          <p:cNvSpPr>
            <a:spLocks noChangeArrowheads="1"/>
          </p:cNvSpPr>
          <p:nvPr/>
        </p:nvSpPr>
        <p:spPr bwMode="auto">
          <a:xfrm>
            <a:off x="7543800" y="1219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39" name="Rectangle 9"/>
          <p:cNvSpPr>
            <a:spLocks noChangeArrowheads="1"/>
          </p:cNvSpPr>
          <p:nvPr/>
        </p:nvSpPr>
        <p:spPr bwMode="auto">
          <a:xfrm>
            <a:off x="6781800" y="1524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S:0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0" name="Rectangle 10"/>
          <p:cNvSpPr>
            <a:spLocks noChangeArrowheads="1"/>
          </p:cNvSpPr>
          <p:nvPr/>
        </p:nvSpPr>
        <p:spPr bwMode="auto">
          <a:xfrm>
            <a:off x="8305800" y="1524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1" name="Rectangle 11"/>
          <p:cNvSpPr>
            <a:spLocks noChangeArrowheads="1"/>
          </p:cNvSpPr>
          <p:nvPr/>
        </p:nvSpPr>
        <p:spPr bwMode="auto">
          <a:xfrm>
            <a:off x="7543800" y="1524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124945" name="Rectangle 15"/>
          <p:cNvSpPr>
            <a:spLocks noChangeArrowheads="1"/>
          </p:cNvSpPr>
          <p:nvPr/>
        </p:nvSpPr>
        <p:spPr bwMode="auto">
          <a:xfrm>
            <a:off x="6781800" y="1981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S:0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6" name="Rectangle 16"/>
          <p:cNvSpPr>
            <a:spLocks noChangeArrowheads="1"/>
          </p:cNvSpPr>
          <p:nvPr/>
        </p:nvSpPr>
        <p:spPr bwMode="auto">
          <a:xfrm>
            <a:off x="8305800" y="1981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7" name="Rectangle 17"/>
          <p:cNvSpPr>
            <a:spLocks noChangeArrowheads="1"/>
          </p:cNvSpPr>
          <p:nvPr/>
        </p:nvSpPr>
        <p:spPr bwMode="auto">
          <a:xfrm>
            <a:off x="7543800" y="1981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smtClean="0">
                <a:solidFill>
                  <a:srgbClr val="000000"/>
                </a:solidFill>
              </a:rPr>
              <a:t>S:0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8" name="Rectangle 18"/>
          <p:cNvSpPr>
            <a:spLocks noChangeArrowheads="1"/>
          </p:cNvSpPr>
          <p:nvPr/>
        </p:nvSpPr>
        <p:spPr bwMode="auto">
          <a:xfrm>
            <a:off x="6781800" y="3810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49" name="Rectangle 19"/>
          <p:cNvSpPr>
            <a:spLocks noChangeArrowheads="1"/>
          </p:cNvSpPr>
          <p:nvPr/>
        </p:nvSpPr>
        <p:spPr bwMode="auto">
          <a:xfrm>
            <a:off x="8305800" y="3810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FF0909"/>
                </a:solidFill>
              </a:rPr>
              <a:t>1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124950" name="Rectangle 20"/>
          <p:cNvSpPr>
            <a:spLocks noChangeArrowheads="1"/>
          </p:cNvSpPr>
          <p:nvPr/>
        </p:nvSpPr>
        <p:spPr bwMode="auto">
          <a:xfrm>
            <a:off x="7543800" y="38100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I</a:t>
            </a:r>
            <a:r>
              <a:rPr lang="en-US" sz="2200" b="0" dirty="0" smtClean="0">
                <a:solidFill>
                  <a:srgbClr val="000000"/>
                </a:solidFill>
              </a:rPr>
              <a:t>: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24951" name="Rectangle 21"/>
          <p:cNvSpPr>
            <a:spLocks noChangeArrowheads="1"/>
          </p:cNvSpPr>
          <p:nvPr/>
        </p:nvSpPr>
        <p:spPr bwMode="auto">
          <a:xfrm>
            <a:off x="6781800" y="838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CPU0</a:t>
            </a:r>
          </a:p>
        </p:txBody>
      </p:sp>
      <p:sp>
        <p:nvSpPr>
          <p:cNvPr id="124952" name="Rectangle 22"/>
          <p:cNvSpPr>
            <a:spLocks noChangeArrowheads="1"/>
          </p:cNvSpPr>
          <p:nvPr/>
        </p:nvSpPr>
        <p:spPr bwMode="auto">
          <a:xfrm>
            <a:off x="8305800" y="838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4953" name="Rectangle 23"/>
          <p:cNvSpPr>
            <a:spLocks noChangeArrowheads="1"/>
          </p:cNvSpPr>
          <p:nvPr/>
        </p:nvSpPr>
        <p:spPr bwMode="auto">
          <a:xfrm>
            <a:off x="7543800" y="838200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b="0">
                <a:solidFill>
                  <a:srgbClr val="000000"/>
                </a:solidFill>
              </a:rPr>
              <a:t>CPU1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781800" y="2802924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I</a:t>
            </a:r>
            <a:r>
              <a:rPr lang="en-US" sz="2200" b="0" dirty="0" smtClean="0">
                <a:solidFill>
                  <a:srgbClr val="000000"/>
                </a:solidFill>
              </a:rPr>
              <a:t>: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8305800" y="2802924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0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543800" y="2802924"/>
            <a:ext cx="7620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</a:t>
            </a:r>
            <a:r>
              <a:rPr lang="en-US" sz="2200" b="0" dirty="0" smtClean="0">
                <a:solidFill>
                  <a:srgbClr val="000000"/>
                </a:solidFill>
              </a:rPr>
              <a:t>:1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229600" y="3581400"/>
            <a:ext cx="838200" cy="762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uiExpand="1" build="p"/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Is Cache Coherency Sufficient?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ADDIU $t0, $t0, 1		ADDIU $t0, $t0, 1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			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					}</a:t>
            </a:r>
            <a:endParaRPr lang="en-US" dirty="0"/>
          </a:p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591" y="3657600"/>
            <a:ext cx="663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Very expensive and difficult to maintain consistency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80s out of 100s</a:t>
            </a:r>
            <a:endParaRPr lang="en-US" sz="28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Multiply can be parallelized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  <a:endParaRPr lang="en-US" sz="2800" dirty="0">
              <a:solidFill>
                <a:srgbClr val="FFFF00"/>
              </a:solidFill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FF00"/>
                </a:solidFill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Helvetica" pitchFamily="34" charset="0"/>
              </a:rPr>
              <a:t>      (a) 2x   (b) 10x (c) 100x (d) 1000x (e) not possible  </a:t>
            </a:r>
            <a:endParaRPr lang="en-US" sz="2800" dirty="0">
              <a:solidFill>
                <a:srgbClr val="FFFF00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Clicker Question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8600" y="838200"/>
            <a:ext cx="868680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Previous example shows us that</a:t>
            </a:r>
          </a:p>
          <a:p>
            <a:pPr marL="457200" indent="-457200">
              <a:buFontTx/>
              <a:buAutoNum type="alphaLcParenR"/>
            </a:pPr>
            <a:endParaRPr lang="en-US" dirty="0" smtClean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Caches can be incoherent even if there is a coherence protocol.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Cache coherence protocols are </a:t>
            </a:r>
            <a:r>
              <a:rPr lang="en-US" dirty="0"/>
              <a:t>not rich enough to support multi-threaded </a:t>
            </a:r>
            <a:r>
              <a:rPr lang="en-US" dirty="0" smtClean="0"/>
              <a:t>programs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Coherent caches are not enough to guarantee expected program behavior.</a:t>
            </a:r>
          </a:p>
          <a:p>
            <a:pPr marL="514350" indent="-514350">
              <a:buAutoNum type="alphaLcParenR"/>
            </a:pPr>
            <a:r>
              <a:rPr lang="en-US" dirty="0" smtClean="0"/>
              <a:t>Multithreading is just a really bad idea.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6452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Clicker Question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8600" y="838200"/>
            <a:ext cx="868680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Previous example shows us that</a:t>
            </a:r>
          </a:p>
          <a:p>
            <a:pPr marL="457200" indent="-457200">
              <a:buFontTx/>
              <a:buAutoNum type="alphaLcParenR"/>
            </a:pPr>
            <a:endParaRPr lang="en-US" dirty="0" smtClean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Caches can be incoherent even if there is a coherence protocol.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Cache coherence protocols are </a:t>
            </a:r>
            <a:r>
              <a:rPr lang="en-US" dirty="0"/>
              <a:t>not rich enough to support multi-threaded </a:t>
            </a:r>
            <a:r>
              <a:rPr lang="en-US" dirty="0" smtClean="0"/>
              <a:t>programs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Coherent caches are not enough to guarantee expected program behavior.</a:t>
            </a:r>
          </a:p>
          <a:p>
            <a:pPr marL="514350" indent="-514350">
              <a:buAutoNum type="alphaLcParenR"/>
            </a:pPr>
            <a:r>
              <a:rPr lang="en-US" dirty="0" smtClean="0"/>
              <a:t>Multithreading is just a really bad idea.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91600" cy="66452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5791200"/>
            <a:ext cx="3733800" cy="65468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486775" cy="5419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Need it to exploit multiple processing </a:t>
            </a:r>
            <a:r>
              <a:rPr lang="en-US" dirty="0" smtClean="0"/>
              <a:t>units</a:t>
            </a:r>
          </a:p>
          <a:p>
            <a:pPr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…to parallelize for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…</a:t>
            </a:r>
            <a:r>
              <a:rPr lang="en-US" dirty="0"/>
              <a:t>to write servers that handle many </a:t>
            </a:r>
            <a:r>
              <a:rPr lang="en-US" dirty="0" smtClean="0"/>
              <a:t>clients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Problem</a:t>
            </a:r>
            <a:r>
              <a:rPr lang="en-US" dirty="0"/>
              <a:t>: hard even for experienced programmers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Behavior can depend on subtle timing differences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Bugs may be impossible to reproduce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Needed: synchronization of threads</a:t>
            </a:r>
          </a:p>
        </p:txBody>
      </p:sp>
      <p:sp>
        <p:nvSpPr>
          <p:cNvPr id="52695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with </a:t>
            </a:r>
            <a:r>
              <a:rPr lang="en-US" dirty="0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950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Programming with threads</a:t>
            </a:r>
            <a:endParaRPr lang="en-US"/>
          </a:p>
        </p:txBody>
      </p:sp>
      <p:sp>
        <p:nvSpPr>
          <p:cNvPr id="5269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80010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Within a thread: execution is sequential</a:t>
            </a:r>
          </a:p>
          <a:p>
            <a:r>
              <a:rPr lang="en-US" sz="2800" dirty="0" smtClean="0"/>
              <a:t>Between threads?</a:t>
            </a:r>
          </a:p>
          <a:p>
            <a:pPr lvl="1"/>
            <a:r>
              <a:rPr lang="en-US" sz="2400" dirty="0" smtClean="0"/>
              <a:t>No ordering or timing guarantees</a:t>
            </a:r>
          </a:p>
          <a:p>
            <a:pPr lvl="1"/>
            <a:r>
              <a:rPr lang="en-US" sz="2400" dirty="0" smtClean="0"/>
              <a:t>Might even run on different cores at the same time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Problem:</a:t>
            </a:r>
            <a:r>
              <a:rPr lang="en-US" sz="2800" dirty="0" smtClean="0"/>
              <a:t> hard to program, hard to reason about</a:t>
            </a:r>
          </a:p>
          <a:p>
            <a:pPr lvl="1"/>
            <a:r>
              <a:rPr lang="en-US" sz="2400" dirty="0" smtClean="0"/>
              <a:t>Behavior can depend on subtle timing differences</a:t>
            </a:r>
          </a:p>
          <a:p>
            <a:pPr lvl="1"/>
            <a:r>
              <a:rPr lang="en-US" sz="2400" dirty="0" smtClean="0"/>
              <a:t>Bugs may be impossible to reproduce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Cache coherency is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800" dirty="0" smtClean="0"/>
              <a:t> sufficient…</a:t>
            </a:r>
          </a:p>
          <a:p>
            <a:r>
              <a:rPr lang="en-US" sz="2800" dirty="0" smtClean="0"/>
              <a:t>Need explicit synchronization to make sense of concurrency!</a:t>
            </a:r>
          </a:p>
        </p:txBody>
      </p:sp>
    </p:spTree>
    <p:extLst>
      <p:ext uri="{BB962C8B-B14F-4D97-AF65-F5344CB8AC3E}">
        <p14:creationId xmlns:p14="http://schemas.microsoft.com/office/powerpoint/2010/main" val="29135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with Threads</a:t>
            </a:r>
            <a:endParaRPr lang="en-US" dirty="0"/>
          </a:p>
        </p:txBody>
      </p:sp>
      <p:sp>
        <p:nvSpPr>
          <p:cNvPr id="527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Concurrency poses challenges for: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Correctness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Threads accessing shared memory should not interfere with each other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Liveness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Threads should not get stuck, should make forward progress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Program should make good use of available computing resources (e.g., processors).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Fairness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Resources apportioned fairly between threads</a:t>
            </a:r>
          </a:p>
        </p:txBody>
      </p:sp>
    </p:spTree>
    <p:extLst>
      <p:ext uri="{BB962C8B-B14F-4D97-AF65-F5344CB8AC3E}">
        <p14:creationId xmlns:p14="http://schemas.microsoft.com/office/powerpoint/2010/main" val="36178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Multi-Threaded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Apache web server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void main() {</a:t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setup();</a:t>
            </a:r>
          </a:p>
          <a:p>
            <a:r>
              <a:rPr lang="en-US" sz="2400" dirty="0" smtClean="0">
                <a:latin typeface="Consolas" pitchFamily="49" charset="0"/>
              </a:rPr>
              <a:t>	while (c = </a:t>
            </a:r>
            <a:r>
              <a:rPr lang="en-US" sz="2400" dirty="0" err="1" smtClean="0">
                <a:latin typeface="Consolas" pitchFamily="49" charset="0"/>
              </a:rPr>
              <a:t>accept_connection</a:t>
            </a:r>
            <a:r>
              <a:rPr lang="en-US" sz="2400" dirty="0" smtClean="0">
                <a:latin typeface="Consolas" pitchFamily="49" charset="0"/>
              </a:rPr>
              <a:t>()) {</a:t>
            </a:r>
          </a:p>
          <a:p>
            <a:r>
              <a:rPr lang="en-US" sz="2400" dirty="0" smtClean="0">
                <a:latin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 = </a:t>
            </a:r>
            <a:r>
              <a:rPr lang="en-US" sz="2400" dirty="0" err="1" smtClean="0">
                <a:latin typeface="Consolas" pitchFamily="49" charset="0"/>
              </a:rPr>
              <a:t>read_request</a:t>
            </a:r>
            <a:r>
              <a:rPr lang="en-US" sz="2400" dirty="0" smtClean="0">
                <a:latin typeface="Consolas" pitchFamily="49" charset="0"/>
              </a:rPr>
              <a:t>(c);</a:t>
            </a:r>
          </a:p>
          <a:p>
            <a:r>
              <a:rPr lang="en-US" sz="2400" dirty="0" smtClean="0">
                <a:latin typeface="Consolas" pitchFamily="49" charset="0"/>
              </a:rPr>
              <a:t>		hits[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]++;</a:t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err="1" smtClean="0">
                <a:latin typeface="Consolas" pitchFamily="49" charset="0"/>
              </a:rPr>
              <a:t>send_response</a:t>
            </a:r>
            <a:r>
              <a:rPr lang="en-US" sz="2400" dirty="0" smtClean="0">
                <a:latin typeface="Consolas" pitchFamily="49" charset="0"/>
              </a:rPr>
              <a:t>(c, 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</a:p>
          <a:p>
            <a:r>
              <a:rPr lang="en-US" sz="2400" dirty="0" smtClean="0">
                <a:latin typeface="Consolas" pitchFamily="49" charset="0"/>
              </a:rPr>
              <a:t>	}</a:t>
            </a:r>
          </a:p>
          <a:p>
            <a:r>
              <a:rPr lang="en-US" sz="2400" dirty="0" smtClean="0">
                <a:latin typeface="Consolas" pitchFamily="49" charset="0"/>
              </a:rPr>
              <a:t>	cleanup();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web server</a:t>
            </a:r>
            <a:endParaRPr lang="en-US" dirty="0"/>
          </a:p>
        </p:txBody>
      </p:sp>
      <p:sp>
        <p:nvSpPr>
          <p:cNvPr id="5273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client request handled by a separate thread (in parallel)</a:t>
            </a:r>
          </a:p>
          <a:p>
            <a:pPr lvl="1"/>
            <a:r>
              <a:rPr lang="en-US" dirty="0" smtClean="0"/>
              <a:t>Some shared state: hit counter, ...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(look familiar?)</a:t>
            </a:r>
          </a:p>
          <a:p>
            <a:r>
              <a:rPr lang="en-US" dirty="0" smtClean="0"/>
              <a:t>Timing-dependent failure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race condition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 hard to reproduce  hard to debug</a:t>
            </a:r>
          </a:p>
        </p:txBody>
      </p:sp>
      <p:sp>
        <p:nvSpPr>
          <p:cNvPr id="5273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9847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29847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971800"/>
            <a:ext cx="3581400" cy="181588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2971800"/>
            <a:ext cx="3352800" cy="181588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8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04" grpId="0"/>
      <p:bldP spid="7" grpId="0"/>
      <p:bldP spid="8" grpId="0" animBg="1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20725"/>
          </a:xfrm>
          <a:noFill/>
          <a:ln/>
        </p:spPr>
        <p:txBody>
          <a:bodyPr/>
          <a:lstStyle/>
          <a:p>
            <a:r>
              <a:rPr lang="en-US" dirty="0" smtClean="0"/>
              <a:t>Two threads, one counter</a:t>
            </a:r>
            <a:endParaRPr lang="en-US" dirty="0"/>
          </a:p>
        </p:txBody>
      </p:sp>
      <p:sp>
        <p:nvSpPr>
          <p:cNvPr id="52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5499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Possible result: lost update!  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dirty="0"/>
              <a:t>Timing-dependent failure </a:t>
            </a: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race condition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Very hard </a:t>
            </a:r>
            <a:r>
              <a:rPr lang="en-US" sz="2400" b="1" dirty="0">
                <a:sym typeface="Symbol" pitchFamily="18" charset="2"/>
              </a:rPr>
              <a:t>to reproduce  Difficult to debug</a:t>
            </a:r>
          </a:p>
        </p:txBody>
      </p:sp>
      <p:sp>
        <p:nvSpPr>
          <p:cNvPr id="5275652" name="Text Box 4"/>
          <p:cNvSpPr txBox="1">
            <a:spLocks noChangeArrowheads="1"/>
          </p:cNvSpPr>
          <p:nvPr/>
        </p:nvSpPr>
        <p:spPr bwMode="auto">
          <a:xfrm>
            <a:off x="5226627" y="4160372"/>
            <a:ext cx="3459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ADDIU/SW: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5275653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75654" name="Text Box 6"/>
          <p:cNvSpPr txBox="1">
            <a:spLocks noChangeArrowheads="1"/>
          </p:cNvSpPr>
          <p:nvPr/>
        </p:nvSpPr>
        <p:spPr bwMode="auto">
          <a:xfrm>
            <a:off x="2448406" y="3123734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5275655" name="Text Box 7"/>
          <p:cNvSpPr txBox="1">
            <a:spLocks noChangeArrowheads="1"/>
          </p:cNvSpPr>
          <p:nvPr/>
        </p:nvSpPr>
        <p:spPr bwMode="auto">
          <a:xfrm>
            <a:off x="1583735" y="3887322"/>
            <a:ext cx="35365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ADDIU/SW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: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5275656" name="Text Box 8"/>
          <p:cNvSpPr txBox="1">
            <a:spLocks noChangeArrowheads="1"/>
          </p:cNvSpPr>
          <p:nvPr/>
        </p:nvSpPr>
        <p:spPr bwMode="auto">
          <a:xfrm>
            <a:off x="5344006" y="3476159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5275657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75658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75659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5275660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hits = 1</a:t>
            </a:r>
          </a:p>
        </p:txBody>
      </p:sp>
      <p:sp>
        <p:nvSpPr>
          <p:cNvPr id="5275661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hits = 0</a:t>
            </a:r>
          </a:p>
        </p:txBody>
      </p:sp>
      <p:sp>
        <p:nvSpPr>
          <p:cNvPr id="5275662" name="Line 14"/>
          <p:cNvSpPr>
            <a:spLocks noChangeShapeType="1"/>
          </p:cNvSpPr>
          <p:nvPr/>
        </p:nvSpPr>
        <p:spPr bwMode="auto">
          <a:xfrm>
            <a:off x="1600200" y="2590800"/>
            <a:ext cx="0" cy="1828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75663" name="Text Box 15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9365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7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7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5652" grpId="0"/>
      <p:bldP spid="5275653" grpId="0" animBg="1"/>
      <p:bldP spid="5275654" grpId="0"/>
      <p:bldP spid="5275655" grpId="0"/>
      <p:bldP spid="5275656" grpId="0"/>
      <p:bldP spid="5275657" grpId="0"/>
      <p:bldP spid="5275658" grpId="0" animBg="1"/>
      <p:bldP spid="5275659" grpId="0"/>
      <p:bldP spid="5275660" grpId="0"/>
      <p:bldP spid="5275661" grpId="0"/>
      <p:bldP spid="5275662" grpId="0" animBg="1"/>
      <p:bldP spid="527566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Race conditions</a:t>
            </a:r>
            <a:endParaRPr lang="en-US"/>
          </a:p>
        </p:txBody>
      </p:sp>
      <p:sp>
        <p:nvSpPr>
          <p:cNvPr id="5277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Timing-dependent error involving access to shared state </a:t>
            </a:r>
          </a:p>
          <a:p>
            <a:r>
              <a:rPr lang="en-US" sz="2800" dirty="0" smtClean="0"/>
              <a:t>Race conditions depend on how threads are scheduled</a:t>
            </a:r>
          </a:p>
          <a:p>
            <a:pPr lvl="1"/>
            <a:r>
              <a:rPr lang="en-US" sz="2400" dirty="0" smtClean="0"/>
              <a:t>i.e. who wins “races” to update state</a:t>
            </a:r>
          </a:p>
          <a:p>
            <a:endParaRPr lang="en-US" sz="2800" dirty="0" smtClean="0"/>
          </a:p>
          <a:p>
            <a:r>
              <a:rPr lang="en-US" sz="2800" dirty="0" smtClean="0"/>
              <a:t>Challenges of Race </a:t>
            </a:r>
            <a:r>
              <a:rPr lang="en-US" sz="2800" dirty="0"/>
              <a:t>C</a:t>
            </a:r>
            <a:r>
              <a:rPr lang="en-US" sz="2800" dirty="0" smtClean="0"/>
              <a:t>onditions</a:t>
            </a:r>
          </a:p>
          <a:p>
            <a:pPr lvl="1"/>
            <a:r>
              <a:rPr lang="en-US" sz="2400" dirty="0" smtClean="0"/>
              <a:t>Races are intermittent, may occur rarely</a:t>
            </a:r>
          </a:p>
          <a:p>
            <a:pPr lvl="1"/>
            <a:r>
              <a:rPr lang="en-US" sz="2400" dirty="0" smtClean="0"/>
              <a:t>Timing dependent = small changes can hide bug</a:t>
            </a:r>
          </a:p>
          <a:p>
            <a:endParaRPr lang="en-US" sz="2800" dirty="0" smtClean="0"/>
          </a:p>
          <a:p>
            <a:r>
              <a:rPr lang="en-US" sz="2800" dirty="0" smtClean="0"/>
              <a:t>Program is correct </a:t>
            </a:r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only</a:t>
            </a:r>
            <a:r>
              <a:rPr lang="en-US" sz="2800" dirty="0" smtClean="0">
                <a:solidFill>
                  <a:srgbClr val="00F6FF"/>
                </a:solidFill>
              </a:rPr>
              <a:t> </a:t>
            </a:r>
            <a:r>
              <a:rPr lang="en-US" sz="2800" dirty="0" smtClean="0"/>
              <a:t>if </a:t>
            </a:r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all possible</a:t>
            </a:r>
            <a:r>
              <a:rPr lang="en-US" sz="2800" dirty="0" smtClean="0">
                <a:solidFill>
                  <a:srgbClr val="00F6FF"/>
                </a:solidFill>
              </a:rPr>
              <a:t> </a:t>
            </a:r>
            <a:r>
              <a:rPr lang="en-US" sz="2800" dirty="0" smtClean="0"/>
              <a:t>schedules are safe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Number of possible schedules is huge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Imagine adversary who switches contexts at worst possible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4800600"/>
            <a:ext cx="8839200" cy="1447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Critical Sections</a:t>
            </a:r>
            <a:endParaRPr lang="en-US" dirty="0"/>
          </a:p>
        </p:txBody>
      </p:sp>
      <p:sp>
        <p:nvSpPr>
          <p:cNvPr id="5279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838200"/>
            <a:ext cx="8077200" cy="5638800"/>
          </a:xfrm>
        </p:spPr>
        <p:txBody>
          <a:bodyPr>
            <a:noAutofit/>
          </a:bodyPr>
          <a:lstStyle/>
          <a:p>
            <a:r>
              <a:rPr lang="en-US" dirty="0" smtClean="0"/>
              <a:t>What if we can designate parts of the execution as </a:t>
            </a:r>
            <a:r>
              <a:rPr lang="en-US" dirty="0" smtClean="0">
                <a:solidFill>
                  <a:srgbClr val="FFFF00"/>
                </a:solidFill>
              </a:rPr>
              <a:t>critical sections</a:t>
            </a:r>
          </a:p>
          <a:p>
            <a:pPr lvl="1"/>
            <a:r>
              <a:rPr lang="en-US" dirty="0" smtClean="0"/>
              <a:t>Rule: only one thread can be “inside” a critical section</a:t>
            </a:r>
            <a:endParaRPr lang="en-US" dirty="0"/>
          </a:p>
        </p:txBody>
      </p:sp>
      <p:sp>
        <p:nvSpPr>
          <p:cNvPr id="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192482"/>
            <a:ext cx="3581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3268682"/>
            <a:ext cx="335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650" y="3184498"/>
            <a:ext cx="3581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3265998"/>
            <a:ext cx="335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4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8358</Words>
  <Application>Microsoft Office PowerPoint</Application>
  <PresentationFormat>On-screen Show (4:3)</PresentationFormat>
  <Paragraphs>2688</Paragraphs>
  <Slides>145</Slides>
  <Notes>119</Notes>
  <HiddenSlides>11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9" baseType="lpstr">
      <vt:lpstr>ＭＳ Ｐゴシック</vt:lpstr>
      <vt:lpstr>Arial</vt:lpstr>
      <vt:lpstr>Calibri</vt:lpstr>
      <vt:lpstr>Cambria Math</vt:lpstr>
      <vt:lpstr>Comic Sans MS</vt:lpstr>
      <vt:lpstr>Consolas</vt:lpstr>
      <vt:lpstr>Courier New</vt:lpstr>
      <vt:lpstr>Helvetica</vt:lpstr>
      <vt:lpstr>Lucida Console</vt:lpstr>
      <vt:lpstr>Symbol</vt:lpstr>
      <vt:lpstr>Tahoma</vt:lpstr>
      <vt:lpstr>Times New Roman</vt:lpstr>
      <vt:lpstr>Wingdings</vt:lpstr>
      <vt:lpstr>Office Theme</vt:lpstr>
      <vt:lpstr>Parallelism, Multicore, and Synchronization</vt:lpstr>
      <vt:lpstr>Announcements</vt:lpstr>
      <vt:lpstr>xkcd/619</vt:lpstr>
      <vt:lpstr>Big Picture: Multicore and Parallelism</vt:lpstr>
      <vt:lpstr>Big Picture: Multicore and Parallelism</vt:lpstr>
      <vt:lpstr>Big Picture: Multicore and Parallelism</vt:lpstr>
      <vt:lpstr>Big Picture: Multicore and Parallelism</vt:lpstr>
      <vt:lpstr>Pitfall: Amdahl’s Law</vt:lpstr>
      <vt:lpstr>Pitfall: Amdahl’s Law</vt:lpstr>
      <vt:lpstr>Pitfall: Amdahl’s Law</vt:lpstr>
      <vt:lpstr>Scaling Example</vt:lpstr>
      <vt:lpstr>Scaling Example</vt:lpstr>
      <vt:lpstr>Takeaway</vt:lpstr>
      <vt:lpstr>Performance Improvement 101</vt:lpstr>
      <vt:lpstr>Clock frequencies have stalled</vt:lpstr>
      <vt:lpstr>Improving IPC via ILP</vt:lpstr>
      <vt:lpstr>Instruction-Level Parallelism (ILP)</vt:lpstr>
      <vt:lpstr>Instruction-Level Parallelism (ILP)</vt:lpstr>
      <vt:lpstr>Multiple issue pipeline</vt:lpstr>
      <vt:lpstr>Static Multiple Issue</vt:lpstr>
      <vt:lpstr>MIPS with Static Dual Issue</vt:lpstr>
      <vt:lpstr>Scheduling Example</vt:lpstr>
      <vt:lpstr>Scheduling Example</vt:lpstr>
      <vt:lpstr>Techniques and Limits of Static Scheduling</vt:lpstr>
      <vt:lpstr>Speculation</vt:lpstr>
      <vt:lpstr>Optimizations to make it work</vt:lpstr>
      <vt:lpstr>Scheduling Example</vt:lpstr>
      <vt:lpstr>Scheduling Example</vt:lpstr>
      <vt:lpstr>Limits of Static Scheduling </vt:lpstr>
      <vt:lpstr>Limits of Static Scheduling </vt:lpstr>
      <vt:lpstr>Limits of Static Scheduling </vt:lpstr>
      <vt:lpstr>Improving IPC via ILP</vt:lpstr>
      <vt:lpstr>Dynamic Multiple Issue</vt:lpstr>
      <vt:lpstr>Dynamic Multiple Issue</vt:lpstr>
      <vt:lpstr>Effectiveness of OoO Superscalar</vt:lpstr>
      <vt:lpstr>Improving IPC via ILP  TLP</vt:lpstr>
      <vt:lpstr>What is a thread?</vt:lpstr>
      <vt:lpstr>Standard Multithreading Picture</vt:lpstr>
      <vt:lpstr>Power Efficiency</vt:lpstr>
      <vt:lpstr>Moore’s Law</vt:lpstr>
      <vt:lpstr>Why Multicore?</vt:lpstr>
      <vt:lpstr>Power Limits</vt:lpstr>
      <vt:lpstr>Power Wall</vt:lpstr>
      <vt:lpstr>Why Multicore? </vt:lpstr>
      <vt:lpstr>Power Efficiency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Parallelism is a necessity</vt:lpstr>
      <vt:lpstr>Parallel Programming</vt:lpstr>
      <vt:lpstr>Big Picture: Parallelism and Synchronization</vt:lpstr>
      <vt:lpstr>Parallelism &amp;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Cache Coherency Problem</vt:lpstr>
      <vt:lpstr>Cache Coherency Problem</vt:lpstr>
      <vt:lpstr>Cache Coherency Problem, WB $</vt:lpstr>
      <vt:lpstr>Not just a problem for Write-Back Caches</vt:lpstr>
      <vt:lpstr>Two issues</vt:lpstr>
      <vt:lpstr>Coherence Defined</vt:lpstr>
      <vt:lpstr>Cache Coherence Protocols</vt:lpstr>
      <vt:lpstr>Snooping</vt:lpstr>
      <vt:lpstr>Invalidating Snooping Protocols</vt:lpstr>
      <vt:lpstr>Writing</vt:lpstr>
      <vt:lpstr>Hardware Cache Coherence</vt:lpstr>
      <vt:lpstr>VI Coherence Protocol</vt:lpstr>
      <vt:lpstr>VI Protocol (Write-Back Cache)</vt:lpstr>
      <vt:lpstr>VI Coherence Question</vt:lpstr>
      <vt:lpstr>VI  MSI</vt:lpstr>
      <vt:lpstr>MSI Protocol (Write-Back Cache)</vt:lpstr>
      <vt:lpstr>Cache Coherence and Cache Misses</vt:lpstr>
      <vt:lpstr>More Cache Coherence</vt:lpstr>
      <vt:lpstr>Takeaway: Summary of cache coherence</vt:lpstr>
      <vt:lpstr>Next Goal: Synchronization</vt:lpstr>
      <vt:lpstr>Are We Done Yet?</vt:lpstr>
      <vt:lpstr>Is Cache Coherency Sufficient?</vt:lpstr>
      <vt:lpstr>Clicker Question</vt:lpstr>
      <vt:lpstr>Clicker Question</vt:lpstr>
      <vt:lpstr>Programming with Threads</vt:lpstr>
      <vt:lpstr>Programming with threads</vt:lpstr>
      <vt:lpstr>Programming with Threads</vt:lpstr>
      <vt:lpstr>Example: Multi-Threaded Program</vt:lpstr>
      <vt:lpstr>Example: web server</vt:lpstr>
      <vt:lpstr>Two threads, one counter</vt:lpstr>
      <vt:lpstr>Race conditions</vt:lpstr>
      <vt:lpstr>Critical Sections</vt:lpstr>
      <vt:lpstr>Critical Sections</vt:lpstr>
      <vt:lpstr> Mutual Exclusion Lock (Mutex)</vt:lpstr>
      <vt:lpstr>Mutexes</vt:lpstr>
      <vt:lpstr>Next Goal</vt:lpstr>
      <vt:lpstr>Hardware Support for Synchronization</vt:lpstr>
      <vt:lpstr>Synchronization in MIPS </vt:lpstr>
      <vt:lpstr>Synchronization in MIPS </vt:lpstr>
      <vt:lpstr>Synchronization in MIPS </vt:lpstr>
      <vt:lpstr>Atomic Increment in Action</vt:lpstr>
      <vt:lpstr>Atomic Increment in Action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Now we can write parallel and correct programs</vt:lpstr>
      <vt:lpstr>Alternative Atomic Instructions</vt:lpstr>
      <vt:lpstr>Synchronization</vt:lpstr>
      <vt:lpstr>Summary</vt:lpstr>
      <vt:lpstr>Next Goal</vt:lpstr>
      <vt:lpstr>Producer/Consumer Example (1)</vt:lpstr>
      <vt:lpstr>Producer/Consumer Example (1)</vt:lpstr>
      <vt:lpstr>Producer/Consumer Example (1)</vt:lpstr>
      <vt:lpstr>Producer/Consumer Example (1)</vt:lpstr>
      <vt:lpstr>Producer/Consumer Example (1)</vt:lpstr>
      <vt:lpstr>Protecting an invariant Example (2)</vt:lpstr>
      <vt:lpstr>Protecting an invariant Example (2)</vt:lpstr>
      <vt:lpstr>Guidelines for successful mutexing</vt:lpstr>
      <vt:lpstr>Beyond mutexes Example (3)</vt:lpstr>
      <vt:lpstr>Beyond mutexes Example (3)</vt:lpstr>
      <vt:lpstr>Beyond mutexes Example (3)</vt:lpstr>
      <vt:lpstr>Beyond mutexes Example (4)</vt:lpstr>
      <vt:lpstr>Beyond mutexes Example (4)</vt:lpstr>
      <vt:lpstr>PowerPoint Presentation</vt:lpstr>
      <vt:lpstr>Condition variables</vt:lpstr>
      <vt:lpstr>Using a condition variable Example (5)</vt:lpstr>
      <vt:lpstr>Monitors</vt:lpstr>
      <vt:lpstr>Java concurrency</vt:lpstr>
      <vt:lpstr>Language-level Synchronization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228</cp:revision>
  <cp:lastPrinted>2015-04-16T17:13:30Z</cp:lastPrinted>
  <dcterms:created xsi:type="dcterms:W3CDTF">2012-11-28T14:27:55Z</dcterms:created>
  <dcterms:modified xsi:type="dcterms:W3CDTF">2018-04-26T11:27:02Z</dcterms:modified>
</cp:coreProperties>
</file>