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8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4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67" r:id="rId2"/>
    <p:sldId id="344" r:id="rId3"/>
    <p:sldId id="347" r:id="rId4"/>
    <p:sldId id="315" r:id="rId5"/>
    <p:sldId id="341" r:id="rId6"/>
    <p:sldId id="316" r:id="rId7"/>
    <p:sldId id="355" r:id="rId8"/>
    <p:sldId id="345" r:id="rId9"/>
    <p:sldId id="368" r:id="rId10"/>
    <p:sldId id="369" r:id="rId11"/>
    <p:sldId id="370" r:id="rId12"/>
    <p:sldId id="371" r:id="rId13"/>
    <p:sldId id="372" r:id="rId14"/>
    <p:sldId id="320" r:id="rId15"/>
    <p:sldId id="323" r:id="rId16"/>
    <p:sldId id="322" r:id="rId17"/>
    <p:sldId id="373" r:id="rId18"/>
    <p:sldId id="374" r:id="rId19"/>
    <p:sldId id="375" r:id="rId20"/>
    <p:sldId id="376" r:id="rId21"/>
    <p:sldId id="336" r:id="rId22"/>
    <p:sldId id="377" r:id="rId23"/>
    <p:sldId id="383" r:id="rId24"/>
    <p:sldId id="328" r:id="rId25"/>
    <p:sldId id="329" r:id="rId26"/>
    <p:sldId id="356" r:id="rId27"/>
    <p:sldId id="384" r:id="rId28"/>
    <p:sldId id="385" r:id="rId29"/>
    <p:sldId id="318" r:id="rId30"/>
    <p:sldId id="386" r:id="rId31"/>
    <p:sldId id="333" r:id="rId32"/>
    <p:sldId id="273" r:id="rId33"/>
    <p:sldId id="387" r:id="rId34"/>
    <p:sldId id="388" r:id="rId35"/>
    <p:sldId id="389" r:id="rId36"/>
    <p:sldId id="390" r:id="rId37"/>
    <p:sldId id="391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63" d="100"/>
          <a:sy n="63" d="100"/>
        </p:scale>
        <p:origin x="39" y="4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98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96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2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Inline assembly</a:t>
            </a:r>
          </a:p>
          <a:p>
            <a:endParaRPr lang="en-US" dirty="0" smtClean="0"/>
          </a:p>
          <a:p>
            <a:r>
              <a:rPr lang="en-US" dirty="0" smtClean="0"/>
              <a:t>4 is </a:t>
            </a:r>
            <a:r>
              <a:rPr lang="en-US" dirty="0" err="1" smtClean="0"/>
              <a:t>getc</a:t>
            </a:r>
            <a:r>
              <a:rPr lang="en-US" dirty="0" smtClean="0"/>
              <a:t> syscall</a:t>
            </a:r>
            <a:r>
              <a:rPr lang="en-US" baseline="0" dirty="0" smtClean="0"/>
              <a:t> name!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86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When an application needs to perform a privileged operation, it needs to invoke the 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2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29490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0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22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19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</a:t>
            </a:r>
            <a:r>
              <a:rPr lang="en-US" dirty="0" smtClean="0"/>
              <a:t> and imprecise exceptions</a:t>
            </a:r>
          </a:p>
          <a:p>
            <a:pPr lvl="1"/>
            <a:r>
              <a:rPr lang="en-US" dirty="0" smtClean="0"/>
              <a:t>In pipelined architecture</a:t>
            </a:r>
          </a:p>
          <a:p>
            <a:pPr lvl="2"/>
            <a:r>
              <a:rPr lang="en-US" dirty="0" smtClean="0"/>
              <a:t>Have to correctly identify PC of exception</a:t>
            </a:r>
          </a:p>
          <a:p>
            <a:pPr lvl="2"/>
            <a:r>
              <a:rPr lang="en-US" dirty="0" smtClean="0"/>
              <a:t>MIPS and modern processors support this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08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8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3" y="4788937"/>
            <a:ext cx="6241627" cy="4535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26" tIns="51062" rIns="102126" bIns="51062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</a:t>
            </a:r>
            <a:r>
              <a:rPr lang="en-US" dirty="0" smtClean="0"/>
              <a:t> and imprecise exceptions</a:t>
            </a:r>
          </a:p>
          <a:p>
            <a:pPr lvl="1"/>
            <a:r>
              <a:rPr lang="en-US" dirty="0" smtClean="0"/>
              <a:t>In pipelined architecture</a:t>
            </a:r>
          </a:p>
          <a:p>
            <a:pPr lvl="2"/>
            <a:r>
              <a:rPr lang="en-US" dirty="0" smtClean="0"/>
              <a:t>Have to correctly identify PC of exception</a:t>
            </a:r>
          </a:p>
          <a:p>
            <a:pPr lvl="2"/>
            <a:r>
              <a:rPr lang="en-US" dirty="0" smtClean="0"/>
              <a:t>MIPS and modern processors support this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9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</a:t>
            </a:r>
            <a:r>
              <a:rPr lang="en-US" dirty="0" smtClean="0"/>
              <a:t> and imprecise exceptions</a:t>
            </a:r>
          </a:p>
          <a:p>
            <a:pPr lvl="1"/>
            <a:r>
              <a:rPr lang="en-US" dirty="0" smtClean="0"/>
              <a:t>In pipelined architecture</a:t>
            </a:r>
          </a:p>
          <a:p>
            <a:pPr lvl="2"/>
            <a:r>
              <a:rPr lang="en-US" dirty="0" smtClean="0"/>
              <a:t>Have to correctly identify PC of exception</a:t>
            </a:r>
          </a:p>
          <a:p>
            <a:pPr lvl="2"/>
            <a:r>
              <a:rPr lang="en-US" dirty="0" smtClean="0"/>
              <a:t>MIPS and modern processors support this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22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1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3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8588" y="650875"/>
            <a:ext cx="5019675" cy="3763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698" y="4787222"/>
            <a:ext cx="6723079" cy="45355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382" tIns="50691" rIns="101382" bIns="5069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55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you ENFORCE this trusted abstraction?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8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9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0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 smtClean="0"/>
              <a:t>exception</a:t>
            </a:r>
            <a:r>
              <a:rPr lang="en-US" dirty="0" smtClean="0"/>
              <a:t> 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</a:t>
            </a:r>
            <a:r>
              <a:rPr lang="en-US" smtClean="0"/>
              <a:t>Spring 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2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tags" Target="../tags/tag49.xml"/><Relationship Id="rId21" Type="http://schemas.openxmlformats.org/officeDocument/2006/relationships/tags" Target="../tags/tag67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tags" Target="../tags/tag105.xml"/><Relationship Id="rId3" Type="http://schemas.openxmlformats.org/officeDocument/2006/relationships/tags" Target="../tags/tag90.xml"/><Relationship Id="rId21" Type="http://schemas.openxmlformats.org/officeDocument/2006/relationships/tags" Target="../tags/tag108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tags" Target="../tags/tag107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97.xml"/><Relationship Id="rId19" Type="http://schemas.openxmlformats.org/officeDocument/2006/relationships/tags" Target="../tags/tag106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" Type="http://schemas.openxmlformats.org/officeDocument/2006/relationships/tags" Target="../tags/tag111.xml"/><Relationship Id="rId21" Type="http://schemas.openxmlformats.org/officeDocument/2006/relationships/tags" Target="../tags/tag129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0" Type="http://schemas.openxmlformats.org/officeDocument/2006/relationships/tags" Target="../tags/tag128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3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10" Type="http://schemas.openxmlformats.org/officeDocument/2006/relationships/tags" Target="../tags/tag118.xml"/><Relationship Id="rId19" Type="http://schemas.openxmlformats.org/officeDocument/2006/relationships/tags" Target="../tags/tag127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tags" Target="../tags/tag122.xml"/><Relationship Id="rId22" Type="http://schemas.openxmlformats.org/officeDocument/2006/relationships/tags" Target="../tags/tag1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17" Type="http://schemas.openxmlformats.org/officeDocument/2006/relationships/tags" Target="../tags/tag250.xml"/><Relationship Id="rId21" Type="http://schemas.openxmlformats.org/officeDocument/2006/relationships/tags" Target="../tags/tag154.xml"/><Relationship Id="rId42" Type="http://schemas.openxmlformats.org/officeDocument/2006/relationships/tags" Target="../tags/tag175.xml"/><Relationship Id="rId63" Type="http://schemas.openxmlformats.org/officeDocument/2006/relationships/tags" Target="../tags/tag196.xml"/><Relationship Id="rId84" Type="http://schemas.openxmlformats.org/officeDocument/2006/relationships/tags" Target="../tags/tag217.xml"/><Relationship Id="rId138" Type="http://schemas.openxmlformats.org/officeDocument/2006/relationships/tags" Target="../tags/tag271.xml"/><Relationship Id="rId107" Type="http://schemas.openxmlformats.org/officeDocument/2006/relationships/tags" Target="../tags/tag240.xml"/><Relationship Id="rId11" Type="http://schemas.openxmlformats.org/officeDocument/2006/relationships/tags" Target="../tags/tag144.xml"/><Relationship Id="rId32" Type="http://schemas.openxmlformats.org/officeDocument/2006/relationships/tags" Target="../tags/tag165.xml"/><Relationship Id="rId53" Type="http://schemas.openxmlformats.org/officeDocument/2006/relationships/tags" Target="../tags/tag186.xml"/><Relationship Id="rId74" Type="http://schemas.openxmlformats.org/officeDocument/2006/relationships/tags" Target="../tags/tag207.xml"/><Relationship Id="rId128" Type="http://schemas.openxmlformats.org/officeDocument/2006/relationships/tags" Target="../tags/tag261.xml"/><Relationship Id="rId149" Type="http://schemas.openxmlformats.org/officeDocument/2006/relationships/slideLayout" Target="../slideLayouts/slideLayout4.xml"/><Relationship Id="rId5" Type="http://schemas.openxmlformats.org/officeDocument/2006/relationships/tags" Target="../tags/tag138.xml"/><Relationship Id="rId95" Type="http://schemas.openxmlformats.org/officeDocument/2006/relationships/tags" Target="../tags/tag228.xml"/><Relationship Id="rId22" Type="http://schemas.openxmlformats.org/officeDocument/2006/relationships/tags" Target="../tags/tag155.xml"/><Relationship Id="rId27" Type="http://schemas.openxmlformats.org/officeDocument/2006/relationships/tags" Target="../tags/tag160.xml"/><Relationship Id="rId43" Type="http://schemas.openxmlformats.org/officeDocument/2006/relationships/tags" Target="../tags/tag176.xml"/><Relationship Id="rId48" Type="http://schemas.openxmlformats.org/officeDocument/2006/relationships/tags" Target="../tags/tag181.xml"/><Relationship Id="rId64" Type="http://schemas.openxmlformats.org/officeDocument/2006/relationships/tags" Target="../tags/tag197.xml"/><Relationship Id="rId69" Type="http://schemas.openxmlformats.org/officeDocument/2006/relationships/tags" Target="../tags/tag202.xml"/><Relationship Id="rId113" Type="http://schemas.openxmlformats.org/officeDocument/2006/relationships/tags" Target="../tags/tag246.xml"/><Relationship Id="rId118" Type="http://schemas.openxmlformats.org/officeDocument/2006/relationships/tags" Target="../tags/tag251.xml"/><Relationship Id="rId134" Type="http://schemas.openxmlformats.org/officeDocument/2006/relationships/tags" Target="../tags/tag267.xml"/><Relationship Id="rId139" Type="http://schemas.openxmlformats.org/officeDocument/2006/relationships/tags" Target="../tags/tag272.xml"/><Relationship Id="rId80" Type="http://schemas.openxmlformats.org/officeDocument/2006/relationships/tags" Target="../tags/tag213.xml"/><Relationship Id="rId85" Type="http://schemas.openxmlformats.org/officeDocument/2006/relationships/tags" Target="../tags/tag218.xml"/><Relationship Id="rId150" Type="http://schemas.openxmlformats.org/officeDocument/2006/relationships/notesSlide" Target="../notesSlides/notesSlide2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33" Type="http://schemas.openxmlformats.org/officeDocument/2006/relationships/tags" Target="../tags/tag166.xml"/><Relationship Id="rId38" Type="http://schemas.openxmlformats.org/officeDocument/2006/relationships/tags" Target="../tags/tag171.xml"/><Relationship Id="rId59" Type="http://schemas.openxmlformats.org/officeDocument/2006/relationships/tags" Target="../tags/tag192.xml"/><Relationship Id="rId103" Type="http://schemas.openxmlformats.org/officeDocument/2006/relationships/tags" Target="../tags/tag236.xml"/><Relationship Id="rId108" Type="http://schemas.openxmlformats.org/officeDocument/2006/relationships/tags" Target="../tags/tag241.xml"/><Relationship Id="rId124" Type="http://schemas.openxmlformats.org/officeDocument/2006/relationships/tags" Target="../tags/tag257.xml"/><Relationship Id="rId129" Type="http://schemas.openxmlformats.org/officeDocument/2006/relationships/tags" Target="../tags/tag262.xml"/><Relationship Id="rId54" Type="http://schemas.openxmlformats.org/officeDocument/2006/relationships/tags" Target="../tags/tag187.xml"/><Relationship Id="rId70" Type="http://schemas.openxmlformats.org/officeDocument/2006/relationships/tags" Target="../tags/tag203.xml"/><Relationship Id="rId75" Type="http://schemas.openxmlformats.org/officeDocument/2006/relationships/tags" Target="../tags/tag208.xml"/><Relationship Id="rId91" Type="http://schemas.openxmlformats.org/officeDocument/2006/relationships/tags" Target="../tags/tag224.xml"/><Relationship Id="rId96" Type="http://schemas.openxmlformats.org/officeDocument/2006/relationships/tags" Target="../tags/tag229.xml"/><Relationship Id="rId140" Type="http://schemas.openxmlformats.org/officeDocument/2006/relationships/tags" Target="../tags/tag273.xml"/><Relationship Id="rId145" Type="http://schemas.openxmlformats.org/officeDocument/2006/relationships/tags" Target="../tags/tag278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23" Type="http://schemas.openxmlformats.org/officeDocument/2006/relationships/tags" Target="../tags/tag156.xml"/><Relationship Id="rId28" Type="http://schemas.openxmlformats.org/officeDocument/2006/relationships/tags" Target="../tags/tag161.xml"/><Relationship Id="rId49" Type="http://schemas.openxmlformats.org/officeDocument/2006/relationships/tags" Target="../tags/tag182.xml"/><Relationship Id="rId114" Type="http://schemas.openxmlformats.org/officeDocument/2006/relationships/tags" Target="../tags/tag247.xml"/><Relationship Id="rId119" Type="http://schemas.openxmlformats.org/officeDocument/2006/relationships/tags" Target="../tags/tag252.xml"/><Relationship Id="rId44" Type="http://schemas.openxmlformats.org/officeDocument/2006/relationships/tags" Target="../tags/tag177.xml"/><Relationship Id="rId60" Type="http://schemas.openxmlformats.org/officeDocument/2006/relationships/tags" Target="../tags/tag193.xml"/><Relationship Id="rId65" Type="http://schemas.openxmlformats.org/officeDocument/2006/relationships/tags" Target="../tags/tag198.xml"/><Relationship Id="rId81" Type="http://schemas.openxmlformats.org/officeDocument/2006/relationships/tags" Target="../tags/tag214.xml"/><Relationship Id="rId86" Type="http://schemas.openxmlformats.org/officeDocument/2006/relationships/tags" Target="../tags/tag219.xml"/><Relationship Id="rId130" Type="http://schemas.openxmlformats.org/officeDocument/2006/relationships/tags" Target="../tags/tag263.xml"/><Relationship Id="rId135" Type="http://schemas.openxmlformats.org/officeDocument/2006/relationships/tags" Target="../tags/tag268.xml"/><Relationship Id="rId151" Type="http://schemas.openxmlformats.org/officeDocument/2006/relationships/image" Target="../media/image1.png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9" Type="http://schemas.openxmlformats.org/officeDocument/2006/relationships/tags" Target="../tags/tag172.xml"/><Relationship Id="rId109" Type="http://schemas.openxmlformats.org/officeDocument/2006/relationships/tags" Target="../tags/tag242.xml"/><Relationship Id="rId34" Type="http://schemas.openxmlformats.org/officeDocument/2006/relationships/tags" Target="../tags/tag167.xml"/><Relationship Id="rId50" Type="http://schemas.openxmlformats.org/officeDocument/2006/relationships/tags" Target="../tags/tag183.xml"/><Relationship Id="rId55" Type="http://schemas.openxmlformats.org/officeDocument/2006/relationships/tags" Target="../tags/tag188.xml"/><Relationship Id="rId76" Type="http://schemas.openxmlformats.org/officeDocument/2006/relationships/tags" Target="../tags/tag209.xml"/><Relationship Id="rId97" Type="http://schemas.openxmlformats.org/officeDocument/2006/relationships/tags" Target="../tags/tag230.xml"/><Relationship Id="rId104" Type="http://schemas.openxmlformats.org/officeDocument/2006/relationships/tags" Target="../tags/tag237.xml"/><Relationship Id="rId120" Type="http://schemas.openxmlformats.org/officeDocument/2006/relationships/tags" Target="../tags/tag253.xml"/><Relationship Id="rId125" Type="http://schemas.openxmlformats.org/officeDocument/2006/relationships/tags" Target="../tags/tag258.xml"/><Relationship Id="rId141" Type="http://schemas.openxmlformats.org/officeDocument/2006/relationships/tags" Target="../tags/tag274.xml"/><Relationship Id="rId146" Type="http://schemas.openxmlformats.org/officeDocument/2006/relationships/tags" Target="../tags/tag279.xml"/><Relationship Id="rId7" Type="http://schemas.openxmlformats.org/officeDocument/2006/relationships/tags" Target="../tags/tag140.xml"/><Relationship Id="rId71" Type="http://schemas.openxmlformats.org/officeDocument/2006/relationships/tags" Target="../tags/tag204.xml"/><Relationship Id="rId92" Type="http://schemas.openxmlformats.org/officeDocument/2006/relationships/tags" Target="../tags/tag225.xml"/><Relationship Id="rId2" Type="http://schemas.openxmlformats.org/officeDocument/2006/relationships/tags" Target="../tags/tag135.xml"/><Relationship Id="rId29" Type="http://schemas.openxmlformats.org/officeDocument/2006/relationships/tags" Target="../tags/tag162.xml"/><Relationship Id="rId24" Type="http://schemas.openxmlformats.org/officeDocument/2006/relationships/tags" Target="../tags/tag157.xml"/><Relationship Id="rId40" Type="http://schemas.openxmlformats.org/officeDocument/2006/relationships/tags" Target="../tags/tag173.xml"/><Relationship Id="rId45" Type="http://schemas.openxmlformats.org/officeDocument/2006/relationships/tags" Target="../tags/tag178.xml"/><Relationship Id="rId66" Type="http://schemas.openxmlformats.org/officeDocument/2006/relationships/tags" Target="../tags/tag199.xml"/><Relationship Id="rId87" Type="http://schemas.openxmlformats.org/officeDocument/2006/relationships/tags" Target="../tags/tag220.xml"/><Relationship Id="rId110" Type="http://schemas.openxmlformats.org/officeDocument/2006/relationships/tags" Target="../tags/tag243.xml"/><Relationship Id="rId115" Type="http://schemas.openxmlformats.org/officeDocument/2006/relationships/tags" Target="../tags/tag248.xml"/><Relationship Id="rId131" Type="http://schemas.openxmlformats.org/officeDocument/2006/relationships/tags" Target="../tags/tag264.xml"/><Relationship Id="rId136" Type="http://schemas.openxmlformats.org/officeDocument/2006/relationships/tags" Target="../tags/tag269.xml"/><Relationship Id="rId61" Type="http://schemas.openxmlformats.org/officeDocument/2006/relationships/tags" Target="../tags/tag194.xml"/><Relationship Id="rId82" Type="http://schemas.openxmlformats.org/officeDocument/2006/relationships/tags" Target="../tags/tag215.xml"/><Relationship Id="rId19" Type="http://schemas.openxmlformats.org/officeDocument/2006/relationships/tags" Target="../tags/tag152.xml"/><Relationship Id="rId14" Type="http://schemas.openxmlformats.org/officeDocument/2006/relationships/tags" Target="../tags/tag147.xml"/><Relationship Id="rId30" Type="http://schemas.openxmlformats.org/officeDocument/2006/relationships/tags" Target="../tags/tag163.xml"/><Relationship Id="rId35" Type="http://schemas.openxmlformats.org/officeDocument/2006/relationships/tags" Target="../tags/tag168.xml"/><Relationship Id="rId56" Type="http://schemas.openxmlformats.org/officeDocument/2006/relationships/tags" Target="../tags/tag189.xml"/><Relationship Id="rId77" Type="http://schemas.openxmlformats.org/officeDocument/2006/relationships/tags" Target="../tags/tag210.xml"/><Relationship Id="rId100" Type="http://schemas.openxmlformats.org/officeDocument/2006/relationships/tags" Target="../tags/tag233.xml"/><Relationship Id="rId105" Type="http://schemas.openxmlformats.org/officeDocument/2006/relationships/tags" Target="../tags/tag238.xml"/><Relationship Id="rId126" Type="http://schemas.openxmlformats.org/officeDocument/2006/relationships/tags" Target="../tags/tag259.xml"/><Relationship Id="rId147" Type="http://schemas.openxmlformats.org/officeDocument/2006/relationships/tags" Target="../tags/tag280.xml"/><Relationship Id="rId8" Type="http://schemas.openxmlformats.org/officeDocument/2006/relationships/tags" Target="../tags/tag141.xml"/><Relationship Id="rId51" Type="http://schemas.openxmlformats.org/officeDocument/2006/relationships/tags" Target="../tags/tag184.xml"/><Relationship Id="rId72" Type="http://schemas.openxmlformats.org/officeDocument/2006/relationships/tags" Target="../tags/tag205.xml"/><Relationship Id="rId93" Type="http://schemas.openxmlformats.org/officeDocument/2006/relationships/tags" Target="../tags/tag226.xml"/><Relationship Id="rId98" Type="http://schemas.openxmlformats.org/officeDocument/2006/relationships/tags" Target="../tags/tag231.xml"/><Relationship Id="rId121" Type="http://schemas.openxmlformats.org/officeDocument/2006/relationships/tags" Target="../tags/tag254.xml"/><Relationship Id="rId142" Type="http://schemas.openxmlformats.org/officeDocument/2006/relationships/tags" Target="../tags/tag275.xml"/><Relationship Id="rId3" Type="http://schemas.openxmlformats.org/officeDocument/2006/relationships/tags" Target="../tags/tag136.xml"/><Relationship Id="rId25" Type="http://schemas.openxmlformats.org/officeDocument/2006/relationships/tags" Target="../tags/tag158.xml"/><Relationship Id="rId46" Type="http://schemas.openxmlformats.org/officeDocument/2006/relationships/tags" Target="../tags/tag179.xml"/><Relationship Id="rId67" Type="http://schemas.openxmlformats.org/officeDocument/2006/relationships/tags" Target="../tags/tag200.xml"/><Relationship Id="rId116" Type="http://schemas.openxmlformats.org/officeDocument/2006/relationships/tags" Target="../tags/tag249.xml"/><Relationship Id="rId137" Type="http://schemas.openxmlformats.org/officeDocument/2006/relationships/tags" Target="../tags/tag270.xml"/><Relationship Id="rId20" Type="http://schemas.openxmlformats.org/officeDocument/2006/relationships/tags" Target="../tags/tag153.xml"/><Relationship Id="rId41" Type="http://schemas.openxmlformats.org/officeDocument/2006/relationships/tags" Target="../tags/tag174.xml"/><Relationship Id="rId62" Type="http://schemas.openxmlformats.org/officeDocument/2006/relationships/tags" Target="../tags/tag195.xml"/><Relationship Id="rId83" Type="http://schemas.openxmlformats.org/officeDocument/2006/relationships/tags" Target="../tags/tag216.xml"/><Relationship Id="rId88" Type="http://schemas.openxmlformats.org/officeDocument/2006/relationships/tags" Target="../tags/tag221.xml"/><Relationship Id="rId111" Type="http://schemas.openxmlformats.org/officeDocument/2006/relationships/tags" Target="../tags/tag244.xml"/><Relationship Id="rId132" Type="http://schemas.openxmlformats.org/officeDocument/2006/relationships/tags" Target="../tags/tag265.xml"/><Relationship Id="rId15" Type="http://schemas.openxmlformats.org/officeDocument/2006/relationships/tags" Target="../tags/tag148.xml"/><Relationship Id="rId36" Type="http://schemas.openxmlformats.org/officeDocument/2006/relationships/tags" Target="../tags/tag169.xml"/><Relationship Id="rId57" Type="http://schemas.openxmlformats.org/officeDocument/2006/relationships/tags" Target="../tags/tag190.xml"/><Relationship Id="rId106" Type="http://schemas.openxmlformats.org/officeDocument/2006/relationships/tags" Target="../tags/tag239.xml"/><Relationship Id="rId127" Type="http://schemas.openxmlformats.org/officeDocument/2006/relationships/tags" Target="../tags/tag260.xml"/><Relationship Id="rId10" Type="http://schemas.openxmlformats.org/officeDocument/2006/relationships/tags" Target="../tags/tag143.xml"/><Relationship Id="rId31" Type="http://schemas.openxmlformats.org/officeDocument/2006/relationships/tags" Target="../tags/tag164.xml"/><Relationship Id="rId52" Type="http://schemas.openxmlformats.org/officeDocument/2006/relationships/tags" Target="../tags/tag185.xml"/><Relationship Id="rId73" Type="http://schemas.openxmlformats.org/officeDocument/2006/relationships/tags" Target="../tags/tag206.xml"/><Relationship Id="rId78" Type="http://schemas.openxmlformats.org/officeDocument/2006/relationships/tags" Target="../tags/tag211.xml"/><Relationship Id="rId94" Type="http://schemas.openxmlformats.org/officeDocument/2006/relationships/tags" Target="../tags/tag227.xml"/><Relationship Id="rId99" Type="http://schemas.openxmlformats.org/officeDocument/2006/relationships/tags" Target="../tags/tag232.xml"/><Relationship Id="rId101" Type="http://schemas.openxmlformats.org/officeDocument/2006/relationships/tags" Target="../tags/tag234.xml"/><Relationship Id="rId122" Type="http://schemas.openxmlformats.org/officeDocument/2006/relationships/tags" Target="../tags/tag255.xml"/><Relationship Id="rId143" Type="http://schemas.openxmlformats.org/officeDocument/2006/relationships/tags" Target="../tags/tag276.xml"/><Relationship Id="rId148" Type="http://schemas.openxmlformats.org/officeDocument/2006/relationships/tags" Target="../tags/tag281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26" Type="http://schemas.openxmlformats.org/officeDocument/2006/relationships/tags" Target="../tags/tag159.xml"/><Relationship Id="rId47" Type="http://schemas.openxmlformats.org/officeDocument/2006/relationships/tags" Target="../tags/tag180.xml"/><Relationship Id="rId68" Type="http://schemas.openxmlformats.org/officeDocument/2006/relationships/tags" Target="../tags/tag201.xml"/><Relationship Id="rId89" Type="http://schemas.openxmlformats.org/officeDocument/2006/relationships/tags" Target="../tags/tag222.xml"/><Relationship Id="rId112" Type="http://schemas.openxmlformats.org/officeDocument/2006/relationships/tags" Target="../tags/tag245.xml"/><Relationship Id="rId133" Type="http://schemas.openxmlformats.org/officeDocument/2006/relationships/tags" Target="../tags/tag266.xml"/><Relationship Id="rId16" Type="http://schemas.openxmlformats.org/officeDocument/2006/relationships/tags" Target="../tags/tag149.xml"/><Relationship Id="rId37" Type="http://schemas.openxmlformats.org/officeDocument/2006/relationships/tags" Target="../tags/tag170.xml"/><Relationship Id="rId58" Type="http://schemas.openxmlformats.org/officeDocument/2006/relationships/tags" Target="../tags/tag191.xml"/><Relationship Id="rId79" Type="http://schemas.openxmlformats.org/officeDocument/2006/relationships/tags" Target="../tags/tag212.xml"/><Relationship Id="rId102" Type="http://schemas.openxmlformats.org/officeDocument/2006/relationships/tags" Target="../tags/tag235.xml"/><Relationship Id="rId123" Type="http://schemas.openxmlformats.org/officeDocument/2006/relationships/tags" Target="../tags/tag256.xml"/><Relationship Id="rId144" Type="http://schemas.openxmlformats.org/officeDocument/2006/relationships/tags" Target="../tags/tag277.xml"/><Relationship Id="rId90" Type="http://schemas.openxmlformats.org/officeDocument/2006/relationships/tags" Target="../tags/tag2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Syscalls</a:t>
            </a:r>
            <a:r>
              <a:rPr lang="en-US" dirty="0"/>
              <a:t>, exceptions, and interrupts, …oh my!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738" y="2990166"/>
            <a:ext cx="7391400" cy="2057400"/>
          </a:xfrm>
        </p:spPr>
        <p:txBody>
          <a:bodyPr/>
          <a:lstStyle/>
          <a:p>
            <a:r>
              <a:rPr lang="en-US" b="1" smtClean="0"/>
              <a:t>Hakim Weatherspoon</a:t>
            </a:r>
            <a:endParaRPr lang="en-US" b="1" dirty="0" smtClean="0"/>
          </a:p>
          <a:p>
            <a:r>
              <a:rPr lang="en-US" b="1" dirty="0" smtClean="0"/>
              <a:t>CS 3410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5181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6F89F7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accent1"/>
                </a:solidFill>
                <a:latin typeface="Tahoma" charset="0"/>
              </a:rPr>
              <a:t>The slides are the product of many rounds of teaching CS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3410 </a:t>
            </a:r>
            <a:r>
              <a:rPr lang="en-US" dirty="0">
                <a:solidFill>
                  <a:schemeClr val="accent1"/>
                </a:solidFill>
                <a:latin typeface="Tahoma" charset="0"/>
              </a:rPr>
              <a:t>by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Deniz Altinbuken,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Professors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Weatherspoon, Bala, Bracy</a:t>
            </a:r>
            <a:r>
              <a:rPr lang="en-US" dirty="0">
                <a:solidFill>
                  <a:schemeClr val="accent1"/>
                </a:solidFill>
                <a:latin typeface="Tahoma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latin typeface="Tahoma" charset="0"/>
              </a:rPr>
              <a:t>and Sirer.</a:t>
            </a:r>
            <a:endParaRPr lang="en-US" dirty="0">
              <a:solidFill>
                <a:schemeClr val="accent1"/>
              </a:solidFill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CPU </a:t>
            </a:r>
            <a:r>
              <a:rPr lang="en-US" dirty="0">
                <a:solidFill>
                  <a:srgbClr val="FFFF00"/>
                </a:solidFill>
              </a:rPr>
              <a:t>Mode Bit </a:t>
            </a:r>
            <a:r>
              <a:rPr lang="en-US" dirty="0">
                <a:solidFill>
                  <a:schemeClr val="bg1"/>
                </a:solidFill>
              </a:rPr>
              <a:t>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Process Status Register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Many bits about the current process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Mode bit is just one of them</a:t>
            </a: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Mode bit: </a:t>
            </a:r>
          </a:p>
          <a:p>
            <a:pPr marL="1200150" lvl="1" indent="-457200">
              <a:buFont typeface="Arial" charset="0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0 = user mode = untrusted</a:t>
            </a:r>
            <a:r>
              <a:rPr lang="en-US" sz="3200" dirty="0" smtClean="0">
                <a:solidFill>
                  <a:srgbClr val="FFFFFF"/>
                </a:solidFill>
              </a:rPr>
              <a:t>: </a:t>
            </a:r>
          </a:p>
          <a:p>
            <a:pPr lvl="1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“Privileged</a:t>
            </a:r>
            <a:r>
              <a:rPr lang="en-US" sz="3200" dirty="0">
                <a:solidFill>
                  <a:srgbClr val="FFFFFF"/>
                </a:solidFill>
              </a:rPr>
              <a:t>” instructions and registers are </a:t>
            </a:r>
            <a:r>
              <a:rPr lang="en-US" sz="3200" dirty="0" smtClean="0">
                <a:solidFill>
                  <a:srgbClr val="FFFFFF"/>
                </a:solidFill>
              </a:rPr>
              <a:t>   </a:t>
            </a:r>
          </a:p>
          <a:p>
            <a:pPr lvl="1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disabled </a:t>
            </a:r>
            <a:r>
              <a:rPr lang="en-US" sz="3200" dirty="0">
                <a:solidFill>
                  <a:srgbClr val="FFFFFF"/>
                </a:solidFill>
              </a:rPr>
              <a:t>by CPU</a:t>
            </a:r>
          </a:p>
          <a:p>
            <a:pPr marL="1200150" lvl="1" indent="-457200">
              <a:buFont typeface="Arial" charset="0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1 </a:t>
            </a:r>
            <a:r>
              <a:rPr lang="en-US" sz="3200" b="1" dirty="0">
                <a:solidFill>
                  <a:srgbClr val="FFFFFF"/>
                </a:solidFill>
              </a:rPr>
              <a:t>= </a:t>
            </a:r>
            <a:r>
              <a:rPr lang="en-US" sz="3200" b="1" dirty="0" smtClean="0">
                <a:solidFill>
                  <a:srgbClr val="FFFFFF"/>
                </a:solidFill>
              </a:rPr>
              <a:t>kernel mode = trusted</a:t>
            </a:r>
            <a:endParaRPr lang="en-US" sz="3200" b="1" dirty="0">
              <a:solidFill>
                <a:srgbClr val="FFFFFF"/>
              </a:solidFill>
            </a:endParaRPr>
          </a:p>
          <a:p>
            <a:pPr lvl="1" indent="0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	  All </a:t>
            </a:r>
            <a:r>
              <a:rPr lang="en-US" sz="3200" dirty="0">
                <a:solidFill>
                  <a:srgbClr val="FFFFFF"/>
                </a:solidFill>
              </a:rPr>
              <a:t>instructions and registers are enabled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 at Startup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Boot sequence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load first sector of disk (containing OS code) to predetermined address in memory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1;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predetermined address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2.   OS </a:t>
            </a:r>
            <a:r>
              <a:rPr lang="en-US" dirty="0">
                <a:solidFill>
                  <a:schemeClr val="accent1"/>
                </a:solidFill>
              </a:rPr>
              <a:t>takes </a:t>
            </a:r>
            <a:r>
              <a:rPr lang="en-US" dirty="0" smtClean="0">
                <a:solidFill>
                  <a:schemeClr val="accent1"/>
                </a:solidFill>
              </a:rPr>
              <a:t>over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initializes devices, MMU, timers, etc.</a:t>
            </a:r>
          </a:p>
          <a:p>
            <a:pPr lvl="1"/>
            <a:r>
              <a:rPr lang="en-US" dirty="0"/>
              <a:t>loads programs from disk, sets up page tables, </a:t>
            </a:r>
            <a:r>
              <a:rPr lang="en-US" i="1" dirty="0"/>
              <a:t>etc.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0;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program entry </a:t>
            </a:r>
            <a:r>
              <a:rPr lang="en-US" dirty="0" smtClean="0"/>
              <a:t>point</a:t>
            </a:r>
          </a:p>
          <a:p>
            <a:pPr lvl="2"/>
            <a:r>
              <a:rPr lang="en-US" dirty="0" smtClean="0"/>
              <a:t>User programs regularly yield control back to OS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dirty="0" smtClean="0"/>
              <a:t>Users need access to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an untrusted process does not have privileges to use system resources, how can it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Use the screen to print?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Send message on the network?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Allocate pages?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Schedule processes?</a:t>
            </a:r>
          </a:p>
          <a:p>
            <a:pPr marL="1200150" lvl="1" indent="-457200">
              <a:buFont typeface="Arial"/>
              <a:buChar char="•"/>
            </a:pPr>
            <a:endParaRPr lang="en-US" dirty="0"/>
          </a:p>
          <a:p>
            <a:pPr marL="1200150" lvl="1" indent="-457200">
              <a:buFont typeface="Arial"/>
              <a:buChar char="•"/>
            </a:pPr>
            <a:endParaRPr lang="en-US" dirty="0" smtClean="0"/>
          </a:p>
          <a:p>
            <a:pPr algn="ctr"/>
            <a:endParaRPr lang="en-US" sz="3600" dirty="0" smtClean="0">
              <a:solidFill>
                <a:schemeClr val="accent1"/>
              </a:solidFill>
            </a:endParaRPr>
          </a:p>
          <a:p>
            <a:pPr marL="1200150" lvl="1" indent="-457200">
              <a:buFont typeface="Arial"/>
              <a:buChar char="•"/>
            </a:pPr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 Examples</a:t>
            </a:r>
            <a:endParaRPr lang="en-US" dirty="0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990600"/>
            <a:ext cx="9067800" cy="5486400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processes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process </a:t>
            </a:r>
            <a:r>
              <a:rPr lang="en-US" dirty="0" smtClean="0"/>
              <a:t>jump </a:t>
            </a:r>
            <a:r>
              <a:rPr lang="en-US" dirty="0" smtClean="0"/>
              <a:t>just anywhere in OS code</a:t>
            </a:r>
          </a:p>
          <a:p>
            <a:pPr lvl="1"/>
            <a:r>
              <a:rPr lang="en-US" dirty="0" smtClean="0"/>
              <a:t>OS can’t trust process’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 instruction:</a:t>
            </a:r>
            <a:r>
              <a:rPr lang="en-US" dirty="0" smtClean="0"/>
              <a:t> safe transfer of control to OS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Exception handler saves temp </a:t>
            </a:r>
            <a:r>
              <a:rPr lang="en-US" dirty="0" err="1" smtClean="0"/>
              <a:t>regs</a:t>
            </a:r>
            <a:r>
              <a:rPr lang="en-US" dirty="0" smtClean="0"/>
              <a:t>, saves </a:t>
            </a:r>
            <a:r>
              <a:rPr lang="en-US" dirty="0" err="1" smtClean="0"/>
              <a:t>ra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but: $v0 = system call number, which </a:t>
            </a:r>
            <a:r>
              <a:rPr lang="en-US" dirty="0"/>
              <a:t>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228600"/>
            <a:ext cx="2895600" cy="838200"/>
          </a:xfrm>
          <a:prstGeom prst="roundRect">
            <a:avLst/>
          </a:prstGeom>
          <a:solidFill>
            <a:srgbClr val="329F7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User Application</a:t>
            </a:r>
            <a:endParaRPr lang="en-US" sz="24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895600"/>
            <a:ext cx="4122426" cy="3581399"/>
            <a:chOff x="207388" y="533400"/>
            <a:chExt cx="8216945" cy="6478612"/>
          </a:xfrm>
        </p:grpSpPr>
        <p:sp>
          <p:nvSpPr>
            <p:cNvPr id="9" name="Rectangle 8"/>
            <p:cNvSpPr/>
            <p:nvPr>
              <p:custDataLst>
                <p:tags r:id="rId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2"/>
              </p:custDataLst>
            </p:nvPr>
          </p:nvSpPr>
          <p:spPr>
            <a:xfrm>
              <a:off x="230149" y="53340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3"/>
              </p:custDataLst>
            </p:nvPr>
          </p:nvSpPr>
          <p:spPr>
            <a:xfrm>
              <a:off x="230149" y="632459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4"/>
              </p:custDataLst>
            </p:nvPr>
          </p:nvSpPr>
          <p:spPr>
            <a:xfrm>
              <a:off x="6324601" y="609601"/>
              <a:ext cx="1042659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top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5"/>
              </p:custDataLst>
            </p:nvPr>
          </p:nvSpPr>
          <p:spPr>
            <a:xfrm>
              <a:off x="6400800" y="6324601"/>
              <a:ext cx="1717236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bottom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6"/>
              </p:custDataLst>
            </p:nvPr>
          </p:nvSpPr>
          <p:spPr>
            <a:xfrm>
              <a:off x="230149" y="2143781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7"/>
              </p:custDataLst>
            </p:nvPr>
          </p:nvSpPr>
          <p:spPr>
            <a:xfrm>
              <a:off x="230149" y="1752598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8"/>
              </p:custDataLst>
            </p:nvPr>
          </p:nvSpPr>
          <p:spPr>
            <a:xfrm>
              <a:off x="230149" y="503937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207388" y="587758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stack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19401" y="6476999"/>
              <a:ext cx="3505199" cy="53501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code (text)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static data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dynamic data (heap)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9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315200" y="5100935"/>
              <a:ext cx="1109133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.data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39009" y="5791200"/>
              <a:ext cx="1031202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.text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1"/>
              <a:endCxn id="21" idx="3"/>
            </p:cNvCxnSpPr>
            <p:nvPr/>
          </p:nvCxnSpPr>
          <p:spPr>
            <a:xfrm flipH="1" flipV="1">
              <a:off x="6324600" y="6019800"/>
              <a:ext cx="1014409" cy="497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6" idx="1"/>
              <a:endCxn id="22" idx="3"/>
            </p:cNvCxnSpPr>
            <p:nvPr/>
          </p:nvCxnSpPr>
          <p:spPr>
            <a:xfrm flipH="1" flipV="1">
              <a:off x="6324600" y="5333999"/>
              <a:ext cx="990600" cy="45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>
            <a:off x="0" y="20574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18221" y="1676400"/>
            <a:ext cx="122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Mode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2069068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Privileged (Kernel)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676400"/>
            <a:ext cx="4724400" cy="76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System Call Interface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10200" y="10668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209800" y="1066800"/>
            <a:ext cx="1143000" cy="609600"/>
            <a:chOff x="2209800" y="1066800"/>
            <a:chExt cx="1143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352800" y="1066800"/>
              <a:ext cx="0" cy="6096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209800" y="1066800"/>
              <a:ext cx="10611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rintf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038600" y="2971800"/>
            <a:ext cx="2355633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printf.c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Implementation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of </a:t>
            </a:r>
            <a:r>
              <a:rPr lang="en-US" sz="2400" dirty="0" err="1" smtClean="0">
                <a:solidFill>
                  <a:schemeClr val="bg1"/>
                </a:solidFill>
              </a:rPr>
              <a:t>printf</a:t>
            </a:r>
            <a:r>
              <a:rPr lang="en-US" sz="2400" dirty="0" smtClean="0">
                <a:solidFill>
                  <a:schemeClr val="bg1"/>
                </a:solidFill>
              </a:rPr>
              <a:t>() </a:t>
            </a:r>
            <a:r>
              <a:rPr lang="en-US" sz="2400" dirty="0" err="1">
                <a:solidFill>
                  <a:schemeClr val="bg1"/>
                </a:solidFill>
              </a:rPr>
              <a:t>syscall</a:t>
            </a:r>
            <a:r>
              <a:rPr lang="en-US" sz="2400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62200" y="2438400"/>
            <a:ext cx="0" cy="762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24200" y="3581400"/>
            <a:ext cx="9906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410200" y="23622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66800" y="2433935"/>
            <a:ext cx="131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SYSCALL!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1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Libraries and Wrappers</a:t>
            </a:r>
            <a:endParaRPr lang="en-US" dirty="0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133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066800"/>
            <a:ext cx="7543800" cy="5257800"/>
          </a:xfrm>
        </p:spPr>
        <p:txBody>
          <a:bodyPr>
            <a:normAutofit fontScale="92500" lnSpcReduction="10000"/>
          </a:bodyPr>
          <a:lstStyle/>
          <a:p>
            <a:pPr marL="1325563"/>
            <a:r>
              <a:rPr lang="en-US" dirty="0">
                <a:latin typeface="Consolas" pitchFamily="49" charset="0"/>
              </a:rPr>
              <a:t>char *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</a:rPr>
              <a:t>gets</a:t>
            </a:r>
            <a:r>
              <a:rPr lang="en-US" dirty="0">
                <a:latin typeface="Consolas" pitchFamily="49" charset="0"/>
              </a:rPr>
              <a:t>(char *</a:t>
            </a:r>
            <a:r>
              <a:rPr lang="en-US" dirty="0" err="1">
                <a:latin typeface="Consolas" pitchFamily="49" charset="0"/>
              </a:rPr>
              <a:t>buf</a:t>
            </a:r>
            <a:r>
              <a:rPr lang="en-US" dirty="0">
                <a:latin typeface="Consolas" pitchFamily="49" charset="0"/>
              </a:rPr>
              <a:t>) {</a:t>
            </a:r>
          </a:p>
          <a:p>
            <a:pPr marL="1325563"/>
            <a:r>
              <a:rPr lang="en-US" dirty="0">
                <a:latin typeface="Consolas" pitchFamily="49" charset="0"/>
              </a:rPr>
              <a:t>  while (...) {</a:t>
            </a:r>
          </a:p>
          <a:p>
            <a:pPr marL="1325563"/>
            <a:r>
              <a:rPr lang="en-US" dirty="0">
                <a:latin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</a:rPr>
              <a:t>buf</a:t>
            </a:r>
            <a:r>
              <a:rPr lang="en-US" dirty="0">
                <a:latin typeface="Consolas" pitchFamily="49" charset="0"/>
              </a:rPr>
              <a:t>[i] = </a:t>
            </a:r>
            <a:r>
              <a:rPr lang="en-US" dirty="0" err="1">
                <a:solidFill>
                  <a:srgbClr val="92D050"/>
                </a:solidFill>
                <a:latin typeface="Consolas" pitchFamily="49" charset="0"/>
              </a:rPr>
              <a:t>getc</a:t>
            </a:r>
            <a:r>
              <a:rPr lang="en-US" dirty="0">
                <a:latin typeface="Consolas" pitchFamily="49" charset="0"/>
              </a:rPr>
              <a:t>();</a:t>
            </a:r>
          </a:p>
          <a:p>
            <a:pPr marL="1325563"/>
            <a:r>
              <a:rPr lang="en-US" dirty="0">
                <a:latin typeface="Consolas" pitchFamily="49" charset="0"/>
              </a:rPr>
              <a:t>  }</a:t>
            </a:r>
          </a:p>
          <a:p>
            <a:pPr marL="1325563"/>
            <a:r>
              <a:rPr lang="en-US" dirty="0">
                <a:latin typeface="Consolas" pitchFamily="49" charset="0"/>
              </a:rPr>
              <a:t>}</a:t>
            </a:r>
          </a:p>
          <a:p>
            <a:pPr marL="1325563"/>
            <a:endParaRPr lang="en-US" dirty="0" smtClean="0">
              <a:latin typeface="Consolas" pitchFamily="49" charset="0"/>
            </a:endParaRPr>
          </a:p>
          <a:p>
            <a:pPr marL="1325563"/>
            <a:r>
              <a:rPr lang="en-US" dirty="0" smtClean="0">
                <a:latin typeface="Consolas" pitchFamily="49" charset="0"/>
              </a:rPr>
              <a:t>int </a:t>
            </a:r>
            <a:r>
              <a:rPr lang="en-US" dirty="0" err="1" smtClean="0">
                <a:solidFill>
                  <a:srgbClr val="92D050"/>
                </a:solidFill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325563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addiu $v0,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325563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smtClean="0">
                <a:solidFill>
                  <a:srgbClr val="FF2F92"/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325563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 rot="20540590">
            <a:off x="6515099" y="3274309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4 is </a:t>
            </a:r>
            <a:r>
              <a:rPr lang="en-US" sz="2800" dirty="0" smtClean="0"/>
              <a:t>number for </a:t>
            </a:r>
            <a:r>
              <a:rPr lang="en-US" sz="2800" dirty="0" err="1">
                <a:solidFill>
                  <a:srgbClr val="92D050"/>
                </a:solidFill>
                <a:latin typeface="Consolas" pitchFamily="49" charset="0"/>
              </a:rPr>
              <a:t>getc</a:t>
            </a:r>
            <a:r>
              <a:rPr lang="en-US" sz="2800" dirty="0">
                <a:solidFill>
                  <a:srgbClr val="92D050"/>
                </a:solidFill>
                <a:latin typeface="Consolas" pitchFamily="49" charset="0"/>
              </a:rPr>
              <a:t> </a:t>
            </a:r>
            <a:r>
              <a:rPr lang="en-US" sz="2800" dirty="0" smtClean="0"/>
              <a:t>syscall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43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Anatomy of a Process, v1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18</a:t>
            </a:fld>
            <a:endParaRPr lang="en-US"/>
          </a:p>
        </p:txBody>
      </p:sp>
      <p:sp>
        <p:nvSpPr>
          <p:cNvPr id="13" name="TextBox 12" hidden="1"/>
          <p:cNvSpPr txBox="1"/>
          <p:nvPr>
            <p:custDataLst>
              <p:tags r:id="rId2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3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4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5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6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7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8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9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0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838200"/>
            <a:ext cx="5410669" cy="5943600"/>
            <a:chOff x="413287" y="533400"/>
            <a:chExt cx="5911313" cy="632460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>
              <p:custDataLst>
                <p:tags r:id="rId12"/>
              </p:custDataLst>
            </p:nvPr>
          </p:nvSpPr>
          <p:spPr>
            <a:xfrm>
              <a:off x="436047" y="5334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13"/>
              </p:custDataLst>
            </p:nvPr>
          </p:nvSpPr>
          <p:spPr>
            <a:xfrm>
              <a:off x="436049" y="6324601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4"/>
              </p:custDataLst>
            </p:nvPr>
          </p:nvSpPr>
          <p:spPr>
            <a:xfrm>
              <a:off x="436047" y="21437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5"/>
              </p:custDataLst>
            </p:nvPr>
          </p:nvSpPr>
          <p:spPr>
            <a:xfrm>
              <a:off x="436047" y="17526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16"/>
              </p:custDataLst>
            </p:nvPr>
          </p:nvSpPr>
          <p:spPr>
            <a:xfrm>
              <a:off x="436047" y="50393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7"/>
              </p:custDataLst>
            </p:nvPr>
          </p:nvSpPr>
          <p:spPr>
            <a:xfrm>
              <a:off x="413287" y="58775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6477000"/>
              <a:ext cx="3505200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   code </a:t>
              </a:r>
            </a:p>
            <a:p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</a:rPr>
                <a:t> (text)     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6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4365924" y="5585305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onsolas" pitchFamily="49" charset="0"/>
              </a:rPr>
              <a:t>(</a:t>
            </a:r>
            <a:r>
              <a:rPr lang="en-US" smtClean="0">
                <a:solidFill>
                  <a:schemeClr val="tx2"/>
                </a:solidFill>
                <a:latin typeface="Consolas" pitchFamily="49" charset="0"/>
              </a:rPr>
              <a:t>user)</a:t>
            </a:r>
            <a:r>
              <a:rPr lang="en-US" b="1" smtClean="0">
                <a:solidFill>
                  <a:schemeClr val="tx2"/>
                </a:solidFill>
                <a:latin typeface="Consolas" pitchFamily="49" charset="0"/>
                <a:sym typeface="Wingdings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</a:rPr>
              <a:t>gets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62213" y="59112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tx2"/>
                </a:solidFill>
                <a:latin typeface="Consolas" pitchFamily="49" charset="0"/>
              </a:rPr>
              <a:t>(library)</a:t>
            </a:r>
            <a:r>
              <a:rPr lang="en-US" b="1" smtClean="0">
                <a:solidFill>
                  <a:schemeClr val="tx2"/>
                </a:solidFill>
                <a:latin typeface="Consolas" pitchFamily="49" charset="0"/>
                <a:sym typeface="Wingdings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onsolas" pitchFamily="49" charset="0"/>
              </a:rPr>
              <a:t>getc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38" name="Curved Connector 37"/>
          <p:cNvCxnSpPr/>
          <p:nvPr/>
        </p:nvCxnSpPr>
        <p:spPr>
          <a:xfrm rot="16200000" flipH="1">
            <a:off x="5731269" y="5904111"/>
            <a:ext cx="327886" cy="55623"/>
          </a:xfrm>
          <a:prstGeom prst="curvedConnector4">
            <a:avLst>
              <a:gd name="adj1" fmla="val 21840"/>
              <a:gd name="adj2" fmla="val 510981"/>
            </a:avLst>
          </a:prstGeom>
          <a:ln w="28575">
            <a:solidFill>
              <a:srgbClr val="FF2F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endCxn id="55" idx="2"/>
          </p:cNvCxnSpPr>
          <p:nvPr/>
        </p:nvCxnSpPr>
        <p:spPr>
          <a:xfrm flipV="1">
            <a:off x="5822609" y="5599331"/>
            <a:ext cx="1661141" cy="604126"/>
          </a:xfrm>
          <a:prstGeom prst="curvedConnector2">
            <a:avLst/>
          </a:prstGeom>
          <a:ln w="28575">
            <a:solidFill>
              <a:srgbClr val="FF2F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138142" y="4953000"/>
            <a:ext cx="691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2F92"/>
                </a:solidFill>
                <a:latin typeface="Consolas" pitchFamily="49" charset="0"/>
              </a:rPr>
              <a:t>??</a:t>
            </a:r>
            <a:endParaRPr lang="en-US" sz="3600" b="1" dirty="0">
              <a:solidFill>
                <a:srgbClr val="FF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Where does </a:t>
            </a:r>
            <a:r>
              <a:rPr lang="en-US" dirty="0" smtClean="0"/>
              <a:t>the OS </a:t>
            </a:r>
            <a:r>
              <a:rPr lang="en-US" dirty="0"/>
              <a:t>live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821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its </a:t>
            </a:r>
            <a:r>
              <a:rPr lang="en-US" dirty="0"/>
              <a:t>own address space?</a:t>
            </a:r>
          </a:p>
          <a:p>
            <a:pPr lvl="1">
              <a:lnSpc>
                <a:spcPct val="90000"/>
              </a:lnSpc>
              <a:buFont typeface=".AppleSystemUIFont" charset="-120"/>
              <a:buChar char="–"/>
            </a:pPr>
            <a:r>
              <a:rPr lang="en-US" dirty="0" smtClean="0"/>
              <a:t> Syscall has </a:t>
            </a:r>
            <a:r>
              <a:rPr lang="en-US" dirty="0"/>
              <a:t>to switch to a different address </a:t>
            </a:r>
            <a:r>
              <a:rPr lang="en-US" dirty="0" smtClean="0"/>
              <a:t>space</a:t>
            </a:r>
            <a:endParaRPr lang="en-US" dirty="0"/>
          </a:p>
          <a:p>
            <a:pPr lvl="1">
              <a:lnSpc>
                <a:spcPct val="90000"/>
              </a:lnSpc>
              <a:buFont typeface=".AppleSystemUIFont" charset="-120"/>
              <a:buChar char="–"/>
            </a:pPr>
            <a:r>
              <a:rPr lang="en-US" dirty="0" smtClean="0"/>
              <a:t>Hard </a:t>
            </a:r>
            <a:r>
              <a:rPr lang="en-US" dirty="0"/>
              <a:t>to </a:t>
            </a:r>
            <a:r>
              <a:rPr lang="en-US" dirty="0" smtClean="0"/>
              <a:t>support syscall </a:t>
            </a:r>
            <a:r>
              <a:rPr lang="en-US" dirty="0"/>
              <a:t>arguments passed as </a:t>
            </a:r>
            <a:r>
              <a:rPr lang="en-US" dirty="0" smtClean="0"/>
              <a:t>pointers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is-IS" dirty="0" smtClean="0"/>
              <a:t>. . . </a:t>
            </a:r>
            <a:r>
              <a:rPr lang="en-US" dirty="0" smtClean="0"/>
              <a:t>S</a:t>
            </a:r>
            <a:r>
              <a:rPr lang="is-IS" dirty="0" smtClean="0"/>
              <a:t>o, </a:t>
            </a:r>
            <a:r>
              <a:rPr lang="en-US" dirty="0" smtClean="0"/>
              <a:t>NOPE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the same address space as </a:t>
            </a:r>
            <a:r>
              <a:rPr lang="en-US" dirty="0" smtClean="0"/>
              <a:t>the user process?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Protection </a:t>
            </a:r>
            <a:r>
              <a:rPr lang="en-US" dirty="0"/>
              <a:t>bits </a:t>
            </a:r>
            <a:r>
              <a:rPr lang="en-US" dirty="0" smtClean="0"/>
              <a:t>prevent </a:t>
            </a:r>
            <a:r>
              <a:rPr lang="en-US" dirty="0"/>
              <a:t>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</a:t>
            </a:r>
            <a:r>
              <a:rPr lang="en-US" dirty="0" smtClean="0"/>
              <a:t>irtual memory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part of physical </a:t>
            </a:r>
            <a:r>
              <a:rPr lang="en-US" dirty="0" smtClean="0"/>
              <a:t>memory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. . . Yes, </a:t>
            </a:r>
            <a:r>
              <a:rPr lang="en-US" i="1" dirty="0" smtClean="0"/>
              <a:t>this is how we do it.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0985" y="-1266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/>
              <a:t>C practice assignment</a:t>
            </a:r>
            <a:endParaRPr lang="en-US" sz="4000" dirty="0" smtClean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Due Monday, April 23rd</a:t>
            </a:r>
            <a:endParaRPr lang="en-US" sz="4000" dirty="0" smtClean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P4-Buffer Overflow</a:t>
            </a:r>
            <a:r>
              <a:rPr lang="en-US" sz="4000" dirty="0" smtClean="0"/>
              <a:t> </a:t>
            </a:r>
            <a:r>
              <a:rPr lang="en-US" sz="4000" dirty="0" smtClean="0"/>
              <a:t>is due </a:t>
            </a:r>
            <a:r>
              <a:rPr lang="en-US" sz="4000" dirty="0" smtClean="0"/>
              <a:t>tomorrow</a:t>
            </a:r>
            <a:endParaRPr lang="en-US" sz="4000" dirty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Due Wednesday</a:t>
            </a:r>
            <a:r>
              <a:rPr lang="en-US" sz="3600" dirty="0" smtClean="0"/>
              <a:t>, April </a:t>
            </a:r>
            <a:r>
              <a:rPr lang="en-US" sz="3600" dirty="0" smtClean="0"/>
              <a:t>18th</a:t>
            </a: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P5-</a:t>
            </a:r>
            <a:r>
              <a:rPr lang="en-US" sz="3600" dirty="0" smtClean="0"/>
              <a:t>Cache Collusion!</a:t>
            </a:r>
            <a:endParaRPr lang="en-US" sz="3600" dirty="0" smtClean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Due Friday, April </a:t>
            </a:r>
            <a:r>
              <a:rPr lang="en-US" sz="3600" dirty="0" smtClean="0">
                <a:solidFill>
                  <a:schemeClr val="bg1"/>
                </a:solidFill>
              </a:rPr>
              <a:t>27th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5562600" cy="52386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All </a:t>
            </a:r>
            <a:r>
              <a:rPr lang="en-US" dirty="0">
                <a:solidFill>
                  <a:schemeClr val="accent1"/>
                </a:solidFill>
              </a:rPr>
              <a:t>kernel </a:t>
            </a:r>
            <a:r>
              <a:rPr lang="en-US" dirty="0" smtClean="0">
                <a:solidFill>
                  <a:schemeClr val="accent1"/>
                </a:solidFill>
              </a:rPr>
              <a:t>text &amp; </a:t>
            </a:r>
            <a:r>
              <a:rPr lang="en-US" dirty="0">
                <a:solidFill>
                  <a:schemeClr val="accent1"/>
                </a:solidFill>
              </a:rPr>
              <a:t>most </a:t>
            </a:r>
            <a:r>
              <a:rPr lang="en-US" dirty="0" smtClean="0">
                <a:solidFill>
                  <a:schemeClr val="accent1"/>
                </a:solidFill>
              </a:rPr>
              <a:t>data:</a:t>
            </a:r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At same v</a:t>
            </a:r>
            <a:r>
              <a:rPr lang="en-US" dirty="0" smtClean="0"/>
              <a:t>irtual </a:t>
            </a:r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in every address </a:t>
            </a:r>
            <a:r>
              <a:rPr lang="en-US" dirty="0" smtClean="0"/>
              <a:t>space</a:t>
            </a:r>
          </a:p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dirty="0" smtClean="0"/>
              <a:t>OS </a:t>
            </a:r>
            <a:r>
              <a:rPr lang="en-US" dirty="0"/>
              <a:t>is </a:t>
            </a:r>
            <a:r>
              <a:rPr lang="en-US" dirty="0" smtClean="0"/>
              <a:t>omnipresent, available to help user-level applications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200" dirty="0"/>
              <a:t>Typically </a:t>
            </a:r>
            <a:r>
              <a:rPr lang="en-US" sz="3200" dirty="0" smtClean="0"/>
              <a:t>in </a:t>
            </a:r>
            <a:r>
              <a:rPr lang="en-US" sz="3200" dirty="0"/>
              <a:t>high </a:t>
            </a:r>
            <a:r>
              <a:rPr lang="en-US" sz="3200" dirty="0" smtClean="0"/>
              <a:t>memory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20</a:t>
            </a:fld>
            <a:endParaRPr lang="en-US"/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29400" y="6248400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34000" y="981920"/>
            <a:ext cx="3733799" cy="5357324"/>
            <a:chOff x="996110" y="533400"/>
            <a:chExt cx="5328490" cy="6433696"/>
          </a:xfrm>
        </p:grpSpPr>
        <p:sp>
          <p:nvSpPr>
            <p:cNvPr id="20" name="Rectangle 19"/>
            <p:cNvSpPr/>
            <p:nvPr>
              <p:custDataLst>
                <p:tags r:id="rId6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>
              <p:custDataLst>
                <p:tags r:id="rId7"/>
              </p:custDataLst>
            </p:nvPr>
          </p:nvSpPr>
          <p:spPr>
            <a:xfrm>
              <a:off x="1018869" y="5334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8"/>
              </p:custDataLst>
            </p:nvPr>
          </p:nvSpPr>
          <p:spPr>
            <a:xfrm>
              <a:off x="1018872" y="656052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9"/>
              </p:custDataLst>
            </p:nvPr>
          </p:nvSpPr>
          <p:spPr>
            <a:xfrm>
              <a:off x="1018869" y="21437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1018869" y="17526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1"/>
              </p:custDataLst>
            </p:nvPr>
          </p:nvSpPr>
          <p:spPr>
            <a:xfrm>
              <a:off x="1018869" y="50393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2"/>
              </p:custDataLst>
            </p:nvPr>
          </p:nvSpPr>
          <p:spPr>
            <a:xfrm>
              <a:off x="996110" y="587758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stack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system reserved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code (text)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static data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dynamic data (heap)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>
            <p:custDataLst>
              <p:tags r:id="rId2"/>
            </p:custDataLst>
          </p:nvPr>
        </p:nvSpPr>
        <p:spPr>
          <a:xfrm>
            <a:off x="7338598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36" name="TextBox 35"/>
          <p:cNvSpPr txBox="1"/>
          <p:nvPr>
            <p:custDataLst>
              <p:tags r:id="rId3"/>
            </p:custDataLst>
          </p:nvPr>
        </p:nvSpPr>
        <p:spPr>
          <a:xfrm>
            <a:off x="7338598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37" name="TextBox 36"/>
          <p:cNvSpPr txBox="1"/>
          <p:nvPr>
            <p:custDataLst>
              <p:tags r:id="rId4"/>
            </p:custDataLst>
          </p:nvPr>
        </p:nvSpPr>
        <p:spPr>
          <a:xfrm>
            <a:off x="7338598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38" name="TextBox 37"/>
          <p:cNvSpPr txBox="1"/>
          <p:nvPr>
            <p:custDataLst>
              <p:tags r:id="rId5"/>
            </p:custDataLst>
          </p:nvPr>
        </p:nvSpPr>
        <p:spPr>
          <a:xfrm>
            <a:off x="7338598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062934" y="1387399"/>
            <a:ext cx="1828801" cy="3375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5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0" y="990600"/>
            <a:ext cx="2819400" cy="5334000"/>
          </a:xfrm>
          <a:prstGeom prst="rect">
            <a:avLst/>
          </a:prstGeom>
          <a:solidFill>
            <a:srgbClr val="329F7C"/>
          </a:solidFill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7081" y="6112065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979357" y="5645389"/>
            <a:ext cx="1059430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Text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979357" y="5264389"/>
            <a:ext cx="1103237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2"/>
                </a:solidFill>
              </a:rPr>
              <a:t>OS Data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973347" y="4883389"/>
            <a:ext cx="1164401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Heap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981284" y="4197589"/>
            <a:ext cx="1172116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Stack</a:t>
            </a:r>
          </a:p>
        </p:txBody>
      </p:sp>
      <p:sp>
        <p:nvSpPr>
          <p:cNvPr id="32" name="Text Box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6112065"/>
            <a:ext cx="2669320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Physical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6200" y="981920"/>
            <a:ext cx="4433194" cy="5418880"/>
            <a:chOff x="865698" y="533400"/>
            <a:chExt cx="5458902" cy="6507620"/>
          </a:xfrm>
        </p:grpSpPr>
        <p:sp>
          <p:nvSpPr>
            <p:cNvPr id="30" name="Rectangle 29"/>
            <p:cNvSpPr/>
            <p:nvPr>
              <p:custDataLst>
                <p:tags r:id="rId9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10"/>
              </p:custDataLst>
            </p:nvPr>
          </p:nvSpPr>
          <p:spPr>
            <a:xfrm>
              <a:off x="888458" y="53340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11"/>
              </p:custDataLst>
            </p:nvPr>
          </p:nvSpPr>
          <p:spPr>
            <a:xfrm>
              <a:off x="888460" y="6560521"/>
              <a:ext cx="1964416" cy="480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12"/>
              </p:custDataLst>
            </p:nvPr>
          </p:nvSpPr>
          <p:spPr>
            <a:xfrm>
              <a:off x="888458" y="214378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13"/>
              </p:custDataLst>
            </p:nvPr>
          </p:nvSpPr>
          <p:spPr>
            <a:xfrm>
              <a:off x="888458" y="175260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14"/>
              </p:custDataLst>
            </p:nvPr>
          </p:nvSpPr>
          <p:spPr>
            <a:xfrm>
              <a:off x="888458" y="503938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5"/>
              </p:custDataLst>
            </p:nvPr>
          </p:nvSpPr>
          <p:spPr>
            <a:xfrm>
              <a:off x="865698" y="5877581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4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8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>
            <p:custDataLst>
              <p:tags r:id="rId3"/>
            </p:custDataLst>
          </p:nvPr>
        </p:nvSpPr>
        <p:spPr>
          <a:xfrm>
            <a:off x="2548757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56" name="TextBox 55"/>
          <p:cNvSpPr txBox="1"/>
          <p:nvPr>
            <p:custDataLst>
              <p:tags r:id="rId4"/>
            </p:custDataLst>
          </p:nvPr>
        </p:nvSpPr>
        <p:spPr>
          <a:xfrm>
            <a:off x="2548757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57" name="TextBox 56"/>
          <p:cNvSpPr txBox="1"/>
          <p:nvPr>
            <p:custDataLst>
              <p:tags r:id="rId5"/>
            </p:custDataLst>
          </p:nvPr>
        </p:nvSpPr>
        <p:spPr>
          <a:xfrm>
            <a:off x="2548757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58" name="TextBox 57"/>
          <p:cNvSpPr txBox="1"/>
          <p:nvPr>
            <p:custDataLst>
              <p:tags r:id="rId6"/>
            </p:custDataLst>
          </p:nvPr>
        </p:nvSpPr>
        <p:spPr>
          <a:xfrm>
            <a:off x="2548757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  <p:cxnSp>
        <p:nvCxnSpPr>
          <p:cNvPr id="4" name="Straight Arrow Connector 3"/>
          <p:cNvCxnSpPr>
            <a:stCxn id="57" idx="3"/>
            <a:endCxn id="27" idx="1"/>
          </p:cNvCxnSpPr>
          <p:nvPr/>
        </p:nvCxnSpPr>
        <p:spPr>
          <a:xfrm>
            <a:off x="3668359" y="1118935"/>
            <a:ext cx="3312925" cy="33420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5" idx="3"/>
            <a:endCxn id="26" idx="1"/>
          </p:cNvCxnSpPr>
          <p:nvPr/>
        </p:nvCxnSpPr>
        <p:spPr>
          <a:xfrm>
            <a:off x="3660892" y="1533069"/>
            <a:ext cx="3312455" cy="36137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6" idx="3"/>
            <a:endCxn id="25" idx="1"/>
          </p:cNvCxnSpPr>
          <p:nvPr/>
        </p:nvCxnSpPr>
        <p:spPr>
          <a:xfrm>
            <a:off x="3601691" y="1870664"/>
            <a:ext cx="3377666" cy="365713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8" idx="3"/>
            <a:endCxn id="20" idx="1"/>
          </p:cNvCxnSpPr>
          <p:nvPr/>
        </p:nvCxnSpPr>
        <p:spPr>
          <a:xfrm>
            <a:off x="3559290" y="2208259"/>
            <a:ext cx="3420067" cy="370053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>
            <p:custDataLst>
              <p:tags r:id="rId7"/>
            </p:custDataLst>
          </p:nvPr>
        </p:nvSpPr>
        <p:spPr>
          <a:xfrm>
            <a:off x="4717956" y="600069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0x00...00</a:t>
            </a:r>
          </a:p>
        </p:txBody>
      </p:sp>
      <p:sp>
        <p:nvSpPr>
          <p:cNvPr id="68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2057400"/>
            <a:ext cx="281940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Anatomy of a Process, v2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22</a:t>
            </a:fld>
            <a:endParaRPr lang="en-US"/>
          </a:p>
        </p:txBody>
      </p:sp>
      <p:sp>
        <p:nvSpPr>
          <p:cNvPr id="13" name="TextBox 12" hidden="1"/>
          <p:cNvSpPr txBox="1"/>
          <p:nvPr>
            <p:custDataLst>
              <p:tags r:id="rId2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3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4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5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6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7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8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9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0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838200"/>
            <a:ext cx="5410669" cy="5943600"/>
            <a:chOff x="413287" y="533400"/>
            <a:chExt cx="5911313" cy="632460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>
              <p:custDataLst>
                <p:tags r:id="rId12"/>
              </p:custDataLst>
            </p:nvPr>
          </p:nvSpPr>
          <p:spPr>
            <a:xfrm>
              <a:off x="436047" y="5334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13"/>
              </p:custDataLst>
            </p:nvPr>
          </p:nvSpPr>
          <p:spPr>
            <a:xfrm>
              <a:off x="436049" y="6324601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4"/>
              </p:custDataLst>
            </p:nvPr>
          </p:nvSpPr>
          <p:spPr>
            <a:xfrm>
              <a:off x="436047" y="21437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5"/>
              </p:custDataLst>
            </p:nvPr>
          </p:nvSpPr>
          <p:spPr>
            <a:xfrm>
              <a:off x="436047" y="17526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16"/>
              </p:custDataLst>
            </p:nvPr>
          </p:nvSpPr>
          <p:spPr>
            <a:xfrm>
              <a:off x="436047" y="50393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7"/>
              </p:custDataLst>
            </p:nvPr>
          </p:nvSpPr>
          <p:spPr>
            <a:xfrm>
              <a:off x="413287" y="58775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</a:p>
            <a:p>
              <a:pPr algn="ctr"/>
              <a:endParaRPr lang="en-US" sz="2400" dirty="0">
                <a:solidFill>
                  <a:schemeClr val="bg1"/>
                </a:solidFill>
              </a:endParaRPr>
            </a:p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6477000"/>
              <a:ext cx="3505200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     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6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5202177" y="5585305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nsolas" pitchFamily="49" charset="0"/>
              </a:rPr>
              <a:t>gets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1600" y="591120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  <a:latin typeface="Consolas" pitchFamily="49" charset="0"/>
              </a:rPr>
              <a:t>getc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38" name="Curved Connector 37"/>
          <p:cNvCxnSpPr>
            <a:endCxn id="37" idx="3"/>
          </p:cNvCxnSpPr>
          <p:nvPr/>
        </p:nvCxnSpPr>
        <p:spPr>
          <a:xfrm rot="16200000" flipH="1">
            <a:off x="5683770" y="5906821"/>
            <a:ext cx="327884" cy="50206"/>
          </a:xfrm>
          <a:prstGeom prst="curvedConnector4">
            <a:avLst>
              <a:gd name="adj1" fmla="val -8439"/>
              <a:gd name="adj2" fmla="val 555324"/>
            </a:avLst>
          </a:prstGeom>
          <a:ln w="28575">
            <a:solidFill>
              <a:srgbClr val="FF2F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30" idx="3"/>
            <a:endCxn id="7" idx="3"/>
          </p:cNvCxnSpPr>
          <p:nvPr/>
        </p:nvCxnSpPr>
        <p:spPr>
          <a:xfrm flipH="1" flipV="1">
            <a:off x="6042701" y="2059669"/>
            <a:ext cx="129968" cy="3934425"/>
          </a:xfrm>
          <a:prstGeom prst="curvedConnector3">
            <a:avLst>
              <a:gd name="adj1" fmla="val -956398"/>
            </a:avLst>
          </a:prstGeom>
          <a:ln w="38100">
            <a:solidFill>
              <a:srgbClr val="FF2F9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44434" y="1705726"/>
            <a:ext cx="2598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mplementation </a:t>
            </a:r>
            <a:r>
              <a:rPr lang="en-US" sz="2000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of </a:t>
            </a:r>
            <a:r>
              <a:rPr lang="en-US" sz="2000" dirty="0" err="1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getc</a:t>
            </a:r>
            <a:r>
              <a:rPr lang="en-US" sz="2000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() syscall</a:t>
            </a:r>
            <a:endParaRPr lang="en-US" sz="20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 the SYSCALL </a:t>
            </a:r>
            <a:r>
              <a:rPr lang="en-US" dirty="0"/>
              <a:t>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dirty="0"/>
              <a:t> instruction does an atomic jump to a controlled </a:t>
            </a:r>
            <a:r>
              <a:rPr lang="en-US" dirty="0" smtClean="0"/>
              <a:t>location (i.e. MIPS 0x8000 0180)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Switches </a:t>
            </a:r>
            <a:r>
              <a:rPr lang="en-US" dirty="0">
                <a:solidFill>
                  <a:schemeClr val="accent1"/>
                </a:solidFill>
              </a:rPr>
              <a:t>the sp to the kernel stack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Sets the new PC to the kernel syscall handler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 the SYSCALL implementation</a:t>
            </a:r>
            <a:endParaRPr lang="en-US" dirty="0"/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from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/>
              <a:t>” </a:t>
            </a:r>
            <a:r>
              <a:rPr lang="en-US" dirty="0" smtClean="0"/>
              <a:t>(ERET) instruction</a:t>
            </a:r>
            <a:r>
              <a:rPr lang="en-US" dirty="0"/>
              <a:t>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29422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</a:rPr>
              <a:t>It </a:t>
            </a:r>
            <a:r>
              <a:rPr lang="en-US" sz="4000" dirty="0">
                <a:solidFill>
                  <a:srgbClr val="FFFFFF"/>
                </a:solidFill>
              </a:rPr>
              <a:t>is necessary to have a privileged </a:t>
            </a:r>
            <a:r>
              <a:rPr lang="en-US" sz="4000" dirty="0" smtClean="0">
                <a:solidFill>
                  <a:srgbClr val="FFFFFF"/>
                </a:solidFill>
              </a:rPr>
              <a:t>(kernel) mode to enable the </a:t>
            </a:r>
            <a:r>
              <a:rPr lang="en-US" sz="4000" dirty="0">
                <a:solidFill>
                  <a:srgbClr val="FFFFFF"/>
                </a:solidFill>
              </a:rPr>
              <a:t>Operating System (OS</a:t>
            </a:r>
            <a:r>
              <a:rPr lang="en-US" sz="4000" dirty="0" smtClean="0">
                <a:solidFill>
                  <a:srgbClr val="FFFFFF"/>
                </a:solidFill>
              </a:rPr>
              <a:t>):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isolation between </a:t>
            </a:r>
            <a:r>
              <a:rPr lang="en-US" sz="3600" dirty="0" smtClean="0">
                <a:solidFill>
                  <a:srgbClr val="FFFFFF"/>
                </a:solidFill>
              </a:rPr>
              <a:t>processes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protects </a:t>
            </a:r>
            <a:r>
              <a:rPr lang="en-US" sz="3600" dirty="0">
                <a:solidFill>
                  <a:srgbClr val="FFFFFF"/>
                </a:solidFill>
              </a:rPr>
              <a:t>shared </a:t>
            </a:r>
            <a:r>
              <a:rPr lang="en-US" sz="3600" dirty="0" smtClean="0">
                <a:solidFill>
                  <a:srgbClr val="FFFFFF"/>
                </a:solidFill>
              </a:rPr>
              <a:t>resources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safe control </a:t>
            </a:r>
            <a:r>
              <a:rPr lang="en-US" sz="3600" dirty="0" smtClean="0">
                <a:solidFill>
                  <a:srgbClr val="FFFFFF"/>
                </a:solidFill>
              </a:rPr>
              <a:t>transfer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Privileged Mode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r>
              <a:rPr lang="en-US" dirty="0" smtClean="0"/>
              <a:t>Anything </a:t>
            </a:r>
            <a:r>
              <a:rPr lang="en-US" dirty="0"/>
              <a:t>that </a:t>
            </a:r>
            <a:r>
              <a:rPr lang="en-US" i="1" dirty="0">
                <a:solidFill>
                  <a:schemeClr val="accent1"/>
                </a:solidFill>
              </a:rPr>
              <a:t>isn’t </a:t>
            </a:r>
            <a:r>
              <a:rPr lang="en-US" dirty="0"/>
              <a:t>a user program executing its own </a:t>
            </a:r>
            <a:r>
              <a:rPr lang="en-US" dirty="0" smtClean="0"/>
              <a:t>user-level instructions.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System Calls: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just one type of exceptional control flow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Process requesting a service from the </a:t>
            </a:r>
            <a:r>
              <a:rPr lang="en-US" dirty="0" smtClean="0"/>
              <a:t>OS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Intentional – </a:t>
            </a:r>
            <a:r>
              <a:rPr lang="en-US" i="1" dirty="0" smtClean="0"/>
              <a:t>it’s in the executable!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79DD-31D5-5845-89CE-17364B3AA3F0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7446" y="75893"/>
            <a:ext cx="4572000" cy="712759"/>
          </a:xfrm>
          <a:noFill/>
          <a:ln/>
        </p:spPr>
        <p:txBody>
          <a:bodyPr lIns="91294" tIns="45647" rIns="91294" bIns="45647" anchor="t">
            <a:normAutofit fontScale="90000"/>
          </a:bodyPr>
          <a:lstStyle/>
          <a:p>
            <a:pPr algn="ctr"/>
            <a:r>
              <a:rPr lang="en-US" dirty="0" smtClean="0"/>
              <a:t>Software Exceptions</a:t>
            </a:r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371600" y="777383"/>
            <a:ext cx="2897221" cy="12766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759781" y="789742"/>
            <a:ext cx="2555417" cy="11152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2073622"/>
            <a:ext cx="3320096" cy="287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ahoma" charset="0"/>
              </a:rPr>
              <a:t>Trap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Intentional</a:t>
            </a:r>
          </a:p>
          <a:p>
            <a:pPr marL="0" lvl="1">
              <a:lnSpc>
                <a:spcPct val="84000"/>
              </a:lnSpc>
              <a:spcBef>
                <a:spcPts val="800"/>
              </a:spcBef>
            </a:pPr>
            <a:r>
              <a:rPr lang="en-US" sz="2400" dirty="0" smtClean="0">
                <a:latin typeface="Tahoma" charset="0"/>
              </a:rPr>
              <a:t>Examples:</a:t>
            </a:r>
          </a:p>
          <a:p>
            <a:pPr marL="0" lvl="1">
              <a:lnSpc>
                <a:spcPct val="84000"/>
              </a:lnSpc>
              <a:spcBef>
                <a:spcPts val="800"/>
              </a:spcBef>
            </a:pPr>
            <a:r>
              <a:rPr lang="en-US" sz="2400" i="1" dirty="0" smtClean="0">
                <a:latin typeface="Tahoma" charset="0"/>
              </a:rPr>
              <a:t>System call </a:t>
            </a:r>
          </a:p>
          <a:p>
            <a:pPr marL="0" lvl="1">
              <a:lnSpc>
                <a:spcPct val="84000"/>
              </a:lnSpc>
              <a:spcBef>
                <a:spcPts val="800"/>
              </a:spcBef>
            </a:pPr>
            <a:r>
              <a:rPr lang="en-US" sz="2400" i="1" dirty="0">
                <a:latin typeface="Tahoma" charset="0"/>
              </a:rPr>
              <a:t> </a:t>
            </a:r>
            <a:r>
              <a:rPr lang="en-US" sz="2400" i="1" dirty="0" smtClean="0">
                <a:latin typeface="Tahoma" charset="0"/>
              </a:rPr>
              <a:t> (OS performs </a:t>
            </a:r>
            <a:r>
              <a:rPr lang="en-US" sz="2400" dirty="0" smtClean="0">
                <a:latin typeface="Tahoma" charset="0"/>
              </a:rPr>
              <a:t>service</a:t>
            </a:r>
            <a:r>
              <a:rPr lang="en-US" sz="2400" i="1" dirty="0" smtClean="0">
                <a:latin typeface="Tahoma" charset="0"/>
              </a:rPr>
              <a:t>)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latin typeface="Tahoma" charset="0"/>
              </a:rPr>
              <a:t>Breakpoint traps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latin typeface="Tahoma" charset="0"/>
              </a:rPr>
              <a:t>Privileged instructions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05601" y="2070220"/>
            <a:ext cx="2362199" cy="2466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ahoma" charset="0"/>
              </a:rPr>
              <a:t>Abort</a:t>
            </a:r>
          </a:p>
          <a:p>
            <a:pPr>
              <a:lnSpc>
                <a:spcPct val="84000"/>
              </a:lnSpc>
              <a:spcBef>
                <a:spcPts val="800"/>
              </a:spcBef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Unintentional</a:t>
            </a:r>
          </a:p>
          <a:p>
            <a:pPr>
              <a:lnSpc>
                <a:spcPct val="84000"/>
              </a:lnSpc>
              <a:spcBef>
                <a:spcPts val="800"/>
              </a:spcBef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Not recoverable</a:t>
            </a:r>
          </a:p>
          <a:p>
            <a:pPr marL="0" lvl="1">
              <a:lnSpc>
                <a:spcPct val="84000"/>
              </a:lnSpc>
              <a:spcBef>
                <a:spcPts val="800"/>
              </a:spcBef>
            </a:pPr>
            <a:r>
              <a:rPr lang="en-US" sz="2400" dirty="0">
                <a:latin typeface="Tahoma" charset="0"/>
              </a:rPr>
              <a:t>Examples</a:t>
            </a:r>
            <a:r>
              <a:rPr lang="en-US" sz="2400" dirty="0" smtClean="0">
                <a:latin typeface="Tahoma" charset="0"/>
              </a:rPr>
              <a:t>:</a:t>
            </a:r>
          </a:p>
          <a:p>
            <a:pPr>
              <a:lnSpc>
                <a:spcPct val="84000"/>
              </a:lnSpc>
              <a:spcBef>
                <a:spcPts val="800"/>
              </a:spcBef>
            </a:pPr>
            <a:r>
              <a:rPr lang="en-US" sz="2400" dirty="0" smtClean="0">
                <a:latin typeface="Tahoma" charset="0"/>
              </a:rPr>
              <a:t>Parity error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endParaRPr lang="en-US" sz="2400" i="1" dirty="0">
              <a:solidFill>
                <a:srgbClr val="0070C0"/>
              </a:solidFill>
              <a:latin typeface="Tahoma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495800" y="777383"/>
            <a:ext cx="0" cy="11276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50909" y="2070220"/>
            <a:ext cx="3130892" cy="2466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ahoma" charset="0"/>
              </a:rPr>
              <a:t>Fault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Unintentional but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Possibly recoverable</a:t>
            </a:r>
          </a:p>
          <a:p>
            <a:pPr marL="0" lvl="1">
              <a:lnSpc>
                <a:spcPct val="84000"/>
              </a:lnSpc>
              <a:spcBef>
                <a:spcPts val="800"/>
              </a:spcBef>
            </a:pPr>
            <a:r>
              <a:rPr lang="en-US" sz="2400" dirty="0">
                <a:latin typeface="Tahoma" charset="0"/>
              </a:rPr>
              <a:t>Examples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i="1" dirty="0" smtClean="0">
              <a:solidFill>
                <a:srgbClr val="FF0000"/>
              </a:solidFill>
              <a:latin typeface="Tahoma" charset="0"/>
            </a:endParaRP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dirty="0" smtClean="0">
                <a:latin typeface="Tahoma" charset="0"/>
              </a:rPr>
              <a:t>Division by zero</a:t>
            </a:r>
          </a:p>
          <a:p>
            <a:pPr>
              <a:lnSpc>
                <a:spcPct val="84000"/>
              </a:lnSpc>
              <a:spcBef>
                <a:spcPts val="800"/>
              </a:spcBef>
            </a:pPr>
            <a:r>
              <a:rPr lang="en-US" sz="2400" dirty="0" smtClean="0">
                <a:latin typeface="Tahoma" charset="0"/>
              </a:rPr>
              <a:t>Page fault</a:t>
            </a:r>
            <a:endParaRPr lang="en-US" sz="2400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866" y="5461694"/>
            <a:ext cx="8592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</a:rPr>
              <a:t>One of </a:t>
            </a:r>
            <a:r>
              <a:rPr lang="en-US" sz="3200" b="1" i="1" dirty="0" smtClean="0">
                <a:solidFill>
                  <a:srgbClr val="FFC000"/>
                </a:solidFill>
              </a:rPr>
              <a:t>many</a:t>
            </a:r>
            <a:r>
              <a:rPr lang="en-US" sz="3200" i="1" dirty="0" smtClean="0">
                <a:solidFill>
                  <a:srgbClr val="FFC000"/>
                </a:solidFill>
              </a:rPr>
              <a:t> ontology / terminology trees.</a:t>
            </a:r>
          </a:p>
        </p:txBody>
      </p:sp>
    </p:spTree>
    <p:extLst>
      <p:ext uri="{BB962C8B-B14F-4D97-AF65-F5344CB8AC3E}">
        <p14:creationId xmlns:p14="http://schemas.microsoft.com/office/powerpoint/2010/main" val="18285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Trap: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Any kind of a control transfer to the OS</a:t>
            </a:r>
          </a:p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and planned, process-to-kernel transfer</a:t>
            </a:r>
          </a:p>
          <a:p>
            <a:pPr lvl="1"/>
            <a:r>
              <a:rPr lang="en-US" dirty="0" smtClean="0"/>
              <a:t>SYSCALL instruction in MIPS (various on x86)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but unplanne</a:t>
            </a:r>
            <a:r>
              <a:rPr lang="en-US" dirty="0"/>
              <a:t>d</a:t>
            </a:r>
            <a:r>
              <a:rPr lang="en-US" dirty="0" smtClean="0"/>
              <a:t>, process-to-kernel transfer</a:t>
            </a:r>
          </a:p>
          <a:p>
            <a:pPr lvl="1"/>
            <a:r>
              <a:rPr lang="en-US" dirty="0" smtClean="0"/>
              <a:t>exceptional events: div by zero, page fault, page protection err,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Asynchronous, device-initiated transfer</a:t>
            </a:r>
          </a:p>
          <a:p>
            <a:pPr lvl="1"/>
            <a:r>
              <a:rPr lang="en-US" dirty="0" smtClean="0"/>
              <a:t>e.g. Network packet arrived, keyboard event, timer ticks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6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How do we protect </a:t>
            </a:r>
            <a:r>
              <a:rPr lang="en-US" dirty="0" smtClean="0"/>
              <a:t>processes from </a:t>
            </a:r>
            <a:r>
              <a:rPr lang="en-US" dirty="0"/>
              <a:t>one another</a:t>
            </a:r>
            <a:r>
              <a:rPr lang="en-US" dirty="0" smtClean="0"/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Operating System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8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 support for exceptions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 </a:t>
            </a:r>
            <a:r>
              <a:rPr lang="en-US" dirty="0"/>
              <a:t>program </a:t>
            </a:r>
            <a:r>
              <a:rPr lang="en-US" dirty="0" smtClean="0"/>
              <a:t>counter (EPC)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32-bit register, holds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of affected instruction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Syscall case: Address of SYSCALL</a:t>
            </a:r>
            <a:endParaRPr lang="en-US" dirty="0"/>
          </a:p>
          <a:p>
            <a:endParaRPr lang="en-US" sz="2600" dirty="0" smtClean="0"/>
          </a:p>
          <a:p>
            <a:r>
              <a:rPr lang="en-US" dirty="0" smtClean="0"/>
              <a:t>Cause register</a:t>
            </a:r>
          </a:p>
          <a:p>
            <a:pPr lvl="1"/>
            <a:r>
              <a:rPr lang="en-US" dirty="0" smtClean="0"/>
              <a:t>Register to hold the cause of the exception</a:t>
            </a:r>
          </a:p>
          <a:p>
            <a:pPr lvl="1"/>
            <a:r>
              <a:rPr lang="en-US" dirty="0" smtClean="0"/>
              <a:t>Syscall case: 8, Sys</a:t>
            </a:r>
          </a:p>
          <a:p>
            <a:endParaRPr lang="en-US" sz="2600" dirty="0" smtClean="0"/>
          </a:p>
          <a:p>
            <a:r>
              <a:rPr lang="en-US" dirty="0" smtClean="0"/>
              <a:t>Special </a:t>
            </a:r>
            <a:r>
              <a:rPr lang="en-US" dirty="0"/>
              <a:t>instructions to load TLB </a:t>
            </a:r>
          </a:p>
          <a:p>
            <a:pPr lvl="1"/>
            <a:r>
              <a:rPr lang="en-US" dirty="0"/>
              <a:t>Only do-able by </a:t>
            </a:r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3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3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4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6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7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8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4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1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2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5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9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40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6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7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8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7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3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4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5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6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8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9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10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1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2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3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4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6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1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8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9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50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1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2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3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4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5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6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7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8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9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60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1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2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3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4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5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5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7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1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2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3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1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6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20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1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5" name="Text Box 1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42254" y="1030026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EPC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06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44780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Cause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Hardware support for exceptions</a:t>
            </a:r>
          </a:p>
        </p:txBody>
      </p:sp>
    </p:spTree>
    <p:extLst>
      <p:ext uri="{BB962C8B-B14F-4D97-AF65-F5344CB8AC3E}">
        <p14:creationId xmlns:p14="http://schemas.microsoft.com/office/powerpoint/2010/main" val="19303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 exceptions</a:t>
            </a:r>
            <a:r>
              <a:rPr lang="en-US" dirty="0" smtClean="0"/>
              <a:t>: Hardware guarantees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(similar to a branch)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/>
              <a:t>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Hardware support for exceptions</a:t>
            </a:r>
          </a:p>
        </p:txBody>
      </p:sp>
    </p:spTree>
    <p:extLst>
      <p:ext uri="{BB962C8B-B14F-4D97-AF65-F5344CB8AC3E}">
        <p14:creationId xmlns:p14="http://schemas.microsoft.com/office/powerpoint/2010/main" val="89549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79DD-31D5-5845-89CE-17364B3AA3F0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88738"/>
            <a:ext cx="5638800" cy="712759"/>
          </a:xfrm>
          <a:noFill/>
          <a:ln/>
        </p:spPr>
        <p:txBody>
          <a:bodyPr lIns="91294" tIns="45647" rIns="91294" bIns="45647" anchor="t">
            <a:normAutofit fontScale="90000"/>
          </a:bodyPr>
          <a:lstStyle/>
          <a:p>
            <a:pPr algn="ctr"/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2209800" y="777384"/>
            <a:ext cx="2059021" cy="10316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759782" y="789742"/>
            <a:ext cx="2098218" cy="101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8335" y="1809017"/>
            <a:ext cx="3130892" cy="1564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charset="0"/>
              </a:rPr>
              <a:t>Hardware interrupts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Tahoma" charset="0"/>
              </a:rPr>
              <a:t>Asynchronous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Tahoma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ahoma" charset="0"/>
              </a:rPr>
              <a:t>caused by events external to CPU</a:t>
            </a:r>
            <a:endParaRPr lang="en-US" sz="2400" i="1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1809017"/>
            <a:ext cx="3410978" cy="1564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charset="0"/>
              </a:rPr>
              <a:t>Software exceptions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>
                <a:solidFill>
                  <a:srgbClr val="FF0000"/>
                </a:solidFill>
                <a:latin typeface="Tahoma" charset="0"/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  <a:latin typeface="Tahoma" charset="0"/>
              </a:rPr>
              <a:t>ynchronous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Tahoma" charset="0"/>
              </a:rPr>
              <a:t>= </a:t>
            </a:r>
            <a:r>
              <a:rPr lang="en-US" sz="2400" dirty="0">
                <a:solidFill>
                  <a:schemeClr val="bg1"/>
                </a:solidFill>
                <a:latin typeface="Tahoma" charset="0"/>
              </a:rPr>
              <a:t>caused by </a:t>
            </a:r>
            <a:r>
              <a:rPr lang="en-US" sz="2400" dirty="0" smtClean="0">
                <a:solidFill>
                  <a:schemeClr val="bg1"/>
                </a:solidFill>
                <a:latin typeface="Tahoma" charset="0"/>
              </a:rPr>
              <a:t>CPU executing an instruction</a:t>
            </a:r>
            <a:endParaRPr lang="en-US" sz="2400" i="1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48" y="4477338"/>
            <a:ext cx="4697151" cy="17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Tahoma" charset="0"/>
              </a:rPr>
              <a:t>Maskable</a:t>
            </a:r>
            <a:endParaRPr lang="en-US" sz="2400" dirty="0" smtClean="0">
              <a:solidFill>
                <a:schemeClr val="accent1"/>
              </a:solidFill>
              <a:latin typeface="Tahoma" charset="0"/>
            </a:endParaRP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Can be turned off by CPU</a:t>
            </a:r>
          </a:p>
          <a:p>
            <a:pPr>
              <a:lnSpc>
                <a:spcPct val="84000"/>
              </a:lnSpc>
              <a:spcBef>
                <a:spcPts val="800"/>
              </a:spcBef>
            </a:pPr>
            <a:r>
              <a:rPr lang="en-US" sz="2200" dirty="0" smtClean="0">
                <a:latin typeface="Tahoma" charset="0"/>
              </a:rPr>
              <a:t>Example: alert </a:t>
            </a:r>
            <a:r>
              <a:rPr lang="en-US" sz="2200" dirty="0">
                <a:latin typeface="Tahoma" charset="0"/>
              </a:rPr>
              <a:t>from </a:t>
            </a:r>
            <a:r>
              <a:rPr lang="en-US" sz="2200" dirty="0" smtClean="0">
                <a:latin typeface="Tahoma" charset="0"/>
              </a:rPr>
              <a:t>network </a:t>
            </a:r>
            <a:r>
              <a:rPr lang="en-US" sz="2200" dirty="0">
                <a:latin typeface="Tahoma" charset="0"/>
              </a:rPr>
              <a:t>device that a packet just </a:t>
            </a:r>
            <a:r>
              <a:rPr lang="en-US" sz="2200" dirty="0" smtClean="0">
                <a:latin typeface="Tahoma" charset="0"/>
              </a:rPr>
              <a:t>arrived, clock </a:t>
            </a:r>
            <a:r>
              <a:rPr lang="en-US" sz="2200" dirty="0">
                <a:latin typeface="Tahoma" charset="0"/>
              </a:rPr>
              <a:t>notifying </a:t>
            </a:r>
            <a:r>
              <a:rPr lang="en-US" sz="2200" dirty="0" smtClean="0">
                <a:latin typeface="Tahoma" charset="0"/>
              </a:rPr>
              <a:t>CPU of clock tick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4476684"/>
            <a:ext cx="3657600" cy="17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Tahoma" charset="0"/>
              </a:rPr>
              <a:t>Unmaskable</a:t>
            </a:r>
            <a:endParaRPr lang="en-US" sz="2400" dirty="0" smtClean="0">
              <a:solidFill>
                <a:schemeClr val="accent1"/>
              </a:solidFill>
              <a:latin typeface="Tahoma" charset="0"/>
            </a:endParaRP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solidFill>
                  <a:srgbClr val="92D050"/>
                </a:solidFill>
                <a:latin typeface="Tahoma" charset="0"/>
              </a:rPr>
              <a:t>Cannot be ignored</a:t>
            </a:r>
          </a:p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200" i="1" dirty="0" smtClean="0">
                <a:latin typeface="Tahoma" charset="0"/>
              </a:rPr>
              <a:t>Example:</a:t>
            </a:r>
            <a:r>
              <a:rPr lang="en-US" sz="2200" dirty="0" smtClean="0">
                <a:latin typeface="Tahoma" charset="0"/>
              </a:rPr>
              <a:t> alert </a:t>
            </a:r>
            <a:r>
              <a:rPr lang="en-US" sz="2200" dirty="0">
                <a:latin typeface="Tahoma" charset="0"/>
              </a:rPr>
              <a:t>from the power supply that electricity is about to go </a:t>
            </a:r>
            <a:r>
              <a:rPr lang="en-US" sz="2200" dirty="0" smtClean="0">
                <a:latin typeface="Tahoma" charset="0"/>
              </a:rPr>
              <a:t>out</a:t>
            </a:r>
            <a:endParaRPr lang="en-US" sz="2200" i="1" dirty="0">
              <a:solidFill>
                <a:srgbClr val="7030A0"/>
              </a:solidFill>
              <a:latin typeface="Tahoma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1219200" y="3349067"/>
            <a:ext cx="848689" cy="11276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2378754" y="3373291"/>
            <a:ext cx="3201868" cy="10579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6265" y="662597"/>
            <a:ext cx="2470536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4000"/>
              </a:lnSpc>
              <a:spcBef>
                <a:spcPts val="800"/>
              </a:spcBef>
              <a:buNone/>
            </a:pPr>
            <a:r>
              <a:rPr lang="en-US" sz="2400" i="1" dirty="0" smtClean="0">
                <a:latin typeface="Tahoma" charset="0"/>
              </a:rPr>
              <a:t>AKA Exceptions</a:t>
            </a:r>
            <a:endParaRPr lang="en-US" sz="2400" i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Interrupts </a:t>
            </a:r>
            <a:r>
              <a:rPr lang="en-US" dirty="0"/>
              <a:t>&amp; </a:t>
            </a:r>
            <a:r>
              <a:rPr lang="en-US" dirty="0" smtClean="0"/>
              <a:t>Unanticipated Exceptions</a:t>
            </a:r>
            <a:endParaRPr lang="en-US" dirty="0"/>
          </a:p>
        </p:txBody>
      </p:sp>
      <p:sp>
        <p:nvSpPr>
          <p:cNvPr id="38359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dirty="0" smtClean="0"/>
              <a:t>No </a:t>
            </a:r>
            <a:r>
              <a:rPr 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instruction.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</a:t>
            </a:r>
            <a:r>
              <a:rPr lang="en-US" dirty="0" smtClean="0"/>
              <a:t> steps in: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aves PC of exception instruction (EPC) 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 of the interrupt/privilege (Cause register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Switches </a:t>
            </a:r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dirty="0" err="1">
                <a:solidFill>
                  <a:schemeClr val="accent1"/>
                </a:solidFill>
              </a:rPr>
              <a:t>sp</a:t>
            </a:r>
            <a:r>
              <a:rPr lang="en-US" dirty="0">
                <a:solidFill>
                  <a:schemeClr val="accent1"/>
                </a:solidFill>
              </a:rPr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Sets </a:t>
            </a:r>
            <a:r>
              <a:rPr lang="en-US" dirty="0">
                <a:solidFill>
                  <a:schemeClr val="accent1"/>
                </a:solidFill>
              </a:rPr>
              <a:t>the new privilege mode to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Sets the new PC to the kernel syscall hander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handler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34</a:t>
            </a:fld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7467600" y="2743200"/>
            <a:ext cx="381000" cy="2438400"/>
          </a:xfrm>
          <a:prstGeom prst="rightBrace">
            <a:avLst>
              <a:gd name="adj1" fmla="val 4438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48600" y="3733800"/>
            <a:ext cx="14285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endParaRPr lang="en-US" sz="2200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345905" y="5029200"/>
            <a:ext cx="2121695" cy="0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sz="3800" i="1" dirty="0" smtClean="0"/>
              <a:t>Inside </a:t>
            </a:r>
            <a:r>
              <a:rPr lang="en-US" sz="3800" dirty="0" smtClean="0"/>
              <a:t>Interrupts </a:t>
            </a:r>
            <a:r>
              <a:rPr lang="en-US" sz="3800" dirty="0"/>
              <a:t>&amp; Unanticipated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3716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4000"/>
              </a:lnSpc>
            </a:pPr>
            <a:r>
              <a:rPr lang="en-US" dirty="0" smtClean="0"/>
              <a:t>Kernel </a:t>
            </a:r>
            <a:r>
              <a:rPr lang="en-US" dirty="0" smtClean="0">
                <a:solidFill>
                  <a:schemeClr val="accent1"/>
                </a:solidFill>
              </a:rPr>
              <a:t>system call handler </a:t>
            </a:r>
            <a:r>
              <a:rPr lang="en-US" dirty="0" smtClean="0"/>
              <a:t>carries out </a:t>
            </a:r>
            <a:r>
              <a:rPr lang="en-US" dirty="0" smtClean="0">
                <a:solidFill>
                  <a:schemeClr val="accent1"/>
                </a:solidFill>
              </a:rPr>
              <a:t>system call</a:t>
            </a:r>
          </a:p>
          <a:p>
            <a:pPr marL="457200" lvl="1" indent="0">
              <a:lnSpc>
                <a:spcPct val="84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		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Saves </a:t>
            </a:r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Examines the syscall number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Restores </a:t>
            </a:r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1"/>
                </a:solidFill>
              </a:rPr>
              <a:t>Performs a ERET instruction (restores the privilege mode, SP and PC)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455857" y="1620256"/>
            <a:ext cx="7078543" cy="56144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9618" y="990600"/>
            <a:ext cx="726718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4000"/>
              </a:lnSpc>
            </a:pP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handler handles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event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1841619" y="2524542"/>
            <a:ext cx="1739781" cy="13799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3048000" y="2954273"/>
            <a:ext cx="2209800" cy="17527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1066800" y="3399069"/>
            <a:ext cx="4191000" cy="33241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1062037" y="4293037"/>
            <a:ext cx="2519363" cy="7022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11367" y="4073999"/>
            <a:ext cx="663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endParaRPr lang="en-US" sz="32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2321718" y="4770373"/>
            <a:ext cx="1621631" cy="0"/>
          </a:xfrm>
          <a:prstGeom prst="lin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Address Translation: HW/SW Division of Labor</a:t>
            </a:r>
            <a:endParaRPr lang="en-US" sz="3600" dirty="0"/>
          </a:p>
        </p:txBody>
      </p:sp>
      <p:sp>
        <p:nvSpPr>
          <p:cNvPr id="37775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04875"/>
            <a:ext cx="8839200" cy="58007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Virtual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physical address </a:t>
            </a:r>
            <a:r>
              <a:rPr lang="en-US" dirty="0" smtClean="0"/>
              <a:t>translation!</a:t>
            </a:r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Hardware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has a concept of operating in physical or virtual mode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helps manage the TLB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raises page faults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keeps Page Table </a:t>
            </a:r>
            <a:r>
              <a:rPr lang="en-US" dirty="0"/>
              <a:t>B</a:t>
            </a:r>
            <a:r>
              <a:rPr lang="en-US" dirty="0" smtClean="0"/>
              <a:t>ase Register (PTBR) and </a:t>
            </a:r>
            <a:r>
              <a:rPr lang="en-US" dirty="0" err="1" smtClean="0"/>
              <a:t>ProcessID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Software/OS</a:t>
            </a:r>
            <a:endParaRPr lang="en-US" dirty="0">
              <a:solidFill>
                <a:srgbClr val="00B0F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manages Page Table storage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handles Page Faults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updates Dirty </a:t>
            </a:r>
            <a:r>
              <a:rPr lang="en-US" dirty="0"/>
              <a:t>and Reference bits </a:t>
            </a:r>
            <a:r>
              <a:rPr lang="en-US" dirty="0" smtClean="0"/>
              <a:t>in </a:t>
            </a:r>
            <a:r>
              <a:rPr lang="en-US" dirty="0"/>
              <a:t>the Page </a:t>
            </a:r>
            <a:r>
              <a:rPr lang="en-US" dirty="0" smtClean="0"/>
              <a:t>Tables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keeps </a:t>
            </a:r>
            <a:r>
              <a:rPr lang="en-US" dirty="0"/>
              <a:t>TLB valid on context </a:t>
            </a:r>
            <a:r>
              <a:rPr lang="en-US" dirty="0" smtClean="0"/>
              <a:t>switch: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Store process id (MIPS)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 on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Trap to kernel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Walk Page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page is invalid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virtual address to file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Allocate page frame</a:t>
            </a:r>
          </a:p>
          <a:p>
            <a:pPr marL="1257300" lvl="1" indent="-514350"/>
            <a:r>
              <a:rPr lang="en-US" dirty="0" smtClean="0"/>
              <a:t>Evict page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Initiate disk block read into page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Disk interrupt when DMA 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 page as 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Load TLB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92D050"/>
                </a:solidFill>
              </a:rPr>
              <a:t> Resume process at faulting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Execute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324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Manages all of the software and hardware on the computer.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Many processes running at the same time, requiring resources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/>
              <a:t>CPU, Memory, Storage, etc.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The Operating System </a:t>
            </a:r>
            <a:r>
              <a:rPr lang="en-US" sz="3600" dirty="0" smtClean="0">
                <a:solidFill>
                  <a:schemeClr val="accent5"/>
                </a:solidFill>
              </a:rPr>
              <a:t>multiplexes</a:t>
            </a:r>
            <a:r>
              <a:rPr lang="en-US" sz="3600" dirty="0" smtClean="0"/>
              <a:t> these resources amongst different processes, and </a:t>
            </a:r>
            <a:r>
              <a:rPr lang="en-US" sz="3600" dirty="0" smtClean="0">
                <a:solidFill>
                  <a:srgbClr val="00B0F0"/>
                </a:solidFill>
              </a:rPr>
              <a:t>isolates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protects</a:t>
            </a:r>
            <a:r>
              <a:rPr lang="en-US" sz="3600" dirty="0" smtClean="0"/>
              <a:t> processes from one another!</a:t>
            </a:r>
          </a:p>
        </p:txBody>
      </p:sp>
    </p:spTree>
    <p:extLst>
      <p:ext uri="{BB962C8B-B14F-4D97-AF65-F5344CB8AC3E}">
        <p14:creationId xmlns:p14="http://schemas.microsoft.com/office/powerpoint/2010/main" val="14436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19812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Operating System (OS) is a trusted mediator: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Safe control transfer between processes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Isolation (memory, registers) of processes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895600" y="3505200"/>
            <a:ext cx="3429000" cy="457200"/>
            <a:chOff x="2895600" y="3505200"/>
            <a:chExt cx="3429000" cy="457200"/>
          </a:xfrm>
        </p:grpSpPr>
        <p:sp>
          <p:nvSpPr>
            <p:cNvPr id="5" name="Rectangle 4"/>
            <p:cNvSpPr/>
            <p:nvPr>
              <p:custDataLst>
                <p:tags r:id="rId14"/>
              </p:custDataLst>
            </p:nvPr>
          </p:nvSpPr>
          <p:spPr>
            <a:xfrm>
              <a:off x="28956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P1</a:t>
              </a:r>
              <a:endParaRPr lang="en-US" sz="2800" dirty="0"/>
            </a:p>
          </p:txBody>
        </p:sp>
        <p:sp>
          <p:nvSpPr>
            <p:cNvPr id="6" name="Rectangle 5"/>
            <p:cNvSpPr/>
            <p:nvPr>
              <p:custDataLst>
                <p:tags r:id="rId15"/>
              </p:custDataLst>
            </p:nvPr>
          </p:nvSpPr>
          <p:spPr>
            <a:xfrm>
              <a:off x="38100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P2</a:t>
              </a:r>
              <a:endParaRPr lang="en-US" sz="2800" dirty="0"/>
            </a:p>
          </p:txBody>
        </p:sp>
        <p:sp>
          <p:nvSpPr>
            <p:cNvPr id="7" name="Rectangle 6"/>
            <p:cNvSpPr/>
            <p:nvPr>
              <p:custDataLst>
                <p:tags r:id="rId16"/>
              </p:custDataLst>
            </p:nvPr>
          </p:nvSpPr>
          <p:spPr>
            <a:xfrm>
              <a:off x="47244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P3</a:t>
              </a:r>
              <a:endParaRPr lang="en-US" sz="2800" dirty="0"/>
            </a:p>
          </p:txBody>
        </p:sp>
        <p:sp>
          <p:nvSpPr>
            <p:cNvPr id="8" name="Rectangle 7"/>
            <p:cNvSpPr/>
            <p:nvPr>
              <p:custDataLst>
                <p:tags r:id="rId17"/>
              </p:custDataLst>
            </p:nvPr>
          </p:nvSpPr>
          <p:spPr>
            <a:xfrm>
              <a:off x="56388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P4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4191000"/>
            <a:ext cx="3276600" cy="1143000"/>
            <a:chOff x="2971800" y="4191000"/>
            <a:chExt cx="3276600" cy="1143000"/>
          </a:xfrm>
        </p:grpSpPr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2971800" y="4191000"/>
              <a:ext cx="696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VM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3839859" y="4191000"/>
              <a:ext cx="1664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bg1"/>
                  </a:solidFill>
                </a:rPr>
                <a:t>filesystem</a:t>
              </a:r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5578345" y="4191000"/>
              <a:ext cx="6700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net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4210869" y="481078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5201469" y="480060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76703" y="3505200"/>
            <a:ext cx="1409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untrusted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895600" y="5486400"/>
            <a:ext cx="3376215" cy="841177"/>
            <a:chOff x="2667000" y="5486400"/>
            <a:chExt cx="3376215" cy="841177"/>
          </a:xfrm>
        </p:grpSpPr>
        <p:sp>
          <p:nvSpPr>
            <p:cNvPr id="16" name="TextBox 15"/>
            <p:cNvSpPr txBox="1"/>
            <p:nvPr>
              <p:custDataLst>
                <p:tags r:id="rId5"/>
              </p:custDataLst>
            </p:nvPr>
          </p:nvSpPr>
          <p:spPr>
            <a:xfrm>
              <a:off x="4419600" y="5486400"/>
              <a:ext cx="7601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disk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6"/>
              </p:custDataLst>
            </p:nvPr>
          </p:nvSpPr>
          <p:spPr>
            <a:xfrm>
              <a:off x="5217348" y="5496580"/>
              <a:ext cx="8258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</a:rPr>
                <a:t>netw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card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7"/>
              </p:custDataLst>
            </p:nvPr>
          </p:nvSpPr>
          <p:spPr>
            <a:xfrm>
              <a:off x="2667000" y="5496580"/>
              <a:ext cx="103105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MMU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8"/>
              </p:custDataLst>
            </p:nvPr>
          </p:nvSpPr>
          <p:spPr>
            <a:xfrm>
              <a:off x="3627596" y="5486400"/>
              <a:ext cx="7920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CPU</a:t>
              </a:r>
            </a:p>
          </p:txBody>
        </p:sp>
      </p:grpSp>
      <p:sp>
        <p:nvSpPr>
          <p:cNvPr id="2" name="Left Brace 1"/>
          <p:cNvSpPr/>
          <p:nvPr/>
        </p:nvSpPr>
        <p:spPr>
          <a:xfrm>
            <a:off x="2438400" y="3505200"/>
            <a:ext cx="304800" cy="4572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Left Brace 20"/>
          <p:cNvSpPr/>
          <p:nvPr/>
        </p:nvSpPr>
        <p:spPr>
          <a:xfrm>
            <a:off x="2438400" y="4114800"/>
            <a:ext cx="304800" cy="12954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/>
          <p:cNvSpPr txBox="1"/>
          <p:nvPr/>
        </p:nvSpPr>
        <p:spPr>
          <a:xfrm>
            <a:off x="1114729" y="4491335"/>
            <a:ext cx="10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0303" y="4114800"/>
            <a:ext cx="1284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software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flipH="1">
            <a:off x="6477000" y="5638800"/>
            <a:ext cx="304800" cy="6096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Left Brace 24"/>
          <p:cNvSpPr/>
          <p:nvPr/>
        </p:nvSpPr>
        <p:spPr>
          <a:xfrm flipH="1">
            <a:off x="6477000" y="3505200"/>
            <a:ext cx="304800" cy="18288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29729" y="5710535"/>
            <a:ext cx="1390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hardware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9400" y="4114800"/>
            <a:ext cx="3505200" cy="1371600"/>
            <a:chOff x="2819400" y="4114800"/>
            <a:chExt cx="3505200" cy="1371600"/>
          </a:xfrm>
        </p:grpSpPr>
        <p:sp>
          <p:nvSpPr>
            <p:cNvPr id="9" name="Rectangle 8"/>
            <p:cNvSpPr/>
            <p:nvPr>
              <p:custDataLst>
                <p:tags r:id="rId3"/>
              </p:custDataLst>
            </p:nvPr>
          </p:nvSpPr>
          <p:spPr>
            <a:xfrm>
              <a:off x="2895600" y="4114800"/>
              <a:ext cx="3429000" cy="129540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9" name="TextBox 28"/>
            <p:cNvSpPr txBox="1"/>
            <p:nvPr>
              <p:custDataLst>
                <p:tags r:id="rId4"/>
              </p:custDataLst>
            </p:nvPr>
          </p:nvSpPr>
          <p:spPr>
            <a:xfrm>
              <a:off x="2819400" y="4963180"/>
              <a:ext cx="5873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1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Privileged (Kernel) Mode</a:t>
            </a:r>
          </a:p>
        </p:txBody>
      </p:sp>
    </p:spTree>
    <p:extLst>
      <p:ext uri="{BB962C8B-B14F-4D97-AF65-F5344CB8AC3E}">
        <p14:creationId xmlns:p14="http://schemas.microsoft.com/office/powerpoint/2010/main" val="21795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Trusted vs. Untrusted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838200"/>
            <a:ext cx="86106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Only </a:t>
            </a:r>
            <a:r>
              <a:rPr lang="en-US" sz="3600" dirty="0" smtClean="0">
                <a:solidFill>
                  <a:schemeClr val="accent1"/>
                </a:solidFill>
              </a:rPr>
              <a:t>trusted</a:t>
            </a:r>
            <a:r>
              <a:rPr lang="en-US" sz="3600" dirty="0" smtClean="0">
                <a:solidFill>
                  <a:srgbClr val="FFFFFF"/>
                </a:solidFill>
              </a:rPr>
              <a:t> processes should access &amp; change important things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Editing TLB, Page Tables, OS code, OS $</a:t>
            </a:r>
            <a:r>
              <a:rPr lang="en-US" sz="3200" dirty="0" err="1" smtClean="0">
                <a:solidFill>
                  <a:srgbClr val="FFFFFF"/>
                </a:solidFill>
              </a:rPr>
              <a:t>sp</a:t>
            </a:r>
            <a:r>
              <a:rPr lang="en-US" sz="3200" dirty="0" smtClean="0">
                <a:solidFill>
                  <a:srgbClr val="FFFFFF"/>
                </a:solidFill>
              </a:rPr>
              <a:t>, OS $</a:t>
            </a:r>
            <a:r>
              <a:rPr lang="en-US" sz="3200" dirty="0" err="1" smtClean="0">
                <a:solidFill>
                  <a:srgbClr val="FFFFFF"/>
                </a:solidFill>
              </a:rPr>
              <a:t>fp</a:t>
            </a:r>
            <a:r>
              <a:rPr lang="en-US" sz="3200" dirty="0" smtClean="0">
                <a:solidFill>
                  <a:srgbClr val="FFFFFF"/>
                </a:solidFill>
              </a:rPr>
              <a:t>…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If an </a:t>
            </a:r>
            <a:r>
              <a:rPr lang="en-US" sz="3600" dirty="0" smtClean="0">
                <a:solidFill>
                  <a:schemeClr val="accent1"/>
                </a:solidFill>
              </a:rPr>
              <a:t>untrusted</a:t>
            </a:r>
            <a:r>
              <a:rPr lang="en-US" sz="3600" dirty="0" smtClean="0">
                <a:solidFill>
                  <a:srgbClr val="FFFFFF"/>
                </a:solidFill>
              </a:rPr>
              <a:t> process could change the OS’ $</a:t>
            </a:r>
            <a:r>
              <a:rPr lang="en-US" sz="3600" dirty="0" err="1" smtClean="0">
                <a:solidFill>
                  <a:srgbClr val="FFFFFF"/>
                </a:solidFill>
              </a:rPr>
              <a:t>sp</a:t>
            </a:r>
            <a:r>
              <a:rPr lang="en-US" sz="3600" dirty="0">
                <a:solidFill>
                  <a:srgbClr val="FFFFFF"/>
                </a:solidFill>
              </a:rPr>
              <a:t>/</a:t>
            </a:r>
            <a:r>
              <a:rPr lang="en-US" sz="3600" dirty="0" smtClean="0">
                <a:solidFill>
                  <a:srgbClr val="FFFFFF"/>
                </a:solidFill>
              </a:rPr>
              <a:t>$</a:t>
            </a:r>
            <a:r>
              <a:rPr lang="en-US" sz="3600" dirty="0" err="1" smtClean="0">
                <a:solidFill>
                  <a:srgbClr val="FFFFFF"/>
                </a:solidFill>
              </a:rPr>
              <a:t>fp</a:t>
            </a:r>
            <a:r>
              <a:rPr lang="en-US" sz="3600" dirty="0">
                <a:solidFill>
                  <a:srgbClr val="FFFFFF"/>
                </a:solidFill>
              </a:rPr>
              <a:t>/</a:t>
            </a:r>
            <a:r>
              <a:rPr lang="en-US" sz="3600" dirty="0" smtClean="0">
                <a:solidFill>
                  <a:srgbClr val="FFFFFF"/>
                </a:solidFill>
              </a:rPr>
              <a:t>$</a:t>
            </a:r>
            <a:r>
              <a:rPr lang="en-US" sz="3600" dirty="0" err="1" smtClean="0">
                <a:solidFill>
                  <a:srgbClr val="FFFFFF"/>
                </a:solidFill>
              </a:rPr>
              <a:t>gp</a:t>
            </a:r>
            <a:r>
              <a:rPr lang="en-US" sz="3600" dirty="0" smtClean="0">
                <a:solidFill>
                  <a:srgbClr val="FFFFFF"/>
                </a:solidFill>
              </a:rPr>
              <a:t>/</a:t>
            </a:r>
            <a:r>
              <a:rPr lang="en-US" sz="3600" i="1" dirty="0" smtClean="0">
                <a:solidFill>
                  <a:srgbClr val="FFFFFF"/>
                </a:solidFill>
              </a:rPr>
              <a:t>etc</a:t>
            </a:r>
            <a:r>
              <a:rPr lang="en-US" sz="3600" dirty="0" smtClean="0">
                <a:solidFill>
                  <a:srgbClr val="FFFFFF"/>
                </a:solidFill>
              </a:rPr>
              <a:t>., OS would crash!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</TotalTime>
  <Words>2134</Words>
  <Application>Microsoft Office PowerPoint</Application>
  <PresentationFormat>On-screen Show (4:3)</PresentationFormat>
  <Paragraphs>528</Paragraphs>
  <Slides>37</Slides>
  <Notes>25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.AppleSystemUIFont</vt:lpstr>
      <vt:lpstr>Arial</vt:lpstr>
      <vt:lpstr>Calibri</vt:lpstr>
      <vt:lpstr>Consolas</vt:lpstr>
      <vt:lpstr>Tahoma</vt:lpstr>
      <vt:lpstr>Times New Roman</vt:lpstr>
      <vt:lpstr>Wingdings</vt:lpstr>
      <vt:lpstr>Office Theme</vt:lpstr>
      <vt:lpstr>Syscalls, exceptions, and interrupts, …oh my!</vt:lpstr>
      <vt:lpstr>Announcements</vt:lpstr>
      <vt:lpstr>Outline for Today</vt:lpstr>
      <vt:lpstr>PowerPoint Presentation</vt:lpstr>
      <vt:lpstr>Operating System</vt:lpstr>
      <vt:lpstr>Operating System</vt:lpstr>
      <vt:lpstr>Outline for Today</vt:lpstr>
      <vt:lpstr>PowerPoint Presentation</vt:lpstr>
      <vt:lpstr>Trusted vs. Untrusted</vt:lpstr>
      <vt:lpstr>Privileged Mode</vt:lpstr>
      <vt:lpstr>Privileged Mode at Startup</vt:lpstr>
      <vt:lpstr>Users need access to resources</vt:lpstr>
      <vt:lpstr>System Call Examples</vt:lpstr>
      <vt:lpstr>System Calls</vt:lpstr>
      <vt:lpstr>PowerPoint Presentation</vt:lpstr>
      <vt:lpstr>Libraries and Wrappers</vt:lpstr>
      <vt:lpstr>Invoking System Calls</vt:lpstr>
      <vt:lpstr>Anatomy of a Process, v1</vt:lpstr>
      <vt:lpstr>Where does the OS live?</vt:lpstr>
      <vt:lpstr>Full System Layout</vt:lpstr>
      <vt:lpstr>Full System Layout</vt:lpstr>
      <vt:lpstr>Anatomy of a Process, v2</vt:lpstr>
      <vt:lpstr>Inside the SYSCALL instruction</vt:lpstr>
      <vt:lpstr>Inside the SYSCALL implementation</vt:lpstr>
      <vt:lpstr>Takeaway</vt:lpstr>
      <vt:lpstr>Outline for Today</vt:lpstr>
      <vt:lpstr>Exceptional Control Flow</vt:lpstr>
      <vt:lpstr>Software Exceptions</vt:lpstr>
      <vt:lpstr>Terminology</vt:lpstr>
      <vt:lpstr>Hardware support for exceptions</vt:lpstr>
      <vt:lpstr>Hardware support for exceptions</vt:lpstr>
      <vt:lpstr>Hardware support for exceptions</vt:lpstr>
      <vt:lpstr>Exceptional Control Flow</vt:lpstr>
      <vt:lpstr>Interrupts &amp; Unanticipated Exceptions</vt:lpstr>
      <vt:lpstr>Inside Interrupts &amp; Unanticipated Exceptions</vt:lpstr>
      <vt:lpstr>Address Translation: HW/SW Division of Labor</vt:lpstr>
      <vt:lpstr>Demand Paging on MIPS</vt:lpstr>
    </vt:vector>
  </TitlesOfParts>
  <Company>Cornell University Computing and Information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732</cp:revision>
  <cp:lastPrinted>2014-04-15T16:56:41Z</cp:lastPrinted>
  <dcterms:created xsi:type="dcterms:W3CDTF">2012-11-28T14:27:55Z</dcterms:created>
  <dcterms:modified xsi:type="dcterms:W3CDTF">2018-04-17T03:43:23Z</dcterms:modified>
</cp:coreProperties>
</file>