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4.xml" ContentType="application/vnd.openxmlformats-officedocument.presentationml.notesSlide+xml"/>
  <Override PartName="/ppt/tags/tag21.xml" ContentType="application/vnd.openxmlformats-officedocument.presentationml.tags+xml"/>
  <Override PartName="/ppt/notesSlides/notesSlide5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8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9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10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11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12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notesSlides/notesSlide13.xml" ContentType="application/vnd.openxmlformats-officedocument.presentationml.notesSlide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notesSlides/notesSlide14.xml" ContentType="application/vnd.openxmlformats-officedocument.presentationml.notesSlide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notesSlides/notesSlide15.xml" ContentType="application/vnd.openxmlformats-officedocument.presentationml.notesSlide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367" r:id="rId2"/>
    <p:sldId id="344" r:id="rId3"/>
    <p:sldId id="347" r:id="rId4"/>
    <p:sldId id="315" r:id="rId5"/>
    <p:sldId id="341" r:id="rId6"/>
    <p:sldId id="316" r:id="rId7"/>
    <p:sldId id="355" r:id="rId8"/>
    <p:sldId id="345" r:id="rId9"/>
    <p:sldId id="368" r:id="rId10"/>
    <p:sldId id="369" r:id="rId11"/>
    <p:sldId id="370" r:id="rId12"/>
    <p:sldId id="371" r:id="rId13"/>
    <p:sldId id="372" r:id="rId14"/>
    <p:sldId id="320" r:id="rId15"/>
    <p:sldId id="323" r:id="rId16"/>
    <p:sldId id="322" r:id="rId17"/>
    <p:sldId id="373" r:id="rId18"/>
    <p:sldId id="374" r:id="rId19"/>
    <p:sldId id="375" r:id="rId20"/>
    <p:sldId id="376" r:id="rId21"/>
    <p:sldId id="336" r:id="rId22"/>
    <p:sldId id="377" r:id="rId23"/>
    <p:sldId id="383" r:id="rId24"/>
    <p:sldId id="328" r:id="rId25"/>
    <p:sldId id="329" r:id="rId26"/>
    <p:sldId id="356" r:id="rId27"/>
    <p:sldId id="384" r:id="rId28"/>
    <p:sldId id="385" r:id="rId29"/>
    <p:sldId id="318" r:id="rId30"/>
    <p:sldId id="386" r:id="rId31"/>
    <p:sldId id="333" r:id="rId32"/>
    <p:sldId id="273" r:id="rId33"/>
    <p:sldId id="387" r:id="rId34"/>
    <p:sldId id="388" r:id="rId35"/>
    <p:sldId id="389" r:id="rId36"/>
    <p:sldId id="390" r:id="rId37"/>
    <p:sldId id="391" r:id="rId3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9F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77786" autoAdjust="0"/>
  </p:normalViewPr>
  <p:slideViewPr>
    <p:cSldViewPr>
      <p:cViewPr varScale="1">
        <p:scale>
          <a:sx n="63" d="100"/>
          <a:sy n="63" d="100"/>
        </p:scale>
        <p:origin x="39" y="41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6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670E512-9F9E-4156-953E-8350C511CBA9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B35C3C1-9691-443C-BBCF-BED84F38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404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35C3C1-9691-443C-BBCF-BED84F38E7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984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0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25" y="757238"/>
            <a:ext cx="5040313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820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44" y="4788944"/>
            <a:ext cx="6241597" cy="45355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410" tIns="50205" rIns="100410" bIns="50205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9968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25" y="757238"/>
            <a:ext cx="5040313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30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44" y="4788944"/>
            <a:ext cx="6241597" cy="453553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00410" tIns="50205" rIns="100410" bIns="5020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7285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Inline assembly</a:t>
            </a:r>
          </a:p>
          <a:p>
            <a:endParaRPr lang="en-US" dirty="0" smtClean="0"/>
          </a:p>
          <a:p>
            <a:r>
              <a:rPr lang="en-US" dirty="0" smtClean="0"/>
              <a:t>4 is </a:t>
            </a:r>
            <a:r>
              <a:rPr lang="en-US" dirty="0" err="1" smtClean="0"/>
              <a:t>getc</a:t>
            </a:r>
            <a:r>
              <a:rPr lang="en-US" dirty="0" smtClean="0"/>
              <a:t> syscall</a:t>
            </a:r>
            <a:r>
              <a:rPr lang="en-US" baseline="0" dirty="0" smtClean="0"/>
              <a:t> name!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35C3C1-9691-443C-BBCF-BED84F38E74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57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2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25" y="757238"/>
            <a:ext cx="5040313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822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44" y="4788944"/>
            <a:ext cx="6241597" cy="453553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410" tIns="50205" rIns="100410" bIns="50205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9867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4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25" y="757238"/>
            <a:ext cx="5040313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824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44" y="4788944"/>
            <a:ext cx="6241597" cy="453553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410" tIns="50205" rIns="100410" bIns="50205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When an application needs to perform a privileged operation, it needs to invoke the OS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827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4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25" y="757238"/>
            <a:ext cx="5040313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824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44" y="4788944"/>
            <a:ext cx="6241597" cy="45355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410" tIns="50205" rIns="100410" bIns="50205"/>
          <a:lstStyle/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9294901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6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25" y="757238"/>
            <a:ext cx="5040313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8266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44" y="4788944"/>
            <a:ext cx="6241597" cy="453553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410" tIns="50205" rIns="100410" bIns="5020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03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8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25" y="757238"/>
            <a:ext cx="5040313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8287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44" y="4788944"/>
            <a:ext cx="6241597" cy="45355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410" tIns="50205" rIns="100410" bIns="50205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4226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4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25" y="757238"/>
            <a:ext cx="5040313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14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44" y="4788944"/>
            <a:ext cx="6241597" cy="453553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00410" tIns="50205" rIns="100410" bIns="50205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9199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25" y="757238"/>
            <a:ext cx="5040313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90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44" y="4788944"/>
            <a:ext cx="6241597" cy="453553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Precise</a:t>
            </a:r>
            <a:r>
              <a:rPr lang="en-US" dirty="0" smtClean="0"/>
              <a:t> and imprecise exceptions</a:t>
            </a:r>
          </a:p>
          <a:p>
            <a:pPr lvl="1"/>
            <a:r>
              <a:rPr lang="en-US" dirty="0" smtClean="0"/>
              <a:t>In pipelined architecture</a:t>
            </a:r>
          </a:p>
          <a:p>
            <a:pPr lvl="2"/>
            <a:r>
              <a:rPr lang="en-US" dirty="0" smtClean="0"/>
              <a:t>Have to correctly identify PC of exception</a:t>
            </a:r>
          </a:p>
          <a:p>
            <a:pPr lvl="2"/>
            <a:r>
              <a:rPr lang="en-US" dirty="0" smtClean="0"/>
              <a:t>MIPS and modern processors support this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6087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35C3C1-9691-443C-BBCF-BED84F38E74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882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2713" y="757238"/>
            <a:ext cx="5038725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0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33" y="4788937"/>
            <a:ext cx="6241627" cy="453556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02126" tIns="51062" rIns="102126" bIns="51062"/>
          <a:lstStyle/>
          <a:p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Precise</a:t>
            </a:r>
            <a:r>
              <a:rPr lang="en-US" dirty="0" smtClean="0"/>
              <a:t> and imprecise exceptions</a:t>
            </a:r>
          </a:p>
          <a:p>
            <a:pPr lvl="1"/>
            <a:r>
              <a:rPr lang="en-US" dirty="0" smtClean="0"/>
              <a:t>In pipelined architecture</a:t>
            </a:r>
          </a:p>
          <a:p>
            <a:pPr lvl="2"/>
            <a:r>
              <a:rPr lang="en-US" dirty="0" smtClean="0"/>
              <a:t>Have to correctly identify PC of exception</a:t>
            </a:r>
          </a:p>
          <a:p>
            <a:pPr lvl="2"/>
            <a:r>
              <a:rPr lang="en-US" dirty="0" smtClean="0"/>
              <a:t>MIPS and modern processors support this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6894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25" y="757238"/>
            <a:ext cx="5040313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90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44" y="4788944"/>
            <a:ext cx="6241597" cy="45355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Precise</a:t>
            </a:r>
            <a:r>
              <a:rPr lang="en-US" dirty="0" smtClean="0"/>
              <a:t> and imprecise exceptions</a:t>
            </a:r>
          </a:p>
          <a:p>
            <a:pPr lvl="1"/>
            <a:r>
              <a:rPr lang="en-US" dirty="0" smtClean="0"/>
              <a:t>In pipelined architecture</a:t>
            </a:r>
          </a:p>
          <a:p>
            <a:pPr lvl="2"/>
            <a:r>
              <a:rPr lang="en-US" dirty="0" smtClean="0"/>
              <a:t>Have to correctly identify PC of exception</a:t>
            </a:r>
          </a:p>
          <a:p>
            <a:pPr lvl="2"/>
            <a:r>
              <a:rPr lang="en-US" dirty="0" smtClean="0"/>
              <a:t>MIPS and modern processors support this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3227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6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25" y="757238"/>
            <a:ext cx="5040313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836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44" y="4788944"/>
            <a:ext cx="6241597" cy="453553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410" tIns="50205" rIns="100410" bIns="5020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2814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25" y="757238"/>
            <a:ext cx="5040313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8389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44" y="4788944"/>
            <a:ext cx="6241597" cy="453553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410" tIns="50205" rIns="100410" bIns="5020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8536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98588" y="650875"/>
            <a:ext cx="5019675" cy="37639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78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7698" y="4787222"/>
            <a:ext cx="6723079" cy="453553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101382" tIns="50691" rIns="101382" bIns="50691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7552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35C3C1-9691-443C-BBCF-BED84F38E74F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8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25" y="757238"/>
            <a:ext cx="5040313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08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44" y="4788944"/>
            <a:ext cx="6241597" cy="453553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00410" tIns="50205" rIns="100410" bIns="50205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820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8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25" y="757238"/>
            <a:ext cx="5040313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08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44" y="4788944"/>
            <a:ext cx="6241597" cy="453553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00410" tIns="50205" rIns="100410" bIns="50205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8200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do you ENFORCE this trusted abstraction?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35C3C1-9691-443C-BBCF-BED84F38E74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581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35C3C1-9691-443C-BBCF-BED84F38E74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979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35C3C1-9691-443C-BBCF-BED84F38E74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612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6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25" y="757238"/>
            <a:ext cx="5040313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16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44" y="4788944"/>
            <a:ext cx="6241597" cy="453553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00410" tIns="50205" rIns="100410" bIns="5020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50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8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25" y="757238"/>
            <a:ext cx="5040313" cy="377983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18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0644" y="4788944"/>
            <a:ext cx="6241597" cy="453553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00410" tIns="50205" rIns="100410" bIns="50205"/>
          <a:lstStyle/>
          <a:p>
            <a:r>
              <a:rPr lang="en-US" dirty="0" smtClean="0"/>
              <a:t>Mode </a:t>
            </a:r>
            <a:r>
              <a:rPr lang="en-US" dirty="0" smtClean="0">
                <a:sym typeface="Wingdings" pitchFamily="2" charset="2"/>
              </a:rPr>
              <a:t> 0; Cause  </a:t>
            </a:r>
            <a:r>
              <a:rPr lang="en-US" dirty="0" err="1" smtClean="0">
                <a:sym typeface="Wingdings" pitchFamily="2" charset="2"/>
              </a:rPr>
              <a:t>syscall</a:t>
            </a:r>
            <a:r>
              <a:rPr lang="en-US" dirty="0" smtClean="0">
                <a:sym typeface="Wingdings" pitchFamily="2" charset="2"/>
              </a:rPr>
              <a:t>; </a:t>
            </a:r>
            <a:r>
              <a:rPr lang="en-US" dirty="0" smtClean="0"/>
              <a:t>PC </a:t>
            </a:r>
            <a:r>
              <a:rPr lang="en-US" dirty="0" smtClean="0">
                <a:sym typeface="Wingdings" pitchFamily="2" charset="2"/>
              </a:rPr>
              <a:t></a:t>
            </a:r>
            <a:r>
              <a:rPr lang="en-US" dirty="0" smtClean="0"/>
              <a:t> </a:t>
            </a:r>
            <a:r>
              <a:rPr lang="en-US" i="1" dirty="0" smtClean="0"/>
              <a:t>exception</a:t>
            </a:r>
            <a:r>
              <a:rPr lang="en-US" dirty="0" smtClean="0"/>
              <a:t> vector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860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2057400"/>
          </a:xfrm>
        </p:spPr>
        <p:txBody>
          <a:bodyPr>
            <a:noAutofit/>
          </a:bodyPr>
          <a:lstStyle>
            <a:lvl1pPr marL="0" indent="0" algn="ctr">
              <a:buNone/>
              <a:defRPr sz="2800" b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CS 3410, </a:t>
            </a:r>
            <a:r>
              <a:rPr lang="en-US" smtClean="0"/>
              <a:t>Spring 2015</a:t>
            </a:r>
            <a:endParaRPr lang="en-US" dirty="0" smtClean="0"/>
          </a:p>
          <a:p>
            <a:r>
              <a:rPr lang="en-US" dirty="0" smtClean="0"/>
              <a:t>Computer Science</a:t>
            </a:r>
          </a:p>
          <a:p>
            <a:r>
              <a:rPr lang="en-US" dirty="0" smtClean="0"/>
              <a:t>Cornell University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F04E-0558-49D7-83D7-0EA3FDD97FD3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563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F04E-0558-49D7-83D7-0EA3FDD97FD3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20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F04E-0558-49D7-83D7-0EA3FDD97FD3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848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F04E-0558-49D7-83D7-0EA3FDD97FD3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166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5334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838200"/>
            <a:ext cx="86868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1F04E-0558-49D7-83D7-0EA3FDD97FD3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8857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ln>
            <a:solidFill>
              <a:schemeClr val="accent5">
                <a:lumMod val="60000"/>
                <a:lumOff val="40000"/>
              </a:schemeClr>
            </a:solidFill>
          </a:ln>
          <a:solidFill>
            <a:schemeClr val="accent5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5">
            <a:lumMod val="60000"/>
            <a:lumOff val="40000"/>
          </a:schemeClr>
        </a:buClr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>
            <a:lumMod val="60000"/>
            <a:lumOff val="40000"/>
          </a:schemeClr>
        </a:buClr>
        <a:buFont typeface="Calibri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5">
            <a:lumMod val="60000"/>
            <a:lumOff val="40000"/>
          </a:schemeClr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>
            <a:lumMod val="60000"/>
            <a:lumOff val="40000"/>
          </a:schemeClr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13" Type="http://schemas.openxmlformats.org/officeDocument/2006/relationships/tags" Target="../tags/tag40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12" Type="http://schemas.openxmlformats.org/officeDocument/2006/relationships/tags" Target="../tags/tag39.xml"/><Relationship Id="rId17" Type="http://schemas.openxmlformats.org/officeDocument/2006/relationships/notesSlide" Target="../notesSlides/notesSlide10.xml"/><Relationship Id="rId2" Type="http://schemas.openxmlformats.org/officeDocument/2006/relationships/tags" Target="../tags/tag29.xml"/><Relationship Id="rId16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11" Type="http://schemas.openxmlformats.org/officeDocument/2006/relationships/tags" Target="../tags/tag38.xml"/><Relationship Id="rId5" Type="http://schemas.openxmlformats.org/officeDocument/2006/relationships/tags" Target="../tags/tag32.xml"/><Relationship Id="rId15" Type="http://schemas.openxmlformats.org/officeDocument/2006/relationships/tags" Target="../tags/tag42.xml"/><Relationship Id="rId10" Type="http://schemas.openxmlformats.org/officeDocument/2006/relationships/tags" Target="../tags/tag37.xml"/><Relationship Id="rId4" Type="http://schemas.openxmlformats.org/officeDocument/2006/relationships/tags" Target="../tags/tag31.xml"/><Relationship Id="rId9" Type="http://schemas.openxmlformats.org/officeDocument/2006/relationships/tags" Target="../tags/tag36.xml"/><Relationship Id="rId14" Type="http://schemas.openxmlformats.org/officeDocument/2006/relationships/tags" Target="../tags/tag4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54.xml"/><Relationship Id="rId13" Type="http://schemas.openxmlformats.org/officeDocument/2006/relationships/tags" Target="../tags/tag59.xml"/><Relationship Id="rId18" Type="http://schemas.openxmlformats.org/officeDocument/2006/relationships/tags" Target="../tags/tag64.xml"/><Relationship Id="rId3" Type="http://schemas.openxmlformats.org/officeDocument/2006/relationships/tags" Target="../tags/tag49.xml"/><Relationship Id="rId21" Type="http://schemas.openxmlformats.org/officeDocument/2006/relationships/tags" Target="../tags/tag67.xml"/><Relationship Id="rId7" Type="http://schemas.openxmlformats.org/officeDocument/2006/relationships/tags" Target="../tags/tag53.xml"/><Relationship Id="rId12" Type="http://schemas.openxmlformats.org/officeDocument/2006/relationships/tags" Target="../tags/tag58.xml"/><Relationship Id="rId17" Type="http://schemas.openxmlformats.org/officeDocument/2006/relationships/tags" Target="../tags/tag63.xml"/><Relationship Id="rId2" Type="http://schemas.openxmlformats.org/officeDocument/2006/relationships/tags" Target="../tags/tag48.xml"/><Relationship Id="rId16" Type="http://schemas.openxmlformats.org/officeDocument/2006/relationships/tags" Target="../tags/tag62.xml"/><Relationship Id="rId20" Type="http://schemas.openxmlformats.org/officeDocument/2006/relationships/tags" Target="../tags/tag66.xml"/><Relationship Id="rId1" Type="http://schemas.openxmlformats.org/officeDocument/2006/relationships/tags" Target="../tags/tag47.xml"/><Relationship Id="rId6" Type="http://schemas.openxmlformats.org/officeDocument/2006/relationships/tags" Target="../tags/tag52.xml"/><Relationship Id="rId11" Type="http://schemas.openxmlformats.org/officeDocument/2006/relationships/tags" Target="../tags/tag57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51.xml"/><Relationship Id="rId15" Type="http://schemas.openxmlformats.org/officeDocument/2006/relationships/tags" Target="../tags/tag61.xml"/><Relationship Id="rId23" Type="http://schemas.openxmlformats.org/officeDocument/2006/relationships/tags" Target="../tags/tag69.xml"/><Relationship Id="rId10" Type="http://schemas.openxmlformats.org/officeDocument/2006/relationships/tags" Target="../tags/tag56.xml"/><Relationship Id="rId19" Type="http://schemas.openxmlformats.org/officeDocument/2006/relationships/tags" Target="../tags/tag65.xml"/><Relationship Id="rId4" Type="http://schemas.openxmlformats.org/officeDocument/2006/relationships/tags" Target="../tags/tag50.xml"/><Relationship Id="rId9" Type="http://schemas.openxmlformats.org/officeDocument/2006/relationships/tags" Target="../tags/tag55.xml"/><Relationship Id="rId14" Type="http://schemas.openxmlformats.org/officeDocument/2006/relationships/tags" Target="../tags/tag60.xml"/><Relationship Id="rId22" Type="http://schemas.openxmlformats.org/officeDocument/2006/relationships/tags" Target="../tags/tag6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77.xml"/><Relationship Id="rId13" Type="http://schemas.openxmlformats.org/officeDocument/2006/relationships/tags" Target="../tags/tag82.xml"/><Relationship Id="rId18" Type="http://schemas.openxmlformats.org/officeDocument/2006/relationships/tags" Target="../tags/tag87.xml"/><Relationship Id="rId3" Type="http://schemas.openxmlformats.org/officeDocument/2006/relationships/tags" Target="../tags/tag72.xml"/><Relationship Id="rId7" Type="http://schemas.openxmlformats.org/officeDocument/2006/relationships/tags" Target="../tags/tag76.xml"/><Relationship Id="rId12" Type="http://schemas.openxmlformats.org/officeDocument/2006/relationships/tags" Target="../tags/tag81.xml"/><Relationship Id="rId17" Type="http://schemas.openxmlformats.org/officeDocument/2006/relationships/tags" Target="../tags/tag86.xml"/><Relationship Id="rId2" Type="http://schemas.openxmlformats.org/officeDocument/2006/relationships/tags" Target="../tags/tag71.xml"/><Relationship Id="rId16" Type="http://schemas.openxmlformats.org/officeDocument/2006/relationships/tags" Target="../tags/tag85.xml"/><Relationship Id="rId20" Type="http://schemas.openxmlformats.org/officeDocument/2006/relationships/notesSlide" Target="../notesSlides/notesSlide14.xml"/><Relationship Id="rId1" Type="http://schemas.openxmlformats.org/officeDocument/2006/relationships/tags" Target="../tags/tag70.xml"/><Relationship Id="rId6" Type="http://schemas.openxmlformats.org/officeDocument/2006/relationships/tags" Target="../tags/tag75.xml"/><Relationship Id="rId11" Type="http://schemas.openxmlformats.org/officeDocument/2006/relationships/tags" Target="../tags/tag80.xml"/><Relationship Id="rId5" Type="http://schemas.openxmlformats.org/officeDocument/2006/relationships/tags" Target="../tags/tag74.xml"/><Relationship Id="rId15" Type="http://schemas.openxmlformats.org/officeDocument/2006/relationships/tags" Target="../tags/tag84.xml"/><Relationship Id="rId10" Type="http://schemas.openxmlformats.org/officeDocument/2006/relationships/tags" Target="../tags/tag79.xml"/><Relationship Id="rId19" Type="http://schemas.openxmlformats.org/officeDocument/2006/relationships/slideLayout" Target="../slideLayouts/slideLayout2.xml"/><Relationship Id="rId4" Type="http://schemas.openxmlformats.org/officeDocument/2006/relationships/tags" Target="../tags/tag73.xml"/><Relationship Id="rId9" Type="http://schemas.openxmlformats.org/officeDocument/2006/relationships/tags" Target="../tags/tag78.xml"/><Relationship Id="rId14" Type="http://schemas.openxmlformats.org/officeDocument/2006/relationships/tags" Target="../tags/tag8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95.xml"/><Relationship Id="rId13" Type="http://schemas.openxmlformats.org/officeDocument/2006/relationships/tags" Target="../tags/tag100.xml"/><Relationship Id="rId18" Type="http://schemas.openxmlformats.org/officeDocument/2006/relationships/tags" Target="../tags/tag105.xml"/><Relationship Id="rId3" Type="http://schemas.openxmlformats.org/officeDocument/2006/relationships/tags" Target="../tags/tag90.xml"/><Relationship Id="rId21" Type="http://schemas.openxmlformats.org/officeDocument/2006/relationships/tags" Target="../tags/tag108.xml"/><Relationship Id="rId7" Type="http://schemas.openxmlformats.org/officeDocument/2006/relationships/tags" Target="../tags/tag94.xml"/><Relationship Id="rId12" Type="http://schemas.openxmlformats.org/officeDocument/2006/relationships/tags" Target="../tags/tag99.xml"/><Relationship Id="rId17" Type="http://schemas.openxmlformats.org/officeDocument/2006/relationships/tags" Target="../tags/tag104.xml"/><Relationship Id="rId2" Type="http://schemas.openxmlformats.org/officeDocument/2006/relationships/tags" Target="../tags/tag89.xml"/><Relationship Id="rId16" Type="http://schemas.openxmlformats.org/officeDocument/2006/relationships/tags" Target="../tags/tag103.xml"/><Relationship Id="rId20" Type="http://schemas.openxmlformats.org/officeDocument/2006/relationships/tags" Target="../tags/tag107.xml"/><Relationship Id="rId1" Type="http://schemas.openxmlformats.org/officeDocument/2006/relationships/tags" Target="../tags/tag88.xml"/><Relationship Id="rId6" Type="http://schemas.openxmlformats.org/officeDocument/2006/relationships/tags" Target="../tags/tag93.xml"/><Relationship Id="rId11" Type="http://schemas.openxmlformats.org/officeDocument/2006/relationships/tags" Target="../tags/tag98.xml"/><Relationship Id="rId5" Type="http://schemas.openxmlformats.org/officeDocument/2006/relationships/tags" Target="../tags/tag92.xml"/><Relationship Id="rId15" Type="http://schemas.openxmlformats.org/officeDocument/2006/relationships/tags" Target="../tags/tag102.xml"/><Relationship Id="rId23" Type="http://schemas.openxmlformats.org/officeDocument/2006/relationships/notesSlide" Target="../notesSlides/notesSlide15.xml"/><Relationship Id="rId10" Type="http://schemas.openxmlformats.org/officeDocument/2006/relationships/tags" Target="../tags/tag97.xml"/><Relationship Id="rId19" Type="http://schemas.openxmlformats.org/officeDocument/2006/relationships/tags" Target="../tags/tag106.xml"/><Relationship Id="rId4" Type="http://schemas.openxmlformats.org/officeDocument/2006/relationships/tags" Target="../tags/tag91.xml"/><Relationship Id="rId9" Type="http://schemas.openxmlformats.org/officeDocument/2006/relationships/tags" Target="../tags/tag96.xml"/><Relationship Id="rId14" Type="http://schemas.openxmlformats.org/officeDocument/2006/relationships/tags" Target="../tags/tag101.xml"/><Relationship Id="rId2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13" Type="http://schemas.openxmlformats.org/officeDocument/2006/relationships/tags" Target="../tags/tag121.xml"/><Relationship Id="rId18" Type="http://schemas.openxmlformats.org/officeDocument/2006/relationships/tags" Target="../tags/tag126.xml"/><Relationship Id="rId3" Type="http://schemas.openxmlformats.org/officeDocument/2006/relationships/tags" Target="../tags/tag111.xml"/><Relationship Id="rId21" Type="http://schemas.openxmlformats.org/officeDocument/2006/relationships/tags" Target="../tags/tag129.xml"/><Relationship Id="rId7" Type="http://schemas.openxmlformats.org/officeDocument/2006/relationships/tags" Target="../tags/tag115.xml"/><Relationship Id="rId12" Type="http://schemas.openxmlformats.org/officeDocument/2006/relationships/tags" Target="../tags/tag120.xml"/><Relationship Id="rId17" Type="http://schemas.openxmlformats.org/officeDocument/2006/relationships/tags" Target="../tags/tag125.xml"/><Relationship Id="rId2" Type="http://schemas.openxmlformats.org/officeDocument/2006/relationships/tags" Target="../tags/tag110.xml"/><Relationship Id="rId16" Type="http://schemas.openxmlformats.org/officeDocument/2006/relationships/tags" Target="../tags/tag124.xml"/><Relationship Id="rId20" Type="http://schemas.openxmlformats.org/officeDocument/2006/relationships/tags" Target="../tags/tag128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tags" Target="../tags/tag119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113.xml"/><Relationship Id="rId15" Type="http://schemas.openxmlformats.org/officeDocument/2006/relationships/tags" Target="../tags/tag123.xml"/><Relationship Id="rId23" Type="http://schemas.openxmlformats.org/officeDocument/2006/relationships/tags" Target="../tags/tag131.xml"/><Relationship Id="rId10" Type="http://schemas.openxmlformats.org/officeDocument/2006/relationships/tags" Target="../tags/tag118.xml"/><Relationship Id="rId19" Type="http://schemas.openxmlformats.org/officeDocument/2006/relationships/tags" Target="../tags/tag127.xml"/><Relationship Id="rId4" Type="http://schemas.openxmlformats.org/officeDocument/2006/relationships/tags" Target="../tags/tag112.xml"/><Relationship Id="rId9" Type="http://schemas.openxmlformats.org/officeDocument/2006/relationships/tags" Target="../tags/tag117.xml"/><Relationship Id="rId14" Type="http://schemas.openxmlformats.org/officeDocument/2006/relationships/tags" Target="../tags/tag122.xml"/><Relationship Id="rId22" Type="http://schemas.openxmlformats.org/officeDocument/2006/relationships/tags" Target="../tags/tag13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4" Type="http://schemas.openxmlformats.org/officeDocument/2006/relationships/notesSlide" Target="../notesSlides/notesSlide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17" Type="http://schemas.openxmlformats.org/officeDocument/2006/relationships/tags" Target="../tags/tag250.xml"/><Relationship Id="rId21" Type="http://schemas.openxmlformats.org/officeDocument/2006/relationships/tags" Target="../tags/tag154.xml"/><Relationship Id="rId42" Type="http://schemas.openxmlformats.org/officeDocument/2006/relationships/tags" Target="../tags/tag175.xml"/><Relationship Id="rId63" Type="http://schemas.openxmlformats.org/officeDocument/2006/relationships/tags" Target="../tags/tag196.xml"/><Relationship Id="rId84" Type="http://schemas.openxmlformats.org/officeDocument/2006/relationships/tags" Target="../tags/tag217.xml"/><Relationship Id="rId138" Type="http://schemas.openxmlformats.org/officeDocument/2006/relationships/tags" Target="../tags/tag271.xml"/><Relationship Id="rId107" Type="http://schemas.openxmlformats.org/officeDocument/2006/relationships/tags" Target="../tags/tag240.xml"/><Relationship Id="rId11" Type="http://schemas.openxmlformats.org/officeDocument/2006/relationships/tags" Target="../tags/tag144.xml"/><Relationship Id="rId32" Type="http://schemas.openxmlformats.org/officeDocument/2006/relationships/tags" Target="../tags/tag165.xml"/><Relationship Id="rId53" Type="http://schemas.openxmlformats.org/officeDocument/2006/relationships/tags" Target="../tags/tag186.xml"/><Relationship Id="rId74" Type="http://schemas.openxmlformats.org/officeDocument/2006/relationships/tags" Target="../tags/tag207.xml"/><Relationship Id="rId128" Type="http://schemas.openxmlformats.org/officeDocument/2006/relationships/tags" Target="../tags/tag261.xml"/><Relationship Id="rId149" Type="http://schemas.openxmlformats.org/officeDocument/2006/relationships/slideLayout" Target="../slideLayouts/slideLayout4.xml"/><Relationship Id="rId5" Type="http://schemas.openxmlformats.org/officeDocument/2006/relationships/tags" Target="../tags/tag138.xml"/><Relationship Id="rId95" Type="http://schemas.openxmlformats.org/officeDocument/2006/relationships/tags" Target="../tags/tag228.xml"/><Relationship Id="rId22" Type="http://schemas.openxmlformats.org/officeDocument/2006/relationships/tags" Target="../tags/tag155.xml"/><Relationship Id="rId27" Type="http://schemas.openxmlformats.org/officeDocument/2006/relationships/tags" Target="../tags/tag160.xml"/><Relationship Id="rId43" Type="http://schemas.openxmlformats.org/officeDocument/2006/relationships/tags" Target="../tags/tag176.xml"/><Relationship Id="rId48" Type="http://schemas.openxmlformats.org/officeDocument/2006/relationships/tags" Target="../tags/tag181.xml"/><Relationship Id="rId64" Type="http://schemas.openxmlformats.org/officeDocument/2006/relationships/tags" Target="../tags/tag197.xml"/><Relationship Id="rId69" Type="http://schemas.openxmlformats.org/officeDocument/2006/relationships/tags" Target="../tags/tag202.xml"/><Relationship Id="rId113" Type="http://schemas.openxmlformats.org/officeDocument/2006/relationships/tags" Target="../tags/tag246.xml"/><Relationship Id="rId118" Type="http://schemas.openxmlformats.org/officeDocument/2006/relationships/tags" Target="../tags/tag251.xml"/><Relationship Id="rId134" Type="http://schemas.openxmlformats.org/officeDocument/2006/relationships/tags" Target="../tags/tag267.xml"/><Relationship Id="rId139" Type="http://schemas.openxmlformats.org/officeDocument/2006/relationships/tags" Target="../tags/tag272.xml"/><Relationship Id="rId80" Type="http://schemas.openxmlformats.org/officeDocument/2006/relationships/tags" Target="../tags/tag213.xml"/><Relationship Id="rId85" Type="http://schemas.openxmlformats.org/officeDocument/2006/relationships/tags" Target="../tags/tag218.xml"/><Relationship Id="rId150" Type="http://schemas.openxmlformats.org/officeDocument/2006/relationships/notesSlide" Target="../notesSlides/notesSlide20.xml"/><Relationship Id="rId12" Type="http://schemas.openxmlformats.org/officeDocument/2006/relationships/tags" Target="../tags/tag145.xml"/><Relationship Id="rId17" Type="http://schemas.openxmlformats.org/officeDocument/2006/relationships/tags" Target="../tags/tag150.xml"/><Relationship Id="rId33" Type="http://schemas.openxmlformats.org/officeDocument/2006/relationships/tags" Target="../tags/tag166.xml"/><Relationship Id="rId38" Type="http://schemas.openxmlformats.org/officeDocument/2006/relationships/tags" Target="../tags/tag171.xml"/><Relationship Id="rId59" Type="http://schemas.openxmlformats.org/officeDocument/2006/relationships/tags" Target="../tags/tag192.xml"/><Relationship Id="rId103" Type="http://schemas.openxmlformats.org/officeDocument/2006/relationships/tags" Target="../tags/tag236.xml"/><Relationship Id="rId108" Type="http://schemas.openxmlformats.org/officeDocument/2006/relationships/tags" Target="../tags/tag241.xml"/><Relationship Id="rId124" Type="http://schemas.openxmlformats.org/officeDocument/2006/relationships/tags" Target="../tags/tag257.xml"/><Relationship Id="rId129" Type="http://schemas.openxmlformats.org/officeDocument/2006/relationships/tags" Target="../tags/tag262.xml"/><Relationship Id="rId54" Type="http://schemas.openxmlformats.org/officeDocument/2006/relationships/tags" Target="../tags/tag187.xml"/><Relationship Id="rId70" Type="http://schemas.openxmlformats.org/officeDocument/2006/relationships/tags" Target="../tags/tag203.xml"/><Relationship Id="rId75" Type="http://schemas.openxmlformats.org/officeDocument/2006/relationships/tags" Target="../tags/tag208.xml"/><Relationship Id="rId91" Type="http://schemas.openxmlformats.org/officeDocument/2006/relationships/tags" Target="../tags/tag224.xml"/><Relationship Id="rId96" Type="http://schemas.openxmlformats.org/officeDocument/2006/relationships/tags" Target="../tags/tag229.xml"/><Relationship Id="rId140" Type="http://schemas.openxmlformats.org/officeDocument/2006/relationships/tags" Target="../tags/tag273.xml"/><Relationship Id="rId145" Type="http://schemas.openxmlformats.org/officeDocument/2006/relationships/tags" Target="../tags/tag278.xml"/><Relationship Id="rId1" Type="http://schemas.openxmlformats.org/officeDocument/2006/relationships/tags" Target="../tags/tag134.xml"/><Relationship Id="rId6" Type="http://schemas.openxmlformats.org/officeDocument/2006/relationships/tags" Target="../tags/tag139.xml"/><Relationship Id="rId23" Type="http://schemas.openxmlformats.org/officeDocument/2006/relationships/tags" Target="../tags/tag156.xml"/><Relationship Id="rId28" Type="http://schemas.openxmlformats.org/officeDocument/2006/relationships/tags" Target="../tags/tag161.xml"/><Relationship Id="rId49" Type="http://schemas.openxmlformats.org/officeDocument/2006/relationships/tags" Target="../tags/tag182.xml"/><Relationship Id="rId114" Type="http://schemas.openxmlformats.org/officeDocument/2006/relationships/tags" Target="../tags/tag247.xml"/><Relationship Id="rId119" Type="http://schemas.openxmlformats.org/officeDocument/2006/relationships/tags" Target="../tags/tag252.xml"/><Relationship Id="rId44" Type="http://schemas.openxmlformats.org/officeDocument/2006/relationships/tags" Target="../tags/tag177.xml"/><Relationship Id="rId60" Type="http://schemas.openxmlformats.org/officeDocument/2006/relationships/tags" Target="../tags/tag193.xml"/><Relationship Id="rId65" Type="http://schemas.openxmlformats.org/officeDocument/2006/relationships/tags" Target="../tags/tag198.xml"/><Relationship Id="rId81" Type="http://schemas.openxmlformats.org/officeDocument/2006/relationships/tags" Target="../tags/tag214.xml"/><Relationship Id="rId86" Type="http://schemas.openxmlformats.org/officeDocument/2006/relationships/tags" Target="../tags/tag219.xml"/><Relationship Id="rId130" Type="http://schemas.openxmlformats.org/officeDocument/2006/relationships/tags" Target="../tags/tag263.xml"/><Relationship Id="rId135" Type="http://schemas.openxmlformats.org/officeDocument/2006/relationships/tags" Target="../tags/tag268.xml"/><Relationship Id="rId151" Type="http://schemas.openxmlformats.org/officeDocument/2006/relationships/image" Target="../media/image1.png"/><Relationship Id="rId13" Type="http://schemas.openxmlformats.org/officeDocument/2006/relationships/tags" Target="../tags/tag146.xml"/><Relationship Id="rId18" Type="http://schemas.openxmlformats.org/officeDocument/2006/relationships/tags" Target="../tags/tag151.xml"/><Relationship Id="rId39" Type="http://schemas.openxmlformats.org/officeDocument/2006/relationships/tags" Target="../tags/tag172.xml"/><Relationship Id="rId109" Type="http://schemas.openxmlformats.org/officeDocument/2006/relationships/tags" Target="../tags/tag242.xml"/><Relationship Id="rId34" Type="http://schemas.openxmlformats.org/officeDocument/2006/relationships/tags" Target="../tags/tag167.xml"/><Relationship Id="rId50" Type="http://schemas.openxmlformats.org/officeDocument/2006/relationships/tags" Target="../tags/tag183.xml"/><Relationship Id="rId55" Type="http://schemas.openxmlformats.org/officeDocument/2006/relationships/tags" Target="../tags/tag188.xml"/><Relationship Id="rId76" Type="http://schemas.openxmlformats.org/officeDocument/2006/relationships/tags" Target="../tags/tag209.xml"/><Relationship Id="rId97" Type="http://schemas.openxmlformats.org/officeDocument/2006/relationships/tags" Target="../tags/tag230.xml"/><Relationship Id="rId104" Type="http://schemas.openxmlformats.org/officeDocument/2006/relationships/tags" Target="../tags/tag237.xml"/><Relationship Id="rId120" Type="http://schemas.openxmlformats.org/officeDocument/2006/relationships/tags" Target="../tags/tag253.xml"/><Relationship Id="rId125" Type="http://schemas.openxmlformats.org/officeDocument/2006/relationships/tags" Target="../tags/tag258.xml"/><Relationship Id="rId141" Type="http://schemas.openxmlformats.org/officeDocument/2006/relationships/tags" Target="../tags/tag274.xml"/><Relationship Id="rId146" Type="http://schemas.openxmlformats.org/officeDocument/2006/relationships/tags" Target="../tags/tag279.xml"/><Relationship Id="rId7" Type="http://schemas.openxmlformats.org/officeDocument/2006/relationships/tags" Target="../tags/tag140.xml"/><Relationship Id="rId71" Type="http://schemas.openxmlformats.org/officeDocument/2006/relationships/tags" Target="../tags/tag204.xml"/><Relationship Id="rId92" Type="http://schemas.openxmlformats.org/officeDocument/2006/relationships/tags" Target="../tags/tag225.xml"/><Relationship Id="rId2" Type="http://schemas.openxmlformats.org/officeDocument/2006/relationships/tags" Target="../tags/tag135.xml"/><Relationship Id="rId29" Type="http://schemas.openxmlformats.org/officeDocument/2006/relationships/tags" Target="../tags/tag162.xml"/><Relationship Id="rId24" Type="http://schemas.openxmlformats.org/officeDocument/2006/relationships/tags" Target="../tags/tag157.xml"/><Relationship Id="rId40" Type="http://schemas.openxmlformats.org/officeDocument/2006/relationships/tags" Target="../tags/tag173.xml"/><Relationship Id="rId45" Type="http://schemas.openxmlformats.org/officeDocument/2006/relationships/tags" Target="../tags/tag178.xml"/><Relationship Id="rId66" Type="http://schemas.openxmlformats.org/officeDocument/2006/relationships/tags" Target="../tags/tag199.xml"/><Relationship Id="rId87" Type="http://schemas.openxmlformats.org/officeDocument/2006/relationships/tags" Target="../tags/tag220.xml"/><Relationship Id="rId110" Type="http://schemas.openxmlformats.org/officeDocument/2006/relationships/tags" Target="../tags/tag243.xml"/><Relationship Id="rId115" Type="http://schemas.openxmlformats.org/officeDocument/2006/relationships/tags" Target="../tags/tag248.xml"/><Relationship Id="rId131" Type="http://schemas.openxmlformats.org/officeDocument/2006/relationships/tags" Target="../tags/tag264.xml"/><Relationship Id="rId136" Type="http://schemas.openxmlformats.org/officeDocument/2006/relationships/tags" Target="../tags/tag269.xml"/><Relationship Id="rId61" Type="http://schemas.openxmlformats.org/officeDocument/2006/relationships/tags" Target="../tags/tag194.xml"/><Relationship Id="rId82" Type="http://schemas.openxmlformats.org/officeDocument/2006/relationships/tags" Target="../tags/tag215.xml"/><Relationship Id="rId19" Type="http://schemas.openxmlformats.org/officeDocument/2006/relationships/tags" Target="../tags/tag152.xml"/><Relationship Id="rId14" Type="http://schemas.openxmlformats.org/officeDocument/2006/relationships/tags" Target="../tags/tag147.xml"/><Relationship Id="rId30" Type="http://schemas.openxmlformats.org/officeDocument/2006/relationships/tags" Target="../tags/tag163.xml"/><Relationship Id="rId35" Type="http://schemas.openxmlformats.org/officeDocument/2006/relationships/tags" Target="../tags/tag168.xml"/><Relationship Id="rId56" Type="http://schemas.openxmlformats.org/officeDocument/2006/relationships/tags" Target="../tags/tag189.xml"/><Relationship Id="rId77" Type="http://schemas.openxmlformats.org/officeDocument/2006/relationships/tags" Target="../tags/tag210.xml"/><Relationship Id="rId100" Type="http://schemas.openxmlformats.org/officeDocument/2006/relationships/tags" Target="../tags/tag233.xml"/><Relationship Id="rId105" Type="http://schemas.openxmlformats.org/officeDocument/2006/relationships/tags" Target="../tags/tag238.xml"/><Relationship Id="rId126" Type="http://schemas.openxmlformats.org/officeDocument/2006/relationships/tags" Target="../tags/tag259.xml"/><Relationship Id="rId147" Type="http://schemas.openxmlformats.org/officeDocument/2006/relationships/tags" Target="../tags/tag280.xml"/><Relationship Id="rId8" Type="http://schemas.openxmlformats.org/officeDocument/2006/relationships/tags" Target="../tags/tag141.xml"/><Relationship Id="rId51" Type="http://schemas.openxmlformats.org/officeDocument/2006/relationships/tags" Target="../tags/tag184.xml"/><Relationship Id="rId72" Type="http://schemas.openxmlformats.org/officeDocument/2006/relationships/tags" Target="../tags/tag205.xml"/><Relationship Id="rId93" Type="http://schemas.openxmlformats.org/officeDocument/2006/relationships/tags" Target="../tags/tag226.xml"/><Relationship Id="rId98" Type="http://schemas.openxmlformats.org/officeDocument/2006/relationships/tags" Target="../tags/tag231.xml"/><Relationship Id="rId121" Type="http://schemas.openxmlformats.org/officeDocument/2006/relationships/tags" Target="../tags/tag254.xml"/><Relationship Id="rId142" Type="http://schemas.openxmlformats.org/officeDocument/2006/relationships/tags" Target="../tags/tag275.xml"/><Relationship Id="rId3" Type="http://schemas.openxmlformats.org/officeDocument/2006/relationships/tags" Target="../tags/tag136.xml"/><Relationship Id="rId25" Type="http://schemas.openxmlformats.org/officeDocument/2006/relationships/tags" Target="../tags/tag158.xml"/><Relationship Id="rId46" Type="http://schemas.openxmlformats.org/officeDocument/2006/relationships/tags" Target="../tags/tag179.xml"/><Relationship Id="rId67" Type="http://schemas.openxmlformats.org/officeDocument/2006/relationships/tags" Target="../tags/tag200.xml"/><Relationship Id="rId116" Type="http://schemas.openxmlformats.org/officeDocument/2006/relationships/tags" Target="../tags/tag249.xml"/><Relationship Id="rId137" Type="http://schemas.openxmlformats.org/officeDocument/2006/relationships/tags" Target="../tags/tag270.xml"/><Relationship Id="rId20" Type="http://schemas.openxmlformats.org/officeDocument/2006/relationships/tags" Target="../tags/tag153.xml"/><Relationship Id="rId41" Type="http://schemas.openxmlformats.org/officeDocument/2006/relationships/tags" Target="../tags/tag174.xml"/><Relationship Id="rId62" Type="http://schemas.openxmlformats.org/officeDocument/2006/relationships/tags" Target="../tags/tag195.xml"/><Relationship Id="rId83" Type="http://schemas.openxmlformats.org/officeDocument/2006/relationships/tags" Target="../tags/tag216.xml"/><Relationship Id="rId88" Type="http://schemas.openxmlformats.org/officeDocument/2006/relationships/tags" Target="../tags/tag221.xml"/><Relationship Id="rId111" Type="http://schemas.openxmlformats.org/officeDocument/2006/relationships/tags" Target="../tags/tag244.xml"/><Relationship Id="rId132" Type="http://schemas.openxmlformats.org/officeDocument/2006/relationships/tags" Target="../tags/tag265.xml"/><Relationship Id="rId15" Type="http://schemas.openxmlformats.org/officeDocument/2006/relationships/tags" Target="../tags/tag148.xml"/><Relationship Id="rId36" Type="http://schemas.openxmlformats.org/officeDocument/2006/relationships/tags" Target="../tags/tag169.xml"/><Relationship Id="rId57" Type="http://schemas.openxmlformats.org/officeDocument/2006/relationships/tags" Target="../tags/tag190.xml"/><Relationship Id="rId106" Type="http://schemas.openxmlformats.org/officeDocument/2006/relationships/tags" Target="../tags/tag239.xml"/><Relationship Id="rId127" Type="http://schemas.openxmlformats.org/officeDocument/2006/relationships/tags" Target="../tags/tag260.xml"/><Relationship Id="rId10" Type="http://schemas.openxmlformats.org/officeDocument/2006/relationships/tags" Target="../tags/tag143.xml"/><Relationship Id="rId31" Type="http://schemas.openxmlformats.org/officeDocument/2006/relationships/tags" Target="../tags/tag164.xml"/><Relationship Id="rId52" Type="http://schemas.openxmlformats.org/officeDocument/2006/relationships/tags" Target="../tags/tag185.xml"/><Relationship Id="rId73" Type="http://schemas.openxmlformats.org/officeDocument/2006/relationships/tags" Target="../tags/tag206.xml"/><Relationship Id="rId78" Type="http://schemas.openxmlformats.org/officeDocument/2006/relationships/tags" Target="../tags/tag211.xml"/><Relationship Id="rId94" Type="http://schemas.openxmlformats.org/officeDocument/2006/relationships/tags" Target="../tags/tag227.xml"/><Relationship Id="rId99" Type="http://schemas.openxmlformats.org/officeDocument/2006/relationships/tags" Target="../tags/tag232.xml"/><Relationship Id="rId101" Type="http://schemas.openxmlformats.org/officeDocument/2006/relationships/tags" Target="../tags/tag234.xml"/><Relationship Id="rId122" Type="http://schemas.openxmlformats.org/officeDocument/2006/relationships/tags" Target="../tags/tag255.xml"/><Relationship Id="rId143" Type="http://schemas.openxmlformats.org/officeDocument/2006/relationships/tags" Target="../tags/tag276.xml"/><Relationship Id="rId148" Type="http://schemas.openxmlformats.org/officeDocument/2006/relationships/tags" Target="../tags/tag281.xml"/><Relationship Id="rId4" Type="http://schemas.openxmlformats.org/officeDocument/2006/relationships/tags" Target="../tags/tag137.xml"/><Relationship Id="rId9" Type="http://schemas.openxmlformats.org/officeDocument/2006/relationships/tags" Target="../tags/tag142.xml"/><Relationship Id="rId26" Type="http://schemas.openxmlformats.org/officeDocument/2006/relationships/tags" Target="../tags/tag159.xml"/><Relationship Id="rId47" Type="http://schemas.openxmlformats.org/officeDocument/2006/relationships/tags" Target="../tags/tag180.xml"/><Relationship Id="rId68" Type="http://schemas.openxmlformats.org/officeDocument/2006/relationships/tags" Target="../tags/tag201.xml"/><Relationship Id="rId89" Type="http://schemas.openxmlformats.org/officeDocument/2006/relationships/tags" Target="../tags/tag222.xml"/><Relationship Id="rId112" Type="http://schemas.openxmlformats.org/officeDocument/2006/relationships/tags" Target="../tags/tag245.xml"/><Relationship Id="rId133" Type="http://schemas.openxmlformats.org/officeDocument/2006/relationships/tags" Target="../tags/tag266.xml"/><Relationship Id="rId16" Type="http://schemas.openxmlformats.org/officeDocument/2006/relationships/tags" Target="../tags/tag149.xml"/><Relationship Id="rId37" Type="http://schemas.openxmlformats.org/officeDocument/2006/relationships/tags" Target="../tags/tag170.xml"/><Relationship Id="rId58" Type="http://schemas.openxmlformats.org/officeDocument/2006/relationships/tags" Target="../tags/tag191.xml"/><Relationship Id="rId79" Type="http://schemas.openxmlformats.org/officeDocument/2006/relationships/tags" Target="../tags/tag212.xml"/><Relationship Id="rId102" Type="http://schemas.openxmlformats.org/officeDocument/2006/relationships/tags" Target="../tags/tag235.xml"/><Relationship Id="rId123" Type="http://schemas.openxmlformats.org/officeDocument/2006/relationships/tags" Target="../tags/tag256.xml"/><Relationship Id="rId144" Type="http://schemas.openxmlformats.org/officeDocument/2006/relationships/tags" Target="../tags/tag277.xml"/><Relationship Id="rId90" Type="http://schemas.openxmlformats.org/officeDocument/2006/relationships/tags" Target="../tags/tag22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tags" Target="../tags/tag16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12" Type="http://schemas.openxmlformats.org/officeDocument/2006/relationships/tags" Target="../tags/tag15.xml"/><Relationship Id="rId17" Type="http://schemas.openxmlformats.org/officeDocument/2006/relationships/tags" Target="../tags/tag20.xml"/><Relationship Id="rId2" Type="http://schemas.openxmlformats.org/officeDocument/2006/relationships/tags" Target="../tags/tag5.xml"/><Relationship Id="rId16" Type="http://schemas.openxmlformats.org/officeDocument/2006/relationships/tags" Target="../tags/tag19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5" Type="http://schemas.openxmlformats.org/officeDocument/2006/relationships/tags" Target="../tags/tag8.xml"/><Relationship Id="rId15" Type="http://schemas.openxmlformats.org/officeDocument/2006/relationships/tags" Target="../tags/tag18.xml"/><Relationship Id="rId10" Type="http://schemas.openxmlformats.org/officeDocument/2006/relationships/tags" Target="../tags/tag13.xml"/><Relationship Id="rId19" Type="http://schemas.openxmlformats.org/officeDocument/2006/relationships/notesSlide" Target="../notesSlides/notesSlide4.xml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tags" Target="../tags/tag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Syscalls</a:t>
            </a:r>
            <a:r>
              <a:rPr lang="en-US" dirty="0"/>
              <a:t>, exceptions, and interrupts, …oh my!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5738" y="2990166"/>
            <a:ext cx="7391400" cy="2057400"/>
          </a:xfrm>
        </p:spPr>
        <p:txBody>
          <a:bodyPr/>
          <a:lstStyle/>
          <a:p>
            <a:r>
              <a:rPr lang="en-US" b="1" smtClean="0"/>
              <a:t>Hakim Weatherspoon</a:t>
            </a:r>
            <a:endParaRPr lang="en-US" b="1" dirty="0" smtClean="0"/>
          </a:p>
          <a:p>
            <a:r>
              <a:rPr lang="en-US" b="1" dirty="0" smtClean="0"/>
              <a:t>CS 3410</a:t>
            </a:r>
          </a:p>
          <a:p>
            <a:r>
              <a:rPr lang="en-US" dirty="0" smtClean="0"/>
              <a:t>Computer Science</a:t>
            </a:r>
          </a:p>
          <a:p>
            <a:r>
              <a:rPr lang="en-US" dirty="0" smtClean="0"/>
              <a:t>Cornell University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5800" y="5181600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buClr>
                <a:srgbClr val="6F89F7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>
                <a:solidFill>
                  <a:schemeClr val="accent1"/>
                </a:solidFill>
                <a:latin typeface="Tahoma" charset="0"/>
              </a:rPr>
              <a:t>The slides are the product of many rounds of teaching CS </a:t>
            </a:r>
            <a:r>
              <a:rPr lang="en-US" dirty="0" smtClean="0">
                <a:solidFill>
                  <a:schemeClr val="accent1"/>
                </a:solidFill>
                <a:latin typeface="Tahoma" charset="0"/>
              </a:rPr>
              <a:t>3410 </a:t>
            </a:r>
            <a:r>
              <a:rPr lang="en-US" dirty="0">
                <a:solidFill>
                  <a:schemeClr val="accent1"/>
                </a:solidFill>
                <a:latin typeface="Tahoma" charset="0"/>
              </a:rPr>
              <a:t>by </a:t>
            </a:r>
            <a:r>
              <a:rPr lang="en-US" dirty="0" smtClean="0">
                <a:solidFill>
                  <a:schemeClr val="accent1"/>
                </a:solidFill>
                <a:latin typeface="Tahoma" charset="0"/>
              </a:rPr>
              <a:t>Deniz Altinbuken, </a:t>
            </a:r>
            <a:r>
              <a:rPr lang="en-US" dirty="0" smtClean="0">
                <a:solidFill>
                  <a:schemeClr val="accent1"/>
                </a:solidFill>
                <a:latin typeface="Tahoma" charset="0"/>
              </a:rPr>
              <a:t>Professors </a:t>
            </a:r>
            <a:r>
              <a:rPr lang="en-US" dirty="0" smtClean="0">
                <a:solidFill>
                  <a:schemeClr val="accent1"/>
                </a:solidFill>
                <a:latin typeface="Tahoma" charset="0"/>
              </a:rPr>
              <a:t>Weatherspoon, Bala, Bracy</a:t>
            </a:r>
            <a:r>
              <a:rPr lang="en-US" dirty="0">
                <a:solidFill>
                  <a:schemeClr val="accent1"/>
                </a:solidFill>
                <a:latin typeface="Tahoma" charset="0"/>
              </a:rPr>
              <a:t>, </a:t>
            </a:r>
            <a:r>
              <a:rPr lang="en-US" dirty="0" smtClean="0">
                <a:solidFill>
                  <a:schemeClr val="accent1"/>
                </a:solidFill>
                <a:latin typeface="Tahoma" charset="0"/>
              </a:rPr>
              <a:t>and Sirer.</a:t>
            </a:r>
            <a:endParaRPr lang="en-US" dirty="0">
              <a:solidFill>
                <a:schemeClr val="accent1"/>
              </a:solidFill>
              <a:latin typeface="Tahom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28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Privileged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CPU </a:t>
            </a:r>
            <a:r>
              <a:rPr lang="en-US" dirty="0">
                <a:solidFill>
                  <a:srgbClr val="FFFF00"/>
                </a:solidFill>
              </a:rPr>
              <a:t>Mode Bit </a:t>
            </a:r>
            <a:r>
              <a:rPr lang="en-US" dirty="0">
                <a:solidFill>
                  <a:schemeClr val="bg1"/>
                </a:solidFill>
              </a:rPr>
              <a:t>in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Process Status Register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>
                <a:solidFill>
                  <a:srgbClr val="00B050"/>
                </a:solidFill>
              </a:rPr>
              <a:t>Many bits about the current process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Mode bit is just one of them</a:t>
            </a:r>
          </a:p>
          <a:p>
            <a:pPr marL="457200" indent="-457200">
              <a:buFont typeface="Arial" charset="0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marL="457200" indent="-457200">
              <a:buFont typeface="Arial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Mode bit: </a:t>
            </a:r>
          </a:p>
          <a:p>
            <a:pPr marL="1200150" lvl="1" indent="-457200">
              <a:buFont typeface="Arial" charset="0"/>
              <a:buChar char="•"/>
            </a:pPr>
            <a:r>
              <a:rPr lang="en-US" sz="3200" b="1" dirty="0" smtClean="0">
                <a:solidFill>
                  <a:srgbClr val="FFFFFF"/>
                </a:solidFill>
              </a:rPr>
              <a:t>0 = user mode = untrusted</a:t>
            </a:r>
            <a:r>
              <a:rPr lang="en-US" sz="3200" dirty="0" smtClean="0">
                <a:solidFill>
                  <a:srgbClr val="FFFFFF"/>
                </a:solidFill>
              </a:rPr>
              <a:t>: </a:t>
            </a:r>
          </a:p>
          <a:p>
            <a:pPr lvl="1" indent="0">
              <a:buNone/>
            </a:pPr>
            <a:r>
              <a:rPr lang="en-US" sz="3200" dirty="0">
                <a:solidFill>
                  <a:srgbClr val="FFFFFF"/>
                </a:solidFill>
              </a:rPr>
              <a:t> </a:t>
            </a:r>
            <a:r>
              <a:rPr lang="en-US" sz="3200" dirty="0" smtClean="0">
                <a:solidFill>
                  <a:srgbClr val="FFFFFF"/>
                </a:solidFill>
              </a:rPr>
              <a:t>   “Privileged</a:t>
            </a:r>
            <a:r>
              <a:rPr lang="en-US" sz="3200" dirty="0">
                <a:solidFill>
                  <a:srgbClr val="FFFFFF"/>
                </a:solidFill>
              </a:rPr>
              <a:t>” instructions and registers are </a:t>
            </a:r>
            <a:r>
              <a:rPr lang="en-US" sz="3200" dirty="0" smtClean="0">
                <a:solidFill>
                  <a:srgbClr val="FFFFFF"/>
                </a:solidFill>
              </a:rPr>
              <a:t>   </a:t>
            </a:r>
          </a:p>
          <a:p>
            <a:pPr lvl="1" indent="0">
              <a:buNone/>
            </a:pPr>
            <a:r>
              <a:rPr lang="en-US" sz="3200" dirty="0">
                <a:solidFill>
                  <a:srgbClr val="FFFFFF"/>
                </a:solidFill>
              </a:rPr>
              <a:t> </a:t>
            </a:r>
            <a:r>
              <a:rPr lang="en-US" sz="3200" dirty="0" smtClean="0">
                <a:solidFill>
                  <a:srgbClr val="FFFFFF"/>
                </a:solidFill>
              </a:rPr>
              <a:t>    disabled </a:t>
            </a:r>
            <a:r>
              <a:rPr lang="en-US" sz="3200" dirty="0">
                <a:solidFill>
                  <a:srgbClr val="FFFFFF"/>
                </a:solidFill>
              </a:rPr>
              <a:t>by CPU</a:t>
            </a:r>
          </a:p>
          <a:p>
            <a:pPr marL="1200150" lvl="1" indent="-457200">
              <a:buFont typeface="Arial" charset="0"/>
              <a:buChar char="•"/>
            </a:pPr>
            <a:r>
              <a:rPr lang="en-US" sz="3200" b="1" dirty="0" smtClean="0">
                <a:solidFill>
                  <a:srgbClr val="FFFFFF"/>
                </a:solidFill>
              </a:rPr>
              <a:t>1 </a:t>
            </a:r>
            <a:r>
              <a:rPr lang="en-US" sz="3200" b="1" dirty="0">
                <a:solidFill>
                  <a:srgbClr val="FFFFFF"/>
                </a:solidFill>
              </a:rPr>
              <a:t>= </a:t>
            </a:r>
            <a:r>
              <a:rPr lang="en-US" sz="3200" b="1" dirty="0" smtClean="0">
                <a:solidFill>
                  <a:srgbClr val="FFFFFF"/>
                </a:solidFill>
              </a:rPr>
              <a:t>kernel mode = trusted</a:t>
            </a:r>
            <a:endParaRPr lang="en-US" sz="3200" b="1" dirty="0">
              <a:solidFill>
                <a:srgbClr val="FFFFFF"/>
              </a:solidFill>
            </a:endParaRPr>
          </a:p>
          <a:p>
            <a:pPr lvl="1" indent="0">
              <a:buNone/>
            </a:pPr>
            <a:r>
              <a:rPr lang="en-US" sz="3200" dirty="0" smtClean="0">
                <a:solidFill>
                  <a:srgbClr val="FFFFFF"/>
                </a:solidFill>
              </a:rPr>
              <a:t>	  All </a:t>
            </a:r>
            <a:r>
              <a:rPr lang="en-US" sz="3200" dirty="0">
                <a:solidFill>
                  <a:srgbClr val="FFFFFF"/>
                </a:solidFill>
              </a:rPr>
              <a:t>instructions and registers are enabled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2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Privileged Mode at Startup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1"/>
                </a:solidFill>
              </a:rPr>
              <a:t>Boot sequence</a:t>
            </a:r>
            <a:endParaRPr lang="en-US" dirty="0">
              <a:solidFill>
                <a:schemeClr val="accent1"/>
              </a:solidFill>
            </a:endParaRPr>
          </a:p>
          <a:p>
            <a:pPr lvl="1"/>
            <a:r>
              <a:rPr lang="en-US" dirty="0"/>
              <a:t>load first sector of disk (containing OS code) to predetermined address in memory</a:t>
            </a:r>
          </a:p>
          <a:p>
            <a:pPr lvl="1"/>
            <a:r>
              <a:rPr lang="en-US" dirty="0"/>
              <a:t>Mode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/>
              <a:t>1; PC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/>
              <a:t>predetermined address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1"/>
                </a:solidFill>
              </a:rPr>
              <a:t>2.   OS </a:t>
            </a:r>
            <a:r>
              <a:rPr lang="en-US" dirty="0">
                <a:solidFill>
                  <a:schemeClr val="accent1"/>
                </a:solidFill>
              </a:rPr>
              <a:t>takes </a:t>
            </a:r>
            <a:r>
              <a:rPr lang="en-US" dirty="0" smtClean="0">
                <a:solidFill>
                  <a:schemeClr val="accent1"/>
                </a:solidFill>
              </a:rPr>
              <a:t>over</a:t>
            </a:r>
            <a:endParaRPr lang="en-US" dirty="0">
              <a:solidFill>
                <a:schemeClr val="accent1"/>
              </a:solidFill>
            </a:endParaRPr>
          </a:p>
          <a:p>
            <a:pPr lvl="1"/>
            <a:r>
              <a:rPr lang="en-US" dirty="0"/>
              <a:t>initializes devices, MMU, timers, etc.</a:t>
            </a:r>
          </a:p>
          <a:p>
            <a:pPr lvl="1"/>
            <a:r>
              <a:rPr lang="en-US" dirty="0"/>
              <a:t>loads programs from disk, sets up page tables, </a:t>
            </a:r>
            <a:r>
              <a:rPr lang="en-US" i="1" dirty="0"/>
              <a:t>etc.</a:t>
            </a:r>
          </a:p>
          <a:p>
            <a:pPr lvl="1"/>
            <a:r>
              <a:rPr lang="en-US" dirty="0"/>
              <a:t>Mode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/>
              <a:t>0; PC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/>
              <a:t>program entry </a:t>
            </a:r>
            <a:r>
              <a:rPr lang="en-US" dirty="0" smtClean="0"/>
              <a:t>point</a:t>
            </a:r>
          </a:p>
          <a:p>
            <a:pPr lvl="2"/>
            <a:r>
              <a:rPr lang="en-US" dirty="0" smtClean="0"/>
              <a:t>User programs regularly yield control back to OS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34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533400"/>
          </a:xfrm>
        </p:spPr>
        <p:txBody>
          <a:bodyPr/>
          <a:lstStyle/>
          <a:p>
            <a:r>
              <a:rPr lang="en-US" dirty="0" smtClean="0"/>
              <a:t>Users need access to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an untrusted process does not have privileges to use system resources, how can it</a:t>
            </a:r>
          </a:p>
          <a:p>
            <a:pPr marL="1200150" lvl="1" indent="-457200">
              <a:buFont typeface="Arial"/>
              <a:buChar char="•"/>
            </a:pPr>
            <a:r>
              <a:rPr lang="en-US" dirty="0" smtClean="0"/>
              <a:t>Use the screen to print?</a:t>
            </a:r>
          </a:p>
          <a:p>
            <a:pPr marL="1200150" lvl="1" indent="-457200">
              <a:buFont typeface="Arial"/>
              <a:buChar char="•"/>
            </a:pPr>
            <a:r>
              <a:rPr lang="en-US" dirty="0" smtClean="0"/>
              <a:t>Send message on the network?</a:t>
            </a:r>
          </a:p>
          <a:p>
            <a:pPr marL="1200150" lvl="1" indent="-457200">
              <a:buFont typeface="Arial"/>
              <a:buChar char="•"/>
            </a:pPr>
            <a:r>
              <a:rPr lang="en-US" dirty="0" smtClean="0"/>
              <a:t>Allocate pages?</a:t>
            </a:r>
          </a:p>
          <a:p>
            <a:pPr marL="1200150" lvl="1" indent="-457200">
              <a:buFont typeface="Arial"/>
              <a:buChar char="•"/>
            </a:pPr>
            <a:r>
              <a:rPr lang="en-US" dirty="0" smtClean="0"/>
              <a:t>Schedule processes?</a:t>
            </a:r>
          </a:p>
          <a:p>
            <a:pPr marL="1200150" lvl="1" indent="-457200">
              <a:buFont typeface="Arial"/>
              <a:buChar char="•"/>
            </a:pPr>
            <a:endParaRPr lang="en-US" dirty="0"/>
          </a:p>
          <a:p>
            <a:pPr marL="1200150" lvl="1" indent="-457200">
              <a:buFont typeface="Arial"/>
              <a:buChar char="•"/>
            </a:pPr>
            <a:endParaRPr lang="en-US" dirty="0" smtClean="0"/>
          </a:p>
          <a:p>
            <a:pPr algn="ctr"/>
            <a:endParaRPr lang="en-US" sz="3600" dirty="0" smtClean="0">
              <a:solidFill>
                <a:schemeClr val="accent1"/>
              </a:solidFill>
            </a:endParaRPr>
          </a:p>
          <a:p>
            <a:pPr marL="1200150" lvl="1" indent="-457200">
              <a:buFont typeface="Arial"/>
              <a:buChar char="•"/>
            </a:pPr>
            <a:endParaRPr lang="en-US" dirty="0" smtClean="0"/>
          </a:p>
          <a:p>
            <a:r>
              <a:rPr lang="en-US" dirty="0"/>
              <a:t>	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2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542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System Call Examples</a:t>
            </a:r>
            <a:endParaRPr lang="en-US" dirty="0"/>
          </a:p>
        </p:txBody>
      </p:sp>
      <p:sp>
        <p:nvSpPr>
          <p:cNvPr id="3815427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76200" y="990600"/>
            <a:ext cx="9067800" cy="5486400"/>
          </a:xfrm>
        </p:spPr>
        <p:txBody>
          <a:bodyPr/>
          <a:lstStyle/>
          <a:p>
            <a:r>
              <a:rPr lang="en-US" dirty="0" err="1" smtClean="0">
                <a:latin typeface="Consolas" pitchFamily="49" charset="0"/>
              </a:rPr>
              <a:t>putc</a:t>
            </a:r>
            <a:r>
              <a:rPr lang="en-US" dirty="0" smtClean="0">
                <a:latin typeface="Consolas" pitchFamily="49" charset="0"/>
              </a:rPr>
              <a:t>(): </a:t>
            </a:r>
            <a:r>
              <a:rPr lang="en-US" dirty="0" smtClean="0"/>
              <a:t>Print character to screen</a:t>
            </a:r>
          </a:p>
          <a:p>
            <a:pPr lvl="1"/>
            <a:r>
              <a:rPr lang="en-US" dirty="0" smtClean="0"/>
              <a:t>Need to multiplex screen between competing processes</a:t>
            </a:r>
          </a:p>
          <a:p>
            <a:r>
              <a:rPr lang="en-US" dirty="0" smtClean="0">
                <a:latin typeface="Consolas" pitchFamily="49" charset="0"/>
              </a:rPr>
              <a:t>send(): </a:t>
            </a:r>
            <a:r>
              <a:rPr lang="en-US" dirty="0" smtClean="0"/>
              <a:t>Send a packet on the network</a:t>
            </a:r>
          </a:p>
          <a:p>
            <a:pPr lvl="1"/>
            <a:r>
              <a:rPr lang="en-US" dirty="0" smtClean="0"/>
              <a:t>Need to manipulate the internals of a device </a:t>
            </a:r>
          </a:p>
          <a:p>
            <a:r>
              <a:rPr lang="en-US" dirty="0" err="1" smtClean="0">
                <a:latin typeface="Consolas" pitchFamily="49" charset="0"/>
              </a:rPr>
              <a:t>sbrk</a:t>
            </a:r>
            <a:r>
              <a:rPr lang="en-US" dirty="0" smtClean="0">
                <a:latin typeface="Consolas" pitchFamily="49" charset="0"/>
              </a:rPr>
              <a:t>(): </a:t>
            </a:r>
            <a:r>
              <a:rPr lang="en-US" dirty="0" smtClean="0"/>
              <a:t>Allocate a page</a:t>
            </a:r>
          </a:p>
          <a:p>
            <a:pPr lvl="1"/>
            <a:r>
              <a:rPr lang="en-US" dirty="0" smtClean="0"/>
              <a:t>Needs to update page tables &amp; MMU</a:t>
            </a:r>
          </a:p>
          <a:p>
            <a:r>
              <a:rPr lang="en-US" dirty="0" smtClean="0">
                <a:latin typeface="Consolas" pitchFamily="49" charset="0"/>
              </a:rPr>
              <a:t>sleep(): </a:t>
            </a:r>
            <a:r>
              <a:rPr lang="en-US" dirty="0" smtClean="0"/>
              <a:t>put current </a:t>
            </a:r>
            <a:r>
              <a:rPr lang="en-US" dirty="0" err="1" smtClean="0"/>
              <a:t>prog</a:t>
            </a:r>
            <a:r>
              <a:rPr lang="en-US" dirty="0" smtClean="0"/>
              <a:t> to sleep, wake other</a:t>
            </a:r>
          </a:p>
          <a:p>
            <a:pPr lvl="1"/>
            <a:r>
              <a:rPr lang="en-US" dirty="0" smtClean="0"/>
              <a:t>Need to update page table base register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70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5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5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5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5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747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System Calls</a:t>
            </a:r>
            <a:endParaRPr lang="en-US" dirty="0"/>
          </a:p>
        </p:txBody>
      </p:sp>
      <p:sp>
        <p:nvSpPr>
          <p:cNvPr id="3817475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System call: Not just a function call</a:t>
            </a:r>
          </a:p>
          <a:p>
            <a:pPr lvl="1"/>
            <a:r>
              <a:rPr lang="en-US" dirty="0" smtClean="0"/>
              <a:t>Don’t let process </a:t>
            </a:r>
            <a:r>
              <a:rPr lang="en-US" dirty="0" smtClean="0"/>
              <a:t>jump </a:t>
            </a:r>
            <a:r>
              <a:rPr lang="en-US" dirty="0" smtClean="0"/>
              <a:t>just anywhere in OS code</a:t>
            </a:r>
          </a:p>
          <a:p>
            <a:pPr lvl="1"/>
            <a:r>
              <a:rPr lang="en-US" dirty="0" smtClean="0"/>
              <a:t>OS can’t trust process’ registers (sp, </a:t>
            </a:r>
            <a:r>
              <a:rPr lang="en-US" dirty="0" err="1" smtClean="0"/>
              <a:t>fp</a:t>
            </a:r>
            <a:r>
              <a:rPr lang="en-US" dirty="0" smtClean="0"/>
              <a:t>, </a:t>
            </a:r>
            <a:r>
              <a:rPr lang="en-US" dirty="0" err="1" smtClean="0"/>
              <a:t>gp</a:t>
            </a:r>
            <a:r>
              <a:rPr lang="en-US" dirty="0" smtClean="0"/>
              <a:t>, etc.)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SYSCALL instruction:</a:t>
            </a:r>
            <a:r>
              <a:rPr lang="en-US" dirty="0" smtClean="0"/>
              <a:t> safe transfer of control to OS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MIPS system call convention:</a:t>
            </a:r>
          </a:p>
          <a:p>
            <a:pPr lvl="1"/>
            <a:r>
              <a:rPr lang="en-US" dirty="0" smtClean="0"/>
              <a:t>Exception handler saves temp </a:t>
            </a:r>
            <a:r>
              <a:rPr lang="en-US" dirty="0" err="1" smtClean="0"/>
              <a:t>regs</a:t>
            </a:r>
            <a:r>
              <a:rPr lang="en-US" dirty="0" smtClean="0"/>
              <a:t>, saves </a:t>
            </a:r>
            <a:r>
              <a:rPr lang="en-US" dirty="0" err="1" smtClean="0"/>
              <a:t>ra</a:t>
            </a:r>
            <a:r>
              <a:rPr lang="en-US" dirty="0" smtClean="0"/>
              <a:t>, …</a:t>
            </a:r>
          </a:p>
          <a:p>
            <a:pPr lvl="1"/>
            <a:r>
              <a:rPr lang="en-US" dirty="0" smtClean="0"/>
              <a:t>but: $v0 = system call number, which </a:t>
            </a:r>
            <a:r>
              <a:rPr lang="en-US" dirty="0"/>
              <a:t>specifies the operation the application is </a:t>
            </a:r>
            <a:r>
              <a:rPr lang="en-US" dirty="0" smtClean="0"/>
              <a:t>requesting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754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7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7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7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74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895600" y="228600"/>
            <a:ext cx="2895600" cy="838200"/>
          </a:xfrm>
          <a:prstGeom prst="roundRect">
            <a:avLst/>
          </a:prstGeom>
          <a:solidFill>
            <a:srgbClr val="329F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2"/>
                </a:solidFill>
              </a:rPr>
              <a:t>User Application</a:t>
            </a:r>
            <a:endParaRPr lang="en-US" sz="2400" dirty="0">
              <a:solidFill>
                <a:schemeClr val="bg2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04800" y="2895600"/>
            <a:ext cx="4122426" cy="3581399"/>
            <a:chOff x="207388" y="533400"/>
            <a:chExt cx="8216945" cy="6478612"/>
          </a:xfrm>
        </p:grpSpPr>
        <p:sp>
          <p:nvSpPr>
            <p:cNvPr id="9" name="Rectangle 8"/>
            <p:cNvSpPr/>
            <p:nvPr>
              <p:custDataLst>
                <p:tags r:id="rId1"/>
              </p:custDataLst>
            </p:nvPr>
          </p:nvSpPr>
          <p:spPr>
            <a:xfrm>
              <a:off x="2819400" y="609600"/>
              <a:ext cx="3505200" cy="6248400"/>
            </a:xfrm>
            <a:prstGeom prst="rect">
              <a:avLst/>
            </a:prstGeom>
            <a:ln w="28575">
              <a:solidFill>
                <a:schemeClr val="accent1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endParaRPr lang="en-US" sz="1600" dirty="0" err="1" smtClean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>
              <p:custDataLst>
                <p:tags r:id="rId2"/>
              </p:custDataLst>
            </p:nvPr>
          </p:nvSpPr>
          <p:spPr>
            <a:xfrm>
              <a:off x="230149" y="533400"/>
              <a:ext cx="2616671" cy="6124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itchFamily="49" charset="0"/>
                </a:rPr>
                <a:t>0xfffffffc</a:t>
              </a:r>
            </a:p>
          </p:txBody>
        </p:sp>
        <p:sp>
          <p:nvSpPr>
            <p:cNvPr id="11" name="TextBox 10"/>
            <p:cNvSpPr txBox="1"/>
            <p:nvPr>
              <p:custDataLst>
                <p:tags r:id="rId3"/>
              </p:custDataLst>
            </p:nvPr>
          </p:nvSpPr>
          <p:spPr>
            <a:xfrm>
              <a:off x="230149" y="6324599"/>
              <a:ext cx="2616671" cy="6124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itchFamily="49" charset="0"/>
                </a:rPr>
                <a:t>0x00000000</a:t>
              </a:r>
            </a:p>
          </p:txBody>
        </p:sp>
        <p:sp>
          <p:nvSpPr>
            <p:cNvPr id="12" name="TextBox 11"/>
            <p:cNvSpPr txBox="1"/>
            <p:nvPr>
              <p:custDataLst>
                <p:tags r:id="rId4"/>
              </p:custDataLst>
            </p:nvPr>
          </p:nvSpPr>
          <p:spPr>
            <a:xfrm>
              <a:off x="6324601" y="609601"/>
              <a:ext cx="1042659" cy="6124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itchFamily="49" charset="0"/>
                </a:rPr>
                <a:t>top</a:t>
              </a:r>
            </a:p>
          </p:txBody>
        </p:sp>
        <p:sp>
          <p:nvSpPr>
            <p:cNvPr id="13" name="TextBox 12"/>
            <p:cNvSpPr txBox="1"/>
            <p:nvPr>
              <p:custDataLst>
                <p:tags r:id="rId5"/>
              </p:custDataLst>
            </p:nvPr>
          </p:nvSpPr>
          <p:spPr>
            <a:xfrm>
              <a:off x="6400800" y="6324601"/>
              <a:ext cx="1717236" cy="6124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itchFamily="49" charset="0"/>
                </a:rPr>
                <a:t>bottom</a:t>
              </a:r>
            </a:p>
          </p:txBody>
        </p:sp>
        <p:sp>
          <p:nvSpPr>
            <p:cNvPr id="14" name="TextBox 13"/>
            <p:cNvSpPr txBox="1"/>
            <p:nvPr>
              <p:custDataLst>
                <p:tags r:id="rId6"/>
              </p:custDataLst>
            </p:nvPr>
          </p:nvSpPr>
          <p:spPr>
            <a:xfrm>
              <a:off x="230149" y="2143781"/>
              <a:ext cx="2616671" cy="6124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itchFamily="49" charset="0"/>
                </a:rPr>
                <a:t>0x7ffffffc</a:t>
              </a:r>
            </a:p>
          </p:txBody>
        </p:sp>
        <p:sp>
          <p:nvSpPr>
            <p:cNvPr id="15" name="TextBox 14"/>
            <p:cNvSpPr txBox="1"/>
            <p:nvPr>
              <p:custDataLst>
                <p:tags r:id="rId7"/>
              </p:custDataLst>
            </p:nvPr>
          </p:nvSpPr>
          <p:spPr>
            <a:xfrm>
              <a:off x="230149" y="1752598"/>
              <a:ext cx="2616671" cy="6124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itchFamily="49" charset="0"/>
                </a:rPr>
                <a:t>0x80000000</a:t>
              </a:r>
            </a:p>
          </p:txBody>
        </p:sp>
        <p:sp>
          <p:nvSpPr>
            <p:cNvPr id="16" name="TextBox 15"/>
            <p:cNvSpPr txBox="1"/>
            <p:nvPr>
              <p:custDataLst>
                <p:tags r:id="rId8"/>
              </p:custDataLst>
            </p:nvPr>
          </p:nvSpPr>
          <p:spPr>
            <a:xfrm>
              <a:off x="230149" y="5039379"/>
              <a:ext cx="2616671" cy="6124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itchFamily="49" charset="0"/>
                </a:rPr>
                <a:t>0x10000000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9"/>
              </p:custDataLst>
            </p:nvPr>
          </p:nvSpPr>
          <p:spPr>
            <a:xfrm>
              <a:off x="207388" y="5877580"/>
              <a:ext cx="2616671" cy="6124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itchFamily="49" charset="0"/>
                </a:rPr>
                <a:t>0x00400000</a:t>
              </a:r>
            </a:p>
          </p:txBody>
        </p:sp>
        <p:sp>
          <p:nvSpPr>
            <p:cNvPr id="18" name="Rectangle 7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819400" y="533400"/>
              <a:ext cx="3505200" cy="16764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system reserved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9" name="Rectangle 7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819400" y="2209800"/>
              <a:ext cx="3505200" cy="79501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</a:rPr>
                <a:t>stack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Rectangle 7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819401" y="6476999"/>
              <a:ext cx="3505199" cy="535013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system reserved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21" name="Rectangle 7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819400" y="5562600"/>
              <a:ext cx="3505200" cy="9144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code (text)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22" name="Rectangle 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819400" y="5105400"/>
              <a:ext cx="3505200" cy="4572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static data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23" name="Rectangle 7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819400" y="4343400"/>
              <a:ext cx="3505200" cy="762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dynamic data (heap)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cxnSp>
          <p:nvCxnSpPr>
            <p:cNvPr id="24" name="Straight Arrow Connector 23"/>
            <p:cNvCxnSpPr>
              <a:stCxn id="19" idx="2"/>
            </p:cNvCxnSpPr>
            <p:nvPr/>
          </p:nvCxnSpPr>
          <p:spPr>
            <a:xfrm>
              <a:off x="4572000" y="3004810"/>
              <a:ext cx="0" cy="50039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3" idx="0"/>
            </p:cNvCxnSpPr>
            <p:nvPr/>
          </p:nvCxnSpPr>
          <p:spPr>
            <a:xfrm flipV="1">
              <a:off x="4572000" y="3733800"/>
              <a:ext cx="0" cy="6096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7315200" y="5100935"/>
              <a:ext cx="1109133" cy="5567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accent1"/>
                  </a:solidFill>
                </a:rPr>
                <a:t>.data</a:t>
              </a:r>
              <a:endParaRPr lang="en-US" sz="1400" dirty="0">
                <a:solidFill>
                  <a:schemeClr val="accent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339009" y="5791200"/>
              <a:ext cx="1031202" cy="5567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accent1"/>
                  </a:solidFill>
                </a:rPr>
                <a:t>.text</a:t>
              </a:r>
              <a:endParaRPr lang="en-US" sz="1400" dirty="0">
                <a:solidFill>
                  <a:schemeClr val="accent1"/>
                </a:solidFill>
              </a:endParaRPr>
            </a:p>
          </p:txBody>
        </p:sp>
        <p:cxnSp>
          <p:nvCxnSpPr>
            <p:cNvPr id="28" name="Straight Arrow Connector 27"/>
            <p:cNvCxnSpPr>
              <a:stCxn id="27" idx="1"/>
              <a:endCxn id="21" idx="3"/>
            </p:cNvCxnSpPr>
            <p:nvPr/>
          </p:nvCxnSpPr>
          <p:spPr>
            <a:xfrm flipH="1" flipV="1">
              <a:off x="6324600" y="6019800"/>
              <a:ext cx="1014409" cy="4977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6" idx="1"/>
              <a:endCxn id="22" idx="3"/>
            </p:cNvCxnSpPr>
            <p:nvPr/>
          </p:nvCxnSpPr>
          <p:spPr>
            <a:xfrm flipH="1" flipV="1">
              <a:off x="6324600" y="5333999"/>
              <a:ext cx="990600" cy="4531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/>
          <p:cNvCxnSpPr/>
          <p:nvPr/>
        </p:nvCxnSpPr>
        <p:spPr>
          <a:xfrm flipH="1">
            <a:off x="0" y="2057400"/>
            <a:ext cx="9144000" cy="0"/>
          </a:xfrm>
          <a:prstGeom prst="line">
            <a:avLst/>
          </a:prstGeom>
          <a:ln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918221" y="1676400"/>
            <a:ext cx="122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 Mode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6629400" y="2069068"/>
            <a:ext cx="2511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Privileged (Kernel) Mode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28800" y="1676400"/>
            <a:ext cx="4724400" cy="762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System Call Interface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5410200" y="1066800"/>
            <a:ext cx="0" cy="609600"/>
          </a:xfrm>
          <a:prstGeom prst="straightConnector1">
            <a:avLst/>
          </a:prstGeom>
          <a:ln w="38100" cmpd="sng">
            <a:solidFill>
              <a:srgbClr val="FFFFFF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2209800" y="1066800"/>
            <a:ext cx="1143000" cy="609600"/>
            <a:chOff x="2209800" y="1066800"/>
            <a:chExt cx="1143000" cy="609600"/>
          </a:xfrm>
        </p:grpSpPr>
        <p:cxnSp>
          <p:nvCxnSpPr>
            <p:cNvPr id="32" name="Straight Arrow Connector 31"/>
            <p:cNvCxnSpPr/>
            <p:nvPr/>
          </p:nvCxnSpPr>
          <p:spPr>
            <a:xfrm>
              <a:off x="3352800" y="1066800"/>
              <a:ext cx="0" cy="609600"/>
            </a:xfrm>
            <a:prstGeom prst="straightConnector1">
              <a:avLst/>
            </a:prstGeom>
            <a:ln w="38100" cmpd="sng">
              <a:solidFill>
                <a:srgbClr val="FFFFFF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2209800" y="1066800"/>
              <a:ext cx="106110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p</a:t>
              </a:r>
              <a:r>
                <a:rPr lang="en-US" sz="2400" dirty="0" err="1" smtClean="0"/>
                <a:t>rintf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</p:grpSp>
      <p:sp>
        <p:nvSpPr>
          <p:cNvPr id="41" name="Rectangle 40"/>
          <p:cNvSpPr/>
          <p:nvPr/>
        </p:nvSpPr>
        <p:spPr>
          <a:xfrm>
            <a:off x="4038600" y="2971800"/>
            <a:ext cx="2355633" cy="1200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FF00"/>
                </a:solidFill>
              </a:rPr>
              <a:t>printf.c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Implementation 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of </a:t>
            </a:r>
            <a:r>
              <a:rPr lang="en-US" sz="2400" dirty="0" err="1" smtClean="0">
                <a:solidFill>
                  <a:schemeClr val="bg1"/>
                </a:solidFill>
              </a:rPr>
              <a:t>printf</a:t>
            </a:r>
            <a:r>
              <a:rPr lang="en-US" sz="2400" dirty="0" smtClean="0">
                <a:solidFill>
                  <a:schemeClr val="bg1"/>
                </a:solidFill>
              </a:rPr>
              <a:t>() </a:t>
            </a:r>
            <a:r>
              <a:rPr lang="en-US" sz="2400" dirty="0" err="1">
                <a:solidFill>
                  <a:schemeClr val="bg1"/>
                </a:solidFill>
              </a:rPr>
              <a:t>syscall</a:t>
            </a:r>
            <a:r>
              <a:rPr lang="en-US" sz="2400" dirty="0">
                <a:solidFill>
                  <a:schemeClr val="bg1"/>
                </a:solidFill>
              </a:rPr>
              <a:t>!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2362200" y="2438400"/>
            <a:ext cx="0" cy="762000"/>
          </a:xfrm>
          <a:prstGeom prst="straightConnector1">
            <a:avLst/>
          </a:prstGeom>
          <a:ln w="38100" cmpd="sng">
            <a:solidFill>
              <a:srgbClr val="FFFF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3124200" y="3581400"/>
            <a:ext cx="990600" cy="0"/>
          </a:xfrm>
          <a:prstGeom prst="straightConnector1">
            <a:avLst/>
          </a:prstGeom>
          <a:ln w="38100" cmpd="sng">
            <a:solidFill>
              <a:srgbClr val="FFFF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5410200" y="2362200"/>
            <a:ext cx="0" cy="609600"/>
          </a:xfrm>
          <a:prstGeom prst="straightConnector1">
            <a:avLst/>
          </a:prstGeom>
          <a:ln w="38100" cmpd="sng">
            <a:solidFill>
              <a:srgbClr val="FFFFFF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066800" y="2433935"/>
            <a:ext cx="13186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SYSCALL!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415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6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Libraries and Wrappers</a:t>
            </a:r>
            <a:endParaRPr lang="en-US" dirty="0"/>
          </a:p>
        </p:txBody>
      </p:sp>
      <p:sp>
        <p:nvSpPr>
          <p:cNvPr id="3829763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Compilers do not emit SYSCALL instructions</a:t>
            </a:r>
          </a:p>
          <a:p>
            <a:pPr lvl="1"/>
            <a:r>
              <a:rPr lang="en-US" dirty="0" smtClean="0"/>
              <a:t>Compiler doesn’t know OS interface</a:t>
            </a:r>
          </a:p>
          <a:p>
            <a:r>
              <a:rPr lang="en-US" dirty="0" smtClean="0"/>
              <a:t>Libraries implement standard API from system API</a:t>
            </a:r>
          </a:p>
          <a:p>
            <a:r>
              <a:rPr lang="en-US" dirty="0" err="1" smtClean="0"/>
              <a:t>libc</a:t>
            </a:r>
            <a:r>
              <a:rPr lang="en-US" dirty="0" smtClean="0"/>
              <a:t> (standard C library):</a:t>
            </a:r>
          </a:p>
          <a:p>
            <a:pPr lvl="1"/>
            <a:r>
              <a:rPr lang="en-US" dirty="0" err="1" smtClean="0">
                <a:sym typeface="Wingdings" pitchFamily="2" charset="2"/>
              </a:rPr>
              <a:t>getc</a:t>
            </a:r>
            <a:r>
              <a:rPr lang="en-US" dirty="0" smtClean="0">
                <a:sym typeface="Wingdings" pitchFamily="2" charset="2"/>
              </a:rPr>
              <a:t>()  </a:t>
            </a:r>
            <a:r>
              <a:rPr lang="en-US" dirty="0" err="1" smtClean="0">
                <a:sym typeface="Wingdings" pitchFamily="2" charset="2"/>
              </a:rPr>
              <a:t>syscall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err="1" smtClean="0">
                <a:sym typeface="Wingdings" pitchFamily="2" charset="2"/>
              </a:rPr>
              <a:t>sbrk</a:t>
            </a:r>
            <a:r>
              <a:rPr lang="en-US" dirty="0" smtClean="0">
                <a:sym typeface="Wingdings" pitchFamily="2" charset="2"/>
              </a:rPr>
              <a:t>()  </a:t>
            </a:r>
            <a:r>
              <a:rPr lang="en-US" dirty="0" err="1" smtClean="0">
                <a:sym typeface="Wingdings" pitchFamily="2" charset="2"/>
              </a:rPr>
              <a:t>syscall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/>
              <a:t>write()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syscall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gets()  </a:t>
            </a:r>
            <a:r>
              <a:rPr lang="en-US" dirty="0" err="1" smtClean="0">
                <a:sym typeface="Wingdings" pitchFamily="2" charset="2"/>
              </a:rPr>
              <a:t>getc</a:t>
            </a:r>
            <a:r>
              <a:rPr lang="en-US" dirty="0" smtClean="0">
                <a:sym typeface="Wingdings" pitchFamily="2" charset="2"/>
              </a:rPr>
              <a:t>()</a:t>
            </a:r>
            <a:endParaRPr lang="en-US" dirty="0" smtClean="0"/>
          </a:p>
          <a:p>
            <a:pPr lvl="1"/>
            <a:r>
              <a:rPr lang="en-US" dirty="0" err="1" smtClean="0"/>
              <a:t>printf</a:t>
            </a:r>
            <a:r>
              <a:rPr lang="en-US" dirty="0" smtClean="0"/>
              <a:t>() </a:t>
            </a:r>
            <a:r>
              <a:rPr lang="en-US" dirty="0" smtClean="0">
                <a:sym typeface="Wingdings" pitchFamily="2" charset="2"/>
              </a:rPr>
              <a:t> write()</a:t>
            </a:r>
          </a:p>
          <a:p>
            <a:pPr lvl="1"/>
            <a:r>
              <a:rPr lang="en-US" dirty="0" err="1" smtClean="0"/>
              <a:t>malloc</a:t>
            </a:r>
            <a:r>
              <a:rPr lang="en-US" dirty="0" smtClean="0"/>
              <a:t>()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sbrk</a:t>
            </a:r>
            <a:r>
              <a:rPr lang="en-US" dirty="0" smtClean="0">
                <a:sym typeface="Wingdings" pitchFamily="2" charset="2"/>
              </a:rPr>
              <a:t>()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81337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Invoking System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228600" y="1066800"/>
            <a:ext cx="7543800" cy="5257800"/>
          </a:xfrm>
        </p:spPr>
        <p:txBody>
          <a:bodyPr>
            <a:normAutofit fontScale="92500" lnSpcReduction="10000"/>
          </a:bodyPr>
          <a:lstStyle/>
          <a:p>
            <a:pPr marL="1325563"/>
            <a:r>
              <a:rPr lang="en-US" dirty="0">
                <a:latin typeface="Consolas" pitchFamily="49" charset="0"/>
              </a:rPr>
              <a:t>char *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gets</a:t>
            </a:r>
            <a:r>
              <a:rPr lang="en-US" dirty="0">
                <a:latin typeface="Consolas" pitchFamily="49" charset="0"/>
              </a:rPr>
              <a:t>(char *</a:t>
            </a:r>
            <a:r>
              <a:rPr lang="en-US" dirty="0" err="1">
                <a:latin typeface="Consolas" pitchFamily="49" charset="0"/>
              </a:rPr>
              <a:t>buf</a:t>
            </a:r>
            <a:r>
              <a:rPr lang="en-US" dirty="0">
                <a:latin typeface="Consolas" pitchFamily="49" charset="0"/>
              </a:rPr>
              <a:t>) {</a:t>
            </a:r>
          </a:p>
          <a:p>
            <a:pPr marL="1325563"/>
            <a:r>
              <a:rPr lang="en-US" dirty="0">
                <a:latin typeface="Consolas" pitchFamily="49" charset="0"/>
              </a:rPr>
              <a:t>  while (...) {</a:t>
            </a:r>
          </a:p>
          <a:p>
            <a:pPr marL="1325563"/>
            <a:r>
              <a:rPr lang="en-US" dirty="0">
                <a:latin typeface="Consolas" pitchFamily="49" charset="0"/>
              </a:rPr>
              <a:t>    </a:t>
            </a:r>
            <a:r>
              <a:rPr lang="en-US" dirty="0" err="1">
                <a:latin typeface="Consolas" pitchFamily="49" charset="0"/>
              </a:rPr>
              <a:t>buf</a:t>
            </a:r>
            <a:r>
              <a:rPr lang="en-US" dirty="0">
                <a:latin typeface="Consolas" pitchFamily="49" charset="0"/>
              </a:rPr>
              <a:t>[i] = </a:t>
            </a:r>
            <a:r>
              <a:rPr lang="en-US" dirty="0" err="1">
                <a:solidFill>
                  <a:srgbClr val="92D050"/>
                </a:solidFill>
                <a:latin typeface="Consolas" pitchFamily="49" charset="0"/>
              </a:rPr>
              <a:t>getc</a:t>
            </a:r>
            <a:r>
              <a:rPr lang="en-US" dirty="0">
                <a:latin typeface="Consolas" pitchFamily="49" charset="0"/>
              </a:rPr>
              <a:t>();</a:t>
            </a:r>
          </a:p>
          <a:p>
            <a:pPr marL="1325563"/>
            <a:r>
              <a:rPr lang="en-US" dirty="0">
                <a:latin typeface="Consolas" pitchFamily="49" charset="0"/>
              </a:rPr>
              <a:t>  }</a:t>
            </a:r>
          </a:p>
          <a:p>
            <a:pPr marL="1325563"/>
            <a:r>
              <a:rPr lang="en-US" dirty="0">
                <a:latin typeface="Consolas" pitchFamily="49" charset="0"/>
              </a:rPr>
              <a:t>}</a:t>
            </a:r>
          </a:p>
          <a:p>
            <a:pPr marL="1325563"/>
            <a:endParaRPr lang="en-US" dirty="0" smtClean="0">
              <a:latin typeface="Consolas" pitchFamily="49" charset="0"/>
            </a:endParaRPr>
          </a:p>
          <a:p>
            <a:pPr marL="1325563"/>
            <a:r>
              <a:rPr lang="en-US" dirty="0" smtClean="0">
                <a:latin typeface="Consolas" pitchFamily="49" charset="0"/>
              </a:rPr>
              <a:t>int </a:t>
            </a:r>
            <a:r>
              <a:rPr lang="en-US" dirty="0" err="1" smtClean="0">
                <a:solidFill>
                  <a:srgbClr val="92D050"/>
                </a:solidFill>
                <a:latin typeface="Consolas" pitchFamily="49" charset="0"/>
              </a:rPr>
              <a:t>getc</a:t>
            </a:r>
            <a:r>
              <a:rPr lang="en-US" dirty="0" smtClean="0">
                <a:latin typeface="Consolas" pitchFamily="49" charset="0"/>
              </a:rPr>
              <a:t>() {</a:t>
            </a:r>
          </a:p>
          <a:p>
            <a:pPr marL="1325563"/>
            <a:r>
              <a:rPr lang="en-US" dirty="0" smtClean="0">
                <a:latin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</a:rPr>
              <a:t>asm</a:t>
            </a:r>
            <a:r>
              <a:rPr lang="en-US" dirty="0" smtClean="0">
                <a:latin typeface="Consolas" pitchFamily="49" charset="0"/>
              </a:rPr>
              <a:t>("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onsolas" pitchFamily="49" charset="0"/>
              </a:rPr>
              <a:t>addiu $v0, $0, 4</a:t>
            </a:r>
            <a:r>
              <a:rPr lang="en-US" dirty="0" smtClean="0">
                <a:latin typeface="Consolas" pitchFamily="49" charset="0"/>
              </a:rPr>
              <a:t>");</a:t>
            </a:r>
          </a:p>
          <a:p>
            <a:pPr marL="1325563"/>
            <a:r>
              <a:rPr lang="en-US" dirty="0" smtClean="0">
                <a:latin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</a:rPr>
              <a:t>asm</a:t>
            </a:r>
            <a:r>
              <a:rPr lang="en-US" dirty="0" smtClean="0">
                <a:latin typeface="Consolas" pitchFamily="49" charset="0"/>
              </a:rPr>
              <a:t>("</a:t>
            </a:r>
            <a:r>
              <a:rPr lang="en-US" dirty="0" smtClean="0">
                <a:solidFill>
                  <a:srgbClr val="FF2F92"/>
                </a:solidFill>
                <a:latin typeface="Consolas" pitchFamily="49" charset="0"/>
              </a:rPr>
              <a:t>syscall</a:t>
            </a:r>
            <a:r>
              <a:rPr lang="en-US" dirty="0" smtClean="0">
                <a:latin typeface="Consolas" pitchFamily="49" charset="0"/>
              </a:rPr>
              <a:t>");</a:t>
            </a:r>
          </a:p>
          <a:p>
            <a:pPr marL="1325563"/>
            <a:r>
              <a:rPr lang="en-US" dirty="0" smtClean="0">
                <a:latin typeface="Consolas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17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 rot="20540590">
            <a:off x="6515099" y="3274309"/>
            <a:ext cx="2209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4 is </a:t>
            </a:r>
            <a:r>
              <a:rPr lang="en-US" sz="2800" dirty="0" smtClean="0"/>
              <a:t>number for </a:t>
            </a:r>
            <a:r>
              <a:rPr lang="en-US" sz="2800" dirty="0" err="1">
                <a:solidFill>
                  <a:srgbClr val="92D050"/>
                </a:solidFill>
                <a:latin typeface="Consolas" pitchFamily="49" charset="0"/>
              </a:rPr>
              <a:t>getc</a:t>
            </a:r>
            <a:r>
              <a:rPr lang="en-US" sz="2800" dirty="0">
                <a:solidFill>
                  <a:srgbClr val="92D050"/>
                </a:solidFill>
                <a:latin typeface="Consolas" pitchFamily="49" charset="0"/>
              </a:rPr>
              <a:t> </a:t>
            </a:r>
            <a:r>
              <a:rPr lang="en-US" sz="2800" dirty="0" smtClean="0"/>
              <a:t>syscall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7436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0" y="0"/>
            <a:ext cx="9144000" cy="533400"/>
          </a:xfrm>
        </p:spPr>
        <p:txBody>
          <a:bodyPr>
            <a:noAutofit/>
          </a:bodyPr>
          <a:lstStyle/>
          <a:p>
            <a:r>
              <a:rPr lang="en-US" dirty="0" smtClean="0"/>
              <a:t>Anatomy of a Process, v1</a:t>
            </a:r>
            <a:endParaRPr lang="en-US" dirty="0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18</a:t>
            </a:fld>
            <a:endParaRPr lang="en-US"/>
          </a:p>
        </p:txBody>
      </p:sp>
      <p:sp>
        <p:nvSpPr>
          <p:cNvPr id="13" name="TextBox 12" hidden="1"/>
          <p:cNvSpPr txBox="1"/>
          <p:nvPr>
            <p:custDataLst>
              <p:tags r:id="rId2"/>
            </p:custDataLst>
          </p:nvPr>
        </p:nvSpPr>
        <p:spPr>
          <a:xfrm>
            <a:off x="3242297" y="1219200"/>
            <a:ext cx="25489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system reserved</a:t>
            </a:r>
          </a:p>
        </p:txBody>
      </p:sp>
      <p:sp>
        <p:nvSpPr>
          <p:cNvPr id="14" name="TextBox 13" hidden="1"/>
          <p:cNvSpPr txBox="1"/>
          <p:nvPr>
            <p:custDataLst>
              <p:tags r:id="rId3"/>
            </p:custDataLst>
          </p:nvPr>
        </p:nvSpPr>
        <p:spPr>
          <a:xfrm>
            <a:off x="3200400" y="2819400"/>
            <a:ext cx="29986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(stack grows down)</a:t>
            </a:r>
          </a:p>
        </p:txBody>
      </p:sp>
      <p:sp>
        <p:nvSpPr>
          <p:cNvPr id="15" name="TextBox 14" hidden="1"/>
          <p:cNvSpPr txBox="1"/>
          <p:nvPr>
            <p:custDataLst>
              <p:tags r:id="rId4"/>
            </p:custDataLst>
          </p:nvPr>
        </p:nvSpPr>
        <p:spPr>
          <a:xfrm>
            <a:off x="3391030" y="3820180"/>
            <a:ext cx="25419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(heap grows up)</a:t>
            </a:r>
          </a:p>
        </p:txBody>
      </p:sp>
      <p:sp>
        <p:nvSpPr>
          <p:cNvPr id="16" name="TextBox 15" hidden="1"/>
          <p:cNvSpPr txBox="1"/>
          <p:nvPr>
            <p:custDataLst>
              <p:tags r:id="rId5"/>
            </p:custDataLst>
          </p:nvPr>
        </p:nvSpPr>
        <p:spPr>
          <a:xfrm>
            <a:off x="4114800" y="4876800"/>
            <a:ext cx="7502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text</a:t>
            </a:r>
          </a:p>
        </p:txBody>
      </p:sp>
      <p:sp>
        <p:nvSpPr>
          <p:cNvPr id="17" name="TextBox 16" hidden="1"/>
          <p:cNvSpPr txBox="1"/>
          <p:nvPr>
            <p:custDataLst>
              <p:tags r:id="rId6"/>
            </p:custDataLst>
          </p:nvPr>
        </p:nvSpPr>
        <p:spPr>
          <a:xfrm>
            <a:off x="3802080" y="5867400"/>
            <a:ext cx="1455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reserved</a:t>
            </a:r>
          </a:p>
        </p:txBody>
      </p:sp>
      <p:sp>
        <p:nvSpPr>
          <p:cNvPr id="18" name="TextBox 17" hidden="1"/>
          <p:cNvSpPr txBox="1"/>
          <p:nvPr>
            <p:custDataLst>
              <p:tags r:id="rId7"/>
            </p:custDataLst>
          </p:nvPr>
        </p:nvSpPr>
        <p:spPr>
          <a:xfrm>
            <a:off x="3657600" y="4201180"/>
            <a:ext cx="1904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(static) data</a:t>
            </a:r>
          </a:p>
        </p:txBody>
      </p:sp>
      <p:sp>
        <p:nvSpPr>
          <p:cNvPr id="19" name="TextBox 18" hidden="1"/>
          <p:cNvSpPr txBox="1"/>
          <p:nvPr>
            <p:custDataLst>
              <p:tags r:id="rId8"/>
            </p:custDataLst>
          </p:nvPr>
        </p:nvSpPr>
        <p:spPr>
          <a:xfrm>
            <a:off x="6553200" y="2819400"/>
            <a:ext cx="12342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(.stack)</a:t>
            </a:r>
          </a:p>
        </p:txBody>
      </p:sp>
      <p:sp>
        <p:nvSpPr>
          <p:cNvPr id="20" name="TextBox 19" hidden="1"/>
          <p:cNvSpPr txBox="1"/>
          <p:nvPr>
            <p:custDataLst>
              <p:tags r:id="rId9"/>
            </p:custDataLst>
          </p:nvPr>
        </p:nvSpPr>
        <p:spPr>
          <a:xfrm>
            <a:off x="6623035" y="4201180"/>
            <a:ext cx="9207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.data</a:t>
            </a:r>
          </a:p>
        </p:txBody>
      </p:sp>
      <p:sp>
        <p:nvSpPr>
          <p:cNvPr id="21" name="TextBox 20" hidden="1"/>
          <p:cNvSpPr txBox="1"/>
          <p:nvPr>
            <p:custDataLst>
              <p:tags r:id="rId10"/>
            </p:custDataLst>
          </p:nvPr>
        </p:nvSpPr>
        <p:spPr>
          <a:xfrm>
            <a:off x="6705600" y="4953000"/>
            <a:ext cx="8339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.text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62000" y="838200"/>
            <a:ext cx="5410669" cy="5943600"/>
            <a:chOff x="413287" y="533400"/>
            <a:chExt cx="5911313" cy="6324600"/>
          </a:xfrm>
        </p:grpSpPr>
        <p:sp>
          <p:nvSpPr>
            <p:cNvPr id="4" name="Rectangle 3"/>
            <p:cNvSpPr/>
            <p:nvPr>
              <p:custDataLst>
                <p:tags r:id="rId11"/>
              </p:custDataLst>
            </p:nvPr>
          </p:nvSpPr>
          <p:spPr>
            <a:xfrm>
              <a:off x="2819400" y="609600"/>
              <a:ext cx="3505200" cy="6248400"/>
            </a:xfrm>
            <a:prstGeom prst="rect">
              <a:avLst/>
            </a:prstGeom>
            <a:ln w="28575">
              <a:solidFill>
                <a:schemeClr val="accent1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endParaRPr lang="en-US" sz="2800" dirty="0" err="1" smtClean="0">
                <a:solidFill>
                  <a:schemeClr val="bg1"/>
                </a:solidFill>
              </a:endParaRPr>
            </a:p>
          </p:txBody>
        </p:sp>
        <p:sp>
          <p:nvSpPr>
            <p:cNvPr id="5" name="TextBox 4"/>
            <p:cNvSpPr txBox="1"/>
            <p:nvPr>
              <p:custDataLst>
                <p:tags r:id="rId12"/>
              </p:custDataLst>
            </p:nvPr>
          </p:nvSpPr>
          <p:spPr>
            <a:xfrm>
              <a:off x="436047" y="533400"/>
              <a:ext cx="21563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Consolas" pitchFamily="49" charset="0"/>
                </a:rPr>
                <a:t>0xfffffffc</a:t>
              </a:r>
            </a:p>
          </p:txBody>
        </p:sp>
        <p:sp>
          <p:nvSpPr>
            <p:cNvPr id="6" name="TextBox 5"/>
            <p:cNvSpPr txBox="1"/>
            <p:nvPr>
              <p:custDataLst>
                <p:tags r:id="rId13"/>
              </p:custDataLst>
            </p:nvPr>
          </p:nvSpPr>
          <p:spPr>
            <a:xfrm>
              <a:off x="436049" y="6324601"/>
              <a:ext cx="21563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Consolas" pitchFamily="49" charset="0"/>
                </a:rPr>
                <a:t>0x00000000</a:t>
              </a:r>
            </a:p>
          </p:txBody>
        </p:sp>
        <p:sp>
          <p:nvSpPr>
            <p:cNvPr id="9" name="TextBox 8"/>
            <p:cNvSpPr txBox="1"/>
            <p:nvPr>
              <p:custDataLst>
                <p:tags r:id="rId14"/>
              </p:custDataLst>
            </p:nvPr>
          </p:nvSpPr>
          <p:spPr>
            <a:xfrm>
              <a:off x="436047" y="2143780"/>
              <a:ext cx="21563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Consolas" pitchFamily="49" charset="0"/>
                </a:rPr>
                <a:t>0x7ffffffc</a:t>
              </a:r>
            </a:p>
          </p:txBody>
        </p:sp>
        <p:sp>
          <p:nvSpPr>
            <p:cNvPr id="10" name="TextBox 9"/>
            <p:cNvSpPr txBox="1"/>
            <p:nvPr>
              <p:custDataLst>
                <p:tags r:id="rId15"/>
              </p:custDataLst>
            </p:nvPr>
          </p:nvSpPr>
          <p:spPr>
            <a:xfrm>
              <a:off x="436047" y="1752600"/>
              <a:ext cx="21563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Consolas" pitchFamily="49" charset="0"/>
                </a:rPr>
                <a:t>0x80000000</a:t>
              </a:r>
            </a:p>
          </p:txBody>
        </p:sp>
        <p:sp>
          <p:nvSpPr>
            <p:cNvPr id="11" name="TextBox 10"/>
            <p:cNvSpPr txBox="1"/>
            <p:nvPr>
              <p:custDataLst>
                <p:tags r:id="rId16"/>
              </p:custDataLst>
            </p:nvPr>
          </p:nvSpPr>
          <p:spPr>
            <a:xfrm>
              <a:off x="436047" y="5039380"/>
              <a:ext cx="21563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Consolas" pitchFamily="49" charset="0"/>
                </a:rPr>
                <a:t>0x10000000</a:t>
              </a:r>
            </a:p>
          </p:txBody>
        </p:sp>
        <p:sp>
          <p:nvSpPr>
            <p:cNvPr id="12" name="TextBox 11"/>
            <p:cNvSpPr txBox="1"/>
            <p:nvPr>
              <p:custDataLst>
                <p:tags r:id="rId17"/>
              </p:custDataLst>
            </p:nvPr>
          </p:nvSpPr>
          <p:spPr>
            <a:xfrm>
              <a:off x="413287" y="5877580"/>
              <a:ext cx="21563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Consolas" pitchFamily="49" charset="0"/>
                </a:rPr>
                <a:t>0x00400000</a:t>
              </a:r>
            </a:p>
          </p:txBody>
        </p:sp>
        <p:sp>
          <p:nvSpPr>
            <p:cNvPr id="23" name="Rectangle 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819400" y="533400"/>
              <a:ext cx="3505200" cy="16764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system reserved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6" name="Rectangle 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819400" y="2209800"/>
              <a:ext cx="3505200" cy="79501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stack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Rectangle 7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2819400" y="6477000"/>
              <a:ext cx="3505200" cy="3810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system reserved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30" name="Rectangle 7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819400" y="5562600"/>
              <a:ext cx="3505200" cy="9144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2400" dirty="0" smtClean="0">
                  <a:solidFill>
                    <a:schemeClr val="bg1"/>
                  </a:solidFill>
                </a:rPr>
                <a:t>   code </a:t>
              </a:r>
            </a:p>
            <a:p>
              <a:r>
                <a:rPr lang="en-US" sz="2400" dirty="0">
                  <a:solidFill>
                    <a:schemeClr val="bg1"/>
                  </a:solidFill>
                </a:rPr>
                <a:t> </a:t>
              </a:r>
              <a:r>
                <a:rPr lang="en-US" sz="2400" dirty="0" smtClean="0">
                  <a:solidFill>
                    <a:schemeClr val="bg1"/>
                  </a:solidFill>
                </a:rPr>
                <a:t> (text)     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31" name="Rectangle 7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2819400" y="5105400"/>
              <a:ext cx="3505200" cy="4572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static data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32" name="Rectangle 7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819400" y="4343400"/>
              <a:ext cx="3505200" cy="762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dynamic data (heap)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cxnSp>
          <p:nvCxnSpPr>
            <p:cNvPr id="22" name="Straight Arrow Connector 21"/>
            <p:cNvCxnSpPr>
              <a:stCxn id="26" idx="2"/>
            </p:cNvCxnSpPr>
            <p:nvPr/>
          </p:nvCxnSpPr>
          <p:spPr>
            <a:xfrm>
              <a:off x="4572000" y="3004810"/>
              <a:ext cx="0" cy="50039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32" idx="0"/>
            </p:cNvCxnSpPr>
            <p:nvPr/>
          </p:nvCxnSpPr>
          <p:spPr>
            <a:xfrm flipV="1">
              <a:off x="4572000" y="3733800"/>
              <a:ext cx="0" cy="6096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>
          <a:xfrm>
            <a:off x="4365924" y="5585305"/>
            <a:ext cx="15776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Consolas" pitchFamily="49" charset="0"/>
              </a:rPr>
              <a:t>(</a:t>
            </a:r>
            <a:r>
              <a:rPr lang="en-US" smtClean="0">
                <a:solidFill>
                  <a:schemeClr val="tx2"/>
                </a:solidFill>
                <a:latin typeface="Consolas" pitchFamily="49" charset="0"/>
              </a:rPr>
              <a:t>user)</a:t>
            </a:r>
            <a:r>
              <a:rPr lang="en-US" b="1" smtClean="0">
                <a:solidFill>
                  <a:schemeClr val="tx2"/>
                </a:solidFill>
                <a:latin typeface="Consolas" pitchFamily="49" charset="0"/>
                <a:sym typeface="Wingdings"/>
              </a:rPr>
              <a:t> </a:t>
            </a:r>
            <a:r>
              <a:rPr lang="en-US" b="1" dirty="0" smtClean="0">
                <a:solidFill>
                  <a:schemeClr val="accent1"/>
                </a:solidFill>
                <a:latin typeface="Consolas" pitchFamily="49" charset="0"/>
              </a:rPr>
              <a:t>gets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062213" y="5911200"/>
            <a:ext cx="19575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chemeClr val="tx2"/>
                </a:solidFill>
                <a:latin typeface="Consolas" pitchFamily="49" charset="0"/>
              </a:rPr>
              <a:t>(library)</a:t>
            </a:r>
            <a:r>
              <a:rPr lang="en-US" b="1" smtClean="0">
                <a:solidFill>
                  <a:schemeClr val="tx2"/>
                </a:solidFill>
                <a:latin typeface="Consolas" pitchFamily="49" charset="0"/>
                <a:sym typeface="Wingdings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Consolas" pitchFamily="49" charset="0"/>
              </a:rPr>
              <a:t>getc</a:t>
            </a:r>
            <a:endParaRPr lang="en-US" b="1" dirty="0">
              <a:solidFill>
                <a:srgbClr val="92D050"/>
              </a:solidFill>
            </a:endParaRPr>
          </a:p>
        </p:txBody>
      </p:sp>
      <p:cxnSp>
        <p:nvCxnSpPr>
          <p:cNvPr id="38" name="Curved Connector 37"/>
          <p:cNvCxnSpPr/>
          <p:nvPr/>
        </p:nvCxnSpPr>
        <p:spPr>
          <a:xfrm rot="16200000" flipH="1">
            <a:off x="5731269" y="5904111"/>
            <a:ext cx="327886" cy="55623"/>
          </a:xfrm>
          <a:prstGeom prst="curvedConnector4">
            <a:avLst>
              <a:gd name="adj1" fmla="val 21840"/>
              <a:gd name="adj2" fmla="val 510981"/>
            </a:avLst>
          </a:prstGeom>
          <a:ln w="28575">
            <a:solidFill>
              <a:srgbClr val="FF2F9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endCxn id="55" idx="2"/>
          </p:cNvCxnSpPr>
          <p:nvPr/>
        </p:nvCxnSpPr>
        <p:spPr>
          <a:xfrm flipV="1">
            <a:off x="5822609" y="5599331"/>
            <a:ext cx="1661141" cy="604126"/>
          </a:xfrm>
          <a:prstGeom prst="curvedConnector2">
            <a:avLst/>
          </a:prstGeom>
          <a:ln w="28575">
            <a:solidFill>
              <a:srgbClr val="FF2F9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138142" y="4953000"/>
            <a:ext cx="6912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2F92"/>
                </a:solidFill>
                <a:latin typeface="Consolas" pitchFamily="49" charset="0"/>
              </a:rPr>
              <a:t>??</a:t>
            </a:r>
            <a:endParaRPr lang="en-US" sz="3600" b="1" dirty="0">
              <a:solidFill>
                <a:srgbClr val="FF2F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84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15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Where does </a:t>
            </a:r>
            <a:r>
              <a:rPr lang="en-US" dirty="0" smtClean="0"/>
              <a:t>the OS </a:t>
            </a:r>
            <a:r>
              <a:rPr lang="en-US" dirty="0"/>
              <a:t>live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821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In its </a:t>
            </a:r>
            <a:r>
              <a:rPr lang="en-US" dirty="0"/>
              <a:t>own address space?</a:t>
            </a:r>
          </a:p>
          <a:p>
            <a:pPr lvl="1">
              <a:lnSpc>
                <a:spcPct val="90000"/>
              </a:lnSpc>
              <a:buFont typeface=".AppleSystemUIFont" charset="-120"/>
              <a:buChar char="–"/>
            </a:pPr>
            <a:r>
              <a:rPr lang="en-US" dirty="0" smtClean="0"/>
              <a:t> Syscall has </a:t>
            </a:r>
            <a:r>
              <a:rPr lang="en-US" dirty="0"/>
              <a:t>to switch to a different address </a:t>
            </a:r>
            <a:r>
              <a:rPr lang="en-US" dirty="0" smtClean="0"/>
              <a:t>space</a:t>
            </a:r>
            <a:endParaRPr lang="en-US" dirty="0"/>
          </a:p>
          <a:p>
            <a:pPr lvl="1">
              <a:lnSpc>
                <a:spcPct val="90000"/>
              </a:lnSpc>
              <a:buFont typeface=".AppleSystemUIFont" charset="-120"/>
              <a:buChar char="–"/>
            </a:pPr>
            <a:r>
              <a:rPr lang="en-US" dirty="0" smtClean="0"/>
              <a:t>Hard </a:t>
            </a:r>
            <a:r>
              <a:rPr lang="en-US" dirty="0"/>
              <a:t>to </a:t>
            </a:r>
            <a:r>
              <a:rPr lang="en-US" dirty="0" smtClean="0"/>
              <a:t>support syscall </a:t>
            </a:r>
            <a:r>
              <a:rPr lang="en-US" dirty="0"/>
              <a:t>arguments passed as </a:t>
            </a:r>
            <a:r>
              <a:rPr lang="en-US" dirty="0" smtClean="0"/>
              <a:t>pointers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is-IS" dirty="0" smtClean="0"/>
              <a:t>. . . </a:t>
            </a:r>
            <a:r>
              <a:rPr lang="en-US" dirty="0" smtClean="0"/>
              <a:t>S</a:t>
            </a:r>
            <a:r>
              <a:rPr lang="is-IS" dirty="0" smtClean="0"/>
              <a:t>o, </a:t>
            </a:r>
            <a:r>
              <a:rPr lang="en-US" dirty="0" smtClean="0"/>
              <a:t>NOPE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In </a:t>
            </a:r>
            <a:r>
              <a:rPr lang="en-US" dirty="0"/>
              <a:t>the same address space as </a:t>
            </a:r>
            <a:r>
              <a:rPr lang="en-US" dirty="0" smtClean="0"/>
              <a:t>the user process?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Protection </a:t>
            </a:r>
            <a:r>
              <a:rPr lang="en-US" dirty="0"/>
              <a:t>bits </a:t>
            </a:r>
            <a:r>
              <a:rPr lang="en-US" dirty="0" smtClean="0"/>
              <a:t>prevent </a:t>
            </a:r>
            <a:r>
              <a:rPr lang="en-US" dirty="0"/>
              <a:t>user code from writing kernel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Higher part of v</a:t>
            </a:r>
            <a:r>
              <a:rPr lang="en-US" dirty="0" smtClean="0"/>
              <a:t>irtual memory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</a:t>
            </a:r>
            <a:r>
              <a:rPr lang="en-US" dirty="0" smtClean="0"/>
              <a:t>ower </a:t>
            </a:r>
            <a:r>
              <a:rPr lang="en-US" dirty="0"/>
              <a:t>part of physical </a:t>
            </a:r>
            <a:r>
              <a:rPr lang="en-US" dirty="0" smtClean="0"/>
              <a:t>memory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dirty="0" smtClean="0"/>
              <a:t>. . . Yes, </a:t>
            </a:r>
            <a:r>
              <a:rPr lang="en-US" i="1" dirty="0" smtClean="0"/>
              <a:t>this is how we do it.</a:t>
            </a:r>
            <a:endParaRPr lang="en-US" i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19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360985" y="-12660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395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1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1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1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1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1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1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1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5638800"/>
          </a:xfrm>
        </p:spPr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4000" dirty="0" smtClean="0"/>
              <a:t>C practice assignment</a:t>
            </a:r>
            <a:endParaRPr lang="en-US" sz="4000" dirty="0" smtClean="0"/>
          </a:p>
          <a:p>
            <a:pPr marL="1200150" lvl="1" indent="-457200">
              <a:buFont typeface="Arial"/>
              <a:buChar char="•"/>
            </a:pPr>
            <a:r>
              <a:rPr lang="en-US" sz="3600" dirty="0" smtClean="0"/>
              <a:t>Due Monday, April 23rd</a:t>
            </a:r>
            <a:endParaRPr lang="en-US" sz="4000" dirty="0" smtClean="0"/>
          </a:p>
          <a:p>
            <a:pPr marL="457200" indent="-457200">
              <a:buFont typeface="Arial"/>
              <a:buChar char="•"/>
            </a:pPr>
            <a:r>
              <a:rPr lang="en-US" sz="4000" dirty="0" smtClean="0"/>
              <a:t>P4-Buffer Overflow</a:t>
            </a:r>
            <a:r>
              <a:rPr lang="en-US" sz="4000" dirty="0" smtClean="0"/>
              <a:t> </a:t>
            </a:r>
            <a:r>
              <a:rPr lang="en-US" sz="4000" dirty="0" smtClean="0"/>
              <a:t>is due </a:t>
            </a:r>
            <a:r>
              <a:rPr lang="en-US" sz="4000" dirty="0" smtClean="0"/>
              <a:t>tomorrow</a:t>
            </a:r>
            <a:endParaRPr lang="en-US" sz="4000" dirty="0"/>
          </a:p>
          <a:p>
            <a:pPr marL="1200150" lvl="1" indent="-457200">
              <a:buFont typeface="Arial"/>
              <a:buChar char="•"/>
            </a:pPr>
            <a:r>
              <a:rPr lang="en-US" sz="3600" dirty="0" smtClean="0"/>
              <a:t>Due Wednesday</a:t>
            </a:r>
            <a:r>
              <a:rPr lang="en-US" sz="3600" dirty="0" smtClean="0"/>
              <a:t>, April </a:t>
            </a:r>
            <a:r>
              <a:rPr lang="en-US" sz="3600" dirty="0" smtClean="0"/>
              <a:t>18th</a:t>
            </a:r>
            <a:endParaRPr lang="en-US" sz="3600" dirty="0"/>
          </a:p>
          <a:p>
            <a:pPr marL="457200" indent="-457200">
              <a:buFont typeface="Arial"/>
              <a:buChar char="•"/>
            </a:pPr>
            <a:r>
              <a:rPr lang="en-US" sz="4000" dirty="0" smtClean="0"/>
              <a:t>P5-</a:t>
            </a:r>
            <a:r>
              <a:rPr lang="en-US" sz="3600" dirty="0" smtClean="0"/>
              <a:t>Cache Collusion!</a:t>
            </a:r>
            <a:endParaRPr lang="en-US" sz="3600" dirty="0" smtClean="0"/>
          </a:p>
          <a:p>
            <a:pPr marL="1200150" lvl="1" indent="-457200">
              <a:buFont typeface="Arial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Due Friday, April </a:t>
            </a:r>
            <a:r>
              <a:rPr lang="en-US" sz="3600" dirty="0" smtClean="0">
                <a:solidFill>
                  <a:schemeClr val="bg1"/>
                </a:solidFill>
              </a:rPr>
              <a:t>27th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62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361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Full System Layout</a:t>
            </a:r>
          </a:p>
        </p:txBody>
      </p:sp>
      <p:sp>
        <p:nvSpPr>
          <p:cNvPr id="3823620" name="Rectangle 4"/>
          <p:cNvSpPr>
            <a:spLocks noGrp="1" noChangeArrowheads="1"/>
          </p:cNvSpPr>
          <p:nvPr>
            <p:ph idx="1"/>
          </p:nvPr>
        </p:nvSpPr>
        <p:spPr>
          <a:xfrm>
            <a:off x="228600" y="762000"/>
            <a:ext cx="5562600" cy="523869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1"/>
                </a:solidFill>
              </a:rPr>
              <a:t>All </a:t>
            </a:r>
            <a:r>
              <a:rPr lang="en-US" dirty="0">
                <a:solidFill>
                  <a:schemeClr val="accent1"/>
                </a:solidFill>
              </a:rPr>
              <a:t>kernel </a:t>
            </a:r>
            <a:r>
              <a:rPr lang="en-US" dirty="0" smtClean="0">
                <a:solidFill>
                  <a:schemeClr val="accent1"/>
                </a:solidFill>
              </a:rPr>
              <a:t>text &amp; </a:t>
            </a:r>
            <a:r>
              <a:rPr lang="en-US" dirty="0">
                <a:solidFill>
                  <a:schemeClr val="accent1"/>
                </a:solidFill>
              </a:rPr>
              <a:t>most </a:t>
            </a:r>
            <a:r>
              <a:rPr lang="en-US" dirty="0" smtClean="0">
                <a:solidFill>
                  <a:schemeClr val="accent1"/>
                </a:solidFill>
              </a:rPr>
              <a:t>data:</a:t>
            </a:r>
            <a:endParaRPr lang="en-US" dirty="0">
              <a:solidFill>
                <a:schemeClr val="accent1"/>
              </a:solidFill>
            </a:endParaRPr>
          </a:p>
          <a:p>
            <a:pPr marL="457200" indent="-457200">
              <a:lnSpc>
                <a:spcPct val="90000"/>
              </a:lnSpc>
              <a:buFont typeface="Arial" charset="0"/>
              <a:buChar char="•"/>
            </a:pPr>
            <a:r>
              <a:rPr lang="en-US" dirty="0"/>
              <a:t>At same v</a:t>
            </a:r>
            <a:r>
              <a:rPr lang="en-US" dirty="0" smtClean="0"/>
              <a:t>irtual </a:t>
            </a:r>
            <a:r>
              <a:rPr lang="en-US" dirty="0"/>
              <a:t>a</a:t>
            </a:r>
            <a:r>
              <a:rPr lang="en-US" dirty="0" smtClean="0"/>
              <a:t>ddress </a:t>
            </a:r>
            <a:r>
              <a:rPr lang="en-US" dirty="0"/>
              <a:t>in every address </a:t>
            </a:r>
            <a:r>
              <a:rPr lang="en-US" dirty="0" smtClean="0"/>
              <a:t>space</a:t>
            </a:r>
          </a:p>
          <a:p>
            <a:pPr marL="457200" indent="-457200">
              <a:lnSpc>
                <a:spcPct val="90000"/>
              </a:lnSpc>
              <a:buFont typeface="Arial" charset="0"/>
              <a:buChar char="•"/>
            </a:pPr>
            <a:endParaRPr lang="en-US" sz="3200" dirty="0"/>
          </a:p>
          <a:p>
            <a:pPr>
              <a:lnSpc>
                <a:spcPct val="90000"/>
              </a:lnSpc>
            </a:pPr>
            <a:r>
              <a:rPr lang="en-US" dirty="0" smtClean="0"/>
              <a:t>OS </a:t>
            </a:r>
            <a:r>
              <a:rPr lang="en-US" dirty="0"/>
              <a:t>is </a:t>
            </a:r>
            <a:r>
              <a:rPr lang="en-US" dirty="0" smtClean="0"/>
              <a:t>omnipresent, available to help user-level applications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3200" dirty="0"/>
              <a:t>Typically </a:t>
            </a:r>
            <a:r>
              <a:rPr lang="en-US" sz="3200" dirty="0" smtClean="0"/>
              <a:t>in </a:t>
            </a:r>
            <a:r>
              <a:rPr lang="en-US" sz="3200" dirty="0"/>
              <a:t>high </a:t>
            </a:r>
            <a:r>
              <a:rPr lang="en-US" sz="3200" dirty="0" smtClean="0"/>
              <a:t>memory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20</a:t>
            </a:fld>
            <a:endParaRPr lang="en-US"/>
          </a:p>
        </p:txBody>
      </p:sp>
      <p:sp>
        <p:nvSpPr>
          <p:cNvPr id="18" name="Text Box 1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629400" y="6248400"/>
            <a:ext cx="2489913" cy="66973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800" dirty="0" smtClean="0">
                <a:solidFill>
                  <a:srgbClr val="FFFFFF"/>
                </a:solidFill>
                <a:latin typeface="Calibri"/>
              </a:rPr>
              <a:t>Virtual Memory</a:t>
            </a:r>
            <a:endParaRPr lang="en-US" sz="2800" dirty="0">
              <a:solidFill>
                <a:srgbClr val="FFFFFF"/>
              </a:solidFill>
              <a:latin typeface="Calibri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334000" y="981920"/>
            <a:ext cx="3733799" cy="5357324"/>
            <a:chOff x="996110" y="533400"/>
            <a:chExt cx="5328490" cy="6433696"/>
          </a:xfrm>
        </p:grpSpPr>
        <p:sp>
          <p:nvSpPr>
            <p:cNvPr id="20" name="Rectangle 19"/>
            <p:cNvSpPr/>
            <p:nvPr>
              <p:custDataLst>
                <p:tags r:id="rId6"/>
              </p:custDataLst>
            </p:nvPr>
          </p:nvSpPr>
          <p:spPr>
            <a:xfrm>
              <a:off x="2819400" y="609600"/>
              <a:ext cx="3505200" cy="6248400"/>
            </a:xfrm>
            <a:prstGeom prst="rect">
              <a:avLst/>
            </a:prstGeom>
            <a:ln w="28575">
              <a:solidFill>
                <a:schemeClr val="accent1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endParaRPr lang="en-US" sz="2400" dirty="0" err="1" smtClean="0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/>
            <p:nvPr>
              <p:custDataLst>
                <p:tags r:id="rId7"/>
              </p:custDataLst>
            </p:nvPr>
          </p:nvSpPr>
          <p:spPr>
            <a:xfrm>
              <a:off x="1018869" y="533400"/>
              <a:ext cx="1873462" cy="4065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itchFamily="49" charset="0"/>
                </a:rPr>
                <a:t>0xfffffffc</a:t>
              </a:r>
            </a:p>
          </p:txBody>
        </p:sp>
        <p:sp>
          <p:nvSpPr>
            <p:cNvPr id="22" name="TextBox 21"/>
            <p:cNvSpPr txBox="1"/>
            <p:nvPr>
              <p:custDataLst>
                <p:tags r:id="rId8"/>
              </p:custDataLst>
            </p:nvPr>
          </p:nvSpPr>
          <p:spPr>
            <a:xfrm>
              <a:off x="1018872" y="6560521"/>
              <a:ext cx="1873462" cy="4065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itchFamily="49" charset="0"/>
                </a:rPr>
                <a:t>0x00000000</a:t>
              </a:r>
            </a:p>
          </p:txBody>
        </p:sp>
        <p:sp>
          <p:nvSpPr>
            <p:cNvPr id="23" name="TextBox 22"/>
            <p:cNvSpPr txBox="1"/>
            <p:nvPr>
              <p:custDataLst>
                <p:tags r:id="rId9"/>
              </p:custDataLst>
            </p:nvPr>
          </p:nvSpPr>
          <p:spPr>
            <a:xfrm>
              <a:off x="1018869" y="2143780"/>
              <a:ext cx="1873462" cy="4065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itchFamily="49" charset="0"/>
                </a:rPr>
                <a:t>0x7ffffffc</a:t>
              </a:r>
            </a:p>
          </p:txBody>
        </p:sp>
        <p:sp>
          <p:nvSpPr>
            <p:cNvPr id="24" name="TextBox 23"/>
            <p:cNvSpPr txBox="1"/>
            <p:nvPr>
              <p:custDataLst>
                <p:tags r:id="rId10"/>
              </p:custDataLst>
            </p:nvPr>
          </p:nvSpPr>
          <p:spPr>
            <a:xfrm>
              <a:off x="1018869" y="1752600"/>
              <a:ext cx="1873462" cy="4065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itchFamily="49" charset="0"/>
                </a:rPr>
                <a:t>0x80000000</a:t>
              </a:r>
            </a:p>
          </p:txBody>
        </p:sp>
        <p:sp>
          <p:nvSpPr>
            <p:cNvPr id="25" name="TextBox 24"/>
            <p:cNvSpPr txBox="1"/>
            <p:nvPr>
              <p:custDataLst>
                <p:tags r:id="rId11"/>
              </p:custDataLst>
            </p:nvPr>
          </p:nvSpPr>
          <p:spPr>
            <a:xfrm>
              <a:off x="1018869" y="5039380"/>
              <a:ext cx="1873462" cy="4065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itchFamily="49" charset="0"/>
                </a:rPr>
                <a:t>0x10000000</a:t>
              </a:r>
            </a:p>
          </p:txBody>
        </p:sp>
        <p:sp>
          <p:nvSpPr>
            <p:cNvPr id="26" name="TextBox 25"/>
            <p:cNvSpPr txBox="1"/>
            <p:nvPr>
              <p:custDataLst>
                <p:tags r:id="rId12"/>
              </p:custDataLst>
            </p:nvPr>
          </p:nvSpPr>
          <p:spPr>
            <a:xfrm>
              <a:off x="996110" y="5877581"/>
              <a:ext cx="1873462" cy="4065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itchFamily="49" charset="0"/>
                </a:rPr>
                <a:t>0x00400000</a:t>
              </a:r>
            </a:p>
          </p:txBody>
        </p:sp>
        <p:sp>
          <p:nvSpPr>
            <p:cNvPr id="27" name="Rectangle 7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819400" y="533400"/>
              <a:ext cx="3505200" cy="16764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8" name="Rectangle 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819400" y="2209800"/>
              <a:ext cx="3505200" cy="79501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</a:rPr>
                <a:t>stack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Rectangle 7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819399" y="6477000"/>
              <a:ext cx="3505201" cy="47251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system reserved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30" name="Rectangle 7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819400" y="5562600"/>
              <a:ext cx="3505200" cy="9144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code (text)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31" name="Rectangle 7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2819400" y="5105400"/>
              <a:ext cx="3505200" cy="4572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static data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32" name="Rectangle 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819400" y="4343400"/>
              <a:ext cx="3505200" cy="762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dynamic data (heap)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cxnSp>
          <p:nvCxnSpPr>
            <p:cNvPr id="33" name="Straight Arrow Connector 32"/>
            <p:cNvCxnSpPr>
              <a:stCxn id="28" idx="2"/>
            </p:cNvCxnSpPr>
            <p:nvPr/>
          </p:nvCxnSpPr>
          <p:spPr>
            <a:xfrm>
              <a:off x="4572000" y="3004810"/>
              <a:ext cx="0" cy="50039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32" idx="0"/>
            </p:cNvCxnSpPr>
            <p:nvPr/>
          </p:nvCxnSpPr>
          <p:spPr>
            <a:xfrm flipV="1">
              <a:off x="4572000" y="3733800"/>
              <a:ext cx="0" cy="6096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>
            <p:custDataLst>
              <p:tags r:id="rId2"/>
            </p:custDataLst>
          </p:nvPr>
        </p:nvSpPr>
        <p:spPr>
          <a:xfrm>
            <a:off x="7338598" y="1328534"/>
            <a:ext cx="1112135" cy="409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OS Heap</a:t>
            </a:r>
          </a:p>
        </p:txBody>
      </p:sp>
      <p:sp>
        <p:nvSpPr>
          <p:cNvPr id="36" name="TextBox 35"/>
          <p:cNvSpPr txBox="1"/>
          <p:nvPr>
            <p:custDataLst>
              <p:tags r:id="rId3"/>
            </p:custDataLst>
          </p:nvPr>
        </p:nvSpPr>
        <p:spPr>
          <a:xfrm>
            <a:off x="7338598" y="1666129"/>
            <a:ext cx="1052934" cy="409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OS Data</a:t>
            </a:r>
          </a:p>
        </p:txBody>
      </p:sp>
      <p:sp>
        <p:nvSpPr>
          <p:cNvPr id="37" name="TextBox 36"/>
          <p:cNvSpPr txBox="1"/>
          <p:nvPr>
            <p:custDataLst>
              <p:tags r:id="rId4"/>
            </p:custDataLst>
          </p:nvPr>
        </p:nvSpPr>
        <p:spPr>
          <a:xfrm>
            <a:off x="7338598" y="914400"/>
            <a:ext cx="1119602" cy="409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OS Stack</a:t>
            </a:r>
          </a:p>
        </p:txBody>
      </p:sp>
      <p:sp>
        <p:nvSpPr>
          <p:cNvPr id="38" name="TextBox 37"/>
          <p:cNvSpPr txBox="1"/>
          <p:nvPr>
            <p:custDataLst>
              <p:tags r:id="rId5"/>
            </p:custDataLst>
          </p:nvPr>
        </p:nvSpPr>
        <p:spPr>
          <a:xfrm>
            <a:off x="7338598" y="2003724"/>
            <a:ext cx="1010533" cy="409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OS Text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062934" y="1387399"/>
            <a:ext cx="1828801" cy="3375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51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6096000" y="990600"/>
            <a:ext cx="2819400" cy="5334000"/>
          </a:xfrm>
          <a:prstGeom prst="rect">
            <a:avLst/>
          </a:prstGeom>
          <a:solidFill>
            <a:srgbClr val="329F7C"/>
          </a:solidFill>
          <a:ln w="28575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361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Full System Layout</a:t>
            </a:r>
          </a:p>
        </p:txBody>
      </p:sp>
      <p:sp>
        <p:nvSpPr>
          <p:cNvPr id="17" name="Text Box 1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867081" y="6112065"/>
            <a:ext cx="2489913" cy="66973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800" dirty="0" smtClean="0">
                <a:solidFill>
                  <a:srgbClr val="FFFFFF"/>
                </a:solidFill>
                <a:latin typeface="Calibri"/>
              </a:rPr>
              <a:t>Virtual Memory</a:t>
            </a:r>
            <a:endParaRPr lang="en-US" sz="28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6979357" y="5645389"/>
            <a:ext cx="1059430" cy="526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 dirty="0">
                <a:solidFill>
                  <a:schemeClr val="bg2"/>
                </a:solidFill>
              </a:rPr>
              <a:t>OS Text</a:t>
            </a:r>
          </a:p>
        </p:txBody>
      </p:sp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6979357" y="5264389"/>
            <a:ext cx="1103237" cy="526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chemeClr val="bg2"/>
                </a:solidFill>
              </a:rPr>
              <a:t>OS Data</a:t>
            </a:r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6973347" y="4883389"/>
            <a:ext cx="1164401" cy="526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 dirty="0">
                <a:solidFill>
                  <a:schemeClr val="bg2"/>
                </a:solidFill>
              </a:rPr>
              <a:t>OS Heap</a:t>
            </a:r>
          </a:p>
        </p:txBody>
      </p:sp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6981284" y="4197589"/>
            <a:ext cx="1172116" cy="526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 dirty="0">
                <a:solidFill>
                  <a:schemeClr val="bg2"/>
                </a:solidFill>
              </a:rPr>
              <a:t>OS Stack</a:t>
            </a:r>
          </a:p>
        </p:txBody>
      </p:sp>
      <p:sp>
        <p:nvSpPr>
          <p:cNvPr id="32" name="Text Box 1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019800" y="6112065"/>
            <a:ext cx="2669320" cy="66973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800" dirty="0" smtClean="0">
                <a:solidFill>
                  <a:srgbClr val="FFFFFF"/>
                </a:solidFill>
                <a:latin typeface="Calibri"/>
              </a:rPr>
              <a:t>Physical Memory</a:t>
            </a:r>
            <a:endParaRPr lang="en-US" sz="2800" dirty="0">
              <a:solidFill>
                <a:srgbClr val="FFFFFF"/>
              </a:solidFill>
              <a:latin typeface="Calibri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76200" y="981920"/>
            <a:ext cx="4433194" cy="5418880"/>
            <a:chOff x="865698" y="533400"/>
            <a:chExt cx="5458902" cy="6507620"/>
          </a:xfrm>
        </p:grpSpPr>
        <p:sp>
          <p:nvSpPr>
            <p:cNvPr id="30" name="Rectangle 29"/>
            <p:cNvSpPr/>
            <p:nvPr>
              <p:custDataLst>
                <p:tags r:id="rId9"/>
              </p:custDataLst>
            </p:nvPr>
          </p:nvSpPr>
          <p:spPr>
            <a:xfrm>
              <a:off x="2819400" y="609600"/>
              <a:ext cx="3505200" cy="6248400"/>
            </a:xfrm>
            <a:prstGeom prst="rect">
              <a:avLst/>
            </a:prstGeom>
            <a:ln w="28575">
              <a:solidFill>
                <a:schemeClr val="accent1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endParaRPr lang="en-US" sz="2800" dirty="0" err="1" smtClean="0">
                <a:solidFill>
                  <a:schemeClr val="bg1"/>
                </a:solidFill>
              </a:endParaRPr>
            </a:p>
          </p:txBody>
        </p:sp>
        <p:sp>
          <p:nvSpPr>
            <p:cNvPr id="31" name="TextBox 30"/>
            <p:cNvSpPr txBox="1"/>
            <p:nvPr>
              <p:custDataLst>
                <p:tags r:id="rId10"/>
              </p:custDataLst>
            </p:nvPr>
          </p:nvSpPr>
          <p:spPr>
            <a:xfrm>
              <a:off x="888458" y="533400"/>
              <a:ext cx="1963799" cy="480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Consolas" pitchFamily="49" charset="0"/>
                </a:rPr>
                <a:t>0xfffffffc</a:t>
              </a:r>
            </a:p>
          </p:txBody>
        </p:sp>
        <p:sp>
          <p:nvSpPr>
            <p:cNvPr id="33" name="TextBox 32"/>
            <p:cNvSpPr txBox="1"/>
            <p:nvPr>
              <p:custDataLst>
                <p:tags r:id="rId11"/>
              </p:custDataLst>
            </p:nvPr>
          </p:nvSpPr>
          <p:spPr>
            <a:xfrm>
              <a:off x="888460" y="6560521"/>
              <a:ext cx="1964416" cy="480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Consolas" pitchFamily="49" charset="0"/>
                </a:rPr>
                <a:t>0x00000000</a:t>
              </a:r>
            </a:p>
          </p:txBody>
        </p:sp>
        <p:sp>
          <p:nvSpPr>
            <p:cNvPr id="39" name="TextBox 38"/>
            <p:cNvSpPr txBox="1"/>
            <p:nvPr>
              <p:custDataLst>
                <p:tags r:id="rId12"/>
              </p:custDataLst>
            </p:nvPr>
          </p:nvSpPr>
          <p:spPr>
            <a:xfrm>
              <a:off x="888458" y="2143780"/>
              <a:ext cx="1963799" cy="480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Consolas" pitchFamily="49" charset="0"/>
                </a:rPr>
                <a:t>0x7ffffffc</a:t>
              </a:r>
            </a:p>
          </p:txBody>
        </p:sp>
        <p:sp>
          <p:nvSpPr>
            <p:cNvPr id="40" name="TextBox 39"/>
            <p:cNvSpPr txBox="1"/>
            <p:nvPr>
              <p:custDataLst>
                <p:tags r:id="rId13"/>
              </p:custDataLst>
            </p:nvPr>
          </p:nvSpPr>
          <p:spPr>
            <a:xfrm>
              <a:off x="888458" y="1752600"/>
              <a:ext cx="1964415" cy="480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Consolas" pitchFamily="49" charset="0"/>
                </a:rPr>
                <a:t>0x80000000</a:t>
              </a:r>
            </a:p>
          </p:txBody>
        </p:sp>
        <p:sp>
          <p:nvSpPr>
            <p:cNvPr id="41" name="TextBox 40"/>
            <p:cNvSpPr txBox="1"/>
            <p:nvPr>
              <p:custDataLst>
                <p:tags r:id="rId14"/>
              </p:custDataLst>
            </p:nvPr>
          </p:nvSpPr>
          <p:spPr>
            <a:xfrm>
              <a:off x="888458" y="5039380"/>
              <a:ext cx="1964415" cy="480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Consolas" pitchFamily="49" charset="0"/>
                </a:rPr>
                <a:t>0x10000000</a:t>
              </a:r>
            </a:p>
          </p:txBody>
        </p:sp>
        <p:sp>
          <p:nvSpPr>
            <p:cNvPr id="42" name="TextBox 41"/>
            <p:cNvSpPr txBox="1"/>
            <p:nvPr>
              <p:custDataLst>
                <p:tags r:id="rId15"/>
              </p:custDataLst>
            </p:nvPr>
          </p:nvSpPr>
          <p:spPr>
            <a:xfrm>
              <a:off x="865698" y="5877581"/>
              <a:ext cx="1964415" cy="480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Consolas" pitchFamily="49" charset="0"/>
                </a:rPr>
                <a:t>0x00400000</a:t>
              </a:r>
            </a:p>
          </p:txBody>
        </p:sp>
        <p:sp>
          <p:nvSpPr>
            <p:cNvPr id="43" name="Rectangle 7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819400" y="533400"/>
              <a:ext cx="3505200" cy="16764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44" name="Rectangle 7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2819400" y="2209800"/>
              <a:ext cx="3505200" cy="79501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stack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5" name="Rectangle 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819399" y="6477000"/>
              <a:ext cx="3505201" cy="47251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system reserved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46" name="Rectangle 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819400" y="5562600"/>
              <a:ext cx="3505200" cy="9144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code (text)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2819400" y="5105400"/>
              <a:ext cx="3505200" cy="4572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static data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48" name="Rectangle 7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819400" y="4343400"/>
              <a:ext cx="3505200" cy="762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dynamic data (heap)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cxnSp>
          <p:nvCxnSpPr>
            <p:cNvPr id="49" name="Straight Arrow Connector 48"/>
            <p:cNvCxnSpPr>
              <a:stCxn id="44" idx="2"/>
            </p:cNvCxnSpPr>
            <p:nvPr/>
          </p:nvCxnSpPr>
          <p:spPr>
            <a:xfrm>
              <a:off x="4572000" y="3004810"/>
              <a:ext cx="0" cy="50039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48" idx="0"/>
            </p:cNvCxnSpPr>
            <p:nvPr/>
          </p:nvCxnSpPr>
          <p:spPr>
            <a:xfrm flipV="1">
              <a:off x="4572000" y="3733800"/>
              <a:ext cx="0" cy="6096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/>
          <p:cNvSpPr txBox="1"/>
          <p:nvPr>
            <p:custDataLst>
              <p:tags r:id="rId3"/>
            </p:custDataLst>
          </p:nvPr>
        </p:nvSpPr>
        <p:spPr>
          <a:xfrm>
            <a:off x="2548757" y="1328534"/>
            <a:ext cx="1112135" cy="409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OS Heap</a:t>
            </a:r>
          </a:p>
        </p:txBody>
      </p:sp>
      <p:sp>
        <p:nvSpPr>
          <p:cNvPr id="56" name="TextBox 55"/>
          <p:cNvSpPr txBox="1"/>
          <p:nvPr>
            <p:custDataLst>
              <p:tags r:id="rId4"/>
            </p:custDataLst>
          </p:nvPr>
        </p:nvSpPr>
        <p:spPr>
          <a:xfrm>
            <a:off x="2548757" y="1666129"/>
            <a:ext cx="1052934" cy="409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OS Data</a:t>
            </a:r>
          </a:p>
        </p:txBody>
      </p:sp>
      <p:sp>
        <p:nvSpPr>
          <p:cNvPr id="57" name="TextBox 56"/>
          <p:cNvSpPr txBox="1"/>
          <p:nvPr>
            <p:custDataLst>
              <p:tags r:id="rId5"/>
            </p:custDataLst>
          </p:nvPr>
        </p:nvSpPr>
        <p:spPr>
          <a:xfrm>
            <a:off x="2548757" y="914400"/>
            <a:ext cx="1119602" cy="409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OS Stack</a:t>
            </a:r>
          </a:p>
        </p:txBody>
      </p:sp>
      <p:sp>
        <p:nvSpPr>
          <p:cNvPr id="58" name="TextBox 57"/>
          <p:cNvSpPr txBox="1"/>
          <p:nvPr>
            <p:custDataLst>
              <p:tags r:id="rId6"/>
            </p:custDataLst>
          </p:nvPr>
        </p:nvSpPr>
        <p:spPr>
          <a:xfrm>
            <a:off x="2548757" y="2003724"/>
            <a:ext cx="1010533" cy="409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OS Text</a:t>
            </a:r>
          </a:p>
        </p:txBody>
      </p:sp>
      <p:cxnSp>
        <p:nvCxnSpPr>
          <p:cNvPr id="4" name="Straight Arrow Connector 3"/>
          <p:cNvCxnSpPr>
            <a:stCxn id="57" idx="3"/>
            <a:endCxn id="27" idx="1"/>
          </p:cNvCxnSpPr>
          <p:nvPr/>
        </p:nvCxnSpPr>
        <p:spPr>
          <a:xfrm>
            <a:off x="3668359" y="1118935"/>
            <a:ext cx="3312925" cy="334206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55" idx="3"/>
            <a:endCxn id="26" idx="1"/>
          </p:cNvCxnSpPr>
          <p:nvPr/>
        </p:nvCxnSpPr>
        <p:spPr>
          <a:xfrm>
            <a:off x="3660892" y="1533069"/>
            <a:ext cx="3312455" cy="3613726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56" idx="3"/>
            <a:endCxn id="25" idx="1"/>
          </p:cNvCxnSpPr>
          <p:nvPr/>
        </p:nvCxnSpPr>
        <p:spPr>
          <a:xfrm>
            <a:off x="3601691" y="1870664"/>
            <a:ext cx="3377666" cy="3657131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58" idx="3"/>
            <a:endCxn id="20" idx="1"/>
          </p:cNvCxnSpPr>
          <p:nvPr/>
        </p:nvCxnSpPr>
        <p:spPr>
          <a:xfrm>
            <a:off x="3559290" y="2208259"/>
            <a:ext cx="3420067" cy="3700536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>
            <p:custDataLst>
              <p:tags r:id="rId7"/>
            </p:custDataLst>
          </p:nvPr>
        </p:nvSpPr>
        <p:spPr>
          <a:xfrm>
            <a:off x="4717956" y="6000690"/>
            <a:ext cx="14542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Consolas" pitchFamily="49" charset="0"/>
              </a:rPr>
              <a:t>0x00...00</a:t>
            </a:r>
          </a:p>
        </p:txBody>
      </p:sp>
      <p:sp>
        <p:nvSpPr>
          <p:cNvPr id="68" name="Rectangle 7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096000" y="2057400"/>
            <a:ext cx="2819400" cy="12192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33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5" grpId="0"/>
      <p:bldP spid="26" grpId="0"/>
      <p:bldP spid="2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0" y="0"/>
            <a:ext cx="9144000" cy="533400"/>
          </a:xfrm>
        </p:spPr>
        <p:txBody>
          <a:bodyPr>
            <a:noAutofit/>
          </a:bodyPr>
          <a:lstStyle/>
          <a:p>
            <a:r>
              <a:rPr lang="en-US" dirty="0" smtClean="0"/>
              <a:t>Anatomy of a Process, v2</a:t>
            </a:r>
            <a:endParaRPr lang="en-US" dirty="0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22</a:t>
            </a:fld>
            <a:endParaRPr lang="en-US"/>
          </a:p>
        </p:txBody>
      </p:sp>
      <p:sp>
        <p:nvSpPr>
          <p:cNvPr id="13" name="TextBox 12" hidden="1"/>
          <p:cNvSpPr txBox="1"/>
          <p:nvPr>
            <p:custDataLst>
              <p:tags r:id="rId2"/>
            </p:custDataLst>
          </p:nvPr>
        </p:nvSpPr>
        <p:spPr>
          <a:xfrm>
            <a:off x="3242297" y="1219200"/>
            <a:ext cx="25489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system reserved</a:t>
            </a:r>
          </a:p>
        </p:txBody>
      </p:sp>
      <p:sp>
        <p:nvSpPr>
          <p:cNvPr id="14" name="TextBox 13" hidden="1"/>
          <p:cNvSpPr txBox="1"/>
          <p:nvPr>
            <p:custDataLst>
              <p:tags r:id="rId3"/>
            </p:custDataLst>
          </p:nvPr>
        </p:nvSpPr>
        <p:spPr>
          <a:xfrm>
            <a:off x="3200400" y="2819400"/>
            <a:ext cx="29986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(stack grows down)</a:t>
            </a:r>
          </a:p>
        </p:txBody>
      </p:sp>
      <p:sp>
        <p:nvSpPr>
          <p:cNvPr id="15" name="TextBox 14" hidden="1"/>
          <p:cNvSpPr txBox="1"/>
          <p:nvPr>
            <p:custDataLst>
              <p:tags r:id="rId4"/>
            </p:custDataLst>
          </p:nvPr>
        </p:nvSpPr>
        <p:spPr>
          <a:xfrm>
            <a:off x="3391030" y="3820180"/>
            <a:ext cx="25419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(heap grows up)</a:t>
            </a:r>
          </a:p>
        </p:txBody>
      </p:sp>
      <p:sp>
        <p:nvSpPr>
          <p:cNvPr id="16" name="TextBox 15" hidden="1"/>
          <p:cNvSpPr txBox="1"/>
          <p:nvPr>
            <p:custDataLst>
              <p:tags r:id="rId5"/>
            </p:custDataLst>
          </p:nvPr>
        </p:nvSpPr>
        <p:spPr>
          <a:xfrm>
            <a:off x="4114800" y="4876800"/>
            <a:ext cx="7502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text</a:t>
            </a:r>
          </a:p>
        </p:txBody>
      </p:sp>
      <p:sp>
        <p:nvSpPr>
          <p:cNvPr id="17" name="TextBox 16" hidden="1"/>
          <p:cNvSpPr txBox="1"/>
          <p:nvPr>
            <p:custDataLst>
              <p:tags r:id="rId6"/>
            </p:custDataLst>
          </p:nvPr>
        </p:nvSpPr>
        <p:spPr>
          <a:xfrm>
            <a:off x="3802080" y="5867400"/>
            <a:ext cx="1455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reserved</a:t>
            </a:r>
          </a:p>
        </p:txBody>
      </p:sp>
      <p:sp>
        <p:nvSpPr>
          <p:cNvPr id="18" name="TextBox 17" hidden="1"/>
          <p:cNvSpPr txBox="1"/>
          <p:nvPr>
            <p:custDataLst>
              <p:tags r:id="rId7"/>
            </p:custDataLst>
          </p:nvPr>
        </p:nvSpPr>
        <p:spPr>
          <a:xfrm>
            <a:off x="3657600" y="4201180"/>
            <a:ext cx="1904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(static) data</a:t>
            </a:r>
          </a:p>
        </p:txBody>
      </p:sp>
      <p:sp>
        <p:nvSpPr>
          <p:cNvPr id="19" name="TextBox 18" hidden="1"/>
          <p:cNvSpPr txBox="1"/>
          <p:nvPr>
            <p:custDataLst>
              <p:tags r:id="rId8"/>
            </p:custDataLst>
          </p:nvPr>
        </p:nvSpPr>
        <p:spPr>
          <a:xfrm>
            <a:off x="6553200" y="2819400"/>
            <a:ext cx="12342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(.stack)</a:t>
            </a:r>
          </a:p>
        </p:txBody>
      </p:sp>
      <p:sp>
        <p:nvSpPr>
          <p:cNvPr id="20" name="TextBox 19" hidden="1"/>
          <p:cNvSpPr txBox="1"/>
          <p:nvPr>
            <p:custDataLst>
              <p:tags r:id="rId9"/>
            </p:custDataLst>
          </p:nvPr>
        </p:nvSpPr>
        <p:spPr>
          <a:xfrm>
            <a:off x="6623035" y="4201180"/>
            <a:ext cx="9207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.data</a:t>
            </a:r>
          </a:p>
        </p:txBody>
      </p:sp>
      <p:sp>
        <p:nvSpPr>
          <p:cNvPr id="21" name="TextBox 20" hidden="1"/>
          <p:cNvSpPr txBox="1"/>
          <p:nvPr>
            <p:custDataLst>
              <p:tags r:id="rId10"/>
            </p:custDataLst>
          </p:nvPr>
        </p:nvSpPr>
        <p:spPr>
          <a:xfrm>
            <a:off x="6705600" y="4953000"/>
            <a:ext cx="8339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.text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62000" y="838200"/>
            <a:ext cx="5410669" cy="5943600"/>
            <a:chOff x="413287" y="533400"/>
            <a:chExt cx="5911313" cy="6324600"/>
          </a:xfrm>
        </p:grpSpPr>
        <p:sp>
          <p:nvSpPr>
            <p:cNvPr id="4" name="Rectangle 3"/>
            <p:cNvSpPr/>
            <p:nvPr>
              <p:custDataLst>
                <p:tags r:id="rId11"/>
              </p:custDataLst>
            </p:nvPr>
          </p:nvSpPr>
          <p:spPr>
            <a:xfrm>
              <a:off x="2819400" y="609600"/>
              <a:ext cx="3505200" cy="6248400"/>
            </a:xfrm>
            <a:prstGeom prst="rect">
              <a:avLst/>
            </a:prstGeom>
            <a:ln w="28575">
              <a:solidFill>
                <a:schemeClr val="accent1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endParaRPr lang="en-US" sz="2800" dirty="0" err="1" smtClean="0">
                <a:solidFill>
                  <a:schemeClr val="bg1"/>
                </a:solidFill>
              </a:endParaRPr>
            </a:p>
          </p:txBody>
        </p:sp>
        <p:sp>
          <p:nvSpPr>
            <p:cNvPr id="5" name="TextBox 4"/>
            <p:cNvSpPr txBox="1"/>
            <p:nvPr>
              <p:custDataLst>
                <p:tags r:id="rId12"/>
              </p:custDataLst>
            </p:nvPr>
          </p:nvSpPr>
          <p:spPr>
            <a:xfrm>
              <a:off x="436047" y="533400"/>
              <a:ext cx="21563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Consolas" pitchFamily="49" charset="0"/>
                </a:rPr>
                <a:t>0xfffffffc</a:t>
              </a:r>
            </a:p>
          </p:txBody>
        </p:sp>
        <p:sp>
          <p:nvSpPr>
            <p:cNvPr id="6" name="TextBox 5"/>
            <p:cNvSpPr txBox="1"/>
            <p:nvPr>
              <p:custDataLst>
                <p:tags r:id="rId13"/>
              </p:custDataLst>
            </p:nvPr>
          </p:nvSpPr>
          <p:spPr>
            <a:xfrm>
              <a:off x="436049" y="6324601"/>
              <a:ext cx="21563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Consolas" pitchFamily="49" charset="0"/>
                </a:rPr>
                <a:t>0x00000000</a:t>
              </a:r>
            </a:p>
          </p:txBody>
        </p:sp>
        <p:sp>
          <p:nvSpPr>
            <p:cNvPr id="9" name="TextBox 8"/>
            <p:cNvSpPr txBox="1"/>
            <p:nvPr>
              <p:custDataLst>
                <p:tags r:id="rId14"/>
              </p:custDataLst>
            </p:nvPr>
          </p:nvSpPr>
          <p:spPr>
            <a:xfrm>
              <a:off x="436047" y="2143780"/>
              <a:ext cx="21563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Consolas" pitchFamily="49" charset="0"/>
                </a:rPr>
                <a:t>0x7ffffffc</a:t>
              </a:r>
            </a:p>
          </p:txBody>
        </p:sp>
        <p:sp>
          <p:nvSpPr>
            <p:cNvPr id="10" name="TextBox 9"/>
            <p:cNvSpPr txBox="1"/>
            <p:nvPr>
              <p:custDataLst>
                <p:tags r:id="rId15"/>
              </p:custDataLst>
            </p:nvPr>
          </p:nvSpPr>
          <p:spPr>
            <a:xfrm>
              <a:off x="436047" y="1752600"/>
              <a:ext cx="21563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Consolas" pitchFamily="49" charset="0"/>
                </a:rPr>
                <a:t>0x80000000</a:t>
              </a:r>
            </a:p>
          </p:txBody>
        </p:sp>
        <p:sp>
          <p:nvSpPr>
            <p:cNvPr id="11" name="TextBox 10"/>
            <p:cNvSpPr txBox="1"/>
            <p:nvPr>
              <p:custDataLst>
                <p:tags r:id="rId16"/>
              </p:custDataLst>
            </p:nvPr>
          </p:nvSpPr>
          <p:spPr>
            <a:xfrm>
              <a:off x="436047" y="5039380"/>
              <a:ext cx="21563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Consolas" pitchFamily="49" charset="0"/>
                </a:rPr>
                <a:t>0x10000000</a:t>
              </a:r>
            </a:p>
          </p:txBody>
        </p:sp>
        <p:sp>
          <p:nvSpPr>
            <p:cNvPr id="12" name="TextBox 11"/>
            <p:cNvSpPr txBox="1"/>
            <p:nvPr>
              <p:custDataLst>
                <p:tags r:id="rId17"/>
              </p:custDataLst>
            </p:nvPr>
          </p:nvSpPr>
          <p:spPr>
            <a:xfrm>
              <a:off x="413287" y="5877580"/>
              <a:ext cx="21563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Consolas" pitchFamily="49" charset="0"/>
                </a:rPr>
                <a:t>0x00400000</a:t>
              </a:r>
            </a:p>
          </p:txBody>
        </p:sp>
        <p:sp>
          <p:nvSpPr>
            <p:cNvPr id="23" name="Rectangle 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819400" y="533400"/>
              <a:ext cx="3505200" cy="16764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system reserved</a:t>
              </a:r>
            </a:p>
            <a:p>
              <a:pPr algn="ctr"/>
              <a:endParaRPr lang="en-US" sz="2400" dirty="0">
                <a:solidFill>
                  <a:schemeClr val="bg1"/>
                </a:solidFill>
              </a:endParaRPr>
            </a:p>
            <a:p>
              <a:pPr algn="ctr"/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6" name="Rectangle 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819400" y="2209800"/>
              <a:ext cx="3505200" cy="79501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stack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Rectangle 7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2819400" y="6477000"/>
              <a:ext cx="3505200" cy="3810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system reserved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30" name="Rectangle 7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819400" y="5562600"/>
              <a:ext cx="3505200" cy="9144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code (text)     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31" name="Rectangle 7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2819400" y="5105400"/>
              <a:ext cx="3505200" cy="4572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static data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32" name="Rectangle 7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819400" y="4343400"/>
              <a:ext cx="3505200" cy="762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dynamic data (heap)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cxnSp>
          <p:nvCxnSpPr>
            <p:cNvPr id="22" name="Straight Arrow Connector 21"/>
            <p:cNvCxnSpPr>
              <a:stCxn id="26" idx="2"/>
            </p:cNvCxnSpPr>
            <p:nvPr/>
          </p:nvCxnSpPr>
          <p:spPr>
            <a:xfrm>
              <a:off x="4572000" y="3004810"/>
              <a:ext cx="0" cy="50039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32" idx="0"/>
            </p:cNvCxnSpPr>
            <p:nvPr/>
          </p:nvCxnSpPr>
          <p:spPr>
            <a:xfrm flipV="1">
              <a:off x="4572000" y="3733800"/>
              <a:ext cx="0" cy="6096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>
          <a:xfrm>
            <a:off x="5202177" y="5585305"/>
            <a:ext cx="691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Consolas" pitchFamily="49" charset="0"/>
              </a:rPr>
              <a:t>gets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1600" y="5911200"/>
            <a:ext cx="691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  <a:latin typeface="Consolas" pitchFamily="49" charset="0"/>
              </a:rPr>
              <a:t>getc</a:t>
            </a:r>
            <a:endParaRPr lang="en-US" b="1" dirty="0">
              <a:solidFill>
                <a:srgbClr val="92D050"/>
              </a:solidFill>
            </a:endParaRPr>
          </a:p>
        </p:txBody>
      </p:sp>
      <p:cxnSp>
        <p:nvCxnSpPr>
          <p:cNvPr id="38" name="Curved Connector 37"/>
          <p:cNvCxnSpPr>
            <a:endCxn id="37" idx="3"/>
          </p:cNvCxnSpPr>
          <p:nvPr/>
        </p:nvCxnSpPr>
        <p:spPr>
          <a:xfrm rot="16200000" flipH="1">
            <a:off x="5683770" y="5906821"/>
            <a:ext cx="327884" cy="50206"/>
          </a:xfrm>
          <a:prstGeom prst="curvedConnector4">
            <a:avLst>
              <a:gd name="adj1" fmla="val -8439"/>
              <a:gd name="adj2" fmla="val 555324"/>
            </a:avLst>
          </a:prstGeom>
          <a:ln w="28575">
            <a:solidFill>
              <a:srgbClr val="FF2F9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stCxn id="30" idx="3"/>
            <a:endCxn id="7" idx="3"/>
          </p:cNvCxnSpPr>
          <p:nvPr/>
        </p:nvCxnSpPr>
        <p:spPr>
          <a:xfrm flipH="1" flipV="1">
            <a:off x="6042701" y="2059669"/>
            <a:ext cx="129968" cy="3934425"/>
          </a:xfrm>
          <a:prstGeom prst="curvedConnector3">
            <a:avLst>
              <a:gd name="adj1" fmla="val -956398"/>
            </a:avLst>
          </a:prstGeom>
          <a:ln w="38100">
            <a:solidFill>
              <a:srgbClr val="FF2F9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444434" y="1705726"/>
            <a:ext cx="25982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accent1"/>
                </a:solidFill>
                <a:latin typeface="Consolas" charset="0"/>
                <a:ea typeface="Consolas" charset="0"/>
                <a:cs typeface="Consolas" charset="0"/>
              </a:rPr>
              <a:t>i</a:t>
            </a:r>
            <a:r>
              <a:rPr lang="en-US" sz="2000" smtClean="0">
                <a:solidFill>
                  <a:schemeClr val="accent1"/>
                </a:solidFill>
                <a:latin typeface="Consolas" charset="0"/>
                <a:ea typeface="Consolas" charset="0"/>
                <a:cs typeface="Consolas" charset="0"/>
              </a:rPr>
              <a:t>mplementation </a:t>
            </a:r>
            <a:r>
              <a:rPr lang="en-US" sz="2000" dirty="0" smtClean="0">
                <a:solidFill>
                  <a:schemeClr val="accent1"/>
                </a:solidFill>
                <a:latin typeface="Consolas" charset="0"/>
                <a:ea typeface="Consolas" charset="0"/>
                <a:cs typeface="Consolas" charset="0"/>
              </a:rPr>
              <a:t>of </a:t>
            </a:r>
            <a:r>
              <a:rPr lang="en-US" sz="2000" dirty="0" err="1" smtClean="0">
                <a:solidFill>
                  <a:schemeClr val="accent1"/>
                </a:solidFill>
                <a:latin typeface="Consolas" charset="0"/>
                <a:ea typeface="Consolas" charset="0"/>
                <a:cs typeface="Consolas" charset="0"/>
              </a:rPr>
              <a:t>getc</a:t>
            </a:r>
            <a:r>
              <a:rPr lang="en-US" sz="2000" dirty="0" smtClean="0">
                <a:solidFill>
                  <a:schemeClr val="accent1"/>
                </a:solidFill>
                <a:latin typeface="Consolas" charset="0"/>
                <a:ea typeface="Consolas" charset="0"/>
                <a:cs typeface="Consolas" charset="0"/>
              </a:rPr>
              <a:t>() syscall</a:t>
            </a:r>
            <a:endParaRPr lang="en-US" sz="2000" dirty="0">
              <a:solidFill>
                <a:schemeClr val="accent1"/>
              </a:solidFill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16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56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Inside the SYSCALL </a:t>
            </a:r>
            <a:r>
              <a:rPr lang="en-US" dirty="0"/>
              <a:t>instruction</a:t>
            </a:r>
          </a:p>
        </p:txBody>
      </p:sp>
      <p:sp>
        <p:nvSpPr>
          <p:cNvPr id="3825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4000"/>
              </a:lnSpc>
            </a:pPr>
            <a:r>
              <a:rPr lang="en-US" dirty="0">
                <a:solidFill>
                  <a:schemeClr val="accent1"/>
                </a:solidFill>
                <a:latin typeface="Consolas" charset="0"/>
                <a:ea typeface="Consolas" charset="0"/>
                <a:cs typeface="Consolas" charset="0"/>
              </a:rPr>
              <a:t>SYSCALL</a:t>
            </a:r>
            <a:r>
              <a:rPr lang="en-US" dirty="0"/>
              <a:t> instruction does an atomic jump to a controlled </a:t>
            </a:r>
            <a:r>
              <a:rPr lang="en-US" dirty="0" smtClean="0"/>
              <a:t>location (i.e. MIPS 0x8000 0180)</a:t>
            </a:r>
            <a:endParaRPr lang="en-US" dirty="0"/>
          </a:p>
          <a:p>
            <a:pPr lvl="1">
              <a:lnSpc>
                <a:spcPct val="84000"/>
              </a:lnSpc>
            </a:pPr>
            <a:r>
              <a:rPr lang="en-US" dirty="0" smtClean="0">
                <a:solidFill>
                  <a:schemeClr val="accent1"/>
                </a:solidFill>
              </a:rPr>
              <a:t>Switches </a:t>
            </a:r>
            <a:r>
              <a:rPr lang="en-US" dirty="0">
                <a:solidFill>
                  <a:schemeClr val="accent1"/>
                </a:solidFill>
              </a:rPr>
              <a:t>the sp to the kernel stack</a:t>
            </a:r>
          </a:p>
          <a:p>
            <a:pPr lvl="1">
              <a:lnSpc>
                <a:spcPct val="84000"/>
              </a:lnSpc>
            </a:pPr>
            <a:r>
              <a:rPr lang="en-US" dirty="0">
                <a:solidFill>
                  <a:schemeClr val="accent1"/>
                </a:solidFill>
              </a:rPr>
              <a:t>Saves the old (user) SP value</a:t>
            </a:r>
          </a:p>
          <a:p>
            <a:pPr lvl="1">
              <a:lnSpc>
                <a:spcPct val="84000"/>
              </a:lnSpc>
            </a:pPr>
            <a:r>
              <a:rPr lang="en-US" dirty="0">
                <a:solidFill>
                  <a:schemeClr val="accent1"/>
                </a:solidFill>
              </a:rPr>
              <a:t>Saves the old (user) PC value (= return address)</a:t>
            </a:r>
          </a:p>
          <a:p>
            <a:pPr lvl="1">
              <a:lnSpc>
                <a:spcPct val="84000"/>
              </a:lnSpc>
            </a:pPr>
            <a:r>
              <a:rPr lang="en-US" dirty="0">
                <a:solidFill>
                  <a:schemeClr val="accent1"/>
                </a:solidFill>
              </a:rPr>
              <a:t>Saves the old privilege mode</a:t>
            </a:r>
          </a:p>
          <a:p>
            <a:pPr lvl="1">
              <a:lnSpc>
                <a:spcPct val="84000"/>
              </a:lnSpc>
            </a:pPr>
            <a:r>
              <a:rPr lang="en-US" dirty="0">
                <a:solidFill>
                  <a:schemeClr val="accent1"/>
                </a:solidFill>
              </a:rPr>
              <a:t>Sets the new privilege mode to 1</a:t>
            </a:r>
          </a:p>
          <a:p>
            <a:pPr lvl="1">
              <a:lnSpc>
                <a:spcPct val="84000"/>
              </a:lnSpc>
            </a:pPr>
            <a:r>
              <a:rPr lang="en-US" dirty="0">
                <a:solidFill>
                  <a:schemeClr val="accent1"/>
                </a:solidFill>
              </a:rPr>
              <a:t>Sets the new PC to the kernel syscall handler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5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77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Inside the SYSCALL implementation</a:t>
            </a:r>
            <a:endParaRPr lang="en-US" dirty="0"/>
          </a:p>
        </p:txBody>
      </p:sp>
      <p:sp>
        <p:nvSpPr>
          <p:cNvPr id="3827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4000"/>
              </a:lnSpc>
            </a:pPr>
            <a:r>
              <a:rPr lang="en-US" dirty="0"/>
              <a:t>Kernel system call handler carries out the desired system call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Saves </a:t>
            </a:r>
            <a:r>
              <a:rPr lang="en-US" dirty="0" err="1" smtClean="0"/>
              <a:t>callee</a:t>
            </a:r>
            <a:r>
              <a:rPr lang="en-US" dirty="0" smtClean="0"/>
              <a:t>-save </a:t>
            </a:r>
            <a:r>
              <a:rPr lang="en-US" dirty="0"/>
              <a:t>registers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Examines the </a:t>
            </a:r>
            <a:r>
              <a:rPr lang="en-US" dirty="0" err="1"/>
              <a:t>syscall</a:t>
            </a:r>
            <a:r>
              <a:rPr lang="en-US" dirty="0"/>
              <a:t> number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Checks arguments for sanity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Performs operation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Stores result in v0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Restores </a:t>
            </a:r>
            <a:r>
              <a:rPr lang="en-US" dirty="0" err="1"/>
              <a:t>callee</a:t>
            </a:r>
            <a:r>
              <a:rPr lang="en-US" dirty="0"/>
              <a:t>-save registers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Performs a “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return from </a:t>
            </a:r>
            <a:r>
              <a:rPr lang="en-US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syscall</a:t>
            </a:r>
            <a:r>
              <a:rPr lang="en-US" dirty="0"/>
              <a:t>” </a:t>
            </a:r>
            <a:r>
              <a:rPr lang="en-US" dirty="0" smtClean="0"/>
              <a:t>(ERET) instruction</a:t>
            </a:r>
            <a:r>
              <a:rPr lang="en-US" dirty="0"/>
              <a:t>, which restores the privilege mode, SP and PC</a:t>
            </a:r>
          </a:p>
        </p:txBody>
      </p:sp>
    </p:spTree>
    <p:extLst>
      <p:ext uri="{BB962C8B-B14F-4D97-AF65-F5344CB8AC3E}">
        <p14:creationId xmlns:p14="http://schemas.microsoft.com/office/powerpoint/2010/main" val="294226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Takeaway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4000" dirty="0" smtClean="0">
                <a:solidFill>
                  <a:srgbClr val="FFFFFF"/>
                </a:solidFill>
              </a:rPr>
              <a:t>It </a:t>
            </a:r>
            <a:r>
              <a:rPr lang="en-US" sz="4000" dirty="0">
                <a:solidFill>
                  <a:srgbClr val="FFFFFF"/>
                </a:solidFill>
              </a:rPr>
              <a:t>is necessary to have a privileged </a:t>
            </a:r>
            <a:r>
              <a:rPr lang="en-US" sz="4000" dirty="0" smtClean="0">
                <a:solidFill>
                  <a:srgbClr val="FFFFFF"/>
                </a:solidFill>
              </a:rPr>
              <a:t>(kernel) mode to enable the </a:t>
            </a:r>
            <a:r>
              <a:rPr lang="en-US" sz="4000" dirty="0">
                <a:solidFill>
                  <a:srgbClr val="FFFFFF"/>
                </a:solidFill>
              </a:rPr>
              <a:t>Operating System (OS</a:t>
            </a:r>
            <a:r>
              <a:rPr lang="en-US" sz="4000" dirty="0" smtClean="0">
                <a:solidFill>
                  <a:srgbClr val="FFFFFF"/>
                </a:solidFill>
              </a:rPr>
              <a:t>):</a:t>
            </a:r>
          </a:p>
          <a:p>
            <a:pPr marL="1200150" lvl="1" indent="-457200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</a:rPr>
              <a:t>provides </a:t>
            </a:r>
            <a:r>
              <a:rPr lang="en-US" sz="3600" dirty="0">
                <a:solidFill>
                  <a:srgbClr val="FFFFFF"/>
                </a:solidFill>
              </a:rPr>
              <a:t>isolation between </a:t>
            </a:r>
            <a:r>
              <a:rPr lang="en-US" sz="3600" dirty="0" smtClean="0">
                <a:solidFill>
                  <a:srgbClr val="FFFFFF"/>
                </a:solidFill>
              </a:rPr>
              <a:t>processes</a:t>
            </a:r>
            <a:endParaRPr lang="en-US" sz="3600" dirty="0">
              <a:solidFill>
                <a:srgbClr val="FFFFFF"/>
              </a:solidFill>
            </a:endParaRPr>
          </a:p>
          <a:p>
            <a:pPr marL="1200150" lvl="1" indent="-457200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</a:rPr>
              <a:t>protects </a:t>
            </a:r>
            <a:r>
              <a:rPr lang="en-US" sz="3600" dirty="0">
                <a:solidFill>
                  <a:srgbClr val="FFFFFF"/>
                </a:solidFill>
              </a:rPr>
              <a:t>shared </a:t>
            </a:r>
            <a:r>
              <a:rPr lang="en-US" sz="3600" dirty="0" smtClean="0">
                <a:solidFill>
                  <a:srgbClr val="FFFFFF"/>
                </a:solidFill>
              </a:rPr>
              <a:t>resources</a:t>
            </a:r>
            <a:endParaRPr lang="en-US" sz="3600" dirty="0">
              <a:solidFill>
                <a:srgbClr val="FFFFFF"/>
              </a:solidFill>
            </a:endParaRPr>
          </a:p>
          <a:p>
            <a:pPr marL="1200150" lvl="1" indent="-457200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</a:rPr>
              <a:t>provides </a:t>
            </a:r>
            <a:r>
              <a:rPr lang="en-US" sz="3600" dirty="0">
                <a:solidFill>
                  <a:srgbClr val="FFFFFF"/>
                </a:solidFill>
              </a:rPr>
              <a:t>safe control </a:t>
            </a:r>
            <a:r>
              <a:rPr lang="en-US" sz="3600" dirty="0" smtClean="0">
                <a:solidFill>
                  <a:srgbClr val="FFFFFF"/>
                </a:solidFill>
              </a:rPr>
              <a:t>transfer</a:t>
            </a:r>
            <a:endParaRPr lang="en-US" sz="36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60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>
            <a:noAutofit/>
          </a:bodyPr>
          <a:lstStyle/>
          <a:p>
            <a:r>
              <a:rPr lang="en-US" dirty="0" smtClean="0"/>
              <a:t>Outline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/>
              <a:buChar char="•"/>
            </a:pPr>
            <a:r>
              <a:rPr lang="en-US" dirty="0">
                <a:solidFill>
                  <a:srgbClr val="6C6C6C"/>
                </a:solidFill>
              </a:rPr>
              <a:t>How do we protect </a:t>
            </a:r>
            <a:r>
              <a:rPr lang="en-US" dirty="0" smtClean="0">
                <a:solidFill>
                  <a:srgbClr val="6C6C6C"/>
                </a:solidFill>
              </a:rPr>
              <a:t>processes from </a:t>
            </a:r>
            <a:r>
              <a:rPr lang="en-US" dirty="0">
                <a:solidFill>
                  <a:srgbClr val="6C6C6C"/>
                </a:solidFill>
              </a:rPr>
              <a:t>one another</a:t>
            </a:r>
            <a:r>
              <a:rPr lang="en-US" dirty="0" smtClean="0">
                <a:solidFill>
                  <a:srgbClr val="6C6C6C"/>
                </a:solidFill>
              </a:rPr>
              <a:t>?</a:t>
            </a:r>
          </a:p>
          <a:p>
            <a:pPr marL="1200150" lvl="1" indent="-457200">
              <a:buFont typeface="Arial"/>
              <a:buChar char="•"/>
            </a:pPr>
            <a:r>
              <a:rPr lang="en-US" dirty="0" smtClean="0">
                <a:solidFill>
                  <a:srgbClr val="6C6C6C"/>
                </a:solidFill>
              </a:rPr>
              <a:t>Skype should not crash Chrome.</a:t>
            </a:r>
          </a:p>
          <a:p>
            <a:pPr marL="457200" indent="-457200">
              <a:buFont typeface="Arial"/>
              <a:buChar char="•"/>
            </a:pPr>
            <a:endParaRPr lang="en-US" dirty="0" smtClean="0">
              <a:solidFill>
                <a:srgbClr val="6C6C6C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6C6C6C"/>
                </a:solidFill>
              </a:rPr>
              <a:t>How do we protect the operating system (OS) from other processes?  </a:t>
            </a:r>
          </a:p>
          <a:p>
            <a:pPr marL="1200150" lvl="1" indent="-457200">
              <a:buFont typeface="Arial"/>
              <a:buChar char="•"/>
            </a:pPr>
            <a:r>
              <a:rPr lang="en-US" dirty="0" smtClean="0">
                <a:solidFill>
                  <a:srgbClr val="6C6C6C"/>
                </a:solidFill>
              </a:rPr>
              <a:t>Chrome should not crash the computer!</a:t>
            </a:r>
          </a:p>
          <a:p>
            <a:pPr marL="457200" indent="-457200">
              <a:buFont typeface="Arial"/>
              <a:buChar char="•"/>
            </a:pPr>
            <a:endParaRPr lang="en-US" dirty="0">
              <a:solidFill>
                <a:srgbClr val="6C6C6C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How does the CPU and OS (software) handle exceptional conditions? </a:t>
            </a:r>
          </a:p>
          <a:p>
            <a:pPr marL="1200150" lvl="1" indent="-457200">
              <a:buFont typeface="Arial"/>
              <a:buChar char="•"/>
            </a:pPr>
            <a:r>
              <a:rPr lang="en-US" dirty="0" smtClean="0"/>
              <a:t>Division by 0, Page Fault, </a:t>
            </a:r>
            <a:r>
              <a:rPr lang="en-US" dirty="0" err="1" smtClean="0"/>
              <a:t>Syscall</a:t>
            </a:r>
            <a:r>
              <a:rPr lang="en-US" dirty="0" smtClean="0"/>
              <a:t>, etc.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9779" y="2158424"/>
            <a:ext cx="358303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 smtClean="0">
                <a:solidFill>
                  <a:srgbClr val="6C6C6C"/>
                </a:solidFill>
              </a:rPr>
              <a:t>Operating System</a:t>
            </a:r>
            <a:endParaRPr lang="en-US" sz="3200" dirty="0">
              <a:solidFill>
                <a:srgbClr val="6C6C6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4191000"/>
            <a:ext cx="333937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 smtClean="0">
                <a:solidFill>
                  <a:srgbClr val="6C6C6C"/>
                </a:solidFill>
              </a:rPr>
              <a:t>Privileged Mode</a:t>
            </a:r>
            <a:endParaRPr lang="en-US" sz="3200" dirty="0">
              <a:solidFill>
                <a:srgbClr val="6C6C6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6120824"/>
            <a:ext cx="771236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Traps</a:t>
            </a:r>
            <a:r>
              <a:rPr lang="en-US" sz="3200" dirty="0">
                <a:solidFill>
                  <a:srgbClr val="FFFF00"/>
                </a:solidFill>
              </a:rPr>
              <a:t>, System </a:t>
            </a:r>
            <a:r>
              <a:rPr lang="en-US" sz="3200" dirty="0" smtClean="0">
                <a:solidFill>
                  <a:srgbClr val="FFFF00"/>
                </a:solidFill>
              </a:rPr>
              <a:t>calls, Exceptions, Interrupts 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30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Exceptional Control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638800"/>
          </a:xfrm>
        </p:spPr>
        <p:txBody>
          <a:bodyPr/>
          <a:lstStyle/>
          <a:p>
            <a:r>
              <a:rPr lang="en-US" dirty="0" smtClean="0"/>
              <a:t>Anything </a:t>
            </a:r>
            <a:r>
              <a:rPr lang="en-US" dirty="0"/>
              <a:t>that </a:t>
            </a:r>
            <a:r>
              <a:rPr lang="en-US" i="1" dirty="0">
                <a:solidFill>
                  <a:schemeClr val="accent1"/>
                </a:solidFill>
              </a:rPr>
              <a:t>isn’t </a:t>
            </a:r>
            <a:r>
              <a:rPr lang="en-US" dirty="0"/>
              <a:t>a user program executing its own </a:t>
            </a:r>
            <a:r>
              <a:rPr lang="en-US" dirty="0" smtClean="0"/>
              <a:t>user-level instructions.</a:t>
            </a:r>
          </a:p>
          <a:p>
            <a:endParaRPr lang="en-US" dirty="0"/>
          </a:p>
          <a:p>
            <a:r>
              <a:rPr lang="en-US" dirty="0" smtClean="0">
                <a:solidFill>
                  <a:schemeClr val="accent1"/>
                </a:solidFill>
              </a:rPr>
              <a:t>System Calls: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just one type of exceptional control flow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/>
              <a:t>Process requesting a service from the </a:t>
            </a:r>
            <a:r>
              <a:rPr lang="en-US" dirty="0" smtClean="0"/>
              <a:t>OS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Intentional – </a:t>
            </a:r>
            <a:r>
              <a:rPr lang="en-US" i="1" dirty="0" smtClean="0"/>
              <a:t>it’s in the executable!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40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79DD-31D5-5845-89CE-17364B3AA3F0}" type="slidenum">
              <a:rPr lang="en-GB" smtClean="0"/>
              <a:pPr/>
              <a:t>28</a:t>
            </a:fld>
            <a:endParaRPr lang="en-GB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327446" y="75893"/>
            <a:ext cx="4572000" cy="712759"/>
          </a:xfrm>
          <a:noFill/>
          <a:ln/>
        </p:spPr>
        <p:txBody>
          <a:bodyPr lIns="91294" tIns="45647" rIns="91294" bIns="45647" anchor="t">
            <a:normAutofit fontScale="90000"/>
          </a:bodyPr>
          <a:lstStyle/>
          <a:p>
            <a:pPr algn="ctr"/>
            <a:r>
              <a:rPr lang="en-US" dirty="0" smtClean="0"/>
              <a:t>Software Exceptions</a:t>
            </a:r>
            <a:endParaRPr lang="en-US" dirty="0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1371600" y="777383"/>
            <a:ext cx="2897221" cy="127661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4759781" y="789742"/>
            <a:ext cx="2555417" cy="11152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6200" y="2073622"/>
            <a:ext cx="3320096" cy="2879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b="1" dirty="0" smtClean="0">
                <a:solidFill>
                  <a:schemeClr val="accent1"/>
                </a:solidFill>
                <a:latin typeface="Tahoma" charset="0"/>
              </a:rPr>
              <a:t>Trap</a:t>
            </a:r>
          </a:p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i="1" dirty="0" smtClean="0">
                <a:solidFill>
                  <a:srgbClr val="92D050"/>
                </a:solidFill>
                <a:latin typeface="Tahoma" charset="0"/>
              </a:rPr>
              <a:t>Intentional</a:t>
            </a:r>
          </a:p>
          <a:p>
            <a:pPr marL="0" lvl="1">
              <a:lnSpc>
                <a:spcPct val="84000"/>
              </a:lnSpc>
              <a:spcBef>
                <a:spcPts val="800"/>
              </a:spcBef>
            </a:pPr>
            <a:r>
              <a:rPr lang="en-US" sz="2400" dirty="0" smtClean="0">
                <a:latin typeface="Tahoma" charset="0"/>
              </a:rPr>
              <a:t>Examples:</a:t>
            </a:r>
          </a:p>
          <a:p>
            <a:pPr marL="0" lvl="1">
              <a:lnSpc>
                <a:spcPct val="84000"/>
              </a:lnSpc>
              <a:spcBef>
                <a:spcPts val="800"/>
              </a:spcBef>
            </a:pPr>
            <a:r>
              <a:rPr lang="en-US" sz="2400" i="1" dirty="0" smtClean="0">
                <a:latin typeface="Tahoma" charset="0"/>
              </a:rPr>
              <a:t>System call </a:t>
            </a:r>
          </a:p>
          <a:p>
            <a:pPr marL="0" lvl="1">
              <a:lnSpc>
                <a:spcPct val="84000"/>
              </a:lnSpc>
              <a:spcBef>
                <a:spcPts val="800"/>
              </a:spcBef>
            </a:pPr>
            <a:r>
              <a:rPr lang="en-US" sz="2400" i="1" dirty="0">
                <a:latin typeface="Tahoma" charset="0"/>
              </a:rPr>
              <a:t> </a:t>
            </a:r>
            <a:r>
              <a:rPr lang="en-US" sz="2400" i="1" dirty="0" smtClean="0">
                <a:latin typeface="Tahoma" charset="0"/>
              </a:rPr>
              <a:t> (OS performs </a:t>
            </a:r>
            <a:r>
              <a:rPr lang="en-US" sz="2400" dirty="0" smtClean="0">
                <a:latin typeface="Tahoma" charset="0"/>
              </a:rPr>
              <a:t>service</a:t>
            </a:r>
            <a:r>
              <a:rPr lang="en-US" sz="2400" i="1" dirty="0" smtClean="0">
                <a:latin typeface="Tahoma" charset="0"/>
              </a:rPr>
              <a:t>)</a:t>
            </a:r>
          </a:p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i="1" dirty="0" smtClean="0">
                <a:latin typeface="Tahoma" charset="0"/>
              </a:rPr>
              <a:t>Breakpoint traps</a:t>
            </a:r>
          </a:p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i="1" dirty="0" smtClean="0">
                <a:latin typeface="Tahoma" charset="0"/>
              </a:rPr>
              <a:t>Privileged instructions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705601" y="2070220"/>
            <a:ext cx="2362199" cy="2466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b="1" dirty="0" smtClean="0">
                <a:solidFill>
                  <a:schemeClr val="accent1"/>
                </a:solidFill>
                <a:latin typeface="Tahoma" charset="0"/>
              </a:rPr>
              <a:t>Abort</a:t>
            </a:r>
          </a:p>
          <a:p>
            <a:pPr>
              <a:lnSpc>
                <a:spcPct val="84000"/>
              </a:lnSpc>
              <a:spcBef>
                <a:spcPts val="800"/>
              </a:spcBef>
            </a:pPr>
            <a:r>
              <a:rPr lang="en-US" sz="2400" i="1" dirty="0" smtClean="0">
                <a:solidFill>
                  <a:srgbClr val="92D050"/>
                </a:solidFill>
                <a:latin typeface="Tahoma" charset="0"/>
              </a:rPr>
              <a:t>Unintentional</a:t>
            </a:r>
          </a:p>
          <a:p>
            <a:pPr>
              <a:lnSpc>
                <a:spcPct val="84000"/>
              </a:lnSpc>
              <a:spcBef>
                <a:spcPts val="800"/>
              </a:spcBef>
            </a:pPr>
            <a:r>
              <a:rPr lang="en-US" sz="2400" i="1" dirty="0" smtClean="0">
                <a:solidFill>
                  <a:srgbClr val="92D050"/>
                </a:solidFill>
                <a:latin typeface="Tahoma" charset="0"/>
              </a:rPr>
              <a:t>Not recoverable</a:t>
            </a:r>
          </a:p>
          <a:p>
            <a:pPr marL="0" lvl="1">
              <a:lnSpc>
                <a:spcPct val="84000"/>
              </a:lnSpc>
              <a:spcBef>
                <a:spcPts val="800"/>
              </a:spcBef>
            </a:pPr>
            <a:r>
              <a:rPr lang="en-US" sz="2400" dirty="0">
                <a:latin typeface="Tahoma" charset="0"/>
              </a:rPr>
              <a:t>Examples</a:t>
            </a:r>
            <a:r>
              <a:rPr lang="en-US" sz="2400" dirty="0" smtClean="0">
                <a:latin typeface="Tahoma" charset="0"/>
              </a:rPr>
              <a:t>:</a:t>
            </a:r>
          </a:p>
          <a:p>
            <a:pPr>
              <a:lnSpc>
                <a:spcPct val="84000"/>
              </a:lnSpc>
              <a:spcBef>
                <a:spcPts val="800"/>
              </a:spcBef>
            </a:pPr>
            <a:r>
              <a:rPr lang="en-US" sz="2400" dirty="0" smtClean="0">
                <a:latin typeface="Tahoma" charset="0"/>
              </a:rPr>
              <a:t>Parity error</a:t>
            </a:r>
          </a:p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endParaRPr lang="en-US" sz="2400" i="1" dirty="0">
              <a:solidFill>
                <a:srgbClr val="0070C0"/>
              </a:solidFill>
              <a:latin typeface="Tahoma" charset="0"/>
            </a:endParaRPr>
          </a:p>
        </p:txBody>
      </p:sp>
      <p:sp>
        <p:nvSpPr>
          <p:cNvPr id="14" name="Line 7"/>
          <p:cNvSpPr>
            <a:spLocks noChangeShapeType="1"/>
          </p:cNvSpPr>
          <p:nvPr/>
        </p:nvSpPr>
        <p:spPr bwMode="auto">
          <a:xfrm flipH="1">
            <a:off x="4495800" y="777383"/>
            <a:ext cx="0" cy="112761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650909" y="2070220"/>
            <a:ext cx="3130892" cy="2466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b="1" dirty="0" smtClean="0">
                <a:solidFill>
                  <a:schemeClr val="accent1"/>
                </a:solidFill>
                <a:latin typeface="Tahoma" charset="0"/>
              </a:rPr>
              <a:t>Fault</a:t>
            </a:r>
          </a:p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i="1" dirty="0" smtClean="0">
                <a:solidFill>
                  <a:srgbClr val="92D050"/>
                </a:solidFill>
                <a:latin typeface="Tahoma" charset="0"/>
              </a:rPr>
              <a:t>Unintentional but</a:t>
            </a:r>
          </a:p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i="1" dirty="0" smtClean="0">
                <a:solidFill>
                  <a:srgbClr val="92D050"/>
                </a:solidFill>
                <a:latin typeface="Tahoma" charset="0"/>
              </a:rPr>
              <a:t>Possibly recoverable</a:t>
            </a:r>
          </a:p>
          <a:p>
            <a:pPr marL="0" lvl="1">
              <a:lnSpc>
                <a:spcPct val="84000"/>
              </a:lnSpc>
              <a:spcBef>
                <a:spcPts val="800"/>
              </a:spcBef>
            </a:pPr>
            <a:r>
              <a:rPr lang="en-US" sz="2400" dirty="0">
                <a:latin typeface="Tahoma" charset="0"/>
              </a:rPr>
              <a:t>Examples</a:t>
            </a:r>
            <a:r>
              <a:rPr lang="en-US" sz="2400" dirty="0" smtClean="0">
                <a:latin typeface="Tahoma" charset="0"/>
              </a:rPr>
              <a:t>:</a:t>
            </a:r>
            <a:endParaRPr lang="en-US" sz="2400" i="1" dirty="0" smtClean="0">
              <a:solidFill>
                <a:srgbClr val="FF0000"/>
              </a:solidFill>
              <a:latin typeface="Tahoma" charset="0"/>
            </a:endParaRPr>
          </a:p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dirty="0" smtClean="0">
                <a:latin typeface="Tahoma" charset="0"/>
              </a:rPr>
              <a:t>Division by zero</a:t>
            </a:r>
          </a:p>
          <a:p>
            <a:pPr>
              <a:lnSpc>
                <a:spcPct val="84000"/>
              </a:lnSpc>
              <a:spcBef>
                <a:spcPts val="800"/>
              </a:spcBef>
            </a:pPr>
            <a:r>
              <a:rPr lang="en-US" sz="2400" dirty="0" smtClean="0">
                <a:latin typeface="Tahoma" charset="0"/>
              </a:rPr>
              <a:t>Page fault</a:t>
            </a:r>
            <a:endParaRPr lang="en-US" sz="2400" dirty="0">
              <a:latin typeface="Tahoma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2866" y="5461694"/>
            <a:ext cx="85925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 smtClean="0">
                <a:solidFill>
                  <a:srgbClr val="FFC000"/>
                </a:solidFill>
              </a:rPr>
              <a:t>One of </a:t>
            </a:r>
            <a:r>
              <a:rPr lang="en-US" sz="3200" b="1" i="1" dirty="0" smtClean="0">
                <a:solidFill>
                  <a:srgbClr val="FFC000"/>
                </a:solidFill>
              </a:rPr>
              <a:t>many</a:t>
            </a:r>
            <a:r>
              <a:rPr lang="en-US" sz="3200" i="1" dirty="0" smtClean="0">
                <a:solidFill>
                  <a:srgbClr val="FFC000"/>
                </a:solidFill>
              </a:rPr>
              <a:t> ontology / terminology trees.</a:t>
            </a:r>
          </a:p>
        </p:txBody>
      </p:sp>
    </p:spTree>
    <p:extLst>
      <p:ext uri="{BB962C8B-B14F-4D97-AF65-F5344CB8AC3E}">
        <p14:creationId xmlns:p14="http://schemas.microsoft.com/office/powerpoint/2010/main" val="182858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337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813379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Trap: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Any kind of a control transfer to the OS</a:t>
            </a:r>
          </a:p>
          <a:p>
            <a:r>
              <a:rPr lang="en-US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Syscall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: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Synchronous and planned, process-to-kernel transfer</a:t>
            </a:r>
          </a:p>
          <a:p>
            <a:pPr lvl="1"/>
            <a:r>
              <a:rPr lang="en-US" dirty="0" smtClean="0"/>
              <a:t>SYSCALL instruction in MIPS (various on x86)</a:t>
            </a:r>
          </a:p>
          <a:p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Exception: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Synchronous but unplanne</a:t>
            </a:r>
            <a:r>
              <a:rPr lang="en-US" dirty="0"/>
              <a:t>d</a:t>
            </a:r>
            <a:r>
              <a:rPr lang="en-US" dirty="0" smtClean="0"/>
              <a:t>, process-to-kernel transfer</a:t>
            </a:r>
          </a:p>
          <a:p>
            <a:pPr lvl="1"/>
            <a:r>
              <a:rPr lang="en-US" dirty="0" smtClean="0"/>
              <a:t>exceptional events: div by zero, page fault, page protection err, …</a:t>
            </a:r>
          </a:p>
          <a:p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Interrupt: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Asynchronous, device-initiated transfer</a:t>
            </a:r>
          </a:p>
          <a:p>
            <a:pPr lvl="1"/>
            <a:r>
              <a:rPr lang="en-US" dirty="0" smtClean="0"/>
              <a:t>e.g. Network packet arrived, keyboard event, timer ticks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961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>
            <a:noAutofit/>
          </a:bodyPr>
          <a:lstStyle/>
          <a:p>
            <a:r>
              <a:rPr lang="en-US" dirty="0" smtClean="0"/>
              <a:t>Outline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/>
              <a:buChar char="•"/>
            </a:pPr>
            <a:r>
              <a:rPr lang="en-US" dirty="0"/>
              <a:t>How do we protect </a:t>
            </a:r>
            <a:r>
              <a:rPr lang="en-US" dirty="0" smtClean="0"/>
              <a:t>processes from </a:t>
            </a:r>
            <a:r>
              <a:rPr lang="en-US" dirty="0"/>
              <a:t>one another</a:t>
            </a:r>
            <a:r>
              <a:rPr lang="en-US" dirty="0" smtClean="0"/>
              <a:t>?</a:t>
            </a:r>
          </a:p>
          <a:p>
            <a:pPr marL="1200150" lvl="1" indent="-457200">
              <a:buFont typeface="Arial"/>
              <a:buChar char="•"/>
            </a:pPr>
            <a:r>
              <a:rPr lang="en-US" dirty="0" smtClean="0"/>
              <a:t>Skype should not crash Chrome.</a:t>
            </a:r>
          </a:p>
          <a:p>
            <a:pPr marL="457200" indent="-457200">
              <a:buFont typeface="Arial"/>
              <a:buChar char="•"/>
            </a:pPr>
            <a:endParaRPr lang="en-US" dirty="0" smtClean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How do we protect the operating system (OS) from other processes?  </a:t>
            </a:r>
          </a:p>
          <a:p>
            <a:pPr marL="1200150" lvl="1" indent="-457200">
              <a:buFont typeface="Arial"/>
              <a:buChar char="•"/>
            </a:pPr>
            <a:r>
              <a:rPr lang="en-US" dirty="0" smtClean="0"/>
              <a:t>Chrome should not crash the computer!</a:t>
            </a:r>
          </a:p>
          <a:p>
            <a:pPr marL="457200" indent="-457200">
              <a:buFont typeface="Arial"/>
              <a:buChar char="•"/>
            </a:pPr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How does the CPU and OS (software) handle exceptional conditions? </a:t>
            </a:r>
          </a:p>
          <a:p>
            <a:pPr marL="1200150" lvl="1" indent="-457200">
              <a:buFont typeface="Arial"/>
              <a:buChar char="•"/>
            </a:pPr>
            <a:r>
              <a:rPr lang="en-US" dirty="0" smtClean="0"/>
              <a:t>Division by 0, Page Fault, </a:t>
            </a:r>
            <a:r>
              <a:rPr lang="en-US" dirty="0" err="1" smtClean="0"/>
              <a:t>Syscall</a:t>
            </a:r>
            <a:r>
              <a:rPr lang="en-US" dirty="0" smtClean="0"/>
              <a:t>, etc.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9779" y="2158424"/>
            <a:ext cx="358303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 smtClean="0">
                <a:solidFill>
                  <a:schemeClr val="accent1"/>
                </a:solidFill>
              </a:rPr>
              <a:t>Operating System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4191000"/>
            <a:ext cx="333937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 smtClean="0">
                <a:solidFill>
                  <a:schemeClr val="accent1"/>
                </a:solidFill>
              </a:rPr>
              <a:t>Privileged Mode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6120824"/>
            <a:ext cx="771236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Traps</a:t>
            </a:r>
            <a:r>
              <a:rPr lang="en-US" sz="3200" dirty="0">
                <a:solidFill>
                  <a:srgbClr val="FFFF00"/>
                </a:solidFill>
              </a:rPr>
              <a:t>, System </a:t>
            </a:r>
            <a:r>
              <a:rPr lang="en-US" sz="3200" dirty="0" smtClean="0">
                <a:solidFill>
                  <a:srgbClr val="FFFF00"/>
                </a:solidFill>
              </a:rPr>
              <a:t>calls, Exceptions, Interrupts 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780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Hardware support for exceptions</a:t>
            </a:r>
          </a:p>
        </p:txBody>
      </p:sp>
      <p:sp>
        <p:nvSpPr>
          <p:cNvPr id="39045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Exception </a:t>
            </a:r>
            <a:r>
              <a:rPr lang="en-US" dirty="0"/>
              <a:t>program </a:t>
            </a:r>
            <a:r>
              <a:rPr lang="en-US" dirty="0" smtClean="0"/>
              <a:t>counter (EPC)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32-bit register, holds </a:t>
            </a:r>
            <a:r>
              <a:rPr lang="en-US" dirty="0" err="1" smtClean="0">
                <a:solidFill>
                  <a:srgbClr val="FFFFFF"/>
                </a:solidFill>
              </a:rPr>
              <a:t>addr</a:t>
            </a:r>
            <a:r>
              <a:rPr lang="en-US" dirty="0" smtClean="0">
                <a:solidFill>
                  <a:srgbClr val="FFFFFF"/>
                </a:solidFill>
              </a:rPr>
              <a:t> of affected instruction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Syscall case: Address of SYSCALL</a:t>
            </a:r>
            <a:endParaRPr lang="en-US" dirty="0"/>
          </a:p>
          <a:p>
            <a:endParaRPr lang="en-US" sz="2600" dirty="0" smtClean="0"/>
          </a:p>
          <a:p>
            <a:r>
              <a:rPr lang="en-US" dirty="0" smtClean="0"/>
              <a:t>Cause register</a:t>
            </a:r>
          </a:p>
          <a:p>
            <a:pPr lvl="1"/>
            <a:r>
              <a:rPr lang="en-US" dirty="0" smtClean="0"/>
              <a:t>Register to hold the cause of the exception</a:t>
            </a:r>
          </a:p>
          <a:p>
            <a:pPr lvl="1"/>
            <a:r>
              <a:rPr lang="en-US" dirty="0" smtClean="0"/>
              <a:t>Syscall case: 8, Sys</a:t>
            </a:r>
          </a:p>
          <a:p>
            <a:endParaRPr lang="en-US" sz="2600" dirty="0" smtClean="0"/>
          </a:p>
          <a:p>
            <a:r>
              <a:rPr lang="en-US" dirty="0" smtClean="0"/>
              <a:t>Special </a:t>
            </a:r>
            <a:r>
              <a:rPr lang="en-US" dirty="0"/>
              <a:t>instructions to load TLB </a:t>
            </a:r>
          </a:p>
          <a:p>
            <a:pPr lvl="1"/>
            <a:r>
              <a:rPr lang="en-US" dirty="0"/>
              <a:t>Only do-able by </a:t>
            </a:r>
            <a:r>
              <a:rPr lang="en-US" dirty="0" smtClean="0"/>
              <a:t>kernel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45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2400" y="971490"/>
            <a:ext cx="8763000" cy="5810310"/>
            <a:chOff x="152400" y="514290"/>
            <a:chExt cx="8763000" cy="5810310"/>
          </a:xfrm>
        </p:grpSpPr>
        <p:grpSp>
          <p:nvGrpSpPr>
            <p:cNvPr id="2" name="Group 156"/>
            <p:cNvGrpSpPr/>
            <p:nvPr>
              <p:custDataLst>
                <p:tags r:id="rId3"/>
              </p:custDataLst>
            </p:nvPr>
          </p:nvGrpSpPr>
          <p:grpSpPr>
            <a:xfrm>
              <a:off x="2057400" y="514290"/>
              <a:ext cx="6858000" cy="5334000"/>
              <a:chOff x="2057400" y="457200"/>
              <a:chExt cx="6858000" cy="5334000"/>
            </a:xfrm>
          </p:grpSpPr>
          <p:sp>
            <p:nvSpPr>
              <p:cNvPr id="133" name="Right Triangle 132"/>
              <p:cNvSpPr/>
              <p:nvPr>
                <p:custDataLst>
                  <p:tags r:id="rId143"/>
                </p:custDataLst>
              </p:nvPr>
            </p:nvSpPr>
            <p:spPr>
              <a:xfrm rot="10800000">
                <a:off x="7620000" y="914400"/>
                <a:ext cx="609600" cy="685800"/>
              </a:xfrm>
              <a:prstGeom prst="rtTriangle">
                <a:avLst/>
              </a:prstGeom>
              <a:solidFill>
                <a:schemeClr val="accent3">
                  <a:lumMod val="75000"/>
                </a:schemeClr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ounded Rectangle 115"/>
              <p:cNvSpPr/>
              <p:nvPr>
                <p:custDataLst>
                  <p:tags r:id="rId144"/>
                </p:custDataLst>
              </p:nvPr>
            </p:nvSpPr>
            <p:spPr>
              <a:xfrm>
                <a:off x="7924800" y="457200"/>
                <a:ext cx="990600" cy="5334000"/>
              </a:xfrm>
              <a:prstGeom prst="roundRect">
                <a:avLst>
                  <a:gd name="adj" fmla="val 30422"/>
                </a:avLst>
              </a:prstGeom>
              <a:solidFill>
                <a:schemeClr val="accent3">
                  <a:lumMod val="75000"/>
                </a:schemeClr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ounded Rectangle 116"/>
              <p:cNvSpPr/>
              <p:nvPr>
                <p:custDataLst>
                  <p:tags r:id="rId145"/>
                </p:custDataLst>
              </p:nvPr>
            </p:nvSpPr>
            <p:spPr>
              <a:xfrm>
                <a:off x="2057400" y="457200"/>
                <a:ext cx="914400" cy="3048000"/>
              </a:xfrm>
              <a:prstGeom prst="roundRect">
                <a:avLst>
                  <a:gd name="adj" fmla="val 30422"/>
                </a:avLst>
              </a:prstGeom>
              <a:solidFill>
                <a:schemeClr val="accent3">
                  <a:lumMod val="75000"/>
                </a:schemeClr>
              </a:solidFill>
              <a:ln w="28575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ounded Rectangle 123"/>
              <p:cNvSpPr/>
              <p:nvPr>
                <p:custDataLst>
                  <p:tags r:id="rId146"/>
                </p:custDataLst>
              </p:nvPr>
            </p:nvSpPr>
            <p:spPr>
              <a:xfrm>
                <a:off x="2057400" y="457200"/>
                <a:ext cx="6400800" cy="609600"/>
              </a:xfrm>
              <a:prstGeom prst="roundRect">
                <a:avLst>
                  <a:gd name="adj" fmla="val 50000"/>
                </a:avLst>
              </a:prstGeom>
              <a:solidFill>
                <a:schemeClr val="accent3">
                  <a:lumMod val="75000"/>
                </a:schemeClr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ight Triangle 127"/>
              <p:cNvSpPr/>
              <p:nvPr>
                <p:custDataLst>
                  <p:tags r:id="rId147"/>
                </p:custDataLst>
              </p:nvPr>
            </p:nvSpPr>
            <p:spPr>
              <a:xfrm rot="5400000">
                <a:off x="2552700" y="876300"/>
                <a:ext cx="609600" cy="685800"/>
              </a:xfrm>
              <a:prstGeom prst="rtTriangle">
                <a:avLst/>
              </a:prstGeom>
              <a:solidFill>
                <a:schemeClr val="accent3">
                  <a:lumMod val="75000"/>
                </a:schemeClr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TextBox 144"/>
              <p:cNvSpPr txBox="1"/>
              <p:nvPr>
                <p:custDataLst>
                  <p:tags r:id="rId148"/>
                </p:custDataLst>
              </p:nvPr>
            </p:nvSpPr>
            <p:spPr>
              <a:xfrm>
                <a:off x="8001000" y="5083314"/>
                <a:ext cx="8382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chemeClr val="bg1"/>
                    </a:solidFill>
                  </a:rPr>
                  <a:t>Write-</a:t>
                </a:r>
                <a:br>
                  <a:rPr lang="en-US" sz="2000" dirty="0" smtClean="0">
                    <a:solidFill>
                      <a:schemeClr val="bg1"/>
                    </a:solidFill>
                  </a:rPr>
                </a:br>
                <a:r>
                  <a:rPr lang="en-US" sz="2000" dirty="0" smtClean="0">
                    <a:solidFill>
                      <a:schemeClr val="bg1"/>
                    </a:solidFill>
                  </a:rPr>
                  <a:t>Back</a:t>
                </a:r>
              </a:p>
            </p:txBody>
          </p:sp>
        </p:grpSp>
        <p:grpSp>
          <p:nvGrpSpPr>
            <p:cNvPr id="3" name="Group 154"/>
            <p:cNvGrpSpPr/>
            <p:nvPr>
              <p:custDataLst>
                <p:tags r:id="rId4"/>
              </p:custDataLst>
            </p:nvPr>
          </p:nvGrpSpPr>
          <p:grpSpPr>
            <a:xfrm>
              <a:off x="5791200" y="1200090"/>
              <a:ext cx="2286000" cy="4648200"/>
              <a:chOff x="6629400" y="1143000"/>
              <a:chExt cx="1447800" cy="4648200"/>
            </a:xfrm>
          </p:grpSpPr>
          <p:sp>
            <p:nvSpPr>
              <p:cNvPr id="108" name="Rounded Rectangle 107"/>
              <p:cNvSpPr/>
              <p:nvPr>
                <p:custDataLst>
                  <p:tags r:id="rId141"/>
                </p:custDataLst>
              </p:nvPr>
            </p:nvSpPr>
            <p:spPr>
              <a:xfrm>
                <a:off x="6705600" y="1143000"/>
                <a:ext cx="1295400" cy="4648200"/>
              </a:xfrm>
              <a:prstGeom prst="roundRect">
                <a:avLst>
                  <a:gd name="adj" fmla="val 19208"/>
                </a:avLst>
              </a:prstGeom>
              <a:solidFill>
                <a:schemeClr val="accent4">
                  <a:lumMod val="75000"/>
                </a:schemeClr>
              </a:solidFill>
              <a:ln w="28575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2" name="TextBox 141"/>
              <p:cNvSpPr txBox="1"/>
              <p:nvPr>
                <p:custDataLst>
                  <p:tags r:id="rId142"/>
                </p:custDataLst>
              </p:nvPr>
            </p:nvSpPr>
            <p:spPr>
              <a:xfrm>
                <a:off x="6629400" y="5334000"/>
                <a:ext cx="1447800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chemeClr val="bg1"/>
                    </a:solidFill>
                  </a:rPr>
                  <a:t>Memory</a:t>
                </a:r>
              </a:p>
            </p:txBody>
          </p:sp>
        </p:grpSp>
        <p:grpSp>
          <p:nvGrpSpPr>
            <p:cNvPr id="4" name="Group 148"/>
            <p:cNvGrpSpPr/>
            <p:nvPr>
              <p:custDataLst>
                <p:tags r:id="rId5"/>
              </p:custDataLst>
            </p:nvPr>
          </p:nvGrpSpPr>
          <p:grpSpPr>
            <a:xfrm>
              <a:off x="152400" y="1200090"/>
              <a:ext cx="1600200" cy="4670286"/>
              <a:chOff x="152400" y="1143000"/>
              <a:chExt cx="1676400" cy="4670286"/>
            </a:xfrm>
          </p:grpSpPr>
          <p:sp>
            <p:nvSpPr>
              <p:cNvPr id="93" name="Rounded Rectangle 92"/>
              <p:cNvSpPr/>
              <p:nvPr>
                <p:custDataLst>
                  <p:tags r:id="rId139"/>
                </p:custDataLst>
              </p:nvPr>
            </p:nvSpPr>
            <p:spPr>
              <a:xfrm>
                <a:off x="152400" y="1143000"/>
                <a:ext cx="1676400" cy="4648200"/>
              </a:xfrm>
              <a:prstGeom prst="roundRect">
                <a:avLst/>
              </a:prstGeom>
              <a:solidFill>
                <a:schemeClr val="accent4">
                  <a:lumMod val="75000"/>
                </a:schemeClr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7" name="TextBox 136"/>
              <p:cNvSpPr txBox="1"/>
              <p:nvPr>
                <p:custDataLst>
                  <p:tags r:id="rId140"/>
                </p:custDataLst>
              </p:nvPr>
            </p:nvSpPr>
            <p:spPr>
              <a:xfrm>
                <a:off x="228600" y="5105400"/>
                <a:ext cx="1447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chemeClr val="bg1"/>
                    </a:solidFill>
                  </a:rPr>
                  <a:t>Instruction</a:t>
                </a:r>
                <a:br>
                  <a:rPr lang="en-US" sz="2000" dirty="0" smtClean="0">
                    <a:solidFill>
                      <a:schemeClr val="bg1"/>
                    </a:solidFill>
                  </a:rPr>
                </a:br>
                <a:r>
                  <a:rPr lang="en-US" sz="2000" dirty="0" smtClean="0">
                    <a:solidFill>
                      <a:schemeClr val="bg1"/>
                    </a:solidFill>
                  </a:rPr>
                  <a:t>Fetch</a:t>
                </a:r>
              </a:p>
            </p:txBody>
          </p:sp>
        </p:grpSp>
        <p:grpSp>
          <p:nvGrpSpPr>
            <p:cNvPr id="5" name="Group 153"/>
            <p:cNvGrpSpPr/>
            <p:nvPr>
              <p:custDataLst>
                <p:tags r:id="rId6"/>
              </p:custDataLst>
            </p:nvPr>
          </p:nvGrpSpPr>
          <p:grpSpPr>
            <a:xfrm>
              <a:off x="3886200" y="1200090"/>
              <a:ext cx="2057400" cy="4648200"/>
              <a:chOff x="3886200" y="1143000"/>
              <a:chExt cx="2819400" cy="4648200"/>
            </a:xfrm>
          </p:grpSpPr>
          <p:sp>
            <p:nvSpPr>
              <p:cNvPr id="106" name="Rounded Rectangle 105"/>
              <p:cNvSpPr/>
              <p:nvPr>
                <p:custDataLst>
                  <p:tags r:id="rId137"/>
                </p:custDataLst>
              </p:nvPr>
            </p:nvSpPr>
            <p:spPr>
              <a:xfrm>
                <a:off x="3886200" y="1143000"/>
                <a:ext cx="2819400" cy="4648200"/>
              </a:xfrm>
              <a:prstGeom prst="roundRect">
                <a:avLst>
                  <a:gd name="adj" fmla="val 11944"/>
                </a:avLst>
              </a:prstGeom>
              <a:solidFill>
                <a:schemeClr val="accent3">
                  <a:lumMod val="75000"/>
                </a:schemeClr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TextBox 140"/>
              <p:cNvSpPr txBox="1"/>
              <p:nvPr>
                <p:custDataLst>
                  <p:tags r:id="rId138"/>
                </p:custDataLst>
              </p:nvPr>
            </p:nvSpPr>
            <p:spPr>
              <a:xfrm>
                <a:off x="4648200" y="5391090"/>
                <a:ext cx="1447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chemeClr val="bg1"/>
                    </a:solidFill>
                  </a:rPr>
                  <a:t>Execute</a:t>
                </a:r>
              </a:p>
            </p:txBody>
          </p:sp>
        </p:grpSp>
        <p:grpSp>
          <p:nvGrpSpPr>
            <p:cNvPr id="6" name="Group 152"/>
            <p:cNvGrpSpPr/>
            <p:nvPr>
              <p:custDataLst>
                <p:tags r:id="rId7"/>
              </p:custDataLst>
            </p:nvPr>
          </p:nvGrpSpPr>
          <p:grpSpPr>
            <a:xfrm>
              <a:off x="1752600" y="1200090"/>
              <a:ext cx="2133600" cy="4648201"/>
              <a:chOff x="1828800" y="1143000"/>
              <a:chExt cx="2057400" cy="4648201"/>
            </a:xfrm>
          </p:grpSpPr>
          <p:sp>
            <p:nvSpPr>
              <p:cNvPr id="111" name="Rounded Rectangle 110"/>
              <p:cNvSpPr/>
              <p:nvPr>
                <p:custDataLst>
                  <p:tags r:id="rId133"/>
                </p:custDataLst>
              </p:nvPr>
            </p:nvSpPr>
            <p:spPr>
              <a:xfrm>
                <a:off x="2751083" y="1143000"/>
                <a:ext cx="1135117" cy="4648200"/>
              </a:xfrm>
              <a:prstGeom prst="roundRect">
                <a:avLst>
                  <a:gd name="adj" fmla="val 30962"/>
                </a:avLst>
              </a:prstGeom>
              <a:solidFill>
                <a:schemeClr val="accent1">
                  <a:lumMod val="50000"/>
                </a:schemeClr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ounded Rectangle 111"/>
              <p:cNvSpPr/>
              <p:nvPr>
                <p:custDataLst>
                  <p:tags r:id="rId134"/>
                </p:custDataLst>
              </p:nvPr>
            </p:nvSpPr>
            <p:spPr>
              <a:xfrm>
                <a:off x="1828800" y="3505200"/>
                <a:ext cx="2057400" cy="2286000"/>
              </a:xfrm>
              <a:prstGeom prst="roundRect">
                <a:avLst>
                  <a:gd name="adj" fmla="val 15859"/>
                </a:avLst>
              </a:prstGeom>
              <a:solidFill>
                <a:schemeClr val="accent1">
                  <a:lumMod val="50000"/>
                </a:schemeClr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ight Triangle 114"/>
              <p:cNvSpPr/>
              <p:nvPr>
                <p:custDataLst>
                  <p:tags r:id="rId135"/>
                </p:custDataLst>
              </p:nvPr>
            </p:nvSpPr>
            <p:spPr>
              <a:xfrm rot="16200000">
                <a:off x="2458847" y="3132658"/>
                <a:ext cx="550314" cy="533400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TextBox 138"/>
              <p:cNvSpPr txBox="1"/>
              <p:nvPr>
                <p:custDataLst>
                  <p:tags r:id="rId136"/>
                </p:custDataLst>
              </p:nvPr>
            </p:nvSpPr>
            <p:spPr>
              <a:xfrm>
                <a:off x="2133600" y="5083315"/>
                <a:ext cx="1447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chemeClr val="bg1"/>
                    </a:solidFill>
                  </a:rPr>
                  <a:t>Instruction</a:t>
                </a:r>
                <a:br>
                  <a:rPr lang="en-US" sz="2000" dirty="0" smtClean="0">
                    <a:solidFill>
                      <a:schemeClr val="bg1"/>
                    </a:solidFill>
                  </a:rPr>
                </a:br>
                <a:r>
                  <a:rPr lang="en-US" sz="2000" dirty="0" smtClean="0">
                    <a:solidFill>
                      <a:schemeClr val="bg1"/>
                    </a:solidFill>
                  </a:rPr>
                  <a:t>Decode</a:t>
                </a:r>
              </a:p>
            </p:txBody>
          </p:sp>
        </p:grpSp>
        <p:sp>
          <p:nvSpPr>
            <p:cNvPr id="136" name="Arc 135"/>
            <p:cNvSpPr/>
            <p:nvPr>
              <p:custDataLst>
                <p:tags r:id="rId8"/>
              </p:custDataLst>
            </p:nvPr>
          </p:nvSpPr>
          <p:spPr>
            <a:xfrm rot="10800000" flipV="1">
              <a:off x="2743200" y="1200090"/>
              <a:ext cx="609600" cy="609600"/>
            </a:xfrm>
            <a:prstGeom prst="arc">
              <a:avLst/>
            </a:prstGeom>
            <a:ln w="762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ounded Rectangle 126"/>
            <p:cNvSpPr/>
            <p:nvPr>
              <p:custDataLst>
                <p:tags r:id="rId9"/>
              </p:custDataLst>
            </p:nvPr>
          </p:nvSpPr>
          <p:spPr>
            <a:xfrm>
              <a:off x="5943600" y="1200090"/>
              <a:ext cx="1981200" cy="4648200"/>
            </a:xfrm>
            <a:prstGeom prst="roundRect">
              <a:avLst/>
            </a:prstGeom>
            <a:noFill/>
            <a:ln w="762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3" name="Straight Connector 102"/>
            <p:cNvCxnSpPr>
              <a:endCxn id="104" idx="2"/>
            </p:cNvCxnSpPr>
            <p:nvPr>
              <p:custDataLst>
                <p:tags r:id="rId10"/>
              </p:custDataLst>
            </p:nvPr>
          </p:nvCxnSpPr>
          <p:spPr>
            <a:xfrm>
              <a:off x="8229600" y="5848290"/>
              <a:ext cx="381000" cy="0"/>
            </a:xfrm>
            <a:prstGeom prst="line">
              <a:avLst/>
            </a:prstGeom>
            <a:ln w="762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Arc 103"/>
            <p:cNvSpPr/>
            <p:nvPr>
              <p:custDataLst>
                <p:tags r:id="rId11"/>
              </p:custDataLst>
            </p:nvPr>
          </p:nvSpPr>
          <p:spPr>
            <a:xfrm rot="5400000">
              <a:off x="8305800" y="5238690"/>
              <a:ext cx="609600" cy="609600"/>
            </a:xfrm>
            <a:prstGeom prst="arc">
              <a:avLst/>
            </a:prstGeom>
            <a:ln w="76200" cap="rnd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Arc 104"/>
            <p:cNvSpPr/>
            <p:nvPr>
              <p:custDataLst>
                <p:tags r:id="rId12"/>
              </p:custDataLst>
            </p:nvPr>
          </p:nvSpPr>
          <p:spPr>
            <a:xfrm rot="10800000">
              <a:off x="7924800" y="5238690"/>
              <a:ext cx="609600" cy="609600"/>
            </a:xfrm>
            <a:prstGeom prst="arc">
              <a:avLst/>
            </a:prstGeom>
            <a:ln w="76200" cap="rnd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4" name="Straight Connector 133"/>
            <p:cNvCxnSpPr>
              <a:stCxn id="143" idx="2"/>
            </p:cNvCxnSpPr>
            <p:nvPr>
              <p:custDataLst>
                <p:tags r:id="rId13"/>
              </p:custDataLst>
            </p:nvPr>
          </p:nvCxnSpPr>
          <p:spPr>
            <a:xfrm rot="5400000">
              <a:off x="1828800" y="2343090"/>
              <a:ext cx="1828800" cy="0"/>
            </a:xfrm>
            <a:prstGeom prst="line">
              <a:avLst/>
            </a:prstGeom>
            <a:ln w="762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Arc 147"/>
            <p:cNvSpPr/>
            <p:nvPr>
              <p:custDataLst>
                <p:tags r:id="rId14"/>
              </p:custDataLst>
            </p:nvPr>
          </p:nvSpPr>
          <p:spPr>
            <a:xfrm rot="16200000" flipV="1">
              <a:off x="7315200" y="1123890"/>
              <a:ext cx="609600" cy="609600"/>
            </a:xfrm>
            <a:prstGeom prst="arc">
              <a:avLst/>
            </a:prstGeom>
            <a:ln w="76200" cap="rnd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Text Box 11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667000" y="4191000"/>
              <a:ext cx="685800" cy="304800"/>
            </a:xfrm>
            <a:prstGeom prst="rect">
              <a:avLst/>
            </a:pr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lIns="0" rIns="0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sz="1600" dirty="0" smtClean="0">
                  <a:solidFill>
                    <a:srgbClr val="FFFFFF"/>
                  </a:solidFill>
                </a:rPr>
                <a:t>extend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51" name="Freeform 150"/>
            <p:cNvSpPr/>
            <p:nvPr>
              <p:custDataLst>
                <p:tags r:id="rId16"/>
              </p:custDataLst>
            </p:nvPr>
          </p:nvSpPr>
          <p:spPr>
            <a:xfrm>
              <a:off x="4953000" y="1733490"/>
              <a:ext cx="609600" cy="1524000"/>
            </a:xfrm>
            <a:custGeom>
              <a:avLst/>
              <a:gdLst>
                <a:gd name="connsiteX0" fmla="*/ 0 w 685800"/>
                <a:gd name="connsiteY0" fmla="*/ 0 h 762000"/>
                <a:gd name="connsiteX1" fmla="*/ 685800 w 685800"/>
                <a:gd name="connsiteY1" fmla="*/ 0 h 762000"/>
                <a:gd name="connsiteX2" fmla="*/ 685800 w 685800"/>
                <a:gd name="connsiteY2" fmla="*/ 762000 h 762000"/>
                <a:gd name="connsiteX3" fmla="*/ 0 w 685800"/>
                <a:gd name="connsiteY3" fmla="*/ 762000 h 762000"/>
                <a:gd name="connsiteX4" fmla="*/ 0 w 685800"/>
                <a:gd name="connsiteY4" fmla="*/ 0 h 762000"/>
                <a:gd name="connsiteX0" fmla="*/ 0 w 685800"/>
                <a:gd name="connsiteY0" fmla="*/ 0 h 762000"/>
                <a:gd name="connsiteX1" fmla="*/ 685800 w 685800"/>
                <a:gd name="connsiteY1" fmla="*/ 190500 h 762000"/>
                <a:gd name="connsiteX2" fmla="*/ 685800 w 685800"/>
                <a:gd name="connsiteY2" fmla="*/ 762000 h 762000"/>
                <a:gd name="connsiteX3" fmla="*/ 0 w 685800"/>
                <a:gd name="connsiteY3" fmla="*/ 762000 h 762000"/>
                <a:gd name="connsiteX4" fmla="*/ 0 w 685800"/>
                <a:gd name="connsiteY4" fmla="*/ 0 h 762000"/>
                <a:gd name="connsiteX0" fmla="*/ 0 w 685800"/>
                <a:gd name="connsiteY0" fmla="*/ 0 h 762000"/>
                <a:gd name="connsiteX1" fmla="*/ 685800 w 685800"/>
                <a:gd name="connsiteY1" fmla="*/ 190500 h 762000"/>
                <a:gd name="connsiteX2" fmla="*/ 685800 w 685800"/>
                <a:gd name="connsiteY2" fmla="*/ 571500 h 762000"/>
                <a:gd name="connsiteX3" fmla="*/ 0 w 685800"/>
                <a:gd name="connsiteY3" fmla="*/ 762000 h 762000"/>
                <a:gd name="connsiteX4" fmla="*/ 0 w 685800"/>
                <a:gd name="connsiteY4" fmla="*/ 0 h 762000"/>
                <a:gd name="connsiteX0" fmla="*/ 0 w 685800"/>
                <a:gd name="connsiteY0" fmla="*/ 0 h 762000"/>
                <a:gd name="connsiteX1" fmla="*/ 685800 w 685800"/>
                <a:gd name="connsiteY1" fmla="*/ 317500 h 762000"/>
                <a:gd name="connsiteX2" fmla="*/ 685800 w 685800"/>
                <a:gd name="connsiteY2" fmla="*/ 571500 h 762000"/>
                <a:gd name="connsiteX3" fmla="*/ 0 w 685800"/>
                <a:gd name="connsiteY3" fmla="*/ 762000 h 762000"/>
                <a:gd name="connsiteX4" fmla="*/ 0 w 685800"/>
                <a:gd name="connsiteY4" fmla="*/ 0 h 762000"/>
                <a:gd name="connsiteX0" fmla="*/ 0 w 685800"/>
                <a:gd name="connsiteY0" fmla="*/ 0 h 952500"/>
                <a:gd name="connsiteX1" fmla="*/ 685800 w 685800"/>
                <a:gd name="connsiteY1" fmla="*/ 317500 h 952500"/>
                <a:gd name="connsiteX2" fmla="*/ 685800 w 685800"/>
                <a:gd name="connsiteY2" fmla="*/ 952500 h 952500"/>
                <a:gd name="connsiteX3" fmla="*/ 0 w 685800"/>
                <a:gd name="connsiteY3" fmla="*/ 762000 h 952500"/>
                <a:gd name="connsiteX4" fmla="*/ 0 w 685800"/>
                <a:gd name="connsiteY4" fmla="*/ 0 h 952500"/>
                <a:gd name="connsiteX0" fmla="*/ 0 w 685800"/>
                <a:gd name="connsiteY0" fmla="*/ 0 h 1270000"/>
                <a:gd name="connsiteX1" fmla="*/ 685800 w 685800"/>
                <a:gd name="connsiteY1" fmla="*/ 317500 h 1270000"/>
                <a:gd name="connsiteX2" fmla="*/ 685800 w 685800"/>
                <a:gd name="connsiteY2" fmla="*/ 952500 h 1270000"/>
                <a:gd name="connsiteX3" fmla="*/ 0 w 685800"/>
                <a:gd name="connsiteY3" fmla="*/ 1270000 h 1270000"/>
                <a:gd name="connsiteX4" fmla="*/ 0 w 685800"/>
                <a:gd name="connsiteY4" fmla="*/ 0 h 1270000"/>
                <a:gd name="connsiteX0" fmla="*/ 0 w 685800"/>
                <a:gd name="connsiteY0" fmla="*/ 0 h 1270000"/>
                <a:gd name="connsiteX1" fmla="*/ 685800 w 685800"/>
                <a:gd name="connsiteY1" fmla="*/ 317500 h 1270000"/>
                <a:gd name="connsiteX2" fmla="*/ 685800 w 685800"/>
                <a:gd name="connsiteY2" fmla="*/ 952500 h 1270000"/>
                <a:gd name="connsiteX3" fmla="*/ 0 w 685800"/>
                <a:gd name="connsiteY3" fmla="*/ 1270000 h 1270000"/>
                <a:gd name="connsiteX4" fmla="*/ 0 w 685800"/>
                <a:gd name="connsiteY4" fmla="*/ 635000 h 1270000"/>
                <a:gd name="connsiteX5" fmla="*/ 0 w 685800"/>
                <a:gd name="connsiteY5" fmla="*/ 0 h 1270000"/>
                <a:gd name="connsiteX0" fmla="*/ 0 w 685800"/>
                <a:gd name="connsiteY0" fmla="*/ 0 h 1270000"/>
                <a:gd name="connsiteX1" fmla="*/ 685800 w 685800"/>
                <a:gd name="connsiteY1" fmla="*/ 317500 h 1270000"/>
                <a:gd name="connsiteX2" fmla="*/ 685800 w 685800"/>
                <a:gd name="connsiteY2" fmla="*/ 952500 h 1270000"/>
                <a:gd name="connsiteX3" fmla="*/ 0 w 685800"/>
                <a:gd name="connsiteY3" fmla="*/ 1270000 h 1270000"/>
                <a:gd name="connsiteX4" fmla="*/ 171450 w 685800"/>
                <a:gd name="connsiteY4" fmla="*/ 635000 h 1270000"/>
                <a:gd name="connsiteX5" fmla="*/ 0 w 685800"/>
                <a:gd name="connsiteY5" fmla="*/ 0 h 1270000"/>
                <a:gd name="connsiteX0" fmla="*/ 0 w 685800"/>
                <a:gd name="connsiteY0" fmla="*/ 0 h 1270000"/>
                <a:gd name="connsiteX1" fmla="*/ 685800 w 685800"/>
                <a:gd name="connsiteY1" fmla="*/ 317500 h 1270000"/>
                <a:gd name="connsiteX2" fmla="*/ 685800 w 685800"/>
                <a:gd name="connsiteY2" fmla="*/ 952500 h 1270000"/>
                <a:gd name="connsiteX3" fmla="*/ 0 w 685800"/>
                <a:gd name="connsiteY3" fmla="*/ 1270000 h 1270000"/>
                <a:gd name="connsiteX4" fmla="*/ 171450 w 685800"/>
                <a:gd name="connsiteY4" fmla="*/ 635000 h 1270000"/>
                <a:gd name="connsiteX5" fmla="*/ 0 w 685800"/>
                <a:gd name="connsiteY5" fmla="*/ 508000 h 1270000"/>
                <a:gd name="connsiteX6" fmla="*/ 0 w 685800"/>
                <a:gd name="connsiteY6" fmla="*/ 0 h 1270000"/>
                <a:gd name="connsiteX0" fmla="*/ 0 w 685800"/>
                <a:gd name="connsiteY0" fmla="*/ 0 h 1270000"/>
                <a:gd name="connsiteX1" fmla="*/ 685800 w 685800"/>
                <a:gd name="connsiteY1" fmla="*/ 317500 h 1270000"/>
                <a:gd name="connsiteX2" fmla="*/ 685800 w 685800"/>
                <a:gd name="connsiteY2" fmla="*/ 952500 h 1270000"/>
                <a:gd name="connsiteX3" fmla="*/ 0 w 685800"/>
                <a:gd name="connsiteY3" fmla="*/ 1270000 h 1270000"/>
                <a:gd name="connsiteX4" fmla="*/ 0 w 685800"/>
                <a:gd name="connsiteY4" fmla="*/ 762000 h 1270000"/>
                <a:gd name="connsiteX5" fmla="*/ 171450 w 685800"/>
                <a:gd name="connsiteY5" fmla="*/ 635000 h 1270000"/>
                <a:gd name="connsiteX6" fmla="*/ 0 w 685800"/>
                <a:gd name="connsiteY6" fmla="*/ 508000 h 1270000"/>
                <a:gd name="connsiteX7" fmla="*/ 0 w 685800"/>
                <a:gd name="connsiteY7" fmla="*/ 0 h 127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5800" h="1270000">
                  <a:moveTo>
                    <a:pt x="0" y="0"/>
                  </a:moveTo>
                  <a:lnTo>
                    <a:pt x="685800" y="317500"/>
                  </a:lnTo>
                  <a:lnTo>
                    <a:pt x="685800" y="952500"/>
                  </a:lnTo>
                  <a:lnTo>
                    <a:pt x="0" y="1270000"/>
                  </a:lnTo>
                  <a:lnTo>
                    <a:pt x="0" y="762000"/>
                  </a:lnTo>
                  <a:lnTo>
                    <a:pt x="171450" y="635000"/>
                  </a:lnTo>
                  <a:lnTo>
                    <a:pt x="0" y="50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9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648200" y="2724090"/>
              <a:ext cx="152400" cy="762000"/>
            </a:xfrm>
            <a:custGeom>
              <a:avLst/>
              <a:gdLst>
                <a:gd name="connsiteX0" fmla="*/ 0 w 609600"/>
                <a:gd name="connsiteY0" fmla="*/ 0 h 1143000"/>
                <a:gd name="connsiteX1" fmla="*/ 609600 w 609600"/>
                <a:gd name="connsiteY1" fmla="*/ 0 h 1143000"/>
                <a:gd name="connsiteX2" fmla="*/ 609600 w 609600"/>
                <a:gd name="connsiteY2" fmla="*/ 1143000 h 1143000"/>
                <a:gd name="connsiteX3" fmla="*/ 0 w 609600"/>
                <a:gd name="connsiteY3" fmla="*/ 1143000 h 1143000"/>
                <a:gd name="connsiteX4" fmla="*/ 0 w 609600"/>
                <a:gd name="connsiteY4" fmla="*/ 0 h 1143000"/>
                <a:gd name="connsiteX0" fmla="*/ 0 w 609600"/>
                <a:gd name="connsiteY0" fmla="*/ 0 h 1143000"/>
                <a:gd name="connsiteX1" fmla="*/ 609600 w 609600"/>
                <a:gd name="connsiteY1" fmla="*/ 152400 h 1143000"/>
                <a:gd name="connsiteX2" fmla="*/ 609600 w 609600"/>
                <a:gd name="connsiteY2" fmla="*/ 1143000 h 1143000"/>
                <a:gd name="connsiteX3" fmla="*/ 0 w 609600"/>
                <a:gd name="connsiteY3" fmla="*/ 1143000 h 1143000"/>
                <a:gd name="connsiteX4" fmla="*/ 0 w 609600"/>
                <a:gd name="connsiteY4" fmla="*/ 0 h 1143000"/>
                <a:gd name="connsiteX0" fmla="*/ 0 w 609600"/>
                <a:gd name="connsiteY0" fmla="*/ 0 h 1143000"/>
                <a:gd name="connsiteX1" fmla="*/ 609600 w 609600"/>
                <a:gd name="connsiteY1" fmla="*/ 152400 h 1143000"/>
                <a:gd name="connsiteX2" fmla="*/ 609600 w 609600"/>
                <a:gd name="connsiteY2" fmla="*/ 990600 h 1143000"/>
                <a:gd name="connsiteX3" fmla="*/ 0 w 609600"/>
                <a:gd name="connsiteY3" fmla="*/ 1143000 h 1143000"/>
                <a:gd name="connsiteX4" fmla="*/ 0 w 609600"/>
                <a:gd name="connsiteY4" fmla="*/ 0 h 1143000"/>
                <a:gd name="connsiteX0" fmla="*/ 304800 w 609600"/>
                <a:gd name="connsiteY0" fmla="*/ 0 h 1143000"/>
                <a:gd name="connsiteX1" fmla="*/ 609600 w 609600"/>
                <a:gd name="connsiteY1" fmla="*/ 152400 h 1143000"/>
                <a:gd name="connsiteX2" fmla="*/ 609600 w 609600"/>
                <a:gd name="connsiteY2" fmla="*/ 990600 h 1143000"/>
                <a:gd name="connsiteX3" fmla="*/ 0 w 609600"/>
                <a:gd name="connsiteY3" fmla="*/ 1143000 h 1143000"/>
                <a:gd name="connsiteX4" fmla="*/ 304800 w 609600"/>
                <a:gd name="connsiteY4" fmla="*/ 0 h 1143000"/>
                <a:gd name="connsiteX0" fmla="*/ 0 w 304800"/>
                <a:gd name="connsiteY0" fmla="*/ 0 h 1143000"/>
                <a:gd name="connsiteX1" fmla="*/ 304800 w 304800"/>
                <a:gd name="connsiteY1" fmla="*/ 152400 h 1143000"/>
                <a:gd name="connsiteX2" fmla="*/ 304800 w 304800"/>
                <a:gd name="connsiteY2" fmla="*/ 990600 h 1143000"/>
                <a:gd name="connsiteX3" fmla="*/ 0 w 304800"/>
                <a:gd name="connsiteY3" fmla="*/ 1143000 h 1143000"/>
                <a:gd name="connsiteX4" fmla="*/ 0 w 304800"/>
                <a:gd name="connsiteY4" fmla="*/ 0 h 1143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1143000">
                  <a:moveTo>
                    <a:pt x="0" y="0"/>
                  </a:moveTo>
                  <a:lnTo>
                    <a:pt x="304800" y="152400"/>
                  </a:lnTo>
                  <a:lnTo>
                    <a:pt x="304800" y="990600"/>
                  </a:lnTo>
                  <a:lnTo>
                    <a:pt x="0" y="1143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170" name="Rectangle 4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400800" y="3257490"/>
              <a:ext cx="1143000" cy="1066800"/>
            </a:xfrm>
            <a:prstGeom prst="rect">
              <a:avLst/>
            </a:prstGeom>
            <a:solidFill>
              <a:schemeClr val="bg2"/>
            </a:solidFill>
            <a:ln w="25400" cap="sq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176" name="Rectangle 22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362199" y="1809690"/>
              <a:ext cx="1143001" cy="1363663"/>
            </a:xfrm>
            <a:prstGeom prst="rect">
              <a:avLst/>
            </a:prstGeom>
            <a:solidFill>
              <a:schemeClr val="bg2"/>
            </a:solidFill>
            <a:ln w="25400" cap="sq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no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register</a:t>
              </a:r>
              <a:br>
                <a:rPr lang="en-US" dirty="0" smtClean="0">
                  <a:solidFill>
                    <a:schemeClr val="bg1"/>
                  </a:solidFill>
                </a:rPr>
              </a:br>
              <a:r>
                <a:rPr lang="en-US" dirty="0" smtClean="0">
                  <a:solidFill>
                    <a:schemeClr val="bg1"/>
                  </a:solidFill>
                </a:rPr>
                <a:t>file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7" name="Oval 24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2362200" y="3581400"/>
              <a:ext cx="1219200" cy="457199"/>
            </a:xfrm>
            <a:prstGeom prst="ellipse">
              <a:avLst/>
            </a:prstGeom>
            <a:solidFill>
              <a:schemeClr val="bg2"/>
            </a:solidFill>
            <a:ln w="25400" cap="sq" algn="ctr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sz="1800" dirty="0" smtClean="0">
                  <a:solidFill>
                    <a:srgbClr val="FFFFFF"/>
                  </a:solidFill>
                  <a:latin typeface="Calibri"/>
                </a:rPr>
                <a:t>control</a:t>
              </a:r>
              <a:endParaRPr lang="en-US" sz="1800" dirty="0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19" name="Rounded Rectangle 118"/>
            <p:cNvSpPr/>
            <p:nvPr>
              <p:custDataLst>
                <p:tags r:id="rId21"/>
              </p:custDataLst>
            </p:nvPr>
          </p:nvSpPr>
          <p:spPr>
            <a:xfrm>
              <a:off x="152400" y="1200090"/>
              <a:ext cx="1600200" cy="4648200"/>
            </a:xfrm>
            <a:prstGeom prst="roundRect">
              <a:avLst/>
            </a:prstGeom>
            <a:noFill/>
            <a:ln w="762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9753" name="Line 25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 flipV="1">
              <a:off x="2514600" y="3181291"/>
              <a:ext cx="1" cy="228600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anchor="ctr" anchorCtr="1">
              <a:noAutofit/>
            </a:bodyPr>
            <a:lstStyle/>
            <a:p>
              <a:endParaRPr lang="en-US" dirty="0"/>
            </a:p>
          </p:txBody>
        </p:sp>
        <p:sp>
          <p:nvSpPr>
            <p:cNvPr id="2249775" name="Line 47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 flipV="1">
              <a:off x="8686800" y="971490"/>
              <a:ext cx="0" cy="167640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2249779" name="Line 51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 flipV="1">
              <a:off x="2209800" y="2724090"/>
              <a:ext cx="152400" cy="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2249780" name="Text Box 52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5105400" y="2266890"/>
              <a:ext cx="470000" cy="394275"/>
            </a:xfrm>
            <a:prstGeom prst="rect">
              <a:avLst/>
            </a:prstGeom>
            <a:noFill/>
            <a:ln w="25400" cap="sq" algn="ctr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sz="1800" dirty="0" err="1">
                  <a:solidFill>
                    <a:srgbClr val="FFFFFF"/>
                  </a:solidFill>
                  <a:latin typeface="Calibri"/>
                </a:rPr>
                <a:t>alu</a:t>
              </a:r>
              <a:endParaRPr lang="en-US" sz="1800" dirty="0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71" name="Line 49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 flipH="1">
              <a:off x="2209800" y="971490"/>
              <a:ext cx="0" cy="175260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48" name="Line 44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4800600" y="3028890"/>
              <a:ext cx="152400" cy="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50" name="Line 44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4419600" y="3333690"/>
              <a:ext cx="152400" cy="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54" name="Line 49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2057400" y="4191000"/>
              <a:ext cx="152400" cy="15240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78" name="Text Box 5"/>
            <p:cNvSpPr txBox="1"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6477000" y="3943290"/>
              <a:ext cx="976100" cy="413639"/>
            </a:xfrm>
            <a:prstGeom prst="rect">
              <a:avLst/>
            </a:prstGeom>
            <a:noFill/>
            <a:ln w="25400" cap="sq" algn="ctr">
              <a:noFill/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>
                  <a:solidFill>
                    <a:srgbClr val="FFFFFF"/>
                  </a:solidFill>
                  <a:latin typeface="Calibri"/>
                </a:rPr>
                <a:t>memory</a:t>
              </a:r>
            </a:p>
          </p:txBody>
        </p:sp>
        <p:sp>
          <p:nvSpPr>
            <p:cNvPr id="80" name="Line 49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V="1">
              <a:off x="4191000" y="2876490"/>
              <a:ext cx="0" cy="91440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/>
              <a:tailEnd type="oval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82" name="Text Box 5"/>
            <p:cNvSpPr txBox="1"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6324600" y="3562290"/>
              <a:ext cx="518900" cy="394275"/>
            </a:xfrm>
            <a:prstGeom prst="rect">
              <a:avLst/>
            </a:prstGeom>
            <a:noFill/>
            <a:ln w="25400" cap="sq" algn="ctr">
              <a:noFill/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 smtClean="0">
                  <a:solidFill>
                    <a:srgbClr val="FFFFFF"/>
                  </a:solidFill>
                  <a:latin typeface="Calibri"/>
                </a:rPr>
                <a:t>d</a:t>
              </a:r>
              <a:r>
                <a:rPr lang="en-US" baseline="-25000" dirty="0" smtClean="0">
                  <a:solidFill>
                    <a:srgbClr val="FFFFFF"/>
                  </a:solidFill>
                  <a:latin typeface="Calibri"/>
                </a:rPr>
                <a:t>in</a:t>
              </a:r>
              <a:endParaRPr lang="en-US" baseline="-25000" dirty="0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83" name="Text Box 5"/>
            <p:cNvSpPr txBox="1"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7010400" y="3562290"/>
              <a:ext cx="518900" cy="394275"/>
            </a:xfrm>
            <a:prstGeom prst="rect">
              <a:avLst/>
            </a:prstGeom>
            <a:noFill/>
            <a:ln w="25400" cap="sq" algn="ctr">
              <a:noFill/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 err="1" smtClean="0">
                  <a:solidFill>
                    <a:srgbClr val="FFFFFF"/>
                  </a:solidFill>
                  <a:latin typeface="Calibri"/>
                </a:rPr>
                <a:t>d</a:t>
              </a:r>
              <a:r>
                <a:rPr lang="en-US" baseline="-25000" dirty="0" err="1" smtClean="0">
                  <a:solidFill>
                    <a:srgbClr val="FFFFFF"/>
                  </a:solidFill>
                  <a:latin typeface="Calibri"/>
                </a:rPr>
                <a:t>out</a:t>
              </a:r>
              <a:endParaRPr lang="en-US" baseline="-25000" dirty="0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84" name="Line 45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 flipV="1">
              <a:off x="6858000" y="4324290"/>
              <a:ext cx="0" cy="228600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85" name="Text Box 5"/>
            <p:cNvSpPr txBox="1"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6400800" y="3181290"/>
              <a:ext cx="976100" cy="394275"/>
            </a:xfrm>
            <a:prstGeom prst="rect">
              <a:avLst/>
            </a:prstGeom>
            <a:noFill/>
            <a:ln w="25400" cap="sq" algn="ctr">
              <a:noFill/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 err="1" smtClean="0">
                  <a:solidFill>
                    <a:srgbClr val="FFFFFF"/>
                  </a:solidFill>
                  <a:latin typeface="Calibri"/>
                </a:rPr>
                <a:t>addr</a:t>
              </a:r>
              <a:endParaRPr lang="en-US" dirty="0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86" name="Line 44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6858000" y="2419290"/>
              <a:ext cx="0" cy="83820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 type="oval" w="med" len="med"/>
              <a:tailEnd type="arrow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88" name="Line 48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 flipH="1">
              <a:off x="8534400" y="2647890"/>
              <a:ext cx="152400" cy="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 dirty="0"/>
            </a:p>
          </p:txBody>
        </p:sp>
        <p:sp>
          <p:nvSpPr>
            <p:cNvPr id="89" name="Line 44"/>
            <p:cNvSpPr>
              <a:spLocks noChangeShapeType="1"/>
            </p:cNvSpPr>
            <p:nvPr>
              <p:custDataLst>
                <p:tags r:id="rId38"/>
              </p:custDataLst>
            </p:nvPr>
          </p:nvSpPr>
          <p:spPr bwMode="auto">
            <a:xfrm>
              <a:off x="8229600" y="2876490"/>
              <a:ext cx="152400" cy="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90" name="Line 49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8229600" y="2876490"/>
              <a:ext cx="0" cy="91440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129" name="Line 45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 flipV="1">
              <a:off x="8458200" y="3028890"/>
              <a:ext cx="0" cy="228600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130" name="Line 45"/>
            <p:cNvSpPr>
              <a:spLocks noChangeShapeType="1"/>
            </p:cNvSpPr>
            <p:nvPr>
              <p:custDataLst>
                <p:tags r:id="rId41"/>
              </p:custDataLst>
            </p:nvPr>
          </p:nvSpPr>
          <p:spPr bwMode="auto">
            <a:xfrm flipV="1">
              <a:off x="5334000" y="3028890"/>
              <a:ext cx="0" cy="228600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131" name="Line 45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 flipV="1">
              <a:off x="4648200" y="3486090"/>
              <a:ext cx="0" cy="228600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132" name="Line 45"/>
            <p:cNvSpPr>
              <a:spLocks noChangeShapeType="1"/>
            </p:cNvSpPr>
            <p:nvPr>
              <p:custDataLst>
                <p:tags r:id="rId43"/>
              </p:custDataLst>
            </p:nvPr>
          </p:nvSpPr>
          <p:spPr bwMode="auto">
            <a:xfrm flipV="1">
              <a:off x="2971800" y="4572000"/>
              <a:ext cx="0" cy="228600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99" name="Line 25"/>
            <p:cNvSpPr>
              <a:spLocks noChangeShapeType="1"/>
            </p:cNvSpPr>
            <p:nvPr>
              <p:custDataLst>
                <p:tags r:id="rId44"/>
              </p:custDataLst>
            </p:nvPr>
          </p:nvSpPr>
          <p:spPr bwMode="auto">
            <a:xfrm flipV="1">
              <a:off x="2895599" y="3181291"/>
              <a:ext cx="1" cy="228600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anchor="ctr" anchorCtr="1">
              <a:noAutofit/>
            </a:bodyPr>
            <a:lstStyle/>
            <a:p>
              <a:endParaRPr lang="en-US" dirty="0"/>
            </a:p>
          </p:txBody>
        </p:sp>
        <p:sp>
          <p:nvSpPr>
            <p:cNvPr id="100" name="Line 25"/>
            <p:cNvSpPr>
              <a:spLocks noChangeShapeType="1"/>
            </p:cNvSpPr>
            <p:nvPr>
              <p:custDataLst>
                <p:tags r:id="rId45"/>
              </p:custDataLst>
            </p:nvPr>
          </p:nvSpPr>
          <p:spPr bwMode="auto">
            <a:xfrm flipV="1">
              <a:off x="3124199" y="3181291"/>
              <a:ext cx="1" cy="228600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anchor="ctr" anchorCtr="1">
              <a:noAutofit/>
            </a:bodyPr>
            <a:lstStyle/>
            <a:p>
              <a:endParaRPr lang="en-US" dirty="0"/>
            </a:p>
          </p:txBody>
        </p:sp>
        <p:sp>
          <p:nvSpPr>
            <p:cNvPr id="101" name="Line 25"/>
            <p:cNvSpPr>
              <a:spLocks noChangeShapeType="1"/>
            </p:cNvSpPr>
            <p:nvPr>
              <p:custDataLst>
                <p:tags r:id="rId46"/>
              </p:custDataLst>
            </p:nvPr>
          </p:nvSpPr>
          <p:spPr bwMode="auto">
            <a:xfrm flipV="1">
              <a:off x="3352799" y="3181291"/>
              <a:ext cx="1" cy="228600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anchor="ctr" anchorCtr="1">
              <a:noAutofit/>
            </a:bodyPr>
            <a:lstStyle/>
            <a:p>
              <a:endParaRPr lang="en-US" dirty="0"/>
            </a:p>
          </p:txBody>
        </p:sp>
        <p:sp>
          <p:nvSpPr>
            <p:cNvPr id="102" name="Line 34"/>
            <p:cNvSpPr>
              <a:spLocks noChangeShapeType="1"/>
            </p:cNvSpPr>
            <p:nvPr>
              <p:custDataLst>
                <p:tags r:id="rId47"/>
              </p:custDataLst>
            </p:nvPr>
          </p:nvSpPr>
          <p:spPr bwMode="auto">
            <a:xfrm flipV="1">
              <a:off x="2057400" y="3810000"/>
              <a:ext cx="304800" cy="0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125" name="Rounded Rectangle 124"/>
            <p:cNvSpPr/>
            <p:nvPr>
              <p:custDataLst>
                <p:tags r:id="rId48"/>
              </p:custDataLst>
            </p:nvPr>
          </p:nvSpPr>
          <p:spPr>
            <a:xfrm>
              <a:off x="3886200" y="1200090"/>
              <a:ext cx="2057400" cy="4648200"/>
            </a:xfrm>
            <a:prstGeom prst="roundRect">
              <a:avLst>
                <a:gd name="adj" fmla="val 11944"/>
              </a:avLst>
            </a:prstGeom>
            <a:noFill/>
            <a:ln w="762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0" name="Straight Connector 139"/>
            <p:cNvCxnSpPr/>
            <p:nvPr>
              <p:custDataLst>
                <p:tags r:id="rId49"/>
              </p:custDataLst>
            </p:nvPr>
          </p:nvCxnSpPr>
          <p:spPr>
            <a:xfrm flipV="1">
              <a:off x="2057400" y="5848290"/>
              <a:ext cx="1600200" cy="2"/>
            </a:xfrm>
            <a:prstGeom prst="line">
              <a:avLst/>
            </a:prstGeom>
            <a:ln w="762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>
              <p:custDataLst>
                <p:tags r:id="rId50"/>
              </p:custDataLst>
            </p:nvPr>
          </p:nvCxnSpPr>
          <p:spPr>
            <a:xfrm rot="10800000">
              <a:off x="1905001" y="3562291"/>
              <a:ext cx="533402" cy="0"/>
            </a:xfrm>
            <a:prstGeom prst="line">
              <a:avLst/>
            </a:prstGeom>
            <a:ln w="762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>
              <p:custDataLst>
                <p:tags r:id="rId51"/>
              </p:custDataLst>
            </p:nvPr>
          </p:nvCxnSpPr>
          <p:spPr>
            <a:xfrm rot="5400000">
              <a:off x="6553200" y="3181290"/>
              <a:ext cx="4724400" cy="0"/>
            </a:xfrm>
            <a:prstGeom prst="line">
              <a:avLst/>
            </a:prstGeom>
            <a:ln w="762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>
              <p:custDataLst>
                <p:tags r:id="rId52"/>
              </p:custDataLst>
            </p:nvPr>
          </p:nvCxnSpPr>
          <p:spPr>
            <a:xfrm rot="16200000" flipH="1">
              <a:off x="800101" y="2000190"/>
              <a:ext cx="2514600" cy="1"/>
            </a:xfrm>
            <a:prstGeom prst="line">
              <a:avLst/>
            </a:prstGeom>
            <a:ln w="762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Arc 93"/>
            <p:cNvSpPr/>
            <p:nvPr>
              <p:custDataLst>
                <p:tags r:id="rId53"/>
              </p:custDataLst>
            </p:nvPr>
          </p:nvSpPr>
          <p:spPr>
            <a:xfrm rot="5400000">
              <a:off x="3276600" y="5238690"/>
              <a:ext cx="609600" cy="609600"/>
            </a:xfrm>
            <a:prstGeom prst="arc">
              <a:avLst/>
            </a:prstGeom>
            <a:ln w="76200" cap="rnd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Arc 96"/>
            <p:cNvSpPr/>
            <p:nvPr>
              <p:custDataLst>
                <p:tags r:id="rId54"/>
              </p:custDataLst>
            </p:nvPr>
          </p:nvSpPr>
          <p:spPr>
            <a:xfrm rot="10800000">
              <a:off x="1752601" y="5238690"/>
              <a:ext cx="609600" cy="609600"/>
            </a:xfrm>
            <a:prstGeom prst="arc">
              <a:avLst/>
            </a:prstGeom>
            <a:ln w="76200" cap="rnd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3" name="Straight Connector 112"/>
            <p:cNvCxnSpPr/>
            <p:nvPr>
              <p:custDataLst>
                <p:tags r:id="rId55"/>
              </p:custDataLst>
            </p:nvPr>
          </p:nvCxnSpPr>
          <p:spPr>
            <a:xfrm rot="10800000">
              <a:off x="2057400" y="514290"/>
              <a:ext cx="6553200" cy="0"/>
            </a:xfrm>
            <a:prstGeom prst="line">
              <a:avLst/>
            </a:prstGeom>
            <a:ln w="762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Arc 113"/>
            <p:cNvSpPr/>
            <p:nvPr>
              <p:custDataLst>
                <p:tags r:id="rId56"/>
              </p:custDataLst>
            </p:nvPr>
          </p:nvSpPr>
          <p:spPr>
            <a:xfrm>
              <a:off x="8305800" y="514290"/>
              <a:ext cx="609600" cy="609600"/>
            </a:xfrm>
            <a:prstGeom prst="arc">
              <a:avLst/>
            </a:prstGeom>
            <a:ln w="76200" cap="rnd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Arc 117"/>
            <p:cNvSpPr/>
            <p:nvPr>
              <p:custDataLst>
                <p:tags r:id="rId57"/>
              </p:custDataLst>
            </p:nvPr>
          </p:nvSpPr>
          <p:spPr>
            <a:xfrm rot="5400000">
              <a:off x="2133601" y="2952690"/>
              <a:ext cx="609600" cy="609600"/>
            </a:xfrm>
            <a:prstGeom prst="arc">
              <a:avLst/>
            </a:prstGeom>
            <a:ln w="76200" cap="rnd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Arc 119"/>
            <p:cNvSpPr/>
            <p:nvPr>
              <p:custDataLst>
                <p:tags r:id="rId58"/>
              </p:custDataLst>
            </p:nvPr>
          </p:nvSpPr>
          <p:spPr>
            <a:xfrm rot="16200000">
              <a:off x="2057400" y="514290"/>
              <a:ext cx="609600" cy="609600"/>
            </a:xfrm>
            <a:prstGeom prst="arc">
              <a:avLst/>
            </a:prstGeom>
            <a:ln w="76200" cap="rnd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Arc 120"/>
            <p:cNvSpPr/>
            <p:nvPr>
              <p:custDataLst>
                <p:tags r:id="rId59"/>
              </p:custDataLst>
            </p:nvPr>
          </p:nvSpPr>
          <p:spPr>
            <a:xfrm rot="10800000">
              <a:off x="2057400" y="2952690"/>
              <a:ext cx="609600" cy="609600"/>
            </a:xfrm>
            <a:prstGeom prst="arc">
              <a:avLst/>
            </a:prstGeom>
            <a:ln w="76200" cap="rnd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Arc 122"/>
            <p:cNvSpPr/>
            <p:nvPr>
              <p:custDataLst>
                <p:tags r:id="rId60"/>
              </p:custDataLst>
            </p:nvPr>
          </p:nvSpPr>
          <p:spPr>
            <a:xfrm rot="10800000" flipV="1">
              <a:off x="1752601" y="3562290"/>
              <a:ext cx="609600" cy="609600"/>
            </a:xfrm>
            <a:prstGeom prst="arc">
              <a:avLst/>
            </a:prstGeom>
            <a:ln w="76200" cap="rnd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Arc 134"/>
            <p:cNvSpPr/>
            <p:nvPr>
              <p:custDataLst>
                <p:tags r:id="rId61"/>
              </p:custDataLst>
            </p:nvPr>
          </p:nvSpPr>
          <p:spPr>
            <a:xfrm rot="16200000" flipV="1">
              <a:off x="3276600" y="1200090"/>
              <a:ext cx="609600" cy="609600"/>
            </a:xfrm>
            <a:prstGeom prst="arc">
              <a:avLst/>
            </a:prstGeom>
            <a:ln w="76200" cap="rnd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8" name="Straight Connector 137"/>
            <p:cNvCxnSpPr/>
            <p:nvPr>
              <p:custDataLst>
                <p:tags r:id="rId62"/>
              </p:custDataLst>
            </p:nvPr>
          </p:nvCxnSpPr>
          <p:spPr>
            <a:xfrm rot="10800000">
              <a:off x="3048000" y="1200090"/>
              <a:ext cx="533400" cy="0"/>
            </a:xfrm>
            <a:prstGeom prst="line">
              <a:avLst/>
            </a:prstGeom>
            <a:ln w="762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Arc 142"/>
            <p:cNvSpPr/>
            <p:nvPr>
              <p:custDataLst>
                <p:tags r:id="rId63"/>
              </p:custDataLst>
            </p:nvPr>
          </p:nvSpPr>
          <p:spPr>
            <a:xfrm rot="10800000" flipV="1">
              <a:off x="2743200" y="1123890"/>
              <a:ext cx="609600" cy="609600"/>
            </a:xfrm>
            <a:prstGeom prst="arc">
              <a:avLst/>
            </a:prstGeom>
            <a:ln w="762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4" name="Straight Connector 143"/>
            <p:cNvCxnSpPr/>
            <p:nvPr>
              <p:custDataLst>
                <p:tags r:id="rId64"/>
              </p:custDataLst>
            </p:nvPr>
          </p:nvCxnSpPr>
          <p:spPr>
            <a:xfrm rot="10800000" flipV="1">
              <a:off x="3048000" y="1123888"/>
              <a:ext cx="4648200" cy="1"/>
            </a:xfrm>
            <a:prstGeom prst="line">
              <a:avLst/>
            </a:prstGeom>
            <a:ln w="762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>
              <a:stCxn id="148" idx="0"/>
            </p:cNvCxnSpPr>
            <p:nvPr>
              <p:custDataLst>
                <p:tags r:id="rId65"/>
              </p:custDataLst>
            </p:nvPr>
          </p:nvCxnSpPr>
          <p:spPr>
            <a:xfrm rot="5400000">
              <a:off x="7886700" y="1466790"/>
              <a:ext cx="7620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Line 8"/>
            <p:cNvSpPr>
              <a:spLocks noChangeShapeType="1"/>
            </p:cNvSpPr>
            <p:nvPr>
              <p:custDataLst>
                <p:tags r:id="rId66"/>
              </p:custDataLst>
            </p:nvPr>
          </p:nvSpPr>
          <p:spPr bwMode="auto">
            <a:xfrm>
              <a:off x="685798" y="2800290"/>
              <a:ext cx="2" cy="762000"/>
            </a:xfrm>
            <a:prstGeom prst="line">
              <a:avLst/>
            </a:prstGeom>
            <a:noFill/>
            <a:ln w="25400" cap="sq">
              <a:solidFill>
                <a:schemeClr val="accent1"/>
              </a:solidFill>
              <a:round/>
              <a:headEnd type="arrow" w="med" len="med"/>
              <a:tailEnd type="none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59" name="Text Box 11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304800" y="3562290"/>
              <a:ext cx="762000" cy="304799"/>
            </a:xfrm>
            <a:prstGeom prst="rect">
              <a:avLst/>
            </a:pr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 smtClean="0">
                  <a:solidFill>
                    <a:srgbClr val="FFFFFF"/>
                  </a:solidFill>
                  <a:latin typeface="Consolas" pitchFamily="49" charset="0"/>
                </a:rPr>
                <a:t>PC</a:t>
              </a:r>
              <a:endParaRPr lang="en-US" dirty="0">
                <a:solidFill>
                  <a:srgbClr val="FFFFFF"/>
                </a:solidFill>
                <a:latin typeface="Consolas" pitchFamily="49" charset="0"/>
              </a:endParaRPr>
            </a:p>
          </p:txBody>
        </p:sp>
        <p:sp>
          <p:nvSpPr>
            <p:cNvPr id="66" name="Line 18"/>
            <p:cNvSpPr>
              <a:spLocks noChangeShapeType="1"/>
            </p:cNvSpPr>
            <p:nvPr>
              <p:custDataLst>
                <p:tags r:id="rId68"/>
              </p:custDataLst>
            </p:nvPr>
          </p:nvSpPr>
          <p:spPr bwMode="auto">
            <a:xfrm flipH="1">
              <a:off x="1219200" y="3181290"/>
              <a:ext cx="0" cy="1143000"/>
            </a:xfrm>
            <a:prstGeom prst="line">
              <a:avLst/>
            </a:prstGeom>
            <a:noFill/>
            <a:ln w="25400" cap="sq">
              <a:solidFill>
                <a:schemeClr val="accent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69" name="Line 21"/>
            <p:cNvSpPr>
              <a:spLocks noChangeShapeType="1"/>
            </p:cNvSpPr>
            <p:nvPr>
              <p:custDataLst>
                <p:tags r:id="rId69"/>
              </p:custDataLst>
            </p:nvPr>
          </p:nvSpPr>
          <p:spPr bwMode="auto">
            <a:xfrm>
              <a:off x="685798" y="3867088"/>
              <a:ext cx="2" cy="457201"/>
            </a:xfrm>
            <a:prstGeom prst="line">
              <a:avLst/>
            </a:prstGeom>
            <a:noFill/>
            <a:ln w="25400" cap="sq">
              <a:solidFill>
                <a:schemeClr val="accent1"/>
              </a:solidFill>
              <a:round/>
              <a:headEnd type="arrow" w="med" len="med"/>
              <a:tailEnd type="none" w="med" len="med"/>
            </a:ln>
            <a:effectLst/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73" name="Line 49"/>
            <p:cNvSpPr>
              <a:spLocks noChangeShapeType="1"/>
            </p:cNvSpPr>
            <p:nvPr>
              <p:custDataLst>
                <p:tags r:id="rId70"/>
              </p:custDataLst>
            </p:nvPr>
          </p:nvSpPr>
          <p:spPr bwMode="auto">
            <a:xfrm flipH="1" flipV="1">
              <a:off x="1295400" y="2266890"/>
              <a:ext cx="152400" cy="0"/>
            </a:xfrm>
            <a:prstGeom prst="line">
              <a:avLst/>
            </a:prstGeom>
            <a:noFill/>
            <a:ln w="25400" cap="sq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75" name="Rectangle 4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304800" y="1733490"/>
              <a:ext cx="990600" cy="1066800"/>
            </a:xfrm>
            <a:prstGeom prst="rect">
              <a:avLst/>
            </a:prstGeom>
            <a:solidFill>
              <a:schemeClr val="bg2"/>
            </a:solidFill>
            <a:ln w="25400" cap="sq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memory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63" name="Oval 17"/>
            <p:cNvSpPr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457200" y="4324290"/>
              <a:ext cx="990600" cy="685800"/>
            </a:xfrm>
            <a:prstGeom prst="ellipse">
              <a:avLst/>
            </a:prstGeom>
            <a:solidFill>
              <a:schemeClr val="bg2"/>
            </a:solidFill>
            <a:ln w="25400" algn="ctr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 smtClean="0">
                  <a:solidFill>
                    <a:srgbClr val="FFFFFF"/>
                  </a:solidFill>
                  <a:latin typeface="Calibri"/>
                </a:rPr>
                <a:t>new</a:t>
              </a:r>
              <a:br>
                <a:rPr lang="en-US" dirty="0" smtClean="0">
                  <a:solidFill>
                    <a:srgbClr val="FFFFFF"/>
                  </a:solidFill>
                  <a:latin typeface="Calibri"/>
                </a:rPr>
              </a:br>
              <a:r>
                <a:rPr lang="en-US" dirty="0" smtClean="0">
                  <a:solidFill>
                    <a:srgbClr val="FFFFFF"/>
                  </a:solidFill>
                  <a:latin typeface="Calibri"/>
                </a:rPr>
                <a:t>pc</a:t>
              </a:r>
              <a:endParaRPr lang="en-US" dirty="0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66" name="Line 49"/>
            <p:cNvSpPr>
              <a:spLocks noChangeShapeType="1"/>
            </p:cNvSpPr>
            <p:nvPr>
              <p:custDataLst>
                <p:tags r:id="rId73"/>
              </p:custDataLst>
            </p:nvPr>
          </p:nvSpPr>
          <p:spPr bwMode="auto">
            <a:xfrm flipH="1" flipV="1">
              <a:off x="1447800" y="2266890"/>
              <a:ext cx="0" cy="1524000"/>
            </a:xfrm>
            <a:prstGeom prst="line">
              <a:avLst/>
            </a:prstGeom>
            <a:noFill/>
            <a:ln w="25400" cap="sq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95" name="Line 18"/>
            <p:cNvSpPr>
              <a:spLocks noChangeShapeType="1"/>
            </p:cNvSpPr>
            <p:nvPr>
              <p:custDataLst>
                <p:tags r:id="rId74"/>
              </p:custDataLst>
            </p:nvPr>
          </p:nvSpPr>
          <p:spPr bwMode="auto">
            <a:xfrm>
              <a:off x="685800" y="3181290"/>
              <a:ext cx="533400" cy="0"/>
            </a:xfrm>
            <a:prstGeom prst="line">
              <a:avLst/>
            </a:prstGeom>
            <a:noFill/>
            <a:ln w="25400" cap="sq">
              <a:solidFill>
                <a:schemeClr val="accent1"/>
              </a:solidFill>
              <a:round/>
              <a:headEnd type="oval" w="med" len="med"/>
              <a:tailEnd type="none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167" name="Line 49"/>
            <p:cNvSpPr>
              <a:spLocks noChangeShapeType="1"/>
            </p:cNvSpPr>
            <p:nvPr>
              <p:custDataLst>
                <p:tags r:id="rId75"/>
              </p:custDataLst>
            </p:nvPr>
          </p:nvSpPr>
          <p:spPr bwMode="auto">
            <a:xfrm flipV="1">
              <a:off x="1447800" y="3790890"/>
              <a:ext cx="609600" cy="0"/>
            </a:xfrm>
            <a:prstGeom prst="line">
              <a:avLst/>
            </a:prstGeom>
            <a:noFill/>
            <a:ln w="25400" cap="sq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2249771" name="Line 43"/>
            <p:cNvSpPr>
              <a:spLocks noChangeShapeType="1"/>
            </p:cNvSpPr>
            <p:nvPr>
              <p:custDataLst>
                <p:tags r:id="rId76"/>
              </p:custDataLst>
            </p:nvPr>
          </p:nvSpPr>
          <p:spPr bwMode="auto">
            <a:xfrm>
              <a:off x="3505200" y="2038290"/>
              <a:ext cx="1447800" cy="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2249772" name="Line 44"/>
            <p:cNvSpPr>
              <a:spLocks noChangeShapeType="1"/>
            </p:cNvSpPr>
            <p:nvPr>
              <p:custDataLst>
                <p:tags r:id="rId77"/>
              </p:custDataLst>
            </p:nvPr>
          </p:nvSpPr>
          <p:spPr bwMode="auto">
            <a:xfrm>
              <a:off x="3505200" y="2876490"/>
              <a:ext cx="1140460" cy="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2249776" name="Line 48"/>
            <p:cNvSpPr>
              <a:spLocks noChangeShapeType="1"/>
            </p:cNvSpPr>
            <p:nvPr>
              <p:custDataLst>
                <p:tags r:id="rId78"/>
              </p:custDataLst>
            </p:nvPr>
          </p:nvSpPr>
          <p:spPr bwMode="auto">
            <a:xfrm flipH="1">
              <a:off x="5562600" y="2419290"/>
              <a:ext cx="2819400" cy="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 dirty="0"/>
            </a:p>
          </p:txBody>
        </p:sp>
        <p:sp>
          <p:nvSpPr>
            <p:cNvPr id="2249777" name="Line 49"/>
            <p:cNvSpPr>
              <a:spLocks noChangeShapeType="1"/>
            </p:cNvSpPr>
            <p:nvPr>
              <p:custDataLst>
                <p:tags r:id="rId79"/>
              </p:custDataLst>
            </p:nvPr>
          </p:nvSpPr>
          <p:spPr bwMode="auto">
            <a:xfrm flipV="1">
              <a:off x="2209800" y="971490"/>
              <a:ext cx="6477000" cy="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81" name="Line 44"/>
            <p:cNvSpPr>
              <a:spLocks noChangeShapeType="1"/>
            </p:cNvSpPr>
            <p:nvPr>
              <p:custDataLst>
                <p:tags r:id="rId80"/>
              </p:custDataLst>
            </p:nvPr>
          </p:nvSpPr>
          <p:spPr bwMode="auto">
            <a:xfrm>
              <a:off x="4191000" y="3759427"/>
              <a:ext cx="2209800" cy="31463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91" name="Line 49"/>
            <p:cNvSpPr>
              <a:spLocks noChangeShapeType="1"/>
            </p:cNvSpPr>
            <p:nvPr>
              <p:custDataLst>
                <p:tags r:id="rId81"/>
              </p:custDataLst>
            </p:nvPr>
          </p:nvSpPr>
          <p:spPr bwMode="auto">
            <a:xfrm flipV="1">
              <a:off x="7543800" y="3790890"/>
              <a:ext cx="685800" cy="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126" name="Line 44"/>
            <p:cNvSpPr>
              <a:spLocks noChangeShapeType="1"/>
            </p:cNvSpPr>
            <p:nvPr>
              <p:custDataLst>
                <p:tags r:id="rId82"/>
              </p:custDataLst>
            </p:nvPr>
          </p:nvSpPr>
          <p:spPr bwMode="auto">
            <a:xfrm flipV="1">
              <a:off x="3352800" y="4343400"/>
              <a:ext cx="1066800" cy="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147" name="Text Box 11"/>
            <p:cNvSpPr txBox="1">
              <a:spLocks noChangeArrowheads="1"/>
            </p:cNvSpPr>
            <p:nvPr>
              <p:custDataLst>
                <p:tags r:id="rId83"/>
              </p:custDataLst>
            </p:nvPr>
          </p:nvSpPr>
          <p:spPr bwMode="auto">
            <a:xfrm rot="16200000">
              <a:off x="-609596" y="3409888"/>
              <a:ext cx="4724398" cy="304799"/>
            </a:xfrm>
            <a:prstGeom prst="rect">
              <a:avLst/>
            </a:prstGeom>
            <a:solidFill>
              <a:schemeClr val="bg2">
                <a:lumMod val="50000"/>
                <a:lumOff val="50000"/>
              </a:schemeClr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endParaRPr lang="en-US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149" name="Text Box 11"/>
            <p:cNvSpPr txBox="1">
              <a:spLocks noChangeArrowheads="1"/>
            </p:cNvSpPr>
            <p:nvPr>
              <p:custDataLst>
                <p:tags r:id="rId84"/>
              </p:custDataLst>
            </p:nvPr>
          </p:nvSpPr>
          <p:spPr bwMode="auto">
            <a:xfrm rot="16200000">
              <a:off x="1371600" y="3638491"/>
              <a:ext cx="762000" cy="304799"/>
            </a:xfrm>
            <a:prstGeom prst="rect">
              <a:avLst/>
            </a:pr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 smtClean="0">
                  <a:solidFill>
                    <a:srgbClr val="FFFFFF"/>
                  </a:solidFill>
                  <a:latin typeface="+mj-lt"/>
                </a:rPr>
                <a:t>inst</a:t>
              </a:r>
              <a:endParaRPr lang="en-US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153" name="TextBox 152"/>
            <p:cNvSpPr txBox="1"/>
            <p:nvPr>
              <p:custDataLst>
                <p:tags r:id="rId85"/>
              </p:custDataLst>
            </p:nvPr>
          </p:nvSpPr>
          <p:spPr>
            <a:xfrm>
              <a:off x="1371600" y="590538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IF/ID</a:t>
              </a:r>
            </a:p>
          </p:txBody>
        </p:sp>
        <p:sp>
          <p:nvSpPr>
            <p:cNvPr id="154" name="Text Box 11"/>
            <p:cNvSpPr txBox="1"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 rot="16200000">
              <a:off x="1524001" y="3409889"/>
              <a:ext cx="4724400" cy="304799"/>
            </a:xfrm>
            <a:prstGeom prst="rect">
              <a:avLst/>
            </a:prstGeom>
            <a:solidFill>
              <a:schemeClr val="bg2">
                <a:lumMod val="50000"/>
                <a:lumOff val="50000"/>
              </a:schemeClr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endParaRPr lang="en-US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155" name="TextBox 154"/>
            <p:cNvSpPr txBox="1"/>
            <p:nvPr>
              <p:custDataLst>
                <p:tags r:id="rId87"/>
              </p:custDataLst>
            </p:nvPr>
          </p:nvSpPr>
          <p:spPr>
            <a:xfrm>
              <a:off x="3505200" y="592449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ID/EX</a:t>
              </a:r>
            </a:p>
          </p:txBody>
        </p:sp>
        <p:sp>
          <p:nvSpPr>
            <p:cNvPr id="157" name="Text Box 11"/>
            <p:cNvSpPr txBox="1">
              <a:spLocks noChangeArrowheads="1"/>
            </p:cNvSpPr>
            <p:nvPr>
              <p:custDataLst>
                <p:tags r:id="rId88"/>
              </p:custDataLst>
            </p:nvPr>
          </p:nvSpPr>
          <p:spPr bwMode="auto">
            <a:xfrm rot="16200000">
              <a:off x="5562601" y="3409890"/>
              <a:ext cx="4724400" cy="304799"/>
            </a:xfrm>
            <a:prstGeom prst="rect">
              <a:avLst/>
            </a:prstGeom>
            <a:solidFill>
              <a:schemeClr val="bg2">
                <a:lumMod val="50000"/>
                <a:lumOff val="50000"/>
              </a:schemeClr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endParaRPr lang="en-US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158" name="Text Box 11"/>
            <p:cNvSpPr txBox="1">
              <a:spLocks noChangeArrowheads="1"/>
            </p:cNvSpPr>
            <p:nvPr>
              <p:custDataLst>
                <p:tags r:id="rId89"/>
              </p:custDataLst>
            </p:nvPr>
          </p:nvSpPr>
          <p:spPr bwMode="auto">
            <a:xfrm rot="16200000">
              <a:off x="3581401" y="3409889"/>
              <a:ext cx="4724400" cy="304799"/>
            </a:xfrm>
            <a:prstGeom prst="rect">
              <a:avLst/>
            </a:prstGeom>
            <a:solidFill>
              <a:schemeClr val="bg2">
                <a:lumMod val="50000"/>
                <a:lumOff val="50000"/>
              </a:schemeClr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endParaRPr lang="en-US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172" name="Rectangle 19"/>
            <p:cNvSpPr>
              <a:spLocks noChangeArrowheads="1"/>
            </p:cNvSpPr>
            <p:nvPr>
              <p:custDataLst>
                <p:tags r:id="rId90"/>
              </p:custDataLst>
            </p:nvPr>
          </p:nvSpPr>
          <p:spPr bwMode="auto">
            <a:xfrm>
              <a:off x="8382000" y="2266890"/>
              <a:ext cx="152400" cy="762000"/>
            </a:xfrm>
            <a:custGeom>
              <a:avLst/>
              <a:gdLst>
                <a:gd name="connsiteX0" fmla="*/ 0 w 609600"/>
                <a:gd name="connsiteY0" fmla="*/ 0 h 1143000"/>
                <a:gd name="connsiteX1" fmla="*/ 609600 w 609600"/>
                <a:gd name="connsiteY1" fmla="*/ 0 h 1143000"/>
                <a:gd name="connsiteX2" fmla="*/ 609600 w 609600"/>
                <a:gd name="connsiteY2" fmla="*/ 1143000 h 1143000"/>
                <a:gd name="connsiteX3" fmla="*/ 0 w 609600"/>
                <a:gd name="connsiteY3" fmla="*/ 1143000 h 1143000"/>
                <a:gd name="connsiteX4" fmla="*/ 0 w 609600"/>
                <a:gd name="connsiteY4" fmla="*/ 0 h 1143000"/>
                <a:gd name="connsiteX0" fmla="*/ 0 w 609600"/>
                <a:gd name="connsiteY0" fmla="*/ 0 h 1143000"/>
                <a:gd name="connsiteX1" fmla="*/ 609600 w 609600"/>
                <a:gd name="connsiteY1" fmla="*/ 152400 h 1143000"/>
                <a:gd name="connsiteX2" fmla="*/ 609600 w 609600"/>
                <a:gd name="connsiteY2" fmla="*/ 1143000 h 1143000"/>
                <a:gd name="connsiteX3" fmla="*/ 0 w 609600"/>
                <a:gd name="connsiteY3" fmla="*/ 1143000 h 1143000"/>
                <a:gd name="connsiteX4" fmla="*/ 0 w 609600"/>
                <a:gd name="connsiteY4" fmla="*/ 0 h 1143000"/>
                <a:gd name="connsiteX0" fmla="*/ 0 w 609600"/>
                <a:gd name="connsiteY0" fmla="*/ 0 h 1143000"/>
                <a:gd name="connsiteX1" fmla="*/ 609600 w 609600"/>
                <a:gd name="connsiteY1" fmla="*/ 152400 h 1143000"/>
                <a:gd name="connsiteX2" fmla="*/ 609600 w 609600"/>
                <a:gd name="connsiteY2" fmla="*/ 990600 h 1143000"/>
                <a:gd name="connsiteX3" fmla="*/ 0 w 609600"/>
                <a:gd name="connsiteY3" fmla="*/ 1143000 h 1143000"/>
                <a:gd name="connsiteX4" fmla="*/ 0 w 609600"/>
                <a:gd name="connsiteY4" fmla="*/ 0 h 1143000"/>
                <a:gd name="connsiteX0" fmla="*/ 304800 w 609600"/>
                <a:gd name="connsiteY0" fmla="*/ 0 h 1143000"/>
                <a:gd name="connsiteX1" fmla="*/ 609600 w 609600"/>
                <a:gd name="connsiteY1" fmla="*/ 152400 h 1143000"/>
                <a:gd name="connsiteX2" fmla="*/ 609600 w 609600"/>
                <a:gd name="connsiteY2" fmla="*/ 990600 h 1143000"/>
                <a:gd name="connsiteX3" fmla="*/ 0 w 609600"/>
                <a:gd name="connsiteY3" fmla="*/ 1143000 h 1143000"/>
                <a:gd name="connsiteX4" fmla="*/ 304800 w 609600"/>
                <a:gd name="connsiteY4" fmla="*/ 0 h 1143000"/>
                <a:gd name="connsiteX0" fmla="*/ 0 w 304800"/>
                <a:gd name="connsiteY0" fmla="*/ 0 h 1143000"/>
                <a:gd name="connsiteX1" fmla="*/ 304800 w 304800"/>
                <a:gd name="connsiteY1" fmla="*/ 152400 h 1143000"/>
                <a:gd name="connsiteX2" fmla="*/ 304800 w 304800"/>
                <a:gd name="connsiteY2" fmla="*/ 990600 h 1143000"/>
                <a:gd name="connsiteX3" fmla="*/ 0 w 304800"/>
                <a:gd name="connsiteY3" fmla="*/ 1143000 h 1143000"/>
                <a:gd name="connsiteX4" fmla="*/ 0 w 304800"/>
                <a:gd name="connsiteY4" fmla="*/ 0 h 1143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1143000">
                  <a:moveTo>
                    <a:pt x="0" y="0"/>
                  </a:moveTo>
                  <a:lnTo>
                    <a:pt x="304800" y="152400"/>
                  </a:lnTo>
                  <a:lnTo>
                    <a:pt x="304800" y="990600"/>
                  </a:lnTo>
                  <a:lnTo>
                    <a:pt x="0" y="1143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175" name="TextBox 174"/>
            <p:cNvSpPr txBox="1"/>
            <p:nvPr>
              <p:custDataLst>
                <p:tags r:id="rId91"/>
              </p:custDataLst>
            </p:nvPr>
          </p:nvSpPr>
          <p:spPr>
            <a:xfrm>
              <a:off x="5334000" y="5924490"/>
              <a:ext cx="1219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EX/MEM</a:t>
              </a:r>
            </a:p>
          </p:txBody>
        </p:sp>
        <p:sp>
          <p:nvSpPr>
            <p:cNvPr id="179" name="TextBox 178"/>
            <p:cNvSpPr txBox="1"/>
            <p:nvPr>
              <p:custDataLst>
                <p:tags r:id="rId92"/>
              </p:custDataLst>
            </p:nvPr>
          </p:nvSpPr>
          <p:spPr>
            <a:xfrm>
              <a:off x="7315200" y="5924490"/>
              <a:ext cx="1295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MEM/WB</a:t>
              </a:r>
            </a:p>
          </p:txBody>
        </p:sp>
        <p:sp>
          <p:nvSpPr>
            <p:cNvPr id="180" name="Text Box 11"/>
            <p:cNvSpPr txBox="1"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 rot="16200000">
              <a:off x="3505200" y="4267201"/>
              <a:ext cx="762000" cy="304799"/>
            </a:xfrm>
            <a:prstGeom prst="rect">
              <a:avLst/>
            </a:pr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 err="1" smtClean="0">
                  <a:solidFill>
                    <a:srgbClr val="FFFFFF"/>
                  </a:solidFill>
                  <a:latin typeface="+mj-lt"/>
                </a:rPr>
                <a:t>imm</a:t>
              </a:r>
              <a:endParaRPr lang="en-US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181" name="Text Box 11"/>
            <p:cNvSpPr txBox="1"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 rot="16200000">
              <a:off x="3505200" y="2724091"/>
              <a:ext cx="762000" cy="304799"/>
            </a:xfrm>
            <a:prstGeom prst="rect">
              <a:avLst/>
            </a:pr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 smtClean="0">
                  <a:solidFill>
                    <a:srgbClr val="FFFFFF"/>
                  </a:solidFill>
                  <a:latin typeface="+mj-lt"/>
                </a:rPr>
                <a:t>B</a:t>
              </a:r>
              <a:endParaRPr lang="en-US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182" name="Text Box 11"/>
            <p:cNvSpPr txBox="1"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 rot="16200000">
              <a:off x="3505200" y="1885891"/>
              <a:ext cx="762000" cy="304799"/>
            </a:xfrm>
            <a:prstGeom prst="rect">
              <a:avLst/>
            </a:pr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 smtClean="0">
                  <a:solidFill>
                    <a:srgbClr val="FFFFFF"/>
                  </a:solidFill>
                  <a:latin typeface="+mj-lt"/>
                </a:rPr>
                <a:t>A</a:t>
              </a:r>
              <a:endParaRPr lang="en-US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183" name="Text Box 11"/>
            <p:cNvSpPr txBox="1">
              <a:spLocks noChangeArrowheads="1"/>
            </p:cNvSpPr>
            <p:nvPr>
              <p:custDataLst>
                <p:tags r:id="rId96"/>
              </p:custDataLst>
            </p:nvPr>
          </p:nvSpPr>
          <p:spPr bwMode="auto">
            <a:xfrm rot="16200000">
              <a:off x="3619504" y="5352991"/>
              <a:ext cx="533398" cy="304799"/>
            </a:xfrm>
            <a:prstGeom prst="rect">
              <a:avLst/>
            </a:pr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 smtClean="0">
                  <a:solidFill>
                    <a:srgbClr val="FFFFFF"/>
                  </a:solidFill>
                  <a:latin typeface="+mj-lt"/>
                </a:rPr>
                <a:t>ctrl</a:t>
              </a:r>
              <a:endParaRPr lang="en-US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184" name="Line 25"/>
            <p:cNvSpPr>
              <a:spLocks noChangeShapeType="1"/>
            </p:cNvSpPr>
            <p:nvPr>
              <p:custDataLst>
                <p:tags r:id="rId97"/>
              </p:custDataLst>
            </p:nvPr>
          </p:nvSpPr>
          <p:spPr bwMode="auto">
            <a:xfrm flipV="1">
              <a:off x="3505199" y="5543489"/>
              <a:ext cx="228601" cy="1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anchor="ctr" anchorCtr="1">
              <a:noAutofit/>
            </a:bodyPr>
            <a:lstStyle/>
            <a:p>
              <a:endParaRPr lang="en-US" dirty="0"/>
            </a:p>
          </p:txBody>
        </p:sp>
        <p:sp>
          <p:nvSpPr>
            <p:cNvPr id="185" name="Text Box 11"/>
            <p:cNvSpPr txBox="1">
              <a:spLocks noChangeArrowheads="1"/>
            </p:cNvSpPr>
            <p:nvPr>
              <p:custDataLst>
                <p:tags r:id="rId98"/>
              </p:custDataLst>
            </p:nvPr>
          </p:nvSpPr>
          <p:spPr bwMode="auto">
            <a:xfrm rot="16200000">
              <a:off x="5676901" y="5352990"/>
              <a:ext cx="533398" cy="304799"/>
            </a:xfrm>
            <a:prstGeom prst="rect">
              <a:avLst/>
            </a:pr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 smtClean="0">
                  <a:solidFill>
                    <a:srgbClr val="FFFFFF"/>
                  </a:solidFill>
                  <a:latin typeface="+mj-lt"/>
                </a:rPr>
                <a:t>ctrl</a:t>
              </a:r>
              <a:endParaRPr lang="en-US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186" name="Line 25"/>
            <p:cNvSpPr>
              <a:spLocks noChangeShapeType="1"/>
            </p:cNvSpPr>
            <p:nvPr>
              <p:custDataLst>
                <p:tags r:id="rId99"/>
              </p:custDataLst>
            </p:nvPr>
          </p:nvSpPr>
          <p:spPr bwMode="auto">
            <a:xfrm flipV="1">
              <a:off x="5562596" y="5543488"/>
              <a:ext cx="228601" cy="1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anchor="ctr" anchorCtr="1">
              <a:noAutofit/>
            </a:bodyPr>
            <a:lstStyle/>
            <a:p>
              <a:endParaRPr lang="en-US" dirty="0"/>
            </a:p>
          </p:txBody>
        </p:sp>
        <p:sp>
          <p:nvSpPr>
            <p:cNvPr id="187" name="Text Box 11"/>
            <p:cNvSpPr txBox="1"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 rot="16200000">
              <a:off x="7658101" y="5352990"/>
              <a:ext cx="533398" cy="304799"/>
            </a:xfrm>
            <a:prstGeom prst="rect">
              <a:avLst/>
            </a:pr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 smtClean="0">
                  <a:solidFill>
                    <a:srgbClr val="FFFFFF"/>
                  </a:solidFill>
                  <a:latin typeface="+mj-lt"/>
                </a:rPr>
                <a:t>ctrl</a:t>
              </a:r>
              <a:endParaRPr lang="en-US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188" name="Line 25"/>
            <p:cNvSpPr>
              <a:spLocks noChangeShapeType="1"/>
            </p:cNvSpPr>
            <p:nvPr>
              <p:custDataLst>
                <p:tags r:id="rId101"/>
              </p:custDataLst>
            </p:nvPr>
          </p:nvSpPr>
          <p:spPr bwMode="auto">
            <a:xfrm flipV="1">
              <a:off x="7543796" y="5543488"/>
              <a:ext cx="228601" cy="1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anchor="ctr" anchorCtr="1">
              <a:noAutofit/>
            </a:bodyPr>
            <a:lstStyle/>
            <a:p>
              <a:endParaRPr lang="en-US" dirty="0"/>
            </a:p>
          </p:txBody>
        </p:sp>
        <p:sp>
          <p:nvSpPr>
            <p:cNvPr id="189" name="Text Box 11"/>
            <p:cNvSpPr txBox="1"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 rot="16200000">
              <a:off x="5562600" y="3638490"/>
              <a:ext cx="762000" cy="304799"/>
            </a:xfrm>
            <a:prstGeom prst="rect">
              <a:avLst/>
            </a:pr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 smtClean="0">
                  <a:solidFill>
                    <a:srgbClr val="FFFFFF"/>
                  </a:solidFill>
                  <a:latin typeface="+mj-lt"/>
                </a:rPr>
                <a:t>B</a:t>
              </a:r>
              <a:endParaRPr lang="en-US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190" name="Text Box 11"/>
            <p:cNvSpPr txBox="1">
              <a:spLocks noChangeArrowheads="1"/>
            </p:cNvSpPr>
            <p:nvPr>
              <p:custDataLst>
                <p:tags r:id="rId103"/>
              </p:custDataLst>
            </p:nvPr>
          </p:nvSpPr>
          <p:spPr bwMode="auto">
            <a:xfrm rot="16200000">
              <a:off x="5562600" y="2266890"/>
              <a:ext cx="762000" cy="304799"/>
            </a:xfrm>
            <a:prstGeom prst="rect">
              <a:avLst/>
            </a:pr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 smtClean="0">
                  <a:solidFill>
                    <a:srgbClr val="FFFFFF"/>
                  </a:solidFill>
                  <a:latin typeface="+mj-lt"/>
                </a:rPr>
                <a:t>D</a:t>
              </a:r>
              <a:endParaRPr lang="en-US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191" name="Text Box 11"/>
            <p:cNvSpPr txBox="1"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 rot="16200000">
              <a:off x="7543800" y="2266891"/>
              <a:ext cx="762000" cy="304799"/>
            </a:xfrm>
            <a:prstGeom prst="rect">
              <a:avLst/>
            </a:pr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 smtClean="0">
                  <a:solidFill>
                    <a:srgbClr val="FFFFFF"/>
                  </a:solidFill>
                  <a:latin typeface="+mj-lt"/>
                </a:rPr>
                <a:t>D</a:t>
              </a:r>
              <a:endParaRPr lang="en-US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192" name="Text Box 11"/>
            <p:cNvSpPr txBox="1">
              <a:spLocks noChangeArrowheads="1"/>
            </p:cNvSpPr>
            <p:nvPr>
              <p:custDataLst>
                <p:tags r:id="rId105"/>
              </p:custDataLst>
            </p:nvPr>
          </p:nvSpPr>
          <p:spPr bwMode="auto">
            <a:xfrm rot="16200000">
              <a:off x="7543800" y="3638490"/>
              <a:ext cx="762000" cy="304799"/>
            </a:xfrm>
            <a:prstGeom prst="rect">
              <a:avLst/>
            </a:pr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pPr algn="ctr" eaLnBrk="1" hangingPunct="1">
                <a:lnSpc>
                  <a:spcPct val="116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dirty="0" smtClean="0">
                  <a:solidFill>
                    <a:srgbClr val="FFFFFF"/>
                  </a:solidFill>
                  <a:latin typeface="+mj-lt"/>
                </a:rPr>
                <a:t>M</a:t>
              </a:r>
              <a:endParaRPr lang="en-US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193" name="Line 25"/>
            <p:cNvSpPr>
              <a:spLocks noChangeShapeType="1"/>
            </p:cNvSpPr>
            <p:nvPr>
              <p:custDataLst>
                <p:tags r:id="rId106"/>
              </p:custDataLst>
            </p:nvPr>
          </p:nvSpPr>
          <p:spPr bwMode="auto">
            <a:xfrm flipV="1">
              <a:off x="3505200" y="5695889"/>
              <a:ext cx="228601" cy="1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anchor="ctr" anchorCtr="1">
              <a:noAutofit/>
            </a:bodyPr>
            <a:lstStyle/>
            <a:p>
              <a:endParaRPr lang="en-US" dirty="0"/>
            </a:p>
          </p:txBody>
        </p:sp>
        <p:sp>
          <p:nvSpPr>
            <p:cNvPr id="194" name="Line 25"/>
            <p:cNvSpPr>
              <a:spLocks noChangeShapeType="1"/>
            </p:cNvSpPr>
            <p:nvPr>
              <p:custDataLst>
                <p:tags r:id="rId107"/>
              </p:custDataLst>
            </p:nvPr>
          </p:nvSpPr>
          <p:spPr bwMode="auto">
            <a:xfrm flipV="1">
              <a:off x="3505200" y="5391089"/>
              <a:ext cx="228601" cy="1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anchor="ctr" anchorCtr="1">
              <a:noAutofit/>
            </a:bodyPr>
            <a:lstStyle/>
            <a:p>
              <a:endParaRPr lang="en-US" dirty="0"/>
            </a:p>
          </p:txBody>
        </p:sp>
        <p:sp>
          <p:nvSpPr>
            <p:cNvPr id="195" name="Line 25"/>
            <p:cNvSpPr>
              <a:spLocks noChangeShapeType="1"/>
            </p:cNvSpPr>
            <p:nvPr>
              <p:custDataLst>
                <p:tags r:id="rId108"/>
              </p:custDataLst>
            </p:nvPr>
          </p:nvSpPr>
          <p:spPr bwMode="auto">
            <a:xfrm flipV="1">
              <a:off x="5562599" y="5695889"/>
              <a:ext cx="228601" cy="1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anchor="ctr" anchorCtr="1">
              <a:noAutofit/>
            </a:bodyPr>
            <a:lstStyle/>
            <a:p>
              <a:endParaRPr lang="en-US" dirty="0"/>
            </a:p>
          </p:txBody>
        </p:sp>
        <p:sp>
          <p:nvSpPr>
            <p:cNvPr id="196" name="Line 25"/>
            <p:cNvSpPr>
              <a:spLocks noChangeShapeType="1"/>
            </p:cNvSpPr>
            <p:nvPr>
              <p:custDataLst>
                <p:tags r:id="rId109"/>
              </p:custDataLst>
            </p:nvPr>
          </p:nvSpPr>
          <p:spPr bwMode="auto">
            <a:xfrm flipV="1">
              <a:off x="5562599" y="5391089"/>
              <a:ext cx="228601" cy="1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anchor="ctr" anchorCtr="1">
              <a:noAutofit/>
            </a:bodyPr>
            <a:lstStyle/>
            <a:p>
              <a:endParaRPr lang="en-US" dirty="0"/>
            </a:p>
          </p:txBody>
        </p:sp>
        <p:sp>
          <p:nvSpPr>
            <p:cNvPr id="197" name="Line 25"/>
            <p:cNvSpPr>
              <a:spLocks noChangeShapeType="1"/>
            </p:cNvSpPr>
            <p:nvPr>
              <p:custDataLst>
                <p:tags r:id="rId110"/>
              </p:custDataLst>
            </p:nvPr>
          </p:nvSpPr>
          <p:spPr bwMode="auto">
            <a:xfrm flipV="1">
              <a:off x="7543799" y="5695890"/>
              <a:ext cx="228601" cy="1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anchor="ctr" anchorCtr="1">
              <a:noAutofit/>
            </a:bodyPr>
            <a:lstStyle/>
            <a:p>
              <a:endParaRPr lang="en-US" dirty="0"/>
            </a:p>
          </p:txBody>
        </p:sp>
        <p:sp>
          <p:nvSpPr>
            <p:cNvPr id="198" name="Line 25"/>
            <p:cNvSpPr>
              <a:spLocks noChangeShapeType="1"/>
            </p:cNvSpPr>
            <p:nvPr>
              <p:custDataLst>
                <p:tags r:id="rId111"/>
              </p:custDataLst>
            </p:nvPr>
          </p:nvSpPr>
          <p:spPr bwMode="auto">
            <a:xfrm flipV="1">
              <a:off x="7543799" y="5391090"/>
              <a:ext cx="228601" cy="1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anchor="ctr" anchorCtr="1">
              <a:noAutofit/>
            </a:bodyPr>
            <a:lstStyle/>
            <a:p>
              <a:endParaRPr lang="en-US" dirty="0"/>
            </a:p>
          </p:txBody>
        </p:sp>
        <p:sp>
          <p:nvSpPr>
            <p:cNvPr id="162" name="Oval 17"/>
            <p:cNvSpPr>
              <a:spLocks noChangeArrowheads="1"/>
            </p:cNvSpPr>
            <p:nvPr>
              <p:custDataLst>
                <p:tags r:id="rId112"/>
              </p:custDataLst>
            </p:nvPr>
          </p:nvSpPr>
          <p:spPr bwMode="auto">
            <a:xfrm>
              <a:off x="2476500" y="1039467"/>
              <a:ext cx="1066800" cy="762000"/>
            </a:xfrm>
            <a:prstGeom prst="ellipse">
              <a:avLst/>
            </a:prstGeom>
            <a:solidFill>
              <a:schemeClr val="bg2"/>
            </a:solidFill>
            <a:ln w="25400" algn="ctr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>
              <a:noAutofit/>
            </a:bodyPr>
            <a:lstStyle/>
            <a:p>
              <a:pPr algn="ctr" eaLnBrk="1" hangingPunct="1">
                <a:lnSpc>
                  <a:spcPct val="80000"/>
                </a:lnSpc>
                <a:buClr>
                  <a:srgbClr val="40458C"/>
                </a:buClr>
                <a:buSzPct val="100000"/>
                <a:buFont typeface="Times New Roman" pitchFamily="18" charset="0"/>
                <a:buNone/>
              </a:pPr>
              <a:r>
                <a:rPr lang="en-US" sz="1400" dirty="0" smtClean="0">
                  <a:solidFill>
                    <a:srgbClr val="FFFFFF"/>
                  </a:solidFill>
                  <a:latin typeface="Calibri"/>
                </a:rPr>
                <a:t>compute</a:t>
              </a:r>
              <a:br>
                <a:rPr lang="en-US" sz="1400" dirty="0" smtClean="0">
                  <a:solidFill>
                    <a:srgbClr val="FFFFFF"/>
                  </a:solidFill>
                  <a:latin typeface="Calibri"/>
                </a:rPr>
              </a:br>
              <a:r>
                <a:rPr lang="en-US" sz="1400" dirty="0" smtClean="0">
                  <a:solidFill>
                    <a:srgbClr val="FFFFFF"/>
                  </a:solidFill>
                  <a:latin typeface="Calibri"/>
                </a:rPr>
                <a:t>jump/branch</a:t>
              </a:r>
              <a:br>
                <a:rPr lang="en-US" sz="1400" dirty="0" smtClean="0">
                  <a:solidFill>
                    <a:srgbClr val="FFFFFF"/>
                  </a:solidFill>
                  <a:latin typeface="Calibri"/>
                </a:rPr>
              </a:br>
              <a:r>
                <a:rPr lang="en-US" sz="1400" dirty="0" smtClean="0">
                  <a:solidFill>
                    <a:srgbClr val="FFFFFF"/>
                  </a:solidFill>
                  <a:latin typeface="Calibri"/>
                </a:rPr>
                <a:t>targets</a:t>
              </a:r>
              <a:endParaRPr lang="en-US" sz="1400" dirty="0">
                <a:solidFill>
                  <a:srgbClr val="FFFFFF"/>
                </a:solidFill>
                <a:latin typeface="Calibri"/>
              </a:endParaRPr>
            </a:p>
          </p:txBody>
        </p:sp>
        <p:grpSp>
          <p:nvGrpSpPr>
            <p:cNvPr id="164" name="Group 163"/>
            <p:cNvGrpSpPr/>
            <p:nvPr>
              <p:custDataLst>
                <p:tags r:id="rId113"/>
              </p:custDataLst>
            </p:nvPr>
          </p:nvGrpSpPr>
          <p:grpSpPr>
            <a:xfrm>
              <a:off x="838200" y="3028890"/>
              <a:ext cx="304800" cy="304800"/>
              <a:chOff x="990600" y="2971800"/>
              <a:chExt cx="304800" cy="304800"/>
            </a:xfrm>
            <a:solidFill>
              <a:schemeClr val="tx1"/>
            </a:solidFill>
          </p:grpSpPr>
          <p:sp>
            <p:nvSpPr>
              <p:cNvPr id="165" name="Freeform 164"/>
              <p:cNvSpPr/>
              <p:nvPr>
                <p:custDataLst>
                  <p:tags r:id="rId131"/>
                </p:custDataLst>
              </p:nvPr>
            </p:nvSpPr>
            <p:spPr>
              <a:xfrm>
                <a:off x="990600" y="2971800"/>
                <a:ext cx="304800" cy="304800"/>
              </a:xfrm>
              <a:custGeom>
                <a:avLst/>
                <a:gdLst>
                  <a:gd name="connsiteX0" fmla="*/ 0 w 685800"/>
                  <a:gd name="connsiteY0" fmla="*/ 0 h 762000"/>
                  <a:gd name="connsiteX1" fmla="*/ 685800 w 685800"/>
                  <a:gd name="connsiteY1" fmla="*/ 0 h 762000"/>
                  <a:gd name="connsiteX2" fmla="*/ 685800 w 685800"/>
                  <a:gd name="connsiteY2" fmla="*/ 762000 h 762000"/>
                  <a:gd name="connsiteX3" fmla="*/ 0 w 685800"/>
                  <a:gd name="connsiteY3" fmla="*/ 762000 h 762000"/>
                  <a:gd name="connsiteX4" fmla="*/ 0 w 685800"/>
                  <a:gd name="connsiteY4" fmla="*/ 0 h 762000"/>
                  <a:gd name="connsiteX0" fmla="*/ 0 w 685800"/>
                  <a:gd name="connsiteY0" fmla="*/ 0 h 762000"/>
                  <a:gd name="connsiteX1" fmla="*/ 685800 w 685800"/>
                  <a:gd name="connsiteY1" fmla="*/ 190500 h 762000"/>
                  <a:gd name="connsiteX2" fmla="*/ 685800 w 685800"/>
                  <a:gd name="connsiteY2" fmla="*/ 762000 h 762000"/>
                  <a:gd name="connsiteX3" fmla="*/ 0 w 685800"/>
                  <a:gd name="connsiteY3" fmla="*/ 762000 h 762000"/>
                  <a:gd name="connsiteX4" fmla="*/ 0 w 685800"/>
                  <a:gd name="connsiteY4" fmla="*/ 0 h 762000"/>
                  <a:gd name="connsiteX0" fmla="*/ 0 w 685800"/>
                  <a:gd name="connsiteY0" fmla="*/ 0 h 762000"/>
                  <a:gd name="connsiteX1" fmla="*/ 685800 w 685800"/>
                  <a:gd name="connsiteY1" fmla="*/ 190500 h 762000"/>
                  <a:gd name="connsiteX2" fmla="*/ 685800 w 685800"/>
                  <a:gd name="connsiteY2" fmla="*/ 571500 h 762000"/>
                  <a:gd name="connsiteX3" fmla="*/ 0 w 685800"/>
                  <a:gd name="connsiteY3" fmla="*/ 762000 h 762000"/>
                  <a:gd name="connsiteX4" fmla="*/ 0 w 685800"/>
                  <a:gd name="connsiteY4" fmla="*/ 0 h 762000"/>
                  <a:gd name="connsiteX0" fmla="*/ 0 w 685800"/>
                  <a:gd name="connsiteY0" fmla="*/ 0 h 762000"/>
                  <a:gd name="connsiteX1" fmla="*/ 685800 w 685800"/>
                  <a:gd name="connsiteY1" fmla="*/ 317500 h 762000"/>
                  <a:gd name="connsiteX2" fmla="*/ 685800 w 685800"/>
                  <a:gd name="connsiteY2" fmla="*/ 571500 h 762000"/>
                  <a:gd name="connsiteX3" fmla="*/ 0 w 685800"/>
                  <a:gd name="connsiteY3" fmla="*/ 762000 h 762000"/>
                  <a:gd name="connsiteX4" fmla="*/ 0 w 685800"/>
                  <a:gd name="connsiteY4" fmla="*/ 0 h 762000"/>
                  <a:gd name="connsiteX0" fmla="*/ 0 w 685800"/>
                  <a:gd name="connsiteY0" fmla="*/ 0 h 952500"/>
                  <a:gd name="connsiteX1" fmla="*/ 685800 w 685800"/>
                  <a:gd name="connsiteY1" fmla="*/ 317500 h 952500"/>
                  <a:gd name="connsiteX2" fmla="*/ 685800 w 685800"/>
                  <a:gd name="connsiteY2" fmla="*/ 952500 h 952500"/>
                  <a:gd name="connsiteX3" fmla="*/ 0 w 685800"/>
                  <a:gd name="connsiteY3" fmla="*/ 762000 h 952500"/>
                  <a:gd name="connsiteX4" fmla="*/ 0 w 685800"/>
                  <a:gd name="connsiteY4" fmla="*/ 0 h 952500"/>
                  <a:gd name="connsiteX0" fmla="*/ 0 w 685800"/>
                  <a:gd name="connsiteY0" fmla="*/ 0 h 1270000"/>
                  <a:gd name="connsiteX1" fmla="*/ 685800 w 685800"/>
                  <a:gd name="connsiteY1" fmla="*/ 317500 h 1270000"/>
                  <a:gd name="connsiteX2" fmla="*/ 685800 w 685800"/>
                  <a:gd name="connsiteY2" fmla="*/ 952500 h 1270000"/>
                  <a:gd name="connsiteX3" fmla="*/ 0 w 685800"/>
                  <a:gd name="connsiteY3" fmla="*/ 1270000 h 1270000"/>
                  <a:gd name="connsiteX4" fmla="*/ 0 w 685800"/>
                  <a:gd name="connsiteY4" fmla="*/ 0 h 1270000"/>
                  <a:gd name="connsiteX0" fmla="*/ 0 w 685800"/>
                  <a:gd name="connsiteY0" fmla="*/ 0 h 1270000"/>
                  <a:gd name="connsiteX1" fmla="*/ 685800 w 685800"/>
                  <a:gd name="connsiteY1" fmla="*/ 317500 h 1270000"/>
                  <a:gd name="connsiteX2" fmla="*/ 685800 w 685800"/>
                  <a:gd name="connsiteY2" fmla="*/ 952500 h 1270000"/>
                  <a:gd name="connsiteX3" fmla="*/ 0 w 685800"/>
                  <a:gd name="connsiteY3" fmla="*/ 1270000 h 1270000"/>
                  <a:gd name="connsiteX4" fmla="*/ 0 w 685800"/>
                  <a:gd name="connsiteY4" fmla="*/ 635000 h 1270000"/>
                  <a:gd name="connsiteX5" fmla="*/ 0 w 685800"/>
                  <a:gd name="connsiteY5" fmla="*/ 0 h 1270000"/>
                  <a:gd name="connsiteX0" fmla="*/ 0 w 685800"/>
                  <a:gd name="connsiteY0" fmla="*/ 0 h 1270000"/>
                  <a:gd name="connsiteX1" fmla="*/ 685800 w 685800"/>
                  <a:gd name="connsiteY1" fmla="*/ 317500 h 1270000"/>
                  <a:gd name="connsiteX2" fmla="*/ 685800 w 685800"/>
                  <a:gd name="connsiteY2" fmla="*/ 952500 h 1270000"/>
                  <a:gd name="connsiteX3" fmla="*/ 0 w 685800"/>
                  <a:gd name="connsiteY3" fmla="*/ 1270000 h 1270000"/>
                  <a:gd name="connsiteX4" fmla="*/ 171450 w 685800"/>
                  <a:gd name="connsiteY4" fmla="*/ 635000 h 1270000"/>
                  <a:gd name="connsiteX5" fmla="*/ 0 w 685800"/>
                  <a:gd name="connsiteY5" fmla="*/ 0 h 1270000"/>
                  <a:gd name="connsiteX0" fmla="*/ 0 w 685800"/>
                  <a:gd name="connsiteY0" fmla="*/ 0 h 1270000"/>
                  <a:gd name="connsiteX1" fmla="*/ 685800 w 685800"/>
                  <a:gd name="connsiteY1" fmla="*/ 317500 h 1270000"/>
                  <a:gd name="connsiteX2" fmla="*/ 685800 w 685800"/>
                  <a:gd name="connsiteY2" fmla="*/ 952500 h 1270000"/>
                  <a:gd name="connsiteX3" fmla="*/ 0 w 685800"/>
                  <a:gd name="connsiteY3" fmla="*/ 1270000 h 1270000"/>
                  <a:gd name="connsiteX4" fmla="*/ 171450 w 685800"/>
                  <a:gd name="connsiteY4" fmla="*/ 635000 h 1270000"/>
                  <a:gd name="connsiteX5" fmla="*/ 0 w 685800"/>
                  <a:gd name="connsiteY5" fmla="*/ 508000 h 1270000"/>
                  <a:gd name="connsiteX6" fmla="*/ 0 w 685800"/>
                  <a:gd name="connsiteY6" fmla="*/ 0 h 1270000"/>
                  <a:gd name="connsiteX0" fmla="*/ 0 w 685800"/>
                  <a:gd name="connsiteY0" fmla="*/ 0 h 1270000"/>
                  <a:gd name="connsiteX1" fmla="*/ 685800 w 685800"/>
                  <a:gd name="connsiteY1" fmla="*/ 317500 h 1270000"/>
                  <a:gd name="connsiteX2" fmla="*/ 685800 w 685800"/>
                  <a:gd name="connsiteY2" fmla="*/ 952500 h 1270000"/>
                  <a:gd name="connsiteX3" fmla="*/ 0 w 685800"/>
                  <a:gd name="connsiteY3" fmla="*/ 1270000 h 1270000"/>
                  <a:gd name="connsiteX4" fmla="*/ 0 w 685800"/>
                  <a:gd name="connsiteY4" fmla="*/ 762000 h 1270000"/>
                  <a:gd name="connsiteX5" fmla="*/ 171450 w 685800"/>
                  <a:gd name="connsiteY5" fmla="*/ 635000 h 1270000"/>
                  <a:gd name="connsiteX6" fmla="*/ 0 w 685800"/>
                  <a:gd name="connsiteY6" fmla="*/ 508000 h 1270000"/>
                  <a:gd name="connsiteX7" fmla="*/ 0 w 685800"/>
                  <a:gd name="connsiteY7" fmla="*/ 0 h 1270000"/>
                  <a:gd name="connsiteX0" fmla="*/ 0 w 685800"/>
                  <a:gd name="connsiteY0" fmla="*/ 0 h 1270000"/>
                  <a:gd name="connsiteX1" fmla="*/ 685800 w 685800"/>
                  <a:gd name="connsiteY1" fmla="*/ 317500 h 1270000"/>
                  <a:gd name="connsiteX2" fmla="*/ 685800 w 685800"/>
                  <a:gd name="connsiteY2" fmla="*/ 952500 h 1270000"/>
                  <a:gd name="connsiteX3" fmla="*/ 0 w 685800"/>
                  <a:gd name="connsiteY3" fmla="*/ 1270000 h 1270000"/>
                  <a:gd name="connsiteX4" fmla="*/ 0 w 685800"/>
                  <a:gd name="connsiteY4" fmla="*/ 762000 h 1270000"/>
                  <a:gd name="connsiteX5" fmla="*/ 97971 w 685800"/>
                  <a:gd name="connsiteY5" fmla="*/ 635000 h 1270000"/>
                  <a:gd name="connsiteX6" fmla="*/ 0 w 685800"/>
                  <a:gd name="connsiteY6" fmla="*/ 508000 h 1270000"/>
                  <a:gd name="connsiteX7" fmla="*/ 0 w 685800"/>
                  <a:gd name="connsiteY7" fmla="*/ 0 h 1270000"/>
                  <a:gd name="connsiteX0" fmla="*/ 0 w 685800"/>
                  <a:gd name="connsiteY0" fmla="*/ 0 h 1270000"/>
                  <a:gd name="connsiteX1" fmla="*/ 489857 w 685800"/>
                  <a:gd name="connsiteY1" fmla="*/ 317500 h 1270000"/>
                  <a:gd name="connsiteX2" fmla="*/ 685800 w 685800"/>
                  <a:gd name="connsiteY2" fmla="*/ 952500 h 1270000"/>
                  <a:gd name="connsiteX3" fmla="*/ 0 w 685800"/>
                  <a:gd name="connsiteY3" fmla="*/ 1270000 h 1270000"/>
                  <a:gd name="connsiteX4" fmla="*/ 0 w 685800"/>
                  <a:gd name="connsiteY4" fmla="*/ 762000 h 1270000"/>
                  <a:gd name="connsiteX5" fmla="*/ 97971 w 685800"/>
                  <a:gd name="connsiteY5" fmla="*/ 635000 h 1270000"/>
                  <a:gd name="connsiteX6" fmla="*/ 0 w 685800"/>
                  <a:gd name="connsiteY6" fmla="*/ 508000 h 1270000"/>
                  <a:gd name="connsiteX7" fmla="*/ 0 w 685800"/>
                  <a:gd name="connsiteY7" fmla="*/ 0 h 1270000"/>
                  <a:gd name="connsiteX0" fmla="*/ 0 w 489857"/>
                  <a:gd name="connsiteY0" fmla="*/ 0 h 1270000"/>
                  <a:gd name="connsiteX1" fmla="*/ 489857 w 489857"/>
                  <a:gd name="connsiteY1" fmla="*/ 317500 h 1270000"/>
                  <a:gd name="connsiteX2" fmla="*/ 489857 w 489857"/>
                  <a:gd name="connsiteY2" fmla="*/ 952500 h 1270000"/>
                  <a:gd name="connsiteX3" fmla="*/ 0 w 489857"/>
                  <a:gd name="connsiteY3" fmla="*/ 1270000 h 1270000"/>
                  <a:gd name="connsiteX4" fmla="*/ 0 w 489857"/>
                  <a:gd name="connsiteY4" fmla="*/ 762000 h 1270000"/>
                  <a:gd name="connsiteX5" fmla="*/ 97971 w 489857"/>
                  <a:gd name="connsiteY5" fmla="*/ 635000 h 1270000"/>
                  <a:gd name="connsiteX6" fmla="*/ 0 w 489857"/>
                  <a:gd name="connsiteY6" fmla="*/ 508000 h 1270000"/>
                  <a:gd name="connsiteX7" fmla="*/ 0 w 489857"/>
                  <a:gd name="connsiteY7" fmla="*/ 0 h 1270000"/>
                  <a:gd name="connsiteX0" fmla="*/ 0 w 489857"/>
                  <a:gd name="connsiteY0" fmla="*/ 0 h 1270000"/>
                  <a:gd name="connsiteX1" fmla="*/ 489857 w 489857"/>
                  <a:gd name="connsiteY1" fmla="*/ 317500 h 1270000"/>
                  <a:gd name="connsiteX2" fmla="*/ 489857 w 489857"/>
                  <a:gd name="connsiteY2" fmla="*/ 952500 h 1270000"/>
                  <a:gd name="connsiteX3" fmla="*/ 0 w 489857"/>
                  <a:gd name="connsiteY3" fmla="*/ 1270000 h 1270000"/>
                  <a:gd name="connsiteX4" fmla="*/ 0 w 489857"/>
                  <a:gd name="connsiteY4" fmla="*/ 762000 h 1270000"/>
                  <a:gd name="connsiteX5" fmla="*/ 97971 w 489857"/>
                  <a:gd name="connsiteY5" fmla="*/ 635000 h 1270000"/>
                  <a:gd name="connsiteX6" fmla="*/ 0 w 489857"/>
                  <a:gd name="connsiteY6" fmla="*/ 508000 h 1270000"/>
                  <a:gd name="connsiteX7" fmla="*/ 0 w 489857"/>
                  <a:gd name="connsiteY7" fmla="*/ 0 h 1270000"/>
                  <a:gd name="connsiteX0" fmla="*/ 0 w 489857"/>
                  <a:gd name="connsiteY0" fmla="*/ 0 h 1270000"/>
                  <a:gd name="connsiteX1" fmla="*/ 489857 w 489857"/>
                  <a:gd name="connsiteY1" fmla="*/ 317500 h 1270000"/>
                  <a:gd name="connsiteX2" fmla="*/ 489857 w 489857"/>
                  <a:gd name="connsiteY2" fmla="*/ 952500 h 1270000"/>
                  <a:gd name="connsiteX3" fmla="*/ 0 w 489857"/>
                  <a:gd name="connsiteY3" fmla="*/ 1270000 h 1270000"/>
                  <a:gd name="connsiteX4" fmla="*/ 0 w 489857"/>
                  <a:gd name="connsiteY4" fmla="*/ 762000 h 1270000"/>
                  <a:gd name="connsiteX5" fmla="*/ 40821 w 489857"/>
                  <a:gd name="connsiteY5" fmla="*/ 635000 h 1270000"/>
                  <a:gd name="connsiteX6" fmla="*/ 0 w 489857"/>
                  <a:gd name="connsiteY6" fmla="*/ 508000 h 1270000"/>
                  <a:gd name="connsiteX7" fmla="*/ 0 w 489857"/>
                  <a:gd name="connsiteY7" fmla="*/ 0 h 1270000"/>
                  <a:gd name="connsiteX0" fmla="*/ 0 w 489857"/>
                  <a:gd name="connsiteY0" fmla="*/ 0 h 1270000"/>
                  <a:gd name="connsiteX1" fmla="*/ 489857 w 489857"/>
                  <a:gd name="connsiteY1" fmla="*/ 317500 h 1270000"/>
                  <a:gd name="connsiteX2" fmla="*/ 489857 w 489857"/>
                  <a:gd name="connsiteY2" fmla="*/ 952500 h 1270000"/>
                  <a:gd name="connsiteX3" fmla="*/ 0 w 489857"/>
                  <a:gd name="connsiteY3" fmla="*/ 1270000 h 1270000"/>
                  <a:gd name="connsiteX4" fmla="*/ 0 w 489857"/>
                  <a:gd name="connsiteY4" fmla="*/ 762000 h 1270000"/>
                  <a:gd name="connsiteX5" fmla="*/ 40821 w 489857"/>
                  <a:gd name="connsiteY5" fmla="*/ 635000 h 1270000"/>
                  <a:gd name="connsiteX6" fmla="*/ 0 w 489857"/>
                  <a:gd name="connsiteY6" fmla="*/ 555625 h 1270000"/>
                  <a:gd name="connsiteX7" fmla="*/ 0 w 489857"/>
                  <a:gd name="connsiteY7" fmla="*/ 0 h 1270000"/>
                  <a:gd name="connsiteX0" fmla="*/ 0 w 489857"/>
                  <a:gd name="connsiteY0" fmla="*/ 0 h 1270000"/>
                  <a:gd name="connsiteX1" fmla="*/ 489857 w 489857"/>
                  <a:gd name="connsiteY1" fmla="*/ 317500 h 1270000"/>
                  <a:gd name="connsiteX2" fmla="*/ 489857 w 489857"/>
                  <a:gd name="connsiteY2" fmla="*/ 952500 h 1270000"/>
                  <a:gd name="connsiteX3" fmla="*/ 0 w 489857"/>
                  <a:gd name="connsiteY3" fmla="*/ 1270000 h 1270000"/>
                  <a:gd name="connsiteX4" fmla="*/ 0 w 489857"/>
                  <a:gd name="connsiteY4" fmla="*/ 714375 h 1270000"/>
                  <a:gd name="connsiteX5" fmla="*/ 40821 w 489857"/>
                  <a:gd name="connsiteY5" fmla="*/ 635000 h 1270000"/>
                  <a:gd name="connsiteX6" fmla="*/ 0 w 489857"/>
                  <a:gd name="connsiteY6" fmla="*/ 555625 h 1270000"/>
                  <a:gd name="connsiteX7" fmla="*/ 0 w 489857"/>
                  <a:gd name="connsiteY7" fmla="*/ 0 h 127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89857" h="1270000">
                    <a:moveTo>
                      <a:pt x="0" y="0"/>
                    </a:moveTo>
                    <a:lnTo>
                      <a:pt x="489857" y="317500"/>
                    </a:lnTo>
                    <a:lnTo>
                      <a:pt x="489857" y="952500"/>
                    </a:lnTo>
                    <a:lnTo>
                      <a:pt x="0" y="1270000"/>
                    </a:lnTo>
                    <a:lnTo>
                      <a:pt x="0" y="714375"/>
                    </a:lnTo>
                    <a:lnTo>
                      <a:pt x="40821" y="635000"/>
                    </a:lnTo>
                    <a:lnTo>
                      <a:pt x="0" y="55562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28575">
                <a:solidFill>
                  <a:schemeClr val="bg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Text Box 11"/>
              <p:cNvSpPr txBox="1">
                <a:spLocks noChangeArrowheads="1"/>
              </p:cNvSpPr>
              <p:nvPr>
                <p:custDataLst>
                  <p:tags r:id="rId132"/>
                </p:custDataLst>
              </p:nvPr>
            </p:nvSpPr>
            <p:spPr bwMode="auto">
              <a:xfrm>
                <a:off x="1081086" y="3002753"/>
                <a:ext cx="152400" cy="228600"/>
              </a:xfrm>
              <a:prstGeom prst="rect">
                <a:avLst/>
              </a:prstGeom>
              <a:noFill/>
              <a:ln w="25400" algn="ctr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algn="ctr" eaLnBrk="1" hangingPunct="1">
                  <a:lnSpc>
                    <a:spcPct val="116000"/>
                  </a:lnSpc>
                  <a:buClr>
                    <a:srgbClr val="40458C"/>
                  </a:buClr>
                  <a:buSzPct val="100000"/>
                  <a:buFont typeface="Times New Roman" pitchFamily="18" charset="0"/>
                  <a:buNone/>
                </a:pPr>
                <a:r>
                  <a:rPr lang="en-US" sz="1600" dirty="0" smtClean="0">
                    <a:solidFill>
                      <a:srgbClr val="FFFFFF"/>
                    </a:solidFill>
                    <a:latin typeface="Consolas" pitchFamily="49" charset="0"/>
                  </a:rPr>
                  <a:t>+4</a:t>
                </a:r>
                <a:endParaRPr lang="en-US" sz="1600" dirty="0">
                  <a:solidFill>
                    <a:srgbClr val="FFFFFF"/>
                  </a:solidFill>
                  <a:latin typeface="Consolas" pitchFamily="49" charset="0"/>
                </a:endParaRPr>
              </a:p>
            </p:txBody>
          </p:sp>
        </p:grpSp>
        <p:sp>
          <p:nvSpPr>
            <p:cNvPr id="171" name="Line 25"/>
            <p:cNvSpPr>
              <a:spLocks noChangeShapeType="1"/>
            </p:cNvSpPr>
            <p:nvPr>
              <p:custDataLst>
                <p:tags r:id="rId114"/>
              </p:custDataLst>
            </p:nvPr>
          </p:nvSpPr>
          <p:spPr bwMode="auto">
            <a:xfrm flipV="1">
              <a:off x="990600" y="5010090"/>
              <a:ext cx="1" cy="228600"/>
            </a:xfrm>
            <a:prstGeom prst="line">
              <a:avLst/>
            </a:prstGeom>
            <a:noFill/>
            <a:ln w="25400" cap="sq">
              <a:solidFill>
                <a:schemeClr val="accent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anchor="ctr" anchorCtr="1">
              <a:noAutofit/>
            </a:bodyPr>
            <a:lstStyle/>
            <a:p>
              <a:endParaRPr lang="en-US" dirty="0"/>
            </a:p>
          </p:txBody>
        </p:sp>
        <p:sp>
          <p:nvSpPr>
            <p:cNvPr id="173" name="Line 49"/>
            <p:cNvSpPr>
              <a:spLocks noChangeShapeType="1"/>
            </p:cNvSpPr>
            <p:nvPr>
              <p:custDataLst>
                <p:tags r:id="rId115"/>
              </p:custDataLst>
            </p:nvPr>
          </p:nvSpPr>
          <p:spPr bwMode="auto">
            <a:xfrm>
              <a:off x="2057400" y="3790891"/>
              <a:ext cx="0" cy="1143000"/>
            </a:xfrm>
            <a:prstGeom prst="line">
              <a:avLst/>
            </a:prstGeom>
            <a:noFill/>
            <a:ln w="25400" cap="sq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cxnSp>
          <p:nvCxnSpPr>
            <p:cNvPr id="174" name="Straight Connector 173"/>
            <p:cNvCxnSpPr/>
            <p:nvPr>
              <p:custDataLst>
                <p:tags r:id="rId116"/>
              </p:custDataLst>
            </p:nvPr>
          </p:nvCxnSpPr>
          <p:spPr>
            <a:xfrm rot="5400000">
              <a:off x="4343400" y="3790890"/>
              <a:ext cx="152400" cy="0"/>
            </a:xfrm>
            <a:prstGeom prst="line">
              <a:avLst/>
            </a:prstGeom>
            <a:ln w="889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Line 49"/>
            <p:cNvSpPr>
              <a:spLocks noChangeShapeType="1"/>
            </p:cNvSpPr>
            <p:nvPr>
              <p:custDataLst>
                <p:tags r:id="rId117"/>
              </p:custDataLst>
            </p:nvPr>
          </p:nvSpPr>
          <p:spPr bwMode="auto">
            <a:xfrm>
              <a:off x="4419600" y="3333690"/>
              <a:ext cx="22654" cy="99060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159" name="Line 44"/>
            <p:cNvSpPr>
              <a:spLocks noChangeShapeType="1"/>
            </p:cNvSpPr>
            <p:nvPr>
              <p:custDataLst>
                <p:tags r:id="rId118"/>
              </p:custDataLst>
            </p:nvPr>
          </p:nvSpPr>
          <p:spPr bwMode="auto">
            <a:xfrm flipV="1">
              <a:off x="2209800" y="4343400"/>
              <a:ext cx="457200" cy="0"/>
            </a:xfrm>
            <a:prstGeom prst="line">
              <a:avLst/>
            </a:prstGeom>
            <a:noFill/>
            <a:ln w="25400" cap="sq">
              <a:solidFill>
                <a:srgbClr val="66FF33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146" name="Line 45"/>
            <p:cNvSpPr>
              <a:spLocks noChangeShapeType="1"/>
            </p:cNvSpPr>
            <p:nvPr>
              <p:custDataLst>
                <p:tags r:id="rId119"/>
              </p:custDataLst>
            </p:nvPr>
          </p:nvSpPr>
          <p:spPr bwMode="auto">
            <a:xfrm flipV="1">
              <a:off x="5486400" y="2952690"/>
              <a:ext cx="0" cy="228600"/>
            </a:xfrm>
            <a:prstGeom prst="line">
              <a:avLst/>
            </a:prstGeom>
            <a:noFill/>
            <a:ln w="25400" cap="sq">
              <a:solidFill>
                <a:srgbClr val="00FF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160" name="Oval 159"/>
            <p:cNvSpPr/>
            <p:nvPr>
              <p:custDataLst>
                <p:tags r:id="rId120"/>
              </p:custDataLst>
            </p:nvPr>
          </p:nvSpPr>
          <p:spPr>
            <a:xfrm>
              <a:off x="4645660" y="4343400"/>
              <a:ext cx="993140" cy="927103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rtlCol="0" anchor="ctr"/>
            <a:lstStyle/>
            <a:p>
              <a:pPr algn="ctr"/>
              <a:r>
                <a:rPr lang="en-US" dirty="0" smtClean="0"/>
                <a:t>forward</a:t>
              </a:r>
              <a:br>
                <a:rPr lang="en-US" dirty="0" smtClean="0"/>
              </a:br>
              <a:r>
                <a:rPr lang="en-US" dirty="0" smtClean="0"/>
                <a:t>unit</a:t>
              </a:r>
              <a:endParaRPr lang="en-US" dirty="0"/>
            </a:p>
          </p:txBody>
        </p:sp>
        <p:sp>
          <p:nvSpPr>
            <p:cNvPr id="161" name="Oval 160"/>
            <p:cNvSpPr/>
            <p:nvPr>
              <p:custDataLst>
                <p:tags r:id="rId121"/>
              </p:custDataLst>
            </p:nvPr>
          </p:nvSpPr>
          <p:spPr>
            <a:xfrm>
              <a:off x="2324099" y="4479351"/>
              <a:ext cx="1066802" cy="914401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rtlCol="0" anchor="ctr"/>
            <a:lstStyle/>
            <a:p>
              <a:pPr algn="ctr"/>
              <a:r>
                <a:rPr lang="en-US" dirty="0" smtClean="0"/>
                <a:t>detect</a:t>
              </a:r>
              <a:br>
                <a:rPr lang="en-US" dirty="0" smtClean="0"/>
              </a:br>
              <a:r>
                <a:rPr lang="en-US" dirty="0" smtClean="0"/>
                <a:t>hazard</a:t>
              </a:r>
              <a:endParaRPr lang="en-US" dirty="0"/>
            </a:p>
          </p:txBody>
        </p:sp>
        <p:sp>
          <p:nvSpPr>
            <p:cNvPr id="217" name="Rectangle 19"/>
            <p:cNvSpPr>
              <a:spLocks noChangeArrowheads="1"/>
            </p:cNvSpPr>
            <p:nvPr>
              <p:custDataLst>
                <p:tags r:id="rId122"/>
              </p:custDataLst>
            </p:nvPr>
          </p:nvSpPr>
          <p:spPr bwMode="auto">
            <a:xfrm>
              <a:off x="4343400" y="2362200"/>
              <a:ext cx="152400" cy="609600"/>
            </a:xfrm>
            <a:custGeom>
              <a:avLst/>
              <a:gdLst>
                <a:gd name="connsiteX0" fmla="*/ 0 w 609600"/>
                <a:gd name="connsiteY0" fmla="*/ 0 h 1143000"/>
                <a:gd name="connsiteX1" fmla="*/ 609600 w 609600"/>
                <a:gd name="connsiteY1" fmla="*/ 0 h 1143000"/>
                <a:gd name="connsiteX2" fmla="*/ 609600 w 609600"/>
                <a:gd name="connsiteY2" fmla="*/ 1143000 h 1143000"/>
                <a:gd name="connsiteX3" fmla="*/ 0 w 609600"/>
                <a:gd name="connsiteY3" fmla="*/ 1143000 h 1143000"/>
                <a:gd name="connsiteX4" fmla="*/ 0 w 609600"/>
                <a:gd name="connsiteY4" fmla="*/ 0 h 1143000"/>
                <a:gd name="connsiteX0" fmla="*/ 0 w 609600"/>
                <a:gd name="connsiteY0" fmla="*/ 0 h 1143000"/>
                <a:gd name="connsiteX1" fmla="*/ 609600 w 609600"/>
                <a:gd name="connsiteY1" fmla="*/ 152400 h 1143000"/>
                <a:gd name="connsiteX2" fmla="*/ 609600 w 609600"/>
                <a:gd name="connsiteY2" fmla="*/ 1143000 h 1143000"/>
                <a:gd name="connsiteX3" fmla="*/ 0 w 609600"/>
                <a:gd name="connsiteY3" fmla="*/ 1143000 h 1143000"/>
                <a:gd name="connsiteX4" fmla="*/ 0 w 609600"/>
                <a:gd name="connsiteY4" fmla="*/ 0 h 1143000"/>
                <a:gd name="connsiteX0" fmla="*/ 0 w 609600"/>
                <a:gd name="connsiteY0" fmla="*/ 0 h 1143000"/>
                <a:gd name="connsiteX1" fmla="*/ 609600 w 609600"/>
                <a:gd name="connsiteY1" fmla="*/ 152400 h 1143000"/>
                <a:gd name="connsiteX2" fmla="*/ 609600 w 609600"/>
                <a:gd name="connsiteY2" fmla="*/ 990600 h 1143000"/>
                <a:gd name="connsiteX3" fmla="*/ 0 w 609600"/>
                <a:gd name="connsiteY3" fmla="*/ 1143000 h 1143000"/>
                <a:gd name="connsiteX4" fmla="*/ 0 w 609600"/>
                <a:gd name="connsiteY4" fmla="*/ 0 h 1143000"/>
                <a:gd name="connsiteX0" fmla="*/ 304800 w 609600"/>
                <a:gd name="connsiteY0" fmla="*/ 0 h 1143000"/>
                <a:gd name="connsiteX1" fmla="*/ 609600 w 609600"/>
                <a:gd name="connsiteY1" fmla="*/ 152400 h 1143000"/>
                <a:gd name="connsiteX2" fmla="*/ 609600 w 609600"/>
                <a:gd name="connsiteY2" fmla="*/ 990600 h 1143000"/>
                <a:gd name="connsiteX3" fmla="*/ 0 w 609600"/>
                <a:gd name="connsiteY3" fmla="*/ 1143000 h 1143000"/>
                <a:gd name="connsiteX4" fmla="*/ 304800 w 609600"/>
                <a:gd name="connsiteY4" fmla="*/ 0 h 1143000"/>
                <a:gd name="connsiteX0" fmla="*/ 0 w 304800"/>
                <a:gd name="connsiteY0" fmla="*/ 0 h 1143000"/>
                <a:gd name="connsiteX1" fmla="*/ 304800 w 304800"/>
                <a:gd name="connsiteY1" fmla="*/ 152400 h 1143000"/>
                <a:gd name="connsiteX2" fmla="*/ 304800 w 304800"/>
                <a:gd name="connsiteY2" fmla="*/ 990600 h 1143000"/>
                <a:gd name="connsiteX3" fmla="*/ 0 w 304800"/>
                <a:gd name="connsiteY3" fmla="*/ 1143000 h 1143000"/>
                <a:gd name="connsiteX4" fmla="*/ 0 w 304800"/>
                <a:gd name="connsiteY4" fmla="*/ 0 h 1143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1143000">
                  <a:moveTo>
                    <a:pt x="0" y="0"/>
                  </a:moveTo>
                  <a:lnTo>
                    <a:pt x="304800" y="152400"/>
                  </a:lnTo>
                  <a:lnTo>
                    <a:pt x="304800" y="990600"/>
                  </a:lnTo>
                  <a:lnTo>
                    <a:pt x="0" y="1143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218" name="Line 43"/>
            <p:cNvSpPr>
              <a:spLocks noChangeShapeType="1"/>
            </p:cNvSpPr>
            <p:nvPr>
              <p:custDataLst>
                <p:tags r:id="rId123"/>
              </p:custDataLst>
            </p:nvPr>
          </p:nvSpPr>
          <p:spPr bwMode="auto">
            <a:xfrm flipH="1">
              <a:off x="4267200" y="1143000"/>
              <a:ext cx="2133600" cy="0"/>
            </a:xfrm>
            <a:prstGeom prst="line">
              <a:avLst/>
            </a:prstGeom>
            <a:noFill/>
            <a:ln w="57150" cap="sq">
              <a:solidFill>
                <a:schemeClr val="accent4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220" name="Line 43"/>
            <p:cNvSpPr>
              <a:spLocks noChangeShapeType="1"/>
            </p:cNvSpPr>
            <p:nvPr>
              <p:custDataLst>
                <p:tags r:id="rId124"/>
              </p:custDataLst>
            </p:nvPr>
          </p:nvSpPr>
          <p:spPr bwMode="auto">
            <a:xfrm flipH="1">
              <a:off x="6400800" y="1143000"/>
              <a:ext cx="0" cy="1276288"/>
            </a:xfrm>
            <a:prstGeom prst="line">
              <a:avLst/>
            </a:prstGeom>
            <a:noFill/>
            <a:ln w="57150" cap="sq">
              <a:solidFill>
                <a:schemeClr val="accent4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oval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221" name="Line 43"/>
            <p:cNvSpPr>
              <a:spLocks noChangeShapeType="1"/>
            </p:cNvSpPr>
            <p:nvPr>
              <p:custDataLst>
                <p:tags r:id="rId125"/>
              </p:custDataLst>
            </p:nvPr>
          </p:nvSpPr>
          <p:spPr bwMode="auto">
            <a:xfrm flipV="1">
              <a:off x="4114800" y="990600"/>
              <a:ext cx="0" cy="1733490"/>
            </a:xfrm>
            <a:prstGeom prst="line">
              <a:avLst/>
            </a:prstGeom>
            <a:noFill/>
            <a:ln w="57150" cap="sq">
              <a:solidFill>
                <a:schemeClr val="accent4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oval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222" name="Line 43"/>
            <p:cNvSpPr>
              <a:spLocks noChangeShapeType="1"/>
            </p:cNvSpPr>
            <p:nvPr>
              <p:custDataLst>
                <p:tags r:id="rId126"/>
              </p:custDataLst>
            </p:nvPr>
          </p:nvSpPr>
          <p:spPr bwMode="auto">
            <a:xfrm flipH="1" flipV="1">
              <a:off x="4267200" y="1142997"/>
              <a:ext cx="0" cy="1352492"/>
            </a:xfrm>
            <a:prstGeom prst="line">
              <a:avLst/>
            </a:prstGeom>
            <a:noFill/>
            <a:ln w="57150" cap="sq">
              <a:solidFill>
                <a:schemeClr val="accent4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224" name="Line 43"/>
            <p:cNvSpPr>
              <a:spLocks noChangeShapeType="1"/>
            </p:cNvSpPr>
            <p:nvPr>
              <p:custDataLst>
                <p:tags r:id="rId127"/>
              </p:custDataLst>
            </p:nvPr>
          </p:nvSpPr>
          <p:spPr bwMode="auto">
            <a:xfrm flipV="1">
              <a:off x="4114800" y="2743199"/>
              <a:ext cx="228600" cy="0"/>
            </a:xfrm>
            <a:prstGeom prst="line">
              <a:avLst/>
            </a:prstGeom>
            <a:noFill/>
            <a:ln w="57150" cap="sq">
              <a:solidFill>
                <a:schemeClr val="accent4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225" name="Line 43"/>
            <p:cNvSpPr>
              <a:spLocks noChangeShapeType="1"/>
            </p:cNvSpPr>
            <p:nvPr>
              <p:custDataLst>
                <p:tags r:id="rId128"/>
              </p:custDataLst>
            </p:nvPr>
          </p:nvSpPr>
          <p:spPr bwMode="auto">
            <a:xfrm flipV="1">
              <a:off x="4114800" y="1904999"/>
              <a:ext cx="304800" cy="0"/>
            </a:xfrm>
            <a:prstGeom prst="line">
              <a:avLst/>
            </a:prstGeom>
            <a:noFill/>
            <a:ln w="57150" cap="sq">
              <a:solidFill>
                <a:schemeClr val="accent4">
                  <a:lumMod val="60000"/>
                  <a:lumOff val="40000"/>
                </a:schemeClr>
              </a:solidFill>
              <a:prstDash val="solid"/>
              <a:round/>
              <a:headEnd type="oval" w="med" len="med"/>
              <a:tailEnd type="none" w="sm" len="sm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226" name="Line 43"/>
            <p:cNvSpPr>
              <a:spLocks noChangeShapeType="1"/>
            </p:cNvSpPr>
            <p:nvPr>
              <p:custDataLst>
                <p:tags r:id="rId129"/>
              </p:custDataLst>
            </p:nvPr>
          </p:nvSpPr>
          <p:spPr bwMode="auto">
            <a:xfrm flipV="1">
              <a:off x="4267200" y="1676399"/>
              <a:ext cx="175054" cy="1"/>
            </a:xfrm>
            <a:prstGeom prst="line">
              <a:avLst/>
            </a:prstGeom>
            <a:noFill/>
            <a:ln w="57150" cap="sq">
              <a:solidFill>
                <a:schemeClr val="accent4">
                  <a:lumMod val="60000"/>
                  <a:lumOff val="40000"/>
                </a:schemeClr>
              </a:solidFill>
              <a:prstDash val="solid"/>
              <a:round/>
              <a:headEnd type="oval" w="med" len="med"/>
              <a:tailEnd type="none" w="sm" len="sm"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  <p:sp>
          <p:nvSpPr>
            <p:cNvPr id="216" name="Rectangle 19"/>
            <p:cNvSpPr>
              <a:spLocks noChangeArrowheads="1"/>
            </p:cNvSpPr>
            <p:nvPr>
              <p:custDataLst>
                <p:tags r:id="rId130"/>
              </p:custDataLst>
            </p:nvPr>
          </p:nvSpPr>
          <p:spPr bwMode="auto">
            <a:xfrm>
              <a:off x="4419600" y="1600200"/>
              <a:ext cx="152400" cy="609600"/>
            </a:xfrm>
            <a:custGeom>
              <a:avLst/>
              <a:gdLst>
                <a:gd name="connsiteX0" fmla="*/ 0 w 609600"/>
                <a:gd name="connsiteY0" fmla="*/ 0 h 1143000"/>
                <a:gd name="connsiteX1" fmla="*/ 609600 w 609600"/>
                <a:gd name="connsiteY1" fmla="*/ 0 h 1143000"/>
                <a:gd name="connsiteX2" fmla="*/ 609600 w 609600"/>
                <a:gd name="connsiteY2" fmla="*/ 1143000 h 1143000"/>
                <a:gd name="connsiteX3" fmla="*/ 0 w 609600"/>
                <a:gd name="connsiteY3" fmla="*/ 1143000 h 1143000"/>
                <a:gd name="connsiteX4" fmla="*/ 0 w 609600"/>
                <a:gd name="connsiteY4" fmla="*/ 0 h 1143000"/>
                <a:gd name="connsiteX0" fmla="*/ 0 w 609600"/>
                <a:gd name="connsiteY0" fmla="*/ 0 h 1143000"/>
                <a:gd name="connsiteX1" fmla="*/ 609600 w 609600"/>
                <a:gd name="connsiteY1" fmla="*/ 152400 h 1143000"/>
                <a:gd name="connsiteX2" fmla="*/ 609600 w 609600"/>
                <a:gd name="connsiteY2" fmla="*/ 1143000 h 1143000"/>
                <a:gd name="connsiteX3" fmla="*/ 0 w 609600"/>
                <a:gd name="connsiteY3" fmla="*/ 1143000 h 1143000"/>
                <a:gd name="connsiteX4" fmla="*/ 0 w 609600"/>
                <a:gd name="connsiteY4" fmla="*/ 0 h 1143000"/>
                <a:gd name="connsiteX0" fmla="*/ 0 w 609600"/>
                <a:gd name="connsiteY0" fmla="*/ 0 h 1143000"/>
                <a:gd name="connsiteX1" fmla="*/ 609600 w 609600"/>
                <a:gd name="connsiteY1" fmla="*/ 152400 h 1143000"/>
                <a:gd name="connsiteX2" fmla="*/ 609600 w 609600"/>
                <a:gd name="connsiteY2" fmla="*/ 990600 h 1143000"/>
                <a:gd name="connsiteX3" fmla="*/ 0 w 609600"/>
                <a:gd name="connsiteY3" fmla="*/ 1143000 h 1143000"/>
                <a:gd name="connsiteX4" fmla="*/ 0 w 609600"/>
                <a:gd name="connsiteY4" fmla="*/ 0 h 1143000"/>
                <a:gd name="connsiteX0" fmla="*/ 304800 w 609600"/>
                <a:gd name="connsiteY0" fmla="*/ 0 h 1143000"/>
                <a:gd name="connsiteX1" fmla="*/ 609600 w 609600"/>
                <a:gd name="connsiteY1" fmla="*/ 152400 h 1143000"/>
                <a:gd name="connsiteX2" fmla="*/ 609600 w 609600"/>
                <a:gd name="connsiteY2" fmla="*/ 990600 h 1143000"/>
                <a:gd name="connsiteX3" fmla="*/ 0 w 609600"/>
                <a:gd name="connsiteY3" fmla="*/ 1143000 h 1143000"/>
                <a:gd name="connsiteX4" fmla="*/ 304800 w 609600"/>
                <a:gd name="connsiteY4" fmla="*/ 0 h 1143000"/>
                <a:gd name="connsiteX0" fmla="*/ 0 w 304800"/>
                <a:gd name="connsiteY0" fmla="*/ 0 h 1143000"/>
                <a:gd name="connsiteX1" fmla="*/ 304800 w 304800"/>
                <a:gd name="connsiteY1" fmla="*/ 152400 h 1143000"/>
                <a:gd name="connsiteX2" fmla="*/ 304800 w 304800"/>
                <a:gd name="connsiteY2" fmla="*/ 990600 h 1143000"/>
                <a:gd name="connsiteX3" fmla="*/ 0 w 304800"/>
                <a:gd name="connsiteY3" fmla="*/ 1143000 h 1143000"/>
                <a:gd name="connsiteX4" fmla="*/ 0 w 304800"/>
                <a:gd name="connsiteY4" fmla="*/ 0 h 1143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1143000">
                  <a:moveTo>
                    <a:pt x="0" y="0"/>
                  </a:moveTo>
                  <a:lnTo>
                    <a:pt x="304800" y="152400"/>
                  </a:lnTo>
                  <a:lnTo>
                    <a:pt x="304800" y="990600"/>
                  </a:lnTo>
                  <a:lnTo>
                    <a:pt x="0" y="1143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25400" cap="sq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 anchor="ctr" anchorCtr="1">
              <a:noAutofit/>
            </a:bodyPr>
            <a:lstStyle/>
            <a:p>
              <a:endParaRPr lang="en-US"/>
            </a:p>
          </p:txBody>
        </p:sp>
      </p:grpSp>
      <p:sp>
        <p:nvSpPr>
          <p:cNvPr id="8" name="Oval 7"/>
          <p:cNvSpPr/>
          <p:nvPr/>
        </p:nvSpPr>
        <p:spPr>
          <a:xfrm>
            <a:off x="2068689" y="1962090"/>
            <a:ext cx="1817511" cy="2095500"/>
          </a:xfrm>
          <a:prstGeom prst="ellipse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096001" y="3429000"/>
            <a:ext cx="1828800" cy="1733490"/>
          </a:xfrm>
          <a:prstGeom prst="ellipse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5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334" y="3657600"/>
            <a:ext cx="1493866" cy="1275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019800" y="5212258"/>
            <a:ext cx="1886157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Stack, Data, Code 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Stored in Memory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80748" y="2209800"/>
            <a:ext cx="105830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$0 (zero)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$1 ($at)</a:t>
            </a:r>
          </a:p>
          <a:p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>
                <a:solidFill>
                  <a:schemeClr val="accent1"/>
                </a:solidFill>
              </a:rPr>
              <a:t>$29 ($</a:t>
            </a:r>
            <a:r>
              <a:rPr lang="en-US" dirty="0" err="1" smtClean="0">
                <a:solidFill>
                  <a:schemeClr val="accent1"/>
                </a:solidFill>
              </a:rPr>
              <a:t>sp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$31 ($</a:t>
            </a:r>
            <a:r>
              <a:rPr lang="en-US" dirty="0" err="1" smtClean="0">
                <a:solidFill>
                  <a:schemeClr val="accent1"/>
                </a:solidFill>
              </a:rPr>
              <a:t>ra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-152399" y="1676400"/>
            <a:ext cx="1828800" cy="1733490"/>
          </a:xfrm>
          <a:prstGeom prst="ellipse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1" name="Picture 2"/>
          <p:cNvPicPr>
            <a:picLocks noChangeAspect="1" noChangeArrowheads="1"/>
          </p:cNvPicPr>
          <p:nvPr/>
        </p:nvPicPr>
        <p:blipFill>
          <a:blip r:embed="rId15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066" y="1905000"/>
            <a:ext cx="1493866" cy="1275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2" name="TextBox 201"/>
          <p:cNvSpPr txBox="1"/>
          <p:nvPr/>
        </p:nvSpPr>
        <p:spPr>
          <a:xfrm>
            <a:off x="0" y="1066800"/>
            <a:ext cx="242156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Code Stored in Memory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(also, data and stack)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05" name="Text Box 1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442254" y="1030026"/>
            <a:ext cx="762000" cy="304799"/>
          </a:xfrm>
          <a:prstGeom prst="rect">
            <a:avLst/>
          </a:prstGeom>
          <a:solidFill>
            <a:schemeClr val="bg2"/>
          </a:solidFill>
          <a:ln w="25400" cap="sq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 anchor="ctr" anchorCtr="1">
            <a:noAutofit/>
          </a:bodyPr>
          <a:lstStyle/>
          <a:p>
            <a:pPr algn="ctr" eaLnBrk="1" hangingPunct="1">
              <a:lnSpc>
                <a:spcPct val="116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dirty="0" smtClean="0">
                <a:solidFill>
                  <a:srgbClr val="FFFFFF"/>
                </a:solidFill>
                <a:latin typeface="Consolas" pitchFamily="49" charset="0"/>
              </a:rPr>
              <a:t>EPC</a:t>
            </a:r>
            <a:endParaRPr lang="en-US" dirty="0">
              <a:solidFill>
                <a:srgbClr val="FFFFFF"/>
              </a:solidFill>
              <a:latin typeface="Consolas" pitchFamily="49" charset="0"/>
            </a:endParaRPr>
          </a:p>
        </p:txBody>
      </p:sp>
      <p:sp>
        <p:nvSpPr>
          <p:cNvPr id="206" name="Text Box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419600" y="1447800"/>
            <a:ext cx="762000" cy="304799"/>
          </a:xfrm>
          <a:prstGeom prst="rect">
            <a:avLst/>
          </a:prstGeom>
          <a:solidFill>
            <a:schemeClr val="bg2"/>
          </a:solidFill>
          <a:ln w="25400" cap="sq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 lIns="0" rIns="0" anchor="ctr" anchorCtr="1">
            <a:noAutofit/>
          </a:bodyPr>
          <a:lstStyle/>
          <a:p>
            <a:pPr algn="ctr" eaLnBrk="1" hangingPunct="1">
              <a:lnSpc>
                <a:spcPct val="116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dirty="0" smtClean="0">
                <a:solidFill>
                  <a:srgbClr val="FFFFFF"/>
                </a:solidFill>
                <a:latin typeface="Consolas" pitchFamily="49" charset="0"/>
              </a:rPr>
              <a:t>Cause</a:t>
            </a:r>
            <a:endParaRPr lang="en-US" dirty="0">
              <a:solidFill>
                <a:srgbClr val="FFFFFF"/>
              </a:solidFill>
              <a:latin typeface="Consolas" pitchFamily="49" charset="0"/>
            </a:endParaRPr>
          </a:p>
        </p:txBody>
      </p:sp>
      <p:sp>
        <p:nvSpPr>
          <p:cNvPr id="19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6800" cy="533400"/>
          </a:xfrm>
        </p:spPr>
        <p:txBody>
          <a:bodyPr>
            <a:noAutofit/>
          </a:bodyPr>
          <a:lstStyle/>
          <a:p>
            <a:r>
              <a:rPr lang="en-US" dirty="0"/>
              <a:t>Hardware support for exceptions</a:t>
            </a:r>
          </a:p>
        </p:txBody>
      </p:sp>
    </p:spTree>
    <p:extLst>
      <p:ext uri="{BB962C8B-B14F-4D97-AF65-F5344CB8AC3E}">
        <p14:creationId xmlns:p14="http://schemas.microsoft.com/office/powerpoint/2010/main" val="193033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Precise exceptions</a:t>
            </a:r>
            <a:r>
              <a:rPr lang="en-US" dirty="0" smtClean="0"/>
              <a:t>: Hardware guarantees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(similar to a branch)</a:t>
            </a:r>
          </a:p>
          <a:p>
            <a:pPr lvl="1"/>
            <a:r>
              <a:rPr lang="en-US" dirty="0" smtClean="0"/>
              <a:t>Previous </a:t>
            </a:r>
            <a:r>
              <a:rPr lang="en-US" dirty="0"/>
              <a:t>instructions complete</a:t>
            </a:r>
          </a:p>
          <a:p>
            <a:pPr lvl="1"/>
            <a:r>
              <a:rPr lang="en-US" dirty="0"/>
              <a:t>Later instructions are flushed</a:t>
            </a:r>
          </a:p>
          <a:p>
            <a:pPr lvl="1"/>
            <a:r>
              <a:rPr lang="en-US" dirty="0"/>
              <a:t>EPC and cause register are set</a:t>
            </a:r>
          </a:p>
          <a:p>
            <a:pPr lvl="1"/>
            <a:r>
              <a:rPr lang="en-US" dirty="0"/>
              <a:t>Jump to prearranged address in OS</a:t>
            </a:r>
          </a:p>
          <a:p>
            <a:pPr lvl="1"/>
            <a:r>
              <a:rPr lang="en-US" dirty="0"/>
              <a:t>When you come back,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restart</a:t>
            </a:r>
            <a:r>
              <a:rPr lang="en-US" dirty="0"/>
              <a:t> instruction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Disable exceptions while responding to one</a:t>
            </a:r>
          </a:p>
          <a:p>
            <a:pPr lvl="2"/>
            <a:r>
              <a:rPr lang="en-US" dirty="0"/>
              <a:t>Otherwise can overwrite EPC and cause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6800" cy="533400"/>
          </a:xfrm>
        </p:spPr>
        <p:txBody>
          <a:bodyPr>
            <a:noAutofit/>
          </a:bodyPr>
          <a:lstStyle/>
          <a:p>
            <a:r>
              <a:rPr lang="en-US" dirty="0"/>
              <a:t>Hardware support for exceptions</a:t>
            </a:r>
          </a:p>
        </p:txBody>
      </p:sp>
    </p:spTree>
    <p:extLst>
      <p:ext uri="{BB962C8B-B14F-4D97-AF65-F5344CB8AC3E}">
        <p14:creationId xmlns:p14="http://schemas.microsoft.com/office/powerpoint/2010/main" val="895490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079DD-31D5-5845-89CE-17364B3AA3F0}" type="slidenum">
              <a:rPr lang="en-GB" smtClean="0"/>
              <a:pPr/>
              <a:t>33</a:t>
            </a:fld>
            <a:endParaRPr lang="en-GB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88738"/>
            <a:ext cx="5638800" cy="712759"/>
          </a:xfrm>
          <a:noFill/>
          <a:ln/>
        </p:spPr>
        <p:txBody>
          <a:bodyPr lIns="91294" tIns="45647" rIns="91294" bIns="45647" anchor="t">
            <a:normAutofit fontScale="90000"/>
          </a:bodyPr>
          <a:lstStyle/>
          <a:p>
            <a:pPr algn="ctr"/>
            <a:r>
              <a:rPr lang="en-US" dirty="0" smtClean="0"/>
              <a:t>Exceptional Control Flow</a:t>
            </a:r>
            <a:endParaRPr lang="en-US" dirty="0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2209800" y="777384"/>
            <a:ext cx="2059021" cy="10316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4759782" y="789742"/>
            <a:ext cx="2098218" cy="1019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08335" y="1809017"/>
            <a:ext cx="3130892" cy="1564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6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ahoma" charset="0"/>
              </a:rPr>
              <a:t>Hardware interrupts</a:t>
            </a:r>
          </a:p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i="1" dirty="0" smtClean="0">
                <a:solidFill>
                  <a:srgbClr val="FF0000"/>
                </a:solidFill>
                <a:latin typeface="Tahoma" charset="0"/>
              </a:rPr>
              <a:t>Asynchronous</a:t>
            </a:r>
          </a:p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i="1" dirty="0" smtClean="0">
                <a:solidFill>
                  <a:schemeClr val="bg1"/>
                </a:solidFill>
                <a:latin typeface="Tahoma" charset="0"/>
              </a:rPr>
              <a:t>= </a:t>
            </a:r>
            <a:r>
              <a:rPr lang="en-US" sz="2400" dirty="0" smtClean="0">
                <a:solidFill>
                  <a:schemeClr val="bg1"/>
                </a:solidFill>
                <a:latin typeface="Tahoma" charset="0"/>
              </a:rPr>
              <a:t>caused by events external to CPU</a:t>
            </a:r>
            <a:endParaRPr lang="en-US" sz="2400" i="1" dirty="0">
              <a:solidFill>
                <a:schemeClr val="bg1"/>
              </a:solidFill>
              <a:latin typeface="Tahoma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486400" y="1809017"/>
            <a:ext cx="3410978" cy="1564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6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ahoma" charset="0"/>
              </a:rPr>
              <a:t>Software exceptions</a:t>
            </a:r>
          </a:p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i="1" dirty="0">
                <a:solidFill>
                  <a:srgbClr val="FF0000"/>
                </a:solidFill>
                <a:latin typeface="Tahoma" charset="0"/>
              </a:rPr>
              <a:t>S</a:t>
            </a:r>
            <a:r>
              <a:rPr lang="en-US" sz="2400" i="1" dirty="0" smtClean="0">
                <a:solidFill>
                  <a:srgbClr val="FF0000"/>
                </a:solidFill>
                <a:latin typeface="Tahoma" charset="0"/>
              </a:rPr>
              <a:t>ynchronous</a:t>
            </a:r>
          </a:p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i="1" dirty="0" smtClean="0">
                <a:solidFill>
                  <a:schemeClr val="bg1"/>
                </a:solidFill>
                <a:latin typeface="Tahoma" charset="0"/>
              </a:rPr>
              <a:t>= </a:t>
            </a:r>
            <a:r>
              <a:rPr lang="en-US" sz="2400" dirty="0">
                <a:solidFill>
                  <a:schemeClr val="bg1"/>
                </a:solidFill>
                <a:latin typeface="Tahoma" charset="0"/>
              </a:rPr>
              <a:t>caused by </a:t>
            </a:r>
            <a:r>
              <a:rPr lang="en-US" sz="2400" dirty="0" smtClean="0">
                <a:solidFill>
                  <a:schemeClr val="bg1"/>
                </a:solidFill>
                <a:latin typeface="Tahoma" charset="0"/>
              </a:rPr>
              <a:t>CPU executing an instruction</a:t>
            </a:r>
            <a:endParaRPr lang="en-US" sz="2400" i="1" dirty="0">
              <a:solidFill>
                <a:schemeClr val="bg1"/>
              </a:solidFill>
              <a:latin typeface="Tahoma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3448" y="4477338"/>
            <a:ext cx="4697151" cy="1771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dirty="0" err="1" smtClean="0">
                <a:solidFill>
                  <a:schemeClr val="accent1"/>
                </a:solidFill>
                <a:latin typeface="Tahoma" charset="0"/>
              </a:rPr>
              <a:t>Maskable</a:t>
            </a:r>
            <a:endParaRPr lang="en-US" sz="2400" dirty="0" smtClean="0">
              <a:solidFill>
                <a:schemeClr val="accent1"/>
              </a:solidFill>
              <a:latin typeface="Tahoma" charset="0"/>
            </a:endParaRPr>
          </a:p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i="1" dirty="0" smtClean="0">
                <a:solidFill>
                  <a:srgbClr val="92D050"/>
                </a:solidFill>
                <a:latin typeface="Tahoma" charset="0"/>
              </a:rPr>
              <a:t>Can be turned off by CPU</a:t>
            </a:r>
          </a:p>
          <a:p>
            <a:pPr>
              <a:lnSpc>
                <a:spcPct val="84000"/>
              </a:lnSpc>
              <a:spcBef>
                <a:spcPts val="800"/>
              </a:spcBef>
            </a:pPr>
            <a:r>
              <a:rPr lang="en-US" sz="2200" dirty="0" smtClean="0">
                <a:latin typeface="Tahoma" charset="0"/>
              </a:rPr>
              <a:t>Example: alert </a:t>
            </a:r>
            <a:r>
              <a:rPr lang="en-US" sz="2200" dirty="0">
                <a:latin typeface="Tahoma" charset="0"/>
              </a:rPr>
              <a:t>from </a:t>
            </a:r>
            <a:r>
              <a:rPr lang="en-US" sz="2200" dirty="0" smtClean="0">
                <a:latin typeface="Tahoma" charset="0"/>
              </a:rPr>
              <a:t>network </a:t>
            </a:r>
            <a:r>
              <a:rPr lang="en-US" sz="2200" dirty="0">
                <a:latin typeface="Tahoma" charset="0"/>
              </a:rPr>
              <a:t>device that a packet just </a:t>
            </a:r>
            <a:r>
              <a:rPr lang="en-US" sz="2200" dirty="0" smtClean="0">
                <a:latin typeface="Tahoma" charset="0"/>
              </a:rPr>
              <a:t>arrived, clock </a:t>
            </a:r>
            <a:r>
              <a:rPr lang="en-US" sz="2200" dirty="0">
                <a:latin typeface="Tahoma" charset="0"/>
              </a:rPr>
              <a:t>notifying </a:t>
            </a:r>
            <a:r>
              <a:rPr lang="en-US" sz="2200" dirty="0" smtClean="0">
                <a:latin typeface="Tahoma" charset="0"/>
              </a:rPr>
              <a:t>CPU of clock tick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029200" y="4476684"/>
            <a:ext cx="3657600" cy="1771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dirty="0" err="1" smtClean="0">
                <a:solidFill>
                  <a:schemeClr val="accent1"/>
                </a:solidFill>
                <a:latin typeface="Tahoma" charset="0"/>
              </a:rPr>
              <a:t>Unmaskable</a:t>
            </a:r>
            <a:endParaRPr lang="en-US" sz="2400" dirty="0" smtClean="0">
              <a:solidFill>
                <a:schemeClr val="accent1"/>
              </a:solidFill>
              <a:latin typeface="Tahoma" charset="0"/>
            </a:endParaRPr>
          </a:p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i="1" dirty="0" smtClean="0">
                <a:solidFill>
                  <a:srgbClr val="92D050"/>
                </a:solidFill>
                <a:latin typeface="Tahoma" charset="0"/>
              </a:rPr>
              <a:t>Cannot be ignored</a:t>
            </a:r>
          </a:p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200" i="1" dirty="0" smtClean="0">
                <a:latin typeface="Tahoma" charset="0"/>
              </a:rPr>
              <a:t>Example:</a:t>
            </a:r>
            <a:r>
              <a:rPr lang="en-US" sz="2200" dirty="0" smtClean="0">
                <a:latin typeface="Tahoma" charset="0"/>
              </a:rPr>
              <a:t> alert </a:t>
            </a:r>
            <a:r>
              <a:rPr lang="en-US" sz="2200" dirty="0">
                <a:latin typeface="Tahoma" charset="0"/>
              </a:rPr>
              <a:t>from the power supply that electricity is about to go </a:t>
            </a:r>
            <a:r>
              <a:rPr lang="en-US" sz="2200" dirty="0" smtClean="0">
                <a:latin typeface="Tahoma" charset="0"/>
              </a:rPr>
              <a:t>out</a:t>
            </a:r>
            <a:endParaRPr lang="en-US" sz="2200" i="1" dirty="0">
              <a:solidFill>
                <a:srgbClr val="7030A0"/>
              </a:solidFill>
              <a:latin typeface="Tahoma" charset="0"/>
            </a:endParaRPr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 flipH="1">
            <a:off x="1219200" y="3349067"/>
            <a:ext cx="848689" cy="112761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1" name="Line 7"/>
          <p:cNvSpPr>
            <a:spLocks noChangeShapeType="1"/>
          </p:cNvSpPr>
          <p:nvPr/>
        </p:nvSpPr>
        <p:spPr bwMode="auto">
          <a:xfrm>
            <a:off x="2378754" y="3373291"/>
            <a:ext cx="3201868" cy="105794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16265" y="662597"/>
            <a:ext cx="2470536" cy="4025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84000"/>
              </a:lnSpc>
              <a:spcBef>
                <a:spcPts val="800"/>
              </a:spcBef>
              <a:buNone/>
            </a:pPr>
            <a:r>
              <a:rPr lang="en-US" sz="2400" i="1" dirty="0" smtClean="0">
                <a:latin typeface="Tahoma" charset="0"/>
              </a:rPr>
              <a:t>AKA Exceptions</a:t>
            </a:r>
            <a:endParaRPr lang="en-US" sz="2400" i="1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97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59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Interrupts </a:t>
            </a:r>
            <a:r>
              <a:rPr lang="en-US" dirty="0"/>
              <a:t>&amp; </a:t>
            </a:r>
            <a:r>
              <a:rPr lang="en-US" dirty="0" smtClean="0"/>
              <a:t>Unanticipated Exceptions</a:t>
            </a:r>
            <a:endParaRPr lang="en-US" dirty="0"/>
          </a:p>
        </p:txBody>
      </p:sp>
      <p:sp>
        <p:nvSpPr>
          <p:cNvPr id="383590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686800" cy="5257800"/>
          </a:xfrm>
        </p:spPr>
        <p:txBody>
          <a:bodyPr>
            <a:normAutofit/>
          </a:bodyPr>
          <a:lstStyle/>
          <a:p>
            <a:pPr>
              <a:lnSpc>
                <a:spcPct val="84000"/>
              </a:lnSpc>
            </a:pPr>
            <a:r>
              <a:rPr lang="en-US" dirty="0" smtClean="0"/>
              <a:t>No </a:t>
            </a:r>
            <a:r>
              <a:rPr lang="en-US" dirty="0" smtClean="0">
                <a:solidFill>
                  <a:schemeClr val="accent1"/>
                </a:solidFill>
                <a:latin typeface="Consolas" charset="0"/>
                <a:ea typeface="Consolas" charset="0"/>
                <a:cs typeface="Consolas" charset="0"/>
              </a:rPr>
              <a:t>SYSCALL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dirty="0" smtClean="0"/>
              <a:t>instruction. 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Hardware</a:t>
            </a:r>
            <a:r>
              <a:rPr lang="en-US" dirty="0" smtClean="0"/>
              <a:t> steps in:</a:t>
            </a:r>
            <a:endParaRPr lang="en-US" dirty="0"/>
          </a:p>
          <a:p>
            <a:pPr lvl="1">
              <a:lnSpc>
                <a:spcPct val="84000"/>
              </a:lnSpc>
            </a:pP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aves PC of exception instruction (EPC) </a:t>
            </a:r>
          </a:p>
          <a:p>
            <a:pPr lvl="1">
              <a:lnSpc>
                <a:spcPct val="84000"/>
              </a:lnSpc>
            </a:pP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Saves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cause of the interrupt/privilege (Cause register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)</a:t>
            </a:r>
          </a:p>
          <a:p>
            <a:pPr lvl="1">
              <a:lnSpc>
                <a:spcPct val="84000"/>
              </a:lnSpc>
            </a:pPr>
            <a:r>
              <a:rPr lang="en-US" dirty="0" smtClean="0">
                <a:solidFill>
                  <a:schemeClr val="accent1"/>
                </a:solidFill>
              </a:rPr>
              <a:t>Switches </a:t>
            </a:r>
            <a:r>
              <a:rPr lang="en-US" dirty="0">
                <a:solidFill>
                  <a:schemeClr val="accent1"/>
                </a:solidFill>
              </a:rPr>
              <a:t>the </a:t>
            </a:r>
            <a:r>
              <a:rPr lang="en-US" dirty="0" err="1">
                <a:solidFill>
                  <a:schemeClr val="accent1"/>
                </a:solidFill>
              </a:rPr>
              <a:t>sp</a:t>
            </a:r>
            <a:r>
              <a:rPr lang="en-US" dirty="0">
                <a:solidFill>
                  <a:schemeClr val="accent1"/>
                </a:solidFill>
              </a:rPr>
              <a:t> to the kernel stack</a:t>
            </a:r>
          </a:p>
          <a:p>
            <a:pPr lvl="1">
              <a:lnSpc>
                <a:spcPct val="84000"/>
              </a:lnSpc>
            </a:pPr>
            <a:r>
              <a:rPr lang="en-US" dirty="0">
                <a:solidFill>
                  <a:schemeClr val="accent1"/>
                </a:solidFill>
              </a:rPr>
              <a:t>Saves the old (user) SP value</a:t>
            </a:r>
          </a:p>
          <a:p>
            <a:pPr lvl="1">
              <a:lnSpc>
                <a:spcPct val="84000"/>
              </a:lnSpc>
            </a:pPr>
            <a:r>
              <a:rPr lang="en-US" dirty="0">
                <a:solidFill>
                  <a:schemeClr val="accent1"/>
                </a:solidFill>
              </a:rPr>
              <a:t>Saves the old (user) PC value</a:t>
            </a:r>
          </a:p>
          <a:p>
            <a:pPr lvl="1">
              <a:lnSpc>
                <a:spcPct val="84000"/>
              </a:lnSpc>
            </a:pPr>
            <a:r>
              <a:rPr lang="en-US" dirty="0">
                <a:solidFill>
                  <a:schemeClr val="accent1"/>
                </a:solidFill>
              </a:rPr>
              <a:t>Saves the old privilege mode</a:t>
            </a:r>
          </a:p>
          <a:p>
            <a:pPr lvl="1">
              <a:lnSpc>
                <a:spcPct val="84000"/>
              </a:lnSpc>
            </a:pPr>
            <a:r>
              <a:rPr lang="en-US" dirty="0" smtClean="0">
                <a:solidFill>
                  <a:schemeClr val="accent1"/>
                </a:solidFill>
              </a:rPr>
              <a:t>Sets </a:t>
            </a:r>
            <a:r>
              <a:rPr lang="en-US" dirty="0">
                <a:solidFill>
                  <a:schemeClr val="accent1"/>
                </a:solidFill>
              </a:rPr>
              <a:t>the new privilege mode to </a:t>
            </a:r>
            <a:r>
              <a:rPr lang="en-US" dirty="0" smtClean="0">
                <a:solidFill>
                  <a:schemeClr val="accent1"/>
                </a:solidFill>
              </a:rPr>
              <a:t>1</a:t>
            </a:r>
            <a:endParaRPr lang="en-US" dirty="0">
              <a:solidFill>
                <a:schemeClr val="accent1"/>
              </a:solidFill>
            </a:endParaRPr>
          </a:p>
          <a:p>
            <a:pPr lvl="1">
              <a:lnSpc>
                <a:spcPct val="84000"/>
              </a:lnSpc>
            </a:pPr>
            <a:r>
              <a:rPr lang="en-US" dirty="0" smtClean="0">
                <a:solidFill>
                  <a:schemeClr val="accent1"/>
                </a:solidFill>
              </a:rPr>
              <a:t>Sets the new PC to the kernel syscall hander 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interrupt/exception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handler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34</a:t>
            </a:fld>
            <a:endParaRPr lang="en-US"/>
          </a:p>
        </p:txBody>
      </p:sp>
      <p:sp>
        <p:nvSpPr>
          <p:cNvPr id="3" name="Right Brace 2"/>
          <p:cNvSpPr/>
          <p:nvPr/>
        </p:nvSpPr>
        <p:spPr>
          <a:xfrm>
            <a:off x="7467600" y="2743200"/>
            <a:ext cx="381000" cy="2438400"/>
          </a:xfrm>
          <a:prstGeom prst="rightBrace">
            <a:avLst>
              <a:gd name="adj1" fmla="val 44389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848600" y="3733800"/>
            <a:ext cx="142859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chemeClr val="accent1"/>
                </a:solidFill>
                <a:latin typeface="Consolas" charset="0"/>
                <a:ea typeface="Consolas" charset="0"/>
                <a:cs typeface="Consolas" charset="0"/>
              </a:rPr>
              <a:t>SYSCALL</a:t>
            </a:r>
            <a:r>
              <a:rPr lang="en-US" sz="2200" dirty="0">
                <a:latin typeface="Consolas" charset="0"/>
                <a:ea typeface="Consolas" charset="0"/>
                <a:cs typeface="Consolas" charset="0"/>
              </a:rPr>
              <a:t> </a:t>
            </a:r>
            <a:endParaRPr lang="en-US" sz="2200" dirty="0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V="1">
            <a:off x="5345905" y="5029200"/>
            <a:ext cx="2121695" cy="0"/>
          </a:xfrm>
          <a:prstGeom prst="line">
            <a:avLst/>
          </a:prstGeom>
          <a:noFill/>
          <a:ln w="38100">
            <a:solidFill>
              <a:schemeClr val="accent5">
                <a:lumMod val="60000"/>
                <a:lumOff val="40000"/>
              </a:schemeClr>
            </a:solidFill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92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79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>
            <a:noAutofit/>
          </a:bodyPr>
          <a:lstStyle/>
          <a:p>
            <a:r>
              <a:rPr lang="en-US" sz="3800" i="1" dirty="0" smtClean="0"/>
              <a:t>Inside </a:t>
            </a:r>
            <a:r>
              <a:rPr lang="en-US" sz="3800" dirty="0" smtClean="0"/>
              <a:t>Interrupts </a:t>
            </a:r>
            <a:r>
              <a:rPr lang="en-US" sz="3800" dirty="0"/>
              <a:t>&amp; Unanticipated Exceptions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35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28600" y="1371600"/>
            <a:ext cx="86868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Calibri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4000"/>
              </a:lnSpc>
            </a:pPr>
            <a:r>
              <a:rPr lang="en-US" dirty="0" smtClean="0"/>
              <a:t>Kernel </a:t>
            </a:r>
            <a:r>
              <a:rPr lang="en-US" dirty="0" smtClean="0">
                <a:solidFill>
                  <a:schemeClr val="accent1"/>
                </a:solidFill>
              </a:rPr>
              <a:t>system call handler </a:t>
            </a:r>
            <a:r>
              <a:rPr lang="en-US" dirty="0" smtClean="0"/>
              <a:t>carries out </a:t>
            </a:r>
            <a:r>
              <a:rPr lang="en-US" dirty="0" smtClean="0">
                <a:solidFill>
                  <a:schemeClr val="accent1"/>
                </a:solidFill>
              </a:rPr>
              <a:t>system call</a:t>
            </a:r>
          </a:p>
          <a:p>
            <a:pPr marL="457200" lvl="1" indent="0">
              <a:lnSpc>
                <a:spcPct val="84000"/>
              </a:lnSpc>
              <a:buNone/>
            </a:pPr>
            <a:r>
              <a:rPr lang="en-US" dirty="0" smtClean="0">
                <a:solidFill>
                  <a:schemeClr val="accent1"/>
                </a:solidFill>
              </a:rPr>
              <a:t>		   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all</a:t>
            </a:r>
          </a:p>
          <a:p>
            <a:pPr lvl="1">
              <a:lnSpc>
                <a:spcPct val="84000"/>
              </a:lnSpc>
            </a:pPr>
            <a:r>
              <a:rPr lang="en-US" dirty="0" smtClean="0">
                <a:solidFill>
                  <a:schemeClr val="accent1"/>
                </a:solidFill>
              </a:rPr>
              <a:t>Saves </a:t>
            </a:r>
            <a:r>
              <a:rPr lang="en-US" dirty="0" err="1" smtClean="0">
                <a:solidFill>
                  <a:schemeClr val="accent1"/>
                </a:solidFill>
              </a:rPr>
              <a:t>callee</a:t>
            </a:r>
            <a:r>
              <a:rPr lang="en-US" dirty="0" smtClean="0">
                <a:solidFill>
                  <a:schemeClr val="accent1"/>
                </a:solidFill>
              </a:rPr>
              <a:t>-save registers</a:t>
            </a:r>
          </a:p>
          <a:p>
            <a:pPr lvl="1">
              <a:lnSpc>
                <a:spcPct val="84000"/>
              </a:lnSpc>
            </a:pPr>
            <a:r>
              <a:rPr lang="en-US" dirty="0" smtClean="0">
                <a:solidFill>
                  <a:schemeClr val="accent1"/>
                </a:solidFill>
              </a:rPr>
              <a:t>Examines the syscall number   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cause</a:t>
            </a:r>
          </a:p>
          <a:p>
            <a:pPr lvl="1">
              <a:lnSpc>
                <a:spcPct val="84000"/>
              </a:lnSpc>
            </a:pPr>
            <a:r>
              <a:rPr lang="en-US" dirty="0" smtClean="0">
                <a:solidFill>
                  <a:schemeClr val="accent1"/>
                </a:solidFill>
              </a:rPr>
              <a:t>Checks arguments for sanity</a:t>
            </a:r>
          </a:p>
          <a:p>
            <a:pPr lvl="1">
              <a:lnSpc>
                <a:spcPct val="84000"/>
              </a:lnSpc>
            </a:pPr>
            <a:r>
              <a:rPr lang="en-US" dirty="0" smtClean="0">
                <a:solidFill>
                  <a:schemeClr val="accent1"/>
                </a:solidFill>
              </a:rPr>
              <a:t>Performs operation</a:t>
            </a:r>
          </a:p>
          <a:p>
            <a:pPr lvl="1">
              <a:lnSpc>
                <a:spcPct val="84000"/>
              </a:lnSpc>
            </a:pPr>
            <a:r>
              <a:rPr lang="en-US" dirty="0" smtClean="0">
                <a:solidFill>
                  <a:schemeClr val="accent1"/>
                </a:solidFill>
              </a:rPr>
              <a:t>Stores result in v0</a:t>
            </a:r>
          </a:p>
          <a:p>
            <a:pPr lvl="1">
              <a:lnSpc>
                <a:spcPct val="84000"/>
              </a:lnSpc>
            </a:pPr>
            <a:r>
              <a:rPr lang="en-US" dirty="0" smtClean="0">
                <a:solidFill>
                  <a:schemeClr val="accent1"/>
                </a:solidFill>
              </a:rPr>
              <a:t>Restores </a:t>
            </a:r>
            <a:r>
              <a:rPr lang="en-US" dirty="0" err="1" smtClean="0">
                <a:solidFill>
                  <a:schemeClr val="accent1"/>
                </a:solidFill>
              </a:rPr>
              <a:t>callee</a:t>
            </a:r>
            <a:r>
              <a:rPr lang="en-US" dirty="0" smtClean="0">
                <a:solidFill>
                  <a:schemeClr val="accent1"/>
                </a:solidFill>
              </a:rPr>
              <a:t>-save registers</a:t>
            </a:r>
          </a:p>
          <a:p>
            <a:pPr lvl="1">
              <a:lnSpc>
                <a:spcPct val="84000"/>
              </a:lnSpc>
            </a:pPr>
            <a:r>
              <a:rPr lang="en-US" dirty="0" smtClean="0">
                <a:solidFill>
                  <a:schemeClr val="accent1"/>
                </a:solidFill>
              </a:rPr>
              <a:t>Performs a ERET instruction (restores the privilege mode, SP and PC)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 flipV="1">
            <a:off x="1455857" y="1620256"/>
            <a:ext cx="7078543" cy="56144"/>
          </a:xfrm>
          <a:prstGeom prst="line">
            <a:avLst/>
          </a:prstGeom>
          <a:noFill/>
          <a:ln w="38100">
            <a:solidFill>
              <a:schemeClr val="accent5">
                <a:lumMod val="60000"/>
                <a:lumOff val="40000"/>
              </a:schemeClr>
            </a:solidFill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19618" y="990600"/>
            <a:ext cx="7267182" cy="5059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84000"/>
              </a:lnSpc>
            </a:pPr>
            <a:r>
              <a:rPr lang="en-US" sz="32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interrupt/exception handler handles </a:t>
            </a:r>
            <a:r>
              <a:rPr lang="en-US" sz="3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event</a:t>
            </a:r>
            <a:endParaRPr lang="en-US" sz="3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1841619" y="2524542"/>
            <a:ext cx="1739781" cy="13799"/>
          </a:xfrm>
          <a:prstGeom prst="line">
            <a:avLst/>
          </a:prstGeom>
          <a:noFill/>
          <a:ln w="38100">
            <a:solidFill>
              <a:schemeClr val="accent5">
                <a:lumMod val="60000"/>
                <a:lumOff val="40000"/>
              </a:schemeClr>
            </a:solidFill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V="1">
            <a:off x="3048000" y="2954273"/>
            <a:ext cx="2209800" cy="17527"/>
          </a:xfrm>
          <a:prstGeom prst="line">
            <a:avLst/>
          </a:prstGeom>
          <a:noFill/>
          <a:ln w="38100">
            <a:solidFill>
              <a:schemeClr val="accent5">
                <a:lumMod val="60000"/>
                <a:lumOff val="40000"/>
              </a:schemeClr>
            </a:solidFill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V="1">
            <a:off x="1066800" y="3399069"/>
            <a:ext cx="4191000" cy="33241"/>
          </a:xfrm>
          <a:prstGeom prst="line">
            <a:avLst/>
          </a:prstGeom>
          <a:noFill/>
          <a:ln w="38100">
            <a:solidFill>
              <a:schemeClr val="accent5">
                <a:lumMod val="60000"/>
                <a:lumOff val="40000"/>
              </a:schemeClr>
            </a:solidFill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 flipV="1">
            <a:off x="1062037" y="4293037"/>
            <a:ext cx="2519363" cy="7022"/>
          </a:xfrm>
          <a:prstGeom prst="line">
            <a:avLst/>
          </a:prstGeom>
          <a:noFill/>
          <a:ln w="38100">
            <a:solidFill>
              <a:schemeClr val="accent5">
                <a:lumMod val="60000"/>
                <a:lumOff val="40000"/>
              </a:schemeClr>
            </a:solidFill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11367" y="4073999"/>
            <a:ext cx="6639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all</a:t>
            </a:r>
            <a:endParaRPr lang="en-US" sz="3200" dirty="0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V="1">
            <a:off x="2321718" y="4770373"/>
            <a:ext cx="1621631" cy="0"/>
          </a:xfrm>
          <a:prstGeom prst="line">
            <a:avLst/>
          </a:prstGeom>
          <a:noFill/>
          <a:ln w="38100">
            <a:solidFill>
              <a:schemeClr val="accent5">
                <a:lumMod val="60000"/>
                <a:lumOff val="40000"/>
              </a:schemeClr>
            </a:solidFill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35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75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>
            <a:noAutofit/>
          </a:bodyPr>
          <a:lstStyle/>
          <a:p>
            <a:r>
              <a:rPr lang="en-US" sz="3600" dirty="0" smtClean="0"/>
              <a:t>Address Translation: HW/SW Division of Labor</a:t>
            </a:r>
            <a:endParaRPr lang="en-US" sz="3600" dirty="0"/>
          </a:p>
        </p:txBody>
      </p:sp>
      <p:sp>
        <p:nvSpPr>
          <p:cNvPr id="377753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04875"/>
            <a:ext cx="8839200" cy="580072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Virtual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</a:t>
            </a:r>
            <a:r>
              <a:rPr lang="en-US" dirty="0"/>
              <a:t>physical address </a:t>
            </a:r>
            <a:r>
              <a:rPr lang="en-US" dirty="0" smtClean="0"/>
              <a:t>translation!</a:t>
            </a:r>
            <a:endParaRPr lang="en-US" dirty="0"/>
          </a:p>
          <a:p>
            <a:r>
              <a:rPr lang="en-US" dirty="0" smtClean="0">
                <a:solidFill>
                  <a:schemeClr val="accent5"/>
                </a:solidFill>
              </a:rPr>
              <a:t>Hardware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has a concept of operating in physical or virtual mode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helps manage the TLB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raises page faults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keeps Page Table </a:t>
            </a:r>
            <a:r>
              <a:rPr lang="en-US" dirty="0"/>
              <a:t>B</a:t>
            </a:r>
            <a:r>
              <a:rPr lang="en-US" dirty="0" smtClean="0"/>
              <a:t>ase Register (PTBR) and </a:t>
            </a:r>
            <a:r>
              <a:rPr lang="en-US" dirty="0" err="1" smtClean="0"/>
              <a:t>ProcessID</a:t>
            </a:r>
            <a:endParaRPr lang="en-US" dirty="0" smtClean="0"/>
          </a:p>
          <a:p>
            <a:r>
              <a:rPr lang="en-US" dirty="0" smtClean="0">
                <a:solidFill>
                  <a:srgbClr val="00B0F0"/>
                </a:solidFill>
              </a:rPr>
              <a:t>Software/OS</a:t>
            </a:r>
            <a:endParaRPr lang="en-US" dirty="0">
              <a:solidFill>
                <a:srgbClr val="00B0F0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manages Page Table storage</a:t>
            </a:r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handles Page Faults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updates Dirty </a:t>
            </a:r>
            <a:r>
              <a:rPr lang="en-US" dirty="0"/>
              <a:t>and Reference bits </a:t>
            </a:r>
            <a:r>
              <a:rPr lang="en-US" dirty="0" smtClean="0"/>
              <a:t>in </a:t>
            </a:r>
            <a:r>
              <a:rPr lang="en-US" dirty="0"/>
              <a:t>the Page </a:t>
            </a:r>
            <a:r>
              <a:rPr lang="en-US" dirty="0" smtClean="0"/>
              <a:t>Tables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keeps </a:t>
            </a:r>
            <a:r>
              <a:rPr lang="en-US" dirty="0"/>
              <a:t>TLB valid on context </a:t>
            </a:r>
            <a:r>
              <a:rPr lang="en-US" dirty="0" smtClean="0"/>
              <a:t>switch: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Flush TLB when new process runs (x86)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Store process id (MIPS)</a:t>
            </a:r>
          </a:p>
          <a:p>
            <a:pPr marL="457200" indent="-457200">
              <a:buFont typeface="Arial"/>
              <a:buChar char="•"/>
            </a:pPr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438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Paging on MIPS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TLB miss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/>
                </a:solidFill>
              </a:rPr>
              <a:t>Trap to kernel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Walk Page Table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page is invalid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Convert virtual address to file + offset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Allocate page frame</a:t>
            </a:r>
          </a:p>
          <a:p>
            <a:pPr marL="1257300" lvl="1" indent="-514350"/>
            <a:r>
              <a:rPr lang="en-US" dirty="0" smtClean="0"/>
              <a:t>Evict page if needed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Initiate disk block read into page frame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Disk interrupt when DMA complete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Mark page as valid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Load TLB entry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92D050"/>
                </a:solidFill>
              </a:rPr>
              <a:t> Resume process at faulting instruction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Execute instruction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6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228600" y="609600"/>
            <a:ext cx="8686800" cy="5638800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Operating System</a:t>
            </a:r>
          </a:p>
        </p:txBody>
      </p:sp>
    </p:spTree>
    <p:extLst>
      <p:ext uri="{BB962C8B-B14F-4D97-AF65-F5344CB8AC3E}">
        <p14:creationId xmlns:p14="http://schemas.microsoft.com/office/powerpoint/2010/main" val="33247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723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Operating System</a:t>
            </a:r>
            <a:endParaRPr lang="en-US" dirty="0"/>
          </a:p>
        </p:txBody>
      </p:sp>
      <p:sp>
        <p:nvSpPr>
          <p:cNvPr id="3807235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228600" y="914400"/>
            <a:ext cx="8686800" cy="5715000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/>
              <a:buChar char="•"/>
            </a:pPr>
            <a:r>
              <a:rPr lang="en-US" sz="3600" dirty="0" smtClean="0"/>
              <a:t>Manages all of the software and hardware on the computer.</a:t>
            </a:r>
          </a:p>
          <a:p>
            <a:pPr marL="457200" indent="-457200">
              <a:buFont typeface="Arial"/>
              <a:buChar char="•"/>
            </a:pPr>
            <a:r>
              <a:rPr lang="en-US" sz="3600" dirty="0" smtClean="0"/>
              <a:t>Many processes running at the same time, requiring resources</a:t>
            </a:r>
          </a:p>
          <a:p>
            <a:pPr marL="1200150" lvl="1" indent="-457200">
              <a:buFont typeface="Arial"/>
              <a:buChar char="•"/>
            </a:pPr>
            <a:r>
              <a:rPr lang="en-US" sz="3200" dirty="0" smtClean="0"/>
              <a:t>CPU, Memory, Storage, etc.</a:t>
            </a:r>
          </a:p>
          <a:p>
            <a:pPr marL="1200150" lvl="1" indent="-457200">
              <a:buFont typeface="Arial"/>
              <a:buChar char="•"/>
            </a:pPr>
            <a:endParaRPr lang="en-US" sz="3200" dirty="0" smtClean="0"/>
          </a:p>
          <a:p>
            <a:pPr marL="457200" indent="-457200">
              <a:buFont typeface="Arial"/>
              <a:buChar char="•"/>
            </a:pPr>
            <a:r>
              <a:rPr lang="en-US" sz="3600" dirty="0" smtClean="0"/>
              <a:t>The Operating System </a:t>
            </a:r>
            <a:r>
              <a:rPr lang="en-US" sz="3600" dirty="0" smtClean="0">
                <a:solidFill>
                  <a:schemeClr val="accent5"/>
                </a:solidFill>
              </a:rPr>
              <a:t>multiplexes</a:t>
            </a:r>
            <a:r>
              <a:rPr lang="en-US" sz="3600" dirty="0" smtClean="0"/>
              <a:t> these resources amongst different processes, and </a:t>
            </a:r>
            <a:r>
              <a:rPr lang="en-US" sz="3600" dirty="0" smtClean="0">
                <a:solidFill>
                  <a:srgbClr val="00B0F0"/>
                </a:solidFill>
              </a:rPr>
              <a:t>isolates</a:t>
            </a:r>
            <a:r>
              <a:rPr lang="en-US" sz="3600" dirty="0" smtClean="0"/>
              <a:t> and </a:t>
            </a:r>
            <a:r>
              <a:rPr lang="en-US" sz="3600" dirty="0" smtClean="0">
                <a:solidFill>
                  <a:srgbClr val="00B0F0"/>
                </a:solidFill>
              </a:rPr>
              <a:t>protects</a:t>
            </a:r>
            <a:r>
              <a:rPr lang="en-US" sz="3600" dirty="0" smtClean="0"/>
              <a:t> processes from one another!</a:t>
            </a:r>
          </a:p>
        </p:txBody>
      </p:sp>
    </p:spTree>
    <p:extLst>
      <p:ext uri="{BB962C8B-B14F-4D97-AF65-F5344CB8AC3E}">
        <p14:creationId xmlns:p14="http://schemas.microsoft.com/office/powerpoint/2010/main" val="144365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7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7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7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7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723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Operating System</a:t>
            </a:r>
            <a:endParaRPr lang="en-US" dirty="0"/>
          </a:p>
        </p:txBody>
      </p:sp>
      <p:sp>
        <p:nvSpPr>
          <p:cNvPr id="3807235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228600" y="762000"/>
            <a:ext cx="8686800" cy="1981200"/>
          </a:xfrm>
        </p:spPr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Operating System (OS) is a trusted mediator:</a:t>
            </a:r>
          </a:p>
          <a:p>
            <a:pPr lvl="1"/>
            <a:r>
              <a:rPr lang="en-US" i="1" dirty="0" smtClean="0">
                <a:solidFill>
                  <a:srgbClr val="FFFFFF"/>
                </a:solidFill>
              </a:rPr>
              <a:t>Safe control transfer between processes</a:t>
            </a:r>
            <a:endParaRPr lang="en-US" dirty="0" smtClean="0">
              <a:solidFill>
                <a:srgbClr val="FFFFFF"/>
              </a:solidFill>
            </a:endParaRPr>
          </a:p>
          <a:p>
            <a:pPr lvl="1"/>
            <a:r>
              <a:rPr lang="en-US" i="1" dirty="0" smtClean="0">
                <a:solidFill>
                  <a:srgbClr val="FFFFFF"/>
                </a:solidFill>
              </a:rPr>
              <a:t>Isolation (memory, registers) of processes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2895600" y="3505200"/>
            <a:ext cx="3429000" cy="457200"/>
            <a:chOff x="2895600" y="3505200"/>
            <a:chExt cx="3429000" cy="457200"/>
          </a:xfrm>
        </p:grpSpPr>
        <p:sp>
          <p:nvSpPr>
            <p:cNvPr id="5" name="Rectangle 4"/>
            <p:cNvSpPr/>
            <p:nvPr>
              <p:custDataLst>
                <p:tags r:id="rId14"/>
              </p:custDataLst>
            </p:nvPr>
          </p:nvSpPr>
          <p:spPr>
            <a:xfrm>
              <a:off x="2895600" y="3505200"/>
              <a:ext cx="685800" cy="457200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P1</a:t>
              </a:r>
              <a:endParaRPr lang="en-US" sz="2800" dirty="0"/>
            </a:p>
          </p:txBody>
        </p:sp>
        <p:sp>
          <p:nvSpPr>
            <p:cNvPr id="6" name="Rectangle 5"/>
            <p:cNvSpPr/>
            <p:nvPr>
              <p:custDataLst>
                <p:tags r:id="rId15"/>
              </p:custDataLst>
            </p:nvPr>
          </p:nvSpPr>
          <p:spPr>
            <a:xfrm>
              <a:off x="3810000" y="3505200"/>
              <a:ext cx="685800" cy="457200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P2</a:t>
              </a:r>
              <a:endParaRPr lang="en-US" sz="2800" dirty="0"/>
            </a:p>
          </p:txBody>
        </p:sp>
        <p:sp>
          <p:nvSpPr>
            <p:cNvPr id="7" name="Rectangle 6"/>
            <p:cNvSpPr/>
            <p:nvPr>
              <p:custDataLst>
                <p:tags r:id="rId16"/>
              </p:custDataLst>
            </p:nvPr>
          </p:nvSpPr>
          <p:spPr>
            <a:xfrm>
              <a:off x="4724400" y="3505200"/>
              <a:ext cx="685800" cy="457200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P3</a:t>
              </a:r>
              <a:endParaRPr lang="en-US" sz="2800" dirty="0"/>
            </a:p>
          </p:txBody>
        </p:sp>
        <p:sp>
          <p:nvSpPr>
            <p:cNvPr id="8" name="Rectangle 7"/>
            <p:cNvSpPr/>
            <p:nvPr>
              <p:custDataLst>
                <p:tags r:id="rId17"/>
              </p:custDataLst>
            </p:nvPr>
          </p:nvSpPr>
          <p:spPr>
            <a:xfrm>
              <a:off x="5638800" y="3505200"/>
              <a:ext cx="685800" cy="457200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P4</a:t>
              </a:r>
              <a:endParaRPr lang="en-US" sz="28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971800" y="4191000"/>
            <a:ext cx="3276600" cy="1143000"/>
            <a:chOff x="2971800" y="4191000"/>
            <a:chExt cx="3276600" cy="1143000"/>
          </a:xfrm>
        </p:grpSpPr>
        <p:sp>
          <p:nvSpPr>
            <p:cNvPr id="11" name="TextBox 10"/>
            <p:cNvSpPr txBox="1"/>
            <p:nvPr>
              <p:custDataLst>
                <p:tags r:id="rId9"/>
              </p:custDataLst>
            </p:nvPr>
          </p:nvSpPr>
          <p:spPr>
            <a:xfrm>
              <a:off x="2971800" y="4191000"/>
              <a:ext cx="696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</a:rPr>
                <a:t>VM</a:t>
              </a:r>
            </a:p>
          </p:txBody>
        </p:sp>
        <p:sp>
          <p:nvSpPr>
            <p:cNvPr id="12" name="TextBox 11"/>
            <p:cNvSpPr txBox="1"/>
            <p:nvPr>
              <p:custDataLst>
                <p:tags r:id="rId10"/>
              </p:custDataLst>
            </p:nvPr>
          </p:nvSpPr>
          <p:spPr>
            <a:xfrm>
              <a:off x="3839859" y="4191000"/>
              <a:ext cx="166496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err="1" smtClean="0">
                  <a:solidFill>
                    <a:schemeClr val="bg1"/>
                  </a:solidFill>
                </a:rPr>
                <a:t>filesystem</a:t>
              </a:r>
              <a:endParaRPr lang="en-US" sz="28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>
              <p:custDataLst>
                <p:tags r:id="rId11"/>
              </p:custDataLst>
            </p:nvPr>
          </p:nvSpPr>
          <p:spPr>
            <a:xfrm>
              <a:off x="5578345" y="4191000"/>
              <a:ext cx="67005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</a:rPr>
                <a:t>net</a:t>
              </a:r>
            </a:p>
          </p:txBody>
        </p:sp>
        <p:sp>
          <p:nvSpPr>
            <p:cNvPr id="14" name="TextBox 13"/>
            <p:cNvSpPr txBox="1"/>
            <p:nvPr>
              <p:custDataLst>
                <p:tags r:id="rId12"/>
              </p:custDataLst>
            </p:nvPr>
          </p:nvSpPr>
          <p:spPr>
            <a:xfrm>
              <a:off x="4210869" y="4810780"/>
              <a:ext cx="10469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</a:rPr>
                <a:t>driver</a:t>
              </a:r>
            </a:p>
          </p:txBody>
        </p:sp>
        <p:sp>
          <p:nvSpPr>
            <p:cNvPr id="15" name="TextBox 14"/>
            <p:cNvSpPr txBox="1"/>
            <p:nvPr>
              <p:custDataLst>
                <p:tags r:id="rId13"/>
              </p:custDataLst>
            </p:nvPr>
          </p:nvSpPr>
          <p:spPr>
            <a:xfrm>
              <a:off x="5201469" y="4800600"/>
              <a:ext cx="10469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</a:rPr>
                <a:t>driver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876703" y="3505200"/>
            <a:ext cx="1409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untrusted</a:t>
            </a:r>
            <a:endParaRPr lang="en-US" sz="2400" dirty="0">
              <a:solidFill>
                <a:srgbClr val="FFFF0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895600" y="5486400"/>
            <a:ext cx="3376215" cy="841177"/>
            <a:chOff x="2667000" y="5486400"/>
            <a:chExt cx="3376215" cy="841177"/>
          </a:xfrm>
        </p:grpSpPr>
        <p:sp>
          <p:nvSpPr>
            <p:cNvPr id="16" name="TextBox 15"/>
            <p:cNvSpPr txBox="1"/>
            <p:nvPr>
              <p:custDataLst>
                <p:tags r:id="rId5"/>
              </p:custDataLst>
            </p:nvPr>
          </p:nvSpPr>
          <p:spPr>
            <a:xfrm>
              <a:off x="4419600" y="5486400"/>
              <a:ext cx="760144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</a:rPr>
                <a:t>disk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6"/>
              </p:custDataLst>
            </p:nvPr>
          </p:nvSpPr>
          <p:spPr>
            <a:xfrm>
              <a:off x="5217348" y="5496580"/>
              <a:ext cx="825867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err="1" smtClean="0">
                  <a:solidFill>
                    <a:schemeClr val="bg1"/>
                  </a:solidFill>
                </a:rPr>
                <a:t>netw</a:t>
              </a:r>
              <a:endParaRPr lang="en-US" sz="240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card</a:t>
              </a:r>
            </a:p>
          </p:txBody>
        </p:sp>
        <p:sp>
          <p:nvSpPr>
            <p:cNvPr id="18" name="TextBox 17"/>
            <p:cNvSpPr txBox="1"/>
            <p:nvPr>
              <p:custDataLst>
                <p:tags r:id="rId7"/>
              </p:custDataLst>
            </p:nvPr>
          </p:nvSpPr>
          <p:spPr>
            <a:xfrm>
              <a:off x="2667000" y="5496580"/>
              <a:ext cx="103105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</a:rPr>
                <a:t>MMU</a:t>
              </a:r>
            </a:p>
          </p:txBody>
        </p:sp>
        <p:sp>
          <p:nvSpPr>
            <p:cNvPr id="19" name="TextBox 18"/>
            <p:cNvSpPr txBox="1"/>
            <p:nvPr>
              <p:custDataLst>
                <p:tags r:id="rId8"/>
              </p:custDataLst>
            </p:nvPr>
          </p:nvSpPr>
          <p:spPr>
            <a:xfrm>
              <a:off x="3627596" y="5486400"/>
              <a:ext cx="792004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</a:rPr>
                <a:t>CPU</a:t>
              </a:r>
            </a:p>
          </p:txBody>
        </p:sp>
      </p:grpSp>
      <p:sp>
        <p:nvSpPr>
          <p:cNvPr id="2" name="Left Brace 1"/>
          <p:cNvSpPr/>
          <p:nvPr/>
        </p:nvSpPr>
        <p:spPr>
          <a:xfrm>
            <a:off x="2438400" y="3505200"/>
            <a:ext cx="304800" cy="457200"/>
          </a:xfrm>
          <a:prstGeom prst="leftBrace">
            <a:avLst/>
          </a:prstGeom>
          <a:ln w="381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1" name="Left Brace 20"/>
          <p:cNvSpPr/>
          <p:nvPr/>
        </p:nvSpPr>
        <p:spPr>
          <a:xfrm>
            <a:off x="2438400" y="4114800"/>
            <a:ext cx="304800" cy="1295400"/>
          </a:xfrm>
          <a:prstGeom prst="leftBrace">
            <a:avLst/>
          </a:prstGeom>
          <a:ln w="381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2" name="TextBox 21"/>
          <p:cNvSpPr txBox="1"/>
          <p:nvPr/>
        </p:nvSpPr>
        <p:spPr>
          <a:xfrm>
            <a:off x="1114729" y="4491335"/>
            <a:ext cx="1095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trusted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20303" y="4114800"/>
            <a:ext cx="12847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software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4" name="Left Brace 23"/>
          <p:cNvSpPr/>
          <p:nvPr/>
        </p:nvSpPr>
        <p:spPr>
          <a:xfrm flipH="1">
            <a:off x="6477000" y="5638800"/>
            <a:ext cx="304800" cy="609600"/>
          </a:xfrm>
          <a:prstGeom prst="leftBrace">
            <a:avLst/>
          </a:prstGeom>
          <a:ln w="381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5" name="Left Brace 24"/>
          <p:cNvSpPr/>
          <p:nvPr/>
        </p:nvSpPr>
        <p:spPr>
          <a:xfrm flipH="1">
            <a:off x="6477000" y="3505200"/>
            <a:ext cx="304800" cy="1828800"/>
          </a:xfrm>
          <a:prstGeom prst="leftBrace">
            <a:avLst/>
          </a:prstGeom>
          <a:ln w="381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6" name="TextBox 25"/>
          <p:cNvSpPr txBox="1"/>
          <p:nvPr/>
        </p:nvSpPr>
        <p:spPr>
          <a:xfrm>
            <a:off x="6829729" y="5710535"/>
            <a:ext cx="1390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hardware</a:t>
            </a:r>
            <a:endParaRPr lang="en-US" sz="2400" dirty="0">
              <a:solidFill>
                <a:srgbClr val="FFFF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819400" y="4114800"/>
            <a:ext cx="3505200" cy="1371600"/>
            <a:chOff x="2819400" y="4114800"/>
            <a:chExt cx="3505200" cy="1371600"/>
          </a:xfrm>
        </p:grpSpPr>
        <p:sp>
          <p:nvSpPr>
            <p:cNvPr id="9" name="Rectangle 8"/>
            <p:cNvSpPr/>
            <p:nvPr>
              <p:custDataLst>
                <p:tags r:id="rId3"/>
              </p:custDataLst>
            </p:nvPr>
          </p:nvSpPr>
          <p:spPr>
            <a:xfrm>
              <a:off x="2895600" y="4114800"/>
              <a:ext cx="3429000" cy="1295400"/>
            </a:xfrm>
            <a:prstGeom prst="rect">
              <a:avLst/>
            </a:prstGeom>
            <a:noFill/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29" name="TextBox 28"/>
            <p:cNvSpPr txBox="1"/>
            <p:nvPr>
              <p:custDataLst>
                <p:tags r:id="rId4"/>
              </p:custDataLst>
            </p:nvPr>
          </p:nvSpPr>
          <p:spPr>
            <a:xfrm>
              <a:off x="2819400" y="4963180"/>
              <a:ext cx="58739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F0"/>
                  </a:solidFill>
                </a:rPr>
                <a:t>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217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7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7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7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21" grpId="0" animBg="1"/>
      <p:bldP spid="22" grpId="0"/>
      <p:bldP spid="23" grpId="0"/>
      <p:bldP spid="24" grpId="0" animBg="1"/>
      <p:bldP spid="25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>
            <a:noAutofit/>
          </a:bodyPr>
          <a:lstStyle/>
          <a:p>
            <a:r>
              <a:rPr lang="en-US" dirty="0" smtClean="0"/>
              <a:t>Outline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/>
              <a:buChar char="•"/>
            </a:pPr>
            <a:r>
              <a:rPr lang="en-US" dirty="0">
                <a:solidFill>
                  <a:srgbClr val="6C6C6C"/>
                </a:solidFill>
              </a:rPr>
              <a:t>How do we protect </a:t>
            </a:r>
            <a:r>
              <a:rPr lang="en-US" dirty="0" smtClean="0">
                <a:solidFill>
                  <a:srgbClr val="6C6C6C"/>
                </a:solidFill>
              </a:rPr>
              <a:t>processes from </a:t>
            </a:r>
            <a:r>
              <a:rPr lang="en-US" dirty="0">
                <a:solidFill>
                  <a:srgbClr val="6C6C6C"/>
                </a:solidFill>
              </a:rPr>
              <a:t>one another</a:t>
            </a:r>
            <a:r>
              <a:rPr lang="en-US" dirty="0" smtClean="0">
                <a:solidFill>
                  <a:srgbClr val="6C6C6C"/>
                </a:solidFill>
              </a:rPr>
              <a:t>?</a:t>
            </a:r>
          </a:p>
          <a:p>
            <a:pPr marL="1200150" lvl="1" indent="-457200">
              <a:buFont typeface="Arial"/>
              <a:buChar char="•"/>
            </a:pPr>
            <a:r>
              <a:rPr lang="en-US" dirty="0" smtClean="0">
                <a:solidFill>
                  <a:srgbClr val="6C6C6C"/>
                </a:solidFill>
              </a:rPr>
              <a:t>Skype should not crash Chrome.</a:t>
            </a:r>
          </a:p>
          <a:p>
            <a:pPr marL="457200" indent="-457200">
              <a:buFont typeface="Arial"/>
              <a:buChar char="•"/>
            </a:pPr>
            <a:endParaRPr lang="en-US" dirty="0" smtClean="0">
              <a:solidFill>
                <a:srgbClr val="6C6C6C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How do we protect the operating system (OS) from other processes?  </a:t>
            </a:r>
          </a:p>
          <a:p>
            <a:pPr marL="1200150" lvl="1" indent="-457200">
              <a:buFont typeface="Arial"/>
              <a:buChar char="•"/>
            </a:pPr>
            <a:r>
              <a:rPr lang="en-US" dirty="0" smtClean="0"/>
              <a:t>Chrome should not crash the computer!</a:t>
            </a:r>
          </a:p>
          <a:p>
            <a:pPr marL="457200" indent="-457200">
              <a:buFont typeface="Arial"/>
              <a:buChar char="•"/>
            </a:pPr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How does the CPU and OS (software) handle exceptional conditions? </a:t>
            </a:r>
          </a:p>
          <a:p>
            <a:pPr marL="1200150" lvl="1" indent="-457200">
              <a:buFont typeface="Arial"/>
              <a:buChar char="•"/>
            </a:pPr>
            <a:r>
              <a:rPr lang="en-US" dirty="0" smtClean="0"/>
              <a:t>Division by 0, Page Fault, </a:t>
            </a:r>
            <a:r>
              <a:rPr lang="en-US" dirty="0" err="1" smtClean="0"/>
              <a:t>Syscall</a:t>
            </a:r>
            <a:r>
              <a:rPr lang="en-US" dirty="0" smtClean="0"/>
              <a:t>, etc.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9779" y="2158424"/>
            <a:ext cx="358303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 smtClean="0">
                <a:solidFill>
                  <a:srgbClr val="6C6C6C"/>
                </a:solidFill>
              </a:rPr>
              <a:t>Operating System</a:t>
            </a:r>
            <a:endParaRPr lang="en-US" sz="3200" dirty="0">
              <a:solidFill>
                <a:srgbClr val="6C6C6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4191000"/>
            <a:ext cx="333937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 smtClean="0">
                <a:solidFill>
                  <a:schemeClr val="accent1"/>
                </a:solidFill>
              </a:rPr>
              <a:t>Privileged Mode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6120824"/>
            <a:ext cx="771236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Traps</a:t>
            </a:r>
            <a:r>
              <a:rPr lang="en-US" sz="3200" dirty="0">
                <a:solidFill>
                  <a:srgbClr val="FFFF00"/>
                </a:solidFill>
              </a:rPr>
              <a:t>, System </a:t>
            </a:r>
            <a:r>
              <a:rPr lang="en-US" sz="3200" dirty="0" smtClean="0">
                <a:solidFill>
                  <a:srgbClr val="FFFF00"/>
                </a:solidFill>
              </a:rPr>
              <a:t>calls, Exceptions, Interrupts 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73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228600" y="609600"/>
            <a:ext cx="8686800" cy="5638800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Privileged (Kernel) Mode</a:t>
            </a:r>
          </a:p>
        </p:txBody>
      </p:sp>
    </p:spTree>
    <p:extLst>
      <p:ext uri="{BB962C8B-B14F-4D97-AF65-F5344CB8AC3E}">
        <p14:creationId xmlns:p14="http://schemas.microsoft.com/office/powerpoint/2010/main" val="217955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Trusted vs. Untrusted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04800" y="838200"/>
            <a:ext cx="8610600" cy="5638800"/>
          </a:xfrm>
        </p:spPr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</a:rPr>
              <a:t>Only </a:t>
            </a:r>
            <a:r>
              <a:rPr lang="en-US" sz="3600" dirty="0" smtClean="0">
                <a:solidFill>
                  <a:schemeClr val="accent1"/>
                </a:solidFill>
              </a:rPr>
              <a:t>trusted</a:t>
            </a:r>
            <a:r>
              <a:rPr lang="en-US" sz="3600" dirty="0" smtClean="0">
                <a:solidFill>
                  <a:srgbClr val="FFFFFF"/>
                </a:solidFill>
              </a:rPr>
              <a:t> processes should access &amp; change important things</a:t>
            </a:r>
          </a:p>
          <a:p>
            <a:pPr marL="1200150" lvl="1" indent="-457200">
              <a:buFont typeface="Arial"/>
              <a:buChar char="•"/>
            </a:pPr>
            <a:r>
              <a:rPr lang="en-US" sz="3200" dirty="0" smtClean="0">
                <a:solidFill>
                  <a:srgbClr val="FFFFFF"/>
                </a:solidFill>
              </a:rPr>
              <a:t>Editing TLB, Page Tables, OS code, OS $</a:t>
            </a:r>
            <a:r>
              <a:rPr lang="en-US" sz="3200" dirty="0" err="1" smtClean="0">
                <a:solidFill>
                  <a:srgbClr val="FFFFFF"/>
                </a:solidFill>
              </a:rPr>
              <a:t>sp</a:t>
            </a:r>
            <a:r>
              <a:rPr lang="en-US" sz="3200" dirty="0" smtClean="0">
                <a:solidFill>
                  <a:srgbClr val="FFFFFF"/>
                </a:solidFill>
              </a:rPr>
              <a:t>, OS $</a:t>
            </a:r>
            <a:r>
              <a:rPr lang="en-US" sz="3200" dirty="0" err="1" smtClean="0">
                <a:solidFill>
                  <a:srgbClr val="FFFFFF"/>
                </a:solidFill>
              </a:rPr>
              <a:t>fp</a:t>
            </a:r>
            <a:r>
              <a:rPr lang="en-US" sz="3200" dirty="0" smtClean="0">
                <a:solidFill>
                  <a:srgbClr val="FFFFFF"/>
                </a:solidFill>
              </a:rPr>
              <a:t>…</a:t>
            </a:r>
          </a:p>
          <a:p>
            <a:pPr marL="1200150" lvl="1" indent="-457200">
              <a:buFont typeface="Arial"/>
              <a:buChar char="•"/>
            </a:pPr>
            <a:endParaRPr lang="en-US" sz="3200" dirty="0" smtClean="0">
              <a:solidFill>
                <a:srgbClr val="FFFFFF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</a:rPr>
              <a:t>If an </a:t>
            </a:r>
            <a:r>
              <a:rPr lang="en-US" sz="3600" dirty="0" smtClean="0">
                <a:solidFill>
                  <a:schemeClr val="accent1"/>
                </a:solidFill>
              </a:rPr>
              <a:t>untrusted</a:t>
            </a:r>
            <a:r>
              <a:rPr lang="en-US" sz="3600" dirty="0" smtClean="0">
                <a:solidFill>
                  <a:srgbClr val="FFFFFF"/>
                </a:solidFill>
              </a:rPr>
              <a:t> process could change the OS’ $</a:t>
            </a:r>
            <a:r>
              <a:rPr lang="en-US" sz="3600" dirty="0" err="1" smtClean="0">
                <a:solidFill>
                  <a:srgbClr val="FFFFFF"/>
                </a:solidFill>
              </a:rPr>
              <a:t>sp</a:t>
            </a:r>
            <a:r>
              <a:rPr lang="en-US" sz="3600" dirty="0">
                <a:solidFill>
                  <a:srgbClr val="FFFFFF"/>
                </a:solidFill>
              </a:rPr>
              <a:t>/</a:t>
            </a:r>
            <a:r>
              <a:rPr lang="en-US" sz="3600" dirty="0" smtClean="0">
                <a:solidFill>
                  <a:srgbClr val="FFFFFF"/>
                </a:solidFill>
              </a:rPr>
              <a:t>$</a:t>
            </a:r>
            <a:r>
              <a:rPr lang="en-US" sz="3600" dirty="0" err="1" smtClean="0">
                <a:solidFill>
                  <a:srgbClr val="FFFFFF"/>
                </a:solidFill>
              </a:rPr>
              <a:t>fp</a:t>
            </a:r>
            <a:r>
              <a:rPr lang="en-US" sz="3600" dirty="0">
                <a:solidFill>
                  <a:srgbClr val="FFFFFF"/>
                </a:solidFill>
              </a:rPr>
              <a:t>/</a:t>
            </a:r>
            <a:r>
              <a:rPr lang="en-US" sz="3600" dirty="0" smtClean="0">
                <a:solidFill>
                  <a:srgbClr val="FFFFFF"/>
                </a:solidFill>
              </a:rPr>
              <a:t>$</a:t>
            </a:r>
            <a:r>
              <a:rPr lang="en-US" sz="3600" dirty="0" err="1" smtClean="0">
                <a:solidFill>
                  <a:srgbClr val="FFFFFF"/>
                </a:solidFill>
              </a:rPr>
              <a:t>gp</a:t>
            </a:r>
            <a:r>
              <a:rPr lang="en-US" sz="3600" dirty="0" smtClean="0">
                <a:solidFill>
                  <a:srgbClr val="FFFFFF"/>
                </a:solidFill>
              </a:rPr>
              <a:t>/</a:t>
            </a:r>
            <a:r>
              <a:rPr lang="en-US" sz="3600" i="1" dirty="0" smtClean="0">
                <a:solidFill>
                  <a:srgbClr val="FFFFFF"/>
                </a:solidFill>
              </a:rPr>
              <a:t>etc</a:t>
            </a:r>
            <a:r>
              <a:rPr lang="en-US" sz="3600" dirty="0" smtClean="0">
                <a:solidFill>
                  <a:srgbClr val="FFFFFF"/>
                </a:solidFill>
              </a:rPr>
              <a:t>., OS would crash!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3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3410">
      <a:dk1>
        <a:srgbClr val="FFFFFF"/>
      </a:dk1>
      <a:lt1>
        <a:sysClr val="window" lastClr="FFFFFF"/>
      </a:lt1>
      <a:dk2>
        <a:srgbClr val="000000"/>
      </a:dk2>
      <a:lt2>
        <a:srgbClr val="D8D8D8"/>
      </a:lt2>
      <a:accent1>
        <a:srgbClr val="FFFF00"/>
      </a:accent1>
      <a:accent2>
        <a:srgbClr val="FF0000"/>
      </a:accent2>
      <a:accent3>
        <a:srgbClr val="7030A0"/>
      </a:accent3>
      <a:accent4>
        <a:srgbClr val="0070C0"/>
      </a:accent4>
      <a:accent5>
        <a:srgbClr val="00B0F0"/>
      </a:accent5>
      <a:accent6>
        <a:srgbClr val="FFC000"/>
      </a:accent6>
      <a:hlink>
        <a:srgbClr val="6565FF"/>
      </a:hlink>
      <a:folHlink>
        <a:srgbClr val="A2A2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9388</TotalTime>
  <Words>2134</Words>
  <Application>Microsoft Office PowerPoint</Application>
  <PresentationFormat>On-screen Show (4:3)</PresentationFormat>
  <Paragraphs>528</Paragraphs>
  <Slides>37</Slides>
  <Notes>25</Notes>
  <HiddenSlides>3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.AppleSystemUIFont</vt:lpstr>
      <vt:lpstr>Arial</vt:lpstr>
      <vt:lpstr>Calibri</vt:lpstr>
      <vt:lpstr>Consolas</vt:lpstr>
      <vt:lpstr>Tahoma</vt:lpstr>
      <vt:lpstr>Times New Roman</vt:lpstr>
      <vt:lpstr>Wingdings</vt:lpstr>
      <vt:lpstr>Office Theme</vt:lpstr>
      <vt:lpstr>Syscalls, exceptions, and interrupts, …oh my!</vt:lpstr>
      <vt:lpstr>Announcements</vt:lpstr>
      <vt:lpstr>Outline for Today</vt:lpstr>
      <vt:lpstr>PowerPoint Presentation</vt:lpstr>
      <vt:lpstr>Operating System</vt:lpstr>
      <vt:lpstr>Operating System</vt:lpstr>
      <vt:lpstr>Outline for Today</vt:lpstr>
      <vt:lpstr>PowerPoint Presentation</vt:lpstr>
      <vt:lpstr>Trusted vs. Untrusted</vt:lpstr>
      <vt:lpstr>Privileged Mode</vt:lpstr>
      <vt:lpstr>Privileged Mode at Startup</vt:lpstr>
      <vt:lpstr>Users need access to resources</vt:lpstr>
      <vt:lpstr>System Call Examples</vt:lpstr>
      <vt:lpstr>System Calls</vt:lpstr>
      <vt:lpstr>PowerPoint Presentation</vt:lpstr>
      <vt:lpstr>Libraries and Wrappers</vt:lpstr>
      <vt:lpstr>Invoking System Calls</vt:lpstr>
      <vt:lpstr>Anatomy of a Process, v1</vt:lpstr>
      <vt:lpstr>Where does the OS live?</vt:lpstr>
      <vt:lpstr>Full System Layout</vt:lpstr>
      <vt:lpstr>Full System Layout</vt:lpstr>
      <vt:lpstr>Anatomy of a Process, v2</vt:lpstr>
      <vt:lpstr>Inside the SYSCALL instruction</vt:lpstr>
      <vt:lpstr>Inside the SYSCALL implementation</vt:lpstr>
      <vt:lpstr>Takeaway</vt:lpstr>
      <vt:lpstr>Outline for Today</vt:lpstr>
      <vt:lpstr>Exceptional Control Flow</vt:lpstr>
      <vt:lpstr>Software Exceptions</vt:lpstr>
      <vt:lpstr>Terminology</vt:lpstr>
      <vt:lpstr>Hardware support for exceptions</vt:lpstr>
      <vt:lpstr>Hardware support for exceptions</vt:lpstr>
      <vt:lpstr>Hardware support for exceptions</vt:lpstr>
      <vt:lpstr>Exceptional Control Flow</vt:lpstr>
      <vt:lpstr>Interrupts &amp; Unanticipated Exceptions</vt:lpstr>
      <vt:lpstr>Inside Interrupts &amp; Unanticipated Exceptions</vt:lpstr>
      <vt:lpstr>Address Translation: HW/SW Division of Labor</vt:lpstr>
      <vt:lpstr>Demand Paging on MIPS</vt:lpstr>
    </vt:vector>
  </TitlesOfParts>
  <Company>Cornell University Computing and Information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Hakim Weatherspoon</dc:creator>
  <cp:lastModifiedBy>Hakim Weatherspoon</cp:lastModifiedBy>
  <cp:revision>732</cp:revision>
  <cp:lastPrinted>2014-04-15T16:56:41Z</cp:lastPrinted>
  <dcterms:created xsi:type="dcterms:W3CDTF">2012-11-28T14:27:55Z</dcterms:created>
  <dcterms:modified xsi:type="dcterms:W3CDTF">2018-04-17T03:43:23Z</dcterms:modified>
</cp:coreProperties>
</file>